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4063" r:id="rId3"/>
    <p:sldId id="4001" r:id="rId4"/>
    <p:sldId id="4002" r:id="rId5"/>
    <p:sldId id="3972" r:id="rId6"/>
    <p:sldId id="3963" r:id="rId7"/>
    <p:sldId id="4006" r:id="rId8"/>
    <p:sldId id="4055" r:id="rId9"/>
    <p:sldId id="4057" r:id="rId10"/>
    <p:sldId id="4058" r:id="rId11"/>
    <p:sldId id="4060" r:id="rId12"/>
    <p:sldId id="4019" r:id="rId13"/>
    <p:sldId id="3973" r:id="rId14"/>
    <p:sldId id="3982" r:id="rId15"/>
    <p:sldId id="4005" r:id="rId16"/>
    <p:sldId id="4011" r:id="rId17"/>
    <p:sldId id="3984" r:id="rId18"/>
    <p:sldId id="4000" r:id="rId19"/>
    <p:sldId id="4004" r:id="rId20"/>
    <p:sldId id="3978" r:id="rId21"/>
    <p:sldId id="4010" r:id="rId22"/>
    <p:sldId id="4061" r:id="rId23"/>
    <p:sldId id="261" r:id="rId24"/>
    <p:sldId id="4062" r:id="rId25"/>
    <p:sldId id="3981" r:id="rId26"/>
    <p:sldId id="3987" r:id="rId27"/>
    <p:sldId id="4017" r:id="rId28"/>
    <p:sldId id="3993" r:id="rId29"/>
    <p:sldId id="4025" r:id="rId30"/>
    <p:sldId id="4027" r:id="rId31"/>
    <p:sldId id="4026" r:id="rId32"/>
    <p:sldId id="4042" r:id="rId33"/>
    <p:sldId id="4007" r:id="rId34"/>
    <p:sldId id="4008" r:id="rId35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63"/>
    <a:srgbClr val="E2F0DB"/>
    <a:srgbClr val="000000"/>
    <a:srgbClr val="838787"/>
    <a:srgbClr val="FFFFFF"/>
    <a:srgbClr val="EAEAEA"/>
    <a:srgbClr val="666666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 autoAdjust="0"/>
    <p:restoredTop sz="94694" autoAdjust="0"/>
  </p:normalViewPr>
  <p:slideViewPr>
    <p:cSldViewPr snapToGrid="0" snapToObjects="1">
      <p:cViewPr varScale="1">
        <p:scale>
          <a:sx n="156" d="100"/>
          <a:sy n="156" d="100"/>
        </p:scale>
        <p:origin x="760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4" d="100"/>
          <a:sy n="124" d="100"/>
        </p:scale>
        <p:origin x="504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tephanreimann\Seafile\Meine%20Bibliothek\Pra&#776;sentationen\2024\2024_07_BeamtimeRetreat\statistic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tephanreimann\Seafile\Meine%20Bibliothek\Pra&#776;sentationen\2024\2024_07_BeamtimeRetreat\statistic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appe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9.0150829562594237E-2"/>
          <c:y val="8.63185270552169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Tabelle2!$D$7</c:f>
              <c:strCache>
                <c:ptCount val="1"/>
                <c:pt idx="0">
                  <c:v>number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Tabelle2!$C$8:$C$20</c:f>
              <c:strCache>
                <c:ptCount val="13"/>
                <c:pt idx="0">
                  <c:v>Radiation Protection</c:v>
                </c:pt>
                <c:pt idx="1">
                  <c:v>Operation Coordination BK</c:v>
                </c:pt>
                <c:pt idx="2">
                  <c:v>Magnet Power Supply</c:v>
                </c:pt>
                <c:pt idx="3">
                  <c:v>UNILAC-RF</c:v>
                </c:pt>
                <c:pt idx="4">
                  <c:v>Frontend Control FESA / VME</c:v>
                </c:pt>
                <c:pt idx="5">
                  <c:v>On-call Service CRYRING</c:v>
                </c:pt>
                <c:pt idx="6">
                  <c:v>Vacuum Systems</c:v>
                </c:pt>
                <c:pt idx="7">
                  <c:v>On-call Service UNILAC</c:v>
                </c:pt>
                <c:pt idx="8">
                  <c:v>HSI Operation</c:v>
                </c:pt>
                <c:pt idx="9">
                  <c:v>On-call Service ESR</c:v>
                </c:pt>
                <c:pt idx="10">
                  <c:v>Ring-RF</c:v>
                </c:pt>
                <c:pt idx="11">
                  <c:v>On-call Service SIS</c:v>
                </c:pt>
                <c:pt idx="12">
                  <c:v>Beam Instrumentation</c:v>
                </c:pt>
              </c:strCache>
            </c:strRef>
          </c:cat>
          <c:val>
            <c:numRef>
              <c:f>Tabelle2!$D$8:$D$20</c:f>
              <c:numCache>
                <c:formatCode>General</c:formatCode>
                <c:ptCount val="13"/>
                <c:pt idx="0">
                  <c:v>60</c:v>
                </c:pt>
                <c:pt idx="1">
                  <c:v>46</c:v>
                </c:pt>
                <c:pt idx="2">
                  <c:v>37</c:v>
                </c:pt>
                <c:pt idx="3">
                  <c:v>35</c:v>
                </c:pt>
                <c:pt idx="4">
                  <c:v>28</c:v>
                </c:pt>
                <c:pt idx="5">
                  <c:v>27</c:v>
                </c:pt>
                <c:pt idx="6">
                  <c:v>27</c:v>
                </c:pt>
                <c:pt idx="7">
                  <c:v>21</c:v>
                </c:pt>
                <c:pt idx="8">
                  <c:v>20</c:v>
                </c:pt>
                <c:pt idx="9">
                  <c:v>19</c:v>
                </c:pt>
                <c:pt idx="10">
                  <c:v>13</c:v>
                </c:pt>
                <c:pt idx="11">
                  <c:v>13</c:v>
                </c:pt>
                <c:pt idx="1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DA-8E46-BCC5-45ACB1E5F6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45702175"/>
        <c:axId val="1416682703"/>
      </c:barChart>
      <c:catAx>
        <c:axId val="84570217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16682703"/>
        <c:crosses val="autoZero"/>
        <c:auto val="1"/>
        <c:lblAlgn val="ctr"/>
        <c:lblOffset val="100"/>
        <c:noMultiLvlLbl val="0"/>
      </c:catAx>
      <c:valAx>
        <c:axId val="1416682703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45702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9.0976335044378034E-2"/>
          <c:y val="0.115497594557971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Tabelle3!$F$7</c:f>
              <c:strCache>
                <c:ptCount val="1"/>
                <c:pt idx="0">
                  <c:v>time [h]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Tabelle3!$C$8:$C$18</c:f>
              <c:strCache>
                <c:ptCount val="11"/>
                <c:pt idx="0">
                  <c:v>Radiation Protection</c:v>
                </c:pt>
                <c:pt idx="1">
                  <c:v>Magnet Power Supply</c:v>
                </c:pt>
                <c:pt idx="2">
                  <c:v>UNILAC-RF</c:v>
                </c:pt>
                <c:pt idx="3">
                  <c:v>Ring-RF</c:v>
                </c:pt>
                <c:pt idx="4">
                  <c:v>On-call Service CRYRING</c:v>
                </c:pt>
                <c:pt idx="5">
                  <c:v>On-call Service ESR</c:v>
                </c:pt>
                <c:pt idx="6">
                  <c:v>Frontend Control FESA / VME</c:v>
                </c:pt>
                <c:pt idx="7">
                  <c:v>Vacuum Systems</c:v>
                </c:pt>
                <c:pt idx="8">
                  <c:v>Beam Instrumentation</c:v>
                </c:pt>
                <c:pt idx="9">
                  <c:v>Machine Studies On-call Service</c:v>
                </c:pt>
                <c:pt idx="10">
                  <c:v>HSI Operation</c:v>
                </c:pt>
              </c:strCache>
            </c:strRef>
          </c:cat>
          <c:val>
            <c:numRef>
              <c:f>Tabelle3!$F$8:$F$18</c:f>
              <c:numCache>
                <c:formatCode>0.0</c:formatCode>
                <c:ptCount val="11"/>
                <c:pt idx="0">
                  <c:v>138.15</c:v>
                </c:pt>
                <c:pt idx="1">
                  <c:v>103.58333333333333</c:v>
                </c:pt>
                <c:pt idx="2">
                  <c:v>71.516666666666666</c:v>
                </c:pt>
                <c:pt idx="3">
                  <c:v>63.783333333333331</c:v>
                </c:pt>
                <c:pt idx="4">
                  <c:v>47.866666666666667</c:v>
                </c:pt>
                <c:pt idx="5">
                  <c:v>38.200000000000003</c:v>
                </c:pt>
                <c:pt idx="6">
                  <c:v>32.5</c:v>
                </c:pt>
                <c:pt idx="7">
                  <c:v>31.6</c:v>
                </c:pt>
                <c:pt idx="8">
                  <c:v>29.683333333333334</c:v>
                </c:pt>
                <c:pt idx="9">
                  <c:v>27.5</c:v>
                </c:pt>
                <c:pt idx="10">
                  <c:v>24.2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18-F145-9149-25D751A770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98012560"/>
        <c:axId val="1624566895"/>
      </c:barChart>
      <c:catAx>
        <c:axId val="69801256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24566895"/>
        <c:crosses val="autoZero"/>
        <c:auto val="1"/>
        <c:lblAlgn val="ctr"/>
        <c:lblOffset val="100"/>
        <c:noMultiLvlLbl val="0"/>
      </c:catAx>
      <c:valAx>
        <c:axId val="1624566895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98012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54482061897767"/>
          <c:y val="5.366614810957613E-2"/>
          <c:w val="0.85593293651191749"/>
          <c:h val="0.778582256975531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Tabelle1!$A$2</c:f>
              <c:strCache>
                <c:ptCount val="1"/>
                <c:pt idx="0">
                  <c:v>Acc. Operation</c:v>
                </c:pt>
              </c:strCache>
            </c:strRef>
          </c:tx>
          <c:spPr>
            <a:solidFill>
              <a:schemeClr val="accent1"/>
            </a:solidFill>
            <a:ln w="28575">
              <a:noFill/>
            </a:ln>
            <a:effectLst/>
          </c:spPr>
          <c:invertIfNegative val="0"/>
          <c:cat>
            <c:numRef>
              <c:f>Tabelle1!$B$1:$J$1</c:f>
              <c:numCache>
                <c:formatCode>General</c:formatCod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numCache>
            </c:numRef>
          </c:cat>
          <c:val>
            <c:numRef>
              <c:f>Tabelle1!$B$2:$J$2</c:f>
              <c:numCache>
                <c:formatCode>General</c:formatCode>
                <c:ptCount val="9"/>
                <c:pt idx="0">
                  <c:v>134</c:v>
                </c:pt>
                <c:pt idx="1">
                  <c:v>44</c:v>
                </c:pt>
                <c:pt idx="2">
                  <c:v>140</c:v>
                </c:pt>
                <c:pt idx="3">
                  <c:v>170</c:v>
                </c:pt>
                <c:pt idx="4">
                  <c:v>140</c:v>
                </c:pt>
                <c:pt idx="5">
                  <c:v>140</c:v>
                </c:pt>
                <c:pt idx="6">
                  <c:v>200</c:v>
                </c:pt>
                <c:pt idx="7">
                  <c:v>240</c:v>
                </c:pt>
                <c:pt idx="8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4F-3D49-9978-C05DC59663F6}"/>
            </c:ext>
          </c:extLst>
        </c:ser>
        <c:ser>
          <c:idx val="1"/>
          <c:order val="1"/>
          <c:tx>
            <c:strRef>
              <c:f>Tabelle1!$A$3</c:f>
              <c:strCache>
                <c:ptCount val="1"/>
                <c:pt idx="0">
                  <c:v>Physics beam time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Tabelle1!$B$1:$J$1</c:f>
              <c:numCache>
                <c:formatCode>General</c:formatCode>
                <c:ptCount val="9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</c:numCache>
            </c:numRef>
          </c:cat>
          <c:val>
            <c:numRef>
              <c:f>Tabelle1!$B$3:$J$3</c:f>
              <c:numCache>
                <c:formatCode>General</c:formatCode>
                <c:ptCount val="9"/>
                <c:pt idx="0">
                  <c:v>107</c:v>
                </c:pt>
                <c:pt idx="1">
                  <c:v>0</c:v>
                </c:pt>
                <c:pt idx="2">
                  <c:v>100</c:v>
                </c:pt>
                <c:pt idx="3">
                  <c:v>130</c:v>
                </c:pt>
                <c:pt idx="4">
                  <c:v>50</c:v>
                </c:pt>
                <c:pt idx="5">
                  <c:v>70</c:v>
                </c:pt>
                <c:pt idx="6">
                  <c:v>120</c:v>
                </c:pt>
                <c:pt idx="7">
                  <c:v>180</c:v>
                </c:pt>
                <c:pt idx="8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4F-3D49-9978-C05DC59663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2415408"/>
        <c:axId val="2042401408"/>
      </c:barChart>
      <c:catAx>
        <c:axId val="20424154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400" b="1"/>
                  <a:t>Year</a:t>
                </a:r>
              </a:p>
            </c:rich>
          </c:tx>
          <c:layout>
            <c:manualLayout>
              <c:xMode val="edge"/>
              <c:yMode val="edge"/>
              <c:x val="0.49314500543775563"/>
              <c:y val="0.918867155353229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42401408"/>
        <c:crosses val="autoZero"/>
        <c:auto val="1"/>
        <c:lblAlgn val="ctr"/>
        <c:lblOffset val="100"/>
        <c:noMultiLvlLbl val="0"/>
      </c:catAx>
      <c:valAx>
        <c:axId val="2042401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400" b="1"/>
                  <a:t>Number of days</a:t>
                </a:r>
              </a:p>
            </c:rich>
          </c:tx>
          <c:layout>
            <c:manualLayout>
              <c:xMode val="edge"/>
              <c:yMode val="edge"/>
              <c:x val="1.524955550847883E-2"/>
              <c:y val="0.229447690059260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4241540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2608027814872011"/>
          <c:y val="6.0391966817139389E-2"/>
          <c:w val="0.63028439426688843"/>
          <c:h val="9.39432748341754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07.11.24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07.11.24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44746" y="4914482"/>
            <a:ext cx="415943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1160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R. Aßmann - ACC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R. Aßmann, S. Reimann, P. Spiller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R. Aßmann - ACC</a:t>
            </a:r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R. Aßmann, S. Reimann, P. Spiller</a:t>
            </a:r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385386" y="4914482"/>
            <a:ext cx="375303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119833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R. Aßmann - ACC</a:t>
            </a: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R. Aßmann, S. Reimann, P. Spiller</a:t>
            </a:r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5923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832162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R. Aßmann - ACC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R. Aßmann, S. Reimann, P. Spiller</a:t>
            </a:r>
          </a:p>
        </p:txBody>
      </p:sp>
      <p:pic>
        <p:nvPicPr>
          <p:cNvPr id="4" name="Bild 12" descr="FAIR_Logo_rgb.png">
            <a:extLst>
              <a:ext uri="{FF2B5EF4-FFF2-40B4-BE49-F238E27FC236}">
                <a16:creationId xmlns:a16="http://schemas.microsoft.com/office/drawing/2014/main" id="{118DAADD-420A-2945-A3FF-32CFB9A7CE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641314" y="223126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8" r:id="rId5"/>
  </p:sldLayoutIdLst>
  <p:hf sldNum="0" hdr="0" ftr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gsi.de/event/18781/overview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03674" y="2546318"/>
            <a:ext cx="3816564" cy="584900"/>
          </a:xfrm>
        </p:spPr>
        <p:txBody>
          <a:bodyPr/>
          <a:lstStyle/>
          <a:p>
            <a:r>
              <a:rPr lang="en-US" b="1" dirty="0"/>
              <a:t>First Results of GSI-FAIR Performance Committee</a:t>
            </a:r>
            <a:endParaRPr lang="de-DE" sz="4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03674" y="3131218"/>
            <a:ext cx="4136652" cy="531851"/>
          </a:xfrm>
        </p:spPr>
        <p:txBody>
          <a:bodyPr>
            <a:noAutofit/>
          </a:bodyPr>
          <a:lstStyle/>
          <a:p>
            <a:r>
              <a:rPr lang="de-DE" sz="1400" dirty="0"/>
              <a:t>R. Aßmann</a:t>
            </a:r>
          </a:p>
          <a:p>
            <a:r>
              <a:rPr lang="de-DE" sz="1400" dirty="0"/>
              <a:t>Head Accelerator Operation &amp; Development</a:t>
            </a:r>
            <a:br>
              <a:rPr lang="de-DE" sz="1200" dirty="0"/>
            </a:br>
            <a:r>
              <a:rPr lang="de-DE" sz="1400" b="1" dirty="0"/>
              <a:t>1st FAIR </a:t>
            </a:r>
            <a:r>
              <a:rPr lang="de-DE" sz="1400" b="1" dirty="0" err="1"/>
              <a:t>Commissioning</a:t>
            </a:r>
            <a:r>
              <a:rPr lang="de-DE" sz="1400" b="1" dirty="0"/>
              <a:t> Workshop</a:t>
            </a:r>
          </a:p>
          <a:p>
            <a:r>
              <a:rPr lang="de-DE" sz="1400" dirty="0"/>
              <a:t> 7-8 Nov 2024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B3A5DF-8225-7060-3C3E-0514141C5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Example: Leap Forward with Uranium (NUSTAR)</a:t>
            </a:r>
            <a:endParaRPr lang="en-US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9A09BB-1175-7C17-AFC4-276265328C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189"/>
            <a:r>
              <a:rPr lang="de-DE">
                <a:solidFill>
                  <a:prstClr val="black"/>
                </a:solidFill>
                <a:latin typeface="Arial"/>
              </a:rPr>
              <a:t>R. Aßmann - ACC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E2CE5DD-4168-B3EE-7BFD-E3E610455307}"/>
              </a:ext>
            </a:extLst>
          </p:cNvPr>
          <p:cNvSpPr/>
          <p:nvPr/>
        </p:nvSpPr>
        <p:spPr>
          <a:xfrm>
            <a:off x="1116824" y="4139233"/>
            <a:ext cx="1835781" cy="42639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1B56570-13F2-E0D8-DE7B-B66E64A8D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283" y="1060097"/>
            <a:ext cx="3644544" cy="367768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Folding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SFRS</a:t>
            </a:r>
            <a:endParaRPr lang="de-DE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apertures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super-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conducting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SFRS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magnets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gain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in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performance</a:t>
            </a:r>
            <a:endParaRPr lang="de-DE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spcAft>
                <a:spcPts val="600"/>
              </a:spcAft>
            </a:pPr>
            <a:r>
              <a:rPr lang="en-US" sz="1400" b="1" dirty="0"/>
              <a:t>Fragment separator </a:t>
            </a:r>
            <a:r>
              <a:rPr lang="en-US" sz="1400" dirty="0"/>
              <a:t>transmission improved by factor </a:t>
            </a:r>
            <a:r>
              <a:rPr lang="en-US" sz="1600" b="1" dirty="0">
                <a:solidFill>
                  <a:srgbClr val="00B050"/>
                </a:solidFill>
              </a:rPr>
              <a:t>1.5 – 16 </a:t>
            </a:r>
          </a:p>
          <a:p>
            <a:pPr>
              <a:spcAft>
                <a:spcPts val="600"/>
              </a:spcAft>
            </a:pP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depends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Z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beam,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namely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i="1" dirty="0" err="1">
                <a:latin typeface="Helvetica" pitchFamily="2" charset="0"/>
              </a:rPr>
              <a:t>projectile</a:t>
            </a:r>
            <a:r>
              <a:rPr lang="de-DE" sz="1400" i="1" dirty="0">
                <a:latin typeface="Helvetica" pitchFamily="2" charset="0"/>
              </a:rPr>
              <a:t> </a:t>
            </a:r>
            <a:r>
              <a:rPr lang="de-DE" sz="1400" i="1" dirty="0" err="1">
                <a:latin typeface="Helvetica" pitchFamily="2" charset="0"/>
              </a:rPr>
              <a:t>fragmentation</a:t>
            </a:r>
            <a:r>
              <a:rPr lang="de-DE" sz="1400" i="1" dirty="0">
                <a:latin typeface="Helvetica" pitchFamily="2" charset="0"/>
              </a:rPr>
              <a:t> </a:t>
            </a:r>
            <a:r>
              <a:rPr lang="de-DE" sz="1400" i="1" dirty="0" err="1">
                <a:latin typeface="Helvetica" pitchFamily="2" charset="0"/>
              </a:rPr>
              <a:t>reactions</a:t>
            </a:r>
            <a:endParaRPr lang="de-DE" sz="1400" i="1" dirty="0">
              <a:latin typeface="Helvetica" pitchFamily="2" charset="0"/>
            </a:endParaRPr>
          </a:p>
          <a:p>
            <a:pPr>
              <a:spcAft>
                <a:spcPts val="600"/>
              </a:spcAft>
            </a:pPr>
            <a:r>
              <a:rPr lang="de-DE" sz="1400" b="1" dirty="0">
                <a:latin typeface="Helvetica" pitchFamily="2" charset="0"/>
              </a:rPr>
              <a:t>Total </a:t>
            </a:r>
            <a:r>
              <a:rPr lang="de-DE" sz="1400" b="1" dirty="0" err="1">
                <a:latin typeface="Helvetica" pitchFamily="2" charset="0"/>
              </a:rPr>
              <a:t>improvement</a:t>
            </a:r>
            <a:r>
              <a:rPr lang="de-DE" sz="1400" b="1" dirty="0">
                <a:latin typeface="Helvetica" pitchFamily="2" charset="0"/>
              </a:rPr>
              <a:t> </a:t>
            </a:r>
            <a:r>
              <a:rPr lang="de-DE" sz="1400" b="1" dirty="0" err="1">
                <a:latin typeface="Helvetica" pitchFamily="2" charset="0"/>
              </a:rPr>
              <a:t>factor</a:t>
            </a:r>
            <a:r>
              <a:rPr lang="de-DE" sz="1400" b="1" dirty="0">
                <a:latin typeface="Helvetica" pitchFamily="2" charset="0"/>
              </a:rPr>
              <a:t>: </a:t>
            </a:r>
          </a:p>
          <a:p>
            <a:pPr marL="0" indent="0">
              <a:spcAft>
                <a:spcPts val="600"/>
              </a:spcAft>
              <a:buNone/>
            </a:pPr>
            <a:endParaRPr lang="de-DE" sz="100" dirty="0">
              <a:latin typeface="Helvetica" pitchFamily="2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 ≳ 50</a:t>
            </a:r>
            <a:endParaRPr lang="de-DE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92BD4C2-BF6C-42B6-A465-88F6C5E74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03" y="955582"/>
            <a:ext cx="5381698" cy="3910778"/>
          </a:xfrm>
          <a:prstGeom prst="rect">
            <a:avLst/>
          </a:prstGeom>
        </p:spPr>
      </p:pic>
      <p:sp>
        <p:nvSpPr>
          <p:cNvPr id="19" name="Pfeil nach oben 18">
            <a:extLst>
              <a:ext uri="{FF2B5EF4-FFF2-40B4-BE49-F238E27FC236}">
                <a16:creationId xmlns:a16="http://schemas.microsoft.com/office/drawing/2014/main" id="{BA1FC476-3E37-F47B-FF3A-11F9AA620976}"/>
              </a:ext>
            </a:extLst>
          </p:cNvPr>
          <p:cNvSpPr/>
          <p:nvPr/>
        </p:nvSpPr>
        <p:spPr>
          <a:xfrm>
            <a:off x="8585590" y="1263407"/>
            <a:ext cx="223364" cy="1019103"/>
          </a:xfrm>
          <a:prstGeom prst="upArrow">
            <a:avLst/>
          </a:prstGeom>
          <a:solidFill>
            <a:srgbClr val="FDBB63">
              <a:alpha val="50196"/>
            </a:srgb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9A678B6-CDFB-32E6-F91A-335BC3F674C3}"/>
              </a:ext>
            </a:extLst>
          </p:cNvPr>
          <p:cNvSpPr txBox="1"/>
          <p:nvPr/>
        </p:nvSpPr>
        <p:spPr>
          <a:xfrm>
            <a:off x="4215679" y="4635425"/>
            <a:ext cx="1321516" cy="230832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defTabSz="457189"/>
            <a:r>
              <a:rPr lang="en-US" sz="1050" i="1" dirty="0">
                <a:solidFill>
                  <a:prstClr val="black"/>
                </a:solidFill>
                <a:latin typeface="Arial"/>
              </a:rPr>
              <a:t>Thanks to H. Simon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3A15913-956F-EA09-EC58-576BBD9A3C94}"/>
              </a:ext>
            </a:extLst>
          </p:cNvPr>
          <p:cNvSpPr txBox="1"/>
          <p:nvPr/>
        </p:nvSpPr>
        <p:spPr>
          <a:xfrm>
            <a:off x="4470557" y="1214547"/>
            <a:ext cx="1654940" cy="553998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defTabSz="457189"/>
            <a:r>
              <a:rPr lang="en-US" sz="1050" i="1" dirty="0">
                <a:solidFill>
                  <a:prstClr val="black"/>
                </a:solidFill>
                <a:latin typeface="Arial"/>
              </a:rPr>
              <a:t>Technical Design Report </a:t>
            </a:r>
          </a:p>
          <a:p>
            <a:pPr defTabSz="457189"/>
            <a:r>
              <a:rPr lang="en-US" sz="1050" i="1" dirty="0">
                <a:solidFill>
                  <a:prstClr val="black"/>
                </a:solidFill>
                <a:latin typeface="Arial"/>
              </a:rPr>
              <a:t>Super FRS</a:t>
            </a:r>
          </a:p>
          <a:p>
            <a:pPr defTabSz="457189"/>
            <a:r>
              <a:rPr lang="en-US" sz="1050" i="1" dirty="0">
                <a:solidFill>
                  <a:prstClr val="black"/>
                </a:solidFill>
                <a:latin typeface="Arial"/>
              </a:rPr>
              <a:t>December 2008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661411B-66F2-1615-015B-47AC9E5826E8}"/>
              </a:ext>
            </a:extLst>
          </p:cNvPr>
          <p:cNvSpPr txBox="1"/>
          <p:nvPr/>
        </p:nvSpPr>
        <p:spPr>
          <a:xfrm>
            <a:off x="930014" y="4611109"/>
            <a:ext cx="21663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/>
            <a:r>
              <a:rPr lang="en-US" sz="1100" i="1" dirty="0">
                <a:solidFill>
                  <a:srgbClr val="00B050"/>
                </a:solidFill>
                <a:latin typeface="Arial"/>
                <a:cs typeface="Arial"/>
              </a:rPr>
              <a:t>factor 250 for ultimate intensity</a:t>
            </a:r>
            <a:endParaRPr lang="en-US" i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4634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9AC0A-E1B1-AF83-9325-CA3C0C4F6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D6C7242-47E5-65F6-39BC-A1BA0EF3728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079" y="821065"/>
            <a:ext cx="3334786" cy="19728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4B8AF0F-18E7-8D28-05DD-8225FD2B6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Remarks on Performance</a:t>
            </a:r>
            <a:endParaRPr lang="en-US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54D708-955A-73B9-C77C-745E0F7830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189"/>
            <a:r>
              <a:rPr lang="de-DE">
                <a:solidFill>
                  <a:prstClr val="black"/>
                </a:solidFill>
                <a:latin typeface="Arial"/>
              </a:rPr>
              <a:t>R. Aßmann - ACC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B88AC16-4DA2-F560-B8A3-DE862653B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282" y="1060097"/>
            <a:ext cx="4286717" cy="367768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is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one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accelerator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complex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from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source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to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target</a:t>
            </a:r>
            <a:endParaRPr lang="de-DE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spcAft>
                <a:spcPts val="600"/>
              </a:spcAft>
            </a:pP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Efficient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work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together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is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the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key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to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success</a:t>
            </a:r>
            <a:endParaRPr lang="de-DE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FAIR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constitutes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roughly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follows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spcAft>
                <a:spcPts val="600"/>
              </a:spcAft>
            </a:pPr>
            <a:r>
              <a:rPr lang="de-DE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lang="de-DE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	</a:t>
            </a:r>
            <a:r>
              <a:rPr lang="de-DE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	UNILAC + TK + SIS-18</a:t>
            </a:r>
          </a:p>
          <a:p>
            <a:pPr lvl="1">
              <a:spcAft>
                <a:spcPts val="600"/>
              </a:spcAft>
            </a:pPr>
            <a:r>
              <a:rPr lang="de-DE" sz="11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factor</a:t>
            </a:r>
            <a:r>
              <a:rPr lang="de-DE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7	 	SIS-100 + SFRS</a:t>
            </a:r>
          </a:p>
          <a:p>
            <a:pPr>
              <a:spcAft>
                <a:spcPts val="600"/>
              </a:spcAft>
            </a:pPr>
            <a:r>
              <a:rPr lang="de-DE" sz="1400" dirty="0">
                <a:latin typeface="Helvetica" pitchFamily="2" charset="0"/>
              </a:rPr>
              <a:t>The additional </a:t>
            </a:r>
            <a:r>
              <a:rPr lang="de-DE" sz="1400" dirty="0" err="1">
                <a:latin typeface="Helvetica" pitchFamily="2" charset="0"/>
              </a:rPr>
              <a:t>manipulations</a:t>
            </a:r>
            <a:r>
              <a:rPr lang="de-DE" sz="1400" dirty="0">
                <a:latin typeface="Helvetica" pitchFamily="2" charset="0"/>
              </a:rPr>
              <a:t> in SIS-100 </a:t>
            </a:r>
            <a:r>
              <a:rPr lang="de-DE" sz="1400" dirty="0" err="1">
                <a:latin typeface="Helvetica" pitchFamily="2" charset="0"/>
              </a:rPr>
              <a:t>cost</a:t>
            </a:r>
            <a:r>
              <a:rPr lang="de-DE" sz="1400" dirty="0">
                <a:latin typeface="Helvetica" pitchFamily="2" charset="0"/>
              </a:rPr>
              <a:t> time: </a:t>
            </a:r>
            <a:r>
              <a:rPr lang="de-DE" sz="1400" dirty="0" err="1">
                <a:latin typeface="Helvetica" pitchFamily="2" charset="0"/>
              </a:rPr>
              <a:t>reduction</a:t>
            </a:r>
            <a:r>
              <a:rPr lang="de-DE" sz="1400" dirty="0">
                <a:latin typeface="Helvetica" pitchFamily="2" charset="0"/>
              </a:rPr>
              <a:t> </a:t>
            </a:r>
            <a:r>
              <a:rPr lang="de-DE" sz="1400" dirty="0" err="1">
                <a:latin typeface="Helvetica" pitchFamily="2" charset="0"/>
              </a:rPr>
              <a:t>of</a:t>
            </a:r>
            <a:r>
              <a:rPr lang="de-DE" sz="1400" dirty="0">
                <a:latin typeface="Helvetica" pitchFamily="2" charset="0"/>
              </a:rPr>
              <a:t> </a:t>
            </a:r>
            <a:r>
              <a:rPr lang="de-DE" sz="1400" dirty="0" err="1">
                <a:latin typeface="Helvetica" pitchFamily="2" charset="0"/>
              </a:rPr>
              <a:t>duty</a:t>
            </a:r>
            <a:r>
              <a:rPr lang="de-DE" sz="1400" dirty="0">
                <a:latin typeface="Helvetica" pitchFamily="2" charset="0"/>
              </a:rPr>
              <a:t> </a:t>
            </a:r>
            <a:r>
              <a:rPr lang="de-DE" sz="1400" dirty="0" err="1">
                <a:latin typeface="Helvetica" pitchFamily="2" charset="0"/>
              </a:rPr>
              <a:t>factor</a:t>
            </a:r>
            <a:endParaRPr lang="de-DE" sz="1400" dirty="0">
              <a:latin typeface="Helvetica" pitchFamily="2" charset="0"/>
            </a:endParaRPr>
          </a:p>
          <a:p>
            <a:pPr lvl="1">
              <a:spcAft>
                <a:spcPts val="600"/>
              </a:spcAft>
            </a:pPr>
            <a:r>
              <a:rPr lang="de-DE" sz="1100" b="1" dirty="0" err="1">
                <a:latin typeface="Helvetica" pitchFamily="2" charset="0"/>
              </a:rPr>
              <a:t>up</a:t>
            </a:r>
            <a:r>
              <a:rPr lang="de-DE" sz="1100" b="1" dirty="0">
                <a:latin typeface="Helvetica" pitchFamily="2" charset="0"/>
              </a:rPr>
              <a:t> </a:t>
            </a:r>
            <a:r>
              <a:rPr lang="de-DE" sz="1100" b="1" dirty="0" err="1">
                <a:latin typeface="Helvetica" pitchFamily="2" charset="0"/>
              </a:rPr>
              <a:t>to</a:t>
            </a:r>
            <a:r>
              <a:rPr lang="de-DE" sz="1100" b="1" dirty="0">
                <a:latin typeface="Helvetica" pitchFamily="2" charset="0"/>
              </a:rPr>
              <a:t> </a:t>
            </a:r>
            <a:r>
              <a:rPr lang="de-DE" sz="1100" b="1" dirty="0" err="1">
                <a:latin typeface="Helvetica" pitchFamily="2" charset="0"/>
              </a:rPr>
              <a:t>factor</a:t>
            </a:r>
            <a:r>
              <a:rPr lang="de-DE" sz="1100" b="1" dirty="0">
                <a:latin typeface="Helvetica" pitchFamily="2" charset="0"/>
              </a:rPr>
              <a:t> 2 </a:t>
            </a:r>
            <a:r>
              <a:rPr lang="de-DE" sz="1100" b="1" dirty="0" err="1">
                <a:latin typeface="Helvetica" pitchFamily="2" charset="0"/>
              </a:rPr>
              <a:t>loss</a:t>
            </a:r>
            <a:r>
              <a:rPr lang="de-DE" sz="1100" b="1" dirty="0">
                <a:latin typeface="Helvetica" pitchFamily="2" charset="0"/>
              </a:rPr>
              <a:t> in </a:t>
            </a:r>
            <a:r>
              <a:rPr lang="de-DE" sz="1100" b="1" dirty="0" err="1">
                <a:latin typeface="Helvetica" pitchFamily="2" charset="0"/>
              </a:rPr>
              <a:t>integrated</a:t>
            </a:r>
            <a:r>
              <a:rPr lang="de-DE" sz="1100" b="1" dirty="0">
                <a:latin typeface="Helvetica" pitchFamily="2" charset="0"/>
              </a:rPr>
              <a:t> </a:t>
            </a:r>
            <a:r>
              <a:rPr lang="de-DE" sz="1100" b="1" dirty="0" err="1">
                <a:latin typeface="Helvetica" pitchFamily="2" charset="0"/>
              </a:rPr>
              <a:t>ion</a:t>
            </a:r>
            <a:r>
              <a:rPr lang="de-DE" sz="1100" b="1" dirty="0">
                <a:latin typeface="Helvetica" pitchFamily="2" charset="0"/>
              </a:rPr>
              <a:t> </a:t>
            </a:r>
            <a:r>
              <a:rPr lang="de-DE" sz="1100" b="1" dirty="0" err="1">
                <a:latin typeface="Helvetica" pitchFamily="2" charset="0"/>
              </a:rPr>
              <a:t>intensity</a:t>
            </a:r>
            <a:r>
              <a:rPr lang="de-DE" sz="1100" b="1" dirty="0">
                <a:latin typeface="Helvetica" pitchFamily="2" charset="0"/>
              </a:rPr>
              <a:t> possible</a:t>
            </a:r>
          </a:p>
          <a:p>
            <a:pPr>
              <a:spcAft>
                <a:spcPts val="600"/>
              </a:spcAft>
            </a:pPr>
            <a:r>
              <a:rPr lang="de-DE" sz="1400" b="1" dirty="0">
                <a:latin typeface="Helvetica" pitchFamily="2" charset="0"/>
              </a:rPr>
              <a:t>Project </a:t>
            </a:r>
            <a:r>
              <a:rPr lang="de-DE" sz="1400" b="1" dirty="0" err="1">
                <a:latin typeface="Helvetica" pitchFamily="2" charset="0"/>
              </a:rPr>
              <a:t>completion</a:t>
            </a:r>
            <a:r>
              <a:rPr lang="de-DE" sz="1400" b="1" dirty="0">
                <a:latin typeface="Helvetica" pitchFamily="2" charset="0"/>
              </a:rPr>
              <a:t> </a:t>
            </a:r>
            <a:r>
              <a:rPr lang="de-DE" sz="1400" dirty="0" err="1">
                <a:latin typeface="Helvetica" pitchFamily="2" charset="0"/>
              </a:rPr>
              <a:t>parameters</a:t>
            </a:r>
            <a:r>
              <a:rPr lang="de-DE" sz="1400" dirty="0">
                <a:latin typeface="Helvetica" pitchFamily="2" charset="0"/>
              </a:rPr>
              <a:t> </a:t>
            </a:r>
            <a:r>
              <a:rPr lang="de-DE" sz="1400" dirty="0" err="1">
                <a:latin typeface="Helvetica" pitchFamily="2" charset="0"/>
              </a:rPr>
              <a:t>of</a:t>
            </a:r>
            <a:r>
              <a:rPr lang="de-DE" sz="1400" dirty="0">
                <a:latin typeface="Helvetica" pitchFamily="2" charset="0"/>
              </a:rPr>
              <a:t> FAIR:</a:t>
            </a:r>
          </a:p>
          <a:p>
            <a:pPr lvl="1">
              <a:spcAft>
                <a:spcPts val="600"/>
              </a:spcAft>
            </a:pPr>
            <a:r>
              <a:rPr lang="de-DE" sz="1100" dirty="0" err="1">
                <a:latin typeface="Helvetica" pitchFamily="2" charset="0"/>
              </a:rPr>
              <a:t>For</a:t>
            </a:r>
            <a:r>
              <a:rPr lang="de-DE" sz="1100" dirty="0">
                <a:latin typeface="Helvetica" pitchFamily="2" charset="0"/>
              </a:rPr>
              <a:t> U </a:t>
            </a:r>
            <a:r>
              <a:rPr lang="de-DE" sz="1100" dirty="0" err="1">
                <a:latin typeface="Helvetica" pitchFamily="2" charset="0"/>
              </a:rPr>
              <a:t>below</a:t>
            </a:r>
            <a:r>
              <a:rPr lang="de-DE" sz="1100" dirty="0">
                <a:latin typeface="Helvetica" pitchFamily="2" charset="0"/>
              </a:rPr>
              <a:t> </a:t>
            </a:r>
            <a:r>
              <a:rPr lang="de-DE" sz="1100" dirty="0" err="1">
                <a:latin typeface="Helvetica" pitchFamily="2" charset="0"/>
              </a:rPr>
              <a:t>today´s</a:t>
            </a:r>
            <a:r>
              <a:rPr lang="de-DE" sz="1100" dirty="0">
                <a:latin typeface="Helvetica" pitchFamily="2" charset="0"/>
              </a:rPr>
              <a:t> </a:t>
            </a:r>
            <a:r>
              <a:rPr lang="de-DE" sz="1100" dirty="0" err="1">
                <a:latin typeface="Helvetica" pitchFamily="2" charset="0"/>
              </a:rPr>
              <a:t>performance</a:t>
            </a:r>
            <a:r>
              <a:rPr lang="de-DE" sz="1100" dirty="0">
                <a:latin typeface="Helvetica" pitchFamily="2" charset="0"/>
              </a:rPr>
              <a:t> </a:t>
            </a:r>
            <a:r>
              <a:rPr lang="de-DE" sz="1100" dirty="0">
                <a:latin typeface="Helvetica" pitchFamily="2" charset="0"/>
                <a:sym typeface="Wingdings" pitchFamily="2" charset="2"/>
              </a:rPr>
              <a:t> </a:t>
            </a:r>
            <a:r>
              <a:rPr lang="de-DE" sz="1100" dirty="0" err="1">
                <a:latin typeface="Helvetica" pitchFamily="2" charset="0"/>
                <a:sym typeface="Wingdings" pitchFamily="2" charset="2"/>
              </a:rPr>
              <a:t>task</a:t>
            </a:r>
            <a:r>
              <a:rPr lang="de-DE" sz="1100" dirty="0">
                <a:latin typeface="Helvetica" pitchFamily="2" charset="0"/>
                <a:sym typeface="Wingdings" pitchFamily="2" charset="2"/>
              </a:rPr>
              <a:t> </a:t>
            </a:r>
            <a:r>
              <a:rPr lang="de-DE" sz="1100" dirty="0" err="1">
                <a:latin typeface="Helvetica" pitchFamily="2" charset="0"/>
                <a:sym typeface="Wingdings" pitchFamily="2" charset="2"/>
              </a:rPr>
              <a:t>is</a:t>
            </a:r>
            <a:r>
              <a:rPr lang="de-DE" sz="1100" dirty="0">
                <a:latin typeface="Helvetica" pitchFamily="2" charset="0"/>
                <a:sym typeface="Wingdings" pitchFamily="2" charset="2"/>
              </a:rPr>
              <a:t> </a:t>
            </a:r>
            <a:r>
              <a:rPr lang="de-DE" sz="1100" dirty="0" err="1">
                <a:latin typeface="Helvetica" pitchFamily="2" charset="0"/>
                <a:sym typeface="Wingdings" pitchFamily="2" charset="2"/>
              </a:rPr>
              <a:t>to</a:t>
            </a:r>
            <a:r>
              <a:rPr lang="de-DE" sz="1100" dirty="0">
                <a:latin typeface="Helvetica" pitchFamily="2" charset="0"/>
                <a:sym typeface="Wingdings" pitchFamily="2" charset="2"/>
              </a:rPr>
              <a:t> </a:t>
            </a:r>
            <a:r>
              <a:rPr lang="de-DE" sz="1100" dirty="0" err="1">
                <a:latin typeface="Helvetica" pitchFamily="2" charset="0"/>
                <a:sym typeface="Wingdings" pitchFamily="2" charset="2"/>
              </a:rPr>
              <a:t>transport</a:t>
            </a:r>
            <a:r>
              <a:rPr lang="de-DE" sz="1100" dirty="0">
                <a:latin typeface="Helvetica" pitchFamily="2" charset="0"/>
                <a:sym typeface="Wingdings" pitchFamily="2" charset="2"/>
              </a:rPr>
              <a:t> </a:t>
            </a:r>
            <a:r>
              <a:rPr lang="de-DE" sz="1100" dirty="0" err="1">
                <a:latin typeface="Helvetica" pitchFamily="2" charset="0"/>
                <a:sym typeface="Wingdings" pitchFamily="2" charset="2"/>
              </a:rPr>
              <a:t>standard</a:t>
            </a:r>
            <a:r>
              <a:rPr lang="de-DE" sz="1100" dirty="0">
                <a:latin typeface="Helvetica" pitchFamily="2" charset="0"/>
                <a:sym typeface="Wingdings" pitchFamily="2" charset="2"/>
              </a:rPr>
              <a:t> GSI beam </a:t>
            </a:r>
            <a:r>
              <a:rPr lang="de-DE" sz="1100" dirty="0" err="1">
                <a:latin typeface="Helvetica" pitchFamily="2" charset="0"/>
                <a:sym typeface="Wingdings" pitchFamily="2" charset="2"/>
              </a:rPr>
              <a:t>to</a:t>
            </a:r>
            <a:r>
              <a:rPr lang="de-DE" sz="1100" dirty="0">
                <a:latin typeface="Helvetica" pitchFamily="2" charset="0"/>
                <a:sym typeface="Wingdings" pitchFamily="2" charset="2"/>
              </a:rPr>
              <a:t> </a:t>
            </a:r>
            <a:r>
              <a:rPr lang="de-DE" sz="1100" dirty="0" err="1">
                <a:latin typeface="Helvetica" pitchFamily="2" charset="0"/>
                <a:sym typeface="Wingdings" pitchFamily="2" charset="2"/>
              </a:rPr>
              <a:t>target</a:t>
            </a:r>
            <a:r>
              <a:rPr lang="de-DE" sz="1100" dirty="0">
                <a:latin typeface="Helvetica" pitchFamily="2" charset="0"/>
                <a:sym typeface="Wingdings" pitchFamily="2" charset="2"/>
              </a:rPr>
              <a:t>. VERY FAST.</a:t>
            </a:r>
            <a:endParaRPr lang="de-DE" sz="1100" dirty="0">
              <a:latin typeface="Helvetica" pitchFamily="2" charset="0"/>
            </a:endParaRPr>
          </a:p>
          <a:p>
            <a:pPr lvl="1">
              <a:spcAft>
                <a:spcPts val="600"/>
              </a:spcAft>
            </a:pPr>
            <a:endParaRPr lang="de-DE" sz="1100" dirty="0">
              <a:latin typeface="Helvetica" pitchFamily="2" charset="0"/>
            </a:endParaRPr>
          </a:p>
          <a:p>
            <a:pPr lvl="1">
              <a:spcAft>
                <a:spcPts val="600"/>
              </a:spcAft>
            </a:pPr>
            <a:endParaRPr lang="de-DE" sz="1100" b="1" dirty="0">
              <a:latin typeface="Helvetica" pitchFamily="2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5653FF0-282A-0F85-366C-3F56DD36C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283" y="2491632"/>
            <a:ext cx="3594527" cy="2326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209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24F0D6-C61B-095D-6496-6BAC0FA7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CBM:  </a:t>
            </a:r>
            <a:r>
              <a:rPr lang="en-US" sz="2000" baseline="30000" dirty="0">
                <a:solidFill>
                  <a:srgbClr val="0070C0"/>
                </a:solidFill>
              </a:rPr>
              <a:t>197</a:t>
            </a:r>
            <a:r>
              <a:rPr lang="en-US" sz="2000" dirty="0">
                <a:solidFill>
                  <a:srgbClr val="0070C0"/>
                </a:solidFill>
              </a:rPr>
              <a:t>Au Intensity</a:t>
            </a:r>
            <a:endParaRPr lang="en-US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9C0F92-8516-5782-E69D-D1D899CC70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C6C7962-EC61-5AFE-D688-233279F2A8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89" t="36622" r="10922" b="31259"/>
          <a:stretch/>
        </p:blipFill>
        <p:spPr>
          <a:xfrm>
            <a:off x="3739341" y="1063220"/>
            <a:ext cx="5351166" cy="311863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F518D29-B514-80CA-478D-C587497D4487}"/>
              </a:ext>
            </a:extLst>
          </p:cNvPr>
          <p:cNvSpPr/>
          <p:nvPr/>
        </p:nvSpPr>
        <p:spPr>
          <a:xfrm>
            <a:off x="8680704" y="1737360"/>
            <a:ext cx="292607" cy="151180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09F2C77-FF4E-2624-E88B-3AD9FECCA6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352" y="3556068"/>
            <a:ext cx="885291" cy="1251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79DA06D-0689-A531-4C6B-6B897EA0D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715" y="1023657"/>
            <a:ext cx="3487623" cy="367768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600" dirty="0"/>
              <a:t>Production chain: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300" dirty="0"/>
              <a:t>	sources </a:t>
            </a:r>
            <a:r>
              <a:rPr lang="en-US" sz="1300" dirty="0">
                <a:sym typeface="Wingdings" pitchFamily="2" charset="2"/>
              </a:rPr>
              <a:t> UNILAC  SIS-18  HEBT 	 SIS100  exp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Goal (op. in MSV):  </a:t>
            </a:r>
            <a:r>
              <a:rPr lang="en-US" sz="1600" b="1" dirty="0">
                <a:solidFill>
                  <a:srgbClr val="0070C0"/>
                </a:solidFill>
              </a:rPr>
              <a:t>10</a:t>
            </a:r>
            <a:r>
              <a:rPr lang="en-US" sz="1600" b="1" baseline="30000" dirty="0">
                <a:solidFill>
                  <a:srgbClr val="0070C0"/>
                </a:solidFill>
              </a:rPr>
              <a:t>10</a:t>
            </a:r>
            <a:r>
              <a:rPr lang="en-US" sz="1600" b="1" dirty="0">
                <a:solidFill>
                  <a:srgbClr val="0070C0"/>
                </a:solidFill>
              </a:rPr>
              <a:t> / cycle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0070C0"/>
                </a:solidFill>
              </a:rPr>
              <a:t>Ready for full design intensity</a:t>
            </a:r>
            <a:r>
              <a:rPr lang="en-US" sz="1600" dirty="0"/>
              <a:t> (10</a:t>
            </a:r>
            <a:r>
              <a:rPr lang="en-US" sz="1600" baseline="30000" dirty="0"/>
              <a:t>10 </a:t>
            </a:r>
            <a:r>
              <a:rPr lang="en-US" sz="1600" dirty="0"/>
              <a:t>per cycle) immediately after SIS-100 commissioning </a:t>
            </a:r>
            <a:r>
              <a:rPr lang="en-US" sz="1200" dirty="0"/>
              <a:t>(without any add. upgrades)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1000 x </a:t>
            </a:r>
            <a:r>
              <a:rPr lang="en-US" sz="1600" b="1" dirty="0">
                <a:solidFill>
                  <a:srgbClr val="0070C0"/>
                </a:solidFill>
              </a:rPr>
              <a:t>FAIR project completion parameter </a:t>
            </a:r>
            <a:r>
              <a:rPr lang="en-US" sz="1600" dirty="0"/>
              <a:t>(PCP)</a:t>
            </a: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1600" dirty="0"/>
              <a:t>Other examples for which injector complex is ready with full FAIR design intensities: </a:t>
            </a:r>
            <a:r>
              <a:rPr lang="en-US" sz="1600" b="1" dirty="0" err="1">
                <a:solidFill>
                  <a:srgbClr val="0070C0"/>
                </a:solidFill>
              </a:rPr>
              <a:t>Ar</a:t>
            </a:r>
            <a:r>
              <a:rPr lang="en-US" sz="1600" b="1" dirty="0">
                <a:solidFill>
                  <a:srgbClr val="0070C0"/>
                </a:solidFill>
              </a:rPr>
              <a:t> and N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4926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A9D21-1055-DA65-6D57-1FA4F70E7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E0B377-DA4D-EFB8-CFC7-323A3BC8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NUSTAR: 	U</a:t>
            </a:r>
            <a:r>
              <a:rPr lang="en-US" sz="2000" baseline="30000" dirty="0">
                <a:solidFill>
                  <a:srgbClr val="0070C0"/>
                </a:solidFill>
              </a:rPr>
              <a:t>28+</a:t>
            </a:r>
            <a:r>
              <a:rPr lang="en-US" sz="2000" dirty="0">
                <a:solidFill>
                  <a:srgbClr val="0070C0"/>
                </a:solidFill>
              </a:rPr>
              <a:t> Intensity  </a:t>
            </a:r>
            <a:r>
              <a:rPr lang="en-US" sz="1600" b="0" i="1" dirty="0">
                <a:solidFill>
                  <a:srgbClr val="0070C0"/>
                </a:solidFill>
              </a:rPr>
              <a:t>(Reference Ion)</a:t>
            </a:r>
            <a:endParaRPr lang="en-US" sz="2000" b="0" i="1" dirty="0">
              <a:solidFill>
                <a:srgbClr val="0070C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6D04FF-D3D2-5908-32AF-D9F37AD20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21513"/>
            <a:ext cx="8420176" cy="3677689"/>
          </a:xfrm>
        </p:spPr>
        <p:txBody>
          <a:bodyPr/>
          <a:lstStyle/>
          <a:p>
            <a:r>
              <a:rPr lang="en-US" dirty="0"/>
              <a:t>FAIR commissioning goal:	2 x 10</a:t>
            </a:r>
            <a:r>
              <a:rPr lang="en-US" baseline="30000" dirty="0"/>
              <a:t>10</a:t>
            </a:r>
            <a:r>
              <a:rPr lang="en-US" dirty="0"/>
              <a:t> ions per pulse</a:t>
            </a:r>
          </a:p>
          <a:p>
            <a:r>
              <a:rPr lang="en-US" dirty="0"/>
              <a:t>FAIR operation goal:			5 x 10</a:t>
            </a:r>
            <a:r>
              <a:rPr lang="en-US" baseline="30000" dirty="0"/>
              <a:t>11</a:t>
            </a:r>
            <a:r>
              <a:rPr lang="en-US" dirty="0"/>
              <a:t> ions per pulse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F1C851-F796-99BB-CD87-A3F34E10B0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2C5C92D-B03A-2A10-6852-81AB18AF82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137" y="1897503"/>
            <a:ext cx="1981758" cy="280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D1153B3-AF0E-FE25-ABAB-D954208695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96" y="1897502"/>
            <a:ext cx="4240627" cy="280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44DAFE4-5FE0-8A60-D8FF-4EBC8D2126B2}"/>
              </a:ext>
            </a:extLst>
          </p:cNvPr>
          <p:cNvSpPr txBox="1"/>
          <p:nvPr/>
        </p:nvSpPr>
        <p:spPr>
          <a:xfrm>
            <a:off x="6838122" y="1121134"/>
            <a:ext cx="2178657" cy="273921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For accelerator physics the </a:t>
            </a:r>
            <a:r>
              <a:rPr lang="en-US" b="1" dirty="0">
                <a:solidFill>
                  <a:srgbClr val="0070C0"/>
                </a:solidFill>
              </a:rPr>
              <a:t>high intensity </a:t>
            </a:r>
            <a:r>
              <a:rPr lang="en-US" sz="1800" b="1" dirty="0">
                <a:solidFill>
                  <a:srgbClr val="0070C0"/>
                </a:solidFill>
              </a:rPr>
              <a:t>U</a:t>
            </a:r>
            <a:r>
              <a:rPr lang="en-US" sz="1800" b="1" baseline="30000" dirty="0">
                <a:solidFill>
                  <a:srgbClr val="0070C0"/>
                </a:solidFill>
              </a:rPr>
              <a:t>28+</a:t>
            </a:r>
            <a:r>
              <a:rPr lang="en-US" sz="1800" b="1" dirty="0">
                <a:solidFill>
                  <a:srgbClr val="0070C0"/>
                </a:solidFill>
              </a:rPr>
              <a:t>  beam </a:t>
            </a:r>
            <a:r>
              <a:rPr lang="en-US" sz="1800" dirty="0"/>
              <a:t>is the most difficult FAIR goal!</a:t>
            </a:r>
          </a:p>
          <a:p>
            <a:pPr algn="l"/>
            <a:endParaRPr lang="en-US" dirty="0"/>
          </a:p>
          <a:p>
            <a:pPr algn="l"/>
            <a:r>
              <a:rPr lang="en-US" sz="1600" dirty="0"/>
              <a:t>Review where we stand today for the very challenging goals on U</a:t>
            </a:r>
            <a:r>
              <a:rPr lang="en-US" sz="1600" baseline="30000" dirty="0"/>
              <a:t>28+</a:t>
            </a:r>
            <a:r>
              <a:rPr lang="en-US" sz="1600" dirty="0"/>
              <a:t>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55C9676-AEDF-BF0F-D987-3F8735A73450}"/>
              </a:ext>
            </a:extLst>
          </p:cNvPr>
          <p:cNvSpPr/>
          <p:nvPr/>
        </p:nvSpPr>
        <p:spPr>
          <a:xfrm>
            <a:off x="2627376" y="2487168"/>
            <a:ext cx="548640" cy="98755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67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02110B-EDB3-94F5-F2DB-AE9BC521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U</a:t>
            </a:r>
            <a:r>
              <a:rPr lang="en-US" sz="2000" baseline="30000" dirty="0">
                <a:solidFill>
                  <a:srgbClr val="0070C0"/>
                </a:solidFill>
              </a:rPr>
              <a:t>28+ </a:t>
            </a:r>
            <a:r>
              <a:rPr lang="en-US" sz="2000" dirty="0">
                <a:solidFill>
                  <a:srgbClr val="0070C0"/>
                </a:solidFill>
              </a:rPr>
              <a:t>Capability Today &amp; Extrapolation with FAIR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FF2A6-3F2B-8945-C8E5-944D46290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715" y="1002555"/>
            <a:ext cx="5389201" cy="3677689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sz="1600" dirty="0"/>
              <a:t>Capability today: </a:t>
            </a:r>
          </a:p>
          <a:p>
            <a:pPr lvl="1">
              <a:spcAft>
                <a:spcPts val="300"/>
              </a:spcAft>
            </a:pPr>
            <a:r>
              <a:rPr lang="en-US" sz="1300" dirty="0"/>
              <a:t>Defined by </a:t>
            </a:r>
            <a:r>
              <a:rPr lang="en-US" sz="1300" b="1" dirty="0">
                <a:solidFill>
                  <a:srgbClr val="0070C0"/>
                </a:solidFill>
              </a:rPr>
              <a:t>performances achieved in engineering runs</a:t>
            </a:r>
            <a:r>
              <a:rPr lang="en-US" sz="1300" dirty="0"/>
              <a:t>. Best values </a:t>
            </a:r>
            <a:r>
              <a:rPr lang="en-US" sz="1300" dirty="0">
                <a:sym typeface="Wingdings" pitchFamily="2" charset="2"/>
              </a:rPr>
              <a:t> the machine today is capable to achieve this!</a:t>
            </a:r>
          </a:p>
          <a:p>
            <a:pPr lvl="1">
              <a:spcAft>
                <a:spcPts val="300"/>
              </a:spcAft>
            </a:pPr>
            <a:r>
              <a:rPr lang="en-US" sz="1300" dirty="0">
                <a:sym typeface="Wingdings" pitchFamily="2" charset="2"/>
              </a:rPr>
              <a:t>Proven that there are no fundamental physics or technical limitations preventing this.</a:t>
            </a:r>
          </a:p>
          <a:p>
            <a:pPr lvl="1">
              <a:spcAft>
                <a:spcPts val="300"/>
              </a:spcAft>
            </a:pPr>
            <a:r>
              <a:rPr lang="en-US" sz="1300" dirty="0">
                <a:sym typeface="Wingdings" pitchFamily="2" charset="2"/>
              </a:rPr>
              <a:t>Note: Routine performance is lower (</a:t>
            </a:r>
            <a:r>
              <a:rPr lang="en-US" sz="1300" b="1" dirty="0">
                <a:solidFill>
                  <a:srgbClr val="0070C0"/>
                </a:solidFill>
                <a:sym typeface="Wingdings" pitchFamily="2" charset="2"/>
              </a:rPr>
              <a:t>typically assumed factor 1.2 at GSI</a:t>
            </a:r>
            <a:r>
              <a:rPr lang="en-US" sz="1300" dirty="0">
                <a:sym typeface="Wingdings" pitchFamily="2" charset="2"/>
              </a:rPr>
              <a:t>) but can approach the capability with improved tools: MP, feedbacks, automatic optimization routines, AI, …</a:t>
            </a:r>
          </a:p>
          <a:p>
            <a:pPr>
              <a:spcAft>
                <a:spcPts val="300"/>
              </a:spcAft>
            </a:pPr>
            <a:r>
              <a:rPr lang="en-US" sz="1600" dirty="0">
                <a:sym typeface="Wingdings" pitchFamily="2" charset="2"/>
              </a:rPr>
              <a:t>Intensity extrapolation to FAIR:</a:t>
            </a:r>
          </a:p>
          <a:p>
            <a:pPr lvl="1">
              <a:spcAft>
                <a:spcPts val="300"/>
              </a:spcAft>
            </a:pPr>
            <a:r>
              <a:rPr lang="en-US" sz="1300" dirty="0">
                <a:sym typeface="Wingdings" pitchFamily="2" charset="2"/>
              </a:rPr>
              <a:t>Assume reasonable </a:t>
            </a:r>
            <a:r>
              <a:rPr lang="en-US" sz="1300" b="1" dirty="0">
                <a:solidFill>
                  <a:srgbClr val="0070C0"/>
                </a:solidFill>
                <a:sym typeface="Wingdings" pitchFamily="2" charset="2"/>
              </a:rPr>
              <a:t>transmissions</a:t>
            </a:r>
            <a:r>
              <a:rPr lang="en-US" sz="1300" dirty="0">
                <a:sym typeface="Wingdings" pitchFamily="2" charset="2"/>
              </a:rPr>
              <a:t> through HEBT and SIS-100, partly “guaranteed” by radiation protection</a:t>
            </a:r>
          </a:p>
          <a:p>
            <a:pPr>
              <a:spcAft>
                <a:spcPts val="300"/>
              </a:spcAft>
            </a:pPr>
            <a:r>
              <a:rPr lang="en-US" sz="1600" dirty="0"/>
              <a:t>Intensity performance with selected upgrades:</a:t>
            </a:r>
          </a:p>
          <a:p>
            <a:pPr lvl="1">
              <a:spcAft>
                <a:spcPts val="300"/>
              </a:spcAft>
            </a:pPr>
            <a:r>
              <a:rPr lang="en-US" sz="1300" b="1" dirty="0">
                <a:solidFill>
                  <a:srgbClr val="0070C0"/>
                </a:solidFill>
              </a:rPr>
              <a:t>Performance predicted </a:t>
            </a:r>
            <a:r>
              <a:rPr lang="en-US" sz="1300" dirty="0"/>
              <a:t>after some upgrades</a:t>
            </a:r>
          </a:p>
          <a:p>
            <a:pPr lvl="1">
              <a:spcAft>
                <a:spcPts val="300"/>
              </a:spcAft>
            </a:pPr>
            <a:r>
              <a:rPr lang="en-US" sz="1300" dirty="0"/>
              <a:t>Upgrades selected from a long list of proposed upgrades and actions, that is being established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934F89-0ED5-9064-C6DE-9D155AC5E1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F603756-ED87-60E3-838B-C09CAAABB2A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34" r="14762"/>
          <a:stretch/>
        </p:blipFill>
        <p:spPr>
          <a:xfrm>
            <a:off x="5621376" y="1002555"/>
            <a:ext cx="3387047" cy="274904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CB400D5-FEEF-6F07-73E9-CE8DCD7CCE66}"/>
              </a:ext>
            </a:extLst>
          </p:cNvPr>
          <p:cNvSpPr txBox="1"/>
          <p:nvPr/>
        </p:nvSpPr>
        <p:spPr>
          <a:xfrm>
            <a:off x="5621376" y="3781435"/>
            <a:ext cx="3387047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i="1" dirty="0"/>
              <a:t>P. Spiller et al, U28+ at top energy SIS-18, 14 Dec 2023</a:t>
            </a:r>
          </a:p>
        </p:txBody>
      </p:sp>
    </p:spTree>
    <p:extLst>
      <p:ext uri="{BB962C8B-B14F-4D97-AF65-F5344CB8AC3E}">
        <p14:creationId xmlns:p14="http://schemas.microsoft.com/office/powerpoint/2010/main" val="1682836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68295-3F26-BDC1-3C52-E8052D729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726EB-031D-A2DE-A8BB-394D5B84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8" y="230397"/>
            <a:ext cx="6059875" cy="590668"/>
          </a:xfrm>
        </p:spPr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U</a:t>
            </a:r>
            <a:r>
              <a:rPr lang="en-US" sz="2000" baseline="30000" dirty="0">
                <a:solidFill>
                  <a:srgbClr val="0070C0"/>
                </a:solidFill>
              </a:rPr>
              <a:t>4+ </a:t>
            </a:r>
            <a:r>
              <a:rPr lang="en-US" sz="2000" dirty="0">
                <a:solidFill>
                  <a:srgbClr val="0070C0"/>
                </a:solidFill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0070C0"/>
                </a:solidFill>
              </a:rPr>
              <a:t>U</a:t>
            </a:r>
            <a:r>
              <a:rPr lang="en-US" sz="2000" baseline="30000" dirty="0">
                <a:solidFill>
                  <a:srgbClr val="0070C0"/>
                </a:solidFill>
              </a:rPr>
              <a:t>28+</a:t>
            </a:r>
            <a:r>
              <a:rPr lang="en-US" sz="2000" dirty="0">
                <a:solidFill>
                  <a:srgbClr val="0070C0"/>
                </a:solidFill>
              </a:rPr>
              <a:t>: Pulse Intensity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CC26A8-599B-E7F2-A08F-0D92EF5458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BC49F13-2BFA-F79B-D0EC-367C6262E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66" y="993742"/>
            <a:ext cx="5827068" cy="3748063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502E8DA-2037-AD6B-F555-0F1313B30965}"/>
              </a:ext>
            </a:extLst>
          </p:cNvPr>
          <p:cNvSpPr txBox="1"/>
          <p:nvPr/>
        </p:nvSpPr>
        <p:spPr>
          <a:xfrm rot="16200000">
            <a:off x="358218" y="2713884"/>
            <a:ext cx="1806905" cy="307777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Number Ions / Pulse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F324D39-83B8-3F2E-1E8D-55DF01F763F5}"/>
              </a:ext>
            </a:extLst>
          </p:cNvPr>
          <p:cNvGrpSpPr/>
          <p:nvPr/>
        </p:nvGrpSpPr>
        <p:grpSpPr>
          <a:xfrm>
            <a:off x="546411" y="2446969"/>
            <a:ext cx="2334780" cy="1619012"/>
            <a:chOff x="546411" y="2446969"/>
            <a:chExt cx="2334780" cy="1619012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D36D5335-D8EB-F5B2-01FB-7F48B1B7EA06}"/>
                </a:ext>
              </a:extLst>
            </p:cNvPr>
            <p:cNvSpPr txBox="1"/>
            <p:nvPr/>
          </p:nvSpPr>
          <p:spPr>
            <a:xfrm>
              <a:off x="546411" y="2896430"/>
              <a:ext cx="1991798" cy="11695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Factor 10 for selecting right charge state (U4+), isolating it and selecting pulse length (500 </a:t>
              </a:r>
              <a:r>
                <a:rPr lang="en-US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Symbol" pitchFamily="2" charset="2"/>
                  <a:sym typeface="Wingdings" pitchFamily="2" charset="2"/>
                </a:rPr>
                <a:t>m</a:t>
              </a:r>
              <a:r>
                <a:rPr lang="en-US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sym typeface="Wingdings" pitchFamily="2" charset="2"/>
                </a:rPr>
                <a:t>s</a:t>
              </a:r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sym typeface="Wingdings" pitchFamily="2" charset="2"/>
                </a:rPr>
                <a:t>  90 </a:t>
              </a:r>
              <a:r>
                <a:rPr lang="en-US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Symbol" pitchFamily="2" charset="2"/>
                  <a:sym typeface="Wingdings" pitchFamily="2" charset="2"/>
                </a:rPr>
                <a:t>m</a:t>
              </a:r>
              <a:r>
                <a:rPr lang="en-US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sym typeface="Wingdings" pitchFamily="2" charset="2"/>
                </a:rPr>
                <a:t>s</a:t>
              </a:r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)!</a:t>
              </a:r>
            </a:p>
          </p:txBody>
        </p: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32A55C21-5FD7-583B-4F39-36F140AB7DC2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1542310" y="2446969"/>
              <a:ext cx="1338881" cy="4494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3568A9E-09F9-F142-9CAA-E5AF92A854FB}"/>
              </a:ext>
            </a:extLst>
          </p:cNvPr>
          <p:cNvGrpSpPr/>
          <p:nvPr/>
        </p:nvGrpSpPr>
        <p:grpSpPr>
          <a:xfrm>
            <a:off x="3045279" y="1615757"/>
            <a:ext cx="620485" cy="1086622"/>
            <a:chOff x="3045279" y="1615757"/>
            <a:chExt cx="620485" cy="1086622"/>
          </a:xfrm>
        </p:grpSpPr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CE6256EE-BCEB-294A-F8A8-9236B83266AE}"/>
                </a:ext>
              </a:extLst>
            </p:cNvPr>
            <p:cNvSpPr txBox="1"/>
            <p:nvPr/>
          </p:nvSpPr>
          <p:spPr>
            <a:xfrm>
              <a:off x="3045279" y="1615757"/>
              <a:ext cx="620485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RFQ, IH’s</a:t>
              </a:r>
            </a:p>
          </p:txBody>
        </p: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E1997208-A644-F076-92BE-720A70413791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3355522" y="2138977"/>
              <a:ext cx="57149" cy="5634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0A983E3-BFE4-9277-26CA-6E6BE54298F9}"/>
              </a:ext>
            </a:extLst>
          </p:cNvPr>
          <p:cNvGrpSpPr/>
          <p:nvPr/>
        </p:nvGrpSpPr>
        <p:grpSpPr>
          <a:xfrm>
            <a:off x="3757758" y="2157766"/>
            <a:ext cx="886606" cy="1075291"/>
            <a:chOff x="3757758" y="2157766"/>
            <a:chExt cx="886606" cy="1075291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C31B49F9-99F3-9FD4-5A0B-D6B2644FE6E9}"/>
                </a:ext>
              </a:extLst>
            </p:cNvPr>
            <p:cNvSpPr txBox="1"/>
            <p:nvPr/>
          </p:nvSpPr>
          <p:spPr>
            <a:xfrm>
              <a:off x="3757758" y="2157766"/>
              <a:ext cx="886606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Factor 5 from stripping </a:t>
              </a:r>
            </a:p>
          </p:txBody>
        </p: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05119ACF-FA6A-609B-01FA-F1524368FE21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3757758" y="2896430"/>
              <a:ext cx="443303" cy="3366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06F6706-D067-315F-70F1-D3127DF950D2}"/>
              </a:ext>
            </a:extLst>
          </p:cNvPr>
          <p:cNvGrpSpPr/>
          <p:nvPr/>
        </p:nvGrpSpPr>
        <p:grpSpPr>
          <a:xfrm>
            <a:off x="4644364" y="1079830"/>
            <a:ext cx="4288659" cy="2470645"/>
            <a:chOff x="4644364" y="1079830"/>
            <a:chExt cx="4288659" cy="247064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A0C18182-0A1D-4F92-8A2D-24A91007BCA9}"/>
                </a:ext>
              </a:extLst>
            </p:cNvPr>
            <p:cNvGrpSpPr/>
            <p:nvPr/>
          </p:nvGrpSpPr>
          <p:grpSpPr>
            <a:xfrm>
              <a:off x="4644364" y="2057493"/>
              <a:ext cx="1086966" cy="1492982"/>
              <a:chOff x="4644364" y="2057493"/>
              <a:chExt cx="1086966" cy="1492982"/>
            </a:xfrm>
          </p:grpSpPr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2D081BA9-0151-DDAE-EF11-0EA0E4BE9E40}"/>
                  </a:ext>
                </a:extLst>
              </p:cNvPr>
              <p:cNvSpPr txBox="1"/>
              <p:nvPr/>
            </p:nvSpPr>
            <p:spPr>
              <a:xfrm>
                <a:off x="4782667" y="2057493"/>
                <a:ext cx="948663" cy="7386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Multi-turn injection SIS-18</a:t>
                </a:r>
              </a:p>
            </p:txBody>
          </p:sp>
          <p:cxnSp>
            <p:nvCxnSpPr>
              <p:cNvPr id="37" name="Gerade Verbindung mit Pfeil 36">
                <a:extLst>
                  <a:ext uri="{FF2B5EF4-FFF2-40B4-BE49-F238E27FC236}">
                    <a16:creationId xmlns:a16="http://schemas.microsoft.com/office/drawing/2014/main" id="{0EAD7D51-8081-FBF3-7BA3-95C2056D5C5E}"/>
                  </a:ext>
                </a:extLst>
              </p:cNvPr>
              <p:cNvCxnSpPr>
                <a:cxnSpLocks/>
                <a:stCxn id="36" idx="2"/>
              </p:cNvCxnSpPr>
              <p:nvPr/>
            </p:nvCxnSpPr>
            <p:spPr>
              <a:xfrm flipH="1">
                <a:off x="4644364" y="2796157"/>
                <a:ext cx="612635" cy="7543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CDD2C6D4-9430-7833-1B49-26EC1575E29E}"/>
                </a:ext>
              </a:extLst>
            </p:cNvPr>
            <p:cNvSpPr txBox="1"/>
            <p:nvPr/>
          </p:nvSpPr>
          <p:spPr>
            <a:xfrm>
              <a:off x="7541978" y="2702379"/>
              <a:ext cx="139104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>
                  <a:solidFill>
                    <a:srgbClr val="007CA8"/>
                  </a:solidFill>
                  <a:effectLst/>
                  <a:latin typeface="GeorgiaPro"/>
                </a:rPr>
                <a:t>S. Appel et al, </a:t>
              </a:r>
              <a:r>
                <a:rPr lang="de-DE" sz="800" dirty="0" err="1">
                  <a:solidFill>
                    <a:srgbClr val="007CA8"/>
                  </a:solidFill>
                  <a:effectLst/>
                  <a:latin typeface="GeorgiaPro"/>
                </a:rPr>
                <a:t>Nuclear</a:t>
              </a:r>
              <a:r>
                <a:rPr lang="de-DE" sz="800" dirty="0">
                  <a:solidFill>
                    <a:srgbClr val="007CA8"/>
                  </a:solidFill>
                  <a:effectLst/>
                  <a:latin typeface="GeorgiaPro"/>
                </a:rPr>
                <a:t> Instruments and Methods in Physics Research A 852 (2017) 73–79 </a:t>
              </a:r>
              <a:endParaRPr lang="de-DE" dirty="0"/>
            </a:p>
          </p:txBody>
        </p: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496F9CF5-8C59-D52B-41A2-BAFD978F6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9830" y="1079830"/>
              <a:ext cx="2397059" cy="1616529"/>
            </a:xfrm>
            <a:prstGeom prst="rect">
              <a:avLst/>
            </a:pr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2399B71-ACA0-5100-E2D2-3064A8C56666}"/>
              </a:ext>
            </a:extLst>
          </p:cNvPr>
          <p:cNvGrpSpPr/>
          <p:nvPr/>
        </p:nvGrpSpPr>
        <p:grpSpPr>
          <a:xfrm>
            <a:off x="6082393" y="3486150"/>
            <a:ext cx="2400300" cy="802989"/>
            <a:chOff x="6082393" y="3486150"/>
            <a:chExt cx="2400300" cy="802989"/>
          </a:xfrm>
        </p:grpSpPr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85C836C7-A54A-B43F-CBF2-1BCEC4BCD891}"/>
                </a:ext>
              </a:extLst>
            </p:cNvPr>
            <p:cNvSpPr txBox="1"/>
            <p:nvPr/>
          </p:nvSpPr>
          <p:spPr>
            <a:xfrm>
              <a:off x="7229335" y="3550475"/>
              <a:ext cx="1253358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rgbClr val="00B050"/>
                  </a:solidFill>
                </a:rPr>
                <a:t>Factor 4 from combining 4 pulses</a:t>
              </a:r>
            </a:p>
          </p:txBody>
        </p:sp>
        <p:cxnSp>
          <p:nvCxnSpPr>
            <p:cNvPr id="48" name="Gerade Verbindung mit Pfeil 47">
              <a:extLst>
                <a:ext uri="{FF2B5EF4-FFF2-40B4-BE49-F238E27FC236}">
                  <a16:creationId xmlns:a16="http://schemas.microsoft.com/office/drawing/2014/main" id="{67183FF4-1348-77D0-8F30-258C0AB1E636}"/>
                </a:ext>
              </a:extLst>
            </p:cNvPr>
            <p:cNvCxnSpPr>
              <a:cxnSpLocks/>
              <a:stCxn id="47" idx="1"/>
            </p:cNvCxnSpPr>
            <p:nvPr/>
          </p:nvCxnSpPr>
          <p:spPr>
            <a:xfrm flipH="1" flipV="1">
              <a:off x="6082393" y="3486150"/>
              <a:ext cx="1146942" cy="4336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559D4CDA-9073-D0B9-D1DD-A2919912E0C2}"/>
              </a:ext>
            </a:extLst>
          </p:cNvPr>
          <p:cNvSpPr/>
          <p:nvPr/>
        </p:nvSpPr>
        <p:spPr>
          <a:xfrm>
            <a:off x="1919628" y="4312453"/>
            <a:ext cx="5565905" cy="2326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27521C9-DD2C-94C3-A79E-A7FF2069D0E4}"/>
              </a:ext>
            </a:extLst>
          </p:cNvPr>
          <p:cNvCxnSpPr/>
          <p:nvPr/>
        </p:nvCxnSpPr>
        <p:spPr>
          <a:xfrm>
            <a:off x="2322576" y="4352544"/>
            <a:ext cx="480097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EC5AABE3-131D-FE86-E295-AEC75A0C3E22}"/>
              </a:ext>
            </a:extLst>
          </p:cNvPr>
          <p:cNvSpPr txBox="1"/>
          <p:nvPr/>
        </p:nvSpPr>
        <p:spPr>
          <a:xfrm>
            <a:off x="3978654" y="1465273"/>
            <a:ext cx="2356735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i="1" dirty="0">
                <a:sym typeface="Wingdings" pitchFamily="2" charset="2"/>
              </a:rPr>
              <a:t> </a:t>
            </a:r>
            <a:r>
              <a:rPr lang="en-US" sz="1200" i="1" dirty="0"/>
              <a:t>measured      extrapolated </a:t>
            </a:r>
            <a:r>
              <a:rPr lang="en-US" sz="1200" i="1" dirty="0">
                <a:sym typeface="Wingdings" pitchFamily="2" charset="2"/>
              </a:rPr>
              <a:t>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5671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85303-42D1-0D3F-098A-540D42EE2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1F449A-EAFF-4B5E-CB7C-7DF9F508E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8" y="230397"/>
            <a:ext cx="6059875" cy="590668"/>
          </a:xfrm>
        </p:spPr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U</a:t>
            </a:r>
            <a:r>
              <a:rPr lang="en-US" sz="2000" baseline="30000" dirty="0">
                <a:solidFill>
                  <a:srgbClr val="0070C0"/>
                </a:solidFill>
              </a:rPr>
              <a:t>4+ </a:t>
            </a:r>
            <a:r>
              <a:rPr lang="en-US" sz="2000" dirty="0">
                <a:solidFill>
                  <a:srgbClr val="0070C0"/>
                </a:solidFill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0070C0"/>
                </a:solidFill>
              </a:rPr>
              <a:t>U</a:t>
            </a:r>
            <a:r>
              <a:rPr lang="en-US" sz="2000" baseline="30000" dirty="0">
                <a:solidFill>
                  <a:srgbClr val="0070C0"/>
                </a:solidFill>
              </a:rPr>
              <a:t>28+</a:t>
            </a:r>
            <a:r>
              <a:rPr lang="en-US" sz="2000" dirty="0">
                <a:solidFill>
                  <a:srgbClr val="0070C0"/>
                </a:solidFill>
              </a:rPr>
              <a:t>: Pulse Intensity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D64734-8847-2B83-2279-DFE0CA8E09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A4D99A5-95D4-19AC-CC7D-D77CB7EE8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66" y="993742"/>
            <a:ext cx="5827068" cy="3748063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4C67D02-AD96-D9D3-A165-1D773E3C5426}"/>
              </a:ext>
            </a:extLst>
          </p:cNvPr>
          <p:cNvSpPr txBox="1"/>
          <p:nvPr/>
        </p:nvSpPr>
        <p:spPr>
          <a:xfrm rot="16200000">
            <a:off x="358218" y="2713884"/>
            <a:ext cx="1806905" cy="307777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Number Ions / Pulse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669B6AE-9295-9134-A55A-7E84D5BAD9BF}"/>
              </a:ext>
            </a:extLst>
          </p:cNvPr>
          <p:cNvGrpSpPr/>
          <p:nvPr/>
        </p:nvGrpSpPr>
        <p:grpSpPr>
          <a:xfrm>
            <a:off x="546411" y="2446969"/>
            <a:ext cx="2334780" cy="1619012"/>
            <a:chOff x="546411" y="2446969"/>
            <a:chExt cx="2334780" cy="1619012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1292EE88-63D6-BF42-35C4-C8E6CAA376EE}"/>
                </a:ext>
              </a:extLst>
            </p:cNvPr>
            <p:cNvSpPr txBox="1"/>
            <p:nvPr/>
          </p:nvSpPr>
          <p:spPr>
            <a:xfrm>
              <a:off x="546411" y="2896430"/>
              <a:ext cx="1991798" cy="11695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Factor 10 for selecting right charge state (U4+), isolating it and selecting pulse length (500 </a:t>
              </a:r>
              <a:r>
                <a:rPr lang="en-US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Symbol" pitchFamily="2" charset="2"/>
                  <a:sym typeface="Wingdings" pitchFamily="2" charset="2"/>
                </a:rPr>
                <a:t>m</a:t>
              </a:r>
              <a:r>
                <a:rPr lang="en-US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sym typeface="Wingdings" pitchFamily="2" charset="2"/>
                </a:rPr>
                <a:t>s</a:t>
              </a:r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sym typeface="Wingdings" pitchFamily="2" charset="2"/>
                </a:rPr>
                <a:t>  90 </a:t>
              </a:r>
              <a:r>
                <a:rPr lang="en-US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Symbol" pitchFamily="2" charset="2"/>
                  <a:sym typeface="Wingdings" pitchFamily="2" charset="2"/>
                </a:rPr>
                <a:t>m</a:t>
              </a:r>
              <a:r>
                <a:rPr lang="en-US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sym typeface="Wingdings" pitchFamily="2" charset="2"/>
                </a:rPr>
                <a:t>s</a:t>
              </a:r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)!</a:t>
              </a:r>
            </a:p>
          </p:txBody>
        </p: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013361AB-1E58-B057-9789-C98D79F9E411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1542310" y="2446969"/>
              <a:ext cx="1338881" cy="4494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AEF4563-A25C-9719-1DCF-2A54CCDA9A0A}"/>
              </a:ext>
            </a:extLst>
          </p:cNvPr>
          <p:cNvGrpSpPr/>
          <p:nvPr/>
        </p:nvGrpSpPr>
        <p:grpSpPr>
          <a:xfrm>
            <a:off x="3045279" y="1615757"/>
            <a:ext cx="620485" cy="1086622"/>
            <a:chOff x="3045279" y="1615757"/>
            <a:chExt cx="620485" cy="1086622"/>
          </a:xfrm>
        </p:grpSpPr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5A1272C4-B310-B022-F73A-F60C7FAB3BA7}"/>
                </a:ext>
              </a:extLst>
            </p:cNvPr>
            <p:cNvSpPr txBox="1"/>
            <p:nvPr/>
          </p:nvSpPr>
          <p:spPr>
            <a:xfrm>
              <a:off x="3045279" y="1615757"/>
              <a:ext cx="620485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RFQ, IH’s</a:t>
              </a:r>
            </a:p>
          </p:txBody>
        </p: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8D2DA6A4-E2E0-7F4D-AD0E-0CFDF7AAD4A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3355522" y="2138977"/>
              <a:ext cx="57149" cy="5634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261B94D-C53F-70E9-24E8-60056B89C98A}"/>
              </a:ext>
            </a:extLst>
          </p:cNvPr>
          <p:cNvGrpSpPr/>
          <p:nvPr/>
        </p:nvGrpSpPr>
        <p:grpSpPr>
          <a:xfrm>
            <a:off x="3757758" y="2157766"/>
            <a:ext cx="886606" cy="1075291"/>
            <a:chOff x="3757758" y="2157766"/>
            <a:chExt cx="886606" cy="1075291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87DD1E54-A093-216F-BD17-3F049984C5C6}"/>
                </a:ext>
              </a:extLst>
            </p:cNvPr>
            <p:cNvSpPr txBox="1"/>
            <p:nvPr/>
          </p:nvSpPr>
          <p:spPr>
            <a:xfrm>
              <a:off x="3757758" y="2157766"/>
              <a:ext cx="886606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Factor 5 from stripping </a:t>
              </a:r>
            </a:p>
          </p:txBody>
        </p: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69943EE2-DEA6-282C-CDD3-CE622BBF1455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3757758" y="2896430"/>
              <a:ext cx="443303" cy="3366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E8F77B2-DF4D-0E16-51D9-870C663D8CDF}"/>
              </a:ext>
            </a:extLst>
          </p:cNvPr>
          <p:cNvGrpSpPr/>
          <p:nvPr/>
        </p:nvGrpSpPr>
        <p:grpSpPr>
          <a:xfrm>
            <a:off x="4644364" y="1079830"/>
            <a:ext cx="4288659" cy="2470645"/>
            <a:chOff x="4644364" y="1079830"/>
            <a:chExt cx="4288659" cy="247064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3FB008A2-89AF-3968-5985-E6F479AA3298}"/>
                </a:ext>
              </a:extLst>
            </p:cNvPr>
            <p:cNvGrpSpPr/>
            <p:nvPr/>
          </p:nvGrpSpPr>
          <p:grpSpPr>
            <a:xfrm>
              <a:off x="4644364" y="2057493"/>
              <a:ext cx="1086966" cy="1492982"/>
              <a:chOff x="4644364" y="2057493"/>
              <a:chExt cx="1086966" cy="1492982"/>
            </a:xfrm>
          </p:grpSpPr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675B277B-0CAF-F753-F5E6-886B5E4AA63A}"/>
                  </a:ext>
                </a:extLst>
              </p:cNvPr>
              <p:cNvSpPr txBox="1"/>
              <p:nvPr/>
            </p:nvSpPr>
            <p:spPr>
              <a:xfrm>
                <a:off x="4782667" y="2057493"/>
                <a:ext cx="948663" cy="7386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Multi-turn injection SIS-18</a:t>
                </a:r>
              </a:p>
            </p:txBody>
          </p:sp>
          <p:cxnSp>
            <p:nvCxnSpPr>
              <p:cNvPr id="37" name="Gerade Verbindung mit Pfeil 36">
                <a:extLst>
                  <a:ext uri="{FF2B5EF4-FFF2-40B4-BE49-F238E27FC236}">
                    <a16:creationId xmlns:a16="http://schemas.microsoft.com/office/drawing/2014/main" id="{19365BD3-D49F-59D9-C378-A9443D8F09D0}"/>
                  </a:ext>
                </a:extLst>
              </p:cNvPr>
              <p:cNvCxnSpPr>
                <a:cxnSpLocks/>
                <a:stCxn id="36" idx="2"/>
              </p:cNvCxnSpPr>
              <p:nvPr/>
            </p:nvCxnSpPr>
            <p:spPr>
              <a:xfrm flipH="1">
                <a:off x="4644364" y="2796157"/>
                <a:ext cx="612635" cy="7543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1A753379-D514-29C6-C55D-EB3ED320E809}"/>
                </a:ext>
              </a:extLst>
            </p:cNvPr>
            <p:cNvSpPr txBox="1"/>
            <p:nvPr/>
          </p:nvSpPr>
          <p:spPr>
            <a:xfrm>
              <a:off x="7541978" y="2702379"/>
              <a:ext cx="139104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>
                  <a:solidFill>
                    <a:srgbClr val="007CA8"/>
                  </a:solidFill>
                  <a:effectLst/>
                  <a:latin typeface="GeorgiaPro"/>
                </a:rPr>
                <a:t>S. Appel et al, </a:t>
              </a:r>
              <a:r>
                <a:rPr lang="de-DE" sz="800" dirty="0" err="1">
                  <a:solidFill>
                    <a:srgbClr val="007CA8"/>
                  </a:solidFill>
                  <a:effectLst/>
                  <a:latin typeface="GeorgiaPro"/>
                </a:rPr>
                <a:t>Nuclear</a:t>
              </a:r>
              <a:r>
                <a:rPr lang="de-DE" sz="800" dirty="0">
                  <a:solidFill>
                    <a:srgbClr val="007CA8"/>
                  </a:solidFill>
                  <a:effectLst/>
                  <a:latin typeface="GeorgiaPro"/>
                </a:rPr>
                <a:t> Instruments and Methods in Physics Research A 852 (2017) 73–79 </a:t>
              </a:r>
              <a:endParaRPr lang="de-DE" dirty="0"/>
            </a:p>
          </p:txBody>
        </p: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3AC64EEF-0C9E-24A5-8A35-AEDD341C4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9830" y="1079830"/>
              <a:ext cx="2397059" cy="1616529"/>
            </a:xfrm>
            <a:prstGeom prst="rect">
              <a:avLst/>
            </a:prstGeom>
          </p:spPr>
        </p:pic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52F8E9E2-CE91-B5A6-88B3-0F3D77902BAC}"/>
              </a:ext>
            </a:extLst>
          </p:cNvPr>
          <p:cNvSpPr/>
          <p:nvPr/>
        </p:nvSpPr>
        <p:spPr>
          <a:xfrm>
            <a:off x="2048256" y="4282020"/>
            <a:ext cx="3152298" cy="222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99851560-5467-7F8A-A033-4B469B094384}"/>
              </a:ext>
            </a:extLst>
          </p:cNvPr>
          <p:cNvCxnSpPr/>
          <p:nvPr/>
        </p:nvCxnSpPr>
        <p:spPr>
          <a:xfrm>
            <a:off x="2322576" y="4352544"/>
            <a:ext cx="480097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04A4FE2E-8580-7110-E31C-493B94180CC1}"/>
              </a:ext>
            </a:extLst>
          </p:cNvPr>
          <p:cNvSpPr/>
          <p:nvPr/>
        </p:nvSpPr>
        <p:spPr>
          <a:xfrm>
            <a:off x="5256998" y="2796158"/>
            <a:ext cx="3778936" cy="2031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Diffuse cloud of gas in the source at thermal energy 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sz="1400" dirty="0">
                <a:solidFill>
                  <a:schemeClr val="tx1"/>
                </a:solidFill>
              </a:rPr>
              <a:t> ion beam with 43 billion ions at 0.2 GeV energy in a well defined volume (6D phase space).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Illustrates </a:t>
            </a:r>
            <a:r>
              <a:rPr lang="en-US" sz="1400" b="1" dirty="0">
                <a:solidFill>
                  <a:schemeClr val="tx1"/>
                </a:solidFill>
              </a:rPr>
              <a:t>mastership of accelerator science and of GSI/FAIR experts </a:t>
            </a:r>
            <a:r>
              <a:rPr lang="en-US" sz="1400" dirty="0">
                <a:solidFill>
                  <a:schemeClr val="tx1"/>
                </a:solidFill>
              </a:rPr>
              <a:t>in  source, </a:t>
            </a:r>
            <a:r>
              <a:rPr lang="en-US" sz="1400" dirty="0" err="1">
                <a:solidFill>
                  <a:schemeClr val="tx1"/>
                </a:solidFill>
              </a:rPr>
              <a:t>linac</a:t>
            </a:r>
            <a:r>
              <a:rPr lang="en-US" sz="1400" dirty="0">
                <a:solidFill>
                  <a:schemeClr val="tx1"/>
                </a:solidFill>
              </a:rPr>
              <a:t>, transfer lines, strippers, choppers and the synchrotron!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E690179-011D-72E8-7BAC-B0DE7A8EFF44}"/>
              </a:ext>
            </a:extLst>
          </p:cNvPr>
          <p:cNvSpPr txBox="1"/>
          <p:nvPr/>
        </p:nvSpPr>
        <p:spPr>
          <a:xfrm>
            <a:off x="3978654" y="1465273"/>
            <a:ext cx="2356735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i="1" dirty="0">
                <a:sym typeface="Wingdings" pitchFamily="2" charset="2"/>
              </a:rPr>
              <a:t> </a:t>
            </a:r>
            <a:r>
              <a:rPr lang="en-US" sz="1200" i="1" dirty="0"/>
              <a:t>measured      extrapolated </a:t>
            </a:r>
            <a:r>
              <a:rPr lang="en-US" sz="1200" i="1" dirty="0">
                <a:sym typeface="Wingdings" pitchFamily="2" charset="2"/>
              </a:rPr>
              <a:t>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52309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1485C-8DFE-2C5F-D86F-D41F2611A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61B44F-59A4-B980-2814-9B2DCB00B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U</a:t>
            </a:r>
            <a:r>
              <a:rPr lang="en-US" sz="2000" baseline="30000" dirty="0">
                <a:solidFill>
                  <a:srgbClr val="0070C0"/>
                </a:solidFill>
              </a:rPr>
              <a:t>28+ </a:t>
            </a:r>
            <a:r>
              <a:rPr lang="en-US" sz="2000" dirty="0">
                <a:solidFill>
                  <a:srgbClr val="0070C0"/>
                </a:solidFill>
              </a:rPr>
              <a:t>Performance Capability Today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155DCF0-E58A-E797-CC8D-4EDCCB86A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5"/>
            <a:ext cx="4592568" cy="3677689"/>
          </a:xfrm>
        </p:spPr>
        <p:txBody>
          <a:bodyPr/>
          <a:lstStyle/>
          <a:p>
            <a:r>
              <a:rPr lang="en-US" sz="1400" dirty="0"/>
              <a:t>Assume correct performance of SIS-100 and HEBT</a:t>
            </a:r>
          </a:p>
          <a:p>
            <a:r>
              <a:rPr lang="en-US" sz="1400" dirty="0"/>
              <a:t>At target:		</a:t>
            </a:r>
            <a:r>
              <a:rPr lang="en-US" sz="1400" b="1" dirty="0">
                <a:solidFill>
                  <a:srgbClr val="0070C0"/>
                </a:solidFill>
              </a:rPr>
              <a:t>1 x 10</a:t>
            </a:r>
            <a:r>
              <a:rPr lang="en-US" sz="1400" b="1" baseline="30000" dirty="0">
                <a:solidFill>
                  <a:srgbClr val="0070C0"/>
                </a:solidFill>
              </a:rPr>
              <a:t>11</a:t>
            </a:r>
            <a:r>
              <a:rPr lang="en-US" sz="1400" b="1" dirty="0">
                <a:solidFill>
                  <a:srgbClr val="0070C0"/>
                </a:solidFill>
              </a:rPr>
              <a:t> ions of U</a:t>
            </a:r>
            <a:r>
              <a:rPr lang="en-US" sz="1400" b="1" baseline="30000" dirty="0">
                <a:solidFill>
                  <a:srgbClr val="0070C0"/>
                </a:solidFill>
              </a:rPr>
              <a:t>28+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070C0"/>
                </a:solidFill>
              </a:rPr>
              <a:t>				per extracted SIS-100 cycle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Compared to goals:	500% of commissioning goal</a:t>
            </a:r>
          </a:p>
          <a:p>
            <a:pPr marL="0" indent="0">
              <a:buNone/>
            </a:pPr>
            <a:r>
              <a:rPr lang="en-US" sz="1400" dirty="0"/>
              <a:t>						20% of operation goal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Remember: Best performance of injector complex, include some reduction factor for average performance. Work continuing on improvements.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2D8FF4-45EB-1A7F-6AEF-3E516BDB55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sp>
        <p:nvSpPr>
          <p:cNvPr id="3" name="Nach oben gebogener Pfeil 2">
            <a:extLst>
              <a:ext uri="{FF2B5EF4-FFF2-40B4-BE49-F238E27FC236}">
                <a16:creationId xmlns:a16="http://schemas.microsoft.com/office/drawing/2014/main" id="{717706B5-B83F-29DB-91A8-F9F2214D27FF}"/>
              </a:ext>
            </a:extLst>
          </p:cNvPr>
          <p:cNvSpPr/>
          <p:nvPr/>
        </p:nvSpPr>
        <p:spPr>
          <a:xfrm rot="10800000" flipH="1">
            <a:off x="4910203" y="2329234"/>
            <a:ext cx="2213344" cy="461674"/>
          </a:xfrm>
          <a:prstGeom prst="bentUp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30113CE-E719-5A59-8E10-BF1F7F5EB4B1}"/>
              </a:ext>
            </a:extLst>
          </p:cNvPr>
          <p:cNvSpPr txBox="1"/>
          <p:nvPr/>
        </p:nvSpPr>
        <p:spPr>
          <a:xfrm>
            <a:off x="4910203" y="2887103"/>
            <a:ext cx="4059285" cy="1969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1400" dirty="0"/>
              <a:t>For (most difficult ion) </a:t>
            </a:r>
            <a:r>
              <a:rPr lang="en-US" sz="1400" b="1" dirty="0"/>
              <a:t>U</a:t>
            </a:r>
            <a:r>
              <a:rPr lang="en-US" sz="1400" b="1" baseline="30000" dirty="0"/>
              <a:t>28+ </a:t>
            </a:r>
            <a:r>
              <a:rPr lang="en-US" sz="1400" dirty="0"/>
              <a:t> GSI injectors at present </a:t>
            </a:r>
            <a:r>
              <a:rPr lang="en-US" sz="1400" b="1" dirty="0"/>
              <a:t>perform a factor 5 better than required in the first year(s)</a:t>
            </a:r>
            <a:r>
              <a:rPr lang="en-US" sz="1400" dirty="0"/>
              <a:t> for FAIR commissioning!</a:t>
            </a:r>
          </a:p>
          <a:p>
            <a:pPr algn="l">
              <a:spcAft>
                <a:spcPts val="600"/>
              </a:spcAft>
            </a:pPr>
            <a:r>
              <a:rPr lang="en-US" sz="1400" dirty="0"/>
              <a:t>For full design intensity the status depends on the ion. </a:t>
            </a:r>
          </a:p>
          <a:p>
            <a:pPr algn="l">
              <a:spcAft>
                <a:spcPts val="600"/>
              </a:spcAft>
            </a:pPr>
            <a:r>
              <a:rPr lang="en-US" sz="1400" dirty="0"/>
              <a:t>Prepared for </a:t>
            </a:r>
            <a:r>
              <a:rPr lang="en-US" sz="1400" b="1" dirty="0"/>
              <a:t>Au full design intensity</a:t>
            </a:r>
            <a:r>
              <a:rPr lang="en-US" sz="1400" dirty="0"/>
              <a:t> while for U</a:t>
            </a:r>
            <a:r>
              <a:rPr lang="en-US" sz="1400" baseline="30000" dirty="0"/>
              <a:t>28+ </a:t>
            </a:r>
            <a:r>
              <a:rPr lang="en-US" sz="1400" dirty="0"/>
              <a:t>we </a:t>
            </a:r>
            <a:r>
              <a:rPr lang="en-US" sz="1400" b="1" dirty="0"/>
              <a:t>work on factor 5 </a:t>
            </a:r>
            <a:r>
              <a:rPr lang="en-US" sz="1400" dirty="0"/>
              <a:t>improvement through ongoing and planned measures.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8D6603E-9975-10FD-CA87-54C26DC14520}"/>
              </a:ext>
            </a:extLst>
          </p:cNvPr>
          <p:cNvSpPr txBox="1"/>
          <p:nvPr/>
        </p:nvSpPr>
        <p:spPr>
          <a:xfrm>
            <a:off x="5059422" y="1990381"/>
            <a:ext cx="1941557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i="1" dirty="0"/>
              <a:t>very good progress</a:t>
            </a:r>
          </a:p>
        </p:txBody>
      </p:sp>
    </p:spTree>
    <p:extLst>
      <p:ext uri="{BB962C8B-B14F-4D97-AF65-F5344CB8AC3E}">
        <p14:creationId xmlns:p14="http://schemas.microsoft.com/office/powerpoint/2010/main" val="605810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4EB8-4313-4A38-77C6-139A579A5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6DDC57-4AE2-EC48-F060-D560D1B5D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Evolution of Operation and Physics Time</a:t>
            </a:r>
            <a:br>
              <a:rPr lang="en-US" sz="2000" dirty="0">
                <a:solidFill>
                  <a:srgbClr val="0070C0"/>
                </a:solidFill>
              </a:rPr>
            </a:br>
            <a:r>
              <a:rPr lang="en-US" sz="2000" b="0" i="1" dirty="0">
                <a:solidFill>
                  <a:srgbClr val="0070C0"/>
                </a:solidFill>
              </a:rPr>
              <a:t>from strategic schedule June 2024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FEF72C-39D3-A3F2-B900-428F27249F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1927A14F-49B0-5E7B-5868-53E354520B8B}"/>
              </a:ext>
            </a:extLst>
          </p:cNvPr>
          <p:cNvGraphicFramePr>
            <a:graphicFrameLocks/>
          </p:cNvGraphicFramePr>
          <p:nvPr/>
        </p:nvGraphicFramePr>
        <p:xfrm>
          <a:off x="305074" y="1028233"/>
          <a:ext cx="8473165" cy="3144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DFA6763-52A2-DB8E-58ED-AD5F7BBACB53}"/>
              </a:ext>
            </a:extLst>
          </p:cNvPr>
          <p:cNvGrpSpPr/>
          <p:nvPr/>
        </p:nvGrpSpPr>
        <p:grpSpPr>
          <a:xfrm>
            <a:off x="2441493" y="2162400"/>
            <a:ext cx="3493794" cy="334535"/>
            <a:chOff x="2441493" y="2162400"/>
            <a:chExt cx="3493794" cy="334535"/>
          </a:xfrm>
        </p:grpSpPr>
        <p:cxnSp>
          <p:nvCxnSpPr>
            <p:cNvPr id="7" name="Gerade Verbindung 6">
              <a:extLst>
                <a:ext uri="{FF2B5EF4-FFF2-40B4-BE49-F238E27FC236}">
                  <a16:creationId xmlns:a16="http://schemas.microsoft.com/office/drawing/2014/main" id="{9727A3A8-73E3-3F08-1630-9A40F125704E}"/>
                </a:ext>
              </a:extLst>
            </p:cNvPr>
            <p:cNvCxnSpPr/>
            <p:nvPr/>
          </p:nvCxnSpPr>
          <p:spPr>
            <a:xfrm>
              <a:off x="2510444" y="2496935"/>
              <a:ext cx="3424843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6853F9E-1869-1B67-1A35-CECED54B7A37}"/>
                </a:ext>
              </a:extLst>
            </p:cNvPr>
            <p:cNvSpPr txBox="1"/>
            <p:nvPr/>
          </p:nvSpPr>
          <p:spPr>
            <a:xfrm>
              <a:off x="2441493" y="2162400"/>
              <a:ext cx="1241045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200" i="1" dirty="0"/>
                <a:t>“Half” operation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5E2E0A0-561D-D8B2-A73B-E4A918E6A604}"/>
              </a:ext>
            </a:extLst>
          </p:cNvPr>
          <p:cNvGrpSpPr/>
          <p:nvPr/>
        </p:nvGrpSpPr>
        <p:grpSpPr>
          <a:xfrm>
            <a:off x="6808124" y="1416373"/>
            <a:ext cx="1587269" cy="276999"/>
            <a:chOff x="6808124" y="1416373"/>
            <a:chExt cx="1587269" cy="276999"/>
          </a:xfrm>
        </p:grpSpPr>
        <p:cxnSp>
          <p:nvCxnSpPr>
            <p:cNvPr id="8" name="Gerade Verbindung 7">
              <a:extLst>
                <a:ext uri="{FF2B5EF4-FFF2-40B4-BE49-F238E27FC236}">
                  <a16:creationId xmlns:a16="http://schemas.microsoft.com/office/drawing/2014/main" id="{B4E5349A-CD87-A484-5360-2010AC4AA384}"/>
                </a:ext>
              </a:extLst>
            </p:cNvPr>
            <p:cNvCxnSpPr>
              <a:cxnSpLocks/>
            </p:cNvCxnSpPr>
            <p:nvPr/>
          </p:nvCxnSpPr>
          <p:spPr>
            <a:xfrm>
              <a:off x="6808124" y="1693372"/>
              <a:ext cx="158726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7D18C9A-821D-078D-295D-68E3227765DA}"/>
                </a:ext>
              </a:extLst>
            </p:cNvPr>
            <p:cNvSpPr txBox="1"/>
            <p:nvPr/>
          </p:nvSpPr>
          <p:spPr>
            <a:xfrm>
              <a:off x="6981235" y="1416373"/>
              <a:ext cx="1215397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200" i="1" dirty="0"/>
                <a:t>“Full” operation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DFF55F9-BC48-A44F-B5A6-B4239077D111}"/>
              </a:ext>
            </a:extLst>
          </p:cNvPr>
          <p:cNvGrpSpPr/>
          <p:nvPr/>
        </p:nvGrpSpPr>
        <p:grpSpPr>
          <a:xfrm>
            <a:off x="4477962" y="4230526"/>
            <a:ext cx="4258735" cy="632661"/>
            <a:chOff x="4477962" y="4230526"/>
            <a:chExt cx="4258735" cy="632661"/>
          </a:xfrm>
        </p:grpSpPr>
        <p:sp>
          <p:nvSpPr>
            <p:cNvPr id="12" name="Geschweifte Klammer links 11">
              <a:extLst>
                <a:ext uri="{FF2B5EF4-FFF2-40B4-BE49-F238E27FC236}">
                  <a16:creationId xmlns:a16="http://schemas.microsoft.com/office/drawing/2014/main" id="{C4599005-C330-F691-BA4C-A7C4E79DD7F4}"/>
                </a:ext>
              </a:extLst>
            </p:cNvPr>
            <p:cNvSpPr/>
            <p:nvPr/>
          </p:nvSpPr>
          <p:spPr>
            <a:xfrm rot="16200000">
              <a:off x="5588685" y="3119803"/>
              <a:ext cx="166906" cy="2388351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DEE1F57-04CF-F029-018D-F51D90A3C394}"/>
                </a:ext>
              </a:extLst>
            </p:cNvPr>
            <p:cNvSpPr txBox="1"/>
            <p:nvPr/>
          </p:nvSpPr>
          <p:spPr>
            <a:xfrm>
              <a:off x="4879551" y="4401522"/>
              <a:ext cx="3857146" cy="46166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200" i="1" dirty="0"/>
                <a:t>Commissioning period </a:t>
              </a:r>
              <a:r>
                <a:rPr lang="en-US" sz="1200" i="1" dirty="0">
                  <a:sym typeface="Wingdings" pitchFamily="2" charset="2"/>
                </a:rPr>
                <a:t> 	reduced fraction of physics</a:t>
              </a:r>
            </a:p>
            <a:p>
              <a:pPr algn="l"/>
              <a:r>
                <a:rPr lang="en-US" sz="1200" i="1" dirty="0">
                  <a:sym typeface="Wingdings" pitchFamily="2" charset="2"/>
                </a:rPr>
                <a:t>				beam time </a:t>
              </a:r>
              <a:endParaRPr lang="en-US" sz="1200" i="1" dirty="0"/>
            </a:p>
          </p:txBody>
        </p:sp>
      </p:grpSp>
      <p:sp>
        <p:nvSpPr>
          <p:cNvPr id="9" name="Sechseck 8">
            <a:extLst>
              <a:ext uri="{FF2B5EF4-FFF2-40B4-BE49-F238E27FC236}">
                <a16:creationId xmlns:a16="http://schemas.microsoft.com/office/drawing/2014/main" id="{2E78B42E-9C73-0CAA-D69D-397A39D91E06}"/>
              </a:ext>
            </a:extLst>
          </p:cNvPr>
          <p:cNvSpPr/>
          <p:nvPr/>
        </p:nvSpPr>
        <p:spPr>
          <a:xfrm>
            <a:off x="4397433" y="1793124"/>
            <a:ext cx="756509" cy="652163"/>
          </a:xfrm>
          <a:prstGeom prst="hexagon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b="1" dirty="0">
                <a:solidFill>
                  <a:sysClr val="windowText" lastClr="000000"/>
                </a:solidFill>
              </a:rPr>
              <a:t>FAIR Control Center</a:t>
            </a:r>
          </a:p>
        </p:txBody>
      </p:sp>
      <p:sp>
        <p:nvSpPr>
          <p:cNvPr id="14" name="Sechseck 13">
            <a:extLst>
              <a:ext uri="{FF2B5EF4-FFF2-40B4-BE49-F238E27FC236}">
                <a16:creationId xmlns:a16="http://schemas.microsoft.com/office/drawing/2014/main" id="{1BAC2126-2748-B7B1-0D4D-1E00B568E5FA}"/>
              </a:ext>
            </a:extLst>
          </p:cNvPr>
          <p:cNvSpPr/>
          <p:nvPr/>
        </p:nvSpPr>
        <p:spPr>
          <a:xfrm>
            <a:off x="5224523" y="1518806"/>
            <a:ext cx="756509" cy="652163"/>
          </a:xfrm>
          <a:prstGeom prst="hexagon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b="1" dirty="0">
                <a:solidFill>
                  <a:sysClr val="windowText" lastClr="000000"/>
                </a:solidFill>
              </a:rPr>
              <a:t>SFRS</a:t>
            </a:r>
          </a:p>
        </p:txBody>
      </p:sp>
      <p:sp>
        <p:nvSpPr>
          <p:cNvPr id="15" name="Sechseck 14">
            <a:extLst>
              <a:ext uri="{FF2B5EF4-FFF2-40B4-BE49-F238E27FC236}">
                <a16:creationId xmlns:a16="http://schemas.microsoft.com/office/drawing/2014/main" id="{3FC9AAC8-E048-5902-5380-6B42AE925EC8}"/>
              </a:ext>
            </a:extLst>
          </p:cNvPr>
          <p:cNvSpPr/>
          <p:nvPr/>
        </p:nvSpPr>
        <p:spPr>
          <a:xfrm>
            <a:off x="6012218" y="1228790"/>
            <a:ext cx="756509" cy="652163"/>
          </a:xfrm>
          <a:prstGeom prst="hexagon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b="1" dirty="0">
                <a:solidFill>
                  <a:sysClr val="windowText" lastClr="000000"/>
                </a:solidFill>
              </a:rPr>
              <a:t>SIS 100</a:t>
            </a:r>
          </a:p>
        </p:txBody>
      </p:sp>
    </p:spTree>
    <p:extLst>
      <p:ext uri="{BB962C8B-B14F-4D97-AF65-F5344CB8AC3E}">
        <p14:creationId xmlns:p14="http://schemas.microsoft.com/office/powerpoint/2010/main" val="2438469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DB3E13-89F3-A192-A2EC-7EC6527E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Challenge: Towards 2029 “Full” Operation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794901-22C0-9F22-1604-776C5FA3B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95" y="1046450"/>
            <a:ext cx="5118890" cy="3799870"/>
          </a:xfrm>
        </p:spPr>
        <p:txBody>
          <a:bodyPr/>
          <a:lstStyle/>
          <a:p>
            <a:r>
              <a:rPr lang="en-US" sz="1600" dirty="0"/>
              <a:t>The GSI accelerator division has been scoped for “half” operation over the last decade.</a:t>
            </a:r>
          </a:p>
          <a:p>
            <a:r>
              <a:rPr lang="en-US" sz="1600" dirty="0"/>
              <a:t>“Full” operation implies a number of important challenges:</a:t>
            </a:r>
          </a:p>
          <a:p>
            <a:pPr lvl="1"/>
            <a:r>
              <a:rPr lang="en-US" sz="1300" dirty="0"/>
              <a:t>Need for </a:t>
            </a:r>
            <a:r>
              <a:rPr lang="en-US" sz="1300" b="1" dirty="0">
                <a:solidFill>
                  <a:srgbClr val="0070C0"/>
                </a:solidFill>
              </a:rPr>
              <a:t>more personnel effort </a:t>
            </a:r>
            <a:r>
              <a:rPr lang="en-US" sz="1300" dirty="0"/>
              <a:t>from ACC and technical departments.</a:t>
            </a:r>
          </a:p>
          <a:p>
            <a:pPr lvl="1"/>
            <a:r>
              <a:rPr lang="en-US" sz="1300" dirty="0"/>
              <a:t>Need for </a:t>
            </a:r>
            <a:r>
              <a:rPr lang="en-US" sz="1300" b="1" dirty="0">
                <a:solidFill>
                  <a:srgbClr val="0070C0"/>
                </a:solidFill>
              </a:rPr>
              <a:t>more efficient operation </a:t>
            </a:r>
            <a:r>
              <a:rPr lang="en-US" sz="1300" dirty="0"/>
              <a:t>(see automatic tools, ML, AI).</a:t>
            </a:r>
          </a:p>
          <a:p>
            <a:pPr lvl="1"/>
            <a:r>
              <a:rPr lang="en-US" sz="1300" b="1" dirty="0">
                <a:solidFill>
                  <a:srgbClr val="0070C0"/>
                </a:solidFill>
              </a:rPr>
              <a:t>Increased wear and tear </a:t>
            </a:r>
            <a:r>
              <a:rPr lang="en-US" sz="1300" dirty="0"/>
              <a:t>of already stressed ”old” GSI accelerator equipment. </a:t>
            </a:r>
          </a:p>
          <a:p>
            <a:pPr lvl="1"/>
            <a:r>
              <a:rPr lang="en-US" sz="1300" b="1" dirty="0">
                <a:solidFill>
                  <a:srgbClr val="0070C0"/>
                </a:solidFill>
              </a:rPr>
              <a:t>Shorter shutdowns</a:t>
            </a:r>
            <a:r>
              <a:rPr lang="en-US" sz="1300" dirty="0">
                <a:solidFill>
                  <a:srgbClr val="0070C0"/>
                </a:solidFill>
              </a:rPr>
              <a:t> </a:t>
            </a:r>
            <a:r>
              <a:rPr lang="en-US" sz="1300" dirty="0"/>
              <a:t>and limited time for repairs. Involve external support groups in shutdown work. </a:t>
            </a:r>
          </a:p>
          <a:p>
            <a:pPr lvl="1"/>
            <a:r>
              <a:rPr lang="en-US" sz="1300" dirty="0"/>
              <a:t>Need for </a:t>
            </a:r>
            <a:r>
              <a:rPr lang="en-US" sz="1300" b="1" dirty="0">
                <a:solidFill>
                  <a:srgbClr val="0070C0"/>
                </a:solidFill>
              </a:rPr>
              <a:t>more spare parts</a:t>
            </a:r>
            <a:r>
              <a:rPr lang="en-US" sz="1300" dirty="0"/>
              <a:t>.</a:t>
            </a:r>
          </a:p>
          <a:p>
            <a:pPr lvl="1"/>
            <a:r>
              <a:rPr lang="en-US" sz="1300" dirty="0"/>
              <a:t>Need for </a:t>
            </a:r>
            <a:r>
              <a:rPr lang="en-US" sz="1300" b="1" dirty="0">
                <a:solidFill>
                  <a:srgbClr val="0070C0"/>
                </a:solidFill>
              </a:rPr>
              <a:t>significantly increased investment effort </a:t>
            </a:r>
            <a:r>
              <a:rPr lang="en-US" sz="1300" dirty="0"/>
              <a:t>for the “old” GSI accelerators. </a:t>
            </a:r>
          </a:p>
          <a:p>
            <a:pPr lvl="1"/>
            <a:r>
              <a:rPr lang="en-US" sz="1300" dirty="0"/>
              <a:t>Need for </a:t>
            </a:r>
            <a:r>
              <a:rPr lang="en-US" sz="1300" b="1" dirty="0">
                <a:solidFill>
                  <a:srgbClr val="0070C0"/>
                </a:solidFill>
              </a:rPr>
              <a:t>new design teams </a:t>
            </a:r>
            <a:r>
              <a:rPr lang="en-US" sz="1300" dirty="0"/>
              <a:t>on “old” RFQ and IH devices.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943024-A763-59FD-722A-30204C04FF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C3E7680B-C188-F28C-DC9B-3E64EDE7F820}"/>
              </a:ext>
            </a:extLst>
          </p:cNvPr>
          <p:cNvGrpSpPr/>
          <p:nvPr/>
        </p:nvGrpSpPr>
        <p:grpSpPr>
          <a:xfrm>
            <a:off x="5710843" y="1047623"/>
            <a:ext cx="3238795" cy="3799870"/>
            <a:chOff x="5627716" y="931026"/>
            <a:chExt cx="3416531" cy="4008396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F69D60DF-113B-568A-86F5-ECB87F984686}"/>
                </a:ext>
              </a:extLst>
            </p:cNvPr>
            <p:cNvSpPr/>
            <p:nvPr/>
          </p:nvSpPr>
          <p:spPr>
            <a:xfrm>
              <a:off x="5627716" y="931026"/>
              <a:ext cx="3416531" cy="4008396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08A84555-B1CD-8EE3-124B-23F29F97C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4217" y="1000345"/>
              <a:ext cx="3290593" cy="247785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7C10D3F-1FDC-EB07-3023-30A06975E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4216" y="3512270"/>
              <a:ext cx="1429331" cy="1358349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4B75AD47-8A64-8843-280F-49B3BB101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8560" y="3512270"/>
              <a:ext cx="1816250" cy="1358350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9049FE8F-575A-9E5A-7AC1-DBBBB7128654}"/>
                </a:ext>
              </a:extLst>
            </p:cNvPr>
            <p:cNvSpPr txBox="1"/>
            <p:nvPr/>
          </p:nvSpPr>
          <p:spPr>
            <a:xfrm>
              <a:off x="5702985" y="992011"/>
              <a:ext cx="1338351" cy="746733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000" dirty="0"/>
                <a:t>Photos IH1 in HSI </a:t>
              </a:r>
              <a:r>
                <a:rPr lang="en-US" sz="1000" dirty="0">
                  <a:sym typeface="Wingdings" pitchFamily="2" charset="2"/>
                </a:rPr>
                <a:t> single point of failure device for FAIR U operation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57254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366B6-166B-CE39-D255-6D0DD2989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F5AA48-6027-7E50-2F92-D3D1380330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EA90519-D1E9-9B19-E6E8-A7EF83169F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84" y="-15980"/>
            <a:ext cx="8721432" cy="51594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5544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F8EF2E-DB79-3001-1C17-0B064FB39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Roadmap Considerations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190F0D-138E-C559-39A8-ACE7B27C9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46" y="983366"/>
            <a:ext cx="8527107" cy="3825088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sz="1600" b="1" dirty="0"/>
              <a:t>Accelerator performance  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Many factors contribute: </a:t>
            </a:r>
            <a:r>
              <a:rPr lang="en-US" b="1" dirty="0">
                <a:solidFill>
                  <a:srgbClr val="0070C0"/>
                </a:solidFill>
              </a:rPr>
              <a:t>availability, duty factor, versatility of ions, beam brightness</a:t>
            </a:r>
          </a:p>
          <a:p>
            <a:pPr lvl="1">
              <a:spcAft>
                <a:spcPts val="300"/>
              </a:spcAft>
            </a:pPr>
            <a:r>
              <a:rPr lang="en-US" b="1" dirty="0">
                <a:solidFill>
                  <a:srgbClr val="0070C0"/>
                </a:solidFill>
              </a:rPr>
              <a:t>Beam brightness </a:t>
            </a:r>
            <a:r>
              <a:rPr lang="en-US" dirty="0"/>
              <a:t>characterized by conserved quantities:</a:t>
            </a:r>
          </a:p>
          <a:p>
            <a:pPr lvl="2">
              <a:spcAft>
                <a:spcPts val="300"/>
              </a:spcAft>
            </a:pPr>
            <a:r>
              <a:rPr lang="en-US" b="1" dirty="0">
                <a:solidFill>
                  <a:srgbClr val="0070C0"/>
                </a:solidFill>
              </a:rPr>
              <a:t>Number of ions </a:t>
            </a:r>
            <a:r>
              <a:rPr lang="en-US" dirty="0">
                <a:solidFill>
                  <a:schemeClr val="tx1"/>
                </a:solidFill>
              </a:rPr>
              <a:t>per pulse 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 can only go down (without pulse combination). </a:t>
            </a:r>
          </a:p>
          <a:p>
            <a:pPr lvl="2">
              <a:spcAft>
                <a:spcPts val="300"/>
              </a:spcAft>
            </a:pP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6D normalized phase space</a:t>
            </a:r>
            <a:r>
              <a:rPr lang="en-US" dirty="0">
                <a:sym typeface="Wingdings" pitchFamily="2" charset="2"/>
              </a:rPr>
              <a:t>, e.g. norm. emittances   can only increase (without cooling)</a:t>
            </a:r>
          </a:p>
          <a:p>
            <a:pPr>
              <a:spcBef>
                <a:spcPts val="1032"/>
              </a:spcBef>
              <a:spcAft>
                <a:spcPts val="300"/>
              </a:spcAft>
            </a:pPr>
            <a:r>
              <a:rPr lang="en-US" sz="1600" b="1" dirty="0">
                <a:sym typeface="Wingdings" pitchFamily="2" charset="2"/>
              </a:rPr>
              <a:t>Technical risks:</a:t>
            </a:r>
          </a:p>
          <a:p>
            <a:pPr lvl="1">
              <a:spcAft>
                <a:spcPts val="300"/>
              </a:spcAft>
            </a:pPr>
            <a:r>
              <a:rPr lang="en-US" dirty="0">
                <a:sym typeface="Wingdings" pitchFamily="2" charset="2"/>
              </a:rPr>
              <a:t>Equipment and accelerator </a:t>
            </a: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components at the end of their lifetime</a:t>
            </a:r>
          </a:p>
          <a:p>
            <a:pPr lvl="1">
              <a:spcAft>
                <a:spcPts val="300"/>
              </a:spcAft>
            </a:pPr>
            <a:r>
              <a:rPr lang="en-US" dirty="0">
                <a:sym typeface="Wingdings" pitchFamily="2" charset="2"/>
              </a:rPr>
              <a:t>Components with </a:t>
            </a: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low MTBF</a:t>
            </a:r>
            <a:r>
              <a:rPr lang="en-US" dirty="0">
                <a:sym typeface="Wingdings" pitchFamily="2" charset="2"/>
              </a:rPr>
              <a:t>, limiting availability (including insufficient designs)</a:t>
            </a:r>
          </a:p>
          <a:p>
            <a:pPr marL="0" indent="0">
              <a:lnSpc>
                <a:spcPts val="2400"/>
              </a:lnSpc>
              <a:spcBef>
                <a:spcPts val="1032"/>
              </a:spcBef>
              <a:spcAft>
                <a:spcPts val="30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sym typeface="Wingdings" pitchFamily="2" charset="2"/>
              </a:rPr>
              <a:t>			</a:t>
            </a:r>
            <a:r>
              <a:rPr lang="en-US" sz="1600" b="1" dirty="0">
                <a:solidFill>
                  <a:schemeClr val="tx1"/>
                </a:solidFill>
                <a:sym typeface="Wingdings" pitchFamily="2" charset="2"/>
              </a:rPr>
              <a:t>Technical roadmap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: </a:t>
            </a:r>
            <a:r>
              <a:rPr lang="en-US" sz="1600" dirty="0">
                <a:sym typeface="Wingdings" pitchFamily="2" charset="2"/>
              </a:rPr>
              <a:t>	</a:t>
            </a:r>
            <a:r>
              <a:rPr lang="en-US" sz="1500" dirty="0">
                <a:sym typeface="Wingdings" pitchFamily="2" charset="2"/>
              </a:rPr>
              <a:t>prioritize accelerator work on improvements </a:t>
            </a:r>
            <a:br>
              <a:rPr lang="en-US" sz="1500" dirty="0">
                <a:sym typeface="Wingdings" pitchFamily="2" charset="2"/>
              </a:rPr>
            </a:br>
            <a:r>
              <a:rPr lang="en-US" sz="1500" dirty="0">
                <a:sym typeface="Wingdings" pitchFamily="2" charset="2"/>
              </a:rPr>
              <a:t>									optimize overall performance</a:t>
            </a:r>
            <a:br>
              <a:rPr lang="en-US" sz="1500" dirty="0">
                <a:sym typeface="Wingdings" pitchFamily="2" charset="2"/>
              </a:rPr>
            </a:br>
            <a:r>
              <a:rPr lang="en-US" sz="1500" dirty="0">
                <a:sym typeface="Wingdings" pitchFamily="2" charset="2"/>
              </a:rPr>
              <a:t>									establish an </a:t>
            </a:r>
            <a:r>
              <a:rPr lang="en-US" sz="1500" b="1" dirty="0">
                <a:solidFill>
                  <a:srgbClr val="0070C0"/>
                </a:solidFill>
                <a:sym typeface="Wingdings" pitchFamily="2" charset="2"/>
              </a:rPr>
              <a:t>accelerator performance roadmap </a:t>
            </a:r>
            <a:r>
              <a:rPr lang="en-US" sz="1500" dirty="0">
                <a:sym typeface="Wingdings" pitchFamily="2" charset="2"/>
              </a:rPr>
              <a:t>												coherent with research planning in the experiments</a:t>
            </a:r>
            <a:endParaRPr lang="en-US" sz="1500" dirty="0"/>
          </a:p>
          <a:p>
            <a:pPr lvl="2">
              <a:spcAft>
                <a:spcPts val="300"/>
              </a:spcAft>
            </a:pPr>
            <a:endParaRPr lang="en-US" sz="1500" dirty="0"/>
          </a:p>
          <a:p>
            <a:pPr lvl="2">
              <a:spcAft>
                <a:spcPts val="300"/>
              </a:spcAft>
            </a:pP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67AB92-546E-5A21-F301-F37FBA4FEE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sp>
        <p:nvSpPr>
          <p:cNvPr id="5" name="Rechteckiger Pfeil 4">
            <a:extLst>
              <a:ext uri="{FF2B5EF4-FFF2-40B4-BE49-F238E27FC236}">
                <a16:creationId xmlns:a16="http://schemas.microsoft.com/office/drawing/2014/main" id="{3363B906-5007-EED3-BC00-2FF262BE9384}"/>
              </a:ext>
            </a:extLst>
          </p:cNvPr>
          <p:cNvSpPr/>
          <p:nvPr/>
        </p:nvSpPr>
        <p:spPr>
          <a:xfrm rot="10800000" flipH="1">
            <a:off x="328506" y="1069142"/>
            <a:ext cx="1057164" cy="2989385"/>
          </a:xfrm>
          <a:prstGeom prst="bentArrow">
            <a:avLst>
              <a:gd name="adj1" fmla="val 17547"/>
              <a:gd name="adj2" fmla="val 20652"/>
              <a:gd name="adj3" fmla="val 25000"/>
              <a:gd name="adj4" fmla="val 43750"/>
            </a:avLst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37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346969-8E28-C435-A6A9-C8B3757F7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Technical Project List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6171B685-E6AF-72C0-6547-AA313DB71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6" y="1033635"/>
            <a:ext cx="5049124" cy="367768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400" dirty="0"/>
              <a:t>This list only concerns the </a:t>
            </a:r>
            <a:r>
              <a:rPr lang="en-US" sz="1400" b="1" dirty="0">
                <a:solidFill>
                  <a:srgbClr val="0070C0"/>
                </a:solidFill>
              </a:rPr>
              <a:t>“old” part of the research infrastructure</a:t>
            </a:r>
            <a:r>
              <a:rPr lang="en-US" sz="1400" dirty="0"/>
              <a:t>: GSI accelerators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Asked machine coordinators and technical departments for assessment of required renovations, repairs or upgrades for </a:t>
            </a:r>
            <a:r>
              <a:rPr lang="en-US" sz="1400" b="1" dirty="0">
                <a:solidFill>
                  <a:srgbClr val="0070C0"/>
                </a:solidFill>
              </a:rPr>
              <a:t>30 years of FAIR operation</a:t>
            </a:r>
            <a:r>
              <a:rPr lang="en-US" sz="1400" dirty="0"/>
              <a:t>, not yet funded.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No ranking of 200 lines on urgency, no clean up / reduction of list yet. See </a:t>
            </a:r>
            <a:r>
              <a:rPr lang="en-US" sz="1400" b="1" dirty="0">
                <a:solidFill>
                  <a:srgbClr val="0070C0"/>
                </a:solidFill>
              </a:rPr>
              <a:t>relative invests </a:t>
            </a:r>
            <a:r>
              <a:rPr lang="en-US" sz="1400" dirty="0"/>
              <a:t>on right side.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Several discussions on performance impacts but detailed simulations are required.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In addition: Improved </a:t>
            </a:r>
            <a:r>
              <a:rPr lang="en-US" sz="1400" b="1" dirty="0">
                <a:solidFill>
                  <a:srgbClr val="0070C0"/>
                </a:solidFill>
              </a:rPr>
              <a:t>availability</a:t>
            </a:r>
            <a:r>
              <a:rPr lang="en-US" sz="1400" dirty="0"/>
              <a:t> and reduced </a:t>
            </a:r>
            <a:r>
              <a:rPr lang="en-US" sz="1400" b="1" dirty="0">
                <a:solidFill>
                  <a:srgbClr val="0070C0"/>
                </a:solidFill>
              </a:rPr>
              <a:t>downtime risks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/>
              <a:t>with renovations / replacements.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No detailed presentation of measures nor on budgets, as further work is required.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AEA842-2029-354A-7DC2-81939497F4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4575C1C-8709-DC70-2539-498549908EFA}"/>
              </a:ext>
            </a:extLst>
          </p:cNvPr>
          <p:cNvGrpSpPr/>
          <p:nvPr/>
        </p:nvGrpSpPr>
        <p:grpSpPr>
          <a:xfrm>
            <a:off x="5496038" y="1015347"/>
            <a:ext cx="3530311" cy="3512915"/>
            <a:chOff x="5496038" y="1015347"/>
            <a:chExt cx="3530311" cy="3512915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7701836-23A0-A6A8-114A-BF6318904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6038" y="1015347"/>
              <a:ext cx="3530311" cy="2750678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588941AB-E9E6-8987-CB55-C906455FDB13}"/>
                </a:ext>
              </a:extLst>
            </p:cNvPr>
            <p:cNvSpPr txBox="1"/>
            <p:nvPr/>
          </p:nvSpPr>
          <p:spPr>
            <a:xfrm>
              <a:off x="5572269" y="3758821"/>
              <a:ext cx="3454080" cy="76944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100" i="1" dirty="0"/>
                <a:t>Work proposed by machine coordinators, not yet covered by projects. HELIAC and ongoing projects are not included here. Only invest need, person-power not included 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3105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AD28DE-811A-560F-C6CE-D9B3A1B10C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3884C18-3144-D700-BBB6-4267E6F20F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86CD7FD-4A00-D9D2-E5D1-A1084ED5B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"/>
            <a:ext cx="9145527" cy="514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62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9EBB3-D057-4036-A42A-8411B2E91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8D450-6F15-7717-7EAF-262FC12BB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AB3F097-D468-356A-F132-5EE2ABC8A9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4E5D43E-8439-C483-36FF-61389D735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"/>
            <a:ext cx="9145527" cy="514264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EE5319B-0623-64F5-47A1-FB91BB65338D}"/>
              </a:ext>
            </a:extLst>
          </p:cNvPr>
          <p:cNvSpPr/>
          <p:nvPr/>
        </p:nvSpPr>
        <p:spPr>
          <a:xfrm>
            <a:off x="3294289" y="1919037"/>
            <a:ext cx="2077811" cy="50167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72B79DC-43D4-A63B-B4D3-247B5D3FE2DD}"/>
              </a:ext>
            </a:extLst>
          </p:cNvPr>
          <p:cNvSpPr txBox="1"/>
          <p:nvPr/>
        </p:nvSpPr>
        <p:spPr>
          <a:xfrm>
            <a:off x="7893074" y="967465"/>
            <a:ext cx="1216478" cy="263149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Alvarez </a:t>
            </a:r>
            <a:r>
              <a:rPr lang="en-US" sz="1100" b="1" dirty="0" err="1"/>
              <a:t>Linac</a:t>
            </a:r>
            <a:r>
              <a:rPr lang="en-US" sz="1100" b="1" dirty="0"/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Single point of failure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PSU dep. is rebuilding the Alvarez replacement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35 M€ Alvarez2.0 project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To be installed after 2030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Not the focus here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F977D93-1A1C-850D-1EA8-802394555155}"/>
              </a:ext>
            </a:extLst>
          </p:cNvPr>
          <p:cNvSpPr/>
          <p:nvPr/>
        </p:nvSpPr>
        <p:spPr>
          <a:xfrm>
            <a:off x="2979965" y="2179865"/>
            <a:ext cx="130628" cy="24084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4DE95F6-B636-68CB-DF12-DBE6DD9FD5B6}"/>
              </a:ext>
            </a:extLst>
          </p:cNvPr>
          <p:cNvSpPr txBox="1"/>
          <p:nvPr/>
        </p:nvSpPr>
        <p:spPr>
          <a:xfrm>
            <a:off x="7893074" y="4124377"/>
            <a:ext cx="1216478" cy="60016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 err="1"/>
              <a:t>Gasstripper</a:t>
            </a:r>
            <a:r>
              <a:rPr lang="en-US" sz="1100" b="1" dirty="0"/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New device from PSU</a:t>
            </a:r>
          </a:p>
        </p:txBody>
      </p:sp>
    </p:spTree>
    <p:extLst>
      <p:ext uri="{BB962C8B-B14F-4D97-AF65-F5344CB8AC3E}">
        <p14:creationId xmlns:p14="http://schemas.microsoft.com/office/powerpoint/2010/main" val="2416199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2B6B3-E295-4C59-DAA8-F59BDA250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836643-8F24-D7C1-CA29-1264422F36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2B6E107-366B-44F0-98B0-AA36412F27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0F6236-AF22-C285-0CF7-40E4AB0C7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"/>
            <a:ext cx="9145527" cy="514264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BBF5ABE-FF0B-8AD2-A9F1-6224A645B57F}"/>
              </a:ext>
            </a:extLst>
          </p:cNvPr>
          <p:cNvSpPr/>
          <p:nvPr/>
        </p:nvSpPr>
        <p:spPr>
          <a:xfrm>
            <a:off x="2930979" y="1396093"/>
            <a:ext cx="1118507" cy="6531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331FE0D-8D7C-312F-68C7-8633A7E0B27B}"/>
              </a:ext>
            </a:extLst>
          </p:cNvPr>
          <p:cNvSpPr txBox="1"/>
          <p:nvPr/>
        </p:nvSpPr>
        <p:spPr>
          <a:xfrm>
            <a:off x="1" y="982939"/>
            <a:ext cx="1216478" cy="36471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RFQ’s and IH’s in HSI and HLI: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Single points of failure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Heavily stressed and ageing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No complete spares for IH’s or RFQ’s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About 5 year effort for a spare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High impact: e.g. no FAIR high intensity U without HSI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Considered for roadmap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7FB8744-072F-2463-9464-005B5C398F3C}"/>
              </a:ext>
            </a:extLst>
          </p:cNvPr>
          <p:cNvSpPr/>
          <p:nvPr/>
        </p:nvSpPr>
        <p:spPr>
          <a:xfrm>
            <a:off x="3294289" y="1919037"/>
            <a:ext cx="2077811" cy="50167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B89C211-80D8-0155-D3AE-DFCDEA47C1C9}"/>
              </a:ext>
            </a:extLst>
          </p:cNvPr>
          <p:cNvSpPr txBox="1"/>
          <p:nvPr/>
        </p:nvSpPr>
        <p:spPr>
          <a:xfrm>
            <a:off x="7893074" y="967465"/>
            <a:ext cx="1216478" cy="263149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Alvarez </a:t>
            </a:r>
            <a:r>
              <a:rPr lang="en-US" sz="1100" b="1" dirty="0" err="1"/>
              <a:t>Linac</a:t>
            </a:r>
            <a:r>
              <a:rPr lang="en-US" sz="1100" b="1" dirty="0"/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Single point of failure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PSU dep. is rebuilding the Alvarez replacement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35 M€ Alvarez2.0 project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To be installed after 2030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Not the focus here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C2CC1B7-F1EB-88C5-8E91-B05DD42A1E20}"/>
              </a:ext>
            </a:extLst>
          </p:cNvPr>
          <p:cNvSpPr/>
          <p:nvPr/>
        </p:nvSpPr>
        <p:spPr>
          <a:xfrm>
            <a:off x="2979965" y="2179865"/>
            <a:ext cx="130628" cy="24084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5A0979D-546A-CC8A-AD81-8B40942B022B}"/>
              </a:ext>
            </a:extLst>
          </p:cNvPr>
          <p:cNvSpPr txBox="1"/>
          <p:nvPr/>
        </p:nvSpPr>
        <p:spPr>
          <a:xfrm>
            <a:off x="7893074" y="4124377"/>
            <a:ext cx="1216478" cy="60016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 err="1"/>
              <a:t>Gasstripper</a:t>
            </a:r>
            <a:r>
              <a:rPr lang="en-US" sz="1100" b="1" dirty="0"/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100" dirty="0"/>
              <a:t>New device from PSU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D114E62-A167-B786-6623-04023DEEB54F}"/>
              </a:ext>
            </a:extLst>
          </p:cNvPr>
          <p:cNvSpPr/>
          <p:nvPr/>
        </p:nvSpPr>
        <p:spPr>
          <a:xfrm>
            <a:off x="1877786" y="1950414"/>
            <a:ext cx="1118507" cy="6213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73049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A31E7D-A9C7-5AE3-1D5C-A683A2B4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Technical Replacements Required: </a:t>
            </a:r>
            <a:br>
              <a:rPr lang="en-US" sz="2000" dirty="0">
                <a:solidFill>
                  <a:srgbClr val="0070C0"/>
                </a:solidFill>
              </a:rPr>
            </a:br>
            <a:r>
              <a:rPr lang="en-US" sz="2000" dirty="0">
                <a:solidFill>
                  <a:srgbClr val="0070C0"/>
                </a:solidFill>
              </a:rPr>
              <a:t>Example UNILAC IH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65AA6F-17EB-03C7-5326-481D590B1B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A0BF239-F859-DF50-35B2-9A2C603EA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2" y="1028129"/>
            <a:ext cx="6862816" cy="3766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A9466F8-B362-6D23-63AC-D42EB4BDCDA2}"/>
              </a:ext>
            </a:extLst>
          </p:cNvPr>
          <p:cNvSpPr txBox="1"/>
          <p:nvPr/>
        </p:nvSpPr>
        <p:spPr>
          <a:xfrm>
            <a:off x="7064680" y="1171184"/>
            <a:ext cx="1991638" cy="310854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179388" indent="-179388" algn="l">
              <a:buFont typeface="Arial" panose="020B0604020202020204" pitchFamily="34" charset="0"/>
              <a:buChar char="•"/>
            </a:pPr>
            <a:r>
              <a:rPr lang="en-US" sz="1400" dirty="0"/>
              <a:t>Device: 25 years old</a:t>
            </a:r>
          </a:p>
          <a:p>
            <a:pPr marL="179388" indent="-179388" algn="l">
              <a:buFont typeface="Arial" panose="020B0604020202020204" pitchFamily="34" charset="0"/>
              <a:buChar char="•"/>
            </a:pPr>
            <a:r>
              <a:rPr lang="en-US" sz="1400" dirty="0"/>
              <a:t>Repair summary from H. </a:t>
            </a:r>
            <a:r>
              <a:rPr lang="en-US" sz="1400" dirty="0" err="1"/>
              <a:t>Vormann</a:t>
            </a:r>
            <a:r>
              <a:rPr lang="en-US" sz="1400" dirty="0"/>
              <a:t>, status 1 July 2024.</a:t>
            </a:r>
          </a:p>
          <a:p>
            <a:pPr marL="179388" indent="-179388" algn="l">
              <a:buFont typeface="Arial" panose="020B0604020202020204" pitchFamily="34" charset="0"/>
              <a:buChar char="•"/>
            </a:pPr>
            <a:r>
              <a:rPr lang="en-US" sz="1400" dirty="0"/>
              <a:t>Since then additional problems</a:t>
            </a:r>
          </a:p>
          <a:p>
            <a:pPr marL="179388" indent="-179388" algn="l">
              <a:buFont typeface="Arial" panose="020B0604020202020204" pitchFamily="34" charset="0"/>
              <a:buChar char="•"/>
            </a:pPr>
            <a:r>
              <a:rPr lang="en-US" sz="1400" dirty="0"/>
              <a:t>Regular repairs required!</a:t>
            </a:r>
          </a:p>
          <a:p>
            <a:pPr marL="179388" indent="-179388" algn="l">
              <a:buFont typeface="Arial" panose="020B0604020202020204" pitchFamily="34" charset="0"/>
              <a:buChar char="•"/>
            </a:pPr>
            <a:r>
              <a:rPr lang="en-US" sz="1400" dirty="0"/>
              <a:t>If IH1 fails and cannot be repaired: multi-year shutdown of FAIR</a:t>
            </a:r>
          </a:p>
          <a:p>
            <a:pPr marL="179388" indent="-179388" algn="l">
              <a:buFont typeface="Arial" panose="020B0604020202020204" pitchFamily="34" charset="0"/>
              <a:buChar char="•"/>
            </a:pPr>
            <a:r>
              <a:rPr lang="en-US" sz="1400" b="1" dirty="0"/>
              <a:t>Roadmap</a:t>
            </a:r>
            <a:r>
              <a:rPr lang="en-US" sz="1400" dirty="0"/>
              <a:t>: Setup of RFQ/IH design team</a:t>
            </a:r>
          </a:p>
        </p:txBody>
      </p:sp>
    </p:spTree>
    <p:extLst>
      <p:ext uri="{BB962C8B-B14F-4D97-AF65-F5344CB8AC3E}">
        <p14:creationId xmlns:p14="http://schemas.microsoft.com/office/powerpoint/2010/main" val="1892514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52E5B-4A5E-A945-ED59-27D5D1472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6EE840-D10F-AD16-CD8A-E40FE3F8F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8" y="230397"/>
            <a:ext cx="5487165" cy="590668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Preliminary Roadmap U</a:t>
            </a:r>
            <a:r>
              <a:rPr lang="en-US" baseline="30000" dirty="0">
                <a:solidFill>
                  <a:srgbClr val="0070C0"/>
                </a:solidFill>
              </a:rPr>
              <a:t>28+</a:t>
            </a:r>
            <a:r>
              <a:rPr lang="en-US" dirty="0">
                <a:solidFill>
                  <a:srgbClr val="0070C0"/>
                </a:solidFill>
              </a:rPr>
              <a:t>: Selected major upgrades for Factor 2.5 step up in performance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41E434-4E87-CC7C-4168-DDBEB61D5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5"/>
            <a:ext cx="4410831" cy="3677689"/>
          </a:xfrm>
        </p:spPr>
        <p:txBody>
          <a:bodyPr/>
          <a:lstStyle/>
          <a:p>
            <a:r>
              <a:rPr lang="en-US" sz="1300" b="1" dirty="0"/>
              <a:t>Injector</a:t>
            </a:r>
            <a:r>
              <a:rPr lang="en-US" sz="1300" dirty="0"/>
              <a:t>: new Terminal West plus new LEBT: factor of 2 higher intensity at UNILAC entry</a:t>
            </a:r>
          </a:p>
          <a:p>
            <a:r>
              <a:rPr lang="en-US" sz="1300" b="1" dirty="0"/>
              <a:t>UNILAC</a:t>
            </a:r>
            <a:r>
              <a:rPr lang="en-US" sz="1300" dirty="0"/>
              <a:t>: Alvarez2.0 and </a:t>
            </a:r>
            <a:r>
              <a:rPr lang="en-US" sz="1300" dirty="0" err="1"/>
              <a:t>gasstripper</a:t>
            </a:r>
            <a:r>
              <a:rPr lang="en-US" sz="1300" dirty="0"/>
              <a:t> (ongoing). A2.0 requires 1.5 year installation without beam. In addition: HSI upgrade for optimized 6D phase space, allowing higher transmission downstream. Longitudinal phase space diagnostics. </a:t>
            </a:r>
          </a:p>
          <a:p>
            <a:r>
              <a:rPr lang="en-US" sz="1300" b="1" dirty="0"/>
              <a:t>SIS-18</a:t>
            </a:r>
            <a:r>
              <a:rPr lang="en-US" sz="1300" dirty="0"/>
              <a:t>: cryo-inserts and vacuum upgrade (vacuum pumps, new NEG-coated quadrupole chambers with bakeout system), reduced injection losses into vacuum system (2 plane </a:t>
            </a:r>
            <a:r>
              <a:rPr lang="en-US" sz="1300" dirty="0" err="1"/>
              <a:t>inj</a:t>
            </a:r>
            <a:r>
              <a:rPr lang="en-US" sz="1300" dirty="0"/>
              <a:t>, skew quad, collimators), requires 1 year shutdown of SIS-18. Resonance compensation, octupole damping, feedbacks, optional: e-lens space charge compensation.</a:t>
            </a:r>
          </a:p>
          <a:p>
            <a:r>
              <a:rPr lang="en-US" sz="1300" b="1" dirty="0"/>
              <a:t>Overall complex</a:t>
            </a:r>
            <a:r>
              <a:rPr lang="en-US" sz="1300" dirty="0"/>
              <a:t>: Efficient controls systems, automatic optimization routines, use of machine learning, use of AI. High current diagnostics.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BF40E7F-DB53-0C22-AFC8-6B16064DCE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D0D8341-56D0-3295-362A-A206E0091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879" y="1286523"/>
            <a:ext cx="3321075" cy="246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1609350-C68D-A744-1268-2BEA1401143B}"/>
              </a:ext>
            </a:extLst>
          </p:cNvPr>
          <p:cNvSpPr txBox="1"/>
          <p:nvPr/>
        </p:nvSpPr>
        <p:spPr>
          <a:xfrm rot="713310">
            <a:off x="4672827" y="4030750"/>
            <a:ext cx="416011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Are there upgrades with larger impact?</a:t>
            </a:r>
          </a:p>
        </p:txBody>
      </p:sp>
    </p:spTree>
    <p:extLst>
      <p:ext uri="{BB962C8B-B14F-4D97-AF65-F5344CB8AC3E}">
        <p14:creationId xmlns:p14="http://schemas.microsoft.com/office/powerpoint/2010/main" val="1467546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C4850-E37A-211B-5770-DCDFFC8EC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5B6E65-3678-91C6-D9F3-92F0F8A53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U</a:t>
            </a:r>
            <a:r>
              <a:rPr lang="en-US" sz="2000" baseline="30000" dirty="0">
                <a:solidFill>
                  <a:srgbClr val="0070C0"/>
                </a:solidFill>
              </a:rPr>
              <a:t>4+ </a:t>
            </a:r>
            <a:r>
              <a:rPr lang="en-US" sz="2000" dirty="0">
                <a:solidFill>
                  <a:srgbClr val="0070C0"/>
                </a:solidFill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0070C0"/>
                </a:solidFill>
              </a:rPr>
              <a:t>U</a:t>
            </a:r>
            <a:r>
              <a:rPr lang="en-US" sz="2000" baseline="30000" dirty="0">
                <a:solidFill>
                  <a:srgbClr val="0070C0"/>
                </a:solidFill>
              </a:rPr>
              <a:t>28+</a:t>
            </a:r>
            <a:br>
              <a:rPr lang="en-US" sz="2000" baseline="30000" dirty="0">
                <a:solidFill>
                  <a:srgbClr val="0070C0"/>
                </a:solidFill>
              </a:rPr>
            </a:br>
            <a:r>
              <a:rPr lang="en-US" sz="2000" dirty="0">
                <a:solidFill>
                  <a:srgbClr val="0070C0"/>
                </a:solidFill>
              </a:rPr>
              <a:t>Pulse Intensity with Selected Improvements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09CD15-8349-8C73-FFE2-68B4D6969F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89DDB8C-1E8A-3131-1A94-6E6B16B9B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94" y="1017364"/>
            <a:ext cx="5827068" cy="3748063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6CBF0B2-1905-E959-5D81-A3568B3F678C}"/>
              </a:ext>
            </a:extLst>
          </p:cNvPr>
          <p:cNvSpPr txBox="1"/>
          <p:nvPr/>
        </p:nvSpPr>
        <p:spPr>
          <a:xfrm rot="16200000">
            <a:off x="-598854" y="2737506"/>
            <a:ext cx="1806905" cy="307777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Number Ions / Pulse</a:t>
            </a:r>
          </a:p>
        </p:txBody>
      </p:sp>
      <p:sp>
        <p:nvSpPr>
          <p:cNvPr id="3" name="Pfeil nach oben 2">
            <a:extLst>
              <a:ext uri="{FF2B5EF4-FFF2-40B4-BE49-F238E27FC236}">
                <a16:creationId xmlns:a16="http://schemas.microsoft.com/office/drawing/2014/main" id="{53F23608-9A1C-51FD-BB39-050D29D42DF1}"/>
              </a:ext>
            </a:extLst>
          </p:cNvPr>
          <p:cNvSpPr/>
          <p:nvPr/>
        </p:nvSpPr>
        <p:spPr>
          <a:xfrm>
            <a:off x="4285070" y="3568488"/>
            <a:ext cx="244258" cy="226359"/>
          </a:xfrm>
          <a:prstGeom prst="up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Pfeil nach oben 4">
            <a:extLst>
              <a:ext uri="{FF2B5EF4-FFF2-40B4-BE49-F238E27FC236}">
                <a16:creationId xmlns:a16="http://schemas.microsoft.com/office/drawing/2014/main" id="{68221623-4760-B016-D01B-76615F2CF740}"/>
              </a:ext>
            </a:extLst>
          </p:cNvPr>
          <p:cNvSpPr/>
          <p:nvPr/>
        </p:nvSpPr>
        <p:spPr>
          <a:xfrm>
            <a:off x="3370670" y="3244899"/>
            <a:ext cx="244258" cy="226359"/>
          </a:xfrm>
          <a:prstGeom prst="up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Pfeil nach oben 5">
            <a:extLst>
              <a:ext uri="{FF2B5EF4-FFF2-40B4-BE49-F238E27FC236}">
                <a16:creationId xmlns:a16="http://schemas.microsoft.com/office/drawing/2014/main" id="{9C61B9BD-A7B4-85A2-E511-77D1152DCC42}"/>
              </a:ext>
            </a:extLst>
          </p:cNvPr>
          <p:cNvSpPr/>
          <p:nvPr/>
        </p:nvSpPr>
        <p:spPr>
          <a:xfrm>
            <a:off x="5439552" y="3184356"/>
            <a:ext cx="244258" cy="226359"/>
          </a:xfrm>
          <a:prstGeom prst="up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Pfeil nach oben 6">
            <a:extLst>
              <a:ext uri="{FF2B5EF4-FFF2-40B4-BE49-F238E27FC236}">
                <a16:creationId xmlns:a16="http://schemas.microsoft.com/office/drawing/2014/main" id="{E78EE843-5FE7-9067-269F-7E0CBC89CA72}"/>
              </a:ext>
            </a:extLst>
          </p:cNvPr>
          <p:cNvSpPr/>
          <p:nvPr/>
        </p:nvSpPr>
        <p:spPr>
          <a:xfrm>
            <a:off x="1445837" y="1670795"/>
            <a:ext cx="244258" cy="226359"/>
          </a:xfrm>
          <a:prstGeom prst="up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feil nach oben 7">
            <a:extLst>
              <a:ext uri="{FF2B5EF4-FFF2-40B4-BE49-F238E27FC236}">
                <a16:creationId xmlns:a16="http://schemas.microsoft.com/office/drawing/2014/main" id="{17032C12-8ACA-C955-B6FC-5F45F3B14795}"/>
              </a:ext>
            </a:extLst>
          </p:cNvPr>
          <p:cNvSpPr/>
          <p:nvPr/>
        </p:nvSpPr>
        <p:spPr>
          <a:xfrm>
            <a:off x="2180697" y="2482192"/>
            <a:ext cx="244258" cy="226359"/>
          </a:xfrm>
          <a:prstGeom prst="up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635E3E0-6654-E260-F6A3-D451E4F1E0A7}"/>
              </a:ext>
            </a:extLst>
          </p:cNvPr>
          <p:cNvSpPr txBox="1"/>
          <p:nvPr/>
        </p:nvSpPr>
        <p:spPr>
          <a:xfrm>
            <a:off x="6653784" y="1052342"/>
            <a:ext cx="2220634" cy="37702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Important: Present U</a:t>
            </a:r>
            <a:r>
              <a:rPr lang="en-US" sz="1600" baseline="30000" dirty="0"/>
              <a:t>28+ </a:t>
            </a:r>
            <a:r>
              <a:rPr lang="en-US" sz="1600" dirty="0"/>
              <a:t>intensity is </a:t>
            </a:r>
            <a:r>
              <a:rPr lang="en-US" sz="1600" b="1" dirty="0">
                <a:solidFill>
                  <a:srgbClr val="0070C0"/>
                </a:solidFill>
              </a:rPr>
              <a:t>not at fundamental physics limit</a:t>
            </a:r>
            <a:r>
              <a:rPr lang="en-US" sz="1600" dirty="0"/>
              <a:t>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Therefore we can and will improve it.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Measures in discussion include several factor 2 improvements.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goal can be reached: we need more detailed work and simulations. 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19DF3F2-D8CF-C49E-A8B9-9E697B638052}"/>
              </a:ext>
            </a:extLst>
          </p:cNvPr>
          <p:cNvSpPr/>
          <p:nvPr/>
        </p:nvSpPr>
        <p:spPr>
          <a:xfrm>
            <a:off x="1078992" y="4297680"/>
            <a:ext cx="5449470" cy="182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4468CAFB-4AF5-63DC-CB4B-7FCC9989E74C}"/>
              </a:ext>
            </a:extLst>
          </p:cNvPr>
          <p:cNvCxnSpPr/>
          <p:nvPr/>
        </p:nvCxnSpPr>
        <p:spPr>
          <a:xfrm>
            <a:off x="1344168" y="4398264"/>
            <a:ext cx="480097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273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F55D4B-36C5-C201-8B66-6FB63F439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Envisaged FAIR U</a:t>
            </a:r>
            <a:r>
              <a:rPr lang="en-US" sz="2000" baseline="30000" dirty="0">
                <a:solidFill>
                  <a:srgbClr val="0070C0"/>
                </a:solidFill>
              </a:rPr>
              <a:t>28+ </a:t>
            </a:r>
            <a:r>
              <a:rPr lang="en-US" sz="2000" dirty="0">
                <a:solidFill>
                  <a:srgbClr val="0070C0"/>
                </a:solidFill>
              </a:rPr>
              <a:t>Intensity Ramp Up</a:t>
            </a:r>
            <a:br>
              <a:rPr lang="en-US" sz="2000" dirty="0">
                <a:solidFill>
                  <a:srgbClr val="0070C0"/>
                </a:solidFill>
              </a:rPr>
            </a:br>
            <a:r>
              <a:rPr lang="en-US" sz="2000" b="0" i="1" dirty="0">
                <a:solidFill>
                  <a:srgbClr val="0070C0"/>
                </a:solidFill>
              </a:rPr>
              <a:t>Draft f</a:t>
            </a:r>
            <a:r>
              <a:rPr lang="en-US" b="0" i="1" dirty="0">
                <a:solidFill>
                  <a:srgbClr val="0070C0"/>
                </a:solidFill>
              </a:rPr>
              <a:t>or discussion and under development</a:t>
            </a:r>
            <a:endParaRPr lang="en-US" sz="2000" b="0" i="1" dirty="0"/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62ED756D-1934-01BC-0F33-3C17874691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2789911"/>
              </p:ext>
            </p:extLst>
          </p:nvPr>
        </p:nvGraphicFramePr>
        <p:xfrm>
          <a:off x="546931" y="1164868"/>
          <a:ext cx="8169779" cy="1970931"/>
        </p:xfrm>
        <a:graphic>
          <a:graphicData uri="http://schemas.openxmlformats.org/drawingml/2006/table">
            <a:tbl>
              <a:tblPr/>
              <a:tblGrid>
                <a:gridCol w="1317706">
                  <a:extLst>
                    <a:ext uri="{9D8B030D-6E8A-4147-A177-3AD203B41FA5}">
                      <a16:colId xmlns:a16="http://schemas.microsoft.com/office/drawing/2014/main" val="2662417755"/>
                    </a:ext>
                  </a:extLst>
                </a:gridCol>
                <a:gridCol w="2067785">
                  <a:extLst>
                    <a:ext uri="{9D8B030D-6E8A-4147-A177-3AD203B41FA5}">
                      <a16:colId xmlns:a16="http://schemas.microsoft.com/office/drawing/2014/main" val="3485020444"/>
                    </a:ext>
                  </a:extLst>
                </a:gridCol>
                <a:gridCol w="4784288">
                  <a:extLst>
                    <a:ext uri="{9D8B030D-6E8A-4147-A177-3AD203B41FA5}">
                      <a16:colId xmlns:a16="http://schemas.microsoft.com/office/drawing/2014/main" val="2028505784"/>
                    </a:ext>
                  </a:extLst>
                </a:gridCol>
              </a:tblGrid>
              <a:tr h="544359">
                <a:tc>
                  <a:txBody>
                    <a:bodyPr/>
                    <a:lstStyle/>
                    <a:p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</a:rPr>
                        <a:t>FAIR </a:t>
                      </a:r>
                      <a:r>
                        <a:rPr lang="de-DE" sz="1600" b="1" dirty="0" err="1">
                          <a:effectLst/>
                          <a:latin typeface="Calibri" panose="020F0502020204030204" pitchFamily="34" charset="0"/>
                        </a:rPr>
                        <a:t>beamtime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</a:rPr>
                        <a:t>Uranium - target intensity per cycle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</a:rPr>
                        <a:t>Beam </a:t>
                      </a:r>
                      <a:r>
                        <a:rPr lang="de-DE" sz="1600" b="1" dirty="0" err="1">
                          <a:effectLst/>
                          <a:latin typeface="Calibri" panose="020F0502020204030204" pitchFamily="34" charset="0"/>
                        </a:rPr>
                        <a:t>specification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224571"/>
                  </a:ext>
                </a:extLst>
              </a:tr>
              <a:tr h="302338">
                <a:tc>
                  <a:txBody>
                    <a:bodyPr/>
                    <a:lstStyle/>
                    <a:p>
                      <a:r>
                        <a:rPr lang="de-DE" sz="1600" dirty="0">
                          <a:effectLst/>
                          <a:latin typeface="Calibri" panose="020F0502020204030204" pitchFamily="34" charset="0"/>
                        </a:rPr>
                        <a:t>2027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effectLst/>
                          <a:latin typeface="Calibri" panose="020F0502020204030204" pitchFamily="34" charset="0"/>
                        </a:rPr>
                        <a:t>2.0E+09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SIS18-operation U73+ (early science)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9320175"/>
                  </a:ext>
                </a:extLst>
              </a:tr>
              <a:tr h="297830">
                <a:tc>
                  <a:txBody>
                    <a:bodyPr/>
                    <a:lstStyle/>
                    <a:p>
                      <a:r>
                        <a:rPr lang="de-DE" sz="1600" dirty="0">
                          <a:effectLst/>
                          <a:latin typeface="Calibri" panose="020F0502020204030204" pitchFamily="34" charset="0"/>
                        </a:rPr>
                        <a:t>2028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effectLst/>
                          <a:latin typeface="Calibri" panose="020F0502020204030204" pitchFamily="34" charset="0"/>
                        </a:rPr>
                        <a:t>2.5E+10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SIS100-operation, U28+ from SIS18, 1 injection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8266684"/>
                  </a:ext>
                </a:extLst>
              </a:tr>
              <a:tr h="307389">
                <a:tc>
                  <a:txBody>
                    <a:bodyPr/>
                    <a:lstStyle/>
                    <a:p>
                      <a:r>
                        <a:rPr lang="de-DE" sz="1600" dirty="0">
                          <a:effectLst/>
                          <a:latin typeface="Calibri" panose="020F0502020204030204" pitchFamily="34" charset="0"/>
                        </a:rPr>
                        <a:t>2029 </a:t>
                      </a:r>
                      <a:r>
                        <a:rPr lang="de-DE" sz="1600" dirty="0" err="1">
                          <a:effectLst/>
                          <a:latin typeface="Calibri" panose="020F0502020204030204" pitchFamily="34" charset="0"/>
                        </a:rPr>
                        <a:t>onwards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effectLst/>
                          <a:latin typeface="Calibri" panose="020F0502020204030204" pitchFamily="34" charset="0"/>
                        </a:rPr>
                        <a:t>1.0E+11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</a:rPr>
                        <a:t>SIS100-operation, U28+ from SIS18, 4 bunches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648458"/>
                  </a:ext>
                </a:extLst>
              </a:tr>
              <a:tr h="266978">
                <a:tc>
                  <a:txBody>
                    <a:bodyPr/>
                    <a:lstStyle/>
                    <a:p>
                      <a:r>
                        <a:rPr lang="de-DE" sz="1600" i="1" dirty="0">
                          <a:effectLst/>
                          <a:latin typeface="Calibri" panose="020F0502020204030204" pitchFamily="34" charset="0"/>
                        </a:rPr>
                        <a:t>1st upgrade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i="1" dirty="0">
                          <a:effectLst/>
                          <a:latin typeface="Calibri" panose="020F0502020204030204" pitchFamily="34" charset="0"/>
                        </a:rPr>
                        <a:t>≥ 2.5E+11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i="1" dirty="0">
                          <a:effectLst/>
                          <a:latin typeface="Calibri" panose="020F0502020204030204" pitchFamily="34" charset="0"/>
                        </a:rPr>
                        <a:t>After 1st upgrade (</a:t>
                      </a:r>
                      <a:r>
                        <a:rPr lang="de-DE" sz="1600" i="1" dirty="0" err="1">
                          <a:effectLst/>
                          <a:latin typeface="Calibri" panose="020F0502020204030204" pitchFamily="34" charset="0"/>
                        </a:rPr>
                        <a:t>done</a:t>
                      </a:r>
                      <a:r>
                        <a:rPr lang="de-DE" sz="1600" i="1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i="1" dirty="0" err="1">
                          <a:effectLst/>
                          <a:latin typeface="Calibri" panose="020F0502020204030204" pitchFamily="34" charset="0"/>
                        </a:rPr>
                        <a:t>during</a:t>
                      </a:r>
                      <a:r>
                        <a:rPr lang="de-DE" sz="1600" i="1" dirty="0">
                          <a:effectLst/>
                          <a:latin typeface="Calibri" panose="020F0502020204030204" pitchFamily="34" charset="0"/>
                        </a:rPr>
                        <a:t> Alvarez2.0 </a:t>
                      </a:r>
                      <a:r>
                        <a:rPr lang="de-DE" sz="1600" i="1" dirty="0" err="1">
                          <a:effectLst/>
                          <a:latin typeface="Calibri" panose="020F0502020204030204" pitchFamily="34" charset="0"/>
                        </a:rPr>
                        <a:t>installation</a:t>
                      </a:r>
                      <a:r>
                        <a:rPr lang="de-DE" sz="1600" i="1" dirty="0">
                          <a:effectLst/>
                          <a:latin typeface="Calibri" panose="020F0502020204030204" pitchFamily="34" charset="0"/>
                        </a:rPr>
                        <a:t>?)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2787069"/>
                  </a:ext>
                </a:extLst>
              </a:tr>
              <a:tr h="252037">
                <a:tc>
                  <a:txBody>
                    <a:bodyPr/>
                    <a:lstStyle/>
                    <a:p>
                      <a:r>
                        <a:rPr lang="de-DE" sz="1600" dirty="0"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069156"/>
                  </a:ext>
                </a:extLst>
              </a:tr>
            </a:tbl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6C2BD1-A5C5-E49A-93F6-523D7561FA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5F88AAF-3917-1B52-5C81-CE635BD25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0" y="2282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D6C40455-6064-EA8D-8A71-41333C65825B}"/>
              </a:ext>
            </a:extLst>
          </p:cNvPr>
          <p:cNvSpPr txBox="1">
            <a:spLocks/>
          </p:cNvSpPr>
          <p:nvPr/>
        </p:nvSpPr>
        <p:spPr>
          <a:xfrm>
            <a:off x="483626" y="3684892"/>
            <a:ext cx="8233084" cy="1110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600" dirty="0"/>
              <a:t>Side note: U</a:t>
            </a:r>
            <a:r>
              <a:rPr lang="en-US" sz="1600" baseline="30000" dirty="0"/>
              <a:t>73+ </a:t>
            </a:r>
            <a:r>
              <a:rPr lang="en-US" sz="1600" dirty="0"/>
              <a:t>operation with “short” slow extraction from SIS-18 is under study for maximum repetition rate, that is possible in SIS-18 (P. Spiller, D. </a:t>
            </a:r>
            <a:r>
              <a:rPr lang="en-US" sz="1600" dirty="0" err="1"/>
              <a:t>Ondreka</a:t>
            </a:r>
            <a:r>
              <a:rPr lang="en-US" sz="1600" dirty="0"/>
              <a:t>, et al).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Detailed FAIR beam commissioning plan is a multi-dimensional problem (intensity is one of several important performance ingredients) </a:t>
            </a:r>
            <a:r>
              <a:rPr lang="en-US" sz="1600" dirty="0">
                <a:sym typeface="Wingdings" pitchFamily="2" charset="2"/>
              </a:rPr>
              <a:t> S. Reimann et al</a:t>
            </a:r>
            <a:endParaRPr lang="en-US" sz="16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B33C323-AA7F-FC0F-144B-827C03EF9623}"/>
              </a:ext>
            </a:extLst>
          </p:cNvPr>
          <p:cNvSpPr txBox="1"/>
          <p:nvPr/>
        </p:nvSpPr>
        <p:spPr>
          <a:xfrm>
            <a:off x="483626" y="3135799"/>
            <a:ext cx="3585790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b="1" i="1" dirty="0">
                <a:solidFill>
                  <a:srgbClr val="0070C0"/>
                </a:solidFill>
              </a:rPr>
              <a:t>Intensity ramp-up plan in FAIR commissioning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9" name="Pfeil nach unten 8">
            <a:extLst>
              <a:ext uri="{FF2B5EF4-FFF2-40B4-BE49-F238E27FC236}">
                <a16:creationId xmlns:a16="http://schemas.microsoft.com/office/drawing/2014/main" id="{7B78A260-1BEE-7192-9FC0-EE38CA4F2EC6}"/>
              </a:ext>
            </a:extLst>
          </p:cNvPr>
          <p:cNvSpPr/>
          <p:nvPr/>
        </p:nvSpPr>
        <p:spPr>
          <a:xfrm rot="4383217">
            <a:off x="4693633" y="-281265"/>
            <a:ext cx="347190" cy="3392662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5EC7550-C52D-5BFE-735A-9938E796330A}"/>
              </a:ext>
            </a:extLst>
          </p:cNvPr>
          <p:cNvSpPr txBox="1"/>
          <p:nvPr/>
        </p:nvSpPr>
        <p:spPr>
          <a:xfrm>
            <a:off x="6423931" y="821065"/>
            <a:ext cx="17403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“High” GSI U intensity today</a:t>
            </a:r>
          </a:p>
        </p:txBody>
      </p:sp>
      <p:sp>
        <p:nvSpPr>
          <p:cNvPr id="10" name="Pfeil nach unten 9">
            <a:extLst>
              <a:ext uri="{FF2B5EF4-FFF2-40B4-BE49-F238E27FC236}">
                <a16:creationId xmlns:a16="http://schemas.microsoft.com/office/drawing/2014/main" id="{E96D92B7-D202-3393-C032-737C60488AA0}"/>
              </a:ext>
            </a:extLst>
          </p:cNvPr>
          <p:cNvSpPr/>
          <p:nvPr/>
        </p:nvSpPr>
        <p:spPr>
          <a:xfrm rot="6642974">
            <a:off x="3595184" y="1753545"/>
            <a:ext cx="347190" cy="2168882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13C23DC-EDFC-CC65-B43E-B97D3CE329D1}"/>
              </a:ext>
            </a:extLst>
          </p:cNvPr>
          <p:cNvSpPr txBox="1"/>
          <p:nvPr/>
        </p:nvSpPr>
        <p:spPr>
          <a:xfrm>
            <a:off x="4631820" y="2964853"/>
            <a:ext cx="303444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“High” U intensity with FAIR </a:t>
            </a:r>
            <a:r>
              <a:rPr lang="en-US" dirty="0">
                <a:solidFill>
                  <a:srgbClr val="0070C0"/>
                </a:solidFill>
                <a:sym typeface="Wingdings" pitchFamily="2" charset="2"/>
              </a:rPr>
              <a:t> reliable MP mandatory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19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DC3DC-9099-3CDB-7721-01695F361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0319E7-DC65-C29A-F271-1D9B6888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8" y="230397"/>
            <a:ext cx="6112703" cy="590668"/>
          </a:xfrm>
        </p:spPr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Schematic Technical &amp; Performance Roadmap</a:t>
            </a:r>
            <a:br>
              <a:rPr lang="en-US" sz="2000" dirty="0">
                <a:solidFill>
                  <a:srgbClr val="0070C0"/>
                </a:solidFill>
              </a:rPr>
            </a:br>
            <a:r>
              <a:rPr lang="en-US" sz="1050" b="0" i="1" dirty="0">
                <a:solidFill>
                  <a:srgbClr val="0070C0"/>
                </a:solidFill>
              </a:rPr>
              <a:t>Draft for Discussions only – in work</a:t>
            </a:r>
            <a:endParaRPr lang="en-US" sz="2000" b="0" i="1" dirty="0">
              <a:solidFill>
                <a:srgbClr val="0070C0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14AFAA-8FC4-501A-0BDB-D732FDA4C7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31B1AD09-3FB9-7966-443D-1671917C6FC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21"/>
          <a:stretch/>
        </p:blipFill>
        <p:spPr>
          <a:xfrm>
            <a:off x="25318" y="1019249"/>
            <a:ext cx="4142646" cy="338242"/>
          </a:xfrm>
          <a:prstGeom prst="rect">
            <a:avLst/>
          </a:prstGeom>
        </p:spPr>
      </p:pic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0AB128E6-8634-C0EB-3DF4-5842E38CA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275787"/>
              </p:ext>
            </p:extLst>
          </p:nvPr>
        </p:nvGraphicFramePr>
        <p:xfrm>
          <a:off x="25317" y="1366010"/>
          <a:ext cx="9093359" cy="3413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6669">
                  <a:extLst>
                    <a:ext uri="{9D8B030D-6E8A-4147-A177-3AD203B41FA5}">
                      <a16:colId xmlns:a16="http://schemas.microsoft.com/office/drawing/2014/main" val="3203524446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1092368311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3227501463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1703551031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3378943460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120870528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3152372812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3180741821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264896154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465335855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301998218"/>
                    </a:ext>
                  </a:extLst>
                </a:gridCol>
              </a:tblGrid>
              <a:tr h="225552">
                <a:tc gridSpan="6">
                  <a:txBody>
                    <a:bodyPr/>
                    <a:lstStyle/>
                    <a:p>
                      <a:r>
                        <a:rPr lang="en-US" sz="1000" dirty="0"/>
                        <a:t>Post-Stripper Upgrade project, </a:t>
                      </a:r>
                      <a:r>
                        <a:rPr lang="en-US" sz="1000" b="1" dirty="0"/>
                        <a:t>Alvarez 2.0 </a:t>
                      </a:r>
                      <a:r>
                        <a:rPr lang="en-US" sz="1000" dirty="0"/>
                        <a:t>construction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146212"/>
                  </a:ext>
                </a:extLst>
              </a:tr>
              <a:tr h="225552">
                <a:tc gridSpan="6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Work effort on </a:t>
                      </a:r>
                      <a:r>
                        <a:rPr lang="en-US" sz="1000" b="1" dirty="0"/>
                        <a:t>automatic procedures, ML, AI</a:t>
                      </a:r>
                      <a:r>
                        <a:rPr lang="en-US" sz="1000" dirty="0"/>
                        <a:t> for machine operation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543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264142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543375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622135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700" i="1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i="1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7295557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700" i="1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421274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000" dirty="0"/>
                        <a:t>Installation Alvarez 2.0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3793504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700" i="1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984444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r>
                        <a:rPr lang="en-US" sz="1000" dirty="0"/>
                        <a:t>Beam time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i="1" dirty="0"/>
                        <a:t>…from FCC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701684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000" dirty="0"/>
                        <a:t>FAIR commissioning </a:t>
                      </a:r>
                      <a:r>
                        <a:rPr lang="en-US" sz="600" dirty="0"/>
                        <a:t>(beam)</a:t>
                      </a:r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830544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000" dirty="0"/>
                        <a:t>FAIR beam operation (full)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800" i="1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000" dirty="0"/>
                        <a:t>FAIR operation (full)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836851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752395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U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73+ 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 2x10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U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28+  </a:t>
                      </a:r>
                      <a:r>
                        <a:rPr lang="en-US" sz="900" dirty="0">
                          <a:effectLst/>
                          <a:latin typeface="Calibri" panose="020F0502020204030204" pitchFamily="34" charset="0"/>
                        </a:rPr>
                        <a:t>2.5x10</a:t>
                      </a:r>
                      <a:r>
                        <a:rPr lang="en-US" sz="900" baseline="30000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U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28+ 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 1x10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i="1" baseline="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U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28+ 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000" i="1" dirty="0">
                          <a:effectLst/>
                          <a:latin typeface="Calibri" panose="020F0502020204030204" pitchFamily="34" charset="0"/>
                        </a:rPr>
                        <a:t>≥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1x10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874591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958779"/>
                  </a:ext>
                </a:extLst>
              </a:tr>
            </a:tbl>
          </a:graphicData>
        </a:graphic>
      </p:graphicFrame>
      <p:sp>
        <p:nvSpPr>
          <p:cNvPr id="14" name="Pfeil nach rechts 13">
            <a:extLst>
              <a:ext uri="{FF2B5EF4-FFF2-40B4-BE49-F238E27FC236}">
                <a16:creationId xmlns:a16="http://schemas.microsoft.com/office/drawing/2014/main" id="{AFD18A08-8267-391C-7DFC-1D9A925118E8}"/>
              </a:ext>
            </a:extLst>
          </p:cNvPr>
          <p:cNvSpPr/>
          <p:nvPr/>
        </p:nvSpPr>
        <p:spPr>
          <a:xfrm rot="10800000">
            <a:off x="5635078" y="2822469"/>
            <a:ext cx="221876" cy="273664"/>
          </a:xfrm>
          <a:prstGeom prst="rightArrow">
            <a:avLst/>
          </a:prstGeom>
          <a:noFill/>
          <a:ln w="63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Pfeil nach rechts 14">
            <a:extLst>
              <a:ext uri="{FF2B5EF4-FFF2-40B4-BE49-F238E27FC236}">
                <a16:creationId xmlns:a16="http://schemas.microsoft.com/office/drawing/2014/main" id="{61226A25-1D72-8C44-5BC7-55F241BF1193}"/>
              </a:ext>
            </a:extLst>
          </p:cNvPr>
          <p:cNvSpPr/>
          <p:nvPr/>
        </p:nvSpPr>
        <p:spPr>
          <a:xfrm>
            <a:off x="7426136" y="2822469"/>
            <a:ext cx="221876" cy="273664"/>
          </a:xfrm>
          <a:prstGeom prst="rightArrow">
            <a:avLst/>
          </a:prstGeom>
          <a:noFill/>
          <a:ln w="63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3FABB835-2813-4450-CEFD-DAA98C57959B}"/>
              </a:ext>
            </a:extLst>
          </p:cNvPr>
          <p:cNvCxnSpPr/>
          <p:nvPr/>
        </p:nvCxnSpPr>
        <p:spPr>
          <a:xfrm>
            <a:off x="0" y="1616145"/>
            <a:ext cx="91440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E6043E15-B049-09DF-EA0D-67441056C2BB}"/>
              </a:ext>
            </a:extLst>
          </p:cNvPr>
          <p:cNvCxnSpPr/>
          <p:nvPr/>
        </p:nvCxnSpPr>
        <p:spPr>
          <a:xfrm>
            <a:off x="0" y="2343314"/>
            <a:ext cx="91440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46F0D2B7-D7DF-B8F5-4452-328FCBFEE985}"/>
              </a:ext>
            </a:extLst>
          </p:cNvPr>
          <p:cNvCxnSpPr/>
          <p:nvPr/>
        </p:nvCxnSpPr>
        <p:spPr>
          <a:xfrm>
            <a:off x="-4" y="3379740"/>
            <a:ext cx="91440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B196FADE-32BD-C68D-956B-8AB912A73194}"/>
              </a:ext>
            </a:extLst>
          </p:cNvPr>
          <p:cNvCxnSpPr/>
          <p:nvPr/>
        </p:nvCxnSpPr>
        <p:spPr>
          <a:xfrm>
            <a:off x="-4" y="4240977"/>
            <a:ext cx="91440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Sechseck 35">
            <a:extLst>
              <a:ext uri="{FF2B5EF4-FFF2-40B4-BE49-F238E27FC236}">
                <a16:creationId xmlns:a16="http://schemas.microsoft.com/office/drawing/2014/main" id="{8820DD1F-8E06-6C40-F982-B99F26B42B2F}"/>
              </a:ext>
            </a:extLst>
          </p:cNvPr>
          <p:cNvSpPr/>
          <p:nvPr/>
        </p:nvSpPr>
        <p:spPr>
          <a:xfrm>
            <a:off x="7550520" y="990867"/>
            <a:ext cx="194983" cy="161365"/>
          </a:xfrm>
          <a:prstGeom prst="hexagon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/>
              <a:t>D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802D0A16-0B0B-5D4D-7DE9-0FDEFD38C18A}"/>
              </a:ext>
            </a:extLst>
          </p:cNvPr>
          <p:cNvSpPr txBox="1"/>
          <p:nvPr/>
        </p:nvSpPr>
        <p:spPr>
          <a:xfrm>
            <a:off x="7703667" y="933049"/>
            <a:ext cx="1146468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Decision point</a:t>
            </a:r>
          </a:p>
        </p:txBody>
      </p:sp>
    </p:spTree>
    <p:extLst>
      <p:ext uri="{BB962C8B-B14F-4D97-AF65-F5344CB8AC3E}">
        <p14:creationId xmlns:p14="http://schemas.microsoft.com/office/powerpoint/2010/main" val="4151318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09F0FB-4777-300A-DE2B-06C99C898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Short Summary: Physics Run 2024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1400" b="0" i="1" dirty="0">
                <a:solidFill>
                  <a:srgbClr val="0070C0"/>
                </a:solidFill>
              </a:rPr>
              <a:t>(9 Feb – 27 Jun 2024)</a:t>
            </a:r>
            <a:endParaRPr lang="en-US" b="0" i="1" dirty="0">
              <a:solidFill>
                <a:srgbClr val="0070C0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86D898-406C-2280-A8C8-A783410879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278D42F8-FE66-16D1-F4E5-800853D4169C}"/>
              </a:ext>
            </a:extLst>
          </p:cNvPr>
          <p:cNvSpPr txBox="1">
            <a:spLocks/>
          </p:cNvSpPr>
          <p:nvPr/>
        </p:nvSpPr>
        <p:spPr>
          <a:xfrm>
            <a:off x="112573" y="998113"/>
            <a:ext cx="3613918" cy="38232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600" b="1" dirty="0">
                <a:solidFill>
                  <a:srgbClr val="00B050"/>
                </a:solidFill>
                <a:sym typeface="Wingdings" pitchFamily="2" charset="2"/>
              </a:rPr>
              <a:t> Finished very successfully</a:t>
            </a:r>
            <a:br>
              <a:rPr lang="en-US" sz="1600" b="1" dirty="0">
                <a:sym typeface="Wingdings" pitchFamily="2" charset="2"/>
              </a:rPr>
            </a:br>
            <a:endParaRPr lang="en-US" sz="100" i="1" dirty="0">
              <a:sym typeface="Wingdings" pitchFamily="2" charset="2"/>
            </a:endParaRPr>
          </a:p>
          <a:p>
            <a:pPr marL="357188" lvl="1" indent="-347663">
              <a:spcBef>
                <a:spcPts val="600"/>
              </a:spcBef>
            </a:pP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Availability beam on target:</a:t>
            </a:r>
            <a:endParaRPr lang="en-US" sz="1400" b="1" dirty="0">
              <a:solidFill>
                <a:schemeClr val="tx1"/>
              </a:solidFill>
              <a:sym typeface="Wingdings" pitchFamily="2" charset="2"/>
            </a:endParaRPr>
          </a:p>
          <a:p>
            <a:pPr marL="342900" lvl="1" indent="0">
              <a:spcBef>
                <a:spcPts val="600"/>
              </a:spcBef>
              <a:buNone/>
            </a:pPr>
            <a:r>
              <a:rPr lang="en-US" sz="1400" b="1" dirty="0">
                <a:solidFill>
                  <a:schemeClr val="tx1"/>
                </a:solidFill>
                <a:sym typeface="Wingdings" pitchFamily="2" charset="2"/>
              </a:rPr>
              <a:t>	</a:t>
            </a:r>
            <a:r>
              <a:rPr lang="en-US" sz="1400" dirty="0">
                <a:solidFill>
                  <a:schemeClr val="tx1"/>
                </a:solidFill>
                <a:sym typeface="Wingdings" pitchFamily="2" charset="2"/>
              </a:rPr>
              <a:t>74% 	(2022)		</a:t>
            </a:r>
            <a:r>
              <a:rPr lang="en-US" sz="1400" b="1" dirty="0">
                <a:solidFill>
                  <a:schemeClr val="tx1"/>
                </a:solidFill>
                <a:sym typeface="Wingdings" pitchFamily="2" charset="2"/>
              </a:rPr>
              <a:t>  	75%</a:t>
            </a:r>
          </a:p>
          <a:p>
            <a:pPr marL="357188" lvl="1" indent="-347663">
              <a:spcBef>
                <a:spcPts val="600"/>
              </a:spcBef>
            </a:pPr>
            <a:r>
              <a:rPr lang="en-US" sz="1400" dirty="0">
                <a:sym typeface="Wingdings" pitchFamily="2" charset="2"/>
              </a:rPr>
              <a:t>Number of experiment in parallel (average over run):</a:t>
            </a:r>
          </a:p>
          <a:p>
            <a:pPr marL="342900" lvl="1" indent="0">
              <a:spcBef>
                <a:spcPts val="600"/>
              </a:spcBef>
              <a:buNone/>
            </a:pPr>
            <a:r>
              <a:rPr lang="en-US" sz="1400" dirty="0">
                <a:sym typeface="Wingdings" pitchFamily="2" charset="2"/>
              </a:rPr>
              <a:t>	2,7		(2022)		</a:t>
            </a:r>
            <a:r>
              <a:rPr lang="en-US" sz="1400" b="1" dirty="0">
                <a:sym typeface="Wingdings" pitchFamily="2" charset="2"/>
              </a:rPr>
              <a:t> 	2,8</a:t>
            </a:r>
          </a:p>
          <a:p>
            <a:pPr marL="357188" lvl="1" indent="-347663">
              <a:spcBef>
                <a:spcPts val="600"/>
              </a:spcBef>
            </a:pPr>
            <a:r>
              <a:rPr lang="en-US" sz="1400" dirty="0">
                <a:sym typeface="Wingdings" pitchFamily="2" charset="2"/>
              </a:rPr>
              <a:t>Failures with most time lost: </a:t>
            </a:r>
          </a:p>
          <a:p>
            <a:pPr marL="9525" lvl="1" indent="0">
              <a:spcBef>
                <a:spcPts val="600"/>
              </a:spcBef>
              <a:buNone/>
            </a:pPr>
            <a:r>
              <a:rPr lang="en-US" sz="1400" dirty="0">
                <a:sym typeface="Wingdings" pitchFamily="2" charset="2"/>
              </a:rPr>
              <a:t>		&gt; </a:t>
            </a:r>
            <a:r>
              <a:rPr lang="en-US" sz="1200" dirty="0">
                <a:sym typeface="Wingdings" pitchFamily="2" charset="2"/>
              </a:rPr>
              <a:t>100 hours 		SIS-18 septum</a:t>
            </a:r>
            <a:br>
              <a:rPr lang="en-US" sz="1200" dirty="0">
                <a:sym typeface="Wingdings" pitchFamily="2" charset="2"/>
              </a:rPr>
            </a:br>
            <a:r>
              <a:rPr lang="en-US" sz="1200" dirty="0">
                <a:sym typeface="Wingdings" pitchFamily="2" charset="2"/>
              </a:rPr>
              <a:t>	  	      93 hours 		20 kV filter</a:t>
            </a:r>
          </a:p>
          <a:p>
            <a:pPr marL="295275" lvl="1" indent="-285750">
              <a:spcBef>
                <a:spcPts val="600"/>
              </a:spcBef>
            </a:pPr>
            <a:r>
              <a:rPr lang="en-US" sz="1400" dirty="0">
                <a:sym typeface="Wingdings" pitchFamily="2" charset="2"/>
              </a:rPr>
              <a:t>3% overall availability lost during last weeks of the run 2024</a:t>
            </a:r>
          </a:p>
          <a:p>
            <a:pPr marL="295275" lvl="1" indent="-285750">
              <a:spcBef>
                <a:spcPts val="600"/>
              </a:spcBef>
            </a:pPr>
            <a:r>
              <a:rPr lang="en-US" sz="1400" dirty="0">
                <a:sym typeface="Wingdings" pitchFamily="2" charset="2"/>
              </a:rPr>
              <a:t>Improvements from the engineering run 2023 could be translated in improved operation </a:t>
            </a:r>
          </a:p>
        </p:txBody>
      </p:sp>
      <p:pic>
        <p:nvPicPr>
          <p:cNvPr id="6" name="Grafik 5" descr="Häkchen mit einfarbiger Füllung">
            <a:extLst>
              <a:ext uri="{FF2B5EF4-FFF2-40B4-BE49-F238E27FC236}">
                <a16:creationId xmlns:a16="http://schemas.microsoft.com/office/drawing/2014/main" id="{69CC0805-5056-2D63-1CBD-1DC584144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2981" y="1484344"/>
            <a:ext cx="478860" cy="478860"/>
          </a:xfrm>
          <a:prstGeom prst="rect">
            <a:avLst/>
          </a:prstGeom>
        </p:spPr>
      </p:pic>
      <p:pic>
        <p:nvPicPr>
          <p:cNvPr id="7" name="Grafik 6" descr="Häkchen mit einfarbiger Füllung">
            <a:extLst>
              <a:ext uri="{FF2B5EF4-FFF2-40B4-BE49-F238E27FC236}">
                <a16:creationId xmlns:a16="http://schemas.microsoft.com/office/drawing/2014/main" id="{F0077285-460C-4036-01A8-2DC7A374A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2981" y="2332320"/>
            <a:ext cx="478860" cy="47886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7D9D647-8A5A-62E6-3364-AA80812BB2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11" t="11430" r="8095"/>
          <a:stretch/>
        </p:blipFill>
        <p:spPr>
          <a:xfrm>
            <a:off x="3748835" y="2811180"/>
            <a:ext cx="2233254" cy="214936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4C1FE00-8780-9441-B73A-27AB5A7DD153}"/>
              </a:ext>
            </a:extLst>
          </p:cNvPr>
          <p:cNvSpPr txBox="1"/>
          <p:nvPr/>
        </p:nvSpPr>
        <p:spPr>
          <a:xfrm>
            <a:off x="5327120" y="4382773"/>
            <a:ext cx="1962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O. Geithner, S. Reimann, et al</a:t>
            </a:r>
            <a:endParaRPr lang="en-US" sz="110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7C0DE37-D9E9-C3E1-168C-62AC65D6FBB7}"/>
              </a:ext>
            </a:extLst>
          </p:cNvPr>
          <p:cNvGrpSpPr/>
          <p:nvPr/>
        </p:nvGrpSpPr>
        <p:grpSpPr>
          <a:xfrm>
            <a:off x="5351467" y="998113"/>
            <a:ext cx="3708067" cy="2085787"/>
            <a:chOff x="5351467" y="998113"/>
            <a:chExt cx="3708067" cy="2085787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8B31FC1-C079-8D61-9B1D-ED5396B03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1467" y="998113"/>
              <a:ext cx="3708067" cy="2085787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B3B930B1-75C2-6BB6-8BA0-D8B454CCA667}"/>
                </a:ext>
              </a:extLst>
            </p:cNvPr>
            <p:cNvSpPr txBox="1"/>
            <p:nvPr/>
          </p:nvSpPr>
          <p:spPr>
            <a:xfrm>
              <a:off x="7577279" y="1007007"/>
              <a:ext cx="1449003" cy="461665"/>
            </a:xfrm>
            <a:prstGeom prst="rect">
              <a:avLst/>
            </a:prstGeom>
            <a:solidFill>
              <a:srgbClr val="FFFFFF">
                <a:alpha val="47059"/>
              </a:srgbClr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r"/>
              <a:r>
                <a:rPr lang="en-US" sz="800" b="1" dirty="0"/>
                <a:t>Beam Time Retreat 2024</a:t>
              </a:r>
            </a:p>
            <a:p>
              <a:pPr algn="r"/>
              <a:r>
                <a:rPr lang="en-US" sz="800" b="1" dirty="0" err="1"/>
                <a:t>Kranichstein</a:t>
              </a:r>
              <a:r>
                <a:rPr lang="en-US" sz="800" b="1" dirty="0"/>
                <a:t> </a:t>
              </a:r>
            </a:p>
            <a:p>
              <a:pPr algn="r"/>
              <a:r>
                <a:rPr lang="en-US" sz="800" b="1" dirty="0"/>
                <a:t>11-12 Juli 2024</a:t>
              </a: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8A67D27B-9894-D70F-6190-08F86D14C9FB}"/>
              </a:ext>
            </a:extLst>
          </p:cNvPr>
          <p:cNvSpPr txBox="1"/>
          <p:nvPr/>
        </p:nvSpPr>
        <p:spPr>
          <a:xfrm>
            <a:off x="5763538" y="3136333"/>
            <a:ext cx="32793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6"/>
              </a:rPr>
              <a:t>https://indico.gsi.de/event/18781/overview</a:t>
            </a:r>
            <a:endParaRPr lang="en-US" sz="1200" dirty="0"/>
          </a:p>
          <a:p>
            <a:pPr algn="r"/>
            <a:endParaRPr lang="en-US" sz="1200" dirty="0"/>
          </a:p>
          <a:p>
            <a:pPr algn="r"/>
            <a:r>
              <a:rPr lang="en-US" sz="1200" dirty="0"/>
              <a:t>For details see the </a:t>
            </a:r>
            <a:r>
              <a:rPr lang="en-US" sz="1200" b="1" dirty="0">
                <a:solidFill>
                  <a:srgbClr val="0070C0"/>
                </a:solidFill>
              </a:rPr>
              <a:t>38 presentations on results</a:t>
            </a:r>
            <a:r>
              <a:rPr lang="en-US" sz="1200" dirty="0"/>
              <a:t> from engineering and physics runs, including session summaries. 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D2D23A60-1D26-132C-A547-9537C3682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181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F9C6D-4E4D-78C7-1106-592A91342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442973-D46F-B551-E87E-F1AC2871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8" y="230397"/>
            <a:ext cx="6112703" cy="590668"/>
          </a:xfrm>
        </p:spPr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Schematic Technical &amp; Performance Roadmap</a:t>
            </a:r>
            <a:br>
              <a:rPr lang="en-US" sz="2000" dirty="0">
                <a:solidFill>
                  <a:srgbClr val="0070C0"/>
                </a:solidFill>
              </a:rPr>
            </a:br>
            <a:r>
              <a:rPr lang="en-US" sz="1050" b="0" i="1" dirty="0">
                <a:solidFill>
                  <a:srgbClr val="0070C0"/>
                </a:solidFill>
              </a:rPr>
              <a:t>Draft for Discussions only – in work</a:t>
            </a:r>
            <a:endParaRPr lang="en-US" sz="2000" b="0" i="1" dirty="0">
              <a:solidFill>
                <a:srgbClr val="0070C0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86CAB0-0634-64F7-5729-E15CFBAD0C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7726B52-6C04-9633-2969-FBB83384F4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21"/>
          <a:stretch/>
        </p:blipFill>
        <p:spPr>
          <a:xfrm>
            <a:off x="25318" y="1019249"/>
            <a:ext cx="4142646" cy="338242"/>
          </a:xfrm>
          <a:prstGeom prst="rect">
            <a:avLst/>
          </a:prstGeom>
        </p:spPr>
      </p:pic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F9A998BF-1039-B899-7AC2-8F4D36A9D5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267685"/>
              </p:ext>
            </p:extLst>
          </p:nvPr>
        </p:nvGraphicFramePr>
        <p:xfrm>
          <a:off x="25317" y="1366010"/>
          <a:ext cx="9093359" cy="3474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6669">
                  <a:extLst>
                    <a:ext uri="{9D8B030D-6E8A-4147-A177-3AD203B41FA5}">
                      <a16:colId xmlns:a16="http://schemas.microsoft.com/office/drawing/2014/main" val="3203524446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1092368311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3227501463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1703551031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3378943460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120870528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3152372812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3180741821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264896154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465335855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301998218"/>
                    </a:ext>
                  </a:extLst>
                </a:gridCol>
              </a:tblGrid>
              <a:tr h="225552">
                <a:tc gridSpan="6">
                  <a:txBody>
                    <a:bodyPr/>
                    <a:lstStyle/>
                    <a:p>
                      <a:r>
                        <a:rPr lang="en-US" sz="1000" dirty="0"/>
                        <a:t>Post-Stripper Upgrade project, </a:t>
                      </a:r>
                      <a:r>
                        <a:rPr lang="en-US" sz="1000" b="1" dirty="0"/>
                        <a:t>Alvarez 2.0 </a:t>
                      </a:r>
                      <a:r>
                        <a:rPr lang="en-US" sz="1000" dirty="0"/>
                        <a:t>construction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146212"/>
                  </a:ext>
                </a:extLst>
              </a:tr>
              <a:tr h="225552">
                <a:tc gridSpan="6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Work effort on </a:t>
                      </a:r>
                      <a:r>
                        <a:rPr lang="en-US" sz="1000" b="1" dirty="0"/>
                        <a:t>automatic procedures, ML, AI</a:t>
                      </a:r>
                      <a:r>
                        <a:rPr lang="en-US" sz="1000" dirty="0"/>
                        <a:t> for machine operation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543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264142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543375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622135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HELIAC</a:t>
                      </a:r>
                      <a:r>
                        <a:rPr kumimoji="0" lang="en-US" sz="9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project </a:t>
                      </a:r>
                      <a:r>
                        <a:rPr kumimoji="0" lang="en-US" sz="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7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if approved and funded) ?</a:t>
                      </a:r>
                      <a:endParaRPr kumimoji="0" lang="en-US" sz="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700" i="1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i="1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7295557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i="1" dirty="0"/>
                        <a:t>Installation </a:t>
                      </a:r>
                      <a:r>
                        <a:rPr lang="en-US" sz="800" b="1" i="1" dirty="0"/>
                        <a:t>HELIAC</a:t>
                      </a:r>
                      <a:r>
                        <a:rPr lang="en-US" sz="800" i="1" dirty="0"/>
                        <a:t> </a:t>
                      </a:r>
                      <a:r>
                        <a:rPr lang="en-US" sz="500" i="1" dirty="0"/>
                        <a:t>(if funded) ?</a:t>
                      </a:r>
                      <a:endParaRPr lang="en-US" sz="700" i="1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421274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000" dirty="0"/>
                        <a:t>Installation Alvarez 2.0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3793504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700" i="1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984444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r>
                        <a:rPr lang="en-US" sz="1000" dirty="0"/>
                        <a:t>Beam time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i="1" dirty="0"/>
                        <a:t>…from FCC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701684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000" dirty="0"/>
                        <a:t>FAIR commissioning </a:t>
                      </a:r>
                      <a:r>
                        <a:rPr lang="en-US" sz="600" dirty="0"/>
                        <a:t>(beam)</a:t>
                      </a:r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830544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000" dirty="0"/>
                        <a:t>FAIR beam operation (full)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i="1" dirty="0"/>
                        <a:t>HELIAC as FAIR injector ??? 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000" dirty="0"/>
                        <a:t>FAIR operation (full)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836851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752395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U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73+ 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 2x10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U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28+  </a:t>
                      </a:r>
                      <a:r>
                        <a:rPr lang="en-US" sz="900" dirty="0">
                          <a:effectLst/>
                          <a:latin typeface="Calibri" panose="020F0502020204030204" pitchFamily="34" charset="0"/>
                        </a:rPr>
                        <a:t>2.5x10</a:t>
                      </a:r>
                      <a:r>
                        <a:rPr lang="en-US" sz="900" baseline="30000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U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28+ 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 1x10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i="1" baseline="0" dirty="0"/>
                        <a:t>HELIAC: SHE, low peak intensity, material </a:t>
                      </a:r>
                      <a:r>
                        <a:rPr lang="en-US" sz="700" i="1" baseline="0" dirty="0" err="1"/>
                        <a:t>reserach</a:t>
                      </a:r>
                      <a:endParaRPr lang="en-US" sz="700" i="1" baseline="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U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28+ 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000" i="1" dirty="0">
                          <a:effectLst/>
                          <a:latin typeface="Calibri" panose="020F0502020204030204" pitchFamily="34" charset="0"/>
                        </a:rPr>
                        <a:t>≥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1x10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874591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958779"/>
                  </a:ext>
                </a:extLst>
              </a:tr>
            </a:tbl>
          </a:graphicData>
        </a:graphic>
      </p:graphicFrame>
      <p:sp>
        <p:nvSpPr>
          <p:cNvPr id="13" name="Pfeil nach rechts 12">
            <a:extLst>
              <a:ext uri="{FF2B5EF4-FFF2-40B4-BE49-F238E27FC236}">
                <a16:creationId xmlns:a16="http://schemas.microsoft.com/office/drawing/2014/main" id="{7B05305D-7CAF-2D09-B7CE-C800EF79A508}"/>
              </a:ext>
            </a:extLst>
          </p:cNvPr>
          <p:cNvSpPr/>
          <p:nvPr/>
        </p:nvSpPr>
        <p:spPr>
          <a:xfrm>
            <a:off x="5773940" y="2569651"/>
            <a:ext cx="221876" cy="273664"/>
          </a:xfrm>
          <a:prstGeom prst="rightArrow">
            <a:avLst/>
          </a:prstGeom>
          <a:noFill/>
          <a:ln w="63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feil nach rechts 13">
            <a:extLst>
              <a:ext uri="{FF2B5EF4-FFF2-40B4-BE49-F238E27FC236}">
                <a16:creationId xmlns:a16="http://schemas.microsoft.com/office/drawing/2014/main" id="{B7E90186-325D-C5AF-5E4E-6730B6C99191}"/>
              </a:ext>
            </a:extLst>
          </p:cNvPr>
          <p:cNvSpPr/>
          <p:nvPr/>
        </p:nvSpPr>
        <p:spPr>
          <a:xfrm rot="10800000">
            <a:off x="5635078" y="2822469"/>
            <a:ext cx="221876" cy="273664"/>
          </a:xfrm>
          <a:prstGeom prst="rightArrow">
            <a:avLst/>
          </a:prstGeom>
          <a:noFill/>
          <a:ln w="63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Pfeil nach rechts 14">
            <a:extLst>
              <a:ext uri="{FF2B5EF4-FFF2-40B4-BE49-F238E27FC236}">
                <a16:creationId xmlns:a16="http://schemas.microsoft.com/office/drawing/2014/main" id="{FA4B9CA6-9DF5-21C8-EC08-69EA6639D433}"/>
              </a:ext>
            </a:extLst>
          </p:cNvPr>
          <p:cNvSpPr/>
          <p:nvPr/>
        </p:nvSpPr>
        <p:spPr>
          <a:xfrm>
            <a:off x="7426136" y="2822469"/>
            <a:ext cx="221876" cy="273664"/>
          </a:xfrm>
          <a:prstGeom prst="rightArrow">
            <a:avLst/>
          </a:prstGeom>
          <a:noFill/>
          <a:ln w="63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Pfeil nach rechts 21">
            <a:extLst>
              <a:ext uri="{FF2B5EF4-FFF2-40B4-BE49-F238E27FC236}">
                <a16:creationId xmlns:a16="http://schemas.microsoft.com/office/drawing/2014/main" id="{21DA96B2-8106-63A4-84E6-7838F63B0111}"/>
              </a:ext>
            </a:extLst>
          </p:cNvPr>
          <p:cNvSpPr/>
          <p:nvPr/>
        </p:nvSpPr>
        <p:spPr>
          <a:xfrm>
            <a:off x="4943996" y="2325594"/>
            <a:ext cx="221876" cy="273664"/>
          </a:xfrm>
          <a:prstGeom prst="rightArrow">
            <a:avLst/>
          </a:prstGeom>
          <a:noFill/>
          <a:ln w="63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Sechseck 23">
            <a:extLst>
              <a:ext uri="{FF2B5EF4-FFF2-40B4-BE49-F238E27FC236}">
                <a16:creationId xmlns:a16="http://schemas.microsoft.com/office/drawing/2014/main" id="{38DCA3D8-761B-28FA-73C6-EB162598E8A9}"/>
              </a:ext>
            </a:extLst>
          </p:cNvPr>
          <p:cNvSpPr/>
          <p:nvPr/>
        </p:nvSpPr>
        <p:spPr>
          <a:xfrm>
            <a:off x="733894" y="2375800"/>
            <a:ext cx="194983" cy="161365"/>
          </a:xfrm>
          <a:prstGeom prst="hexagon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/>
              <a:t>D</a:t>
            </a:r>
          </a:p>
        </p:txBody>
      </p:sp>
      <p:sp>
        <p:nvSpPr>
          <p:cNvPr id="27" name="Geschweifte Klammer rechts 26">
            <a:extLst>
              <a:ext uri="{FF2B5EF4-FFF2-40B4-BE49-F238E27FC236}">
                <a16:creationId xmlns:a16="http://schemas.microsoft.com/office/drawing/2014/main" id="{75AEBB0C-5A1D-3E87-F614-DB110D07F6BA}"/>
              </a:ext>
            </a:extLst>
          </p:cNvPr>
          <p:cNvSpPr/>
          <p:nvPr/>
        </p:nvSpPr>
        <p:spPr>
          <a:xfrm>
            <a:off x="7118556" y="2360093"/>
            <a:ext cx="134679" cy="462375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1BCD197-D200-CEC5-F052-A0CB9705ED63}"/>
              </a:ext>
            </a:extLst>
          </p:cNvPr>
          <p:cNvSpPr txBox="1"/>
          <p:nvPr/>
        </p:nvSpPr>
        <p:spPr>
          <a:xfrm>
            <a:off x="7281563" y="2442535"/>
            <a:ext cx="1031051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100" i="1" dirty="0"/>
              <a:t>with HI Mainz</a:t>
            </a:r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BDB60871-6A39-E62C-019B-51AC9716829B}"/>
              </a:ext>
            </a:extLst>
          </p:cNvPr>
          <p:cNvCxnSpPr/>
          <p:nvPr/>
        </p:nvCxnSpPr>
        <p:spPr>
          <a:xfrm>
            <a:off x="0" y="1616145"/>
            <a:ext cx="91440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097F91E9-DAD2-E121-ABF5-1A692729C1E9}"/>
              </a:ext>
            </a:extLst>
          </p:cNvPr>
          <p:cNvCxnSpPr/>
          <p:nvPr/>
        </p:nvCxnSpPr>
        <p:spPr>
          <a:xfrm>
            <a:off x="0" y="2343314"/>
            <a:ext cx="91440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4BD1781F-7551-8567-4E3C-79E0FA26F5E3}"/>
              </a:ext>
            </a:extLst>
          </p:cNvPr>
          <p:cNvCxnSpPr/>
          <p:nvPr/>
        </p:nvCxnSpPr>
        <p:spPr>
          <a:xfrm>
            <a:off x="-4" y="3379740"/>
            <a:ext cx="91440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9F503E96-5616-A9B6-06C6-B1F53E40F731}"/>
              </a:ext>
            </a:extLst>
          </p:cNvPr>
          <p:cNvCxnSpPr/>
          <p:nvPr/>
        </p:nvCxnSpPr>
        <p:spPr>
          <a:xfrm>
            <a:off x="-4" y="4240977"/>
            <a:ext cx="91440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Sechseck 35">
            <a:extLst>
              <a:ext uri="{FF2B5EF4-FFF2-40B4-BE49-F238E27FC236}">
                <a16:creationId xmlns:a16="http://schemas.microsoft.com/office/drawing/2014/main" id="{86B889CA-FCF8-3CFF-2E5C-F43FCEA9360B}"/>
              </a:ext>
            </a:extLst>
          </p:cNvPr>
          <p:cNvSpPr/>
          <p:nvPr/>
        </p:nvSpPr>
        <p:spPr>
          <a:xfrm>
            <a:off x="7550520" y="990867"/>
            <a:ext cx="194983" cy="161365"/>
          </a:xfrm>
          <a:prstGeom prst="hexagon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/>
              <a:t>D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1BD34927-148A-E42E-84AB-2AD7E7DA2824}"/>
              </a:ext>
            </a:extLst>
          </p:cNvPr>
          <p:cNvSpPr txBox="1"/>
          <p:nvPr/>
        </p:nvSpPr>
        <p:spPr>
          <a:xfrm>
            <a:off x="7703667" y="933049"/>
            <a:ext cx="1146468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Decision point</a:t>
            </a:r>
          </a:p>
        </p:txBody>
      </p:sp>
    </p:spTree>
    <p:extLst>
      <p:ext uri="{BB962C8B-B14F-4D97-AF65-F5344CB8AC3E}">
        <p14:creationId xmlns:p14="http://schemas.microsoft.com/office/powerpoint/2010/main" val="4207367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D7AC2-F7BA-9406-8E6B-9D1082058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10B4AE-BB7C-12CC-221A-590D673DE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8" y="230397"/>
            <a:ext cx="6112703" cy="590668"/>
          </a:xfrm>
        </p:spPr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Schematic Technical &amp; Performance Roadmap</a:t>
            </a:r>
            <a:br>
              <a:rPr lang="en-US" sz="2000" dirty="0">
                <a:solidFill>
                  <a:srgbClr val="0070C0"/>
                </a:solidFill>
              </a:rPr>
            </a:br>
            <a:r>
              <a:rPr lang="en-US" sz="1050" b="0" i="1" dirty="0">
                <a:solidFill>
                  <a:srgbClr val="0070C0"/>
                </a:solidFill>
              </a:rPr>
              <a:t>Draft for Discussions only – in work</a:t>
            </a:r>
            <a:endParaRPr lang="en-US" sz="2000" b="0" i="1" dirty="0">
              <a:solidFill>
                <a:srgbClr val="0070C0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7EF6759-AB26-D6C6-2550-B0ED93F06A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71CC029-141F-5ACB-EA61-8285CF9B0E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21"/>
          <a:stretch/>
        </p:blipFill>
        <p:spPr>
          <a:xfrm>
            <a:off x="25318" y="1019249"/>
            <a:ext cx="4142646" cy="338242"/>
          </a:xfrm>
          <a:prstGeom prst="rect">
            <a:avLst/>
          </a:prstGeom>
        </p:spPr>
      </p:pic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EABC02B9-4241-E07B-A8FF-AB0E7B4934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928385"/>
              </p:ext>
            </p:extLst>
          </p:nvPr>
        </p:nvGraphicFramePr>
        <p:xfrm>
          <a:off x="25317" y="1366010"/>
          <a:ext cx="9093359" cy="3535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6669">
                  <a:extLst>
                    <a:ext uri="{9D8B030D-6E8A-4147-A177-3AD203B41FA5}">
                      <a16:colId xmlns:a16="http://schemas.microsoft.com/office/drawing/2014/main" val="3203524446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1092368311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3227501463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1703551031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3378943460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120870528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3152372812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3180741821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264896154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465335855"/>
                    </a:ext>
                  </a:extLst>
                </a:gridCol>
                <a:gridCol w="826669">
                  <a:extLst>
                    <a:ext uri="{9D8B030D-6E8A-4147-A177-3AD203B41FA5}">
                      <a16:colId xmlns:a16="http://schemas.microsoft.com/office/drawing/2014/main" val="301998218"/>
                    </a:ext>
                  </a:extLst>
                </a:gridCol>
              </a:tblGrid>
              <a:tr h="225552">
                <a:tc gridSpan="6">
                  <a:txBody>
                    <a:bodyPr/>
                    <a:lstStyle/>
                    <a:p>
                      <a:r>
                        <a:rPr lang="en-US" sz="1000" dirty="0"/>
                        <a:t>Post-Stripper Upgrade project, </a:t>
                      </a:r>
                      <a:r>
                        <a:rPr lang="en-US" sz="1000" b="1" dirty="0"/>
                        <a:t>Alvarez 2.0 </a:t>
                      </a:r>
                      <a:r>
                        <a:rPr lang="en-US" sz="1000" dirty="0"/>
                        <a:t>construction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146212"/>
                  </a:ext>
                </a:extLst>
              </a:tr>
              <a:tr h="225552">
                <a:tc gridSpan="6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Work effort on </a:t>
                      </a:r>
                      <a:r>
                        <a:rPr lang="en-US" sz="1000" b="1" dirty="0"/>
                        <a:t>automatic procedures, ML, AI</a:t>
                      </a:r>
                      <a:r>
                        <a:rPr lang="en-US" sz="1000" dirty="0"/>
                        <a:t> for machine operation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543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2264142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r>
                        <a:rPr lang="en-US" sz="1000" dirty="0"/>
                        <a:t>Design team </a:t>
                      </a:r>
                      <a:r>
                        <a:rPr lang="en-US" sz="1000" b="1" dirty="0"/>
                        <a:t>critical components…                 …</a:t>
                      </a:r>
                      <a:r>
                        <a:rPr lang="en-US" sz="1000" dirty="0"/>
                        <a:t>for FAIR injection (RFQ, IH, …)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543375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r>
                        <a:rPr lang="en-US" sz="1000" b="1" dirty="0"/>
                        <a:t>Start to end simulation </a:t>
                      </a:r>
                      <a:r>
                        <a:rPr lang="en-US" sz="1000" dirty="0"/>
                        <a:t>team for performance checks, upgrade decisions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622135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HELIAC</a:t>
                      </a:r>
                      <a:r>
                        <a:rPr kumimoji="0" lang="en-US" sz="9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project </a:t>
                      </a:r>
                      <a:r>
                        <a:rPr kumimoji="0" lang="en-US" sz="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7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if approved and funded) ?</a:t>
                      </a:r>
                      <a:endParaRPr kumimoji="0" lang="en-US" sz="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700" i="1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i="1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7295557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i="1" dirty="0"/>
                        <a:t>Installation </a:t>
                      </a:r>
                      <a:r>
                        <a:rPr lang="en-US" sz="800" b="1" i="1" dirty="0"/>
                        <a:t>HELIAC</a:t>
                      </a:r>
                      <a:r>
                        <a:rPr lang="en-US" sz="800" i="1" dirty="0"/>
                        <a:t> </a:t>
                      </a:r>
                      <a:r>
                        <a:rPr lang="en-US" sz="500" i="1" dirty="0"/>
                        <a:t>(if funded) ?</a:t>
                      </a:r>
                      <a:endParaRPr lang="en-US" sz="700" i="1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421274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000" dirty="0"/>
                        <a:t>Installation Alvarez 2.0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3793504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00" i="1" dirty="0"/>
                        <a:t>Renovation / upgrade </a:t>
                      </a:r>
                      <a:r>
                        <a:rPr lang="en-US" sz="700" b="1" i="1" dirty="0"/>
                        <a:t>injector complex</a:t>
                      </a:r>
                      <a:r>
                        <a:rPr lang="en-US" sz="700" i="1" dirty="0"/>
                        <a:t> </a:t>
                      </a:r>
                      <a:r>
                        <a:rPr lang="en-US" sz="600" i="1" dirty="0"/>
                        <a:t>(if funded)</a:t>
                      </a:r>
                      <a:r>
                        <a:rPr lang="en-US" sz="700" i="1" dirty="0"/>
                        <a:t> ?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984444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r>
                        <a:rPr lang="en-US" sz="1000" dirty="0"/>
                        <a:t>Beam time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i="1" dirty="0"/>
                        <a:t>…from FCC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701684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000" dirty="0"/>
                        <a:t>FAIR commissioning </a:t>
                      </a:r>
                      <a:r>
                        <a:rPr lang="en-US" sz="600" dirty="0"/>
                        <a:t>(beam)</a:t>
                      </a:r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830544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000" dirty="0"/>
                        <a:t>FAIR beam operation (full)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i="1" dirty="0"/>
                        <a:t>HELIAC as FAIR injector ??? 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000" dirty="0"/>
                        <a:t>FAIR operation (full)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836851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752395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U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73+ 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 2x10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U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28+  </a:t>
                      </a:r>
                      <a:r>
                        <a:rPr lang="en-US" sz="900" dirty="0">
                          <a:effectLst/>
                          <a:latin typeface="Calibri" panose="020F0502020204030204" pitchFamily="34" charset="0"/>
                        </a:rPr>
                        <a:t>2.5x10</a:t>
                      </a:r>
                      <a:r>
                        <a:rPr lang="en-US" sz="900" baseline="30000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U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28+ 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 1x10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i="1" baseline="0" dirty="0"/>
                        <a:t>HELIAC: SHE, low peak intensity, material </a:t>
                      </a:r>
                      <a:r>
                        <a:rPr lang="en-US" sz="700" i="1" baseline="0" dirty="0" err="1"/>
                        <a:t>reserach</a:t>
                      </a:r>
                      <a:endParaRPr lang="en-US" sz="700" i="1" baseline="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U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28+ 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000" i="1" dirty="0">
                          <a:effectLst/>
                          <a:latin typeface="Calibri" panose="020F0502020204030204" pitchFamily="34" charset="0"/>
                        </a:rPr>
                        <a:t>≥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1x10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874591"/>
                  </a:ext>
                </a:extLst>
              </a:tr>
              <a:tr h="225552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</a:rPr>
                        <a:t>With upgrade: 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U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28+ 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000" i="1" dirty="0">
                          <a:effectLst/>
                          <a:latin typeface="Calibri" panose="020F0502020204030204" pitchFamily="34" charset="0"/>
                        </a:rPr>
                        <a:t>≥</a:t>
                      </a:r>
                      <a:r>
                        <a:rPr lang="en-US" sz="1000" dirty="0">
                          <a:effectLst/>
                          <a:latin typeface="Calibri" panose="020F0502020204030204" pitchFamily="34" charset="0"/>
                        </a:rPr>
                        <a:t>2.5x10</a:t>
                      </a:r>
                      <a:r>
                        <a:rPr lang="en-US" sz="1000" baseline="30000" dirty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sz="1000" baseline="30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958779"/>
                  </a:ext>
                </a:extLst>
              </a:tr>
            </a:tbl>
          </a:graphicData>
        </a:graphic>
      </p:graphicFrame>
      <p:sp>
        <p:nvSpPr>
          <p:cNvPr id="13" name="Pfeil nach rechts 12">
            <a:extLst>
              <a:ext uri="{FF2B5EF4-FFF2-40B4-BE49-F238E27FC236}">
                <a16:creationId xmlns:a16="http://schemas.microsoft.com/office/drawing/2014/main" id="{FE71C8EF-755B-8662-A4F1-82C0F36A9980}"/>
              </a:ext>
            </a:extLst>
          </p:cNvPr>
          <p:cNvSpPr/>
          <p:nvPr/>
        </p:nvSpPr>
        <p:spPr>
          <a:xfrm>
            <a:off x="5773940" y="2569651"/>
            <a:ext cx="221876" cy="273664"/>
          </a:xfrm>
          <a:prstGeom prst="rightArrow">
            <a:avLst/>
          </a:prstGeom>
          <a:noFill/>
          <a:ln w="63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Pfeil nach rechts 13">
            <a:extLst>
              <a:ext uri="{FF2B5EF4-FFF2-40B4-BE49-F238E27FC236}">
                <a16:creationId xmlns:a16="http://schemas.microsoft.com/office/drawing/2014/main" id="{E62E91B8-C795-E83E-750A-87AACA8CC787}"/>
              </a:ext>
            </a:extLst>
          </p:cNvPr>
          <p:cNvSpPr/>
          <p:nvPr/>
        </p:nvSpPr>
        <p:spPr>
          <a:xfrm rot="10800000">
            <a:off x="5635078" y="2822469"/>
            <a:ext cx="221876" cy="273664"/>
          </a:xfrm>
          <a:prstGeom prst="rightArrow">
            <a:avLst/>
          </a:prstGeom>
          <a:noFill/>
          <a:ln w="63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Pfeil nach rechts 14">
            <a:extLst>
              <a:ext uri="{FF2B5EF4-FFF2-40B4-BE49-F238E27FC236}">
                <a16:creationId xmlns:a16="http://schemas.microsoft.com/office/drawing/2014/main" id="{6FD9E82D-A573-66C3-4B2F-873B499DE554}"/>
              </a:ext>
            </a:extLst>
          </p:cNvPr>
          <p:cNvSpPr/>
          <p:nvPr/>
        </p:nvSpPr>
        <p:spPr>
          <a:xfrm>
            <a:off x="7426136" y="2822469"/>
            <a:ext cx="221876" cy="273664"/>
          </a:xfrm>
          <a:prstGeom prst="rightArrow">
            <a:avLst/>
          </a:prstGeom>
          <a:noFill/>
          <a:ln w="63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Pfeil nach rechts 15">
            <a:extLst>
              <a:ext uri="{FF2B5EF4-FFF2-40B4-BE49-F238E27FC236}">
                <a16:creationId xmlns:a16="http://schemas.microsoft.com/office/drawing/2014/main" id="{A07D01D1-D63C-A6D0-4160-4A1D30D4651E}"/>
              </a:ext>
            </a:extLst>
          </p:cNvPr>
          <p:cNvSpPr/>
          <p:nvPr/>
        </p:nvSpPr>
        <p:spPr>
          <a:xfrm rot="10800000">
            <a:off x="5635078" y="3098378"/>
            <a:ext cx="221876" cy="273664"/>
          </a:xfrm>
          <a:prstGeom prst="rightArrow">
            <a:avLst/>
          </a:prstGeom>
          <a:noFill/>
          <a:ln w="63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Pfeil nach rechts 16">
            <a:extLst>
              <a:ext uri="{FF2B5EF4-FFF2-40B4-BE49-F238E27FC236}">
                <a16:creationId xmlns:a16="http://schemas.microsoft.com/office/drawing/2014/main" id="{55156A1E-E93B-5CB8-C927-3A43B80B2678}"/>
              </a:ext>
            </a:extLst>
          </p:cNvPr>
          <p:cNvSpPr/>
          <p:nvPr/>
        </p:nvSpPr>
        <p:spPr>
          <a:xfrm>
            <a:off x="7426136" y="3098378"/>
            <a:ext cx="221876" cy="273664"/>
          </a:xfrm>
          <a:prstGeom prst="rightArrow">
            <a:avLst/>
          </a:prstGeom>
          <a:noFill/>
          <a:ln w="63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Pfeil nach rechts 21">
            <a:extLst>
              <a:ext uri="{FF2B5EF4-FFF2-40B4-BE49-F238E27FC236}">
                <a16:creationId xmlns:a16="http://schemas.microsoft.com/office/drawing/2014/main" id="{48E6F92B-BAFD-D62B-FBD5-BD05336FC6FD}"/>
              </a:ext>
            </a:extLst>
          </p:cNvPr>
          <p:cNvSpPr/>
          <p:nvPr/>
        </p:nvSpPr>
        <p:spPr>
          <a:xfrm>
            <a:off x="4943996" y="2325594"/>
            <a:ext cx="221876" cy="273664"/>
          </a:xfrm>
          <a:prstGeom prst="rightArrow">
            <a:avLst/>
          </a:prstGeom>
          <a:noFill/>
          <a:ln w="635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Sechseck 22">
            <a:extLst>
              <a:ext uri="{FF2B5EF4-FFF2-40B4-BE49-F238E27FC236}">
                <a16:creationId xmlns:a16="http://schemas.microsoft.com/office/drawing/2014/main" id="{B4776101-510C-1745-6DD7-3AFA49518024}"/>
              </a:ext>
            </a:extLst>
          </p:cNvPr>
          <p:cNvSpPr/>
          <p:nvPr/>
        </p:nvSpPr>
        <p:spPr>
          <a:xfrm>
            <a:off x="3234014" y="1884822"/>
            <a:ext cx="194983" cy="161365"/>
          </a:xfrm>
          <a:prstGeom prst="hexagon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/>
              <a:t>D</a:t>
            </a:r>
          </a:p>
        </p:txBody>
      </p:sp>
      <p:sp>
        <p:nvSpPr>
          <p:cNvPr id="24" name="Sechseck 23">
            <a:extLst>
              <a:ext uri="{FF2B5EF4-FFF2-40B4-BE49-F238E27FC236}">
                <a16:creationId xmlns:a16="http://schemas.microsoft.com/office/drawing/2014/main" id="{42997C42-571C-E22B-1190-3CCE4F3DA9FD}"/>
              </a:ext>
            </a:extLst>
          </p:cNvPr>
          <p:cNvSpPr/>
          <p:nvPr/>
        </p:nvSpPr>
        <p:spPr>
          <a:xfrm>
            <a:off x="733894" y="2375800"/>
            <a:ext cx="194983" cy="161365"/>
          </a:xfrm>
          <a:prstGeom prst="hexagon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/>
              <a:t>D</a:t>
            </a:r>
          </a:p>
        </p:txBody>
      </p:sp>
      <p:sp>
        <p:nvSpPr>
          <p:cNvPr id="25" name="Geschweifte Klammer rechts 24">
            <a:extLst>
              <a:ext uri="{FF2B5EF4-FFF2-40B4-BE49-F238E27FC236}">
                <a16:creationId xmlns:a16="http://schemas.microsoft.com/office/drawing/2014/main" id="{37F57A7E-382C-613E-FA5C-77DC92827E08}"/>
              </a:ext>
            </a:extLst>
          </p:cNvPr>
          <p:cNvSpPr/>
          <p:nvPr/>
        </p:nvSpPr>
        <p:spPr>
          <a:xfrm>
            <a:off x="7516791" y="1637458"/>
            <a:ext cx="134679" cy="680155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CDBB8A1-C52F-1AB8-433C-D0BECBE2E5F2}"/>
              </a:ext>
            </a:extLst>
          </p:cNvPr>
          <p:cNvSpPr txBox="1"/>
          <p:nvPr/>
        </p:nvSpPr>
        <p:spPr>
          <a:xfrm>
            <a:off x="7745503" y="1772301"/>
            <a:ext cx="1226289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100" i="1" dirty="0"/>
              <a:t>with Universities F, Da, …</a:t>
            </a:r>
          </a:p>
        </p:txBody>
      </p:sp>
      <p:sp>
        <p:nvSpPr>
          <p:cNvPr id="27" name="Geschweifte Klammer rechts 26">
            <a:extLst>
              <a:ext uri="{FF2B5EF4-FFF2-40B4-BE49-F238E27FC236}">
                <a16:creationId xmlns:a16="http://schemas.microsoft.com/office/drawing/2014/main" id="{DF10DCA4-B5D2-D829-949D-816AC68D6C8C}"/>
              </a:ext>
            </a:extLst>
          </p:cNvPr>
          <p:cNvSpPr/>
          <p:nvPr/>
        </p:nvSpPr>
        <p:spPr>
          <a:xfrm>
            <a:off x="7118556" y="2360093"/>
            <a:ext cx="134679" cy="462375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17A973C-B813-167A-D7CB-19545FA7D789}"/>
              </a:ext>
            </a:extLst>
          </p:cNvPr>
          <p:cNvSpPr txBox="1"/>
          <p:nvPr/>
        </p:nvSpPr>
        <p:spPr>
          <a:xfrm>
            <a:off x="7281563" y="2442535"/>
            <a:ext cx="1031051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100" i="1" dirty="0"/>
              <a:t>with HI Mainz</a:t>
            </a:r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9A1D2C09-30B3-9AD2-EBC4-17E059AE3F9A}"/>
              </a:ext>
            </a:extLst>
          </p:cNvPr>
          <p:cNvCxnSpPr/>
          <p:nvPr/>
        </p:nvCxnSpPr>
        <p:spPr>
          <a:xfrm>
            <a:off x="0" y="1616145"/>
            <a:ext cx="91440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BC829703-4B3F-92C1-4842-FFB74EA49D85}"/>
              </a:ext>
            </a:extLst>
          </p:cNvPr>
          <p:cNvCxnSpPr/>
          <p:nvPr/>
        </p:nvCxnSpPr>
        <p:spPr>
          <a:xfrm>
            <a:off x="0" y="2343314"/>
            <a:ext cx="91440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28752B9E-1781-3DB8-62EB-835176E144BF}"/>
              </a:ext>
            </a:extLst>
          </p:cNvPr>
          <p:cNvCxnSpPr/>
          <p:nvPr/>
        </p:nvCxnSpPr>
        <p:spPr>
          <a:xfrm>
            <a:off x="-4" y="3379740"/>
            <a:ext cx="91440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98B7C33A-FE65-9461-EFAD-6FCDC4968394}"/>
              </a:ext>
            </a:extLst>
          </p:cNvPr>
          <p:cNvCxnSpPr/>
          <p:nvPr/>
        </p:nvCxnSpPr>
        <p:spPr>
          <a:xfrm>
            <a:off x="-4" y="4240977"/>
            <a:ext cx="91440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Nach oben gebogener Pfeil 34">
            <a:extLst>
              <a:ext uri="{FF2B5EF4-FFF2-40B4-BE49-F238E27FC236}">
                <a16:creationId xmlns:a16="http://schemas.microsoft.com/office/drawing/2014/main" id="{2C8628B3-2C23-B05F-7A63-13BB16A3AF75}"/>
              </a:ext>
            </a:extLst>
          </p:cNvPr>
          <p:cNvSpPr/>
          <p:nvPr/>
        </p:nvSpPr>
        <p:spPr>
          <a:xfrm rot="5400000">
            <a:off x="3956052" y="1687777"/>
            <a:ext cx="1017727" cy="2227264"/>
          </a:xfrm>
          <a:prstGeom prst="bentUpArrow">
            <a:avLst>
              <a:gd name="adj1" fmla="val 6416"/>
              <a:gd name="adj2" fmla="val 8669"/>
              <a:gd name="adj3" fmla="val 25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Sechseck 35">
            <a:extLst>
              <a:ext uri="{FF2B5EF4-FFF2-40B4-BE49-F238E27FC236}">
                <a16:creationId xmlns:a16="http://schemas.microsoft.com/office/drawing/2014/main" id="{6F124AF5-426C-D07B-D407-3431F4094E09}"/>
              </a:ext>
            </a:extLst>
          </p:cNvPr>
          <p:cNvSpPr/>
          <p:nvPr/>
        </p:nvSpPr>
        <p:spPr>
          <a:xfrm>
            <a:off x="7550520" y="990867"/>
            <a:ext cx="194983" cy="161365"/>
          </a:xfrm>
          <a:prstGeom prst="hexagon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/>
              <a:t>D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4D84D93C-3FE3-D4D6-0099-301820711EDC}"/>
              </a:ext>
            </a:extLst>
          </p:cNvPr>
          <p:cNvSpPr txBox="1"/>
          <p:nvPr/>
        </p:nvSpPr>
        <p:spPr>
          <a:xfrm>
            <a:off x="7703667" y="933049"/>
            <a:ext cx="1146468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Decision point</a:t>
            </a:r>
          </a:p>
        </p:txBody>
      </p:sp>
    </p:spTree>
    <p:extLst>
      <p:ext uri="{BB962C8B-B14F-4D97-AF65-F5344CB8AC3E}">
        <p14:creationId xmlns:p14="http://schemas.microsoft.com/office/powerpoint/2010/main" val="1842047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AF12A-E8D8-2CD7-0CF7-801CFA7A0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C44AC8-42CC-4294-97FA-FDEC05DD9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Next Steps Technical Roadmap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6E4F2F-B2C3-964B-2FB8-C21310FF5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5"/>
            <a:ext cx="8420176" cy="3825088"/>
          </a:xfrm>
        </p:spPr>
        <p:txBody>
          <a:bodyPr/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We have collected enough input to present an status of initial roadmap.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This is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</a:rPr>
              <a:t>not the final roadmap but the first version of such a performance and technical roadmap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, based on the FAIR reference particle U</a:t>
            </a:r>
            <a:r>
              <a:rPr lang="en-US" sz="1600" baseline="30000" dirty="0">
                <a:solidFill>
                  <a:schemeClr val="bg1">
                    <a:lumMod val="65000"/>
                  </a:schemeClr>
                </a:solidFill>
              </a:rPr>
              <a:t>28+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. Work continues on other particles.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Timeline:</a:t>
            </a:r>
          </a:p>
          <a:p>
            <a:pPr lvl="1"/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17 Oct 2024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: First discussion of the reference particle roadmap (case 5). Agree on other cases.</a:t>
            </a:r>
          </a:p>
          <a:p>
            <a:pPr lvl="1"/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24 Oct 2024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: Second discussion of the reference particle roadmap. Agree on roadmap approach and concept.</a:t>
            </a:r>
          </a:p>
          <a:p>
            <a:pPr lvl="1"/>
            <a:r>
              <a:rPr lang="en-US" sz="1400" b="1" dirty="0">
                <a:solidFill>
                  <a:srgbClr val="0070C0"/>
                </a:solidFill>
              </a:rPr>
              <a:t>Oct/Nov/Dec 2024</a:t>
            </a:r>
            <a:r>
              <a:rPr lang="en-US" sz="1400" dirty="0"/>
              <a:t>: Input collected from various expert committees.</a:t>
            </a:r>
          </a:p>
          <a:p>
            <a:pPr lvl="1"/>
            <a:r>
              <a:rPr lang="en-US" sz="1400" b="1" dirty="0">
                <a:solidFill>
                  <a:srgbClr val="0070C0"/>
                </a:solidFill>
              </a:rPr>
              <a:t>Nov 2024 – Jan 2025</a:t>
            </a:r>
            <a:r>
              <a:rPr lang="en-US" sz="1400" dirty="0"/>
              <a:t>: Completion of all 8 cases.</a:t>
            </a:r>
          </a:p>
          <a:p>
            <a:pPr lvl="1"/>
            <a:r>
              <a:rPr lang="en-US" sz="1400" b="1" dirty="0">
                <a:solidFill>
                  <a:srgbClr val="0070C0"/>
                </a:solidFill>
              </a:rPr>
              <a:t>Feb 2025</a:t>
            </a:r>
            <a:r>
              <a:rPr lang="en-US" sz="1400" dirty="0"/>
              <a:t>: Complete roadmap available.</a:t>
            </a:r>
          </a:p>
          <a:p>
            <a:pPr lvl="1"/>
            <a:r>
              <a:rPr lang="en-US" sz="1400" b="1" dirty="0">
                <a:solidFill>
                  <a:srgbClr val="0070C0"/>
                </a:solidFill>
              </a:rPr>
              <a:t>May/June 2025</a:t>
            </a:r>
            <a:r>
              <a:rPr lang="en-US" sz="1400" dirty="0"/>
              <a:t>: Extra FAIR MAC on technical roadmap. External evaluation.</a:t>
            </a:r>
          </a:p>
          <a:p>
            <a:r>
              <a:rPr lang="en-US" sz="1600" dirty="0"/>
              <a:t>Note: Final roadmap priorities and sequence of technical work are driven by </a:t>
            </a:r>
            <a:r>
              <a:rPr lang="en-US" sz="1600" b="1" dirty="0">
                <a:solidFill>
                  <a:srgbClr val="0070C0"/>
                </a:solidFill>
              </a:rPr>
              <a:t>science priorities FAIR/GSI</a:t>
            </a:r>
            <a:r>
              <a:rPr lang="en-US" sz="1600" dirty="0"/>
              <a:t>! Updated priorities need to be included in the future process.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656F6B-EC85-A4A1-84A0-2ABF3CF21D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</p:spTree>
    <p:extLst>
      <p:ext uri="{BB962C8B-B14F-4D97-AF65-F5344CB8AC3E}">
        <p14:creationId xmlns:p14="http://schemas.microsoft.com/office/powerpoint/2010/main" val="2799847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3F5143-084A-DC74-40AB-4CC6C2599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Conclusion and Outlook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414C68-3215-5CC5-3ED7-D8F7BC3C7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6" y="1023511"/>
            <a:ext cx="6259052" cy="3750357"/>
          </a:xfrm>
        </p:spPr>
        <p:txBody>
          <a:bodyPr/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n-US" sz="1400" dirty="0"/>
              <a:t>The injector complex is </a:t>
            </a:r>
            <a:r>
              <a:rPr lang="en-US" sz="1400" b="1" dirty="0">
                <a:solidFill>
                  <a:srgbClr val="0070C0"/>
                </a:solidFill>
              </a:rPr>
              <a:t>today ready for important ion species</a:t>
            </a:r>
            <a:r>
              <a:rPr lang="en-US" sz="1400" dirty="0"/>
              <a:t> at full design intensity (“Operation in MSV”): e.g. 197Au for CBM. 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n-US" sz="1400" dirty="0"/>
              <a:t>Most challenging: design intensity </a:t>
            </a:r>
            <a:r>
              <a:rPr lang="en-US" sz="1400" b="1" dirty="0">
                <a:solidFill>
                  <a:srgbClr val="0070C0"/>
                </a:solidFill>
              </a:rPr>
              <a:t>U</a:t>
            </a:r>
            <a:r>
              <a:rPr lang="en-US" sz="1400" b="1" baseline="30000" dirty="0">
                <a:solidFill>
                  <a:srgbClr val="0070C0"/>
                </a:solidFill>
              </a:rPr>
              <a:t>28+ </a:t>
            </a:r>
            <a:r>
              <a:rPr lang="en-US" sz="1400" b="1" dirty="0">
                <a:solidFill>
                  <a:srgbClr val="0070C0"/>
                </a:solidFill>
              </a:rPr>
              <a:t>chain.</a:t>
            </a:r>
            <a:r>
              <a:rPr lang="en-US" sz="1400" dirty="0"/>
              <a:t> Recent progress: Ready for FAIR operation with 1 x 10</a:t>
            </a:r>
            <a:r>
              <a:rPr lang="en-US" sz="1400" baseline="30000" dirty="0"/>
              <a:t>11</a:t>
            </a:r>
            <a:r>
              <a:rPr lang="en-US" sz="1400" dirty="0"/>
              <a:t> ions of U</a:t>
            </a:r>
            <a:r>
              <a:rPr lang="en-US" sz="1400" baseline="30000" dirty="0"/>
              <a:t>28+</a:t>
            </a:r>
            <a:r>
              <a:rPr lang="en-US" sz="1400" dirty="0"/>
              <a:t>: factor 5 beyond commissioning intensity, factor 50 beyond present capability. Improvements continue…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0070C0"/>
                </a:solidFill>
              </a:rPr>
              <a:t>Technical roadmap first draft, </a:t>
            </a:r>
            <a:r>
              <a:rPr lang="en-US" sz="1400" dirty="0"/>
              <a:t>further developments. Final roadmap priorities, sequence of tech. work driven by </a:t>
            </a:r>
            <a:r>
              <a:rPr lang="en-US" sz="1400" b="1" dirty="0">
                <a:solidFill>
                  <a:srgbClr val="0070C0"/>
                </a:solidFill>
              </a:rPr>
              <a:t>science priorities FAIR/GSI</a:t>
            </a:r>
            <a:r>
              <a:rPr lang="en-US" sz="1400" dirty="0"/>
              <a:t>! 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0070C0"/>
                </a:solidFill>
              </a:rPr>
              <a:t>Follow-up activities</a:t>
            </a:r>
            <a:r>
              <a:rPr lang="en-US" sz="1400" dirty="0">
                <a:solidFill>
                  <a:schemeClr val="tx1"/>
                </a:solidFill>
              </a:rPr>
              <a:t>: (1) setup of start-to-end simulation effort, (2) setup of AT/ML/AI effort, (3) setup of design effort for critical components. 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Our goal: Technical roadmap reviewed by </a:t>
            </a:r>
            <a:r>
              <a:rPr lang="en-US" sz="1400" b="1" dirty="0">
                <a:solidFill>
                  <a:srgbClr val="0070C0"/>
                </a:solidFill>
              </a:rPr>
              <a:t>FAIR MAC </a:t>
            </a:r>
            <a:r>
              <a:rPr lang="en-US" sz="1400" dirty="0">
                <a:solidFill>
                  <a:schemeClr val="tx1"/>
                </a:solidFill>
              </a:rPr>
              <a:t>in May/June 2025.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0070C0"/>
                </a:solidFill>
              </a:rPr>
              <a:t>Strategic beamtime planning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/>
              <a:t>on longer time scales: </a:t>
            </a:r>
            <a:r>
              <a:rPr lang="en-US" sz="1400" dirty="0">
                <a:sym typeface="Wingdings" pitchFamily="2" charset="2"/>
              </a:rPr>
              <a:t>discussion with </a:t>
            </a:r>
            <a:br>
              <a:rPr lang="en-US" sz="1400" dirty="0">
                <a:sym typeface="Wingdings" pitchFamily="2" charset="2"/>
              </a:rPr>
            </a:br>
            <a:r>
              <a:rPr lang="en-US" sz="1400" dirty="0">
                <a:sym typeface="Wingdings" pitchFamily="2" charset="2"/>
              </a:rPr>
              <a:t>Y. </a:t>
            </a:r>
            <a:r>
              <a:rPr lang="en-US" sz="1400" dirty="0" err="1">
                <a:sym typeface="Wingdings" pitchFamily="2" charset="2"/>
              </a:rPr>
              <a:t>Leifels</a:t>
            </a:r>
            <a:r>
              <a:rPr lang="en-US" sz="1400" dirty="0">
                <a:sym typeface="Wingdings" pitchFamily="2" charset="2"/>
              </a:rPr>
              <a:t> started. Topics for planning: ramp up in operation time, share of time, resource needs, exploiting sustainability opportunities, …</a:t>
            </a:r>
            <a:endParaRPr lang="en-US" sz="17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36A8D1-7783-DE58-960A-F4E3E704FB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063535A-57B9-EBBA-E2E5-1EFD02DF5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336" y="2956845"/>
            <a:ext cx="2718014" cy="172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8D088E4-90C6-4CFA-1640-856392C5EC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8335" y="1114901"/>
            <a:ext cx="2718014" cy="172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5170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87E7C-EA7D-078F-9F44-3FB35521C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261F8A-056A-B511-76D2-7677DC63C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Thank You for Your Attention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ABCE3C-CDB6-D113-0E1A-D2FCDAA98A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</p:spTree>
    <p:extLst>
      <p:ext uri="{BB962C8B-B14F-4D97-AF65-F5344CB8AC3E}">
        <p14:creationId xmlns:p14="http://schemas.microsoft.com/office/powerpoint/2010/main" val="815008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DBDE6BE5-CCA4-DD5E-E836-056D21A6874E}"/>
              </a:ext>
            </a:extLst>
          </p:cNvPr>
          <p:cNvSpPr/>
          <p:nvPr/>
        </p:nvSpPr>
        <p:spPr>
          <a:xfrm>
            <a:off x="558478" y="1005840"/>
            <a:ext cx="7995316" cy="383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7EDC6B-095E-A1B4-D3D1-D6CD44DC0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Strong Effort from GSI Personnel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796FD7-452B-65AE-240A-EBD531CBE6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graphicFrame>
        <p:nvGraphicFramePr>
          <p:cNvPr id="6" name="Inhaltsplatzhalter 10">
            <a:extLst>
              <a:ext uri="{FF2B5EF4-FFF2-40B4-BE49-F238E27FC236}">
                <a16:creationId xmlns:a16="http://schemas.microsoft.com/office/drawing/2014/main" id="{943FC1CB-D73D-E06F-7566-C165D5DFFA53}"/>
              </a:ext>
            </a:extLst>
          </p:cNvPr>
          <p:cNvGraphicFramePr>
            <a:graphicFrameLocks/>
          </p:cNvGraphicFramePr>
          <p:nvPr/>
        </p:nvGraphicFramePr>
        <p:xfrm>
          <a:off x="714892" y="854890"/>
          <a:ext cx="7838902" cy="2279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Inhaltsplatzhalter 3">
            <a:extLst>
              <a:ext uri="{FF2B5EF4-FFF2-40B4-BE49-F238E27FC236}">
                <a16:creationId xmlns:a16="http://schemas.microsoft.com/office/drawing/2014/main" id="{35455BD8-9F14-4060-BC37-F755B777A40D}"/>
              </a:ext>
            </a:extLst>
          </p:cNvPr>
          <p:cNvGraphicFramePr>
            <a:graphicFrameLocks/>
          </p:cNvGraphicFramePr>
          <p:nvPr/>
        </p:nvGraphicFramePr>
        <p:xfrm>
          <a:off x="624981" y="2844246"/>
          <a:ext cx="7995315" cy="1991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B18A5396-7FFF-EF19-7194-174D7A3DB211}"/>
              </a:ext>
            </a:extLst>
          </p:cNvPr>
          <p:cNvSpPr txBox="1"/>
          <p:nvPr/>
        </p:nvSpPr>
        <p:spPr>
          <a:xfrm>
            <a:off x="5826061" y="4187322"/>
            <a:ext cx="2457725" cy="52322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400" dirty="0"/>
              <a:t>In 2024 in total </a:t>
            </a:r>
            <a:r>
              <a:rPr lang="en-GB" sz="1400" b="1" dirty="0"/>
              <a:t>92 person days</a:t>
            </a:r>
            <a:r>
              <a:rPr lang="en-GB" sz="1400" dirty="0"/>
              <a:t> urgent interventions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2551C46-524B-C825-DAC6-00BBC021212B}"/>
              </a:ext>
            </a:extLst>
          </p:cNvPr>
          <p:cNvSpPr txBox="1"/>
          <p:nvPr/>
        </p:nvSpPr>
        <p:spPr>
          <a:xfrm>
            <a:off x="5826062" y="2062204"/>
            <a:ext cx="2457725" cy="738664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400" dirty="0"/>
              <a:t>In 2024 more than </a:t>
            </a:r>
            <a:r>
              <a:rPr lang="en-GB" sz="1400" b="1" dirty="0"/>
              <a:t>400 urgent interventions</a:t>
            </a:r>
            <a:r>
              <a:rPr lang="en-GB" sz="1400" dirty="0"/>
              <a:t> by on call duty personnel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F8ABB4A-8B7A-784E-BAAC-F0C0FA8E4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200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4F901B-B39E-D552-6619-6F5722C9A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Performance Committee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DDB67B5-7245-9858-5468-5EE74E831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42" y="971637"/>
            <a:ext cx="8921116" cy="3677689"/>
          </a:xfrm>
        </p:spPr>
        <p:txBody>
          <a:bodyPr/>
          <a:lstStyle/>
          <a:p>
            <a:r>
              <a:rPr lang="en-US" sz="1400" dirty="0"/>
              <a:t>Brings together </a:t>
            </a:r>
            <a:r>
              <a:rPr lang="en-US" sz="1400" b="1" dirty="0">
                <a:solidFill>
                  <a:srgbClr val="0070C0"/>
                </a:solidFill>
              </a:rPr>
              <a:t>accelerator specialists </a:t>
            </a:r>
            <a:r>
              <a:rPr lang="en-US" sz="1400" dirty="0"/>
              <a:t>from GSI and FAIR divisions plus representatives from </a:t>
            </a:r>
            <a:r>
              <a:rPr lang="en-US" sz="1400" b="1" dirty="0">
                <a:solidFill>
                  <a:srgbClr val="0070C0"/>
                </a:solidFill>
              </a:rPr>
              <a:t>experiments</a:t>
            </a:r>
            <a:r>
              <a:rPr lang="en-US" sz="1400" dirty="0"/>
              <a:t> and collaborating </a:t>
            </a:r>
            <a:r>
              <a:rPr lang="en-US" sz="1400" b="1" dirty="0">
                <a:solidFill>
                  <a:srgbClr val="0070C0"/>
                </a:solidFill>
              </a:rPr>
              <a:t>universities</a:t>
            </a:r>
            <a:r>
              <a:rPr lang="en-US" sz="1400" dirty="0"/>
              <a:t>. 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Central discussion forum accelerator performance and development</a:t>
            </a:r>
            <a:r>
              <a:rPr lang="en-US" sz="1400" dirty="0"/>
              <a:t> </a:t>
            </a:r>
            <a:r>
              <a:rPr lang="en-US" sz="1400" dirty="0">
                <a:sym typeface="Wingdings" pitchFamily="2" charset="2"/>
              </a:rPr>
              <a:t> one understanding &amp; one plan</a:t>
            </a:r>
            <a:r>
              <a:rPr lang="en-US" sz="1400" dirty="0"/>
              <a:t>. </a:t>
            </a:r>
          </a:p>
          <a:p>
            <a:r>
              <a:rPr lang="en-US" sz="1400" dirty="0"/>
              <a:t>Since 1</a:t>
            </a:r>
            <a:r>
              <a:rPr lang="en-US" sz="1400" baseline="30000" dirty="0"/>
              <a:t>st</a:t>
            </a:r>
            <a:r>
              <a:rPr lang="en-US" sz="1400" dirty="0"/>
              <a:t> Feb so far 13 meetings with about 3 presentations per meeting. Chair R. </a:t>
            </a:r>
            <a:r>
              <a:rPr lang="en-US" sz="1400" dirty="0" err="1"/>
              <a:t>Aßmann</a:t>
            </a:r>
            <a:r>
              <a:rPr lang="en-US" sz="1400" dirty="0"/>
              <a:t>. Scientific committee manager: Oksana Geithner. Technical roadmap projects: Udo Weinrich.</a:t>
            </a:r>
          </a:p>
          <a:p>
            <a:r>
              <a:rPr lang="en-US" sz="1400" dirty="0"/>
              <a:t>Goals: Develop coherent </a:t>
            </a:r>
            <a:r>
              <a:rPr lang="en-US" sz="1400" b="1" dirty="0">
                <a:solidFill>
                  <a:srgbClr val="0070C0"/>
                </a:solidFill>
              </a:rPr>
              <a:t>KPI’s</a:t>
            </a:r>
            <a:r>
              <a:rPr lang="en-US" sz="1400" dirty="0"/>
              <a:t>, a quantitative </a:t>
            </a:r>
            <a:r>
              <a:rPr lang="en-US" sz="1400" b="1" dirty="0">
                <a:solidFill>
                  <a:srgbClr val="0070C0"/>
                </a:solidFill>
              </a:rPr>
              <a:t>performance roadmap </a:t>
            </a:r>
            <a:r>
              <a:rPr lang="en-US" sz="1400" dirty="0"/>
              <a:t>and a common </a:t>
            </a:r>
            <a:r>
              <a:rPr lang="en-US" sz="1400" b="1" dirty="0">
                <a:solidFill>
                  <a:srgbClr val="0070C0"/>
                </a:solidFill>
              </a:rPr>
              <a:t>technical roadmap</a:t>
            </a:r>
            <a:r>
              <a:rPr lang="en-US" sz="1400" dirty="0"/>
              <a:t>. Steer accelerator follow-ups and implementation or roadmaps. </a:t>
            </a:r>
            <a:r>
              <a:rPr lang="en-US" sz="1400" dirty="0">
                <a:sym typeface="Wingdings" pitchFamily="2" charset="2"/>
              </a:rPr>
              <a:t>Provide data for expectation management.</a:t>
            </a:r>
            <a:endParaRPr lang="en-US" sz="14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1B48A6-3749-8DD3-1243-B802D28918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9F926F8-FE5F-DDC1-CBB2-1149780F43D7}"/>
              </a:ext>
            </a:extLst>
          </p:cNvPr>
          <p:cNvSpPr txBox="1"/>
          <p:nvPr/>
        </p:nvSpPr>
        <p:spPr>
          <a:xfrm>
            <a:off x="7780193" y="4330069"/>
            <a:ext cx="1168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O. Geithner &amp; D. Severin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2A0CA6B-8494-1471-F213-6B1873908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55" y="2815268"/>
            <a:ext cx="7487503" cy="19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21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>
                <a:solidFill>
                  <a:srgbClr val="0070C0"/>
                </a:solidFill>
              </a:rPr>
              <a:t>Ion </a:t>
            </a:r>
            <a:r>
              <a:rPr lang="de-DE" sz="2000" dirty="0" err="1">
                <a:solidFill>
                  <a:srgbClr val="0070C0"/>
                </a:solidFill>
              </a:rPr>
              <a:t>Species</a:t>
            </a:r>
            <a:r>
              <a:rPr lang="de-DE" sz="2000" dirty="0">
                <a:solidFill>
                  <a:srgbClr val="0070C0"/>
                </a:solidFill>
              </a:rPr>
              <a:t> </a:t>
            </a:r>
            <a:r>
              <a:rPr lang="de-DE" sz="2000" dirty="0" err="1">
                <a:solidFill>
                  <a:srgbClr val="0070C0"/>
                </a:solidFill>
              </a:rPr>
              <a:t>Provided</a:t>
            </a:r>
            <a:r>
              <a:rPr lang="de-DE" sz="2000" dirty="0">
                <a:solidFill>
                  <a:srgbClr val="0070C0"/>
                </a:solidFill>
              </a:rPr>
              <a:t> at GSI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4135" y="1098118"/>
            <a:ext cx="2858436" cy="367768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sz="1600" b="1" dirty="0"/>
              <a:t>34 </a:t>
            </a:r>
            <a:r>
              <a:rPr lang="de-DE" sz="1600" b="1" dirty="0" err="1"/>
              <a:t>elements</a:t>
            </a:r>
            <a:r>
              <a:rPr lang="de-DE" sz="1600" b="1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available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accelerator</a:t>
            </a:r>
            <a:r>
              <a:rPr lang="de-DE" sz="1600" dirty="0"/>
              <a:t> </a:t>
            </a:r>
            <a:r>
              <a:rPr lang="de-DE" sz="1600" dirty="0" err="1"/>
              <a:t>operation</a:t>
            </a:r>
            <a:r>
              <a:rPr lang="de-DE" sz="1600" dirty="0"/>
              <a:t> at GSI:</a:t>
            </a:r>
          </a:p>
          <a:p>
            <a:pPr marL="449263" lvl="1"/>
            <a:r>
              <a:rPr lang="de-DE" sz="1200" dirty="0"/>
              <a:t>28  -  </a:t>
            </a:r>
            <a:r>
              <a:rPr lang="de-DE" sz="1200" dirty="0" err="1"/>
              <a:t>from</a:t>
            </a:r>
            <a:r>
              <a:rPr lang="de-DE" sz="1200" dirty="0"/>
              <a:t> high </a:t>
            </a:r>
            <a:r>
              <a:rPr lang="de-DE" sz="1200" dirty="0" err="1"/>
              <a:t>current</a:t>
            </a:r>
            <a:r>
              <a:rPr lang="de-DE" sz="1200" dirty="0"/>
              <a:t> </a:t>
            </a:r>
            <a:r>
              <a:rPr lang="de-DE" sz="1200" dirty="0" err="1"/>
              <a:t>sorces</a:t>
            </a:r>
            <a:endParaRPr lang="de-DE" sz="1200" dirty="0"/>
          </a:p>
          <a:p>
            <a:pPr marL="449263" lvl="1"/>
            <a:r>
              <a:rPr lang="de-DE" sz="1200" dirty="0"/>
              <a:t>19  -  </a:t>
            </a:r>
            <a:r>
              <a:rPr lang="de-DE" sz="1200" dirty="0" err="1"/>
              <a:t>from</a:t>
            </a:r>
            <a:r>
              <a:rPr lang="de-DE" sz="1200" dirty="0"/>
              <a:t> PIG </a:t>
            </a:r>
            <a:r>
              <a:rPr lang="de-DE" sz="1200" dirty="0" err="1"/>
              <a:t>sources</a:t>
            </a:r>
            <a:endParaRPr lang="de-DE" sz="1200" dirty="0"/>
          </a:p>
          <a:p>
            <a:pPr marL="449263" lvl="1"/>
            <a:r>
              <a:rPr lang="de-DE" sz="1200" dirty="0"/>
              <a:t>22  -  </a:t>
            </a:r>
            <a:r>
              <a:rPr lang="de-DE" sz="1200" dirty="0" err="1"/>
              <a:t>from</a:t>
            </a:r>
            <a:r>
              <a:rPr lang="de-DE" sz="1200" dirty="0"/>
              <a:t> ECR </a:t>
            </a:r>
            <a:r>
              <a:rPr lang="de-DE" sz="1200" dirty="0" err="1"/>
              <a:t>source</a:t>
            </a:r>
            <a:endParaRPr lang="de-DE" sz="1200" dirty="0"/>
          </a:p>
          <a:p>
            <a:pPr>
              <a:spcBef>
                <a:spcPts val="1800"/>
              </a:spcBef>
            </a:pPr>
            <a:r>
              <a:rPr lang="de-DE" sz="1500" b="1" dirty="0"/>
              <a:t>5 </a:t>
            </a:r>
            <a:r>
              <a:rPr lang="de-DE" sz="1500" b="1" dirty="0" err="1"/>
              <a:t>new</a:t>
            </a:r>
            <a:r>
              <a:rPr lang="de-DE" sz="1500" b="1" dirty="0"/>
              <a:t> </a:t>
            </a:r>
            <a:r>
              <a:rPr lang="de-DE" sz="1500" b="1" dirty="0" err="1"/>
              <a:t>elements</a:t>
            </a:r>
            <a:r>
              <a:rPr lang="de-DE" sz="1500" b="1" dirty="0"/>
              <a:t> </a:t>
            </a:r>
            <a:r>
              <a:rPr lang="de-DE" sz="1500" dirty="0" err="1"/>
              <a:t>are</a:t>
            </a:r>
            <a:r>
              <a:rPr lang="de-DE" sz="1500" dirty="0"/>
              <a:t> in </a:t>
            </a:r>
            <a:r>
              <a:rPr lang="de-DE" sz="1500" dirty="0" err="1"/>
              <a:t>development</a:t>
            </a:r>
            <a:endParaRPr lang="de-DE" sz="1500" dirty="0"/>
          </a:p>
        </p:txBody>
      </p:sp>
      <p:grpSp>
        <p:nvGrpSpPr>
          <p:cNvPr id="69" name="Group 68"/>
          <p:cNvGrpSpPr/>
          <p:nvPr/>
        </p:nvGrpSpPr>
        <p:grpSpPr>
          <a:xfrm>
            <a:off x="2971229" y="971551"/>
            <a:ext cx="5921102" cy="3804256"/>
            <a:chOff x="2971228" y="971551"/>
            <a:chExt cx="6122111" cy="3933824"/>
          </a:xfrm>
        </p:grpSpPr>
        <p:grpSp>
          <p:nvGrpSpPr>
            <p:cNvPr id="7" name="Group 6"/>
            <p:cNvGrpSpPr/>
            <p:nvPr/>
          </p:nvGrpSpPr>
          <p:grpSpPr>
            <a:xfrm>
              <a:off x="2971228" y="971551"/>
              <a:ext cx="6122111" cy="3933824"/>
              <a:chOff x="2981332" y="971551"/>
              <a:chExt cx="6122111" cy="3933824"/>
            </a:xfrm>
          </p:grpSpPr>
          <p:sp>
            <p:nvSpPr>
              <p:cNvPr id="22" name="Rectangle 21"/>
              <p:cNvSpPr/>
              <p:nvPr/>
            </p:nvSpPr>
            <p:spPr bwMode="auto">
              <a:xfrm>
                <a:off x="3433543" y="1956940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7026183" y="1956939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5389317" y="2352558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8010801" y="1561648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4410499" y="2352558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4086539" y="2747108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4740102" y="2744727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5391698" y="2746615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6373862" y="2745640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7355679" y="3141858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6376243" y="3141735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7678663" y="3141735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4980431" y="4460470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3431681" y="2352558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8665366" y="1956939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8664880" y="1563548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8665366" y="1168465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3103130" y="1167186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7678663" y="1563548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7356722" y="1561648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3757912" y="2352558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4086539" y="2352558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4738407" y="2352558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 bwMode="auto">
              <a:xfrm>
                <a:off x="6044989" y="2352558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8665366" y="2352558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4412880" y="3141735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 bwMode="auto">
              <a:xfrm>
                <a:off x="8665366" y="2745640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 bwMode="auto">
              <a:xfrm>
                <a:off x="8010801" y="1956939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5068100" y="2351986"/>
                <a:ext cx="298800" cy="367200"/>
              </a:xfrm>
              <a:prstGeom prst="rect">
                <a:avLst/>
              </a:prstGeom>
              <a:solidFill>
                <a:srgbClr val="CC66FF">
                  <a:alpha val="69804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6044989" y="3141858"/>
                <a:ext cx="298800" cy="367200"/>
              </a:xfrm>
              <a:prstGeom prst="rect">
                <a:avLst/>
              </a:prstGeom>
              <a:solidFill>
                <a:srgbClr val="CC66FF">
                  <a:alpha val="69804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>
                <a:off x="4739039" y="3138683"/>
                <a:ext cx="298800" cy="367200"/>
              </a:xfrm>
              <a:prstGeom prst="rect">
                <a:avLst/>
              </a:prstGeom>
              <a:solidFill>
                <a:srgbClr val="CC66FF">
                  <a:alpha val="69804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 bwMode="auto">
              <a:xfrm>
                <a:off x="7356722" y="1956939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 bwMode="auto">
              <a:xfrm>
                <a:off x="4651164" y="4063883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4980431" y="4063883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5633971" y="4063883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 bwMode="auto">
              <a:xfrm>
                <a:off x="6287511" y="4063883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7594389" y="4063883"/>
                <a:ext cx="298800" cy="3672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3103130" y="1560710"/>
                <a:ext cx="298800" cy="367200"/>
              </a:xfrm>
              <a:prstGeom prst="rect">
                <a:avLst/>
              </a:prstGeom>
              <a:solidFill>
                <a:srgbClr val="CC66FF">
                  <a:alpha val="69804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 bwMode="auto">
              <a:xfrm>
                <a:off x="7355679" y="2743259"/>
                <a:ext cx="298800" cy="367200"/>
              </a:xfrm>
              <a:prstGeom prst="rect">
                <a:avLst/>
              </a:prstGeom>
              <a:solidFill>
                <a:srgbClr val="CC66FF">
                  <a:alpha val="69804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11"/>
              <a:stretch/>
            </p:blipFill>
            <p:spPr bwMode="auto">
              <a:xfrm>
                <a:off x="2981332" y="971551"/>
                <a:ext cx="6122111" cy="3933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4186819" y="1389286"/>
              <a:ext cx="2570723" cy="666000"/>
              <a:chOff x="4186819" y="1389286"/>
              <a:chExt cx="2570723" cy="666000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4186819" y="1389286"/>
                <a:ext cx="2478639" cy="666000"/>
              </a:xfrm>
              <a:prstGeom prst="roundRect">
                <a:avLst>
                  <a:gd name="adj" fmla="val 1135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4285229" y="1475576"/>
                <a:ext cx="216000" cy="216000"/>
              </a:xfrm>
              <a:prstGeom prst="ellipse">
                <a:avLst/>
              </a:prstGeom>
              <a:solidFill>
                <a:srgbClr val="FBD3B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284728" y="1747090"/>
                <a:ext cx="216000" cy="216000"/>
              </a:xfrm>
              <a:prstGeom prst="ellipse">
                <a:avLst/>
              </a:prstGeom>
              <a:solidFill>
                <a:srgbClr val="DB94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490838" y="1436210"/>
                <a:ext cx="2266704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-  </a:t>
                </a:r>
                <a:r>
                  <a:rPr kumimoji="0" lang="de-DE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provided</a:t>
                </a: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de-DE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de-DE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experiments</a:t>
                </a:r>
                <a:endPara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4486432" y="1708879"/>
                <a:ext cx="2051188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-  in </a:t>
                </a:r>
                <a:r>
                  <a:rPr kumimoji="0" lang="de-DE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development</a:t>
                </a:r>
                <a:endPara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" name="Rechteck 69"/>
          <p:cNvSpPr/>
          <p:nvPr/>
        </p:nvSpPr>
        <p:spPr>
          <a:xfrm>
            <a:off x="916751" y="4705451"/>
            <a:ext cx="73914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i="1" u="none" strike="noStrike" kern="1200" normalizeH="0" baseline="0" noProof="0" dirty="0"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R. Hollinger, F. Maimone, A. Adonin, A. Andreev, R. Berezov, M. Galonska, F. Heymach, J. Mäder, R. Lang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A2DE6D3-67CC-20D6-253B-D45BE9C473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07F61E-33C4-1084-46A0-140E5623AA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113. Aufsichtsratssitzung am 14. November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7941F3-B6A3-246A-0897-17CDC615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7543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DE0F7-C203-AC79-A19D-CF5BDC6F1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77C89-E406-AD0E-F2E1-A2EA00847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Performance Tracking: KPI’s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11862F-3E9D-7232-1F60-82152B7AA7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2D901D5-28A7-9871-B6D5-7BC9D52FEA86}"/>
              </a:ext>
            </a:extLst>
          </p:cNvPr>
          <p:cNvGraphicFramePr>
            <a:graphicFrameLocks noGrp="1"/>
          </p:cNvGraphicFramePr>
          <p:nvPr/>
        </p:nvGraphicFramePr>
        <p:xfrm>
          <a:off x="77558" y="981050"/>
          <a:ext cx="8015193" cy="23418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9608">
                  <a:extLst>
                    <a:ext uri="{9D8B030D-6E8A-4147-A177-3AD203B41FA5}">
                      <a16:colId xmlns:a16="http://schemas.microsoft.com/office/drawing/2014/main" val="3833545205"/>
                    </a:ext>
                  </a:extLst>
                </a:gridCol>
                <a:gridCol w="824562">
                  <a:extLst>
                    <a:ext uri="{9D8B030D-6E8A-4147-A177-3AD203B41FA5}">
                      <a16:colId xmlns:a16="http://schemas.microsoft.com/office/drawing/2014/main" val="3779927074"/>
                    </a:ext>
                  </a:extLst>
                </a:gridCol>
                <a:gridCol w="992728">
                  <a:extLst>
                    <a:ext uri="{9D8B030D-6E8A-4147-A177-3AD203B41FA5}">
                      <a16:colId xmlns:a16="http://schemas.microsoft.com/office/drawing/2014/main" val="2023414275"/>
                    </a:ext>
                  </a:extLst>
                </a:gridCol>
                <a:gridCol w="1188020">
                  <a:extLst>
                    <a:ext uri="{9D8B030D-6E8A-4147-A177-3AD203B41FA5}">
                      <a16:colId xmlns:a16="http://schemas.microsoft.com/office/drawing/2014/main" val="669449255"/>
                    </a:ext>
                  </a:extLst>
                </a:gridCol>
                <a:gridCol w="372044">
                  <a:extLst>
                    <a:ext uri="{9D8B030D-6E8A-4147-A177-3AD203B41FA5}">
                      <a16:colId xmlns:a16="http://schemas.microsoft.com/office/drawing/2014/main" val="2524098103"/>
                    </a:ext>
                  </a:extLst>
                </a:gridCol>
                <a:gridCol w="1063137">
                  <a:extLst>
                    <a:ext uri="{9D8B030D-6E8A-4147-A177-3AD203B41FA5}">
                      <a16:colId xmlns:a16="http://schemas.microsoft.com/office/drawing/2014/main" val="360579338"/>
                    </a:ext>
                  </a:extLst>
                </a:gridCol>
                <a:gridCol w="1225421">
                  <a:extLst>
                    <a:ext uri="{9D8B030D-6E8A-4147-A177-3AD203B41FA5}">
                      <a16:colId xmlns:a16="http://schemas.microsoft.com/office/drawing/2014/main" val="2967460072"/>
                    </a:ext>
                  </a:extLst>
                </a:gridCol>
                <a:gridCol w="1119673">
                  <a:extLst>
                    <a:ext uri="{9D8B030D-6E8A-4147-A177-3AD203B41FA5}">
                      <a16:colId xmlns:a16="http://schemas.microsoft.com/office/drawing/2014/main" val="3958325588"/>
                    </a:ext>
                  </a:extLst>
                </a:gridCol>
              </a:tblGrid>
              <a:tr h="214564">
                <a:tc rowSpan="2">
                  <a:txBody>
                    <a:bodyPr/>
                    <a:lstStyle/>
                    <a:p>
                      <a:pPr marL="0" algn="ctr" defTabSz="342900" rtl="0" eaLnBrk="1" fontAlgn="ctr" latinLnBrk="0" hangingPunct="1">
                        <a:lnSpc>
                          <a:spcPct val="200000"/>
                        </a:lnSpc>
                      </a:pPr>
                      <a:r>
                        <a:rPr lang="de-DE" sz="1000" b="1" u="none" strike="noStrike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KPI </a:t>
                      </a:r>
                      <a:r>
                        <a:rPr lang="de-DE" sz="1000" b="1" u="none" strike="noStrike" kern="1200" dirty="0" err="1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Category</a:t>
                      </a:r>
                      <a:endParaRPr lang="de-DE" sz="1000" b="1" u="none" strike="noStrike" kern="1200" dirty="0">
                        <a:solidFill>
                          <a:schemeClr val="dk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66" marR="2666" marT="2666" marB="0" anchor="ctr">
                    <a:solidFill>
                      <a:srgbClr val="FFFF00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>
                          <a:effectLst/>
                        </a:rPr>
                        <a:t>ACCELERATORS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351034"/>
                  </a:ext>
                </a:extLst>
              </a:tr>
              <a:tr h="216420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de-DE" sz="8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KPI </a:t>
                      </a:r>
                      <a:r>
                        <a:rPr lang="de-DE" sz="800" b="1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Category</a:t>
                      </a:r>
                      <a:endParaRPr lang="de-DE" sz="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>
                          <a:effectLst/>
                        </a:rPr>
                        <a:t>ION SOURCE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>
                          <a:effectLst/>
                        </a:rPr>
                        <a:t>UNILAC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>
                          <a:effectLst/>
                        </a:rPr>
                        <a:t>SIS18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>
                          <a:effectLst/>
                        </a:rPr>
                        <a:t>HEST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>
                          <a:effectLst/>
                        </a:rPr>
                        <a:t>FRS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>
                          <a:effectLst/>
                        </a:rPr>
                        <a:t>ESR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>
                          <a:effectLst/>
                        </a:rPr>
                        <a:t>CRYRING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391056"/>
                  </a:ext>
                </a:extLst>
              </a:tr>
              <a:tr h="55919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Availability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280283"/>
                  </a:ext>
                </a:extLst>
              </a:tr>
              <a:tr h="64183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Effectiveness</a:t>
                      </a:r>
                      <a:r>
                        <a:rPr lang="de-DE" sz="1000" b="1" u="sng" strike="noStrike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de-DE" sz="10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(Beam </a:t>
                      </a:r>
                      <a:r>
                        <a:rPr lang="de-DE" sz="1000" b="1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Intensity</a:t>
                      </a:r>
                      <a:r>
                        <a:rPr lang="de-DE" sz="10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)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DBB6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it-IT" sz="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DBB6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00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108068"/>
                  </a:ext>
                </a:extLst>
              </a:tr>
              <a:tr h="70980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Quality (</a:t>
                      </a:r>
                      <a:r>
                        <a:rPr lang="de-DE" sz="1000" b="1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Emittance</a:t>
                      </a:r>
                      <a:r>
                        <a:rPr lang="de-DE" sz="10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, </a:t>
                      </a:r>
                      <a:r>
                        <a:rPr lang="de-DE" sz="1000" b="1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dp</a:t>
                      </a:r>
                      <a:r>
                        <a:rPr lang="de-DE" sz="10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/p </a:t>
                      </a:r>
                      <a:r>
                        <a:rPr lang="de-DE" sz="1000" b="1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etc</a:t>
                      </a:r>
                      <a:r>
                        <a:rPr lang="de-DE" sz="10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) </a:t>
                      </a:r>
                      <a:endParaRPr lang="de-DE" sz="10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DBB6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DBB6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DBB6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DBB6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DBB6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de-DE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DBB6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66" marR="2666" marT="2666" marB="0" anchor="ctr">
                    <a:solidFill>
                      <a:srgbClr val="FDBB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3594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52B182B-FAC0-C454-6A7E-0A3E8008343B}"/>
              </a:ext>
            </a:extLst>
          </p:cNvPr>
          <p:cNvSpPr/>
          <p:nvPr/>
        </p:nvSpPr>
        <p:spPr>
          <a:xfrm>
            <a:off x="0" y="3344056"/>
            <a:ext cx="3339192" cy="2775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Full KPI = Availability * Effectiveness * Quality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FB3BC6-FAA3-B174-449F-F818BE95C720}"/>
              </a:ext>
            </a:extLst>
          </p:cNvPr>
          <p:cNvSpPr/>
          <p:nvPr/>
        </p:nvSpPr>
        <p:spPr>
          <a:xfrm>
            <a:off x="142872" y="4051666"/>
            <a:ext cx="534763" cy="18291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A8375F-448B-33DD-44D7-9B283CCFBBD9}"/>
              </a:ext>
            </a:extLst>
          </p:cNvPr>
          <p:cNvSpPr/>
          <p:nvPr/>
        </p:nvSpPr>
        <p:spPr>
          <a:xfrm>
            <a:off x="155186" y="4364356"/>
            <a:ext cx="534763" cy="182915"/>
          </a:xfrm>
          <a:prstGeom prst="rect">
            <a:avLst/>
          </a:prstGeom>
          <a:solidFill>
            <a:srgbClr val="00FF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F93C21-0DDC-DC1B-672D-19E82759CC7E}"/>
              </a:ext>
            </a:extLst>
          </p:cNvPr>
          <p:cNvSpPr/>
          <p:nvPr/>
        </p:nvSpPr>
        <p:spPr>
          <a:xfrm>
            <a:off x="159198" y="4661220"/>
            <a:ext cx="534763" cy="1829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DCC857-D68B-E26A-AC2C-B5A692CEE4DC}"/>
              </a:ext>
            </a:extLst>
          </p:cNvPr>
          <p:cNvSpPr txBox="1"/>
          <p:nvPr/>
        </p:nvSpPr>
        <p:spPr>
          <a:xfrm>
            <a:off x="677635" y="4013680"/>
            <a:ext cx="1651414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dirty="0" err="1"/>
              <a:t>Manually</a:t>
            </a:r>
            <a:r>
              <a:rPr lang="de-DE" sz="1000" dirty="0"/>
              <a:t> </a:t>
            </a:r>
            <a:r>
              <a:rPr lang="de-DE" sz="1000" dirty="0" err="1"/>
              <a:t>logged</a:t>
            </a:r>
            <a:r>
              <a:rPr lang="de-DE" sz="1000" dirty="0"/>
              <a:t> in OLOG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EA2729-BD94-8A02-BB47-349301312E5B}"/>
              </a:ext>
            </a:extLst>
          </p:cNvPr>
          <p:cNvSpPr txBox="1"/>
          <p:nvPr/>
        </p:nvSpPr>
        <p:spPr>
          <a:xfrm>
            <a:off x="677635" y="4316876"/>
            <a:ext cx="4788490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dirty="0" err="1"/>
              <a:t>Logged</a:t>
            </a:r>
            <a:r>
              <a:rPr lang="de-DE" sz="1000" dirty="0"/>
              <a:t> in </a:t>
            </a:r>
            <a:r>
              <a:rPr lang="de-DE" sz="1000" dirty="0" err="1"/>
              <a:t>Archiving</a:t>
            </a:r>
            <a:r>
              <a:rPr lang="de-DE" sz="1000" dirty="0"/>
              <a:t> System, </a:t>
            </a:r>
            <a:r>
              <a:rPr lang="de-DE" sz="1000" dirty="0" err="1"/>
              <a:t>Missing</a:t>
            </a:r>
            <a:r>
              <a:rPr lang="de-DE" sz="1000" dirty="0"/>
              <a:t> ZKS </a:t>
            </a:r>
            <a:r>
              <a:rPr lang="de-DE" sz="1000" dirty="0" err="1"/>
              <a:t>data</a:t>
            </a:r>
            <a:r>
              <a:rPr lang="de-DE" sz="1000" dirty="0"/>
              <a:t> -&gt; </a:t>
            </a:r>
            <a:r>
              <a:rPr lang="de-DE" sz="1000" u="sng" dirty="0" err="1"/>
              <a:t>no</a:t>
            </a:r>
            <a:r>
              <a:rPr lang="de-DE" sz="1000" u="sng" dirty="0"/>
              <a:t> </a:t>
            </a:r>
            <a:r>
              <a:rPr lang="de-DE" sz="1000" u="sng" dirty="0" err="1"/>
              <a:t>automatic</a:t>
            </a:r>
            <a:r>
              <a:rPr lang="de-DE" sz="1000" u="sng" dirty="0"/>
              <a:t> </a:t>
            </a:r>
            <a:r>
              <a:rPr lang="de-DE" sz="1000" u="sng" dirty="0" err="1"/>
              <a:t>analysis</a:t>
            </a:r>
            <a:r>
              <a:rPr lang="de-DE" sz="1000" u="sng" dirty="0"/>
              <a:t> </a:t>
            </a:r>
            <a:r>
              <a:rPr lang="de-DE" sz="1000" u="sng" dirty="0" err="1"/>
              <a:t>available</a:t>
            </a:r>
            <a:endParaRPr lang="de-DE" sz="1000" u="sn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9A12A3-4D48-38F4-B123-C94522700514}"/>
              </a:ext>
            </a:extLst>
          </p:cNvPr>
          <p:cNvSpPr txBox="1"/>
          <p:nvPr/>
        </p:nvSpPr>
        <p:spPr>
          <a:xfrm>
            <a:off x="677635" y="4629566"/>
            <a:ext cx="628890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u="sng" dirty="0"/>
              <a:t>Not </a:t>
            </a:r>
            <a:r>
              <a:rPr lang="de-DE" sz="1000" u="sng" dirty="0" err="1"/>
              <a:t>logged</a:t>
            </a:r>
            <a:r>
              <a:rPr lang="de-DE" sz="1000" u="sng" dirty="0"/>
              <a:t> </a:t>
            </a:r>
            <a:r>
              <a:rPr lang="de-DE" sz="1000" dirty="0"/>
              <a:t>in </a:t>
            </a:r>
            <a:r>
              <a:rPr lang="de-DE" sz="1000" dirty="0" err="1"/>
              <a:t>Archiving</a:t>
            </a:r>
            <a:r>
              <a:rPr lang="de-DE" sz="1000" dirty="0"/>
              <a:t> System, Measurement </a:t>
            </a:r>
            <a:r>
              <a:rPr lang="de-DE" sz="1000" dirty="0" err="1"/>
              <a:t>either</a:t>
            </a:r>
            <a:r>
              <a:rPr lang="de-DE" sz="1000" dirty="0"/>
              <a:t> not possible </a:t>
            </a:r>
            <a:r>
              <a:rPr lang="de-DE" sz="1000" dirty="0" err="1"/>
              <a:t>or</a:t>
            </a:r>
            <a:r>
              <a:rPr lang="de-DE" sz="1000" dirty="0"/>
              <a:t> </a:t>
            </a:r>
            <a:r>
              <a:rPr lang="de-DE" sz="1000" dirty="0" err="1"/>
              <a:t>special</a:t>
            </a:r>
            <a:r>
              <a:rPr lang="de-DE" sz="1000" dirty="0"/>
              <a:t> </a:t>
            </a:r>
            <a:r>
              <a:rPr lang="de-DE" sz="1000" dirty="0" err="1"/>
              <a:t>with</a:t>
            </a:r>
            <a:r>
              <a:rPr lang="de-DE" sz="1000" dirty="0"/>
              <a:t> beam </a:t>
            </a:r>
            <a:r>
              <a:rPr lang="de-DE" sz="1000" dirty="0" err="1"/>
              <a:t>interruption</a:t>
            </a:r>
            <a:r>
              <a:rPr lang="de-DE" sz="1000" dirty="0"/>
              <a:t> </a:t>
            </a:r>
            <a:r>
              <a:rPr lang="de-DE" sz="1000" dirty="0" err="1"/>
              <a:t>available</a:t>
            </a:r>
            <a:endParaRPr lang="de-DE" sz="1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A8353D-03C6-44E9-3315-E192E1DA5DCE}"/>
              </a:ext>
            </a:extLst>
          </p:cNvPr>
          <p:cNvSpPr txBox="1"/>
          <p:nvPr/>
        </p:nvSpPr>
        <p:spPr>
          <a:xfrm>
            <a:off x="8164245" y="981050"/>
            <a:ext cx="979755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i="1" dirty="0"/>
              <a:t>O. Geithner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9C5AEFE-D7E1-0CF6-F903-0FD6A8460944}"/>
              </a:ext>
            </a:extLst>
          </p:cNvPr>
          <p:cNvSpPr txBox="1"/>
          <p:nvPr/>
        </p:nvSpPr>
        <p:spPr>
          <a:xfrm>
            <a:off x="3773057" y="3405335"/>
            <a:ext cx="52202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Quality, emittance 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Investigate possibility to track emittance evolution with 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relative measurements, e.g. beam width at IPM. Absolute calibrations a few times during beamtime 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emittance measurements.</a:t>
            </a:r>
            <a:r>
              <a:rPr lang="de-DE" sz="1200" dirty="0">
                <a:effectLst/>
              </a:rPr>
              <a:t> </a:t>
            </a:r>
          </a:p>
          <a:p>
            <a:r>
              <a:rPr lang="de-DE" sz="1200" b="1" dirty="0">
                <a:solidFill>
                  <a:srgbClr val="0070C0"/>
                </a:solidFill>
              </a:rPr>
              <a:t>Beam </a:t>
            </a:r>
            <a:r>
              <a:rPr lang="de-DE" sz="1200" b="1" dirty="0" err="1">
                <a:solidFill>
                  <a:srgbClr val="0070C0"/>
                </a:solidFill>
              </a:rPr>
              <a:t>diagnostics</a:t>
            </a:r>
            <a:r>
              <a:rPr lang="de-DE" sz="1200" b="1" dirty="0">
                <a:solidFill>
                  <a:srgbClr val="0070C0"/>
                </a:solidFill>
              </a:rPr>
              <a:t> </a:t>
            </a:r>
            <a:r>
              <a:rPr lang="de-DE" sz="1200" b="1" dirty="0" err="1">
                <a:solidFill>
                  <a:srgbClr val="0070C0"/>
                </a:solidFill>
              </a:rPr>
              <a:t>effort</a:t>
            </a:r>
            <a:r>
              <a:rPr lang="de-DE" sz="1200" b="1" dirty="0">
                <a:solidFill>
                  <a:srgbClr val="0070C0"/>
                </a:solidFill>
              </a:rPr>
              <a:t>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significant</a:t>
            </a:r>
            <a:r>
              <a:rPr lang="de-DE" sz="1200" dirty="0"/>
              <a:t> and </a:t>
            </a:r>
            <a:r>
              <a:rPr lang="de-DE" sz="1200" dirty="0" err="1"/>
              <a:t>needed</a:t>
            </a:r>
            <a:r>
              <a:rPr lang="de-DE" sz="1200" dirty="0"/>
              <a:t>, </a:t>
            </a:r>
            <a:r>
              <a:rPr lang="de-DE" sz="1200" dirty="0" err="1"/>
              <a:t>as</a:t>
            </a:r>
            <a:r>
              <a:rPr lang="de-DE" sz="1200" dirty="0"/>
              <a:t> </a:t>
            </a:r>
            <a:r>
              <a:rPr lang="de-DE" sz="1200" dirty="0" err="1"/>
              <a:t>resources</a:t>
            </a:r>
            <a:r>
              <a:rPr lang="de-DE" sz="1200" dirty="0"/>
              <a:t> </a:t>
            </a:r>
            <a:r>
              <a:rPr lang="de-DE" sz="1200" dirty="0" err="1"/>
              <a:t>allow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85954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A822345-6BB8-3407-69AA-EFEFA7DFE8AB}"/>
              </a:ext>
            </a:extLst>
          </p:cNvPr>
          <p:cNvSpPr/>
          <p:nvPr/>
        </p:nvSpPr>
        <p:spPr>
          <a:xfrm>
            <a:off x="200874" y="2096555"/>
            <a:ext cx="5164882" cy="133767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235BD9-18B4-D9CA-7A2D-B68082A1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The Performance Leap Forward with FAIR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DE5E5A-B75F-55BB-9BD7-DA5BC7380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282" y="1088016"/>
            <a:ext cx="5095613" cy="367768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400" dirty="0"/>
              <a:t>FAIR is a </a:t>
            </a:r>
            <a:r>
              <a:rPr lang="en-US" sz="1400" b="1" dirty="0">
                <a:solidFill>
                  <a:srgbClr val="0070C0"/>
                </a:solidFill>
              </a:rPr>
              <a:t>big leap forward in performance </a:t>
            </a:r>
            <a:r>
              <a:rPr lang="en-US" sz="1400" dirty="0"/>
              <a:t>for our existing accelerator campus.</a:t>
            </a:r>
          </a:p>
          <a:p>
            <a:pPr>
              <a:spcAft>
                <a:spcPts val="1800"/>
              </a:spcAft>
            </a:pPr>
            <a:r>
              <a:rPr lang="en-US" sz="1400" dirty="0"/>
              <a:t>FAIR ES/FS extends science reach by large factors: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400" b="1" dirty="0"/>
              <a:t>- Intensity </a:t>
            </a:r>
            <a:r>
              <a:rPr lang="en-US" sz="1400" dirty="0"/>
              <a:t>reach</a:t>
            </a:r>
            <a:r>
              <a:rPr lang="en-US" sz="1400" b="1" dirty="0"/>
              <a:t> </a:t>
            </a:r>
            <a:r>
              <a:rPr lang="en-US" sz="1400" dirty="0"/>
              <a:t>improvement factor     </a:t>
            </a:r>
            <a:r>
              <a:rPr lang="en-US" sz="1600" b="1" dirty="0">
                <a:solidFill>
                  <a:srgbClr val="00B050"/>
                </a:solidFill>
              </a:rPr>
              <a:t>4    </a:t>
            </a:r>
            <a:r>
              <a:rPr lang="en-US" sz="1100" dirty="0">
                <a:solidFill>
                  <a:srgbClr val="00B050"/>
                </a:solidFill>
              </a:rPr>
              <a:t>in SIS-100</a:t>
            </a:r>
            <a:endParaRPr lang="en-US" sz="1400" dirty="0">
              <a:solidFill>
                <a:srgbClr val="00B050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400" b="1" dirty="0"/>
              <a:t>- Beam energy </a:t>
            </a:r>
            <a:r>
              <a:rPr lang="en-US" sz="1400" dirty="0"/>
              <a:t>increase factor 	     </a:t>
            </a:r>
            <a:r>
              <a:rPr lang="en-US" sz="1600" b="1" i="1" dirty="0">
                <a:solidFill>
                  <a:srgbClr val="00B050"/>
                </a:solidFill>
              </a:rPr>
              <a:t>&gt; </a:t>
            </a:r>
            <a:r>
              <a:rPr lang="en-US" sz="1600" b="1" dirty="0">
                <a:solidFill>
                  <a:srgbClr val="00B050"/>
                </a:solidFill>
              </a:rPr>
              <a:t>5    </a:t>
            </a:r>
            <a:r>
              <a:rPr lang="en-US" sz="1100" dirty="0">
                <a:solidFill>
                  <a:srgbClr val="00B050"/>
                </a:solidFill>
              </a:rPr>
              <a:t>Au 	1 </a:t>
            </a:r>
            <a:r>
              <a:rPr lang="en-US" sz="1100" dirty="0">
                <a:solidFill>
                  <a:srgbClr val="00B050"/>
                </a:solidFill>
                <a:sym typeface="Wingdings" pitchFamily="2" charset="2"/>
              </a:rPr>
              <a:t> 11 GeV/u</a:t>
            </a:r>
            <a:br>
              <a:rPr lang="en-US" sz="1100" dirty="0">
                <a:solidFill>
                  <a:srgbClr val="00B050"/>
                </a:solidFill>
                <a:sym typeface="Wingdings" pitchFamily="2" charset="2"/>
              </a:rPr>
            </a:br>
            <a:r>
              <a:rPr lang="en-US" sz="1100" dirty="0">
                <a:solidFill>
                  <a:srgbClr val="00B050"/>
                </a:solidFill>
                <a:sym typeface="Wingdings" pitchFamily="2" charset="2"/>
              </a:rPr>
              <a:t>										   U 	0.2  1.5 GeV/u</a:t>
            </a:r>
            <a:endParaRPr lang="en-US" sz="300" dirty="0">
              <a:solidFill>
                <a:srgbClr val="00B050"/>
              </a:solidFill>
              <a:sym typeface="Wingdings" pitchFamily="2" charset="2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400" b="1" dirty="0"/>
              <a:t>- Fragment separator </a:t>
            </a:r>
            <a:r>
              <a:rPr lang="en-US" sz="1400" dirty="0"/>
              <a:t>transmission    </a:t>
            </a:r>
            <a:r>
              <a:rPr lang="en-US" sz="1400" b="1" dirty="0">
                <a:solidFill>
                  <a:srgbClr val="00B050"/>
                </a:solidFill>
              </a:rPr>
              <a:t>x </a:t>
            </a:r>
            <a:r>
              <a:rPr lang="en-US" sz="1600" b="1" dirty="0">
                <a:solidFill>
                  <a:srgbClr val="00B050"/>
                </a:solidFill>
              </a:rPr>
              <a:t>1.5 – 16  </a:t>
            </a:r>
            <a:r>
              <a:rPr lang="en-US" sz="1200" dirty="0">
                <a:solidFill>
                  <a:srgbClr val="00B050"/>
                </a:solidFill>
              </a:rPr>
              <a:t>(dep. on Z)</a:t>
            </a:r>
          </a:p>
          <a:p>
            <a:pPr>
              <a:spcBef>
                <a:spcPts val="1536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0070C0"/>
                </a:solidFill>
              </a:rPr>
              <a:t>Multiplicative intensity factor </a:t>
            </a:r>
            <a:r>
              <a:rPr lang="en-US" sz="1400" dirty="0">
                <a:sym typeface="Wingdings" pitchFamily="2" charset="2"/>
              </a:rPr>
              <a:t> big step up guaranteed. 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ym typeface="Wingdings" pitchFamily="2" charset="2"/>
              </a:rPr>
              <a:t>Working on GSI FAIR injector complex to </a:t>
            </a:r>
            <a:r>
              <a:rPr lang="en-US" sz="1400" b="1" dirty="0">
                <a:solidFill>
                  <a:srgbClr val="0070C0"/>
                </a:solidFill>
                <a:sym typeface="Wingdings" pitchFamily="2" charset="2"/>
              </a:rPr>
              <a:t>maximize incoming beam quality </a:t>
            </a:r>
            <a:r>
              <a:rPr lang="en-US" sz="1400" dirty="0">
                <a:sym typeface="Wingdings" pitchFamily="2" charset="2"/>
              </a:rPr>
              <a:t>(intensity, emittance) to SFRS and SIS-100.</a:t>
            </a:r>
            <a:endParaRPr lang="en-US" sz="14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12264A-6E1F-9D4E-9B8D-492ED1497F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189"/>
            <a:r>
              <a:rPr lang="de-DE">
                <a:solidFill>
                  <a:prstClr val="black"/>
                </a:solidFill>
                <a:latin typeface="Arial"/>
              </a:rPr>
              <a:t>R. Aßmann - ACC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F26B447-1982-8CFB-28BC-B84593841E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530" y="997126"/>
            <a:ext cx="3334786" cy="19728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3A4A414-D24E-CFBD-8A53-B1124D98D331}"/>
              </a:ext>
            </a:extLst>
          </p:cNvPr>
          <p:cNvGrpSpPr/>
          <p:nvPr/>
        </p:nvGrpSpPr>
        <p:grpSpPr>
          <a:xfrm>
            <a:off x="5673529" y="3000087"/>
            <a:ext cx="3355876" cy="1872792"/>
            <a:chOff x="4322" y="909720"/>
            <a:chExt cx="7279869" cy="4062631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8C00A5D3-C65D-F169-E295-69DE3364C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2" y="934571"/>
              <a:ext cx="7178277" cy="40377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5FC7C5E-7646-D063-2BA2-1D53803F3934}"/>
                </a:ext>
              </a:extLst>
            </p:cNvPr>
            <p:cNvSpPr/>
            <p:nvPr/>
          </p:nvSpPr>
          <p:spPr>
            <a:xfrm>
              <a:off x="1220640" y="4043687"/>
              <a:ext cx="1010276" cy="413555"/>
            </a:xfrm>
            <a:prstGeom prst="rect">
              <a:avLst/>
            </a:prstGeom>
            <a:solidFill>
              <a:schemeClr val="bg1">
                <a:alpha val="38712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6FC84274-7D5C-3D43-F3FA-C9CF59BBA19E}"/>
                </a:ext>
              </a:extLst>
            </p:cNvPr>
            <p:cNvSpPr/>
            <p:nvPr/>
          </p:nvSpPr>
          <p:spPr>
            <a:xfrm>
              <a:off x="2630852" y="1063083"/>
              <a:ext cx="800495" cy="555835"/>
            </a:xfrm>
            <a:prstGeom prst="rect">
              <a:avLst/>
            </a:prstGeom>
            <a:solidFill>
              <a:schemeClr val="bg1">
                <a:alpha val="38712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1" name="Bild 6" descr="GSI_Logo_rgb.png">
              <a:extLst>
                <a:ext uri="{FF2B5EF4-FFF2-40B4-BE49-F238E27FC236}">
                  <a16:creationId xmlns:a16="http://schemas.microsoft.com/office/drawing/2014/main" id="{53565017-298C-E8A7-936E-B9986B283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2342" y="4070274"/>
              <a:ext cx="886358" cy="2954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Bild 12" descr="FAIR_Logo_rgb.png">
              <a:extLst>
                <a:ext uri="{FF2B5EF4-FFF2-40B4-BE49-F238E27FC236}">
                  <a16:creationId xmlns:a16="http://schemas.microsoft.com/office/drawing/2014/main" id="{352412E1-21F4-7302-08EB-2EE6467FC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2710991" y="1091946"/>
              <a:ext cx="608438" cy="5070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0FBB0573-E3E3-D933-79CA-EC05183D7819}"/>
                </a:ext>
              </a:extLst>
            </p:cNvPr>
            <p:cNvSpPr txBox="1"/>
            <p:nvPr/>
          </p:nvSpPr>
          <p:spPr>
            <a:xfrm>
              <a:off x="4129514" y="909720"/>
              <a:ext cx="3154677" cy="46736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defTabSz="457189"/>
              <a:r>
                <a:rPr lang="en-US" sz="800" i="1" dirty="0">
                  <a:solidFill>
                    <a:prstClr val="white"/>
                  </a:solidFill>
                  <a:latin typeface="Arial"/>
                </a:rPr>
                <a:t>Aerial View on 25 Feb 2024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EBC3E30-5290-AF02-EFF0-2DA8F32E4FFB}"/>
                </a:ext>
              </a:extLst>
            </p:cNvPr>
            <p:cNvSpPr/>
            <p:nvPr/>
          </p:nvSpPr>
          <p:spPr>
            <a:xfrm rot="2843944">
              <a:off x="2288007" y="2541932"/>
              <a:ext cx="1829995" cy="200920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dash"/>
            </a:ln>
            <a:effectLst>
              <a:glow rad="38100">
                <a:schemeClr val="bg1">
                  <a:alpha val="44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81BF270-91B3-728D-EFEE-4D4038527894}"/>
                </a:ext>
              </a:extLst>
            </p:cNvPr>
            <p:cNvSpPr/>
            <p:nvPr/>
          </p:nvSpPr>
          <p:spPr>
            <a:xfrm rot="982298">
              <a:off x="2018814" y="1914726"/>
              <a:ext cx="3395241" cy="1099543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  <a:prstDash val="sysDot"/>
            </a:ln>
            <a:effectLst>
              <a:glow rad="38100">
                <a:schemeClr val="bg1">
                  <a:alpha val="54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538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70D6D-A497-30F8-3CD7-356E15448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703C655-2776-41D3-1451-139CF5950B05}"/>
              </a:ext>
            </a:extLst>
          </p:cNvPr>
          <p:cNvSpPr/>
          <p:nvPr/>
        </p:nvSpPr>
        <p:spPr>
          <a:xfrm>
            <a:off x="496119" y="3116798"/>
            <a:ext cx="4883489" cy="151862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78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1DC400-4C85-2A55-19EA-5E838D1EB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Example: Leap Forward with Uranium (NUSTAR)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EA1BEA-136E-615F-184F-6F255A643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283" y="1088017"/>
            <a:ext cx="5095613" cy="367768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			U</a:t>
            </a:r>
            <a:r>
              <a:rPr lang="de-DE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73+ </a:t>
            </a:r>
          </a:p>
          <a:p>
            <a:pPr>
              <a:spcAft>
                <a:spcPts val="600"/>
              </a:spcAft>
            </a:pP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FAIR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enabled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	U</a:t>
            </a:r>
            <a:r>
              <a:rPr lang="de-DE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28+ </a:t>
            </a:r>
          </a:p>
          <a:p>
            <a:pPr>
              <a:spcAft>
                <a:spcPts val="600"/>
              </a:spcAft>
            </a:pP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gained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FAIR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spcAft>
                <a:spcPts val="600"/>
              </a:spcAft>
            </a:pPr>
            <a:r>
              <a:rPr 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TK </a:t>
            </a:r>
            <a:r>
              <a:rPr 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stripper</a:t>
            </a:r>
            <a:endParaRPr lang="de-DE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pulse </a:t>
            </a:r>
            <a:r>
              <a:rPr 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SIS100</a:t>
            </a:r>
          </a:p>
          <a:p>
            <a:pPr>
              <a:spcAft>
                <a:spcPts val="600"/>
              </a:spcAft>
            </a:pP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UNILAC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sz="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	SIS-18 Cycle				SIS-100 Cycle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500" dirty="0"/>
              <a:t> x 10</a:t>
            </a:r>
            <a:r>
              <a:rPr lang="en-US" sz="1500" baseline="30000" dirty="0"/>
              <a:t>9</a:t>
            </a:r>
            <a:r>
              <a:rPr lang="en-US" sz="1500" dirty="0"/>
              <a:t> </a:t>
            </a:r>
            <a:r>
              <a:rPr lang="de-DE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73+</a:t>
            </a:r>
            <a:r>
              <a:rPr lang="en-US" sz="1500" dirty="0"/>
              <a:t> per cycle		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≥ </a:t>
            </a:r>
            <a:r>
              <a:rPr lang="en-US" sz="1500" dirty="0"/>
              <a:t>1 x 10</a:t>
            </a:r>
            <a:r>
              <a:rPr lang="en-US" sz="1500" baseline="30000" dirty="0"/>
              <a:t>11</a:t>
            </a:r>
            <a:r>
              <a:rPr lang="en-US" sz="1500" dirty="0"/>
              <a:t> </a:t>
            </a:r>
            <a:r>
              <a:rPr lang="de-DE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28+</a:t>
            </a:r>
            <a:r>
              <a:rPr lang="en-US" sz="1500" dirty="0"/>
              <a:t> per cycle</a:t>
            </a:r>
            <a:endParaRPr lang="en-US" sz="14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1 GeV/u extraction E			1 GeV/u extraction 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		 	 	 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 ≳ 30	</a:t>
            </a:r>
            <a:endParaRPr lang="de-DE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87E01F-416B-5698-7926-E4E45ED1B9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178"/>
            <a:r>
              <a:rPr lang="de-DE">
                <a:solidFill>
                  <a:prstClr val="black"/>
                </a:solidFill>
                <a:latin typeface="Arial"/>
              </a:rPr>
              <a:t>R. Aßmann - ACC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B422A4F-1997-687B-64C5-047CDE46A1B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531" y="997126"/>
            <a:ext cx="3334786" cy="19728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FA4B0B0-A5ED-F943-E226-014342A7FC12}"/>
              </a:ext>
            </a:extLst>
          </p:cNvPr>
          <p:cNvGrpSpPr/>
          <p:nvPr/>
        </p:nvGrpSpPr>
        <p:grpSpPr>
          <a:xfrm>
            <a:off x="5673530" y="3000087"/>
            <a:ext cx="3355877" cy="1872792"/>
            <a:chOff x="4322" y="909720"/>
            <a:chExt cx="7279871" cy="4062631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6365DAF-02FD-C110-B9CD-BD6F3502A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2" y="934571"/>
              <a:ext cx="7178277" cy="40377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D0DB939B-5A67-0216-D3FA-3D4BB920442C}"/>
                </a:ext>
              </a:extLst>
            </p:cNvPr>
            <p:cNvSpPr/>
            <p:nvPr/>
          </p:nvSpPr>
          <p:spPr>
            <a:xfrm>
              <a:off x="1220640" y="4043687"/>
              <a:ext cx="1010276" cy="413555"/>
            </a:xfrm>
            <a:prstGeom prst="rect">
              <a:avLst/>
            </a:prstGeom>
            <a:solidFill>
              <a:schemeClr val="bg1">
                <a:alpha val="38712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78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342229BF-2DC4-A5BB-3750-366C784B0D85}"/>
                </a:ext>
              </a:extLst>
            </p:cNvPr>
            <p:cNvSpPr/>
            <p:nvPr/>
          </p:nvSpPr>
          <p:spPr>
            <a:xfrm>
              <a:off x="2630852" y="1063083"/>
              <a:ext cx="800495" cy="555835"/>
            </a:xfrm>
            <a:prstGeom prst="rect">
              <a:avLst/>
            </a:prstGeom>
            <a:solidFill>
              <a:schemeClr val="bg1">
                <a:alpha val="38712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78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1" name="Bild 6" descr="GSI_Logo_rgb.png">
              <a:extLst>
                <a:ext uri="{FF2B5EF4-FFF2-40B4-BE49-F238E27FC236}">
                  <a16:creationId xmlns:a16="http://schemas.microsoft.com/office/drawing/2014/main" id="{C257813B-E257-4143-E247-6E7C66841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2342" y="4070274"/>
              <a:ext cx="886358" cy="2954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Bild 12" descr="FAIR_Logo_rgb.png">
              <a:extLst>
                <a:ext uri="{FF2B5EF4-FFF2-40B4-BE49-F238E27FC236}">
                  <a16:creationId xmlns:a16="http://schemas.microsoft.com/office/drawing/2014/main" id="{885970F1-9595-E410-C1DF-C4218A941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2710991" y="1091946"/>
              <a:ext cx="608438" cy="5070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C7F39E4-961B-950C-21CD-FB9D0A257AFD}"/>
                </a:ext>
              </a:extLst>
            </p:cNvPr>
            <p:cNvSpPr txBox="1"/>
            <p:nvPr/>
          </p:nvSpPr>
          <p:spPr>
            <a:xfrm>
              <a:off x="4129516" y="909720"/>
              <a:ext cx="3154677" cy="46736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defTabSz="457178"/>
              <a:r>
                <a:rPr lang="en-US" sz="800" i="1" dirty="0">
                  <a:solidFill>
                    <a:prstClr val="white"/>
                  </a:solidFill>
                  <a:latin typeface="Arial"/>
                </a:rPr>
                <a:t>Aerial View on 25 Feb 2024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5A42ED3-C9F1-3D73-2F6C-B25226E56600}"/>
                </a:ext>
              </a:extLst>
            </p:cNvPr>
            <p:cNvSpPr/>
            <p:nvPr/>
          </p:nvSpPr>
          <p:spPr>
            <a:xfrm rot="2843944">
              <a:off x="2288007" y="2541932"/>
              <a:ext cx="1829995" cy="200920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dash"/>
            </a:ln>
            <a:effectLst>
              <a:glow rad="38100">
                <a:schemeClr val="bg1">
                  <a:alpha val="44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78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1A84536-17F7-28AE-9739-1674B0DDFE15}"/>
                </a:ext>
              </a:extLst>
            </p:cNvPr>
            <p:cNvSpPr/>
            <p:nvPr/>
          </p:nvSpPr>
          <p:spPr>
            <a:xfrm rot="982298">
              <a:off x="2018814" y="1914726"/>
              <a:ext cx="3395241" cy="1099543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  <a:prstDash val="sysDot"/>
            </a:ln>
            <a:effectLst>
              <a:glow rad="38100">
                <a:schemeClr val="bg1">
                  <a:alpha val="54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78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6A061B5D-31AC-CCDE-877F-BF785FF597C8}"/>
              </a:ext>
            </a:extLst>
          </p:cNvPr>
          <p:cNvSpPr txBox="1"/>
          <p:nvPr/>
        </p:nvSpPr>
        <p:spPr>
          <a:xfrm>
            <a:off x="4241086" y="4688327"/>
            <a:ext cx="1307089" cy="230832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defTabSz="457189"/>
            <a:r>
              <a:rPr lang="en-US" sz="1050" i="1" dirty="0">
                <a:solidFill>
                  <a:prstClr val="black"/>
                </a:solidFill>
                <a:latin typeface="Arial"/>
              </a:rPr>
              <a:t>Thanks to P. Spiller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7DDE980-401A-7275-00C6-5EB507896285}"/>
              </a:ext>
            </a:extLst>
          </p:cNvPr>
          <p:cNvSpPr txBox="1"/>
          <p:nvPr/>
        </p:nvSpPr>
        <p:spPr>
          <a:xfrm>
            <a:off x="1703159" y="4668551"/>
            <a:ext cx="21663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/>
            <a:r>
              <a:rPr lang="en-US" sz="1100" i="1" dirty="0">
                <a:solidFill>
                  <a:srgbClr val="00B050"/>
                </a:solidFill>
                <a:latin typeface="Arial"/>
                <a:cs typeface="Arial"/>
              </a:rPr>
              <a:t>factor 150 for ultimate intensity</a:t>
            </a:r>
            <a:endParaRPr lang="en-US" i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607496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si-folienmaster_2019_50Jahre_16zu9" id="{80228A31-CB38-8C45-BA44-B2C6B2F0FBFF}" vid="{EEE01115-FCFC-4442-9D97-3CF7E176002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fair-gsi-folienmaster_2017_onering</Template>
  <TotalTime>0</TotalTime>
  <Words>3445</Words>
  <Application>Microsoft Macintosh PowerPoint</Application>
  <PresentationFormat>Bildschirmpräsentation (16:9)</PresentationFormat>
  <Paragraphs>386</Paragraphs>
  <Slides>34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1" baseType="lpstr">
      <vt:lpstr>Arial</vt:lpstr>
      <vt:lpstr>Calibri</vt:lpstr>
      <vt:lpstr>GeorgiaPro</vt:lpstr>
      <vt:lpstr>Helvetica</vt:lpstr>
      <vt:lpstr>Symbol</vt:lpstr>
      <vt:lpstr>Wingdings</vt:lpstr>
      <vt:lpstr>fair-gsi-folienmaster_2017_onering</vt:lpstr>
      <vt:lpstr>First Results of GSI-FAIR Performance Committee</vt:lpstr>
      <vt:lpstr>PowerPoint-Präsentation</vt:lpstr>
      <vt:lpstr>Short Summary: Physics Run 2024 (9 Feb – 27 Jun 2024)</vt:lpstr>
      <vt:lpstr>Strong Effort from GSI Personnel</vt:lpstr>
      <vt:lpstr>Performance Committee</vt:lpstr>
      <vt:lpstr>Ion Species Provided at GSI</vt:lpstr>
      <vt:lpstr>Performance Tracking: KPI’s</vt:lpstr>
      <vt:lpstr>The Performance Leap Forward with FAIR</vt:lpstr>
      <vt:lpstr>Example: Leap Forward with Uranium (NUSTAR)</vt:lpstr>
      <vt:lpstr>Example: Leap Forward with Uranium (NUSTAR)</vt:lpstr>
      <vt:lpstr>Remarks on Performance</vt:lpstr>
      <vt:lpstr>CBM:  197Au Intensity</vt:lpstr>
      <vt:lpstr>NUSTAR:  U28+ Intensity  (Reference Ion)</vt:lpstr>
      <vt:lpstr>U28+ Capability Today &amp; Extrapolation with FAIR</vt:lpstr>
      <vt:lpstr>U4+  U28+: Pulse Intensity</vt:lpstr>
      <vt:lpstr>U4+  U28+: Pulse Intensity</vt:lpstr>
      <vt:lpstr>U28+ Performance Capability Today</vt:lpstr>
      <vt:lpstr>Evolution of Operation and Physics Time from strategic schedule June 2024</vt:lpstr>
      <vt:lpstr>Challenge: Towards 2029 “Full” Operation</vt:lpstr>
      <vt:lpstr>Roadmap Considerations</vt:lpstr>
      <vt:lpstr>Technical Project List</vt:lpstr>
      <vt:lpstr>PowerPoint-Präsentation</vt:lpstr>
      <vt:lpstr>PowerPoint-Präsentation</vt:lpstr>
      <vt:lpstr>PowerPoint-Präsentation</vt:lpstr>
      <vt:lpstr>Technical Replacements Required:  Example UNILAC IH</vt:lpstr>
      <vt:lpstr>Preliminary Roadmap U28+: Selected major upgrades for Factor 2.5 step up in performance</vt:lpstr>
      <vt:lpstr>U4+  U28+ Pulse Intensity with Selected Improvements</vt:lpstr>
      <vt:lpstr>Envisaged FAIR U28+ Intensity Ramp Up Draft for discussion and under development</vt:lpstr>
      <vt:lpstr>Schematic Technical &amp; Performance Roadmap Draft for Discussions only – in work</vt:lpstr>
      <vt:lpstr>Schematic Technical &amp; Performance Roadmap Draft for Discussions only – in work</vt:lpstr>
      <vt:lpstr>Schematic Technical &amp; Performance Roadmap Draft for Discussions only – in work</vt:lpstr>
      <vt:lpstr>Next Steps Technical Roadmap</vt:lpstr>
      <vt:lpstr>Conclusion and Outlook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Abteilungssitzung BCO</dc:title>
  <dc:creator>Microsoft Office User</dc:creator>
  <cp:lastModifiedBy>Ralph Assmann</cp:lastModifiedBy>
  <cp:revision>1161</cp:revision>
  <dcterms:created xsi:type="dcterms:W3CDTF">2022-12-05T11:40:13Z</dcterms:created>
  <dcterms:modified xsi:type="dcterms:W3CDTF">2024-11-08T10:10:18Z</dcterms:modified>
</cp:coreProperties>
</file>