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582" r:id="rId3"/>
    <p:sldId id="581" r:id="rId4"/>
    <p:sldId id="577" r:id="rId5"/>
    <p:sldId id="259" r:id="rId6"/>
    <p:sldId id="607" r:id="rId7"/>
    <p:sldId id="608" r:id="rId8"/>
    <p:sldId id="609" r:id="rId9"/>
    <p:sldId id="613" r:id="rId10"/>
    <p:sldId id="610" r:id="rId11"/>
    <p:sldId id="611" r:id="rId12"/>
    <p:sldId id="612" r:id="rId13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AEAEA"/>
    <a:srgbClr val="666666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51" autoAdjust="0"/>
  </p:normalViewPr>
  <p:slideViewPr>
    <p:cSldViewPr snapToGrid="0" snapToObjects="1">
      <p:cViewPr varScale="1">
        <p:scale>
          <a:sx n="90" d="100"/>
          <a:sy n="90" d="100"/>
        </p:scale>
        <p:origin x="61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ragenbogen2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ragenbogen2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B4BD4E-20B5-356C-5966-8AA75171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529" y="2784231"/>
            <a:ext cx="3651394" cy="427374"/>
          </a:xfrm>
        </p:spPr>
        <p:txBody>
          <a:bodyPr/>
          <a:lstStyle/>
          <a:p>
            <a:r>
              <a:rPr lang="en-US" dirty="0"/>
              <a:t>Test Automation – Status &amp; Outlook 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50CE50D-6C32-B11E-F19D-B010D48C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714" y="3364004"/>
            <a:ext cx="3170748" cy="531851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/>
              <a:t>O. Geithner</a:t>
            </a:r>
            <a:r>
              <a:rPr lang="en-US" dirty="0"/>
              <a:t>, S. Krepp, A. Halama, K. Grigoryev, M. Müller</a:t>
            </a:r>
            <a:endParaRPr lang="en-US" u="sng" dirty="0"/>
          </a:p>
          <a:p>
            <a:r>
              <a:rPr lang="en-US" dirty="0"/>
              <a:t>8.11.2024</a:t>
            </a:r>
          </a:p>
        </p:txBody>
      </p:sp>
    </p:spTree>
    <p:extLst>
      <p:ext uri="{BB962C8B-B14F-4D97-AF65-F5344CB8AC3E}">
        <p14:creationId xmlns:p14="http://schemas.microsoft.com/office/powerpoint/2010/main" val="22721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FD1-5E03-48AE-8D37-53D31B5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374-272F-4AE6-8EF6-DA5620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3C9C6-6534-453D-AE96-CA22FD008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1" y="1066365"/>
            <a:ext cx="7798558" cy="3819419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A48C2E5-6BE5-4FE2-B5FA-52BE68FB954F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398395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FD1-5E03-48AE-8D37-53D31B5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Documentation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80D7-64A5-442A-8899-0EB9D44A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8596568" cy="3677689"/>
          </a:xfrm>
        </p:spPr>
        <p:txBody>
          <a:bodyPr/>
          <a:lstStyle/>
          <a:p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Solution at CERN: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EDMS and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HW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document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Sequencer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(MAC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ecommendation</a:t>
            </a:r>
            <a:r>
              <a:rPr lang="de-DE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374-272F-4AE6-8EF6-DA5620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B84F1F-F5CB-4C65-9707-C54F62130A30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3087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FD1-5E03-48AE-8D37-53D31B5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in Main Control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80D7-64A5-442A-8899-0EB9D44A1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 is partially tested with Sequencer during the re-commissioning phase at the beginning of each beamtime in the existing facility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Large potential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de-DE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374-272F-4AE6-8EF6-DA5620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F76B0BE-F7A9-427B-AF7F-922C28B95956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19290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EF5AA-C0C2-F9BF-2307-CEC8DF8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E3D73E-FC10-F96E-0AA5-8D797799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Sequencer: definition</a:t>
            </a:r>
          </a:p>
          <a:p>
            <a:pPr>
              <a:spcAft>
                <a:spcPts val="600"/>
              </a:spcAft>
            </a:pPr>
            <a:r>
              <a:rPr lang="en-US" dirty="0"/>
              <a:t>Motivation</a:t>
            </a:r>
          </a:p>
          <a:p>
            <a:pPr>
              <a:spcAft>
                <a:spcPts val="600"/>
              </a:spcAft>
            </a:pPr>
            <a:r>
              <a:rPr lang="en-US" dirty="0"/>
              <a:t>Application Architecture</a:t>
            </a:r>
          </a:p>
          <a:p>
            <a:pPr>
              <a:spcAft>
                <a:spcPts val="600"/>
              </a:spcAft>
            </a:pPr>
            <a:r>
              <a:rPr lang="en-US" dirty="0"/>
              <a:t>Status</a:t>
            </a:r>
          </a:p>
          <a:p>
            <a:pPr>
              <a:spcAft>
                <a:spcPts val="600"/>
              </a:spcAft>
            </a:pPr>
            <a:r>
              <a:rPr lang="en-US" dirty="0"/>
              <a:t>Development Process</a:t>
            </a:r>
          </a:p>
          <a:p>
            <a:pPr>
              <a:spcAft>
                <a:spcPts val="600"/>
              </a:spcAft>
            </a:pPr>
            <a:r>
              <a:rPr lang="en-US" dirty="0"/>
              <a:t>Timeline for development</a:t>
            </a:r>
          </a:p>
          <a:p>
            <a:pPr>
              <a:spcAft>
                <a:spcPts val="600"/>
              </a:spcAft>
            </a:pPr>
            <a:r>
              <a:rPr lang="en-US" dirty="0"/>
              <a:t>Documentation</a:t>
            </a:r>
          </a:p>
          <a:p>
            <a:pPr>
              <a:spcAft>
                <a:spcPts val="600"/>
              </a:spcAft>
            </a:pPr>
            <a:r>
              <a:rPr lang="en-US" dirty="0"/>
              <a:t>Implementation in HKR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7EF28-CC96-4B0A-BAF5-BD3F46CD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F105C-BD55-7198-E6AC-7B486633D1D0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414111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B7007-A869-7077-F09F-9DCBFF35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Sequencer: definition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C9CC-9D44-409A-A0EA-32A891C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86242CD-8656-4676-AA6F-A88FE25B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14" y="1036653"/>
            <a:ext cx="8420176" cy="2418723"/>
          </a:xfrm>
        </p:spPr>
        <p:txBody>
          <a:bodyPr/>
          <a:lstStyle/>
          <a:p>
            <a:r>
              <a:rPr lang="en-US" sz="1400" b="1" u="sng" dirty="0"/>
              <a:t>Sequencer</a:t>
            </a:r>
            <a:r>
              <a:rPr lang="en-US" sz="1400" dirty="0"/>
              <a:t> (GSI) is a tool for the automated execution of different tasks on different devices. It can run the tests or other tasks in parallel on selected devices.</a:t>
            </a:r>
          </a:p>
          <a:p>
            <a:endParaRPr lang="en-US" sz="1400" dirty="0"/>
          </a:p>
          <a:p>
            <a:r>
              <a:rPr lang="en-US" sz="1400" dirty="0"/>
              <a:t>Application talks with devices via JAPC (</a:t>
            </a:r>
            <a:r>
              <a:rPr lang="en-US" sz="1400" b="1" dirty="0"/>
              <a:t>J</a:t>
            </a:r>
            <a:r>
              <a:rPr lang="en-US" sz="1400" dirty="0"/>
              <a:t>ava </a:t>
            </a:r>
            <a:r>
              <a:rPr lang="en-US" sz="1400" b="1" dirty="0"/>
              <a:t>A</a:t>
            </a:r>
            <a:r>
              <a:rPr lang="en-US" sz="1400" dirty="0"/>
              <a:t>PI for </a:t>
            </a:r>
            <a:r>
              <a:rPr lang="en-US" sz="1400" b="1" dirty="0"/>
              <a:t>P</a:t>
            </a:r>
            <a:r>
              <a:rPr lang="en-US" sz="1400" dirty="0"/>
              <a:t>arameter </a:t>
            </a:r>
            <a:r>
              <a:rPr lang="en-US" sz="1400" b="1" dirty="0"/>
              <a:t>C</a:t>
            </a:r>
            <a:r>
              <a:rPr lang="en-US" sz="1400" dirty="0"/>
              <a:t>ontrol)</a:t>
            </a:r>
          </a:p>
          <a:p>
            <a:endParaRPr lang="en-US" sz="1400" dirty="0"/>
          </a:p>
          <a:p>
            <a:r>
              <a:rPr lang="en-US" sz="1400" dirty="0"/>
              <a:t>It can be used with and without timing from control system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Example of test steps for Power Supplies (warm, pulsed):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183581-9EF5-466B-A2AF-4E16C18F26CF}"/>
              </a:ext>
            </a:extLst>
          </p:cNvPr>
          <p:cNvGrpSpPr/>
          <p:nvPr/>
        </p:nvGrpSpPr>
        <p:grpSpPr>
          <a:xfrm>
            <a:off x="5954233" y="2146544"/>
            <a:ext cx="2944392" cy="2605597"/>
            <a:chOff x="6569227" y="2689897"/>
            <a:chExt cx="2329398" cy="2062244"/>
          </a:xfrm>
        </p:grpSpPr>
        <p:sp>
          <p:nvSpPr>
            <p:cNvPr id="12" name="Inhaltsplatzhalter 2">
              <a:extLst>
                <a:ext uri="{FF2B5EF4-FFF2-40B4-BE49-F238E27FC236}">
                  <a16:creationId xmlns:a16="http://schemas.microsoft.com/office/drawing/2014/main" id="{A2A69C54-C735-42A1-9B82-0BAAD2307D05}"/>
                </a:ext>
              </a:extLst>
            </p:cNvPr>
            <p:cNvSpPr txBox="1">
              <a:spLocks/>
            </p:cNvSpPr>
            <p:nvPr/>
          </p:nvSpPr>
          <p:spPr>
            <a:xfrm>
              <a:off x="6569227" y="2993343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  <p:sp>
          <p:nvSpPr>
            <p:cNvPr id="14" name="Inhaltsplatzhalter 2">
              <a:extLst>
                <a:ext uri="{FF2B5EF4-FFF2-40B4-BE49-F238E27FC236}">
                  <a16:creationId xmlns:a16="http://schemas.microsoft.com/office/drawing/2014/main" id="{607C3416-A4D4-4546-91B3-5EBAC2D9E41C}"/>
                </a:ext>
              </a:extLst>
            </p:cNvPr>
            <p:cNvSpPr txBox="1">
              <a:spLocks/>
            </p:cNvSpPr>
            <p:nvPr/>
          </p:nvSpPr>
          <p:spPr>
            <a:xfrm>
              <a:off x="6621000" y="2940113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C18A2C9D-13B9-4E48-9B84-096872D3426E}"/>
                </a:ext>
              </a:extLst>
            </p:cNvPr>
            <p:cNvSpPr txBox="1">
              <a:spLocks/>
            </p:cNvSpPr>
            <p:nvPr/>
          </p:nvSpPr>
          <p:spPr>
            <a:xfrm>
              <a:off x="6672773" y="2881642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  <p:sp>
          <p:nvSpPr>
            <p:cNvPr id="16" name="Inhaltsplatzhalter 2">
              <a:extLst>
                <a:ext uri="{FF2B5EF4-FFF2-40B4-BE49-F238E27FC236}">
                  <a16:creationId xmlns:a16="http://schemas.microsoft.com/office/drawing/2014/main" id="{04A3C267-7328-4B8A-8670-E3D9645D62FA}"/>
                </a:ext>
              </a:extLst>
            </p:cNvPr>
            <p:cNvSpPr txBox="1">
              <a:spLocks/>
            </p:cNvSpPr>
            <p:nvPr/>
          </p:nvSpPr>
          <p:spPr>
            <a:xfrm>
              <a:off x="6728797" y="2817338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  <p:sp>
          <p:nvSpPr>
            <p:cNvPr id="17" name="Inhaltsplatzhalter 2">
              <a:extLst>
                <a:ext uri="{FF2B5EF4-FFF2-40B4-BE49-F238E27FC236}">
                  <a16:creationId xmlns:a16="http://schemas.microsoft.com/office/drawing/2014/main" id="{613DC3DF-5D80-4470-A31C-59AF0924C92A}"/>
                </a:ext>
              </a:extLst>
            </p:cNvPr>
            <p:cNvSpPr txBox="1">
              <a:spLocks/>
            </p:cNvSpPr>
            <p:nvPr/>
          </p:nvSpPr>
          <p:spPr>
            <a:xfrm>
              <a:off x="6784821" y="2764108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  <p:sp>
          <p:nvSpPr>
            <p:cNvPr id="18" name="Inhaltsplatzhalter 2">
              <a:extLst>
                <a:ext uri="{FF2B5EF4-FFF2-40B4-BE49-F238E27FC236}">
                  <a16:creationId xmlns:a16="http://schemas.microsoft.com/office/drawing/2014/main" id="{11E84E20-A4C5-42CF-B230-D56617A32EE7}"/>
                </a:ext>
              </a:extLst>
            </p:cNvPr>
            <p:cNvSpPr txBox="1">
              <a:spLocks/>
            </p:cNvSpPr>
            <p:nvPr/>
          </p:nvSpPr>
          <p:spPr>
            <a:xfrm>
              <a:off x="6840845" y="2689897"/>
              <a:ext cx="2057780" cy="175879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57175" indent="-257175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557213" indent="-214313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5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8572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3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2001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2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1543050" indent="-171450" algn="l" defTabSz="3429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05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/>
            </a:p>
          </p:txBody>
        </p:sp>
      </p:grp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4C2BC34-BFE5-447C-A3E7-630D3BA9EC7E}"/>
              </a:ext>
            </a:extLst>
          </p:cNvPr>
          <p:cNvSpPr txBox="1">
            <a:spLocks/>
          </p:cNvSpPr>
          <p:nvPr/>
        </p:nvSpPr>
        <p:spPr>
          <a:xfrm>
            <a:off x="5878511" y="2642914"/>
            <a:ext cx="2601062" cy="213955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Connection Check</a:t>
            </a:r>
          </a:p>
          <a:p>
            <a:r>
              <a:rPr lang="en-US" sz="1100" dirty="0"/>
              <a:t>Reset Device</a:t>
            </a:r>
          </a:p>
          <a:p>
            <a:r>
              <a:rPr lang="en-US" sz="1100" dirty="0"/>
              <a:t>Wait</a:t>
            </a:r>
          </a:p>
          <a:p>
            <a:r>
              <a:rPr lang="en-US" sz="1100" dirty="0"/>
              <a:t>Check Interlocks</a:t>
            </a:r>
          </a:p>
          <a:p>
            <a:r>
              <a:rPr lang="en-US" sz="1100" dirty="0"/>
              <a:t>Switch On device</a:t>
            </a:r>
          </a:p>
          <a:p>
            <a:r>
              <a:rPr lang="en-US" sz="1100" dirty="0"/>
              <a:t>wait</a:t>
            </a:r>
          </a:p>
          <a:p>
            <a:r>
              <a:rPr lang="en-US" sz="1100" dirty="0"/>
              <a:t>Check if Power On</a:t>
            </a:r>
          </a:p>
          <a:p>
            <a:r>
              <a:rPr lang="en-US" sz="1100" dirty="0"/>
              <a:t>Drive Current to max (70%)</a:t>
            </a:r>
          </a:p>
          <a:p>
            <a:r>
              <a:rPr lang="en-US" sz="1100" dirty="0"/>
              <a:t>wait</a:t>
            </a:r>
          </a:p>
          <a:p>
            <a:r>
              <a:rPr lang="en-US" sz="1100" dirty="0"/>
              <a:t>Check present/set value</a:t>
            </a:r>
          </a:p>
          <a:p>
            <a:r>
              <a:rPr lang="en-US" sz="900" dirty="0"/>
              <a:t>….</a:t>
            </a: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B169A7FD-5FCF-4F21-AF07-E863CB43DABC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12505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B069C-5840-C73D-2192-6D773FFF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Essential in early Commissioning Phases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0B069-063F-442E-8C2A-3103250A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9ECBB568-E3DB-4F6D-BA06-A33F81F7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13" y="1489746"/>
            <a:ext cx="4694649" cy="26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AB0E407-C77A-425A-88A9-D716A17B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6" y="1088015"/>
            <a:ext cx="3663724" cy="36776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Sequencer will be broadly used in commissioning phase 2 for </a:t>
            </a:r>
            <a:r>
              <a:rPr lang="en-US" sz="1600" dirty="0">
                <a:solidFill>
                  <a:srgbClr val="0070C0"/>
                </a:solidFill>
              </a:rPr>
              <a:t>systematic</a:t>
            </a:r>
            <a:r>
              <a:rPr lang="en-US" sz="1600" dirty="0"/>
              <a:t> hardware tests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Checklists</a:t>
            </a:r>
            <a:r>
              <a:rPr lang="en-US" sz="1600" dirty="0"/>
              <a:t> could be partly </a:t>
            </a:r>
            <a:r>
              <a:rPr lang="en-US" sz="1600" dirty="0">
                <a:solidFill>
                  <a:srgbClr val="0070C0"/>
                </a:solidFill>
              </a:rPr>
              <a:t>automized</a:t>
            </a:r>
            <a:r>
              <a:rPr lang="en-US" sz="1600" dirty="0"/>
              <a:t> for selected device types (lowest test hierarchy) and accelerator systems (consists several device types)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Each start </a:t>
            </a:r>
            <a:r>
              <a:rPr lang="en-US" sz="1600" dirty="0"/>
              <a:t>of dry run in commissioning phase 3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Final acceptance tests for devices for </a:t>
            </a:r>
            <a:r>
              <a:rPr lang="en-US" sz="1600" dirty="0">
                <a:solidFill>
                  <a:srgbClr val="0070C0"/>
                </a:solidFill>
              </a:rPr>
              <a:t>M11</a:t>
            </a:r>
            <a:r>
              <a:rPr lang="en-US" sz="1600" dirty="0"/>
              <a:t> (ready for beam)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967B28A-9DAF-49F5-9BB4-0ECF45E54D60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24389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B879C-0956-1E9D-98A8-5E7F2BC1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55937-D5B0-4BAB-9E73-163CCFE3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617FA-1931-4509-8624-110B085E8F4D}"/>
              </a:ext>
            </a:extLst>
          </p:cNvPr>
          <p:cNvSpPr txBox="1"/>
          <p:nvPr/>
        </p:nvSpPr>
        <p:spPr>
          <a:xfrm>
            <a:off x="7854417" y="4554271"/>
            <a:ext cx="88197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S. Krepp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CAB31F9-8C46-4EB4-9C34-74A67797FD78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EF14-DF4E-429C-B749-0A6995C4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0" y="1122466"/>
            <a:ext cx="7626317" cy="38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B879C-0956-1E9D-98A8-5E7F2BC1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device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55937-D5B0-4BAB-9E73-163CCFE3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751792-2E1D-4D02-AE14-EBCE37BF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51" y="1290389"/>
            <a:ext cx="2794434" cy="2414118"/>
          </a:xfrm>
        </p:spPr>
        <p:txBody>
          <a:bodyPr>
            <a:normAutofit/>
          </a:bodyPr>
          <a:lstStyle/>
          <a:p>
            <a:r>
              <a:rPr lang="de-DE" sz="1400" dirty="0"/>
              <a:t>Toolbox design </a:t>
            </a:r>
          </a:p>
          <a:p>
            <a:endParaRPr lang="de-DE" sz="1400" dirty="0"/>
          </a:p>
          <a:p>
            <a:r>
              <a:rPr lang="de-DE" sz="1400" dirty="0" err="1"/>
              <a:t>enables</a:t>
            </a:r>
            <a:r>
              <a:rPr lang="de-DE" sz="1400" dirty="0"/>
              <a:t> easy </a:t>
            </a:r>
            <a:r>
              <a:rPr lang="de-DE" sz="1400" dirty="0" err="1"/>
              <a:t>re-use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existing</a:t>
            </a:r>
            <a:r>
              <a:rPr lang="de-DE" sz="1400" dirty="0"/>
              <a:t> </a:t>
            </a:r>
            <a:r>
              <a:rPr lang="de-DE" sz="1400" dirty="0" err="1"/>
              <a:t>features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devices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 err="1"/>
              <a:t>easily</a:t>
            </a:r>
            <a:r>
              <a:rPr lang="de-DE" sz="1400" dirty="0"/>
              <a:t> </a:t>
            </a:r>
            <a:r>
              <a:rPr lang="de-DE" sz="1400" dirty="0" err="1"/>
              <a:t>extendable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 err="1"/>
              <a:t>reduced</a:t>
            </a:r>
            <a:r>
              <a:rPr lang="de-DE" sz="1400" dirty="0"/>
              <a:t> code </a:t>
            </a:r>
            <a:r>
              <a:rPr lang="de-DE" sz="1400" dirty="0" err="1"/>
              <a:t>duplication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156730-81BD-406B-A514-1FFC0D4A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75" y="1491570"/>
            <a:ext cx="5843745" cy="24141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1769E-542F-4917-9AB0-2C6BA866DE3C}"/>
              </a:ext>
            </a:extLst>
          </p:cNvPr>
          <p:cNvSpPr txBox="1"/>
          <p:nvPr/>
        </p:nvSpPr>
        <p:spPr>
          <a:xfrm>
            <a:off x="7854417" y="4554271"/>
            <a:ext cx="102143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A. Halama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4FAC5E6-2C0A-4FE1-B63E-9DA65B306E9F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13608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FD1-5E03-48AE-8D37-53D31B5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80D7-64A5-442A-8899-0EB9D44A1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in HKR Launcher (GUI,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 -&gt;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DevAcc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FESA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(5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0.3 FTE x 5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showdown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374-272F-4AE6-8EF6-DA5620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FBBCA60-A192-47E1-A925-B943E7E473E3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</p:spTree>
    <p:extLst>
      <p:ext uri="{BB962C8B-B14F-4D97-AF65-F5344CB8AC3E}">
        <p14:creationId xmlns:p14="http://schemas.microsoft.com/office/powerpoint/2010/main" val="42235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4F98-2524-4D3C-8F95-84AA9C7A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35C2-0104-4AFA-8128-E5D23AA3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pic>
        <p:nvPicPr>
          <p:cNvPr id="3" name="long_distr_3000">
            <a:hlinkClick r:id="" action="ppaction://media"/>
            <a:extLst>
              <a:ext uri="{FF2B5EF4-FFF2-40B4-BE49-F238E27FC236}">
                <a16:creationId xmlns:a16="http://schemas.microsoft.com/office/drawing/2014/main" id="{8EE116BA-C35D-45C6-BE5B-274EAE1326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FD1-5E03-48AE-8D37-53D31B5F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A1374-272F-4AE6-8EF6-DA56207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B84F1F-F5CB-4C65-9707-C54F62130A30}"/>
              </a:ext>
            </a:extLst>
          </p:cNvPr>
          <p:cNvSpPr>
            <a:spLocks noGrp="1"/>
          </p:cNvSpPr>
          <p:nvPr/>
        </p:nvSpPr>
        <p:spPr>
          <a:xfrm>
            <a:off x="5624091" y="4923603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75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1st FAIR Commissioning Workshop 2024 – Oksana Geithner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7E77DF-AFBA-4005-85D8-019E002ECDF8}"/>
              </a:ext>
            </a:extLst>
          </p:cNvPr>
          <p:cNvSpPr/>
          <p:nvPr/>
        </p:nvSpPr>
        <p:spPr>
          <a:xfrm>
            <a:off x="851090" y="1373788"/>
            <a:ext cx="1653795" cy="678143"/>
          </a:xfrm>
          <a:prstGeom prst="roundRect">
            <a:avLst/>
          </a:prstGeom>
          <a:noFill/>
          <a:ln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1CBEF-6BE3-483B-BDED-9F66A340F855}"/>
              </a:ext>
            </a:extLst>
          </p:cNvPr>
          <p:cNvSpPr txBox="1"/>
          <p:nvPr/>
        </p:nvSpPr>
        <p:spPr>
          <a:xfrm>
            <a:off x="956092" y="1480887"/>
            <a:ext cx="159691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B7DF99-230F-40AD-A91E-4432F45C7E32}"/>
              </a:ext>
            </a:extLst>
          </p:cNvPr>
          <p:cNvCxnSpPr>
            <a:stCxn id="3" idx="2"/>
          </p:cNvCxnSpPr>
          <p:nvPr/>
        </p:nvCxnSpPr>
        <p:spPr>
          <a:xfrm flipH="1">
            <a:off x="1677987" y="2051931"/>
            <a:ext cx="1" cy="43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D14CE5-97F4-4576-BCDE-389203B656B2}"/>
              </a:ext>
            </a:extLst>
          </p:cNvPr>
          <p:cNvSpPr/>
          <p:nvPr/>
        </p:nvSpPr>
        <p:spPr>
          <a:xfrm>
            <a:off x="851089" y="2489443"/>
            <a:ext cx="1653795" cy="678143"/>
          </a:xfrm>
          <a:prstGeom prst="roundRect">
            <a:avLst/>
          </a:prstGeom>
          <a:noFill/>
          <a:ln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3EAB9-917D-4848-8B89-F5934D40E679}"/>
              </a:ext>
            </a:extLst>
          </p:cNvPr>
          <p:cNvSpPr txBox="1"/>
          <p:nvPr/>
        </p:nvSpPr>
        <p:spPr>
          <a:xfrm>
            <a:off x="1069845" y="2505348"/>
            <a:ext cx="159691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Requirements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expert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C37828-C8D1-4852-840D-08311B30486A}"/>
              </a:ext>
            </a:extLst>
          </p:cNvPr>
          <p:cNvSpPr/>
          <p:nvPr/>
        </p:nvSpPr>
        <p:spPr>
          <a:xfrm>
            <a:off x="851088" y="3603821"/>
            <a:ext cx="1653795" cy="678143"/>
          </a:xfrm>
          <a:prstGeom prst="roundRect">
            <a:avLst/>
          </a:prstGeom>
          <a:noFill/>
          <a:ln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58275F-E059-435E-8FDF-9F1B466CDA16}"/>
              </a:ext>
            </a:extLst>
          </p:cNvPr>
          <p:cNvSpPr txBox="1"/>
          <p:nvPr/>
        </p:nvSpPr>
        <p:spPr>
          <a:xfrm>
            <a:off x="1069844" y="3712061"/>
            <a:ext cx="159691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Implementation,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release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658939-17FD-478E-A489-3B2D371E0053}"/>
              </a:ext>
            </a:extLst>
          </p:cNvPr>
          <p:cNvCxnSpPr/>
          <p:nvPr/>
        </p:nvCxnSpPr>
        <p:spPr>
          <a:xfrm flipH="1">
            <a:off x="1672880" y="3167584"/>
            <a:ext cx="1" cy="43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2889D-1A50-4026-8EB2-2567D3475151}"/>
              </a:ext>
            </a:extLst>
          </p:cNvPr>
          <p:cNvSpPr/>
          <p:nvPr/>
        </p:nvSpPr>
        <p:spPr>
          <a:xfrm>
            <a:off x="3970057" y="1092337"/>
            <a:ext cx="4728709" cy="2059342"/>
          </a:xfrm>
          <a:prstGeom prst="rect">
            <a:avLst/>
          </a:prstGeom>
          <a:solidFill>
            <a:schemeClr val="bg1"/>
          </a:solidFill>
          <a:ln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Benificial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types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equipment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large </a:t>
            </a:r>
            <a:r>
              <a:rPr lang="de-DE" dirty="0" err="1">
                <a:solidFill>
                  <a:schemeClr val="tx1"/>
                </a:solidFill>
              </a:rPr>
              <a:t>number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pieces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Vacuum </a:t>
            </a:r>
            <a:r>
              <a:rPr lang="de-DE" sz="1200" dirty="0" err="1">
                <a:solidFill>
                  <a:schemeClr val="tx1"/>
                </a:solidFill>
              </a:rPr>
              <a:t>Valves</a:t>
            </a:r>
            <a:r>
              <a:rPr lang="de-DE" sz="1200" dirty="0">
                <a:solidFill>
                  <a:schemeClr val="tx1"/>
                </a:solidFill>
              </a:rPr>
              <a:t>: 142 (GSI), 325 (FAIR FS+)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Power </a:t>
            </a:r>
            <a:r>
              <a:rPr lang="de-DE" sz="1200" dirty="0" err="1">
                <a:solidFill>
                  <a:schemeClr val="tx1"/>
                </a:solidFill>
              </a:rPr>
              <a:t>Supplies</a:t>
            </a:r>
            <a:r>
              <a:rPr lang="de-DE" sz="1200" dirty="0">
                <a:solidFill>
                  <a:schemeClr val="tx1"/>
                </a:solidFill>
              </a:rPr>
              <a:t>: 770 (GSI), 800 (FAIR FS+)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Beam </a:t>
            </a:r>
            <a:r>
              <a:rPr lang="de-DE" sz="1200" dirty="0" err="1">
                <a:solidFill>
                  <a:schemeClr val="tx1"/>
                </a:solidFill>
              </a:rPr>
              <a:t>Intrumentation</a:t>
            </a:r>
            <a:r>
              <a:rPr lang="de-DE" sz="1200" dirty="0">
                <a:solidFill>
                  <a:schemeClr val="tx1"/>
                </a:solidFill>
              </a:rPr>
              <a:t>: 660+ (GSI), ? (FAIR)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2705A1-A647-41E7-9759-CC1E78C3440D}"/>
              </a:ext>
            </a:extLst>
          </p:cNvPr>
          <p:cNvCxnSpPr>
            <a:cxnSpLocks/>
          </p:cNvCxnSpPr>
          <p:nvPr/>
        </p:nvCxnSpPr>
        <p:spPr>
          <a:xfrm>
            <a:off x="2599742" y="1684496"/>
            <a:ext cx="1255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0377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546</Words>
  <Application>Microsoft Office PowerPoint</Application>
  <PresentationFormat>On-screen Show (16:9)</PresentationFormat>
  <Paragraphs>96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fair-gsi-folienmaster_2017_onering</vt:lpstr>
      <vt:lpstr>Test Automation – Status &amp; Outlook </vt:lpstr>
      <vt:lpstr>Outline</vt:lpstr>
      <vt:lpstr>Sequencer: definition</vt:lpstr>
      <vt:lpstr>Motivation: Essential in early Commissioning Phases</vt:lpstr>
      <vt:lpstr>Application Architecture</vt:lpstr>
      <vt:lpstr>Architecture for device implementation</vt:lpstr>
      <vt:lpstr>Status</vt:lpstr>
      <vt:lpstr>PowerPoint Presentation</vt:lpstr>
      <vt:lpstr>Development Process</vt:lpstr>
      <vt:lpstr>Timeline for development</vt:lpstr>
      <vt:lpstr>Documentation</vt:lpstr>
      <vt:lpstr>Implementation in Main Control 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Geithner, Oksana Dr.</dc:creator>
  <cp:lastModifiedBy>Geithner, Oksana Dr.</cp:lastModifiedBy>
  <cp:revision>213</cp:revision>
  <cp:lastPrinted>2024-04-17T10:39:18Z</cp:lastPrinted>
  <dcterms:created xsi:type="dcterms:W3CDTF">2024-01-31T14:41:39Z</dcterms:created>
  <dcterms:modified xsi:type="dcterms:W3CDTF">2024-11-08T10:22:52Z</dcterms:modified>
</cp:coreProperties>
</file>