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9" r:id="rId3"/>
    <p:sldId id="288" r:id="rId4"/>
    <p:sldId id="257" r:id="rId5"/>
    <p:sldId id="299" r:id="rId6"/>
    <p:sldId id="298" r:id="rId7"/>
    <p:sldId id="286" r:id="rId8"/>
    <p:sldId id="302" r:id="rId9"/>
    <p:sldId id="284" r:id="rId10"/>
    <p:sldId id="304" r:id="rId11"/>
    <p:sldId id="289" r:id="rId12"/>
    <p:sldId id="285" r:id="rId13"/>
    <p:sldId id="296" r:id="rId14"/>
    <p:sldId id="306" r:id="rId15"/>
    <p:sldId id="292" r:id="rId16"/>
    <p:sldId id="293" r:id="rId17"/>
    <p:sldId id="303" r:id="rId18"/>
    <p:sldId id="275" r:id="rId19"/>
    <p:sldId id="307" r:id="rId20"/>
    <p:sldId id="308" r:id="rId21"/>
    <p:sldId id="295" r:id="rId2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78" autoAdjust="0"/>
    <p:restoredTop sz="96747" autoAdjust="0"/>
  </p:normalViewPr>
  <p:slideViewPr>
    <p:cSldViewPr snapToGrid="0" snapToObjects="1">
      <p:cViewPr varScale="1">
        <p:scale>
          <a:sx n="124" d="100"/>
          <a:sy n="124" d="100"/>
        </p:scale>
        <p:origin x="464" y="168"/>
      </p:cViewPr>
      <p:guideLst>
        <p:guide orient="horz" pos="218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08.11.24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08.11.24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9537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noProof="0"/>
              <a:t>YYYY-MM-DD</a:t>
            </a:r>
            <a:endParaRPr lang="en-GB" noProof="0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dirty="0"/>
              <a:t>Name of speaker /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Datumsplatzhalter 4"/>
          <p:cNvSpPr>
            <a:spLocks noGrp="1"/>
          </p:cNvSpPr>
          <p:nvPr>
            <p:ph type="dt" sz="half" idx="10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noProof="0"/>
              <a:t>YYYY-MM-DD</a:t>
            </a:r>
            <a:endParaRPr lang="en-GB" noProof="0" dirty="0"/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dirty="0"/>
              <a:t>Name of speaker /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noProof="0"/>
              <a:t>YYYY-MM-DD</a:t>
            </a:r>
            <a:endParaRPr lang="en-GB" noProof="0" dirty="0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dirty="0"/>
              <a:t>Name of speaker /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37231" y="6552643"/>
            <a:ext cx="121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noProof="0"/>
              <a:t>YYYY-MM-DD</a:t>
            </a:r>
            <a:endParaRPr lang="en-GB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14665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dirty="0"/>
              <a:t>Name of speaker / Title of presentation</a:t>
            </a:r>
          </a:p>
        </p:txBody>
      </p:sp>
      <p:pic>
        <p:nvPicPr>
          <p:cNvPr id="13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76" y="255219"/>
            <a:ext cx="658369" cy="548641"/>
          </a:xfrm>
          <a:prstGeom prst="rect">
            <a:avLst/>
          </a:prstGeom>
        </p:spPr>
      </p:pic>
      <p:pic>
        <p:nvPicPr>
          <p:cNvPr id="14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68242" y="2395552"/>
            <a:ext cx="6607516" cy="1672916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Control System Commissioning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Timeline &amp; Status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199086"/>
            <a:ext cx="6400800" cy="938295"/>
          </a:xfrm>
        </p:spPr>
        <p:txBody>
          <a:bodyPr>
            <a:normAutofit/>
          </a:bodyPr>
          <a:lstStyle/>
          <a:p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Ralph Bär, Acc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elerator 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Controls</a:t>
            </a:r>
          </a:p>
          <a:p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 FAIR Commissioning Workshop</a:t>
            </a:r>
            <a:b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08-NOV-2024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EE1C-C11B-1FA8-0F79-92A0F93F3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D0DD5B-B50E-F6EE-2E9F-A5AA46BE1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1450685"/>
            <a:ext cx="8211834" cy="4287293"/>
          </a:xfrm>
        </p:spPr>
        <p:txBody>
          <a:bodyPr>
            <a:normAutofit/>
          </a:bodyPr>
          <a:lstStyle/>
          <a:p>
            <a:r>
              <a:rPr lang="en-GB" sz="1600" b="1" dirty="0">
                <a:solidFill>
                  <a:schemeClr val="tx1"/>
                </a:solidFill>
              </a:rPr>
              <a:t>Installation works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Transport &amp; installation of (IND) control cabinets &amp; (VAC) controller cabinets </a:t>
            </a: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GB" sz="1400" dirty="0">
                <a:solidFill>
                  <a:schemeClr val="tx1"/>
                </a:solidFill>
              </a:rPr>
              <a:t>SMG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Cabling: Networks, inter-cabinet connections </a:t>
            </a: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IND team</a:t>
            </a:r>
            <a:endParaRPr lang="en-GB" sz="1400" dirty="0">
              <a:solidFill>
                <a:schemeClr val="tx1"/>
              </a:solidFill>
            </a:endParaRP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Cabling: to field equipment </a:t>
            </a: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GB" sz="1400" dirty="0">
                <a:solidFill>
                  <a:schemeClr val="tx1"/>
                </a:solidFill>
              </a:rPr>
              <a:t>VAC team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Power connection: responsibility </a:t>
            </a: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EPS team</a:t>
            </a:r>
            <a:endParaRPr lang="en-GB" sz="1400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  <a:p>
            <a:r>
              <a:rPr lang="en-GB" sz="1600" b="1" dirty="0">
                <a:solidFill>
                  <a:schemeClr val="tx1"/>
                </a:solidFill>
              </a:rPr>
              <a:t>Commissioning (vacuum sector-wise)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Pre-condition: vacuum sector is fully installed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Signal testing </a:t>
            </a: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GB" sz="1400" dirty="0">
                <a:solidFill>
                  <a:schemeClr val="tx1"/>
                </a:solidFill>
              </a:rPr>
              <a:t>by IND &amp; VAC teams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After successful signal testing: system is commissioned (base operation)</a:t>
            </a:r>
          </a:p>
          <a:p>
            <a:pPr marL="0" indent="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r>
              <a:rPr lang="en-GB" sz="1600" b="1" dirty="0">
                <a:solidFill>
                  <a:schemeClr val="tx1"/>
                </a:solidFill>
              </a:rPr>
              <a:t>Schedule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aligned to vacuum system planning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end of 01/2025: all cabinets for HEBT &amp; SFRS ready for installation (M10)</a:t>
            </a:r>
          </a:p>
          <a:p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F926C2-DDA5-ADE9-3244-F1B9421FF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10</a:t>
            </a:fld>
            <a:endParaRPr lang="en-GB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67921E3-EE55-C489-9FA3-01AA3B8AC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Installation &amp; Commissioning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Vacuum Controls (HEBT &amp; SFRS)</a:t>
            </a:r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FEF69278-E1E0-0335-139E-56A732C41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</p:spPr>
        <p:txBody>
          <a:bodyPr/>
          <a:lstStyle/>
          <a:p>
            <a:pPr algn="l"/>
            <a:r>
              <a:rPr lang="en-GB" dirty="0"/>
              <a:t>Ralph Bär | 1st FAIR Commissioning Workshop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F5BD3-C4C0-0ACB-6D15-30DD49AB3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01" y="5600818"/>
            <a:ext cx="8211834" cy="697162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41C3F5-5518-211F-CDD1-E4F728876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</p:spPr>
        <p:txBody>
          <a:bodyPr/>
          <a:lstStyle/>
          <a:p>
            <a:r>
              <a:rPr lang="en-US" noProof="0" dirty="0"/>
              <a:t>2024-11-08</a:t>
            </a:r>
            <a:endParaRPr lang="en-GB" noProof="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273D276-2BF4-2B01-A619-0C18CC3AC7AE}"/>
              </a:ext>
            </a:extLst>
          </p:cNvPr>
          <p:cNvSpPr/>
          <p:nvPr/>
        </p:nvSpPr>
        <p:spPr>
          <a:xfrm>
            <a:off x="7406641" y="5476005"/>
            <a:ext cx="1536192" cy="915651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859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11</a:t>
            </a:fld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Installation &amp; Commissioning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Vacuum Controls (HEBT &amp; SFRS)</a:t>
            </a:r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B92A44DC-4F9F-7380-C020-A246EDCBF4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</p:spPr>
        <p:txBody>
          <a:bodyPr/>
          <a:lstStyle/>
          <a:p>
            <a:pPr algn="l"/>
            <a:r>
              <a:rPr lang="en-GB" dirty="0"/>
              <a:t>Ralph Bär | 1st FAIR Commissioning Workshop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475769-BE2B-90CD-6619-94028F9FC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</p:spPr>
        <p:txBody>
          <a:bodyPr/>
          <a:lstStyle/>
          <a:p>
            <a:r>
              <a:rPr lang="en-US" noProof="0" dirty="0"/>
              <a:t>2024-11-08</a:t>
            </a:r>
            <a:endParaRPr lang="en-GB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7DA1CF-C29E-DFFF-089F-0EE4C50F1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795" y="2715992"/>
            <a:ext cx="4199620" cy="3293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EBC6BE-8431-8521-7003-5067C384D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65" y="2053330"/>
            <a:ext cx="4092642" cy="3208602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FE3319C-9060-60E9-85EC-0770C14B9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1450686"/>
            <a:ext cx="8211834" cy="1456090"/>
          </a:xfrm>
        </p:spPr>
        <p:txBody>
          <a:bodyPr>
            <a:norm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Development of PLC &amp; SCADA software parallel to cabinets, already available</a:t>
            </a:r>
          </a:p>
        </p:txBody>
      </p:sp>
    </p:spTree>
    <p:extLst>
      <p:ext uri="{BB962C8B-B14F-4D97-AF65-F5344CB8AC3E}">
        <p14:creationId xmlns:p14="http://schemas.microsoft.com/office/powerpoint/2010/main" val="1589722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2564" y="1709928"/>
            <a:ext cx="8383531" cy="4644342"/>
          </a:xfrm>
        </p:spPr>
        <p:txBody>
          <a:bodyPr>
            <a:norm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Controls of Cryogenic System </a:t>
            </a:r>
            <a:r>
              <a:rPr lang="en-GB" sz="1600" dirty="0">
                <a:solidFill>
                  <a:schemeClr val="tx1"/>
                </a:solidFill>
                <a:sym typeface="Wingdings" pitchFamily="2" charset="2"/>
              </a:rPr>
              <a:t> IND contributes </a:t>
            </a:r>
            <a:r>
              <a:rPr lang="en-GB" sz="1600" dirty="0">
                <a:solidFill>
                  <a:schemeClr val="tx1"/>
                </a:solidFill>
              </a:rPr>
              <a:t>to </a:t>
            </a:r>
            <a:r>
              <a:rPr lang="en-GB" sz="1600" dirty="0" err="1">
                <a:solidFill>
                  <a:schemeClr val="tx1"/>
                </a:solidFill>
              </a:rPr>
              <a:t>Cryo</a:t>
            </a:r>
            <a:r>
              <a:rPr lang="en-GB" sz="1600" dirty="0">
                <a:solidFill>
                  <a:schemeClr val="tx1"/>
                </a:solidFill>
              </a:rPr>
              <a:t> Installation &amp; Commissioning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Cryo2 plant integration (data exchange PLC cabinet)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SFRS </a:t>
            </a:r>
            <a:r>
              <a:rPr lang="en-GB" sz="1400" dirty="0" err="1">
                <a:solidFill>
                  <a:schemeClr val="tx1"/>
                </a:solidFill>
              </a:rPr>
              <a:t>cryo</a:t>
            </a:r>
            <a:r>
              <a:rPr lang="en-GB" sz="1400" dirty="0">
                <a:solidFill>
                  <a:schemeClr val="tx1"/>
                </a:solidFill>
              </a:rPr>
              <a:t> control (including DB2) cabinets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Insulation vacuum control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SIS100 </a:t>
            </a:r>
            <a:r>
              <a:rPr lang="en-GB" sz="1400" dirty="0" err="1">
                <a:solidFill>
                  <a:schemeClr val="tx1"/>
                </a:solidFill>
              </a:rPr>
              <a:t>cryo</a:t>
            </a:r>
            <a:r>
              <a:rPr lang="en-GB" sz="1400" dirty="0">
                <a:solidFill>
                  <a:schemeClr val="tx1"/>
                </a:solidFill>
              </a:rPr>
              <a:t> cabinets (including DB4)</a:t>
            </a:r>
          </a:p>
          <a:p>
            <a:pPr marL="0" indent="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r>
              <a:rPr lang="en-GB" sz="1600" b="1" dirty="0">
                <a:solidFill>
                  <a:schemeClr val="tx1"/>
                </a:solidFill>
              </a:rPr>
              <a:t>Hardware status </a:t>
            </a:r>
            <a:r>
              <a:rPr lang="en-GB" sz="1600" dirty="0">
                <a:solidFill>
                  <a:schemeClr val="tx1"/>
                </a:solidFill>
              </a:rPr>
              <a:t>– still under development/production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SIS100 cabinets almost delivered (M10), except sector cabinets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Insulation vacuum control cabinets: delivery of first 50% in Q3/2025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Manufacture of cabinets according to sorting order of tunnel installation (“back to front”)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Design of DB2 and XLF8 can be started after instrumentation lists are defined (still in tender process) </a:t>
            </a: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M10 not yet defined</a:t>
            </a:r>
            <a:endParaRPr lang="en-GB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Installation and Commissioning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Cryogenic Controls (incl. INV)</a:t>
            </a:r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26177A86-0CED-1BEA-C846-D3911BB65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</p:spPr>
        <p:txBody>
          <a:bodyPr/>
          <a:lstStyle/>
          <a:p>
            <a:pPr algn="l"/>
            <a:r>
              <a:rPr lang="en-GB" dirty="0"/>
              <a:t>Ralph Bär | 1st FAIR Commissioning Workshop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A9EE5B02-123F-8688-10F8-B2BE3540FC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</p:spPr>
        <p:txBody>
          <a:bodyPr/>
          <a:lstStyle/>
          <a:p>
            <a:r>
              <a:rPr lang="en-US" noProof="0" dirty="0"/>
              <a:t>2024-11-08</a:t>
            </a:r>
            <a:endParaRPr lang="en-GB" noProof="0" dirty="0"/>
          </a:p>
        </p:txBody>
      </p:sp>
      <p:pic>
        <p:nvPicPr>
          <p:cNvPr id="8" name="Picture 2" descr="BAUSTELLE">
            <a:extLst>
              <a:ext uri="{FF2B5EF4-FFF2-40B4-BE49-F238E27FC236}">
                <a16:creationId xmlns:a16="http://schemas.microsoft.com/office/drawing/2014/main" id="{E53419EA-D619-FCFA-5D0E-B41B3F907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496" y="2597680"/>
            <a:ext cx="1265940" cy="119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612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13</a:t>
            </a:fld>
            <a:endParaRPr lang="en-GB" noProof="0" dirty="0"/>
          </a:p>
        </p:txBody>
      </p:sp>
      <p:graphicFrame>
        <p:nvGraphicFramePr>
          <p:cNvPr id="13" name="Tabelle 8">
            <a:extLst>
              <a:ext uri="{FF2B5EF4-FFF2-40B4-BE49-F238E27FC236}">
                <a16:creationId xmlns:a16="http://schemas.microsoft.com/office/drawing/2014/main" id="{07FC4F13-E967-B341-6812-3394D28633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415553"/>
              </p:ext>
            </p:extLst>
          </p:nvPr>
        </p:nvGraphicFramePr>
        <p:xfrm>
          <a:off x="422565" y="1883521"/>
          <a:ext cx="6769286" cy="3678788"/>
        </p:xfrm>
        <a:graphic>
          <a:graphicData uri="http://schemas.openxmlformats.org/drawingml/2006/table">
            <a:tbl>
              <a:tblPr/>
              <a:tblGrid>
                <a:gridCol w="422892">
                  <a:extLst>
                    <a:ext uri="{9D8B030D-6E8A-4147-A177-3AD203B41FA5}">
                      <a16:colId xmlns:a16="http://schemas.microsoft.com/office/drawing/2014/main" val="3189634573"/>
                    </a:ext>
                  </a:extLst>
                </a:gridCol>
                <a:gridCol w="724957">
                  <a:extLst>
                    <a:ext uri="{9D8B030D-6E8A-4147-A177-3AD203B41FA5}">
                      <a16:colId xmlns:a16="http://schemas.microsoft.com/office/drawing/2014/main" val="1537836875"/>
                    </a:ext>
                  </a:extLst>
                </a:gridCol>
                <a:gridCol w="389664">
                  <a:extLst>
                    <a:ext uri="{9D8B030D-6E8A-4147-A177-3AD203B41FA5}">
                      <a16:colId xmlns:a16="http://schemas.microsoft.com/office/drawing/2014/main" val="3946300610"/>
                    </a:ext>
                  </a:extLst>
                </a:gridCol>
                <a:gridCol w="324925">
                  <a:extLst>
                    <a:ext uri="{9D8B030D-6E8A-4147-A177-3AD203B41FA5}">
                      <a16:colId xmlns:a16="http://schemas.microsoft.com/office/drawing/2014/main" val="1172029771"/>
                    </a:ext>
                  </a:extLst>
                </a:gridCol>
                <a:gridCol w="352697">
                  <a:extLst>
                    <a:ext uri="{9D8B030D-6E8A-4147-A177-3AD203B41FA5}">
                      <a16:colId xmlns:a16="http://schemas.microsoft.com/office/drawing/2014/main" val="2350753516"/>
                    </a:ext>
                  </a:extLst>
                </a:gridCol>
                <a:gridCol w="359229">
                  <a:extLst>
                    <a:ext uri="{9D8B030D-6E8A-4147-A177-3AD203B41FA5}">
                      <a16:colId xmlns:a16="http://schemas.microsoft.com/office/drawing/2014/main" val="2394293778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892328671"/>
                    </a:ext>
                  </a:extLst>
                </a:gridCol>
                <a:gridCol w="3829162">
                  <a:extLst>
                    <a:ext uri="{9D8B030D-6E8A-4147-A177-3AD203B41FA5}">
                      <a16:colId xmlns:a16="http://schemas.microsoft.com/office/drawing/2014/main" val="4168585236"/>
                    </a:ext>
                  </a:extLst>
                </a:gridCol>
              </a:tblGrid>
              <a:tr h="5180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Stage</a:t>
                      </a:r>
                    </a:p>
                  </a:txBody>
                  <a:tcPr marL="27000" marR="27000" marT="27000" marB="2700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Machine</a:t>
                      </a:r>
                    </a:p>
                  </a:txBody>
                  <a:tcPr marL="27000" marR="27000" marT="27000" marB="27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L="27000" marR="27000" marT="27000" marB="27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Cryogenic Control System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9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Remark</a:t>
                      </a:r>
                    </a:p>
                  </a:txBody>
                  <a:tcPr marL="27000" marR="27000" marT="27000" marB="27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573517"/>
                  </a:ext>
                </a:extLst>
              </a:tr>
              <a:tr h="21137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need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 noProof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deliv</a:t>
                      </a:r>
                      <a:endParaRPr lang="en-GB" sz="800" b="1" i="0" u="none" strike="noStrike" noProof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install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plan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29734"/>
                  </a:ext>
                </a:extLst>
              </a:tr>
              <a:tr h="215954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</a:t>
                      </a:r>
                    </a:p>
                  </a:txBody>
                  <a:tcPr marL="27000" marR="27000" marT="27000" marB="2700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SFRS</a:t>
                      </a:r>
                    </a:p>
                  </a:txBody>
                  <a:tcPr marL="27000" marR="27000" marT="27000" marB="27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XLF1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change request from SCM for integration of isolation amplifiers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226195"/>
                  </a:ext>
                </a:extLst>
              </a:tr>
              <a:tr h="2159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XLF2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FAT in CW46, CR request from SCM for integration of isolation amplifiers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196600"/>
                  </a:ext>
                </a:extLst>
              </a:tr>
              <a:tr h="2159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XLF3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contract signed, CR request from SCM for integration of isolation amplifiers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727335"/>
                  </a:ext>
                </a:extLst>
              </a:tr>
              <a:tr h="2159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XLF5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contract signed, CR request from SCM for integration of isolation amplifiers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722016"/>
                  </a:ext>
                </a:extLst>
              </a:tr>
              <a:tr h="35786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XLF8</a:t>
                      </a:r>
                    </a:p>
                  </a:txBody>
                  <a:tcPr marL="27000" marR="27000" marT="27000" marB="27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7000" marR="27000" marT="27000" marB="27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000" marR="27000" marT="27000" marB="27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7000" marR="27000" marT="27000" marB="27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Instrumentation List missing, under development</a:t>
                      </a:r>
                    </a:p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change request from SCM for integration of isolation amplifiers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574288"/>
                  </a:ext>
                </a:extLst>
              </a:tr>
              <a:tr h="2159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BB1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under development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697837"/>
                  </a:ext>
                </a:extLst>
              </a:tr>
              <a:tr h="2159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DB2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Instrumentation List missing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573251"/>
                  </a:ext>
                </a:extLst>
              </a:tr>
              <a:tr h="2159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425975"/>
                  </a:ext>
                </a:extLst>
              </a:tr>
              <a:tr h="21595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FS</a:t>
                      </a:r>
                    </a:p>
                  </a:txBody>
                  <a:tcPr marL="27000" marR="27000" marT="27000" marB="2700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SIS100</a:t>
                      </a:r>
                    </a:p>
                  </a:txBody>
                  <a:tcPr marL="27000" marR="27000" marT="27000" marB="27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964577"/>
                  </a:ext>
                </a:extLst>
              </a:tr>
              <a:tr h="2159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FB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452986"/>
                  </a:ext>
                </a:extLst>
              </a:tr>
              <a:tr h="2159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DB4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88848"/>
                  </a:ext>
                </a:extLst>
              </a:tr>
              <a:tr h="2159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587208"/>
                  </a:ext>
                </a:extLst>
              </a:tr>
              <a:tr h="2159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509147"/>
                  </a:ext>
                </a:extLst>
              </a:tr>
            </a:tbl>
          </a:graphicData>
        </a:graphic>
      </p:graphicFrame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18BD6C0B-8979-7E9E-C5B4-76E650ABA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</p:spPr>
        <p:txBody>
          <a:bodyPr/>
          <a:lstStyle/>
          <a:p>
            <a:pPr algn="l"/>
            <a:r>
              <a:rPr lang="en-GB" dirty="0"/>
              <a:t>Ralph Bär | 1st FAIR Commissioning Workshop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60122E-15F4-B80C-B925-EF1716B77E86}"/>
              </a:ext>
            </a:extLst>
          </p:cNvPr>
          <p:cNvSpPr txBox="1"/>
          <p:nvPr/>
        </p:nvSpPr>
        <p:spPr>
          <a:xfrm>
            <a:off x="422565" y="5653627"/>
            <a:ext cx="2071401" cy="6617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900" b="1" dirty="0"/>
              <a:t>Status: </a:t>
            </a:r>
            <a:r>
              <a:rPr lang="en-GB" sz="900" b="1" dirty="0">
                <a:solidFill>
                  <a:srgbClr val="FF0000"/>
                </a:solidFill>
              </a:rPr>
              <a:t>October 2024</a:t>
            </a:r>
            <a:br>
              <a:rPr lang="en-GB" sz="900" dirty="0"/>
            </a:br>
            <a:r>
              <a:rPr lang="en-GB" sz="700" dirty="0"/>
              <a:t>“need” = required for stage/machine</a:t>
            </a:r>
          </a:p>
          <a:p>
            <a:pPr algn="l"/>
            <a:r>
              <a:rPr lang="en-GB" sz="700" dirty="0"/>
              <a:t>“</a:t>
            </a:r>
            <a:r>
              <a:rPr lang="en-GB" sz="700" dirty="0" err="1"/>
              <a:t>deliv</a:t>
            </a:r>
            <a:r>
              <a:rPr lang="en-GB" sz="700" dirty="0"/>
              <a:t>” = already delivered</a:t>
            </a:r>
          </a:p>
          <a:p>
            <a:pPr algn="l"/>
            <a:r>
              <a:rPr lang="en-GB" sz="700" dirty="0"/>
              <a:t>“install” = already installed</a:t>
            </a:r>
          </a:p>
          <a:p>
            <a:pPr algn="l"/>
            <a:r>
              <a:rPr lang="en-GB" sz="700" dirty="0"/>
              <a:t>“plan” = planed but not yet produced/delivered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D1E28F-7A60-3CB2-2A10-58A43084EC9A}"/>
              </a:ext>
            </a:extLst>
          </p:cNvPr>
          <p:cNvSpPr txBox="1"/>
          <p:nvPr/>
        </p:nvSpPr>
        <p:spPr>
          <a:xfrm>
            <a:off x="3045600" y="5644626"/>
            <a:ext cx="2976477" cy="63094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700" dirty="0"/>
              <a:t>XLF1 = pre-target branch cabinet (T-branch)</a:t>
            </a:r>
          </a:p>
          <a:p>
            <a:pPr algn="l"/>
            <a:r>
              <a:rPr lang="en-GB" sz="700" dirty="0"/>
              <a:t>XLF2 = pre-separator cabinet (P-branch)</a:t>
            </a:r>
          </a:p>
          <a:p>
            <a:pPr algn="l"/>
            <a:r>
              <a:rPr lang="en-GB" sz="700" dirty="0"/>
              <a:t>XLF3 = main separator cabinet (M-branch)</a:t>
            </a:r>
          </a:p>
          <a:p>
            <a:pPr algn="l"/>
            <a:r>
              <a:rPr lang="en-GB" sz="700" dirty="0"/>
              <a:t>XLF5 = high energy branch, towards NUSTAR (H-branch)</a:t>
            </a:r>
          </a:p>
          <a:p>
            <a:pPr algn="l"/>
            <a:r>
              <a:rPr lang="en-GB" sz="700" dirty="0"/>
              <a:t>XLF8 = high energy branch, in NUSTAR cave (G-branch)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352588-CA25-ABC8-01B1-874A743D12C0}"/>
              </a:ext>
            </a:extLst>
          </p:cNvPr>
          <p:cNvSpPr txBox="1"/>
          <p:nvPr/>
        </p:nvSpPr>
        <p:spPr>
          <a:xfrm>
            <a:off x="5532992" y="5633989"/>
            <a:ext cx="1519968" cy="73866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700" dirty="0"/>
              <a:t>BB1 = branch box 1</a:t>
            </a:r>
          </a:p>
          <a:p>
            <a:pPr algn="l"/>
            <a:r>
              <a:rPr lang="en-GB" sz="700" dirty="0"/>
              <a:t>DB2 = distribution box 2 (SFRS)</a:t>
            </a:r>
          </a:p>
          <a:p>
            <a:pPr algn="l"/>
            <a:r>
              <a:rPr lang="en-GB" sz="700" dirty="0"/>
              <a:t>EB = end box</a:t>
            </a:r>
          </a:p>
          <a:p>
            <a:pPr algn="l"/>
            <a:r>
              <a:rPr lang="en-GB" sz="700" dirty="0"/>
              <a:t>FB = feed box</a:t>
            </a:r>
          </a:p>
          <a:p>
            <a:pPr algn="l"/>
            <a:r>
              <a:rPr lang="en-GB" sz="700" dirty="0"/>
              <a:t>DB4 = distribution box 4 (SIS100)</a:t>
            </a:r>
          </a:p>
          <a:p>
            <a:pPr algn="l"/>
            <a:r>
              <a:rPr lang="en-GB" sz="700" dirty="0"/>
              <a:t>Sec = sector cabinet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DF8C54-012B-B584-012B-20875FAF6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</p:spPr>
        <p:txBody>
          <a:bodyPr/>
          <a:lstStyle/>
          <a:p>
            <a:r>
              <a:rPr lang="en-US" noProof="0" dirty="0"/>
              <a:t>2024-11-08</a:t>
            </a:r>
            <a:endParaRPr lang="en-GB" noProof="0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111A9D1A-F03A-1FD4-1355-F9350E148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</p:spPr>
        <p:txBody>
          <a:bodyPr>
            <a:normAutofit/>
          </a:bodyPr>
          <a:lstStyle/>
          <a:p>
            <a:r>
              <a:rPr lang="en-GB" sz="1800" dirty="0"/>
              <a:t>Installation and Commissioning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Cryogenic Controls (incl. INV)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C1C0E7-F16D-9A2F-9F55-516CA120983B}"/>
              </a:ext>
            </a:extLst>
          </p:cNvPr>
          <p:cNvSpPr txBox="1"/>
          <p:nvPr/>
        </p:nvSpPr>
        <p:spPr>
          <a:xfrm>
            <a:off x="320040" y="1427098"/>
            <a:ext cx="1803699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b="1" dirty="0"/>
              <a:t>Hardware Status</a:t>
            </a:r>
          </a:p>
        </p:txBody>
      </p:sp>
    </p:spTree>
    <p:extLst>
      <p:ext uri="{BB962C8B-B14F-4D97-AF65-F5344CB8AC3E}">
        <p14:creationId xmlns:p14="http://schemas.microsoft.com/office/powerpoint/2010/main" val="814071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AC9EA-CE91-59A1-1762-053C0BCD9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C570EA-81C3-AAF9-C681-C1D4C8E2E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1517904"/>
            <a:ext cx="8383531" cy="4708350"/>
          </a:xfrm>
        </p:spPr>
        <p:txBody>
          <a:bodyPr>
            <a:norm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PLC software and SCADA software is already developed in parallel to cabinets and available already, already available)</a:t>
            </a:r>
          </a:p>
          <a:p>
            <a:pPr marL="0" indent="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2B9C78-241B-4150-9C5C-6B2032F8A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14</a:t>
            </a:fld>
            <a:endParaRPr lang="en-GB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580039-6E58-0B8A-1EA6-77F1B55E7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Installation and Commissioning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Cryogenic Controls (incl. INV)</a:t>
            </a:r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754F9419-1507-F007-1593-C625C12AF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</p:spPr>
        <p:txBody>
          <a:bodyPr/>
          <a:lstStyle/>
          <a:p>
            <a:pPr algn="l"/>
            <a:r>
              <a:rPr lang="en-GB" dirty="0"/>
              <a:t>Ralph Bär | 1st FAIR Commissioning Workshop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4CCAED3B-D47F-06EE-67C3-897958E08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</p:spPr>
        <p:txBody>
          <a:bodyPr/>
          <a:lstStyle/>
          <a:p>
            <a:r>
              <a:rPr lang="en-US" noProof="0" dirty="0"/>
              <a:t>2024-11-08</a:t>
            </a:r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CD7578-40EA-4E14-C763-9DCAEA2B2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587" y="2033373"/>
            <a:ext cx="2987254" cy="19667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7D5D9A-24E2-4B39-7579-A7A9D6B9B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587" y="4283011"/>
            <a:ext cx="2946825" cy="2177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4A75AA-62D4-4B29-F3BD-6AE6F102B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672" y="3593592"/>
            <a:ext cx="3231248" cy="2760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F9A551-B8C9-499E-1377-A203E7476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70" y="2405610"/>
            <a:ext cx="2946825" cy="234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98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2565" y="1609344"/>
            <a:ext cx="8211834" cy="47449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>
                <a:solidFill>
                  <a:schemeClr val="tx1"/>
                </a:solidFill>
              </a:rPr>
              <a:t>Installation works</a:t>
            </a:r>
          </a:p>
          <a:p>
            <a:r>
              <a:rPr lang="en-GB" sz="1400" dirty="0">
                <a:solidFill>
                  <a:schemeClr val="tx1"/>
                </a:solidFill>
              </a:rPr>
              <a:t>Transport and installation of control cabinets </a:t>
            </a: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GB" sz="1400" dirty="0">
                <a:solidFill>
                  <a:schemeClr val="tx1"/>
                </a:solidFill>
              </a:rPr>
              <a:t>by SMG</a:t>
            </a:r>
          </a:p>
          <a:p>
            <a:r>
              <a:rPr lang="en-GB" sz="1400" dirty="0">
                <a:solidFill>
                  <a:schemeClr val="tx1"/>
                </a:solidFill>
              </a:rPr>
              <a:t>Cabling: cables to field equipment </a:t>
            </a: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by CRY, SCM, VAC</a:t>
            </a:r>
          </a:p>
          <a:p>
            <a:r>
              <a:rPr lang="en-GB" sz="1400" dirty="0">
                <a:solidFill>
                  <a:schemeClr val="tx1"/>
                </a:solidFill>
              </a:rPr>
              <a:t>Cabling: inter-cabinet connections, PLC modules </a:t>
            </a: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by IND</a:t>
            </a:r>
            <a:endParaRPr lang="en-GB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1600" b="1" dirty="0">
                <a:solidFill>
                  <a:schemeClr val="tx1"/>
                </a:solidFill>
              </a:rPr>
              <a:t>Commissioning works</a:t>
            </a:r>
          </a:p>
          <a:p>
            <a:r>
              <a:rPr lang="en-GB" sz="1400" dirty="0">
                <a:solidFill>
                  <a:schemeClr val="tx1"/>
                </a:solidFill>
              </a:rPr>
              <a:t>to be executed branch-wise</a:t>
            </a:r>
          </a:p>
          <a:p>
            <a:r>
              <a:rPr lang="en-GB" sz="1400" dirty="0">
                <a:solidFill>
                  <a:schemeClr val="tx1"/>
                </a:solidFill>
              </a:rPr>
              <a:t>Signal testing </a:t>
            </a: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by </a:t>
            </a:r>
            <a:r>
              <a:rPr lang="en-GB" sz="1400" dirty="0">
                <a:solidFill>
                  <a:schemeClr val="tx1"/>
                </a:solidFill>
              </a:rPr>
              <a:t>CRY / SCM / VAC together with IND</a:t>
            </a:r>
          </a:p>
          <a:p>
            <a:r>
              <a:rPr lang="en-GB" sz="1400" dirty="0">
                <a:solidFill>
                  <a:schemeClr val="tx1"/>
                </a:solidFill>
              </a:rPr>
              <a:t>After successful signal testing: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system is commissioned (manual mode for base operation)</a:t>
            </a:r>
            <a:br>
              <a:rPr lang="en-GB" sz="1400" dirty="0">
                <a:solidFill>
                  <a:schemeClr val="tx1"/>
                </a:solidFill>
                <a:sym typeface="Wingdings" pitchFamily="2" charset="2"/>
              </a:rPr>
            </a:b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automatic mode will be implemented during cool-down and learning about cool-down procedures</a:t>
            </a:r>
            <a:br>
              <a:rPr lang="en-GB" sz="1400" dirty="0">
                <a:solidFill>
                  <a:schemeClr val="tx1"/>
                </a:solidFill>
                <a:sym typeface="Wingdings" pitchFamily="2" charset="2"/>
              </a:rPr>
            </a:br>
            <a:endParaRPr lang="en-GB" sz="1600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15</a:t>
            </a:fld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Installation and Commissioning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Cryogenic Controls (incl. INV)</a:t>
            </a:r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02B16864-8970-DCF1-BE88-0EC5F76D9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</p:spPr>
        <p:txBody>
          <a:bodyPr/>
          <a:lstStyle/>
          <a:p>
            <a:pPr algn="l"/>
            <a:r>
              <a:rPr lang="en-GB" dirty="0"/>
              <a:t>Ralph Bär | 1st FAIR Commissioning Workshop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C3A04F3E-0D79-2AAE-15DD-9806A90DD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</p:spPr>
        <p:txBody>
          <a:bodyPr/>
          <a:lstStyle/>
          <a:p>
            <a:r>
              <a:rPr lang="en-US" noProof="0" dirty="0"/>
              <a:t>2024-11-08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68302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Installation and Commissioning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Cryogenic Controls (incl. INV)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F987CC-EFF1-E03C-C4FF-7108E9A0E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76" y="2636958"/>
            <a:ext cx="8808048" cy="2734324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15390B83-8A64-30DE-157D-671FF3CD4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4" y="1505006"/>
            <a:ext cx="8030765" cy="1027882"/>
          </a:xfrm>
        </p:spPr>
        <p:txBody>
          <a:bodyPr>
            <a:normAutofit/>
          </a:bodyPr>
          <a:lstStyle/>
          <a:p>
            <a:r>
              <a:rPr lang="en-GB" sz="1600" b="1" dirty="0">
                <a:solidFill>
                  <a:schemeClr val="tx1"/>
                </a:solidFill>
              </a:rPr>
              <a:t>Present Schedule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aligned to overall cryogenic system planning </a:t>
            </a: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Talk </a:t>
            </a:r>
            <a:r>
              <a:rPr lang="en-GB" sz="1400" dirty="0" err="1">
                <a:solidFill>
                  <a:schemeClr val="tx1"/>
                </a:solidFill>
                <a:sym typeface="Wingdings" pitchFamily="2" charset="2"/>
              </a:rPr>
              <a:t>H.Kollmus</a:t>
            </a:r>
            <a:endParaRPr lang="en-GB" sz="1400" dirty="0">
              <a:solidFill>
                <a:schemeClr val="tx1"/>
              </a:solidFill>
            </a:endParaRPr>
          </a:p>
          <a:p>
            <a:pPr lvl="1"/>
            <a:endParaRPr lang="en-GB" sz="1200" b="1" dirty="0">
              <a:solidFill>
                <a:schemeClr val="tx1"/>
              </a:solidFill>
            </a:endParaRPr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D04A60E9-B63D-C9A2-5406-35A6C776A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</p:spPr>
        <p:txBody>
          <a:bodyPr/>
          <a:lstStyle/>
          <a:p>
            <a:pPr algn="l"/>
            <a:r>
              <a:rPr lang="en-GB" dirty="0"/>
              <a:t>Ralph Bär | 1st FAIR Commissioning Workshop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BD7FF9-2001-9542-D065-329DDC5FDD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</p:spPr>
        <p:txBody>
          <a:bodyPr/>
          <a:lstStyle/>
          <a:p>
            <a:r>
              <a:rPr lang="en-US" noProof="0" dirty="0"/>
              <a:t>2024-11-08</a:t>
            </a:r>
            <a:endParaRPr lang="en-GB" noProof="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35D1E23-B03B-05FB-ECF0-1BB37CD85F1B}"/>
              </a:ext>
            </a:extLst>
          </p:cNvPr>
          <p:cNvSpPr/>
          <p:nvPr/>
        </p:nvSpPr>
        <p:spPr>
          <a:xfrm>
            <a:off x="7722605" y="2532888"/>
            <a:ext cx="1220227" cy="3008376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592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1781A-7193-5B25-113E-CE8987996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368F55-0729-4003-3897-77D007BE7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1897626"/>
            <a:ext cx="5713059" cy="44566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>
                <a:solidFill>
                  <a:schemeClr val="accent1"/>
                </a:solidFill>
              </a:rPr>
              <a:t>Further Considerations</a:t>
            </a:r>
          </a:p>
          <a:p>
            <a:r>
              <a:rPr lang="en-GB" sz="1400" dirty="0">
                <a:solidFill>
                  <a:schemeClr val="tx1"/>
                </a:solidFill>
              </a:rPr>
              <a:t>On-call service for IND team during cooldown/cold operation</a:t>
            </a:r>
          </a:p>
          <a:p>
            <a:r>
              <a:rPr lang="en-GB" sz="1400" dirty="0">
                <a:solidFill>
                  <a:schemeClr val="tx1"/>
                </a:solidFill>
              </a:rPr>
              <a:t>Required from mid 2026 (cooldown of transfer line to DB2)</a:t>
            </a:r>
          </a:p>
          <a:p>
            <a:endParaRPr lang="en-GB" sz="1400" dirty="0">
              <a:solidFill>
                <a:schemeClr val="tx1"/>
              </a:solidFill>
            </a:endParaRPr>
          </a:p>
          <a:p>
            <a:r>
              <a:rPr lang="en-GB" sz="1400" dirty="0">
                <a:solidFill>
                  <a:schemeClr val="tx1"/>
                </a:solidFill>
              </a:rPr>
              <a:t>To support: </a:t>
            </a:r>
            <a:r>
              <a:rPr lang="en-GB" sz="1400" dirty="0" err="1">
                <a:solidFill>
                  <a:schemeClr val="tx1"/>
                </a:solidFill>
              </a:rPr>
              <a:t>Cryo</a:t>
            </a:r>
            <a:r>
              <a:rPr lang="en-GB" sz="1400" dirty="0">
                <a:solidFill>
                  <a:schemeClr val="tx1"/>
                </a:solidFill>
              </a:rPr>
              <a:t> / </a:t>
            </a:r>
            <a:r>
              <a:rPr lang="en-GB" sz="1400" dirty="0" err="1">
                <a:solidFill>
                  <a:schemeClr val="tx1"/>
                </a:solidFill>
              </a:rPr>
              <a:t>Vaccum</a:t>
            </a:r>
            <a:r>
              <a:rPr lang="en-GB" sz="1400" dirty="0">
                <a:solidFill>
                  <a:schemeClr val="tx1"/>
                </a:solidFill>
              </a:rPr>
              <a:t> / PAS controls, HW interlock system</a:t>
            </a:r>
          </a:p>
          <a:p>
            <a:r>
              <a:rPr lang="en-GB" sz="1400" dirty="0">
                <a:solidFill>
                  <a:schemeClr val="tx1"/>
                </a:solidFill>
              </a:rPr>
              <a:t>Already now, no support can be provided to UNILAC &amp; CRYRING vacuum</a:t>
            </a:r>
          </a:p>
          <a:p>
            <a:endParaRPr lang="en-GB" sz="1400" dirty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GB" sz="1400" dirty="0">
                <a:solidFill>
                  <a:schemeClr val="tx1"/>
                </a:solidFill>
              </a:rPr>
              <a:t>IND team must be further enlarged (cover on-call service, reduce risk of losing key member)</a:t>
            </a:r>
          </a:p>
          <a:p>
            <a:r>
              <a:rPr lang="en-GB" sz="1400" dirty="0">
                <a:solidFill>
                  <a:schemeClr val="tx1"/>
                </a:solidFill>
              </a:rPr>
              <a:t>long lead times to recruit and train qualified staff…</a:t>
            </a: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5FEE8-22DD-1F24-28C6-B046C287E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17</a:t>
            </a:fld>
            <a:endParaRPr lang="en-GB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1003598-B74D-57E1-8844-DD5C24FE0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Installation and Commissioning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Industrial Controls</a:t>
            </a:r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8CFF1BAA-59C4-3021-EDBA-3B4E22D77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</p:spPr>
        <p:txBody>
          <a:bodyPr/>
          <a:lstStyle/>
          <a:p>
            <a:pPr algn="l"/>
            <a:r>
              <a:rPr lang="en-GB" dirty="0"/>
              <a:t>Ralph Bär | 1st FAIR Commissioning Workshop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DA88D0CA-D468-EB90-A946-DB10FD6EC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</p:spPr>
        <p:txBody>
          <a:bodyPr/>
          <a:lstStyle/>
          <a:p>
            <a:r>
              <a:rPr lang="en-US" noProof="0" dirty="0"/>
              <a:t>2024-11-08</a:t>
            </a:r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F61217-21A5-ED1A-7245-74124B90C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604" y="3868571"/>
            <a:ext cx="1709538" cy="1722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86B65D-B8D3-FB72-9225-D3AF71F18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439" y="1627938"/>
            <a:ext cx="1753811" cy="207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16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C8EF1-C1FD-CD1B-ABF6-65554D895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0F570F-0D1D-FCB2-AA6B-F9A0104B3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18</a:t>
            </a:fld>
            <a:endParaRPr lang="en-GB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45EC91-F9C2-58C3-B63A-179193348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Control System</a:t>
            </a:r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D2339550-F5E2-5014-F164-6FAAD969F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</p:spPr>
        <p:txBody>
          <a:bodyPr/>
          <a:lstStyle/>
          <a:p>
            <a:pPr algn="l"/>
            <a:r>
              <a:rPr lang="en-GB" dirty="0"/>
              <a:t>Ralph Bär | 1st FAIR Commissioning Workshop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0AC588-70C9-7901-6107-DB2EFC118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</p:spPr>
        <p:txBody>
          <a:bodyPr/>
          <a:lstStyle/>
          <a:p>
            <a:r>
              <a:rPr lang="en-US" noProof="0" dirty="0"/>
              <a:t>2024-11-08</a:t>
            </a:r>
            <a:endParaRPr lang="en-GB" noProof="0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6FEA8374-E6C2-2C7F-495F-CF321C0A6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1397285"/>
            <a:ext cx="7542427" cy="4635358"/>
          </a:xfrm>
        </p:spPr>
        <p:txBody>
          <a:bodyPr>
            <a:normAutofit/>
          </a:bodyPr>
          <a:lstStyle/>
          <a:p>
            <a:r>
              <a:rPr lang="en-GB" sz="1600" dirty="0">
                <a:effectLst/>
                <a:latin typeface="Calibri" panose="020F0502020204030204" pitchFamily="34" charset="0"/>
              </a:rPr>
              <a:t>FAIR CS operated since 2018, first production run 2019, 5th physics beam time with new CS in 2024</a:t>
            </a:r>
          </a:p>
          <a:p>
            <a:r>
              <a:rPr lang="en-GB" sz="1600" dirty="0">
                <a:effectLst/>
                <a:latin typeface="Calibri" panose="020F0502020204030204" pitchFamily="34" charset="0"/>
              </a:rPr>
              <a:t>Stable operation on SIS18, ESR, CRYRING and GSI-HEBT, sufficiently mature</a:t>
            </a:r>
          </a:p>
          <a:p>
            <a:r>
              <a:rPr lang="en-GB" sz="1600" dirty="0">
                <a:effectLst/>
                <a:latin typeface="Calibri" panose="020F0502020204030204" pitchFamily="34" charset="0"/>
              </a:rPr>
              <a:t>Increasing stability</a:t>
            </a:r>
            <a:r>
              <a:rPr lang="en-GB" sz="1600" dirty="0">
                <a:latin typeface="Calibri" panose="020F0502020204030204" pitchFamily="34" charset="0"/>
              </a:rPr>
              <a:t>, functionality, useability</a:t>
            </a:r>
            <a:endParaRPr lang="en-GB" sz="1600" dirty="0">
              <a:effectLst/>
              <a:latin typeface="Calibri" panose="020F0502020204030204" pitchFamily="34" charset="0"/>
            </a:endParaRPr>
          </a:p>
          <a:p>
            <a:r>
              <a:rPr lang="en-GB" sz="1600" dirty="0">
                <a:effectLst/>
                <a:latin typeface="Calibri" panose="020F0502020204030204" pitchFamily="34" charset="0"/>
              </a:rPr>
              <a:t>CS architecture has shown to be stable adequate for ES</a:t>
            </a:r>
          </a:p>
          <a:p>
            <a:r>
              <a:rPr lang="en-GB" sz="1600" dirty="0">
                <a:effectLst/>
                <a:latin typeface="Calibri" panose="020F0502020204030204" pitchFamily="34" charset="0"/>
              </a:rPr>
              <a:t>SIS100 already operated virtually and for String Test</a:t>
            </a:r>
          </a:p>
          <a:p>
            <a:r>
              <a:rPr lang="en-GB" sz="1600" dirty="0">
                <a:latin typeface="Calibri" panose="020F0502020204030204" pitchFamily="34" charset="0"/>
              </a:rPr>
              <a:t>UNILAC upgraded to FAIR control system until 2026</a:t>
            </a:r>
          </a:p>
          <a:p>
            <a:endParaRPr lang="en-GB" sz="1600" dirty="0">
              <a:latin typeface="Calibri" panose="020F0502020204030204" pitchFamily="34" charset="0"/>
            </a:endParaRPr>
          </a:p>
          <a:p>
            <a:r>
              <a:rPr lang="en-GB" sz="1600" dirty="0">
                <a:effectLst/>
                <a:latin typeface="Calibri" panose="020F0502020204030204" pitchFamily="34" charset="0"/>
              </a:rPr>
              <a:t>Basic functions and applications are already available</a:t>
            </a:r>
          </a:p>
          <a:p>
            <a:r>
              <a:rPr lang="en-GB" sz="1600" dirty="0">
                <a:effectLst/>
                <a:latin typeface="Calibri" panose="020F0502020204030204" pitchFamily="34" charset="0"/>
              </a:rPr>
              <a:t>Some key items still to be done for ES:</a:t>
            </a:r>
            <a:endParaRPr lang="en-GB" sz="1200" dirty="0">
              <a:effectLst/>
              <a:latin typeface="Calibri" panose="020F0502020204030204" pitchFamily="34" charset="0"/>
            </a:endParaRPr>
          </a:p>
          <a:p>
            <a:pPr lvl="1"/>
            <a:r>
              <a:rPr lang="en-GB" sz="1400" dirty="0">
                <a:effectLst/>
                <a:latin typeface="Calibri" panose="020F0502020204030204" pitchFamily="34" charset="0"/>
              </a:rPr>
              <a:t>SFRS ACC-EXP data exchange gateway </a:t>
            </a:r>
            <a:r>
              <a:rPr lang="en-GB" sz="1400" dirty="0">
                <a:effectLst/>
                <a:latin typeface="Calibri" panose="020F0502020204030204" pitchFamily="34" charset="0"/>
                <a:sym typeface="Wingdings" pitchFamily="2" charset="2"/>
              </a:rPr>
              <a:t> </a:t>
            </a:r>
            <a:r>
              <a:rPr lang="en-GB" sz="1400" dirty="0">
                <a:effectLst/>
                <a:latin typeface="Calibri" panose="020F0502020204030204" pitchFamily="34" charset="0"/>
              </a:rPr>
              <a:t>until Q3/2025</a:t>
            </a:r>
          </a:p>
          <a:p>
            <a:pPr lvl="1"/>
            <a:r>
              <a:rPr lang="en-GB" sz="1400" dirty="0">
                <a:effectLst/>
                <a:latin typeface="Calibri" panose="020F0502020204030204" pitchFamily="34" charset="0"/>
              </a:rPr>
              <a:t>Post Mortem functionality </a:t>
            </a:r>
            <a:r>
              <a:rPr lang="en-GB" sz="1400" dirty="0">
                <a:effectLst/>
                <a:latin typeface="Calibri" panose="020F0502020204030204" pitchFamily="34" charset="0"/>
                <a:sym typeface="Wingdings" pitchFamily="2" charset="2"/>
              </a:rPr>
              <a:t> </a:t>
            </a:r>
            <a:r>
              <a:rPr lang="en-GB" sz="1400" dirty="0">
                <a:effectLst/>
                <a:latin typeface="Calibri" panose="020F0502020204030204" pitchFamily="34" charset="0"/>
              </a:rPr>
              <a:t>still to be designed and scheduled</a:t>
            </a:r>
          </a:p>
          <a:p>
            <a:pPr lvl="1"/>
            <a:r>
              <a:rPr lang="en-GB" sz="1400" dirty="0">
                <a:effectLst/>
                <a:latin typeface="Calibri" panose="020F0502020204030204" pitchFamily="34" charset="0"/>
              </a:rPr>
              <a:t>FBAS machine protection </a:t>
            </a:r>
            <a:r>
              <a:rPr lang="en-GB" sz="1400" dirty="0">
                <a:effectLst/>
                <a:latin typeface="Calibri" panose="020F0502020204030204" pitchFamily="34" charset="0"/>
                <a:sym typeface="Wingdings" pitchFamily="2" charset="2"/>
              </a:rPr>
              <a:t> </a:t>
            </a:r>
            <a:r>
              <a:rPr lang="en-GB" sz="1400" dirty="0">
                <a:effectLst/>
                <a:latin typeface="Calibri" panose="020F0502020204030204" pitchFamily="34" charset="0"/>
              </a:rPr>
              <a:t>CDR approved 12/2024, implementation until Q4/2026</a:t>
            </a:r>
          </a:p>
          <a:p>
            <a:pPr lvl="1"/>
            <a:r>
              <a:rPr lang="en-GB" sz="1400" dirty="0">
                <a:effectLst/>
                <a:latin typeface="Calibri" panose="020F0502020204030204" pitchFamily="34" charset="0"/>
              </a:rPr>
              <a:t>Improve Archiving System and integrate Industrial SCADA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960CF6-C627-4CB0-3F94-0CBF4A372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5707894"/>
            <a:ext cx="7653528" cy="8336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64E2AE-BA54-EB26-A5AD-44A85201A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671" y="3543697"/>
            <a:ext cx="1821932" cy="14671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CBBB0F-8C83-CD52-64EF-615536030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791" y="1907677"/>
            <a:ext cx="1892808" cy="13050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EEE0E8-91D2-2877-A59D-BCA51EE85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870" y="2936562"/>
            <a:ext cx="2053571" cy="98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60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BCACF-5F00-89A5-C97F-15478B502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18D980-CB56-4427-DCBB-4A232B20A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19</a:t>
            </a:fld>
            <a:endParaRPr lang="en-GB" noProof="0" dirty="0"/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88A6170C-9F7A-42CB-2556-0AC619C8D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</p:spPr>
        <p:txBody>
          <a:bodyPr/>
          <a:lstStyle/>
          <a:p>
            <a:pPr algn="l"/>
            <a:r>
              <a:rPr lang="en-GB" dirty="0"/>
              <a:t>Ralph Bär | 1st FAIR Commissioning Workshop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410A85-CB31-5CE7-8AE0-ACDABD94C4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</p:spPr>
        <p:txBody>
          <a:bodyPr/>
          <a:lstStyle/>
          <a:p>
            <a:r>
              <a:rPr lang="en-US" noProof="0" dirty="0"/>
              <a:t>2024-11-08</a:t>
            </a:r>
            <a:endParaRPr lang="en-GB" noProof="0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1136478-F143-745F-FFD0-C28B29C03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1575999"/>
            <a:ext cx="7542427" cy="4456644"/>
          </a:xfrm>
        </p:spPr>
        <p:txBody>
          <a:bodyPr>
            <a:normAutofit/>
          </a:bodyPr>
          <a:lstStyle/>
          <a:p>
            <a:r>
              <a:rPr lang="en-GB" sz="1600" dirty="0">
                <a:effectLst/>
                <a:latin typeface="Calibri" panose="020F0502020204030204" pitchFamily="34" charset="0"/>
              </a:rPr>
              <a:t>GSI Facility is operated already with </a:t>
            </a:r>
            <a:r>
              <a:rPr lang="en-GB" sz="1600" b="1" dirty="0">
                <a:effectLst/>
                <a:latin typeface="Calibri" panose="020F0502020204030204" pitchFamily="34" charset="0"/>
              </a:rPr>
              <a:t>FESA</a:t>
            </a:r>
            <a:r>
              <a:rPr lang="en-GB" sz="1600" dirty="0">
                <a:effectLst/>
                <a:latin typeface="Calibri" panose="020F0502020204030204" pitchFamily="34" charset="0"/>
              </a:rPr>
              <a:t> for several years</a:t>
            </a:r>
          </a:p>
          <a:p>
            <a:r>
              <a:rPr lang="en-GB" sz="1600" dirty="0">
                <a:latin typeface="Calibri" panose="020F0502020204030204" pitchFamily="34" charset="0"/>
              </a:rPr>
              <a:t>Equipment control (FESA) software for HEBT / SFRS</a:t>
            </a:r>
          </a:p>
          <a:p>
            <a:endParaRPr lang="en-GB" sz="16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4E633FAB-9370-3883-490B-E229D2414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</p:spPr>
        <p:txBody>
          <a:bodyPr>
            <a:normAutofit/>
          </a:bodyPr>
          <a:lstStyle/>
          <a:p>
            <a:r>
              <a:rPr lang="en-GB" sz="1800" dirty="0"/>
              <a:t>Development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FESA Software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5722D5-3C8C-E1F6-CB48-7F0902C66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18" y="2708960"/>
            <a:ext cx="8374372" cy="257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52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sz="1800" b="1" dirty="0"/>
              <a:t>Control System Hardware</a:t>
            </a:r>
          </a:p>
          <a:p>
            <a:pPr lvl="1"/>
            <a:r>
              <a:rPr lang="en-GB" sz="1400" dirty="0"/>
              <a:t>Status and Outlook of Hardware</a:t>
            </a:r>
          </a:p>
          <a:p>
            <a:pPr lvl="1"/>
            <a:r>
              <a:rPr lang="en-GB" sz="1400" dirty="0"/>
              <a:t>Commissioning Planning: Schedule and concepts</a:t>
            </a:r>
          </a:p>
          <a:p>
            <a:pPr lvl="1"/>
            <a:endParaRPr lang="en-GB" sz="1400" dirty="0"/>
          </a:p>
          <a:p>
            <a:pPr lvl="1"/>
            <a:endParaRPr lang="en-GB" sz="1400" dirty="0"/>
          </a:p>
          <a:p>
            <a:r>
              <a:rPr lang="en-GB" sz="1800" b="1" dirty="0"/>
              <a:t>Status Software Development</a:t>
            </a:r>
          </a:p>
          <a:p>
            <a:pPr lvl="1"/>
            <a:r>
              <a:rPr lang="en-GB" sz="1400" dirty="0"/>
              <a:t>Readiness of important functions for commissioning without beam</a:t>
            </a:r>
          </a:p>
          <a:p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noProof="0" dirty="0"/>
              <a:t>2024-11-08</a:t>
            </a:r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id="{7EE9C299-64B5-C6F8-9AB5-C54E6AAF92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</p:spPr>
        <p:txBody>
          <a:bodyPr/>
          <a:lstStyle/>
          <a:p>
            <a:pPr algn="l"/>
            <a:r>
              <a:rPr lang="en-GB" dirty="0"/>
              <a:t>Ralph Bär | 1st FAIR Commissioning Workshop</a:t>
            </a:r>
          </a:p>
        </p:txBody>
      </p:sp>
    </p:spTree>
    <p:extLst>
      <p:ext uri="{BB962C8B-B14F-4D97-AF65-F5344CB8AC3E}">
        <p14:creationId xmlns:p14="http://schemas.microsoft.com/office/powerpoint/2010/main" val="145036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A806F-AA89-F115-BA46-6BE9A281B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8C38C3-F25A-A439-8B0C-A0FE7AE25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07" y="2613977"/>
            <a:ext cx="7772400" cy="163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90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21</a:t>
            </a:fld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Commissioning ongoing now…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Injector Controls Upgrade</a:t>
            </a:r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F69EFE06-C6AA-75EF-5728-18403A101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</p:spPr>
        <p:txBody>
          <a:bodyPr/>
          <a:lstStyle/>
          <a:p>
            <a:pPr algn="l"/>
            <a:r>
              <a:rPr lang="en-GB" dirty="0"/>
              <a:t>Ralph Bär | 1st FAIR Commissioning Workshop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19E6EAC9-2A5D-ABF6-7398-DFA81294F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</p:spPr>
        <p:txBody>
          <a:bodyPr/>
          <a:lstStyle/>
          <a:p>
            <a:r>
              <a:rPr lang="en-US" noProof="0" dirty="0"/>
              <a:t>2024-11-08</a:t>
            </a:r>
            <a:endParaRPr lang="en-GB" noProof="0" dirty="0"/>
          </a:p>
        </p:txBody>
      </p:sp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49434E90-10F7-8EA0-8A8E-8EC997E8E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95" y="1432327"/>
            <a:ext cx="5232694" cy="2943391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3F125766-B33F-E4EE-6AB9-B05C3EF95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091" y="2702103"/>
            <a:ext cx="5430548" cy="3054683"/>
          </a:xfrm>
          <a:prstGeom prst="rect">
            <a:avLst/>
          </a:prstGeom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F20816BB-FAD6-1A2D-6C54-787417FE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39" y="5650787"/>
            <a:ext cx="5713059" cy="89077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1600" b="1" dirty="0">
                <a:solidFill>
                  <a:schemeClr val="accent1"/>
                </a:solidFill>
              </a:rPr>
              <a:t>Dry/Wet Run</a:t>
            </a:r>
          </a:p>
          <a:p>
            <a:pPr marL="0" indent="0">
              <a:buNone/>
            </a:pPr>
            <a:r>
              <a:rPr lang="en-GB" sz="1400" dirty="0">
                <a:solidFill>
                  <a:schemeClr val="tx1"/>
                </a:solidFill>
              </a:rPr>
              <a:t>Test of UNILAC control system replaced by FAIR control system</a:t>
            </a:r>
          </a:p>
          <a:p>
            <a:pPr marL="0" indent="0">
              <a:buNone/>
            </a:pPr>
            <a:r>
              <a:rPr lang="en-GB" sz="1400" dirty="0">
                <a:solidFill>
                  <a:schemeClr val="tx1"/>
                </a:solidFill>
              </a:rPr>
              <a:t>Test objectives reached in time, beam transported to TK7 cup</a:t>
            </a:r>
            <a:br>
              <a:rPr lang="en-GB" sz="1400" dirty="0">
                <a:solidFill>
                  <a:schemeClr val="tx1"/>
                </a:solidFill>
              </a:rPr>
            </a:b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4160F63E-F89C-1F3E-86B8-77A3EBB8D76A}"/>
              </a:ext>
            </a:extLst>
          </p:cNvPr>
          <p:cNvSpPr txBox="1">
            <a:spLocks/>
          </p:cNvSpPr>
          <p:nvPr/>
        </p:nvSpPr>
        <p:spPr>
          <a:xfrm>
            <a:off x="6022559" y="1659831"/>
            <a:ext cx="3121441" cy="787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GB" sz="1400" dirty="0">
                <a:solidFill>
                  <a:schemeClr val="tx1"/>
                </a:solidFill>
              </a:rPr>
              <a:t>07.11.2024, 17:00</a:t>
            </a:r>
          </a:p>
        </p:txBody>
      </p:sp>
    </p:spTree>
    <p:extLst>
      <p:ext uri="{BB962C8B-B14F-4D97-AF65-F5344CB8AC3E}">
        <p14:creationId xmlns:p14="http://schemas.microsoft.com/office/powerpoint/2010/main" val="2688074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3</a:t>
            </a:fld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Commissioning Phases</a:t>
            </a:r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E77882FD-C2EB-6035-CE5E-2EFC27525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</p:spPr>
        <p:txBody>
          <a:bodyPr/>
          <a:lstStyle/>
          <a:p>
            <a:pPr algn="l"/>
            <a:r>
              <a:rPr lang="en-GB" dirty="0"/>
              <a:t>Ralph Bär | 1st FAIR Commissioning Workshop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3A498541-B168-59D6-6E0C-9BA730DD83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</p:spPr>
        <p:txBody>
          <a:bodyPr/>
          <a:lstStyle/>
          <a:p>
            <a:r>
              <a:rPr lang="en-US" noProof="0" dirty="0"/>
              <a:t>2024-11-08</a:t>
            </a:r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8C034D-D08C-970C-BDAA-85FEB7114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92" y="1808589"/>
            <a:ext cx="8459998" cy="399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68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4</a:t>
            </a:fld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Installation &amp; Commissioning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Networks</a:t>
            </a:r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95A2F11F-9B86-266C-5272-5E0F842E5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</p:spPr>
        <p:txBody>
          <a:bodyPr/>
          <a:lstStyle/>
          <a:p>
            <a:pPr algn="l"/>
            <a:r>
              <a:rPr lang="en-GB" dirty="0"/>
              <a:t>Ralph Bär | 1st FAIR Commissioning Workshop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D8E24E9-5736-7B5A-B437-06A80B636D53}"/>
              </a:ext>
            </a:extLst>
          </p:cNvPr>
          <p:cNvSpPr txBox="1">
            <a:spLocks/>
          </p:cNvSpPr>
          <p:nvPr/>
        </p:nvSpPr>
        <p:spPr>
          <a:xfrm>
            <a:off x="466083" y="1555230"/>
            <a:ext cx="8211834" cy="48996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tx1"/>
                </a:solidFill>
              </a:rPr>
              <a:t>Controls provides </a:t>
            </a:r>
            <a:r>
              <a:rPr lang="en-GB" sz="1600" b="1" dirty="0">
                <a:solidFill>
                  <a:schemeClr val="tx1"/>
                </a:solidFill>
              </a:rPr>
              <a:t>networks</a:t>
            </a:r>
            <a:r>
              <a:rPr lang="en-GB" sz="1600" dirty="0">
                <a:solidFill>
                  <a:schemeClr val="tx1"/>
                </a:solidFill>
              </a:rPr>
              <a:t> across FAIR buildings: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Accelerator (ACC) network </a:t>
            </a: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communication within control system</a:t>
            </a:r>
            <a:endParaRPr lang="en-GB" sz="1400" dirty="0">
              <a:solidFill>
                <a:schemeClr val="tx1"/>
              </a:solidFill>
            </a:endParaRP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Timing (White Rabbit) network </a:t>
            </a: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time and events</a:t>
            </a:r>
            <a:endParaRPr lang="en-GB" sz="1400" dirty="0">
              <a:solidFill>
                <a:schemeClr val="tx1"/>
              </a:solidFill>
            </a:endParaRP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Industrial (</a:t>
            </a:r>
            <a:r>
              <a:rPr lang="en-GB" sz="1400" dirty="0" err="1">
                <a:solidFill>
                  <a:schemeClr val="tx1"/>
                </a:solidFill>
              </a:rPr>
              <a:t>ProfiNet</a:t>
            </a:r>
            <a:r>
              <a:rPr lang="en-GB" sz="1400" dirty="0">
                <a:solidFill>
                  <a:schemeClr val="tx1"/>
                </a:solidFill>
              </a:rPr>
              <a:t>) network </a:t>
            </a: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network for Vacuum, </a:t>
            </a:r>
            <a:r>
              <a:rPr lang="en-GB" sz="1400" dirty="0" err="1">
                <a:solidFill>
                  <a:schemeClr val="tx1"/>
                </a:solidFill>
                <a:sym typeface="Wingdings" pitchFamily="2" charset="2"/>
              </a:rPr>
              <a:t>Cryo</a:t>
            </a: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, PAS, Interlocks, …</a:t>
            </a:r>
            <a:endParaRPr lang="en-GB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r>
              <a:rPr lang="en-GB" sz="1600" dirty="0">
                <a:solidFill>
                  <a:schemeClr val="tx1"/>
                </a:solidFill>
              </a:rPr>
              <a:t>Availability of networks is </a:t>
            </a:r>
            <a:r>
              <a:rPr lang="en-GB" sz="1600" b="1" dirty="0">
                <a:solidFill>
                  <a:schemeClr val="tx1"/>
                </a:solidFill>
              </a:rPr>
              <a:t>pre-requisite</a:t>
            </a:r>
            <a:r>
              <a:rPr lang="en-GB" sz="1600" dirty="0">
                <a:solidFill>
                  <a:schemeClr val="tx1"/>
                </a:solidFill>
              </a:rPr>
              <a:t> for commissioning phase 2 (maybe 1)</a:t>
            </a:r>
          </a:p>
          <a:p>
            <a:pPr lvl="1"/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GB" sz="1400" dirty="0">
                <a:solidFill>
                  <a:schemeClr val="tx1"/>
                </a:solidFill>
              </a:rPr>
              <a:t>Install and commission as early as reasonably possible</a:t>
            </a:r>
          </a:p>
          <a:p>
            <a:endParaRPr lang="en-GB" sz="1600" b="1" dirty="0">
              <a:solidFill>
                <a:schemeClr val="tx1"/>
              </a:solidFill>
            </a:endParaRPr>
          </a:p>
          <a:p>
            <a:r>
              <a:rPr lang="en-GB" sz="1600" b="1" dirty="0">
                <a:solidFill>
                  <a:schemeClr val="tx1"/>
                </a:solidFill>
              </a:rPr>
              <a:t>Procurement situation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All White Rabbit switches developed and ready for installation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All </a:t>
            </a:r>
            <a:r>
              <a:rPr lang="en-GB" sz="1400" dirty="0" err="1">
                <a:solidFill>
                  <a:schemeClr val="tx1"/>
                </a:solidFill>
              </a:rPr>
              <a:t>ProfiNet</a:t>
            </a:r>
            <a:r>
              <a:rPr lang="en-GB" sz="1400" dirty="0">
                <a:solidFill>
                  <a:schemeClr val="tx1"/>
                </a:solidFill>
              </a:rPr>
              <a:t> switches ready for installation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Part of ACC network switches ready for installation</a:t>
            </a:r>
          </a:p>
          <a:p>
            <a:pPr lvl="1"/>
            <a:endParaRPr lang="en-GB" sz="1200" dirty="0">
              <a:solidFill>
                <a:schemeClr val="tx1"/>
              </a:solidFill>
            </a:endParaRPr>
          </a:p>
          <a:p>
            <a:r>
              <a:rPr lang="en-GB" sz="1600" b="1" dirty="0">
                <a:solidFill>
                  <a:schemeClr val="tx1"/>
                </a:solidFill>
              </a:rPr>
              <a:t>Central Installations </a:t>
            </a:r>
            <a:r>
              <a:rPr lang="en-GB" sz="1600" dirty="0">
                <a:solidFill>
                  <a:schemeClr val="tx1"/>
                </a:solidFill>
                <a:sym typeface="Wingdings" pitchFamily="2" charset="2"/>
              </a:rPr>
              <a:t> (almost) done!</a:t>
            </a:r>
          </a:p>
          <a:p>
            <a:pPr lvl="1"/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All installations in BG.2.009 (and Green Cube)</a:t>
            </a:r>
          </a:p>
          <a:p>
            <a:pPr lvl="1"/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Core ACC switches already installed, commissioning in Nov 2024 (next 2 weeks)</a:t>
            </a:r>
          </a:p>
          <a:p>
            <a:pPr lvl="1"/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WR Timing  already in operation for several years</a:t>
            </a:r>
          </a:p>
          <a:p>
            <a:pPr lvl="1"/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Industrial Ethernet  </a:t>
            </a:r>
            <a:r>
              <a:rPr lang="en-GB" sz="1400" dirty="0" err="1">
                <a:solidFill>
                  <a:schemeClr val="tx1"/>
                </a:solidFill>
                <a:sym typeface="Wingdings" pitchFamily="2" charset="2"/>
              </a:rPr>
              <a:t>ProfiNet</a:t>
            </a: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 Core installed in October 2024 (GSI ring), FAIR rings prepared</a:t>
            </a:r>
          </a:p>
          <a:p>
            <a:pPr marL="0" indent="0">
              <a:buNone/>
            </a:pPr>
            <a:endParaRPr lang="en-GB" sz="1600" dirty="0">
              <a:solidFill>
                <a:schemeClr val="tx1"/>
              </a:solidFill>
              <a:sym typeface="Wingdings" pitchFamily="2" charset="2"/>
            </a:endParaRP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0BCD31EF-A9F0-F5C3-91B2-151E94DFA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</p:spPr>
        <p:txBody>
          <a:bodyPr/>
          <a:lstStyle/>
          <a:p>
            <a:r>
              <a:rPr lang="en-US" noProof="0" dirty="0"/>
              <a:t>2024-11-08</a:t>
            </a:r>
            <a:endParaRPr lang="en-GB" noProof="0" dirty="0"/>
          </a:p>
        </p:txBody>
      </p:sp>
      <p:pic>
        <p:nvPicPr>
          <p:cNvPr id="1026" name="Picture 2" descr="Ethernet - Kostenlose technologie-Icons">
            <a:extLst>
              <a:ext uri="{FF2B5EF4-FFF2-40B4-BE49-F238E27FC236}">
                <a16:creationId xmlns:a16="http://schemas.microsoft.com/office/drawing/2014/main" id="{95CA5274-5B65-B0CB-3BDB-51D29FA53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60" y="1243584"/>
            <a:ext cx="1609344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540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B461F-E86E-9E11-89E4-711058C86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397372-E9DB-22D7-8C5C-6D9A5CD03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21247E-5F7D-2F68-6BBA-15F5E7A36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Installation &amp; Commissioning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Networks</a:t>
            </a:r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11B3A9DF-2AD4-96E1-F9B4-7E5F45187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</p:spPr>
        <p:txBody>
          <a:bodyPr/>
          <a:lstStyle/>
          <a:p>
            <a:pPr algn="l"/>
            <a:r>
              <a:rPr lang="en-GB" dirty="0"/>
              <a:t>Ralph Bär | 1st FAIR Commissioning Workshop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F60A7D80-0266-1119-7703-DEDA7FF35E06}"/>
              </a:ext>
            </a:extLst>
          </p:cNvPr>
          <p:cNvSpPr txBox="1">
            <a:spLocks/>
          </p:cNvSpPr>
          <p:nvPr/>
        </p:nvSpPr>
        <p:spPr>
          <a:xfrm>
            <a:off x="466083" y="1424992"/>
            <a:ext cx="8211834" cy="18897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tx1"/>
                </a:solidFill>
              </a:rPr>
              <a:t>Essential pre-condition for network commissioning:</a:t>
            </a:r>
          </a:p>
          <a:p>
            <a:r>
              <a:rPr lang="en-GB" sz="1400" dirty="0">
                <a:solidFill>
                  <a:schemeClr val="tx1"/>
                </a:solidFill>
              </a:rPr>
              <a:t>Installation of network racks and cabling </a:t>
            </a: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responsibility of </a:t>
            </a:r>
            <a:r>
              <a:rPr lang="en-GB" sz="1400" dirty="0">
                <a:solidFill>
                  <a:schemeClr val="tx1"/>
                </a:solidFill>
              </a:rPr>
              <a:t>FSB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Uplinks</a:t>
            </a:r>
            <a:r>
              <a:rPr lang="en-GB" sz="1400" dirty="0">
                <a:solidFill>
                  <a:schemeClr val="tx1"/>
                </a:solidFill>
              </a:rPr>
              <a:t> – FOC connections to BG.2.009 (“</a:t>
            </a:r>
            <a:r>
              <a:rPr lang="en-GB" sz="1400" i="1" dirty="0" err="1">
                <a:solidFill>
                  <a:schemeClr val="tx1"/>
                </a:solidFill>
              </a:rPr>
              <a:t>Datenanbindung</a:t>
            </a:r>
            <a:r>
              <a:rPr lang="en-GB" sz="1400" i="1" dirty="0">
                <a:solidFill>
                  <a:schemeClr val="tx1"/>
                </a:solidFill>
              </a:rPr>
              <a:t> FAIR </a:t>
            </a:r>
            <a:r>
              <a:rPr lang="en-GB" sz="1400" i="1" dirty="0" err="1">
                <a:solidFill>
                  <a:schemeClr val="tx1"/>
                </a:solidFill>
              </a:rPr>
              <a:t>zur</a:t>
            </a:r>
            <a:r>
              <a:rPr lang="en-GB" sz="1400" i="1" dirty="0">
                <a:solidFill>
                  <a:schemeClr val="tx1"/>
                </a:solidFill>
              </a:rPr>
              <a:t> GSI</a:t>
            </a:r>
            <a:r>
              <a:rPr lang="en-GB" sz="1400" dirty="0">
                <a:solidFill>
                  <a:schemeClr val="tx1"/>
                </a:solidFill>
              </a:rPr>
              <a:t>”)</a:t>
            </a:r>
          </a:p>
          <a:p>
            <a:r>
              <a:rPr lang="en-GB" sz="1400" dirty="0">
                <a:solidFill>
                  <a:schemeClr val="tx1"/>
                </a:solidFill>
              </a:rPr>
              <a:t>Uplink northern buildings: end of Q2/2025</a:t>
            </a:r>
          </a:p>
          <a:p>
            <a:r>
              <a:rPr lang="en-GB" sz="1400" dirty="0">
                <a:solidFill>
                  <a:schemeClr val="tx1"/>
                </a:solidFill>
              </a:rPr>
              <a:t>Uplink southern buildings: unknown</a:t>
            </a:r>
            <a:endParaRPr lang="en-GB" sz="1400" b="1" dirty="0">
              <a:solidFill>
                <a:srgbClr val="FF0000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1600" b="1" dirty="0">
                <a:solidFill>
                  <a:schemeClr val="tx1"/>
                </a:solidFill>
              </a:rPr>
              <a:t>Status Overview</a:t>
            </a:r>
          </a:p>
          <a:p>
            <a:endParaRPr lang="en-GB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820E10FF-6CCD-78D4-04C1-28EC1BBC7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</p:spPr>
        <p:txBody>
          <a:bodyPr/>
          <a:lstStyle/>
          <a:p>
            <a:r>
              <a:rPr lang="en-US" noProof="0" dirty="0"/>
              <a:t>2024-11-08</a:t>
            </a:r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BEA1D5-2A52-631F-3B58-123D314C3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83" y="3429000"/>
            <a:ext cx="8441943" cy="2595116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D6CD83F6-C693-0741-7106-B88777BB85BF}"/>
              </a:ext>
            </a:extLst>
          </p:cNvPr>
          <p:cNvSpPr/>
          <p:nvPr/>
        </p:nvSpPr>
        <p:spPr>
          <a:xfrm rot="16200000">
            <a:off x="5190351" y="2947220"/>
            <a:ext cx="374904" cy="1095017"/>
          </a:xfrm>
          <a:prstGeom prst="rightBrace">
            <a:avLst>
              <a:gd name="adj1" fmla="val 8333"/>
              <a:gd name="adj2" fmla="val 47495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A01370-1AB1-5412-A27A-3C6743754960}"/>
              </a:ext>
            </a:extLst>
          </p:cNvPr>
          <p:cNvSpPr txBox="1"/>
          <p:nvPr/>
        </p:nvSpPr>
        <p:spPr>
          <a:xfrm>
            <a:off x="5148072" y="2836086"/>
            <a:ext cx="2000869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/>
              <a:t>Availability of equipment</a:t>
            </a:r>
            <a:br>
              <a:rPr lang="en-GB" sz="1200" dirty="0"/>
            </a:br>
            <a:r>
              <a:rPr lang="en-GB" sz="1200" dirty="0"/>
              <a:t>ready for installation (M10)</a:t>
            </a:r>
          </a:p>
        </p:txBody>
      </p:sp>
    </p:spTree>
    <p:extLst>
      <p:ext uri="{BB962C8B-B14F-4D97-AF65-F5344CB8AC3E}">
        <p14:creationId xmlns:p14="http://schemas.microsoft.com/office/powerpoint/2010/main" val="3464916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2641" y="1456353"/>
            <a:ext cx="8058717" cy="4938903"/>
          </a:xfrm>
        </p:spPr>
        <p:txBody>
          <a:bodyPr>
            <a:normAutofit/>
          </a:bodyPr>
          <a:lstStyle/>
          <a:p>
            <a:r>
              <a:rPr lang="en-GB" sz="1600" b="1" dirty="0">
                <a:solidFill>
                  <a:schemeClr val="tx1"/>
                </a:solidFill>
              </a:rPr>
              <a:t>Installation works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Equipment only for </a:t>
            </a:r>
            <a:r>
              <a:rPr lang="en-GB" sz="1400" b="1" dirty="0">
                <a:solidFill>
                  <a:schemeClr val="tx1"/>
                </a:solidFill>
              </a:rPr>
              <a:t>G004A</a:t>
            </a:r>
            <a:r>
              <a:rPr lang="en-GB" sz="1400" dirty="0">
                <a:solidFill>
                  <a:schemeClr val="tx1"/>
                </a:solidFill>
              </a:rPr>
              <a:t> and </a:t>
            </a:r>
            <a:r>
              <a:rPr lang="en-GB" sz="1400" b="1" dirty="0">
                <a:solidFill>
                  <a:schemeClr val="tx1"/>
                </a:solidFill>
              </a:rPr>
              <a:t>G017A</a:t>
            </a:r>
            <a:r>
              <a:rPr lang="en-GB" sz="1400" dirty="0">
                <a:solidFill>
                  <a:schemeClr val="tx1"/>
                </a:solidFill>
              </a:rPr>
              <a:t> ready for installation (present budget constraints)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No equipment for T110, but building situation advanced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Further procurement schedule not critical (</a:t>
            </a:r>
            <a:r>
              <a:rPr lang="en-GB" sz="1400" dirty="0" err="1">
                <a:solidFill>
                  <a:schemeClr val="tx1"/>
                </a:solidFill>
              </a:rPr>
              <a:t>KdB</a:t>
            </a:r>
            <a:r>
              <a:rPr lang="en-GB" sz="1400" dirty="0">
                <a:solidFill>
                  <a:schemeClr val="tx1"/>
                </a:solidFill>
              </a:rPr>
              <a:t> frame contract) – 2.3 M€ for remaining ES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WR and </a:t>
            </a:r>
            <a:r>
              <a:rPr lang="en-GB" sz="1400" dirty="0" err="1">
                <a:solidFill>
                  <a:schemeClr val="tx1"/>
                </a:solidFill>
              </a:rPr>
              <a:t>ProfiNet</a:t>
            </a:r>
            <a:r>
              <a:rPr lang="en-GB" sz="1400" dirty="0">
                <a:solidFill>
                  <a:schemeClr val="tx1"/>
                </a:solidFill>
              </a:rPr>
              <a:t> equipment fully available</a:t>
            </a:r>
          </a:p>
          <a:p>
            <a:pPr lvl="1"/>
            <a:endParaRPr lang="en-GB" sz="1400" dirty="0">
              <a:solidFill>
                <a:schemeClr val="tx1"/>
              </a:solidFill>
            </a:endParaRP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As soon as building &amp; cabling conditions are met </a:t>
            </a: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resilient building milestones required  </a:t>
            </a:r>
            <a:endParaRPr lang="en-GB" sz="1400" dirty="0">
              <a:solidFill>
                <a:schemeClr val="tx1"/>
              </a:solidFill>
            </a:endParaRP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installation of pre-configured equipment &amp; patching, powering test</a:t>
            </a:r>
          </a:p>
          <a:p>
            <a:pPr lvl="1"/>
            <a:r>
              <a:rPr lang="en-GB" sz="1400" b="1" dirty="0">
                <a:solidFill>
                  <a:schemeClr val="tx1"/>
                </a:solidFill>
              </a:rPr>
              <a:t>Installation duration</a:t>
            </a:r>
            <a:r>
              <a:rPr lang="en-GB" sz="1400" dirty="0">
                <a:solidFill>
                  <a:schemeClr val="tx1"/>
                </a:solidFill>
              </a:rPr>
              <a:t>: 1 week/rack estimated</a:t>
            </a:r>
          </a:p>
          <a:p>
            <a:pPr marL="457200" lvl="1" indent="0"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r>
              <a:rPr lang="en-GB" sz="1600" b="1" dirty="0">
                <a:solidFill>
                  <a:schemeClr val="tx1"/>
                </a:solidFill>
              </a:rPr>
              <a:t>Commissioning works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As soon as </a:t>
            </a:r>
            <a:r>
              <a:rPr lang="en-GB" sz="1400" b="1" dirty="0">
                <a:solidFill>
                  <a:schemeClr val="tx1"/>
                </a:solidFill>
              </a:rPr>
              <a:t>uplink</a:t>
            </a:r>
            <a:r>
              <a:rPr lang="en-GB" sz="1400" dirty="0">
                <a:solidFill>
                  <a:schemeClr val="tx1"/>
                </a:solidFill>
              </a:rPr>
              <a:t> is established </a:t>
            </a: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uplink milestones for south buildings not known</a:t>
            </a:r>
            <a:endParaRPr lang="en-GB" sz="1400" dirty="0">
              <a:solidFill>
                <a:schemeClr val="tx1"/>
              </a:solidFill>
            </a:endParaRP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Powering equipment, communication tests </a:t>
            </a: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stay in operation, maintained by INN</a:t>
            </a:r>
            <a:endParaRPr lang="en-GB" sz="1400" dirty="0">
              <a:solidFill>
                <a:schemeClr val="tx1"/>
              </a:solidFill>
            </a:endParaRPr>
          </a:p>
          <a:p>
            <a:pPr lvl="1"/>
            <a:r>
              <a:rPr lang="en-GB" sz="1400" b="1" dirty="0">
                <a:solidFill>
                  <a:schemeClr val="tx1"/>
                </a:solidFill>
              </a:rPr>
              <a:t>Commissioning duration</a:t>
            </a:r>
            <a:r>
              <a:rPr lang="en-GB" sz="1400" dirty="0">
                <a:solidFill>
                  <a:schemeClr val="tx1"/>
                </a:solidFill>
              </a:rPr>
              <a:t>: ½ day/rack estimated</a:t>
            </a:r>
          </a:p>
          <a:p>
            <a:pPr marL="457200" lvl="1" indent="0"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r>
              <a:rPr lang="en-GB" sz="1600" b="1" dirty="0">
                <a:solidFill>
                  <a:schemeClr val="accent1"/>
                </a:solidFill>
              </a:rPr>
              <a:t>Considerations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T110 network equipment (FS) shall be procured and installed (700 </a:t>
            </a:r>
            <a:r>
              <a:rPr lang="en-GB" sz="1400" dirty="0" err="1">
                <a:solidFill>
                  <a:schemeClr val="tx1"/>
                </a:solidFill>
              </a:rPr>
              <a:t>kEUR</a:t>
            </a:r>
            <a:r>
              <a:rPr lang="en-GB" sz="1400" dirty="0">
                <a:solidFill>
                  <a:schemeClr val="tx1"/>
                </a:solidFill>
              </a:rPr>
              <a:t>)   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Present challenge: Timing network engineer left timing team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  <a:sym typeface="Wingdings" pitchFamily="2" charset="2"/>
              </a:rPr>
              <a:t> position will be opened asap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Installation &amp; Commissioning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Networks</a:t>
            </a:r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95A2F11F-9B86-266C-5272-5E0F842E5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</p:spPr>
        <p:txBody>
          <a:bodyPr/>
          <a:lstStyle/>
          <a:p>
            <a:pPr algn="l"/>
            <a:r>
              <a:rPr lang="en-GB" dirty="0"/>
              <a:t>Ralph Bär | 1st FAIR Commissioning Workshop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0BCD31EF-A9F0-F5C3-91B2-151E94DFA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</p:spPr>
        <p:txBody>
          <a:bodyPr/>
          <a:lstStyle/>
          <a:p>
            <a:r>
              <a:rPr lang="en-US" noProof="0" dirty="0"/>
              <a:t>2024-11-08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01818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2565" y="1602658"/>
            <a:ext cx="5948738" cy="4751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>
                <a:solidFill>
                  <a:schemeClr val="tx1"/>
                </a:solidFill>
              </a:rPr>
              <a:t>Equipment control installation scope</a:t>
            </a:r>
          </a:p>
          <a:p>
            <a:r>
              <a:rPr lang="en-GB" sz="1600" dirty="0">
                <a:solidFill>
                  <a:schemeClr val="accent1"/>
                </a:solidFill>
              </a:rPr>
              <a:t>SCU FE-controllers for power converters</a:t>
            </a:r>
          </a:p>
          <a:p>
            <a:r>
              <a:rPr lang="en-GB" sz="1600" dirty="0" err="1">
                <a:solidFill>
                  <a:schemeClr val="tx1"/>
                </a:solidFill>
              </a:rPr>
              <a:t>MBox</a:t>
            </a:r>
            <a:r>
              <a:rPr lang="en-GB" sz="1600" dirty="0">
                <a:solidFill>
                  <a:schemeClr val="tx1"/>
                </a:solidFill>
              </a:rPr>
              <a:t> stepping motor controllers</a:t>
            </a:r>
          </a:p>
          <a:p>
            <a:r>
              <a:rPr lang="en-GB" sz="1600" dirty="0">
                <a:solidFill>
                  <a:schemeClr val="tx1"/>
                </a:solidFill>
              </a:rPr>
              <a:t>Digitizer Systems (FEC &amp; Digitizer modules)</a:t>
            </a:r>
          </a:p>
          <a:p>
            <a:r>
              <a:rPr lang="en-GB" sz="1600" dirty="0">
                <a:solidFill>
                  <a:schemeClr val="tx1"/>
                </a:solidFill>
              </a:rPr>
              <a:t>Interlock Collectors</a:t>
            </a:r>
          </a:p>
          <a:p>
            <a:r>
              <a:rPr lang="en-GB" sz="1600" dirty="0">
                <a:solidFill>
                  <a:schemeClr val="tx1"/>
                </a:solidFill>
              </a:rPr>
              <a:t>Fast Beam Abort (FBAS) Systems</a:t>
            </a:r>
          </a:p>
          <a:p>
            <a:pPr marL="0" indent="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1600" b="1" dirty="0">
                <a:solidFill>
                  <a:schemeClr val="tx1"/>
                </a:solidFill>
              </a:rPr>
              <a:t>Special HEBT devices:</a:t>
            </a:r>
          </a:p>
          <a:p>
            <a:r>
              <a:rPr lang="en-GB" sz="1600" dirty="0">
                <a:solidFill>
                  <a:schemeClr val="tx1"/>
                </a:solidFill>
              </a:rPr>
              <a:t>Fast Stripper Control (SCU-based)</a:t>
            </a:r>
          </a:p>
          <a:p>
            <a:pPr marL="0" indent="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1600" b="1" dirty="0">
                <a:solidFill>
                  <a:schemeClr val="tx1"/>
                </a:solidFill>
              </a:rPr>
              <a:t>Special SFRS devices:</a:t>
            </a:r>
          </a:p>
          <a:p>
            <a:r>
              <a:rPr lang="en-GB" sz="1600" dirty="0" err="1">
                <a:solidFill>
                  <a:schemeClr val="tx1"/>
                </a:solidFill>
              </a:rPr>
              <a:t>QuD</a:t>
            </a:r>
            <a:r>
              <a:rPr lang="en-GB" sz="1600" dirty="0">
                <a:solidFill>
                  <a:schemeClr val="tx1"/>
                </a:solidFill>
              </a:rPr>
              <a:t> DAQ systems</a:t>
            </a:r>
          </a:p>
          <a:p>
            <a:pPr marL="0" indent="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1600" dirty="0">
                <a:solidFill>
                  <a:schemeClr val="tx1"/>
                </a:solidFill>
              </a:rPr>
              <a:t>NB: network-connected equipment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usually does not need local installation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7</a:t>
            </a:fld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Installation and Commissioning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Front-End Controls</a:t>
            </a:r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C6B730BB-2A2C-66E7-7405-801D99DB9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</p:spPr>
        <p:txBody>
          <a:bodyPr/>
          <a:lstStyle/>
          <a:p>
            <a:pPr algn="l"/>
            <a:r>
              <a:rPr lang="en-GB" dirty="0"/>
              <a:t>Ralph Bär | 1st FAIR Commissioning Workshop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3FB658D4-547A-917D-0286-EA0B7ED61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</p:spPr>
        <p:txBody>
          <a:bodyPr/>
          <a:lstStyle/>
          <a:p>
            <a:r>
              <a:rPr lang="en-US" noProof="0" dirty="0"/>
              <a:t>2024-11-08</a:t>
            </a:r>
            <a:endParaRPr lang="en-GB" noProof="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F160164-9900-5849-547A-AFF2AF97E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4979" y="3465513"/>
            <a:ext cx="3698858" cy="129506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\\winfilesvg\Bel$root\belgroup\Publications\Conferences\ICALEPCS13\moppc007\DSC02858.jpg">
            <a:extLst>
              <a:ext uri="{FF2B5EF4-FFF2-40B4-BE49-F238E27FC236}">
                <a16:creationId xmlns:a16="http://schemas.microsoft.com/office/drawing/2014/main" id="{66EFC3B6-5E54-1640-6B96-E8092B454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667" y="1356850"/>
            <a:ext cx="3708170" cy="177954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056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DD019-F6D1-051D-F408-EFCD6B3DE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AE23E6-8891-98F1-F1E5-657D116BF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1450685"/>
            <a:ext cx="8211834" cy="5137315"/>
          </a:xfrm>
        </p:spPr>
        <p:txBody>
          <a:bodyPr>
            <a:normAutofit lnSpcReduction="10000"/>
          </a:bodyPr>
          <a:lstStyle/>
          <a:p>
            <a:r>
              <a:rPr lang="en-GB" sz="1600" b="1" dirty="0">
                <a:solidFill>
                  <a:schemeClr val="tx1"/>
                </a:solidFill>
              </a:rPr>
              <a:t>Installation works (</a:t>
            </a:r>
            <a:r>
              <a:rPr lang="en-GB" sz="1600" b="1" dirty="0">
                <a:solidFill>
                  <a:schemeClr val="accent1"/>
                </a:solidFill>
              </a:rPr>
              <a:t>Power Converters</a:t>
            </a:r>
            <a:r>
              <a:rPr lang="en-GB" sz="1600" b="1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SCU standard controllers for 2025/2026 available (100 units) 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SCUv4.1 to be produced in 2025 (100 units)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SCUv5 under development, production in 2026 for FS/ES/FS+ (600 units)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Installation works: install SCU in power converter, cable connection ACC, WR, Interlocks, FBAS-FOC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To be done by: Field support team (ACO electronic technicians), supported by EPS team</a:t>
            </a:r>
          </a:p>
          <a:p>
            <a:pPr lvl="1"/>
            <a:r>
              <a:rPr lang="en-GB" sz="1400" b="1" dirty="0">
                <a:solidFill>
                  <a:schemeClr val="tx1"/>
                </a:solidFill>
              </a:rPr>
              <a:t>Installation duration</a:t>
            </a:r>
            <a:r>
              <a:rPr lang="en-GB" sz="1400" dirty="0">
                <a:solidFill>
                  <a:schemeClr val="tx1"/>
                </a:solidFill>
              </a:rPr>
              <a:t>: ½ day / power converter estimated</a:t>
            </a:r>
          </a:p>
          <a:p>
            <a:pPr marL="457200" lvl="1" indent="0"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r>
              <a:rPr lang="en-GB" sz="1600" b="1" dirty="0">
                <a:solidFill>
                  <a:schemeClr val="tx1"/>
                </a:solidFill>
              </a:rPr>
              <a:t>Commissioning works (</a:t>
            </a:r>
            <a:r>
              <a:rPr lang="en-GB" sz="1600" b="1" dirty="0">
                <a:solidFill>
                  <a:schemeClr val="accent1"/>
                </a:solidFill>
              </a:rPr>
              <a:t>Power Converters</a:t>
            </a:r>
            <a:r>
              <a:rPr lang="en-GB" sz="1600" b="1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Remotely by FEC &amp; APP/LSA teams (field support by ACO/HEL field team)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Pre-conditions: PC released for remote operation, all data available (calibrations, interlock lists, field calibrations in DB, testing sequences available, …)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Phase 2: Deployment of FESA class software, configuration, signal checks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Phase 3.1: LSA integration, beam pattern execution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Use Sequencer Service for automation (sequences available)</a:t>
            </a:r>
          </a:p>
          <a:p>
            <a:pPr lvl="1"/>
            <a:r>
              <a:rPr lang="en-GB" sz="1400" b="1" dirty="0">
                <a:solidFill>
                  <a:schemeClr val="tx1"/>
                </a:solidFill>
              </a:rPr>
              <a:t>Commissioning duration</a:t>
            </a:r>
            <a:r>
              <a:rPr lang="en-GB" sz="1400" dirty="0">
                <a:solidFill>
                  <a:schemeClr val="tx1"/>
                </a:solidFill>
              </a:rPr>
              <a:t>: ½ day / power converter estimated</a:t>
            </a:r>
          </a:p>
          <a:p>
            <a:endParaRPr lang="en-GB" sz="1600" b="1" dirty="0">
              <a:solidFill>
                <a:schemeClr val="accent1"/>
              </a:solidFill>
            </a:endParaRPr>
          </a:p>
          <a:p>
            <a:r>
              <a:rPr lang="en-GB" sz="1600" b="1" dirty="0">
                <a:solidFill>
                  <a:schemeClr val="accent1"/>
                </a:solidFill>
              </a:rPr>
              <a:t>Considerations</a:t>
            </a:r>
          </a:p>
          <a:p>
            <a:pPr lvl="1"/>
            <a:r>
              <a:rPr lang="en-GB" sz="1400" dirty="0">
                <a:solidFill>
                  <a:schemeClr val="tx1"/>
                </a:solidFill>
              </a:rPr>
              <a:t>ACO Field Support Team (FST): electronic technicians to be established &amp; trained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3E6A70-4EDE-AC45-D172-4756232C6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8</a:t>
            </a:fld>
            <a:endParaRPr lang="en-GB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F8E944-483B-88FA-DD90-86877A092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Installation and Commissioning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Front-End Controls</a:t>
            </a:r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75B6FBA5-528D-8EBF-FAE1-52B075BAC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</p:spPr>
        <p:txBody>
          <a:bodyPr/>
          <a:lstStyle/>
          <a:p>
            <a:pPr algn="l"/>
            <a:r>
              <a:rPr lang="en-GB" dirty="0"/>
              <a:t>Ralph Bär | 1st FAIR Commissioning Workshop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555816CE-7FBF-26FA-980F-635EFB87A3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</p:spPr>
        <p:txBody>
          <a:bodyPr/>
          <a:lstStyle/>
          <a:p>
            <a:r>
              <a:rPr lang="en-US" noProof="0" dirty="0"/>
              <a:t>2024-11-08</a:t>
            </a:r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CA70B-0D73-AB52-A5A0-07B944ED052A}"/>
              </a:ext>
            </a:extLst>
          </p:cNvPr>
          <p:cNvSpPr txBox="1"/>
          <p:nvPr/>
        </p:nvSpPr>
        <p:spPr>
          <a:xfrm>
            <a:off x="6082021" y="1618488"/>
            <a:ext cx="421910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2400" b="1" dirty="0">
                <a:solidFill>
                  <a:srgbClr val="00B05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599128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2565" y="1450686"/>
            <a:ext cx="8211834" cy="1456090"/>
          </a:xfrm>
        </p:spPr>
        <p:txBody>
          <a:bodyPr>
            <a:norm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Controls of BL Vacuum </a:t>
            </a:r>
            <a:r>
              <a:rPr lang="en-GB" sz="1600" dirty="0">
                <a:solidFill>
                  <a:schemeClr val="tx1"/>
                </a:solidFill>
                <a:sym typeface="Wingdings" pitchFamily="2" charset="2"/>
              </a:rPr>
              <a:t> IND contributes </a:t>
            </a:r>
            <a:r>
              <a:rPr lang="en-GB" sz="1600" dirty="0">
                <a:solidFill>
                  <a:schemeClr val="tx1"/>
                </a:solidFill>
              </a:rPr>
              <a:t>to Vacuum Installation &amp; Commissioning</a:t>
            </a:r>
          </a:p>
          <a:p>
            <a:pPr marL="0" indent="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r>
              <a:rPr lang="en-GB" sz="1600" b="1" dirty="0">
                <a:solidFill>
                  <a:schemeClr val="tx1"/>
                </a:solidFill>
              </a:rPr>
              <a:t>Hardware Status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9</a:t>
            </a:fld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Installation &amp; Commissioning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Vacuum Controls (HEBT &amp; SFRS)</a:t>
            </a:r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7F6E31AE-832B-B6C4-F160-496C01F5B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306039" cy="357157"/>
          </a:xfrm>
        </p:spPr>
        <p:txBody>
          <a:bodyPr/>
          <a:lstStyle/>
          <a:p>
            <a:pPr algn="l"/>
            <a:r>
              <a:rPr lang="en-GB" dirty="0"/>
              <a:t>Ralph Bär | 1st FAIR Commissioning Workshop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03A4CB-2911-BC46-7126-DC7D2DDD36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8604" y="6552643"/>
            <a:ext cx="1220226" cy="365125"/>
          </a:xfrm>
        </p:spPr>
        <p:txBody>
          <a:bodyPr/>
          <a:lstStyle/>
          <a:p>
            <a:r>
              <a:rPr lang="en-US" noProof="0" dirty="0"/>
              <a:t>2024-11-08</a:t>
            </a:r>
            <a:endParaRPr lang="en-GB" noProof="0" dirty="0"/>
          </a:p>
        </p:txBody>
      </p:sp>
      <p:graphicFrame>
        <p:nvGraphicFramePr>
          <p:cNvPr id="10" name="Tabelle 7">
            <a:extLst>
              <a:ext uri="{FF2B5EF4-FFF2-40B4-BE49-F238E27FC236}">
                <a16:creationId xmlns:a16="http://schemas.microsoft.com/office/drawing/2014/main" id="{357CC349-16AB-A7F8-9437-9942050041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046557"/>
              </p:ext>
            </p:extLst>
          </p:nvPr>
        </p:nvGraphicFramePr>
        <p:xfrm>
          <a:off x="806480" y="3018732"/>
          <a:ext cx="6532237" cy="3037793"/>
        </p:xfrm>
        <a:graphic>
          <a:graphicData uri="http://schemas.openxmlformats.org/drawingml/2006/table">
            <a:tbl>
              <a:tblPr/>
              <a:tblGrid>
                <a:gridCol w="477303">
                  <a:extLst>
                    <a:ext uri="{9D8B030D-6E8A-4147-A177-3AD203B41FA5}">
                      <a16:colId xmlns:a16="http://schemas.microsoft.com/office/drawing/2014/main" val="2991561379"/>
                    </a:ext>
                  </a:extLst>
                </a:gridCol>
                <a:gridCol w="695497">
                  <a:extLst>
                    <a:ext uri="{9D8B030D-6E8A-4147-A177-3AD203B41FA5}">
                      <a16:colId xmlns:a16="http://schemas.microsoft.com/office/drawing/2014/main" val="3565806866"/>
                    </a:ext>
                  </a:extLst>
                </a:gridCol>
                <a:gridCol w="463666">
                  <a:extLst>
                    <a:ext uri="{9D8B030D-6E8A-4147-A177-3AD203B41FA5}">
                      <a16:colId xmlns:a16="http://schemas.microsoft.com/office/drawing/2014/main" val="446946987"/>
                    </a:ext>
                  </a:extLst>
                </a:gridCol>
                <a:gridCol w="327293">
                  <a:extLst>
                    <a:ext uri="{9D8B030D-6E8A-4147-A177-3AD203B41FA5}">
                      <a16:colId xmlns:a16="http://schemas.microsoft.com/office/drawing/2014/main" val="3742813218"/>
                    </a:ext>
                  </a:extLst>
                </a:gridCol>
                <a:gridCol w="327293">
                  <a:extLst>
                    <a:ext uri="{9D8B030D-6E8A-4147-A177-3AD203B41FA5}">
                      <a16:colId xmlns:a16="http://schemas.microsoft.com/office/drawing/2014/main" val="341944738"/>
                    </a:ext>
                  </a:extLst>
                </a:gridCol>
                <a:gridCol w="327293">
                  <a:extLst>
                    <a:ext uri="{9D8B030D-6E8A-4147-A177-3AD203B41FA5}">
                      <a16:colId xmlns:a16="http://schemas.microsoft.com/office/drawing/2014/main" val="1688149960"/>
                    </a:ext>
                  </a:extLst>
                </a:gridCol>
                <a:gridCol w="327293">
                  <a:extLst>
                    <a:ext uri="{9D8B030D-6E8A-4147-A177-3AD203B41FA5}">
                      <a16:colId xmlns:a16="http://schemas.microsoft.com/office/drawing/2014/main" val="887888009"/>
                    </a:ext>
                  </a:extLst>
                </a:gridCol>
                <a:gridCol w="327293">
                  <a:extLst>
                    <a:ext uri="{9D8B030D-6E8A-4147-A177-3AD203B41FA5}">
                      <a16:colId xmlns:a16="http://schemas.microsoft.com/office/drawing/2014/main" val="958643656"/>
                    </a:ext>
                  </a:extLst>
                </a:gridCol>
                <a:gridCol w="327293">
                  <a:extLst>
                    <a:ext uri="{9D8B030D-6E8A-4147-A177-3AD203B41FA5}">
                      <a16:colId xmlns:a16="http://schemas.microsoft.com/office/drawing/2014/main" val="1234877321"/>
                    </a:ext>
                  </a:extLst>
                </a:gridCol>
                <a:gridCol w="327293">
                  <a:extLst>
                    <a:ext uri="{9D8B030D-6E8A-4147-A177-3AD203B41FA5}">
                      <a16:colId xmlns:a16="http://schemas.microsoft.com/office/drawing/2014/main" val="3886215813"/>
                    </a:ext>
                  </a:extLst>
                </a:gridCol>
                <a:gridCol w="327293">
                  <a:extLst>
                    <a:ext uri="{9D8B030D-6E8A-4147-A177-3AD203B41FA5}">
                      <a16:colId xmlns:a16="http://schemas.microsoft.com/office/drawing/2014/main" val="2633869139"/>
                    </a:ext>
                  </a:extLst>
                </a:gridCol>
                <a:gridCol w="327293">
                  <a:extLst>
                    <a:ext uri="{9D8B030D-6E8A-4147-A177-3AD203B41FA5}">
                      <a16:colId xmlns:a16="http://schemas.microsoft.com/office/drawing/2014/main" val="689895530"/>
                    </a:ext>
                  </a:extLst>
                </a:gridCol>
                <a:gridCol w="1950134">
                  <a:extLst>
                    <a:ext uri="{9D8B030D-6E8A-4147-A177-3AD203B41FA5}">
                      <a16:colId xmlns:a16="http://schemas.microsoft.com/office/drawing/2014/main" val="253737743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Stage</a:t>
                      </a:r>
                    </a:p>
                  </a:txBody>
                  <a:tcPr marL="27000" marR="27000" marT="27000" marB="2700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Machine</a:t>
                      </a:r>
                    </a:p>
                  </a:txBody>
                  <a:tcPr marL="27000" marR="27000" marT="27000" marB="27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L="27000" marR="27000" marT="27000" marB="27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Beamline</a:t>
                      </a:r>
                      <a:br>
                        <a:rPr lang="en-GB" sz="9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9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Vacuum 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Bakeout</a:t>
                      </a:r>
                      <a:br>
                        <a:rPr lang="en-GB" sz="9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9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System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 noProof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Cryo</a:t>
                      </a:r>
                      <a:r>
                        <a:rPr lang="en-GB" sz="9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Insulation Vacuum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9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Remark</a:t>
                      </a:r>
                    </a:p>
                  </a:txBody>
                  <a:tcPr marL="27000" marR="27000" marT="27000" marB="27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199415"/>
                  </a:ext>
                </a:extLst>
              </a:tr>
              <a:tr h="20842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need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 noProof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deliv</a:t>
                      </a:r>
                      <a:endParaRPr lang="en-GB" sz="800" b="1" i="0" u="none" strike="noStrike" noProof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plan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need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 noProof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deliv</a:t>
                      </a:r>
                      <a:endParaRPr lang="en-GB" sz="800" b="1" i="0" u="none" strike="noStrike" noProof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plan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need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 noProof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deliv</a:t>
                      </a:r>
                      <a:endParaRPr lang="en-GB" sz="800" b="1" i="0" u="none" strike="noStrike" noProof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 noProof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plan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094164"/>
                  </a:ext>
                </a:extLst>
              </a:tr>
              <a:tr h="208421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</a:t>
                      </a:r>
                    </a:p>
                  </a:txBody>
                  <a:tcPr marL="27000" marR="27000" marT="27000" marB="2700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HEBT</a:t>
                      </a:r>
                    </a:p>
                  </a:txBody>
                  <a:tcPr marL="27000" marR="27000" marT="27000" marB="27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PLC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7363"/>
                  </a:ext>
                </a:extLst>
              </a:tr>
              <a:tr h="208421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</a:t>
                      </a:r>
                    </a:p>
                  </a:txBody>
                  <a:tcPr marL="27000" marR="27000" marT="27000" marB="2700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841337"/>
                  </a:ext>
                </a:extLst>
              </a:tr>
              <a:tr h="208421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</a:t>
                      </a:r>
                    </a:p>
                  </a:txBody>
                  <a:tcPr marL="27000" marR="27000" marT="27000" marB="2700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003228"/>
                  </a:ext>
                </a:extLst>
              </a:tr>
              <a:tr h="208421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</a:t>
                      </a:r>
                    </a:p>
                  </a:txBody>
                  <a:tcPr marL="27000" marR="27000" marT="27000" marB="2700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624325"/>
                  </a:ext>
                </a:extLst>
              </a:tr>
              <a:tr h="208421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</a:t>
                      </a:r>
                    </a:p>
                  </a:txBody>
                  <a:tcPr marL="27000" marR="27000" marT="27000" marB="2700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SFRS</a:t>
                      </a:r>
                    </a:p>
                  </a:txBody>
                  <a:tcPr marL="27000" marR="27000" marT="27000" marB="27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PLC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4(+3)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25*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*offer request ends 29.10.24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02558"/>
                  </a:ext>
                </a:extLst>
              </a:tr>
              <a:tr h="208421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</a:t>
                      </a:r>
                    </a:p>
                  </a:txBody>
                  <a:tcPr marL="27000" marR="27000" marT="27000" marB="2700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914508"/>
                  </a:ext>
                </a:extLst>
              </a:tr>
              <a:tr h="208421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</a:t>
                      </a:r>
                    </a:p>
                  </a:txBody>
                  <a:tcPr marL="27000" marR="27000" marT="27000" marB="2700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168661"/>
                  </a:ext>
                </a:extLst>
              </a:tr>
              <a:tr h="208421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</a:t>
                      </a:r>
                    </a:p>
                  </a:txBody>
                  <a:tcPr marL="27000" marR="27000" marT="27000" marB="2700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4(+3)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76701"/>
                  </a:ext>
                </a:extLst>
              </a:tr>
              <a:tr h="208421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FS</a:t>
                      </a:r>
                    </a:p>
                  </a:txBody>
                  <a:tcPr marL="27000" marR="27000" marT="27000" marB="2700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SIS100</a:t>
                      </a:r>
                    </a:p>
                  </a:txBody>
                  <a:tcPr marL="27000" marR="27000" marT="27000" marB="270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PLC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17*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*offer request ends 29.10.24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38812"/>
                  </a:ext>
                </a:extLst>
              </a:tr>
              <a:tr h="208421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FS</a:t>
                      </a:r>
                    </a:p>
                  </a:txBody>
                  <a:tcPr marL="27000" marR="27000" marT="27000" marB="2700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762406"/>
                  </a:ext>
                </a:extLst>
              </a:tr>
              <a:tr h="208421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FS</a:t>
                      </a:r>
                    </a:p>
                  </a:txBody>
                  <a:tcPr marL="27000" marR="27000" marT="27000" marB="2700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208771"/>
                  </a:ext>
                </a:extLst>
              </a:tr>
              <a:tr h="208421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FS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7000" marR="27000" marT="27000" marB="2700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42880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DD0FD1A-3FEF-7435-1C30-3B4C39D76704}"/>
              </a:ext>
            </a:extLst>
          </p:cNvPr>
          <p:cNvSpPr txBox="1"/>
          <p:nvPr/>
        </p:nvSpPr>
        <p:spPr>
          <a:xfrm>
            <a:off x="757022" y="6103750"/>
            <a:ext cx="6174130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900" dirty="0"/>
              <a:t>PLC = PLC control cabinets	SSR = solid state </a:t>
            </a:r>
            <a:r>
              <a:rPr lang="en-GB" sz="900" dirty="0" err="1"/>
              <a:t>relais</a:t>
            </a:r>
            <a:r>
              <a:rPr lang="en-GB" sz="900" dirty="0"/>
              <a:t> cabinet		TB = terminal box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B0851E1A-A633-AB10-24CB-6E5174E7F051}"/>
              </a:ext>
            </a:extLst>
          </p:cNvPr>
          <p:cNvSpPr txBox="1">
            <a:spLocks/>
          </p:cNvSpPr>
          <p:nvPr/>
        </p:nvSpPr>
        <p:spPr>
          <a:xfrm>
            <a:off x="2594416" y="2092459"/>
            <a:ext cx="4134188" cy="1061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0" algn="l"/>
              </a:tabLst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Beamline Vacuum (SLO in-kind)</a:t>
            </a:r>
          </a:p>
          <a:p>
            <a:r>
              <a:rPr lang="en-GB" sz="1200" dirty="0"/>
              <a:t>Bake-out Control System (FAIR)</a:t>
            </a:r>
          </a:p>
          <a:p>
            <a:r>
              <a:rPr lang="en-GB" sz="1200" dirty="0" err="1"/>
              <a:t>Cryo</a:t>
            </a:r>
            <a:r>
              <a:rPr lang="en-GB" sz="1200" dirty="0"/>
              <a:t> Insulation Vacuum (GSI in-kind)</a:t>
            </a:r>
          </a:p>
          <a:p>
            <a:pPr marL="0" indent="0">
              <a:buFont typeface="Wingdings" charset="2"/>
              <a:buNone/>
            </a:pPr>
            <a:endParaRPr lang="en-GB" sz="1050" b="1" dirty="0"/>
          </a:p>
        </p:txBody>
      </p:sp>
    </p:spTree>
    <p:extLst>
      <p:ext uri="{BB962C8B-B14F-4D97-AF65-F5344CB8AC3E}">
        <p14:creationId xmlns:p14="http://schemas.microsoft.com/office/powerpoint/2010/main" val="438859150"/>
      </p:ext>
    </p:extLst>
  </p:cSld>
  <p:clrMapOvr>
    <a:masterClrMapping/>
  </p:clrMapOvr>
</p:sld>
</file>

<file path=ppt/theme/theme1.xml><?xml version="1.0" encoding="utf-8"?>
<a:theme xmlns:a="http://schemas.openxmlformats.org/drawingml/2006/main" name="MAC-Template-V03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MAC-Template-V03</Template>
  <TotalTime>1430</TotalTime>
  <Words>2032</Words>
  <Application>Microsoft Macintosh PowerPoint</Application>
  <PresentationFormat>On-screen Show (4:3)</PresentationFormat>
  <Paragraphs>499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MAC-Template-V03</vt:lpstr>
      <vt:lpstr>Control System Commissioning Timeline &amp; Status</vt:lpstr>
      <vt:lpstr>Presentation Outline</vt:lpstr>
      <vt:lpstr>Commissioning Phases</vt:lpstr>
      <vt:lpstr>Installation &amp; Commissioning Networks</vt:lpstr>
      <vt:lpstr>Installation &amp; Commissioning Networks</vt:lpstr>
      <vt:lpstr>Installation &amp; Commissioning Networks</vt:lpstr>
      <vt:lpstr>Installation and Commissioning Front-End Controls</vt:lpstr>
      <vt:lpstr>Installation and Commissioning Front-End Controls</vt:lpstr>
      <vt:lpstr>Installation &amp; Commissioning Vacuum Controls (HEBT &amp; SFRS)</vt:lpstr>
      <vt:lpstr>Installation &amp; Commissioning Vacuum Controls (HEBT &amp; SFRS)</vt:lpstr>
      <vt:lpstr>Installation &amp; Commissioning Vacuum Controls (HEBT &amp; SFRS)</vt:lpstr>
      <vt:lpstr>Installation and Commissioning Cryogenic Controls (incl. INV)</vt:lpstr>
      <vt:lpstr>Installation and Commissioning Cryogenic Controls (incl. INV)</vt:lpstr>
      <vt:lpstr>Installation and Commissioning Cryogenic Controls (incl. INV)</vt:lpstr>
      <vt:lpstr>Installation and Commissioning Cryogenic Controls (incl. INV)</vt:lpstr>
      <vt:lpstr>Installation and Commissioning Cryogenic Controls (incl. INV)</vt:lpstr>
      <vt:lpstr>Installation and Commissioning Industrial Controls</vt:lpstr>
      <vt:lpstr>Status Control System</vt:lpstr>
      <vt:lpstr>Development FESA Software</vt:lpstr>
      <vt:lpstr>PowerPoint Presentation</vt:lpstr>
      <vt:lpstr>Commissioning ongoing now… Injector Controls Upgrade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Carvas</dc:creator>
  <cp:lastModifiedBy>Ralph Bär</cp:lastModifiedBy>
  <cp:revision>138</cp:revision>
  <dcterms:created xsi:type="dcterms:W3CDTF">2017-05-03T12:35:34Z</dcterms:created>
  <dcterms:modified xsi:type="dcterms:W3CDTF">2024-11-08T09:24:05Z</dcterms:modified>
</cp:coreProperties>
</file>