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380" r:id="rId2"/>
    <p:sldId id="2962" r:id="rId3"/>
    <p:sldId id="3011" r:id="rId4"/>
    <p:sldId id="3007" r:id="rId5"/>
    <p:sldId id="2983" r:id="rId6"/>
    <p:sldId id="3001" r:id="rId7"/>
    <p:sldId id="2975" r:id="rId8"/>
    <p:sldId id="2991" r:id="rId9"/>
    <p:sldId id="3006" r:id="rId10"/>
    <p:sldId id="3017" r:id="rId11"/>
    <p:sldId id="3002" r:id="rId12"/>
    <p:sldId id="3012" r:id="rId13"/>
    <p:sldId id="2996" r:id="rId14"/>
    <p:sldId id="2992" r:id="rId15"/>
    <p:sldId id="3005" r:id="rId16"/>
    <p:sldId id="2980" r:id="rId17"/>
    <p:sldId id="2981" r:id="rId18"/>
    <p:sldId id="2999" r:id="rId19"/>
    <p:sldId id="2973" r:id="rId20"/>
    <p:sldId id="2993" r:id="rId21"/>
    <p:sldId id="2998" r:id="rId22"/>
    <p:sldId id="3000" r:id="rId23"/>
    <p:sldId id="3015" r:id="rId24"/>
    <p:sldId id="2974" r:id="rId25"/>
    <p:sldId id="3008" r:id="rId26"/>
    <p:sldId id="2997" r:id="rId27"/>
    <p:sldId id="2990" r:id="rId28"/>
    <p:sldId id="3018" r:id="rId29"/>
    <p:sldId id="2989" r:id="rId30"/>
    <p:sldId id="3009" r:id="rId31"/>
    <p:sldId id="3016" r:id="rId32"/>
    <p:sldId id="2984" r:id="rId33"/>
    <p:sldId id="2985" r:id="rId34"/>
    <p:sldId id="2987" r:id="rId35"/>
    <p:sldId id="3004" r:id="rId36"/>
    <p:sldId id="3019" r:id="rId37"/>
    <p:sldId id="3003" r:id="rId38"/>
    <p:sldId id="3010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D60093"/>
    <a:srgbClr val="0000FF"/>
    <a:srgbClr val="00FF00"/>
    <a:srgbClr val="FFCCCC"/>
    <a:srgbClr val="FF6600"/>
    <a:srgbClr val="FF9933"/>
    <a:srgbClr val="F21AD3"/>
    <a:srgbClr val="B55355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4" autoAdjust="0"/>
    <p:restoredTop sz="95173" autoAdjust="0"/>
  </p:normalViewPr>
  <p:slideViewPr>
    <p:cSldViewPr snapToGrid="0" snapToObjects="1">
      <p:cViewPr varScale="1">
        <p:scale>
          <a:sx n="86" d="100"/>
          <a:sy n="86" d="100"/>
        </p:scale>
        <p:origin x="70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0B403-0E76-5C49-9FF3-ED84AC90EB4D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31972-67CF-3C42-B54C-3F72D1F548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2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36E0F-4861-E943-B986-10AFA25417D8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E9E00-F01D-6146-893F-56AA929097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71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6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E9E00-F01D-6146-893F-56AA9290973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510" y="2083340"/>
            <a:ext cx="3360000" cy="303926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ppo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97" y="2703285"/>
            <a:ext cx="1730477" cy="162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09599" y="1972062"/>
            <a:ext cx="5648108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1800" dirty="0"/>
              <a:t>Click to </a:t>
            </a:r>
            <a:r>
              <a:rPr lang="fr-CH" sz="1800" dirty="0" err="1"/>
              <a:t>edit</a:t>
            </a:r>
            <a:r>
              <a:rPr lang="fr-CH" sz="1800"/>
              <a:t> Master title style</a:t>
            </a:r>
            <a:endParaRPr lang="en-US" sz="180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558988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14400"/>
            <a:ext cx="10969139" cy="5078628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592553" y="6369083"/>
            <a:ext cx="1945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358" y="2703285"/>
            <a:ext cx="1505062" cy="172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44"/>
          <a:stretch/>
        </p:blipFill>
        <p:spPr>
          <a:xfrm>
            <a:off x="1" y="6243485"/>
            <a:ext cx="12192000" cy="62940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379" y="6373260"/>
            <a:ext cx="5771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LHC Commissioning - Jorg Wenninger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41731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1491-4375-AA41-8137-3861025BA0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" t="11393" r="92556"/>
          <a:stretch/>
        </p:blipFill>
        <p:spPr>
          <a:xfrm>
            <a:off x="-82973" y="6243485"/>
            <a:ext cx="836988" cy="624676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592553" y="6369083"/>
            <a:ext cx="1945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08/11/2024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70" r:id="rId7"/>
    <p:sldLayoutId id="2147483671" r:id="rId8"/>
    <p:sldLayoutId id="2147483673" r:id="rId9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269875" algn="l" defTabSz="717550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6938" indent="-147638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14313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217488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wmf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logbook.cern.ch/eLogbook/attach_viewer.jsp?attach_id=1025394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70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21292C2D-488C-5F52-94D9-F82A4DC2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r="6589" b="9094"/>
          <a:stretch>
            <a:fillRect/>
          </a:stretch>
        </p:blipFill>
        <p:spPr bwMode="auto">
          <a:xfrm>
            <a:off x="8052360" y="4081697"/>
            <a:ext cx="2046256" cy="21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C2EAE-0ECA-8CFF-E126-31BB7C67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handle the beam?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8A7BC-EE34-75C8-BD8A-8F8BAF48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22" y="947429"/>
            <a:ext cx="6012913" cy="811034"/>
          </a:xfrm>
        </p:spPr>
        <p:txBody>
          <a:bodyPr>
            <a:normAutofit/>
          </a:bodyPr>
          <a:lstStyle/>
          <a:p>
            <a:r>
              <a:rPr lang="en-US" dirty="0"/>
              <a:t>The LHC makes a leap in terms of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stored energy </a:t>
            </a:r>
            <a:r>
              <a:rPr lang="en-US" dirty="0"/>
              <a:t>in the beam by </a:t>
            </a:r>
            <a:r>
              <a:rPr lang="en-US" b="1" dirty="0">
                <a:solidFill>
                  <a:srgbClr val="FF0000"/>
                </a:solidFill>
              </a:rPr>
              <a:t>2 orders of magnitude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566B6-05CF-7181-F4B8-7A08EF27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3CA73-6E41-B84A-5A41-5000EDCB3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C72B8B-58EA-AA7A-51F2-171FAA2FFD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271AF6A4-5CA3-E4E7-C03D-18FE2B762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r="11118" b="10323"/>
          <a:stretch>
            <a:fillRect/>
          </a:stretch>
        </p:blipFill>
        <p:spPr bwMode="auto">
          <a:xfrm>
            <a:off x="9827924" y="3471120"/>
            <a:ext cx="2171822" cy="229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FD1875B-E710-3623-B9FB-20B9198A0BFB}"/>
              </a:ext>
            </a:extLst>
          </p:cNvPr>
          <p:cNvGrpSpPr/>
          <p:nvPr/>
        </p:nvGrpSpPr>
        <p:grpSpPr>
          <a:xfrm>
            <a:off x="6987993" y="0"/>
            <a:ext cx="5119799" cy="3271522"/>
            <a:chOff x="940608" y="2092224"/>
            <a:chExt cx="7059524" cy="43085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F02861-3680-E801-48E9-D3B29DE9F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608" y="2092224"/>
              <a:ext cx="6946092" cy="4308576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A998F9-E314-BB8F-0E89-081BD330406D}"/>
                </a:ext>
              </a:extLst>
            </p:cNvPr>
            <p:cNvSpPr/>
            <p:nvPr/>
          </p:nvSpPr>
          <p:spPr bwMode="auto">
            <a:xfrm>
              <a:off x="1998865" y="4581150"/>
              <a:ext cx="5261485" cy="307240"/>
            </a:xfrm>
            <a:prstGeom prst="rect">
              <a:avLst/>
            </a:prstGeom>
            <a:solidFill>
              <a:srgbClr val="C00000">
                <a:alpha val="2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789BBA-2CBB-A4BD-3895-703461B2A375}"/>
                </a:ext>
              </a:extLst>
            </p:cNvPr>
            <p:cNvSpPr txBox="1"/>
            <p:nvPr/>
          </p:nvSpPr>
          <p:spPr>
            <a:xfrm>
              <a:off x="3948945" y="4581150"/>
              <a:ext cx="4051187" cy="38636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GB" sz="1200" b="1" i="1" kern="0" dirty="0">
                  <a:solidFill>
                    <a:srgbClr val="FF0000"/>
                  </a:solidFill>
                  <a:latin typeface="+mn-lt"/>
                </a:rPr>
                <a:t>Onset of ‘serious’ damage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423F601-DACF-C59A-77BF-043DE5F17E1A}"/>
              </a:ext>
            </a:extLst>
          </p:cNvPr>
          <p:cNvSpPr txBox="1">
            <a:spLocks/>
          </p:cNvSpPr>
          <p:nvPr/>
        </p:nvSpPr>
        <p:spPr>
          <a:xfrm>
            <a:off x="620721" y="1721636"/>
            <a:ext cx="6367271" cy="172074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Understanding and benchmarking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damage (and quench) thresholds of components</a:t>
            </a:r>
            <a:r>
              <a:rPr lang="en-US" b="1" dirty="0"/>
              <a:t> </a:t>
            </a:r>
            <a:r>
              <a:rPr lang="en-US" dirty="0"/>
              <a:t>became an important topic.</a:t>
            </a:r>
          </a:p>
          <a:p>
            <a:pPr lvl="1" defTabSz="914400"/>
            <a:r>
              <a:rPr lang="en-US" dirty="0"/>
              <a:t>Initial simple damage tests evolved into 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dedicated test facility </a:t>
            </a:r>
            <a:r>
              <a:rPr lang="en-US" dirty="0"/>
              <a:t>for radiation to matter studies (</a:t>
            </a:r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HiRadMat</a:t>
            </a:r>
            <a:r>
              <a:rPr lang="en-US" dirty="0"/>
              <a:t>).</a:t>
            </a:r>
          </a:p>
          <a:p>
            <a:pPr lvl="1" defTabSz="914400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(Un-) &amp; controlled quench tests </a:t>
            </a:r>
            <a:r>
              <a:rPr lang="en-US" dirty="0"/>
              <a:t>with beam in LHC.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2F23343-78EB-C143-D520-B0C1CAFF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76" y="3537815"/>
            <a:ext cx="1738764" cy="26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init">
            <a:extLst>
              <a:ext uri="{FF2B5EF4-FFF2-40B4-BE49-F238E27FC236}">
                <a16:creationId xmlns:a16="http://schemas.microsoft.com/office/drawing/2014/main" id="{7BBFB26A-56DC-1E00-632D-8A7A4F71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973" y="3689078"/>
            <a:ext cx="2898775" cy="2132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C04EEC4-AC7B-64CC-9927-A070E592CA82}"/>
              </a:ext>
            </a:extLst>
          </p:cNvPr>
          <p:cNvGrpSpPr>
            <a:grpSpLocks/>
          </p:cNvGrpSpPr>
          <p:nvPr/>
        </p:nvGrpSpPr>
        <p:grpSpPr bwMode="auto">
          <a:xfrm>
            <a:off x="2876561" y="4497569"/>
            <a:ext cx="2351931" cy="1644450"/>
            <a:chOff x="5437349" y="1275193"/>
            <a:chExt cx="3881437" cy="2998788"/>
          </a:xfrm>
        </p:grpSpPr>
        <p:pic>
          <p:nvPicPr>
            <p:cNvPr id="17" name="Picture 4" descr="DSC_0007">
              <a:extLst>
                <a:ext uri="{FF2B5EF4-FFF2-40B4-BE49-F238E27FC236}">
                  <a16:creationId xmlns:a16="http://schemas.microsoft.com/office/drawing/2014/main" id="{C22E1AD3-4181-1135-54CA-F1DE0F04F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349" y="1275193"/>
              <a:ext cx="3881437" cy="2998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D576CAF0-65DF-876D-4754-418EDDE8A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4505" y="4209596"/>
              <a:ext cx="3757831" cy="0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 type="stealth" w="lg" len="med"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3C1C3EFF-0908-570A-BD52-D5D7A048D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2488" y="3674223"/>
              <a:ext cx="686838" cy="376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C000"/>
                  </a:solidFill>
                  <a:latin typeface="+mj-lt"/>
                </a:rPr>
                <a:t>6 cm</a:t>
              </a:r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76483719-261C-B40A-728A-9C63EAB36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0300" y="2834007"/>
              <a:ext cx="3028635" cy="673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FF"/>
                </a:buClr>
                <a:buSzPct val="8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b="1" dirty="0">
                  <a:solidFill>
                    <a:srgbClr val="FFFF00"/>
                  </a:solidFill>
                  <a:latin typeface="+mj-lt"/>
                </a:rPr>
                <a:t>  A   B   D   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8E23729-C121-EF4C-BDE5-0F2EEC8E0A49}"/>
              </a:ext>
            </a:extLst>
          </p:cNvPr>
          <p:cNvSpPr txBox="1"/>
          <p:nvPr/>
        </p:nvSpPr>
        <p:spPr>
          <a:xfrm>
            <a:off x="8052360" y="3674441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HiRadMat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tests</a:t>
            </a:r>
            <a:endParaRPr lang="en-GB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74F47-8B37-AE64-A803-8083FDEE8926}"/>
              </a:ext>
            </a:extLst>
          </p:cNvPr>
          <p:cNvSpPr txBox="1"/>
          <p:nvPr/>
        </p:nvSpPr>
        <p:spPr>
          <a:xfrm>
            <a:off x="2989284" y="3804819"/>
            <a:ext cx="194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Early damage test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1600" b="1" dirty="0">
                <a:solidFill>
                  <a:srgbClr val="C00000"/>
                </a:solidFill>
              </a:rPr>
              <a:t>2004)</a:t>
            </a:r>
            <a:endParaRPr lang="en-GB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19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74A4D-578B-98EA-2D0F-D04B2DB2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new control room: CCC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FB59-D0B3-85E3-A45C-81E718490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51904"/>
            <a:ext cx="5177882" cy="2430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new centralized control room was considered a key for the success and efficient operation for the LHC area: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everybody in the same room for better communication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</a:t>
            </a:r>
            <a:r>
              <a:rPr lang="en-US" b="1" dirty="0">
                <a:solidFill>
                  <a:srgbClr val="C00000"/>
                </a:solidFill>
              </a:rPr>
              <a:t>2006</a:t>
            </a:r>
            <a:r>
              <a:rPr lang="en-US" dirty="0"/>
              <a:t> the SPS was the first machine to move into the CCC.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9A8CF-F2FC-668A-8446-A17761E3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CA62C-708D-69E5-78BF-20AEE7CE2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76D98-B70D-2203-E46B-AA1CCBE734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5FB7E2F4-2C6D-EE9C-B6DF-28F9B87F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169" y="970187"/>
            <a:ext cx="5957129" cy="45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D93F-28A0-B2C4-5E28-EB87589CB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Introduction – LHC and the CERN complex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/>
              <a:t>Cooldown and circuit commissioning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Equipment checkout towards first beam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Incident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Summary</a:t>
            </a:r>
            <a:endParaRPr lang="en-GB" sz="3600" b="1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B823-B2D2-3644-9FF0-24D4CB0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EBB8-F682-842F-0E6D-48E64564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008B4B-0146-2A9C-9369-774530262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76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7439-14E1-2ADF-FB8B-FE6C79E2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a miracle occurred 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1875A-7748-BA60-1CCB-670794D1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C05C-118A-13B9-537B-24E232E53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714593-A6E8-4519-8EE0-BEC377FAA3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5F8748-1318-9EFE-B8BC-CB096862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73" y="993671"/>
            <a:ext cx="7745339" cy="46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A41026-3E70-D85D-4850-91EBA0CC821A}"/>
              </a:ext>
            </a:extLst>
          </p:cNvPr>
          <p:cNvSpPr txBox="1"/>
          <p:nvPr/>
        </p:nvSpPr>
        <p:spPr>
          <a:xfrm>
            <a:off x="609600" y="1138637"/>
            <a:ext cx="3627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(hardly readable) schedule turned into a real machine…</a:t>
            </a:r>
          </a:p>
          <a:p>
            <a:endParaRPr lang="en-US" dirty="0"/>
          </a:p>
          <a:p>
            <a:r>
              <a:rPr lang="en-US" dirty="0"/>
              <a:t>When LEP was shutdown in 2000, the planning foresaw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first beam in the LHC</a:t>
            </a:r>
            <a:r>
              <a:rPr lang="en-US" b="1" dirty="0"/>
              <a:t> </a:t>
            </a:r>
            <a:r>
              <a:rPr lang="en-US" dirty="0"/>
              <a:t>in </a:t>
            </a:r>
            <a:r>
              <a:rPr lang="en-US" b="1" dirty="0">
                <a:solidFill>
                  <a:srgbClr val="C00000"/>
                </a:solidFill>
              </a:rPr>
              <a:t>2005</a:t>
            </a:r>
            <a:r>
              <a:rPr lang="en-US" dirty="0"/>
              <a:t>.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dirty="0"/>
              <a:t>The startup was eventually shifted to </a:t>
            </a:r>
            <a:r>
              <a:rPr lang="en-US" b="1" dirty="0">
                <a:solidFill>
                  <a:srgbClr val="C00000"/>
                </a:solidFill>
              </a:rPr>
              <a:t>2008</a:t>
            </a:r>
            <a:r>
              <a:rPr lang="en-US" b="1" dirty="0"/>
              <a:t> </a:t>
            </a:r>
            <a:r>
              <a:rPr lang="en-US" dirty="0"/>
              <a:t>due to technical issues and installation delays.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Provided operation with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 lot of time for equipment checkout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time was not lost, we would not have made it for 2005 (tests, controls…).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28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27E7-DE4A-636A-3A0C-6E5C83B9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Powering test campaigns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B48DA-56F2-5F41-AFCF-77FF164F9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69139" cy="5084956"/>
          </a:xfrm>
        </p:spPr>
        <p:txBody>
          <a:bodyPr>
            <a:normAutofit/>
          </a:bodyPr>
          <a:lstStyle/>
          <a:p>
            <a:r>
              <a:rPr lang="en-GB" dirty="0"/>
              <a:t>The first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powering tests of LHC circuits </a:t>
            </a:r>
            <a:r>
              <a:rPr lang="en-GB" dirty="0"/>
              <a:t>(power converters, busbars, magnets, interlocks and quench protection) began in </a:t>
            </a:r>
            <a:r>
              <a:rPr lang="en-GB" b="1" dirty="0">
                <a:solidFill>
                  <a:srgbClr val="C00000"/>
                </a:solidFill>
              </a:rPr>
              <a:t>2006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Segmentation of the LHC into 8 main sub-sectors allows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parallel circuit commissioning and installation</a:t>
            </a:r>
            <a:r>
              <a:rPr lang="en-GB" dirty="0"/>
              <a:t>.</a:t>
            </a:r>
          </a:p>
          <a:p>
            <a:pPr>
              <a:spcBef>
                <a:spcPts val="900"/>
              </a:spcBef>
            </a:pPr>
            <a:r>
              <a:rPr lang="en-GB" dirty="0"/>
              <a:t>Crucial integration tests for power converters, quench protection and circuit interlock systems.</a:t>
            </a:r>
          </a:p>
          <a:p>
            <a:pPr lvl="1"/>
            <a:r>
              <a:rPr lang="en-GB" dirty="0"/>
              <a:t>A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full commissioning campaign </a:t>
            </a:r>
            <a:r>
              <a:rPr lang="en-GB" dirty="0"/>
              <a:t>involves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~20’000 tests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on 1600 circuits </a:t>
            </a:r>
            <a:r>
              <a:rPr lang="en-GB" dirty="0">
                <a:solidFill>
                  <a:schemeClr val="tx2"/>
                </a:solidFill>
              </a:rPr>
              <a:t>that stretch over </a:t>
            </a:r>
            <a:r>
              <a:rPr lang="en-GB" b="1" dirty="0">
                <a:solidFill>
                  <a:schemeClr val="tx2"/>
                </a:solidFill>
              </a:rPr>
              <a:t>2-3 months</a:t>
            </a:r>
            <a:r>
              <a:rPr lang="en-GB" dirty="0">
                <a:solidFill>
                  <a:schemeClr val="tx2"/>
                </a:solidFill>
              </a:rPr>
              <a:t>. The first time(s) it took much longer.</a:t>
            </a:r>
          </a:p>
          <a:p>
            <a:pPr lvl="2"/>
            <a:r>
              <a:rPr lang="en-GB" sz="1600" dirty="0">
                <a:solidFill>
                  <a:schemeClr val="tx2"/>
                </a:solidFill>
              </a:rPr>
              <a:t>After a winter stop without warm-up: ~2 weeks.</a:t>
            </a:r>
          </a:p>
          <a:p>
            <a:pPr lvl="1"/>
            <a:r>
              <a:rPr lang="en-GB" dirty="0"/>
              <a:t>The campaigns end with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dipole magnet training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/>
              <a:t>to the desired peak field / energy (&gt; 500 training quenches to reach 6.8 TeV with all 1232 dipole magnets).</a:t>
            </a:r>
          </a:p>
          <a:p>
            <a:pPr lvl="2"/>
            <a:r>
              <a:rPr lang="en-GB" sz="1600" b="1" dirty="0">
                <a:solidFill>
                  <a:srgbClr val="FF0000"/>
                </a:solidFill>
              </a:rPr>
              <a:t>A bad surprise </a:t>
            </a:r>
            <a:r>
              <a:rPr lang="en-GB" sz="1600" dirty="0"/>
              <a:t>during commissioning: the </a:t>
            </a:r>
            <a:r>
              <a:rPr lang="en-GB" sz="1600" b="1" dirty="0">
                <a:solidFill>
                  <a:srgbClr val="FF0000"/>
                </a:solidFill>
              </a:rPr>
              <a:t>dipole magnets detrain partially during thermal cycles</a:t>
            </a:r>
            <a:r>
              <a:rPr lang="en-GB" dirty="0"/>
              <a:t>.</a:t>
            </a:r>
          </a:p>
          <a:p>
            <a:pPr lvl="2"/>
            <a:r>
              <a:rPr lang="en-GB" sz="1600" dirty="0"/>
              <a:t>Other circuits also experience training quenches, but they are individually powered </a:t>
            </a:r>
            <a:r>
              <a:rPr lang="en-GB" sz="1600" dirty="0">
                <a:sym typeface="Wingdings" panose="05000000000000000000" pitchFamily="2" charset="2"/>
              </a:rPr>
              <a:t> easier.</a:t>
            </a:r>
            <a:endParaRPr lang="en-GB" sz="1600" dirty="0"/>
          </a:p>
          <a:p>
            <a:pPr>
              <a:spcBef>
                <a:spcPts val="900"/>
              </a:spcBef>
            </a:pPr>
            <a:r>
              <a:rPr lang="en-GB" dirty="0"/>
              <a:t>The first circuit commissioning (</a:t>
            </a:r>
            <a:r>
              <a:rPr lang="en-GB" dirty="0">
                <a:sym typeface="Wingdings" panose="05000000000000000000" pitchFamily="2" charset="2"/>
              </a:rPr>
              <a:t> first beam) </a:t>
            </a:r>
            <a:r>
              <a:rPr lang="en-GB" dirty="0"/>
              <a:t>was led by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 commissioning coordinators</a:t>
            </a:r>
            <a:r>
              <a:rPr lang="en-GB" dirty="0"/>
              <a:t>, supported by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8 “point owners”</a:t>
            </a:r>
            <a:r>
              <a:rPr lang="en-GB" dirty="0"/>
              <a:t>, equipment experts and the operation crew.</a:t>
            </a:r>
          </a:p>
          <a:p>
            <a:pPr lvl="1"/>
            <a:r>
              <a:rPr lang="en-GB" dirty="0"/>
              <a:t>Each point owner supervised </a:t>
            </a:r>
            <a:r>
              <a:rPr lang="en-GB" b="1" dirty="0"/>
              <a:t>local</a:t>
            </a:r>
            <a:r>
              <a:rPr lang="en-GB" dirty="0"/>
              <a:t> equipment commissioning for all systems and was expert in the powering for his point.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2F0A3-5AFC-1902-EBAC-576299F5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E1545-7786-3276-0945-A0A4AD735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813A73-E87B-D233-B0DF-FB693B73D2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86C5-08F8-7740-F530-CCD28597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Cooldown and warmup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1A89-0FFC-22A3-6DE2-E8156F03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8003"/>
            <a:ext cx="10809767" cy="3040912"/>
          </a:xfrm>
        </p:spPr>
        <p:txBody>
          <a:bodyPr/>
          <a:lstStyle/>
          <a:p>
            <a:r>
              <a:rPr lang="en-US" dirty="0"/>
              <a:t>The transitions between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room temperature and 2K/4K </a:t>
            </a:r>
            <a:r>
              <a:rPr lang="en-US" dirty="0"/>
              <a:t>are delicate phases due to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thermal contraction/expansion</a:t>
            </a:r>
            <a:r>
              <a:rPr lang="en-US" b="1" dirty="0"/>
              <a:t>.</a:t>
            </a:r>
            <a:endParaRPr lang="en-US" dirty="0"/>
          </a:p>
          <a:p>
            <a:r>
              <a:rPr lang="en-US" dirty="0"/>
              <a:t>The range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300K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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80K </a:t>
            </a:r>
            <a:r>
              <a:rPr lang="en-US" dirty="0"/>
              <a:t>is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most delicate phase</a:t>
            </a:r>
            <a:r>
              <a:rPr lang="en-US" dirty="0"/>
              <a:t>,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below 80K the thermal expansion is minimal.</a:t>
            </a:r>
          </a:p>
          <a:p>
            <a:pPr lvl="1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Personnel access </a:t>
            </a:r>
            <a:r>
              <a:rPr lang="en-US" dirty="0"/>
              <a:t>to a sector is </a:t>
            </a:r>
            <a:r>
              <a:rPr lang="en-US" b="1" dirty="0">
                <a:solidFill>
                  <a:srgbClr val="FF0000"/>
                </a:solidFill>
              </a:rPr>
              <a:t>strictly forbidden </a:t>
            </a:r>
            <a:r>
              <a:rPr lang="en-US" dirty="0"/>
              <a:t>during transit 80K </a:t>
            </a:r>
            <a:r>
              <a:rPr lang="en-US" dirty="0">
                <a:sym typeface="Symbol" panose="05050102010706020507" pitchFamily="18" charset="2"/>
              </a:rPr>
              <a:t> </a:t>
            </a:r>
            <a:r>
              <a:rPr lang="en-US" dirty="0"/>
              <a:t>300K.</a:t>
            </a:r>
          </a:p>
          <a:p>
            <a:r>
              <a:rPr lang="en-US" dirty="0"/>
              <a:t>Most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common</a:t>
            </a:r>
            <a:r>
              <a:rPr lang="en-US" dirty="0"/>
              <a:t> issues during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Cooldown</a:t>
            </a:r>
            <a:r>
              <a:rPr lang="en-US" dirty="0"/>
              <a:t>: faults to ground on some circuits due to busbar friction on edges.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Warm-up</a:t>
            </a:r>
            <a:r>
              <a:rPr lang="en-US" dirty="0"/>
              <a:t>: Bent RF fingers in vacuum interconnection modules leading to obstruction </a:t>
            </a:r>
            <a:r>
              <a:rPr lang="en-US" dirty="0">
                <a:sym typeface="Wingdings" panose="05000000000000000000" pitchFamily="2" charset="2"/>
              </a:rPr>
              <a:t> systematic issue at the start of LHC, many modules had to be replaced.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628B3-B967-3AAE-92BB-183AAE4F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B546F-E10D-1391-D7B4-FDA96DA72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0451A9-E5EF-C573-9FEF-02370DD29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8E645-B689-E2F1-A22B-CB2FB1FD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72" y="3200876"/>
            <a:ext cx="2413381" cy="174046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9B0DEE-DB1B-0D0B-80D9-2C65E0F72871}"/>
              </a:ext>
            </a:extLst>
          </p:cNvPr>
          <p:cNvSpPr txBox="1">
            <a:spLocks/>
          </p:cNvSpPr>
          <p:nvPr/>
        </p:nvSpPr>
        <p:spPr>
          <a:xfrm>
            <a:off x="609600" y="3466595"/>
            <a:ext cx="5243164" cy="19382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 cooldown, 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RF-ball test </a:t>
            </a:r>
            <a:r>
              <a:rPr lang="en-US" dirty="0"/>
              <a:t>is performed in the long arc to identify obstructions.</a:t>
            </a:r>
          </a:p>
          <a:p>
            <a:pPr lvl="1"/>
            <a:r>
              <a:rPr lang="en-US" dirty="0"/>
              <a:t>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ball with an RF emitter </a:t>
            </a:r>
            <a:r>
              <a:rPr lang="en-US" dirty="0"/>
              <a:t>is blown through the ~3 km long arc vacuum chamber.</a:t>
            </a:r>
          </a:p>
          <a:p>
            <a:pPr lvl="1"/>
            <a:r>
              <a:rPr lang="en-US" dirty="0"/>
              <a:t>Ball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localization with BPMs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test is not entirely fool-proof.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3EF98-0485-046A-9423-462317B2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73" y="4692745"/>
            <a:ext cx="2413381" cy="198687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DDD037-7372-D2FD-9A97-878D8F1CC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0439" y="3200877"/>
            <a:ext cx="3771562" cy="248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AEEB6-7F42-DFAF-5D1D-14B1404F1718}"/>
              </a:ext>
            </a:extLst>
          </p:cNvPr>
          <p:cNvSpPr txBox="1"/>
          <p:nvPr/>
        </p:nvSpPr>
        <p:spPr>
          <a:xfrm>
            <a:off x="8592553" y="3200875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Position @ cold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A1F0-5F53-6E36-01D4-1035C07A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2021 cooldown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B5CF7-2BE7-0F57-C466-AED48AE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B3C86-2113-C2CD-F601-6A9AD4478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E4AFBD-006D-9965-A4AF-EBBFFDE97A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09A6A5B-031A-33F2-243F-67AF4600E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310" y="1336384"/>
            <a:ext cx="7263875" cy="48425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55795D-7DD5-F0A0-74B6-0673562C39F0}"/>
              </a:ext>
            </a:extLst>
          </p:cNvPr>
          <p:cNvGrpSpPr/>
          <p:nvPr/>
        </p:nvGrpSpPr>
        <p:grpSpPr>
          <a:xfrm>
            <a:off x="5951033" y="654462"/>
            <a:ext cx="1877123" cy="1773290"/>
            <a:chOff x="5951033" y="654462"/>
            <a:chExt cx="1877123" cy="17732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3F02EC-CEC9-993C-BDEB-D877DEA2B963}"/>
                </a:ext>
              </a:extLst>
            </p:cNvPr>
            <p:cNvSpPr txBox="1"/>
            <p:nvPr/>
          </p:nvSpPr>
          <p:spPr>
            <a:xfrm>
              <a:off x="5951033" y="654462"/>
              <a:ext cx="1877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Earth faults during cooldown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2F8A24E-5358-05DE-646D-2B96509E21E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>
              <a:off x="6545766" y="1177682"/>
              <a:ext cx="343829" cy="11529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4B9D5D1-4259-FC4E-6E71-751D1F8DF19C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889595" y="1177682"/>
              <a:ext cx="436756" cy="12500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2BAE2E-AEF4-6DC2-E76D-0B612C3719F7}"/>
              </a:ext>
            </a:extLst>
          </p:cNvPr>
          <p:cNvGrpSpPr/>
          <p:nvPr/>
        </p:nvGrpSpPr>
        <p:grpSpPr>
          <a:xfrm>
            <a:off x="7575394" y="69687"/>
            <a:ext cx="2505308" cy="2260918"/>
            <a:chOff x="7575394" y="69687"/>
            <a:chExt cx="2505308" cy="22609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C45723-8991-47AC-770B-8248FD461964}"/>
                </a:ext>
              </a:extLst>
            </p:cNvPr>
            <p:cNvSpPr txBox="1"/>
            <p:nvPr/>
          </p:nvSpPr>
          <p:spPr>
            <a:xfrm>
              <a:off x="7575394" y="69687"/>
              <a:ext cx="25053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Electrical issue during magnet training</a:t>
              </a:r>
            </a:p>
            <a:p>
              <a:pPr algn="ctr"/>
              <a:r>
                <a:rPr lang="en-US" sz="1400" b="1" dirty="0"/>
                <a:t>(magnet exchange!)</a:t>
              </a:r>
              <a:endParaRPr lang="en-GB" sz="1400" b="1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A31C44-B03A-2ED4-A6A9-3A04F9890F7D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363953" y="808351"/>
              <a:ext cx="464095" cy="15222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6050672-B725-400F-9D2E-7D69DE977753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695234" y="808351"/>
              <a:ext cx="132814" cy="152225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0077CE-9EDC-959F-3CEC-BDC93DF97377}"/>
              </a:ext>
            </a:extLst>
          </p:cNvPr>
          <p:cNvGrpSpPr/>
          <p:nvPr/>
        </p:nvGrpSpPr>
        <p:grpSpPr>
          <a:xfrm>
            <a:off x="9616607" y="769215"/>
            <a:ext cx="2213846" cy="1561390"/>
            <a:chOff x="9616607" y="769215"/>
            <a:chExt cx="2213846" cy="15613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658A93-0F2C-DF72-E64C-AEBBF308A88A}"/>
                </a:ext>
              </a:extLst>
            </p:cNvPr>
            <p:cNvSpPr txBox="1"/>
            <p:nvPr/>
          </p:nvSpPr>
          <p:spPr>
            <a:xfrm>
              <a:off x="9616607" y="769215"/>
              <a:ext cx="22138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RF contact limiting beam aperture</a:t>
              </a:r>
            </a:p>
            <a:p>
              <a:pPr algn="ctr"/>
              <a:r>
                <a:rPr lang="en-US" sz="1400" b="1" dirty="0">
                  <a:solidFill>
                    <a:srgbClr val="00B050"/>
                  </a:solidFill>
                </a:rPr>
                <a:t>(beam test outcome)</a:t>
              </a:r>
              <a:endParaRPr lang="en-GB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6BC1D85-0538-74EF-D143-F89CA0D72DF4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0231573" y="1507879"/>
              <a:ext cx="491957" cy="8227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AA96FFD-2341-31E0-C63E-B2145A9142E3}"/>
              </a:ext>
            </a:extLst>
          </p:cNvPr>
          <p:cNvSpPr txBox="1"/>
          <p:nvPr/>
        </p:nvSpPr>
        <p:spPr>
          <a:xfrm>
            <a:off x="9075326" y="4470342"/>
            <a:ext cx="77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Beam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B195B-9843-4E95-56DF-67E5D3E3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0" y="1061961"/>
            <a:ext cx="4393778" cy="397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cooldown of the LHC sectors after the long shutdown was far from ideal: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 sectors had to be warmed up after partial cooldown </a:t>
            </a:r>
            <a:r>
              <a:rPr lang="en-US" sz="1600" dirty="0"/>
              <a:t>due to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earth faults</a:t>
            </a:r>
            <a:r>
              <a:rPr lang="en-US" sz="1600" b="1" dirty="0"/>
              <a:t>.</a:t>
            </a:r>
          </a:p>
          <a:p>
            <a:pPr lvl="1"/>
            <a:r>
              <a:rPr lang="en-US" sz="1400" dirty="0"/>
              <a:t>Known issue of moving busbars scratching on a sharp edge, concerned circuits are continuously monitored during cooldown.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2 complete thermal cycles </a:t>
            </a:r>
            <a:r>
              <a:rPr lang="en-US" sz="1600" dirty="0"/>
              <a:t>following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electrical problems </a:t>
            </a:r>
            <a:r>
              <a:rPr lang="en-US" sz="1600" dirty="0"/>
              <a:t>on dipole magnets after training quenches.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 thermal cycle </a:t>
            </a:r>
            <a:r>
              <a:rPr lang="en-US" sz="1600" dirty="0"/>
              <a:t>after short beam test: an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obstacle was located within the beam aperture</a:t>
            </a:r>
            <a:r>
              <a:rPr lang="en-US" sz="1600" dirty="0"/>
              <a:t>.</a:t>
            </a:r>
            <a:endParaRPr lang="en-GB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370B40-88B1-16CC-4D59-16A710F18CA1}"/>
              </a:ext>
            </a:extLst>
          </p:cNvPr>
          <p:cNvGrpSpPr/>
          <p:nvPr/>
        </p:nvGrpSpPr>
        <p:grpSpPr>
          <a:xfrm>
            <a:off x="1848797" y="4262598"/>
            <a:ext cx="3442015" cy="2466605"/>
            <a:chOff x="1848797" y="4262598"/>
            <a:chExt cx="3442015" cy="2466605"/>
          </a:xfrm>
        </p:grpSpPr>
        <p:pic>
          <p:nvPicPr>
            <p:cNvPr id="7" name="Picture 6" descr="A picture containing person, indoor, engine&#10;&#10;Description automatically generated">
              <a:extLst>
                <a:ext uri="{FF2B5EF4-FFF2-40B4-BE49-F238E27FC236}">
                  <a16:creationId xmlns:a16="http://schemas.microsoft.com/office/drawing/2014/main" id="{B4EF3EEF-7BBB-13EE-59A0-5166639E2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3180" y="4262598"/>
              <a:ext cx="2497632" cy="24666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873AF5-E09A-3664-9386-F7BA898A9853}"/>
                </a:ext>
              </a:extLst>
            </p:cNvPr>
            <p:cNvSpPr txBox="1"/>
            <p:nvPr/>
          </p:nvSpPr>
          <p:spPr>
            <a:xfrm>
              <a:off x="3439796" y="4577724"/>
              <a:ext cx="1596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Bent RF “finger”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D6E3978-8541-A800-30F2-B27200029E6B}"/>
                </a:ext>
              </a:extLst>
            </p:cNvPr>
            <p:cNvSpPr/>
            <p:nvPr/>
          </p:nvSpPr>
          <p:spPr>
            <a:xfrm rot="2027506">
              <a:off x="1848797" y="4601336"/>
              <a:ext cx="978408" cy="317249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B23CED2-02B4-E43B-3778-44BA9296808D}"/>
              </a:ext>
            </a:extLst>
          </p:cNvPr>
          <p:cNvSpPr txBox="1"/>
          <p:nvPr/>
        </p:nvSpPr>
        <p:spPr>
          <a:xfrm>
            <a:off x="1494569" y="5378816"/>
            <a:ext cx="135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Despite RF ball test !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9F9E48-57EC-2A9D-524B-76CEB22119E2}"/>
              </a:ext>
            </a:extLst>
          </p:cNvPr>
          <p:cNvSpPr txBox="1"/>
          <p:nvPr/>
        </p:nvSpPr>
        <p:spPr>
          <a:xfrm>
            <a:off x="6562664" y="3566159"/>
            <a:ext cx="526778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E40"/>
                </a:solidFill>
              </a:rPr>
              <a:t>LHC remains cold (2K-20K) until mid 2026</a:t>
            </a:r>
            <a:endParaRPr lang="en-GB" sz="2000" b="1" dirty="0">
              <a:solidFill>
                <a:srgbClr val="008E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86C5-08F8-7740-F530-CCD28597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Electrical quality assurance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1A89-0FFC-22A3-6DE2-E8156F039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0549"/>
            <a:ext cx="6312195" cy="4749135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EL</a:t>
            </a:r>
            <a:r>
              <a:rPr lang="en-US" dirty="0" err="1"/>
              <a:t>ectrical</a:t>
            </a: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Q</a:t>
            </a:r>
            <a:r>
              <a:rPr lang="en-US" dirty="0"/>
              <a:t>uality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</a:t>
            </a:r>
            <a:r>
              <a:rPr lang="en-US" dirty="0"/>
              <a:t>ssurance (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ELQA</a:t>
            </a:r>
            <a:r>
              <a:rPr lang="en-US" dirty="0"/>
              <a:t>) is an essential activity to ensure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integrity of the superconducting circuits</a:t>
            </a:r>
            <a:r>
              <a:rPr lang="en-US" dirty="0"/>
              <a:t>. ELQA concerns:</a:t>
            </a:r>
          </a:p>
          <a:p>
            <a:pPr lvl="1"/>
            <a:r>
              <a:rPr lang="en-US" dirty="0"/>
              <a:t>Magnets and busbars,</a:t>
            </a:r>
          </a:p>
          <a:p>
            <a:pPr lvl="1"/>
            <a:r>
              <a:rPr lang="en-US" dirty="0"/>
              <a:t>Powering feedboxes (DFB) for warm-cold transition,</a:t>
            </a:r>
          </a:p>
          <a:p>
            <a:pPr lvl="1"/>
            <a:r>
              <a:rPr lang="en-US" dirty="0"/>
              <a:t>Magnet instrumentation.</a:t>
            </a:r>
          </a:p>
          <a:p>
            <a:r>
              <a:rPr lang="en-US" dirty="0"/>
              <a:t>Typical ELQA tests: </a:t>
            </a:r>
          </a:p>
          <a:p>
            <a:pPr lvl="1"/>
            <a:r>
              <a:rPr lang="en-US" dirty="0"/>
              <a:t>Isolation to ground,</a:t>
            </a:r>
          </a:p>
          <a:p>
            <a:pPr lvl="1"/>
            <a:r>
              <a:rPr lang="en-US" dirty="0"/>
              <a:t>Shorts within or between circuits, shorts to instrumentation,</a:t>
            </a:r>
          </a:p>
          <a:p>
            <a:pPr lvl="1"/>
            <a:r>
              <a:rPr lang="en-US" dirty="0"/>
              <a:t>Circuit impedances.</a:t>
            </a:r>
          </a:p>
          <a:p>
            <a:r>
              <a:rPr lang="en-US" dirty="0"/>
              <a:t>ELQA is performed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at room temperature and in cryogenic conditions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Tests are performed with the cables to the PC disconnected from the circuits.</a:t>
            </a:r>
          </a:p>
          <a:p>
            <a:pPr lvl="1"/>
            <a:r>
              <a:rPr lang="en-US" dirty="0"/>
              <a:t>Some circuits are monitored continuously during cooldown.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628B3-B967-3AAE-92BB-183AAE4F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B546F-E10D-1391-D7B4-FDA96DA72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0451A9-E5EF-C573-9FEF-02370DD29A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09B32A17-0D7B-B7E9-A436-B8B24790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349" y="792481"/>
            <a:ext cx="4982652" cy="3736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47E125-5511-B416-ACCE-D3A45B3B49B8}"/>
              </a:ext>
            </a:extLst>
          </p:cNvPr>
          <p:cNvSpPr txBox="1"/>
          <p:nvPr/>
        </p:nvSpPr>
        <p:spPr>
          <a:xfrm>
            <a:off x="10973884" y="398738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DFB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9294B9-4D21-6F1B-BF52-22C35DEC7A9E}"/>
              </a:ext>
            </a:extLst>
          </p:cNvPr>
          <p:cNvSpPr txBox="1"/>
          <p:nvPr/>
        </p:nvSpPr>
        <p:spPr>
          <a:xfrm>
            <a:off x="10820008" y="3212741"/>
            <a:ext cx="137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Transition 290K to 2K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2097A2-6278-B1F1-71D8-BD8EFE2305E4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952074" y="2680322"/>
            <a:ext cx="867934" cy="8248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9454BE-C8BA-6CCC-3043-EF1ECEB225F8}"/>
              </a:ext>
            </a:extLst>
          </p:cNvPr>
          <p:cNvSpPr txBox="1"/>
          <p:nvPr/>
        </p:nvSpPr>
        <p:spPr>
          <a:xfrm>
            <a:off x="8819317" y="3790716"/>
            <a:ext cx="137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SC cables to magnets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D7D519-BE26-523E-D022-8183E8AF9FAC}"/>
              </a:ext>
            </a:extLst>
          </p:cNvPr>
          <p:cNvSpPr/>
          <p:nvPr/>
        </p:nvSpPr>
        <p:spPr>
          <a:xfrm rot="9187179">
            <a:off x="7919240" y="4004437"/>
            <a:ext cx="978408" cy="158429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8B91D-37B3-A90F-4780-1117E714A091}"/>
              </a:ext>
            </a:extLst>
          </p:cNvPr>
          <p:cNvSpPr txBox="1"/>
          <p:nvPr/>
        </p:nvSpPr>
        <p:spPr>
          <a:xfrm>
            <a:off x="7300359" y="4856974"/>
            <a:ext cx="480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ELQA is performed after every shutdown (~15 weeks winter stop, multi-year stops)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12617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9534-21C2-23DC-4113-C31FE0EEC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Circuit polarity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9717-3010-8249-7AF5-DE607DD5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6582936" cy="27186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Incorrect circuit polarity</a:t>
            </a:r>
            <a:r>
              <a:rPr lang="en-US" dirty="0"/>
              <a:t>: 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common issue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encountered during beam commissioning.</a:t>
            </a:r>
          </a:p>
          <a:p>
            <a:r>
              <a:rPr lang="en-US" dirty="0"/>
              <a:t>For LHC installation, a “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Mr. Polarity</a:t>
            </a:r>
            <a:r>
              <a:rPr lang="en-US" dirty="0"/>
              <a:t>” was nominated. His mandate was to ensure that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everyone agreed on the “good” polarity</a:t>
            </a:r>
            <a:r>
              <a:rPr lang="en-US" dirty="0"/>
              <a:t> for every circuit – from the magnet builders to the operation team.</a:t>
            </a:r>
          </a:p>
          <a:p>
            <a:pPr lvl="1"/>
            <a:r>
              <a:rPr lang="en-US" dirty="0"/>
              <a:t>Complicated at the LHC with counter-rotating beams.</a:t>
            </a:r>
          </a:p>
          <a:p>
            <a:pPr lvl="1"/>
            <a:r>
              <a:rPr lang="en-US" dirty="0"/>
              <a:t>LHC beams alternate between inside and outside chambers (to ensure equal orbit lengths!).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69057-06A7-F274-8B94-7B201E0C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78B2E-774D-E654-3667-6D224464E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2C892C-962D-7F79-FF17-9139EF8CA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50D79-871E-E966-AD30-DE455104A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45" y="146564"/>
            <a:ext cx="4433243" cy="372290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5B219-0B7A-3466-0CB1-8C203B41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99" y="4252006"/>
            <a:ext cx="2451389" cy="146213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04A7B0-06F8-473B-B7A3-C1DA8C2C1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79" y="3983716"/>
            <a:ext cx="3122253" cy="213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E720A4-81F7-B1C3-0743-93B45B41DFB7}"/>
              </a:ext>
            </a:extLst>
          </p:cNvPr>
          <p:cNvSpPr txBox="1">
            <a:spLocks/>
          </p:cNvSpPr>
          <p:nvPr/>
        </p:nvSpPr>
        <p:spPr>
          <a:xfrm>
            <a:off x="609601" y="3754979"/>
            <a:ext cx="5366911" cy="19591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>
                <a:solidFill>
                  <a:srgbClr val="008E40"/>
                </a:solidFill>
              </a:rPr>
              <a:t>Excellent outcome</a:t>
            </a:r>
            <a:r>
              <a:rPr lang="en-US" dirty="0"/>
              <a:t>: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only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~3-4 polarity errors </a:t>
            </a:r>
            <a:r>
              <a:rPr lang="en-US" dirty="0">
                <a:solidFill>
                  <a:schemeClr val="tx2"/>
                </a:solidFill>
              </a:rPr>
              <a:t>were identified during commissioning (out of 1600 circuits) .</a:t>
            </a:r>
          </a:p>
          <a:p>
            <a:pPr lvl="1" defTabSz="914400"/>
            <a:r>
              <a:rPr lang="en-US" dirty="0">
                <a:solidFill>
                  <a:schemeClr val="tx2"/>
                </a:solidFill>
              </a:rPr>
              <a:t>But we cannot exclude that isolated higher order correctors (octupole, </a:t>
            </a:r>
            <a:r>
              <a:rPr lang="en-US" dirty="0" err="1">
                <a:solidFill>
                  <a:schemeClr val="tx2"/>
                </a:solidFill>
              </a:rPr>
              <a:t>decapole</a:t>
            </a:r>
            <a:r>
              <a:rPr lang="en-US" dirty="0">
                <a:solidFill>
                  <a:schemeClr val="tx2"/>
                </a:solidFill>
              </a:rPr>
              <a:t>…) within a string could be inverted. 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1AD4-9268-C826-F1EE-053B237F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Circuit commissioning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3EAC-05FC-92CB-562C-7320E1FC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6514909" cy="4732020"/>
          </a:xfrm>
        </p:spPr>
        <p:txBody>
          <a:bodyPr/>
          <a:lstStyle/>
          <a:p>
            <a:r>
              <a:rPr lang="en-US" dirty="0"/>
              <a:t>Already for the first commissioning,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test procedures </a:t>
            </a:r>
            <a:r>
              <a:rPr lang="en-US" dirty="0"/>
              <a:t>were prepared to guide the commissioning.</a:t>
            </a:r>
          </a:p>
          <a:p>
            <a:pPr lvl="1"/>
            <a:r>
              <a:rPr lang="en-US" dirty="0"/>
              <a:t>Approved by all stakeholders.</a:t>
            </a:r>
          </a:p>
          <a:p>
            <a:pPr lvl="1"/>
            <a:r>
              <a:rPr lang="en-US" dirty="0"/>
              <a:t>The documents are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updated for every campaign </a:t>
            </a:r>
            <a:r>
              <a:rPr lang="en-US" dirty="0"/>
              <a:t>(~year) to incorporate the latest experience </a:t>
            </a:r>
            <a:r>
              <a:rPr lang="en-US" dirty="0">
                <a:sym typeface="Wingdings" panose="05000000000000000000" pitchFamily="2" charset="2"/>
              </a:rPr>
              <a:t> trace back changes to the first commissioning.</a:t>
            </a:r>
          </a:p>
          <a:p>
            <a:pPr>
              <a:spcBef>
                <a:spcPts val="900"/>
              </a:spcBef>
            </a:pPr>
            <a:r>
              <a:rPr lang="en-US" dirty="0">
                <a:sym typeface="Wingdings" panose="05000000000000000000" pitchFamily="2" charset="2"/>
              </a:rPr>
              <a:t>From the beginning, it was clear that to avoid mistakes the test sequences must be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automated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b="1" baseline="300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st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sequencer version appeared with 1</a:t>
            </a:r>
            <a:r>
              <a:rPr lang="en-US" b="1" baseline="300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st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commissioning</a:t>
            </a:r>
            <a:r>
              <a:rPr lang="en-US" b="1" dirty="0">
                <a:sym typeface="Wingdings" panose="05000000000000000000" pitchFamily="2" charset="2"/>
              </a:rPr>
              <a:t>.</a:t>
            </a:r>
            <a:endParaRPr lang="en-US" dirty="0">
              <a:sym typeface="Wingdings" panose="05000000000000000000" pitchFamily="2" charset="2"/>
            </a:endParaRPr>
          </a:p>
          <a:p>
            <a:pPr>
              <a:spcBef>
                <a:spcPts val="900"/>
              </a:spcBef>
            </a:pPr>
            <a:r>
              <a:rPr lang="en-US" dirty="0">
                <a:sym typeface="Wingdings" panose="05000000000000000000" pitchFamily="2" charset="2"/>
              </a:rPr>
              <a:t>Initially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results were tracked </a:t>
            </a:r>
            <a:r>
              <a:rPr lang="en-US" dirty="0">
                <a:sym typeface="Wingdings" panose="05000000000000000000" pitchFamily="2" charset="2"/>
              </a:rPr>
              <a:t>by the commissioning coordinators in </a:t>
            </a:r>
            <a:r>
              <a:rPr lang="en-US" b="1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exel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-like spreadsheets / web page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Tedious with ~ 20’000 tests for 1600 circuits.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Error prone as circuit names are complex.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F36AF-70C0-305C-F859-1211DE30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71639-5FE4-283A-AB20-4297F0534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2F778F-D55D-CBAB-C4A7-9FD015CB90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CC2F-F1F3-414D-BAD5-D5EF696B4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70" y="4411842"/>
            <a:ext cx="5187214" cy="1641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6D25C-1EAC-DAD1-A1B0-98C823853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598" y="103551"/>
            <a:ext cx="3865307" cy="28719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C53DBE-1667-0CD3-94C6-655588164363}"/>
              </a:ext>
            </a:extLst>
          </p:cNvPr>
          <p:cNvGrpSpPr/>
          <p:nvPr/>
        </p:nvGrpSpPr>
        <p:grpSpPr>
          <a:xfrm>
            <a:off x="7500799" y="2638407"/>
            <a:ext cx="4691201" cy="1581186"/>
            <a:chOff x="7047571" y="2772864"/>
            <a:chExt cx="4691201" cy="1581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D10BD7-5B36-ADD4-D37B-3C49D643B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571" y="2772864"/>
              <a:ext cx="4691201" cy="158118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C34CAEC-2122-B754-DAA3-563BB64D138F}"/>
                </a:ext>
              </a:extLst>
            </p:cNvPr>
            <p:cNvSpPr/>
            <p:nvPr/>
          </p:nvSpPr>
          <p:spPr>
            <a:xfrm>
              <a:off x="7716644" y="3882461"/>
              <a:ext cx="875909" cy="24277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0AD1B0F-BFAA-0957-A5E9-4ACB9E6E6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155" y="4942112"/>
            <a:ext cx="2025155" cy="11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1147763"/>
            <a:ext cx="13716000" cy="9153525"/>
          </a:xfrm>
          <a:prstGeom prst="rect">
            <a:avLst/>
          </a:prstGeom>
        </p:spPr>
      </p:pic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1724025" y="245660"/>
            <a:ext cx="9144000" cy="327915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8BA2BA"/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4" name="Picture 29" descr="Logo CERN width=144,      height=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2601" y="62250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3787" y="553511"/>
            <a:ext cx="761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LHC Commissioning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7147B-6F31-6F41-B200-47C7B655A3BA}"/>
              </a:ext>
            </a:extLst>
          </p:cNvPr>
          <p:cNvSpPr txBox="1"/>
          <p:nvPr/>
        </p:nvSpPr>
        <p:spPr>
          <a:xfrm>
            <a:off x="5021630" y="1990937"/>
            <a:ext cx="33217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J. Wenninger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CERN Beams Department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Operation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25E010-B13D-08CE-F372-5743E8D9CB0C}"/>
              </a:ext>
            </a:extLst>
          </p:cNvPr>
          <p:cNvSpPr txBox="1"/>
          <p:nvPr/>
        </p:nvSpPr>
        <p:spPr>
          <a:xfrm>
            <a:off x="8201025" y="3832661"/>
            <a:ext cx="475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</a:t>
            </a:r>
            <a:r>
              <a:rPr lang="en-GB" b="1" baseline="30000" dirty="0">
                <a:solidFill>
                  <a:srgbClr val="FFFF00"/>
                </a:solidFill>
              </a:rPr>
              <a:t>st</a:t>
            </a:r>
            <a:r>
              <a:rPr lang="en-GB" b="1" dirty="0">
                <a:solidFill>
                  <a:srgbClr val="FFFF00"/>
                </a:solidFill>
              </a:rPr>
              <a:t> FAIR Commissioning Workshop</a:t>
            </a:r>
          </a:p>
          <a:p>
            <a:r>
              <a:rPr lang="en-GB" b="1" dirty="0">
                <a:solidFill>
                  <a:srgbClr val="FFFF00"/>
                </a:solidFill>
              </a:rPr>
              <a:t>7-8 November 2024</a:t>
            </a:r>
          </a:p>
          <a:p>
            <a:r>
              <a:rPr lang="en-GB" b="1" dirty="0">
                <a:solidFill>
                  <a:srgbClr val="FFFF00"/>
                </a:solidFill>
              </a:rPr>
              <a:t>Bold Campus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92C11-E361-19AE-7E19-FD7E6503564A}"/>
              </a:ext>
            </a:extLst>
          </p:cNvPr>
          <p:cNvSpPr txBox="1"/>
          <p:nvPr/>
        </p:nvSpPr>
        <p:spPr>
          <a:xfrm>
            <a:off x="227602" y="5626974"/>
            <a:ext cx="323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Acknowledgements:</a:t>
            </a:r>
          </a:p>
          <a:p>
            <a:r>
              <a:rPr lang="en-GB" b="1" dirty="0">
                <a:solidFill>
                  <a:schemeClr val="bg1"/>
                </a:solidFill>
              </a:rPr>
              <a:t>M. Solfaroli, M. Pojer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CEDA0-509E-F5E2-CB19-E6B35C834E80}"/>
              </a:ext>
            </a:extLst>
          </p:cNvPr>
          <p:cNvSpPr txBox="1"/>
          <p:nvPr/>
        </p:nvSpPr>
        <p:spPr>
          <a:xfrm>
            <a:off x="7115918" y="5765473"/>
            <a:ext cx="321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LHC “tradition” of Easter beam commissioning</a:t>
            </a:r>
            <a:endParaRPr lang="en-GB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11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973A-1AEB-DB43-398D-D9656D99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Powering test automation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B6F3F-F98C-4D0E-1AAC-7B62AAC2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69139" cy="2968800"/>
          </a:xfrm>
        </p:spPr>
        <p:txBody>
          <a:bodyPr/>
          <a:lstStyle/>
          <a:p>
            <a:pPr marL="227013" indent="-227013">
              <a:spcAft>
                <a:spcPts val="400"/>
              </a:spcAft>
              <a:defRPr/>
            </a:pPr>
            <a:r>
              <a:rPr lang="en-US" sz="1800" kern="0" dirty="0"/>
              <a:t>The </a:t>
            </a:r>
            <a:r>
              <a:rPr lang="en-US" sz="1800" b="1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testing framework </a:t>
            </a:r>
            <a:r>
              <a:rPr lang="en-US" sz="1800" kern="0" dirty="0"/>
              <a:t>(</a:t>
            </a:r>
            <a:r>
              <a:rPr lang="en-US" sz="1800" kern="0" dirty="0" err="1"/>
              <a:t>AccTesting</a:t>
            </a:r>
            <a:r>
              <a:rPr lang="en-US" sz="1800" kern="0" dirty="0"/>
              <a:t>)</a:t>
            </a:r>
            <a:r>
              <a:rPr lang="en-US" kern="0" dirty="0"/>
              <a:t>, </a:t>
            </a:r>
            <a:r>
              <a:rPr lang="en-US" sz="1800" kern="0" dirty="0"/>
              <a:t>in operation since </a:t>
            </a:r>
            <a:r>
              <a:rPr lang="en-US" sz="1800" b="1" kern="0" dirty="0">
                <a:solidFill>
                  <a:srgbClr val="C00000"/>
                </a:solidFill>
              </a:rPr>
              <a:t>2014/2015</a:t>
            </a:r>
            <a:r>
              <a:rPr lang="en-US" kern="0" dirty="0"/>
              <a:t>,</a:t>
            </a:r>
            <a:endParaRPr lang="en-US" sz="1800" kern="0" dirty="0"/>
          </a:p>
          <a:p>
            <a:pPr marL="558800" lvl="1" indent="-285750"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tabLst>
                <a:tab pos="450850" algn="l"/>
              </a:tabLst>
              <a:defRPr/>
            </a:pPr>
            <a:r>
              <a:rPr lang="en-US" i="1" kern="0" dirty="0">
                <a:solidFill>
                  <a:schemeClr val="tx2"/>
                </a:solidFill>
              </a:rPr>
              <a:t>i</a:t>
            </a:r>
            <a:r>
              <a:rPr lang="en-US" sz="1600" i="1" kern="0" dirty="0">
                <a:solidFill>
                  <a:schemeClr val="tx2"/>
                </a:solidFill>
              </a:rPr>
              <a:t>s based on the approved test sequences,</a:t>
            </a:r>
          </a:p>
          <a:p>
            <a:pPr marL="558800" lvl="1" indent="-285750"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tabLst>
                <a:tab pos="450850" algn="l"/>
              </a:tabLst>
              <a:defRPr/>
            </a:pPr>
            <a:r>
              <a:rPr lang="en-US" i="1" kern="0" dirty="0">
                <a:solidFill>
                  <a:schemeClr val="tx2"/>
                </a:solidFill>
              </a:rPr>
              <a:t>a</a:t>
            </a:r>
            <a:r>
              <a:rPr lang="en-US" sz="1600" i="1" kern="0" dirty="0">
                <a:solidFill>
                  <a:schemeClr val="tx2"/>
                </a:solidFill>
              </a:rPr>
              <a:t>utomates execution of the tests (sequencer running in the back),</a:t>
            </a:r>
          </a:p>
          <a:p>
            <a:pPr marL="558800" lvl="1" indent="-285750"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tabLst>
                <a:tab pos="450850" algn="l"/>
              </a:tabLst>
              <a:defRPr/>
            </a:pPr>
            <a:r>
              <a:rPr lang="en-US" i="1" kern="0" dirty="0">
                <a:solidFill>
                  <a:schemeClr val="tx2"/>
                </a:solidFill>
              </a:rPr>
              <a:t>integrates signatures for every test (automatic, manual),  </a:t>
            </a:r>
            <a:endParaRPr lang="en-US" sz="1600" i="1" kern="0" dirty="0">
              <a:solidFill>
                <a:schemeClr val="tx2"/>
              </a:solidFill>
            </a:endParaRPr>
          </a:p>
          <a:p>
            <a:pPr marL="558800" lvl="1" indent="-285750">
              <a:spcAft>
                <a:spcPts val="400"/>
              </a:spcAft>
              <a:buClr>
                <a:srgbClr val="0000FF"/>
              </a:buClr>
              <a:buFont typeface="Wingdings" panose="05000000000000000000" pitchFamily="2" charset="2"/>
              <a:buChar char="ü"/>
              <a:tabLst>
                <a:tab pos="450850" algn="l"/>
              </a:tabLst>
              <a:defRPr/>
            </a:pPr>
            <a:r>
              <a:rPr lang="en-US" i="1" kern="0" dirty="0">
                <a:solidFill>
                  <a:schemeClr val="tx2"/>
                </a:solidFill>
              </a:rPr>
              <a:t>t</a:t>
            </a:r>
            <a:r>
              <a:rPr lang="en-US" sz="1600" i="1" kern="0" dirty="0">
                <a:solidFill>
                  <a:schemeClr val="tx2"/>
                </a:solidFill>
              </a:rPr>
              <a:t>racks results and non-conformities in a DB – no step is missed !</a:t>
            </a: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9F530-9A05-D06B-5398-C9F6561E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5B11B-D488-E79E-245A-FC0C90D50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F019EF-C8F7-18C3-C4ED-17A23A0EDA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6" descr="\\cern.ch\dfs\Users\k\KFUCHSBE\Documents\tmp\AcctestingGui-2012-02-29.PNG">
            <a:extLst>
              <a:ext uri="{FF2B5EF4-FFF2-40B4-BE49-F238E27FC236}">
                <a16:creationId xmlns:a16="http://schemas.microsoft.com/office/drawing/2014/main" id="{292309C7-CA0D-A2B5-C8FC-44ADECE3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29" y="2853713"/>
            <a:ext cx="5799155" cy="3501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860E4-E1A7-304C-7FE0-2BAE623F69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65" y="1970584"/>
            <a:ext cx="3412300" cy="18937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Bent Arrow 6">
            <a:extLst>
              <a:ext uri="{FF2B5EF4-FFF2-40B4-BE49-F238E27FC236}">
                <a16:creationId xmlns:a16="http://schemas.microsoft.com/office/drawing/2014/main" id="{B55C20DB-1006-FD63-46B9-6FA8BDC69D75}"/>
              </a:ext>
            </a:extLst>
          </p:cNvPr>
          <p:cNvSpPr/>
          <p:nvPr/>
        </p:nvSpPr>
        <p:spPr bwMode="auto">
          <a:xfrm rot="5400000">
            <a:off x="7464903" y="138853"/>
            <a:ext cx="581526" cy="304429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Bent Arrow 7">
            <a:extLst>
              <a:ext uri="{FF2B5EF4-FFF2-40B4-BE49-F238E27FC236}">
                <a16:creationId xmlns:a16="http://schemas.microsoft.com/office/drawing/2014/main" id="{F7779844-C747-2FB5-FEFE-D3C3F48E9E99}"/>
              </a:ext>
            </a:extLst>
          </p:cNvPr>
          <p:cNvSpPr/>
          <p:nvPr/>
        </p:nvSpPr>
        <p:spPr bwMode="auto">
          <a:xfrm rot="10800000">
            <a:off x="8073483" y="3883200"/>
            <a:ext cx="1189913" cy="1656869"/>
          </a:xfrm>
          <a:prstGeom prst="bentArrow">
            <a:avLst>
              <a:gd name="adj1" fmla="val 15629"/>
              <a:gd name="adj2" fmla="val 18909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7B830-A0F7-549B-4A19-2474BAF318FD}"/>
              </a:ext>
            </a:extLst>
          </p:cNvPr>
          <p:cNvSpPr txBox="1"/>
          <p:nvPr/>
        </p:nvSpPr>
        <p:spPr>
          <a:xfrm>
            <a:off x="9669099" y="3999570"/>
            <a:ext cx="155058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>
                <a:latin typeface="+mn-lt"/>
              </a:rPr>
              <a:t>encoded in a test sequence</a:t>
            </a:r>
            <a:endParaRPr lang="fr-FR" sz="1400" b="1" i="1" kern="0" dirty="0">
              <a:latin typeface="+mn-lt"/>
            </a:endParaRPr>
          </a:p>
        </p:txBody>
      </p:sp>
      <p:sp>
        <p:nvSpPr>
          <p:cNvPr id="12" name="Right Arrow 9">
            <a:extLst>
              <a:ext uri="{FF2B5EF4-FFF2-40B4-BE49-F238E27FC236}">
                <a16:creationId xmlns:a16="http://schemas.microsoft.com/office/drawing/2014/main" id="{BD216AC7-2B39-66F1-265E-EA6A27478984}"/>
              </a:ext>
            </a:extLst>
          </p:cNvPr>
          <p:cNvSpPr/>
          <p:nvPr/>
        </p:nvSpPr>
        <p:spPr bwMode="auto">
          <a:xfrm>
            <a:off x="4048553" y="4342853"/>
            <a:ext cx="2069750" cy="261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6381E-2784-8434-5C5A-97EF85D24BAE}"/>
              </a:ext>
            </a:extLst>
          </p:cNvPr>
          <p:cNvSpPr txBox="1"/>
          <p:nvPr/>
        </p:nvSpPr>
        <p:spPr>
          <a:xfrm>
            <a:off x="4546107" y="4025635"/>
            <a:ext cx="118814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Test order</a:t>
            </a:r>
            <a:endParaRPr lang="fr-FR" sz="1600" b="1" i="1" kern="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69988-E0AA-08E5-A446-A9580E0C2190}"/>
              </a:ext>
            </a:extLst>
          </p:cNvPr>
          <p:cNvSpPr txBox="1"/>
          <p:nvPr/>
        </p:nvSpPr>
        <p:spPr>
          <a:xfrm>
            <a:off x="9645777" y="4518453"/>
            <a:ext cx="155058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>
                <a:latin typeface="+mn-lt"/>
              </a:rPr>
              <a:t>1 block = 1 test</a:t>
            </a:r>
            <a:endParaRPr lang="fr-FR" sz="1400" b="1" i="1" kern="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2F634D-010D-ACCA-1120-1678500D0EA5}"/>
              </a:ext>
            </a:extLst>
          </p:cNvPr>
          <p:cNvSpPr txBox="1"/>
          <p:nvPr/>
        </p:nvSpPr>
        <p:spPr>
          <a:xfrm>
            <a:off x="9692512" y="1265189"/>
            <a:ext cx="155058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>
                <a:latin typeface="+mn-lt"/>
              </a:rPr>
              <a:t>From the EDMS procedure</a:t>
            </a:r>
            <a:endParaRPr lang="fr-FR" sz="1400" b="1" i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E52B-4B7E-F180-125B-D1E54BD4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2006 to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B3934-3E7A-CEDE-9D9F-F34A036E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1C66-2CE9-B7FC-71F6-5DB3AC539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7F8C18-45EC-4E83-8E71-18303617CE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F90150-3254-A814-4208-22420D258643}"/>
              </a:ext>
            </a:extLst>
          </p:cNvPr>
          <p:cNvGrpSpPr/>
          <p:nvPr/>
        </p:nvGrpSpPr>
        <p:grpSpPr>
          <a:xfrm>
            <a:off x="497864" y="1099243"/>
            <a:ext cx="3312583" cy="4980290"/>
            <a:chOff x="497864" y="1099243"/>
            <a:chExt cx="3312583" cy="4980290"/>
          </a:xfrm>
        </p:grpSpPr>
        <p:pic>
          <p:nvPicPr>
            <p:cNvPr id="8" name="Picture 7" descr="A group of people in a tunnel&#10;&#10;Description automatically generated">
              <a:extLst>
                <a:ext uri="{FF2B5EF4-FFF2-40B4-BE49-F238E27FC236}">
                  <a16:creationId xmlns:a16="http://schemas.microsoft.com/office/drawing/2014/main" id="{26780AA8-8D17-904C-74E9-0E052B41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1811737"/>
              <a:ext cx="3200847" cy="42677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D22E84-7E4C-BAE4-E406-E01FCEBCD973}"/>
                </a:ext>
              </a:extLst>
            </p:cNvPr>
            <p:cNvSpPr txBox="1"/>
            <p:nvPr/>
          </p:nvSpPr>
          <p:spPr>
            <a:xfrm>
              <a:off x="497864" y="1099243"/>
              <a:ext cx="31151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2006</a:t>
              </a:r>
              <a:r>
                <a:rPr lang="en-US" dirty="0"/>
                <a:t>: first commissioning, locally in the tunnel</a:t>
              </a:r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ADF80F-FB57-2A75-E145-5DF8AC2796D6}"/>
              </a:ext>
            </a:extLst>
          </p:cNvPr>
          <p:cNvGrpSpPr/>
          <p:nvPr/>
        </p:nvGrpSpPr>
        <p:grpSpPr>
          <a:xfrm>
            <a:off x="7047772" y="1745574"/>
            <a:ext cx="5034665" cy="3057117"/>
            <a:chOff x="6659470" y="1130255"/>
            <a:chExt cx="5034665" cy="3057117"/>
          </a:xfrm>
        </p:grpSpPr>
        <p:pic>
          <p:nvPicPr>
            <p:cNvPr id="7" name="Picture 6" descr="A room with many computers&#10;&#10;Description automatically generated">
              <a:extLst>
                <a:ext uri="{FF2B5EF4-FFF2-40B4-BE49-F238E27FC236}">
                  <a16:creationId xmlns:a16="http://schemas.microsoft.com/office/drawing/2014/main" id="{15C618F9-722C-305A-66AC-42A725BBA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3521" y="1130255"/>
              <a:ext cx="4980614" cy="22987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C1145E-F42A-3DD9-FC4A-EB1DDEFF4D67}"/>
                </a:ext>
              </a:extLst>
            </p:cNvPr>
            <p:cNvSpPr txBox="1"/>
            <p:nvPr/>
          </p:nvSpPr>
          <p:spPr>
            <a:xfrm>
              <a:off x="6659470" y="3541041"/>
              <a:ext cx="4812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2024</a:t>
              </a:r>
              <a:r>
                <a:rPr lang="en-US" dirty="0"/>
                <a:t>: tests run automatically while the operator is preparing coffee in the kitchen.</a:t>
              </a:r>
              <a:endParaRPr lang="en-GB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529E73-7402-2312-87A3-C06537AC9ED6}"/>
              </a:ext>
            </a:extLst>
          </p:cNvPr>
          <p:cNvGrpSpPr/>
          <p:nvPr/>
        </p:nvGrpSpPr>
        <p:grpSpPr>
          <a:xfrm>
            <a:off x="4052997" y="2762637"/>
            <a:ext cx="2715793" cy="1668680"/>
            <a:chOff x="4052997" y="2762637"/>
            <a:chExt cx="2715793" cy="1668680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7678D29-C388-D18E-381C-A91343C9D03D}"/>
                </a:ext>
              </a:extLst>
            </p:cNvPr>
            <p:cNvSpPr/>
            <p:nvPr/>
          </p:nvSpPr>
          <p:spPr>
            <a:xfrm>
              <a:off x="4137102" y="2762637"/>
              <a:ext cx="2631688" cy="46835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C3D5E1-886B-E838-B05A-4D30415815A9}"/>
                </a:ext>
              </a:extLst>
            </p:cNvPr>
            <p:cNvSpPr txBox="1"/>
            <p:nvPr/>
          </p:nvSpPr>
          <p:spPr>
            <a:xfrm>
              <a:off x="4052997" y="3230988"/>
              <a:ext cx="26981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Many years of experience encapsulated in the testing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F50E-4C68-61F1-3B2F-9513F686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33493"/>
            <a:ext cx="6917472" cy="558988"/>
          </a:xfrm>
        </p:spPr>
        <p:txBody>
          <a:bodyPr>
            <a:normAutofit fontScale="90000"/>
          </a:bodyPr>
          <a:lstStyle/>
          <a:p>
            <a:r>
              <a:rPr lang="en-US" dirty="0"/>
              <a:t>Unfortunately: non-conformities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05541-35A1-1334-7770-80C4A9A6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37061"/>
            <a:ext cx="6076336" cy="3423427"/>
          </a:xfrm>
        </p:spPr>
        <p:txBody>
          <a:bodyPr>
            <a:normAutofit/>
          </a:bodyPr>
          <a:lstStyle/>
          <a:p>
            <a:r>
              <a:rPr lang="en-US" dirty="0"/>
              <a:t>During circuit testing, </a:t>
            </a:r>
            <a:r>
              <a:rPr lang="en-US" b="1" dirty="0">
                <a:solidFill>
                  <a:srgbClr val="FF0000"/>
                </a:solidFill>
              </a:rPr>
              <a:t>non-conformities (NC) </a:t>
            </a:r>
            <a:r>
              <a:rPr lang="en-US" dirty="0"/>
              <a:t>can be encountered (mainly after a warmup cycle). </a:t>
            </a:r>
          </a:p>
          <a:p>
            <a:pPr>
              <a:spcBef>
                <a:spcPts val="900"/>
              </a:spcBef>
            </a:pPr>
            <a:r>
              <a:rPr lang="en-US" dirty="0"/>
              <a:t>Not every NC is “lethal” for the machine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track the acceptable NCs</a:t>
            </a:r>
            <a:r>
              <a:rPr lang="en-US" dirty="0">
                <a:sym typeface="Wingdings" panose="05000000000000000000" pitchFamily="2" charset="2"/>
              </a:rPr>
              <a:t>, feed back into the test sequences.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 example: reduced max. current, ramp rate.</a:t>
            </a:r>
            <a:endParaRPr lang="en-US" dirty="0"/>
          </a:p>
          <a:p>
            <a:pPr>
              <a:spcBef>
                <a:spcPts val="900"/>
              </a:spcBef>
            </a:pPr>
            <a:r>
              <a:rPr lang="en-US" dirty="0"/>
              <a:t>At the LHC out of 1600 circuits (status 2024):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12 corrector circuits have been lost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3 low-beta region correctors (skew </a:t>
            </a:r>
            <a:r>
              <a:rPr lang="en-US" dirty="0" err="1"/>
              <a:t>sextupole</a:t>
            </a:r>
            <a:r>
              <a:rPr lang="en-US" dirty="0"/>
              <a:t>, octupole, …) were lost in a </a:t>
            </a:r>
            <a:r>
              <a:rPr lang="en-US" b="1" dirty="0">
                <a:solidFill>
                  <a:srgbClr val="FF0000"/>
                </a:solidFill>
              </a:rPr>
              <a:t>beam injection incident</a:t>
            </a:r>
            <a:r>
              <a:rPr lang="en-US" b="1" dirty="0"/>
              <a:t>.</a:t>
            </a:r>
            <a:endParaRPr lang="en-US" dirty="0"/>
          </a:p>
          <a:p>
            <a:pPr lvl="1"/>
            <a:r>
              <a:rPr lang="en-US" dirty="0"/>
              <a:t>~50 circuits have significantly degraded performance.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F504A-9F75-DAEE-726B-F789EF5F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CE33C-4A1D-270F-8508-E0CFE6D09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BEE66E-D11A-E955-2D49-B5549EA071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27B1A5-C82A-320D-CF4C-37C5382A8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565" y="233493"/>
            <a:ext cx="4839079" cy="3255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F6134-8A40-90ED-3B96-CD1E06FA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38" y="3786196"/>
            <a:ext cx="4646343" cy="23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3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D93F-28A0-B2C4-5E28-EB87589CB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Introduction – LHC and the CERN complex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Cooldown and circuit commissioning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/>
              <a:t>Equipment checkout towards first beam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Incident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Summary</a:t>
            </a:r>
            <a:endParaRPr lang="en-GB" sz="3600" b="1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B823-B2D2-3644-9FF0-24D4CB0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EBB8-F682-842F-0E6D-48E64564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008B4B-0146-2A9C-9369-774530262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82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6664-544F-CEED-2E8F-FC3B656B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Software suite for LHC (and more)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CD55-77F6-2862-64EE-76077029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69139" cy="2206859"/>
          </a:xfrm>
        </p:spPr>
        <p:txBody>
          <a:bodyPr/>
          <a:lstStyle/>
          <a:p>
            <a:r>
              <a:rPr lang="en-US" dirty="0"/>
              <a:t>Following the shutdown of LEP in </a:t>
            </a:r>
            <a:r>
              <a:rPr lang="en-US" b="1" dirty="0">
                <a:solidFill>
                  <a:srgbClr val="C00000"/>
                </a:solidFill>
              </a:rPr>
              <a:t>2000</a:t>
            </a:r>
            <a:r>
              <a:rPr lang="en-US" dirty="0"/>
              <a:t>, software development started in view of 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new control system for the SPS and for the future LHC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Close collaboration between operation and controls (~60-70% OP, ~30-40% CO).</a:t>
            </a:r>
          </a:p>
          <a:p>
            <a:r>
              <a:rPr lang="en-US" dirty="0"/>
              <a:t>Some key concepts, including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high level parameter control </a:t>
            </a:r>
            <a:r>
              <a:rPr lang="en-US" dirty="0"/>
              <a:t>(energy, tune, chromaticity, …) were inherited from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LEP control system </a:t>
            </a:r>
            <a:r>
              <a:rPr lang="en-US" dirty="0"/>
              <a:t>(</a:t>
            </a:r>
            <a:r>
              <a:rPr lang="en-US" dirty="0" err="1"/>
              <a:t>SloppySoft</a:t>
            </a:r>
            <a:r>
              <a:rPr lang="en-US" dirty="0"/>
              <a:t>).</a:t>
            </a:r>
          </a:p>
          <a:p>
            <a:r>
              <a:rPr lang="en-US" dirty="0"/>
              <a:t>The new software suite –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LSA (LHC Software Architecture) </a:t>
            </a:r>
            <a:r>
              <a:rPr lang="en-US" dirty="0"/>
              <a:t>– was deployed on the new transfer lines TI2 and TI8 (</a:t>
            </a:r>
            <a:r>
              <a:rPr lang="en-US" b="1" dirty="0">
                <a:solidFill>
                  <a:srgbClr val="C00000"/>
                </a:solidFill>
              </a:rPr>
              <a:t>2003+</a:t>
            </a:r>
            <a:r>
              <a:rPr lang="en-US" dirty="0"/>
              <a:t>), on the LEIR ion accumulator (</a:t>
            </a:r>
            <a:r>
              <a:rPr lang="en-US" b="1" dirty="0">
                <a:solidFill>
                  <a:srgbClr val="C00000"/>
                </a:solidFill>
              </a:rPr>
              <a:t>2005</a:t>
            </a:r>
            <a:r>
              <a:rPr lang="en-US" dirty="0"/>
              <a:t>) and finally on the SPS and LHC (</a:t>
            </a:r>
            <a:r>
              <a:rPr lang="en-US" b="1" dirty="0">
                <a:solidFill>
                  <a:srgbClr val="C00000"/>
                </a:solidFill>
              </a:rPr>
              <a:t>2006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2DC5D-B475-418E-2B41-D1511618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26BFA-92AE-1619-3CDB-1A9163DEE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712661-45D4-BACA-3003-99A5F57CBC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DCFD-76AA-6E70-2F31-6F14A384357B}"/>
              </a:ext>
            </a:extLst>
          </p:cNvPr>
          <p:cNvGrpSpPr/>
          <p:nvPr/>
        </p:nvGrpSpPr>
        <p:grpSpPr>
          <a:xfrm>
            <a:off x="1070069" y="3429000"/>
            <a:ext cx="3466566" cy="2514600"/>
            <a:chOff x="2066874" y="3641741"/>
            <a:chExt cx="3466566" cy="2514600"/>
          </a:xfrm>
        </p:grpSpPr>
        <p:pic>
          <p:nvPicPr>
            <p:cNvPr id="10" name="Picture 1027" descr="J:\Www\rhic\functiontrim2.gif">
              <a:extLst>
                <a:ext uri="{FF2B5EF4-FFF2-40B4-BE49-F238E27FC236}">
                  <a16:creationId xmlns:a16="http://schemas.microsoft.com/office/drawing/2014/main" id="{4B1AA196-561C-20A6-9657-F1B0B968D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6874" y="3641741"/>
              <a:ext cx="3466566" cy="251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27B198-DB58-5AD4-CBB4-8F8E797B12EA}"/>
                </a:ext>
              </a:extLst>
            </p:cNvPr>
            <p:cNvSpPr txBox="1"/>
            <p:nvPr/>
          </p:nvSpPr>
          <p:spPr>
            <a:xfrm>
              <a:off x="2600741" y="4517326"/>
              <a:ext cx="1803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</a:rPr>
                <a:t>LEP </a:t>
              </a:r>
              <a:r>
                <a:rPr lang="en-US" sz="1400" b="1" dirty="0" err="1">
                  <a:solidFill>
                    <a:srgbClr val="FFFF00"/>
                  </a:solidFill>
                </a:rPr>
                <a:t>SloppySoft</a:t>
              </a:r>
              <a:r>
                <a:rPr lang="en-US" sz="1400" b="1" dirty="0">
                  <a:solidFill>
                    <a:srgbClr val="FFFF00"/>
                  </a:solidFill>
                </a:rPr>
                <a:t> mid 1990’s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3E26A7-F67E-9182-339B-B6B5D7E409C7}"/>
              </a:ext>
            </a:extLst>
          </p:cNvPr>
          <p:cNvGrpSpPr/>
          <p:nvPr/>
        </p:nvGrpSpPr>
        <p:grpSpPr>
          <a:xfrm>
            <a:off x="6396577" y="3312216"/>
            <a:ext cx="4576191" cy="2748168"/>
            <a:chOff x="6445666" y="3429000"/>
            <a:chExt cx="4576191" cy="274816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411DB8-0089-7443-F94A-A7C493CA5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5666" y="3429000"/>
              <a:ext cx="4576191" cy="27481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2DAE6A-7444-0BDD-E1D7-B3470E294870}"/>
                </a:ext>
              </a:extLst>
            </p:cNvPr>
            <p:cNvSpPr txBox="1"/>
            <p:nvPr/>
          </p:nvSpPr>
          <p:spPr>
            <a:xfrm>
              <a:off x="9556595" y="4996099"/>
              <a:ext cx="1299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LHC LSA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2024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946E4AB3-0684-87C2-6A4C-C3EC58DCA010}"/>
              </a:ext>
            </a:extLst>
          </p:cNvPr>
          <p:cNvSpPr/>
          <p:nvPr/>
        </p:nvSpPr>
        <p:spPr>
          <a:xfrm>
            <a:off x="4878017" y="4504943"/>
            <a:ext cx="121615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81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6664-544F-CEED-2E8F-FC3B656B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Controls for first commissioning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CD55-77F6-2862-64EE-76077029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69139" cy="2033189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development of the operational applications </a:t>
            </a:r>
            <a:r>
              <a:rPr lang="en-US" dirty="0"/>
              <a:t>that rely on LSA as a central settings service was driven (and largely also written)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by the operation group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Ensure that all essential functionality is available for first beam.</a:t>
            </a:r>
          </a:p>
          <a:p>
            <a:r>
              <a:rPr lang="en-US" dirty="0"/>
              <a:t>In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early days of LHC</a:t>
            </a:r>
            <a:r>
              <a:rPr lang="en-US" dirty="0"/>
              <a:t>, many actions were done with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low-level control </a:t>
            </a:r>
            <a:r>
              <a:rPr lang="en-US" dirty="0"/>
              <a:t>because there was no time to complete all high level applications.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2DC5D-B475-418E-2B41-D1511618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26BFA-92AE-1619-3CDB-1A9163DEE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712661-45D4-BACA-3003-99A5F57CBC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9DAAEDE-2ED0-FDC8-6FF6-F5D1406F8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05" y="3348127"/>
            <a:ext cx="4373954" cy="2971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787E0-9E5C-1921-F13D-4827139C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208" y="2821476"/>
            <a:ext cx="3348993" cy="2606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5D920-AF80-C653-9F6C-4FFEB770479E}"/>
              </a:ext>
            </a:extLst>
          </p:cNvPr>
          <p:cNvSpPr txBox="1"/>
          <p:nvPr/>
        </p:nvSpPr>
        <p:spPr>
          <a:xfrm>
            <a:off x="8755208" y="2436541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FESA Navigator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106D6-A397-9E86-F867-842C4E9D8198}"/>
              </a:ext>
            </a:extLst>
          </p:cNvPr>
          <p:cNvSpPr txBox="1"/>
          <p:nvPr/>
        </p:nvSpPr>
        <p:spPr>
          <a:xfrm>
            <a:off x="5090952" y="2963192"/>
            <a:ext cx="366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EquipState</a:t>
            </a:r>
            <a:r>
              <a:rPr lang="en-US" b="1" dirty="0"/>
              <a:t> (survived from LEP) </a:t>
            </a:r>
            <a:endParaRPr lang="en-GB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19E6FF-5EC6-ABDA-E659-E0E20630CCF6}"/>
              </a:ext>
            </a:extLst>
          </p:cNvPr>
          <p:cNvSpPr txBox="1">
            <a:spLocks/>
          </p:cNvSpPr>
          <p:nvPr/>
        </p:nvSpPr>
        <p:spPr>
          <a:xfrm>
            <a:off x="622908" y="2654294"/>
            <a:ext cx="4468044" cy="306708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Two key low-level tools</a:t>
            </a:r>
            <a:r>
              <a:rPr lang="en-US" dirty="0"/>
              <a:t>: </a:t>
            </a:r>
            <a:r>
              <a:rPr lang="en-US" dirty="0" err="1"/>
              <a:t>EquipState</a:t>
            </a:r>
            <a:r>
              <a:rPr lang="en-US" dirty="0"/>
              <a:t> and the FESA navigator were the op crews’ best friends in the first year(s).</a:t>
            </a:r>
          </a:p>
          <a:p>
            <a:pPr lvl="1" defTabSz="914400"/>
            <a:r>
              <a:rPr lang="en-US" dirty="0"/>
              <a:t>They can do everything, </a:t>
            </a:r>
          </a:p>
          <a:p>
            <a:pPr lvl="1" defTabSz="914400"/>
            <a:r>
              <a:rPr lang="en-US" dirty="0"/>
              <a:t>But we also accidentally quenched the machine with them (mis-manipulation).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531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F8FF-E306-A0C4-7416-FFA17C3A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7796"/>
            <a:ext cx="7664605" cy="558988"/>
          </a:xfrm>
        </p:spPr>
        <p:txBody>
          <a:bodyPr>
            <a:normAutofit fontScale="90000"/>
          </a:bodyPr>
          <a:lstStyle/>
          <a:p>
            <a:r>
              <a:rPr lang="en-US" dirty="0"/>
              <a:t>Test, test, test !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29C86-CE7D-501F-5934-C7985F401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FA3CA-F994-D116-990D-6A97CEE1C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EC3C4D-DA37-5FAA-2614-DBBD199BD2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6EA81E-154A-ADC5-AACA-75BE7216DE83}"/>
              </a:ext>
            </a:extLst>
          </p:cNvPr>
          <p:cNvGrpSpPr/>
          <p:nvPr/>
        </p:nvGrpSpPr>
        <p:grpSpPr>
          <a:xfrm>
            <a:off x="5279954" y="404746"/>
            <a:ext cx="6563651" cy="5961604"/>
            <a:chOff x="5278944" y="407479"/>
            <a:chExt cx="6563651" cy="596160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5975B06-5430-33CB-9BE7-B0214692F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1769" y="1439885"/>
              <a:ext cx="2252636" cy="13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BeamDumpArmed09.png">
              <a:extLst>
                <a:ext uri="{FF2B5EF4-FFF2-40B4-BE49-F238E27FC236}">
                  <a16:creationId xmlns:a16="http://schemas.microsoft.com/office/drawing/2014/main" id="{C393BCB9-8C4F-8307-AA43-1BC6E85DB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2499" t="6126" r="45000" b="27596"/>
            <a:stretch>
              <a:fillRect/>
            </a:stretch>
          </p:blipFill>
          <p:spPr bwMode="auto">
            <a:xfrm>
              <a:off x="10186169" y="1873283"/>
              <a:ext cx="1656426" cy="2005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InjectAndDumpAfter1Turn09.png">
              <a:extLst>
                <a:ext uri="{FF2B5EF4-FFF2-40B4-BE49-F238E27FC236}">
                  <a16:creationId xmlns:a16="http://schemas.microsoft.com/office/drawing/2014/main" id="{ADA58C9C-B2CB-0CE2-23B5-13A8C54EA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3362" t="10834" r="29411" b="64999"/>
            <a:stretch>
              <a:fillRect/>
            </a:stretch>
          </p:blipFill>
          <p:spPr bwMode="auto">
            <a:xfrm>
              <a:off x="9828856" y="577883"/>
              <a:ext cx="2013739" cy="1318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00FCD6-2F87-81B0-55CD-F0AA9C7ED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b="46348"/>
            <a:stretch>
              <a:fillRect/>
            </a:stretch>
          </p:blipFill>
          <p:spPr>
            <a:xfrm>
              <a:off x="6954684" y="407479"/>
              <a:ext cx="2667188" cy="1122362"/>
            </a:xfrm>
            <a:prstGeom prst="rect">
              <a:avLst/>
            </a:prstGeom>
            <a:noFill/>
            <a:ln/>
          </p:spPr>
        </p:pic>
        <p:pic>
          <p:nvPicPr>
            <p:cNvPr id="12" name="Picture 4" descr="Re-phasing for protons.png">
              <a:extLst>
                <a:ext uri="{FF2B5EF4-FFF2-40B4-BE49-F238E27FC236}">
                  <a16:creationId xmlns:a16="http://schemas.microsoft.com/office/drawing/2014/main" id="{474D8E0D-FD67-F24B-62A6-88C02B43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08595" y="1644683"/>
              <a:ext cx="3307080" cy="137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6475ADB-4098-EEA8-59D5-F3D52435A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21111" t="22858" r="18730" b="7809"/>
            <a:stretch>
              <a:fillRect/>
            </a:stretch>
          </p:blipFill>
          <p:spPr bwMode="auto">
            <a:xfrm>
              <a:off x="5341769" y="2797207"/>
              <a:ext cx="2682094" cy="19316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CC7D82B-CCAC-FF04-3418-C5E9A405DD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18195" y="4311683"/>
              <a:ext cx="1955162" cy="1725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CD03F6FE-70AB-A278-0E13-065161905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78944" y="424804"/>
              <a:ext cx="1468757" cy="1285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E8AD8796-D74B-07D5-5389-543A4E987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13207" y="4940347"/>
              <a:ext cx="2112594" cy="1209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B74C3CF-E312-9F67-5A9E-C17717182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56413" y="3082959"/>
              <a:ext cx="1759461" cy="126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11EE45-9717-3B81-5D05-14A4ABB1C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rcRect l="32063" t="25143" r="32222" b="25333"/>
            <a:stretch>
              <a:fillRect/>
            </a:stretch>
          </p:blipFill>
          <p:spPr bwMode="auto">
            <a:xfrm>
              <a:off x="9120194" y="3840229"/>
              <a:ext cx="2722401" cy="25288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484AADA-0219-C72E-A859-2FDB05CB751E}"/>
              </a:ext>
            </a:extLst>
          </p:cNvPr>
          <p:cNvSpPr txBox="1"/>
          <p:nvPr/>
        </p:nvSpPr>
        <p:spPr>
          <a:xfrm>
            <a:off x="647603" y="2970505"/>
            <a:ext cx="3644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Injection and </a:t>
            </a:r>
            <a:r>
              <a:rPr lang="en-US" sz="1400" dirty="0">
                <a:latin typeface="Arial" panose="020B0604020202020204" pitchFamily="34" charset="0"/>
              </a:rPr>
              <a:t>e</a:t>
            </a: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xtraction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marR="0" indent="-28575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Transfer lines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RF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Timing System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Beam Interlock</a:t>
            </a:r>
            <a:r>
              <a:rPr lang="en-US" sz="1400" i="0" u="none" strike="noStrike" kern="1200" baseline="0" dirty="0">
                <a:effectLst/>
                <a:latin typeface="Arial" panose="020B0604020202020204" pitchFamily="34" charset="0"/>
              </a:rPr>
              <a:t> System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Collimators 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Vacuum</a:t>
            </a:r>
            <a:endParaRPr lang="en-GB" sz="1400" dirty="0"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Beam instrumentation</a:t>
            </a:r>
            <a:endParaRPr lang="en-GB" sz="1400" baseline="0" dirty="0"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400" i="0" u="none" strike="noStrike" kern="1200" dirty="0">
                <a:effectLst/>
                <a:latin typeface="Arial" panose="020B0604020202020204" pitchFamily="34" charset="0"/>
              </a:rPr>
              <a:t>Beam dump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Magnetic</a:t>
            </a:r>
            <a:r>
              <a:rPr lang="en-US" sz="1400" i="0" u="none" strike="noStrike" kern="1200" baseline="0" dirty="0">
                <a:effectLst/>
                <a:latin typeface="Arial" panose="020B0604020202020204" pitchFamily="34" charset="0"/>
              </a:rPr>
              <a:t> model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i="0" u="none" strike="noStrike" kern="1200" dirty="0">
                <a:effectLst/>
                <a:latin typeface="Arial" panose="020B0604020202020204" pitchFamily="34" charset="0"/>
              </a:rPr>
              <a:t>Sequencer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GB" sz="1400" i="0" u="none" strike="noStrike" kern="1200" dirty="0">
                <a:effectLst/>
                <a:latin typeface="Arial" panose="020B0604020202020204" pitchFamily="34" charset="0"/>
              </a:rPr>
              <a:t>Controls,</a:t>
            </a:r>
            <a:r>
              <a:rPr lang="en-GB" sz="1400" i="0" u="none" strike="noStrike" kern="1200" baseline="0" dirty="0">
                <a:effectLst/>
                <a:latin typeface="Arial" panose="020B0604020202020204" pitchFamily="34" charset="0"/>
              </a:rPr>
              <a:t> data logging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baseline="0" dirty="0">
                <a:latin typeface="Arial" panose="020B0604020202020204" pitchFamily="34" charset="0"/>
              </a:rPr>
              <a:t>O</a:t>
            </a:r>
            <a:r>
              <a:rPr lang="en-US" sz="1400" i="0" u="none" strike="noStrike" kern="1200" baseline="0" dirty="0">
                <a:effectLst/>
                <a:latin typeface="Arial" panose="020B0604020202020204" pitchFamily="34" charset="0"/>
              </a:rPr>
              <a:t>ptics model, steering</a:t>
            </a:r>
          </a:p>
          <a:p>
            <a:pPr marL="285750" indent="-285750" algn="l" rtl="0" eaLnBrk="1" fontAlgn="t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</a:rPr>
              <a:t>…</a:t>
            </a:r>
            <a:endParaRPr lang="en-GB" sz="140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362E4-6390-2F30-2CB4-FF47284015DC}"/>
              </a:ext>
            </a:extLst>
          </p:cNvPr>
          <p:cNvSpPr txBox="1">
            <a:spLocks/>
          </p:cNvSpPr>
          <p:nvPr/>
        </p:nvSpPr>
        <p:spPr>
          <a:xfrm>
            <a:off x="622907" y="1011229"/>
            <a:ext cx="4511878" cy="166506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dirty="0"/>
              <a:t>In parallel to commissioning of the circuits,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OP driven systematic checkout effort </a:t>
            </a:r>
            <a:r>
              <a:rPr lang="en-US" dirty="0"/>
              <a:t>with regular integration tests and dry runs (</a:t>
            </a:r>
            <a:r>
              <a:rPr lang="en-US" b="1" dirty="0">
                <a:solidFill>
                  <a:srgbClr val="C00000"/>
                </a:solidFill>
              </a:rPr>
              <a:t>2007-2008</a:t>
            </a:r>
            <a:r>
              <a:rPr lang="en-US" dirty="0"/>
              <a:t>).</a:t>
            </a:r>
          </a:p>
          <a:p>
            <a:pPr defTabSz="914400"/>
            <a:r>
              <a:rPr lang="en-US" sz="1600" dirty="0"/>
              <a:t>Systems split up among OP crew.</a:t>
            </a:r>
          </a:p>
          <a:p>
            <a:pPr defTabSz="914400"/>
            <a:r>
              <a:rPr lang="en-US" sz="1600" dirty="0"/>
              <a:t>Lightweight internal coordination of activities.</a:t>
            </a:r>
          </a:p>
          <a:p>
            <a:pPr defTabSz="9144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911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6C3C-0BCD-3BF3-AB55-9E2351FB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beam commissioning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15F33-AF20-6886-6039-FA90CA14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6C85A-CC6D-1912-C2A1-6BAEDAF82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E72849-65AA-E4B1-B84D-C72A759BC4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24/01/2022</a:t>
            </a:r>
            <a:endParaRPr lang="en-GB" dirty="0"/>
          </a:p>
        </p:txBody>
      </p:sp>
      <p:grpSp>
        <p:nvGrpSpPr>
          <p:cNvPr id="7" name="Group 54">
            <a:extLst>
              <a:ext uri="{FF2B5EF4-FFF2-40B4-BE49-F238E27FC236}">
                <a16:creationId xmlns:a16="http://schemas.microsoft.com/office/drawing/2014/main" id="{D780559C-184D-4F13-ADA3-9A072EB719D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41915" y="3152476"/>
            <a:ext cx="3733800" cy="3086100"/>
            <a:chOff x="6350000" y="5715000"/>
            <a:chExt cx="5334000" cy="3818021"/>
          </a:xfrm>
        </p:grpSpPr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F8A01B1F-DC5B-08E3-BC76-9B833EA79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4" t="40625" r="16251" b="6250"/>
            <a:stretch>
              <a:fillRect/>
            </a:stretch>
          </p:blipFill>
          <p:spPr bwMode="auto">
            <a:xfrm>
              <a:off x="6350000" y="5715000"/>
              <a:ext cx="5334000" cy="381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050BA522-EFE2-3B46-577D-C8392687F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7650" y="6202363"/>
              <a:ext cx="3060700" cy="2970212"/>
            </a:xfrm>
            <a:custGeom>
              <a:avLst/>
              <a:gdLst>
                <a:gd name="T0" fmla="*/ 1651000 w 3060700"/>
                <a:gd name="T1" fmla="*/ 2970212 h 2970212"/>
                <a:gd name="T2" fmla="*/ 1212850 w 3060700"/>
                <a:gd name="T3" fmla="*/ 2932112 h 2970212"/>
                <a:gd name="T4" fmla="*/ 860425 w 3060700"/>
                <a:gd name="T5" fmla="*/ 2598736 h 2970212"/>
                <a:gd name="T6" fmla="*/ 165100 w 3060700"/>
                <a:gd name="T7" fmla="*/ 2027237 h 2970212"/>
                <a:gd name="T8" fmla="*/ 12700 w 3060700"/>
                <a:gd name="T9" fmla="*/ 1465262 h 2970212"/>
                <a:gd name="T10" fmla="*/ 241300 w 3060700"/>
                <a:gd name="T11" fmla="*/ 817562 h 2970212"/>
                <a:gd name="T12" fmla="*/ 917575 w 3060700"/>
                <a:gd name="T13" fmla="*/ 303212 h 2970212"/>
                <a:gd name="T14" fmla="*/ 1584325 w 3060700"/>
                <a:gd name="T15" fmla="*/ 103187 h 2970212"/>
                <a:gd name="T16" fmla="*/ 2670174 w 3060700"/>
                <a:gd name="T17" fmla="*/ 7937 h 2970212"/>
                <a:gd name="T18" fmla="*/ 3060700 w 3060700"/>
                <a:gd name="T19" fmla="*/ 55562 h 2970212"/>
                <a:gd name="T20" fmla="*/ 3060700 w 3060700"/>
                <a:gd name="T21" fmla="*/ 55562 h 2970212"/>
                <a:gd name="T22" fmla="*/ 3060700 w 3060700"/>
                <a:gd name="T23" fmla="*/ 55562 h 29702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60700"/>
                <a:gd name="T37" fmla="*/ 0 h 2970212"/>
                <a:gd name="T38" fmla="*/ 3060700 w 3060700"/>
                <a:gd name="T39" fmla="*/ 2970212 h 29702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60700" h="2970212">
                  <a:moveTo>
                    <a:pt x="1651000" y="2970212"/>
                  </a:moveTo>
                  <a:lnTo>
                    <a:pt x="1212850" y="2932112"/>
                  </a:lnTo>
                  <a:cubicBezTo>
                    <a:pt x="1081088" y="2870200"/>
                    <a:pt x="1035050" y="2749549"/>
                    <a:pt x="860425" y="2598737"/>
                  </a:cubicBezTo>
                  <a:cubicBezTo>
                    <a:pt x="685800" y="2447925"/>
                    <a:pt x="306388" y="2216150"/>
                    <a:pt x="165100" y="2027237"/>
                  </a:cubicBezTo>
                  <a:cubicBezTo>
                    <a:pt x="23812" y="1838324"/>
                    <a:pt x="0" y="1666874"/>
                    <a:pt x="12700" y="1465262"/>
                  </a:cubicBezTo>
                  <a:cubicBezTo>
                    <a:pt x="25400" y="1263650"/>
                    <a:pt x="90488" y="1011237"/>
                    <a:pt x="241300" y="817562"/>
                  </a:cubicBezTo>
                  <a:cubicBezTo>
                    <a:pt x="392113" y="623887"/>
                    <a:pt x="693738" y="422274"/>
                    <a:pt x="917575" y="303212"/>
                  </a:cubicBezTo>
                  <a:cubicBezTo>
                    <a:pt x="1141412" y="184150"/>
                    <a:pt x="1292225" y="152399"/>
                    <a:pt x="1584325" y="103187"/>
                  </a:cubicBezTo>
                  <a:cubicBezTo>
                    <a:pt x="1876425" y="53975"/>
                    <a:pt x="2424113" y="15874"/>
                    <a:pt x="2670175" y="7937"/>
                  </a:cubicBezTo>
                  <a:cubicBezTo>
                    <a:pt x="2916237" y="0"/>
                    <a:pt x="3060700" y="55562"/>
                    <a:pt x="3060700" y="55562"/>
                  </a:cubicBezTo>
                </a:path>
              </a:pathLst>
            </a:custGeom>
            <a:noFill/>
            <a:ln w="762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0" name="Oval 34">
              <a:extLst>
                <a:ext uri="{FF2B5EF4-FFF2-40B4-BE49-F238E27FC236}">
                  <a16:creationId xmlns:a16="http://schemas.microsoft.com/office/drawing/2014/main" id="{74E02805-8257-5A45-2E5D-6DD528417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0400" y="6172200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387A2F4-3075-3AE4-2DEC-13A559A4A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5600" y="6781800"/>
              <a:ext cx="2384425" cy="2516187"/>
            </a:xfrm>
            <a:custGeom>
              <a:avLst/>
              <a:gdLst>
                <a:gd name="T0" fmla="*/ 0 w 2384425"/>
                <a:gd name="T1" fmla="*/ 1583295 h 2528887"/>
                <a:gd name="T2" fmla="*/ 390525 w 2384425"/>
                <a:gd name="T3" fmla="*/ 2009467 h 2528887"/>
                <a:gd name="T4" fmla="*/ 723900 w 2384425"/>
                <a:gd name="T5" fmla="*/ 1869994 h 2528887"/>
                <a:gd name="T6" fmla="*/ 1257341 w 2384425"/>
                <a:gd name="T7" fmla="*/ 1761512 h 2528887"/>
                <a:gd name="T8" fmla="*/ 1876466 w 2384425"/>
                <a:gd name="T9" fmla="*/ 1474819 h 2528887"/>
                <a:gd name="T10" fmla="*/ 2266951 w 2384425"/>
                <a:gd name="T11" fmla="*/ 1071895 h 2528887"/>
                <a:gd name="T12" fmla="*/ 2362201 w 2384425"/>
                <a:gd name="T13" fmla="*/ 606976 h 2528887"/>
                <a:gd name="T14" fmla="*/ 2133601 w 2384425"/>
                <a:gd name="T15" fmla="*/ 242788 h 2528887"/>
                <a:gd name="T16" fmla="*/ 1885991 w 2384425"/>
                <a:gd name="T17" fmla="*/ 33581 h 2528887"/>
                <a:gd name="T18" fmla="*/ 1876466 w 2384425"/>
                <a:gd name="T19" fmla="*/ 41324 h 25288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84425"/>
                <a:gd name="T31" fmla="*/ 0 h 2528887"/>
                <a:gd name="T32" fmla="*/ 2384425 w 2384425"/>
                <a:gd name="T33" fmla="*/ 2528887 h 25288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84425" h="2528887">
                  <a:moveTo>
                    <a:pt x="0" y="1946275"/>
                  </a:moveTo>
                  <a:cubicBezTo>
                    <a:pt x="134937" y="2178844"/>
                    <a:pt x="269875" y="2411413"/>
                    <a:pt x="390525" y="2470150"/>
                  </a:cubicBezTo>
                  <a:cubicBezTo>
                    <a:pt x="511175" y="2528887"/>
                    <a:pt x="579438" y="2349500"/>
                    <a:pt x="723900" y="2298700"/>
                  </a:cubicBezTo>
                  <a:cubicBezTo>
                    <a:pt x="868362" y="2247900"/>
                    <a:pt x="1065213" y="2246312"/>
                    <a:pt x="1257300" y="2165350"/>
                  </a:cubicBezTo>
                  <a:cubicBezTo>
                    <a:pt x="1449387" y="2084388"/>
                    <a:pt x="1708150" y="1954213"/>
                    <a:pt x="1876425" y="1812925"/>
                  </a:cubicBezTo>
                  <a:cubicBezTo>
                    <a:pt x="2044700" y="1671638"/>
                    <a:pt x="2185988" y="1495425"/>
                    <a:pt x="2266950" y="1317625"/>
                  </a:cubicBezTo>
                  <a:cubicBezTo>
                    <a:pt x="2347912" y="1139825"/>
                    <a:pt x="2384425" y="915988"/>
                    <a:pt x="2362200" y="746125"/>
                  </a:cubicBezTo>
                  <a:cubicBezTo>
                    <a:pt x="2339975" y="576262"/>
                    <a:pt x="2212975" y="415925"/>
                    <a:pt x="2133600" y="298450"/>
                  </a:cubicBezTo>
                  <a:cubicBezTo>
                    <a:pt x="2054225" y="180975"/>
                    <a:pt x="1928812" y="82550"/>
                    <a:pt x="1885950" y="41275"/>
                  </a:cubicBezTo>
                  <a:cubicBezTo>
                    <a:pt x="1843088" y="0"/>
                    <a:pt x="1859756" y="25400"/>
                    <a:pt x="1876425" y="50800"/>
                  </a:cubicBezTo>
                </a:path>
              </a:pathLst>
            </a:custGeom>
            <a:noFill/>
            <a:ln w="698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2" name="Oval 36">
              <a:extLst>
                <a:ext uri="{FF2B5EF4-FFF2-40B4-BE49-F238E27FC236}">
                  <a16:creationId xmlns:a16="http://schemas.microsoft.com/office/drawing/2014/main" id="{B2C0772E-620D-8C84-2D23-1DB380F09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4800" y="62484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9C8B0EB8-C4DB-0151-5CBD-4EC8BB542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5925" y="6378574"/>
              <a:ext cx="498475" cy="403225"/>
            </a:xfrm>
            <a:custGeom>
              <a:avLst/>
              <a:gdLst>
                <a:gd name="T0" fmla="*/ 4038126 w 473075"/>
                <a:gd name="T1" fmla="*/ 1049126 h 393700"/>
                <a:gd name="T2" fmla="*/ 948554 w 473075"/>
                <a:gd name="T3" fmla="*/ 566867 h 393700"/>
                <a:gd name="T4" fmla="*/ 135500 w 473075"/>
                <a:gd name="T5" fmla="*/ 84606 h 393700"/>
                <a:gd name="T6" fmla="*/ 135500 w 473075"/>
                <a:gd name="T7" fmla="*/ 59225 h 3937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3075"/>
                <a:gd name="T13" fmla="*/ 0 h 393700"/>
                <a:gd name="T14" fmla="*/ 473075 w 473075"/>
                <a:gd name="T15" fmla="*/ 393700 h 3937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3075" h="393700">
                  <a:moveTo>
                    <a:pt x="473075" y="393700"/>
                  </a:moveTo>
                  <a:cubicBezTo>
                    <a:pt x="330200" y="333375"/>
                    <a:pt x="187325" y="273050"/>
                    <a:pt x="111125" y="212725"/>
                  </a:cubicBezTo>
                  <a:cubicBezTo>
                    <a:pt x="34925" y="152400"/>
                    <a:pt x="31750" y="63500"/>
                    <a:pt x="15875" y="31750"/>
                  </a:cubicBezTo>
                  <a:cubicBezTo>
                    <a:pt x="0" y="0"/>
                    <a:pt x="7937" y="11112"/>
                    <a:pt x="15875" y="22225"/>
                  </a:cubicBezTo>
                </a:path>
              </a:pathLst>
            </a:custGeom>
            <a:noFill/>
            <a:ln w="698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24462E00-E83E-4575-B44C-0B185FD1E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9200" y="7010400"/>
              <a:ext cx="3210972" cy="493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5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th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– 7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th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of September</a:t>
              </a:r>
            </a:p>
          </p:txBody>
        </p:sp>
      </p:grpSp>
      <p:grpSp>
        <p:nvGrpSpPr>
          <p:cNvPr id="15" name="Group 57">
            <a:extLst>
              <a:ext uri="{FF2B5EF4-FFF2-40B4-BE49-F238E27FC236}">
                <a16:creationId xmlns:a16="http://schemas.microsoft.com/office/drawing/2014/main" id="{C8053B40-0936-21D2-EE53-FB57A97A16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91200" y="3159265"/>
            <a:ext cx="3886200" cy="3086100"/>
            <a:chOff x="330200" y="5715000"/>
            <a:chExt cx="5334000" cy="3818021"/>
          </a:xfrm>
        </p:grpSpPr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E282BDDB-D1A1-1967-59CC-0AA9C1BA2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4" t="40625" r="16251" b="6250"/>
            <a:stretch>
              <a:fillRect/>
            </a:stretch>
          </p:blipFill>
          <p:spPr bwMode="auto">
            <a:xfrm>
              <a:off x="330200" y="5715000"/>
              <a:ext cx="5334000" cy="3818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3111A1C0-1945-F181-C5E0-52C71970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697" y="7632332"/>
              <a:ext cx="1685503" cy="1587867"/>
            </a:xfrm>
            <a:custGeom>
              <a:avLst/>
              <a:gdLst>
                <a:gd name="T0" fmla="*/ 1884591 w 1680805"/>
                <a:gd name="T1" fmla="*/ 2156604 h 1575094"/>
                <a:gd name="T2" fmla="*/ 1457896 w 1680805"/>
                <a:gd name="T3" fmla="*/ 2112440 h 1575094"/>
                <a:gd name="T4" fmla="*/ 989707 w 1680805"/>
                <a:gd name="T5" fmla="*/ 1670823 h 1575094"/>
                <a:gd name="T6" fmla="*/ 260763 w 1680805"/>
                <a:gd name="T7" fmla="*/ 912692 h 1575094"/>
                <a:gd name="T8" fmla="*/ 0 w 1680805"/>
                <a:gd name="T9" fmla="*/ 0 h 1575094"/>
                <a:gd name="T10" fmla="*/ 0 w 1680805"/>
                <a:gd name="T11" fmla="*/ 0 h 15750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0805"/>
                <a:gd name="T19" fmla="*/ 0 h 1575094"/>
                <a:gd name="T20" fmla="*/ 1680805 w 1680805"/>
                <a:gd name="T21" fmla="*/ 1575094 h 15750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0805" h="1575094">
                  <a:moveTo>
                    <a:pt x="1680805" y="1548666"/>
                  </a:moveTo>
                  <a:cubicBezTo>
                    <a:pt x="1557035" y="1561880"/>
                    <a:pt x="1433265" y="1575094"/>
                    <a:pt x="1300245" y="1516953"/>
                  </a:cubicBezTo>
                  <a:cubicBezTo>
                    <a:pt x="1167225" y="1458812"/>
                    <a:pt x="1060634" y="1343411"/>
                    <a:pt x="882687" y="1199820"/>
                  </a:cubicBezTo>
                  <a:cubicBezTo>
                    <a:pt x="704740" y="1056229"/>
                    <a:pt x="379678" y="855378"/>
                    <a:pt x="232564" y="655408"/>
                  </a:cubicBezTo>
                  <a:cubicBezTo>
                    <a:pt x="85450" y="455438"/>
                    <a:pt x="0" y="0"/>
                    <a:pt x="0" y="0"/>
                  </a:cubicBezTo>
                </a:path>
              </a:pathLst>
            </a:custGeom>
            <a:noFill/>
            <a:ln w="9525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8" name="Oval 29">
              <a:extLst>
                <a:ext uri="{FF2B5EF4-FFF2-40B4-BE49-F238E27FC236}">
                  <a16:creationId xmlns:a16="http://schemas.microsoft.com/office/drawing/2014/main" id="{20F1BE7A-AEFC-56F0-AC20-08544D1B7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" y="7620000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19" name="TextBox 42">
              <a:extLst>
                <a:ext uri="{FF2B5EF4-FFF2-40B4-BE49-F238E27FC236}">
                  <a16:creationId xmlns:a16="http://schemas.microsoft.com/office/drawing/2014/main" id="{86D978D0-A688-D44F-273B-41028AF92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1721" y="6971564"/>
              <a:ext cx="2674337" cy="4684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8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th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– 10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th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of August</a:t>
              </a:r>
            </a:p>
          </p:txBody>
        </p:sp>
      </p:grpSp>
      <p:grpSp>
        <p:nvGrpSpPr>
          <p:cNvPr id="20" name="Group 58">
            <a:extLst>
              <a:ext uri="{FF2B5EF4-FFF2-40B4-BE49-F238E27FC236}">
                <a16:creationId xmlns:a16="http://schemas.microsoft.com/office/drawing/2014/main" id="{FD38E026-5BEF-0675-0D36-0883F552112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22105" y="207984"/>
            <a:ext cx="4232275" cy="2882900"/>
            <a:chOff x="7645400" y="2057400"/>
            <a:chExt cx="5791200" cy="3683000"/>
          </a:xfrm>
        </p:grpSpPr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73465034-5BF5-148C-DC33-9C464850056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400" y="2057400"/>
              <a:ext cx="5791200" cy="368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E3F5EC2E-56DD-FCB6-EDCD-8B463DA8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7200" y="4495800"/>
              <a:ext cx="2057400" cy="990600"/>
            </a:xfrm>
            <a:custGeom>
              <a:avLst/>
              <a:gdLst>
                <a:gd name="T0" fmla="*/ 0 w 2122998"/>
                <a:gd name="T1" fmla="*/ 1682833 h 956807"/>
                <a:gd name="T2" fmla="*/ 109786 w 2122998"/>
                <a:gd name="T3" fmla="*/ 3728631 h 956807"/>
                <a:gd name="T4" fmla="*/ 191026 w 2122998"/>
                <a:gd name="T5" fmla="*/ 3134696 h 956807"/>
                <a:gd name="T6" fmla="*/ 393029 w 2122998"/>
                <a:gd name="T7" fmla="*/ 2144800 h 956807"/>
                <a:gd name="T8" fmla="*/ 513790 w 2122998"/>
                <a:gd name="T9" fmla="*/ 989905 h 956807"/>
                <a:gd name="T10" fmla="*/ 586250 w 2122998"/>
                <a:gd name="T11" fmla="*/ 0 h 956807"/>
                <a:gd name="T12" fmla="*/ 586250 w 2122998"/>
                <a:gd name="T13" fmla="*/ 0 h 9568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2998"/>
                <a:gd name="T22" fmla="*/ 0 h 956807"/>
                <a:gd name="T23" fmla="*/ 2122998 w 2122998"/>
                <a:gd name="T24" fmla="*/ 956807 h 95680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2998" h="956807">
                  <a:moveTo>
                    <a:pt x="0" y="405516"/>
                  </a:moveTo>
                  <a:cubicBezTo>
                    <a:pt x="141135" y="622851"/>
                    <a:pt x="282271" y="840187"/>
                    <a:pt x="397565" y="898497"/>
                  </a:cubicBezTo>
                  <a:cubicBezTo>
                    <a:pt x="512859" y="956807"/>
                    <a:pt x="520811" y="818984"/>
                    <a:pt x="691764" y="755374"/>
                  </a:cubicBezTo>
                  <a:cubicBezTo>
                    <a:pt x="862717" y="691764"/>
                    <a:pt x="1228477" y="602974"/>
                    <a:pt x="1423284" y="516835"/>
                  </a:cubicBezTo>
                  <a:cubicBezTo>
                    <a:pt x="1618091" y="430696"/>
                    <a:pt x="1743986" y="324678"/>
                    <a:pt x="1860605" y="238539"/>
                  </a:cubicBezTo>
                  <a:cubicBezTo>
                    <a:pt x="1977224" y="152400"/>
                    <a:pt x="2122998" y="0"/>
                    <a:pt x="2122998" y="0"/>
                  </a:cubicBezTo>
                </a:path>
              </a:pathLst>
            </a:custGeom>
            <a:noFill/>
            <a:ln w="793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23" name="Oval 32">
              <a:extLst>
                <a:ext uri="{FF2B5EF4-FFF2-40B4-BE49-F238E27FC236}">
                  <a16:creationId xmlns:a16="http://schemas.microsoft.com/office/drawing/2014/main" id="{52975F83-E8A8-482E-AA35-53C174EC5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2200" y="44196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F93799FE-0420-9CF9-EF30-1D9950336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8800" y="3886200"/>
              <a:ext cx="1609303" cy="1511667"/>
            </a:xfrm>
            <a:custGeom>
              <a:avLst/>
              <a:gdLst>
                <a:gd name="T0" fmla="*/ 282786 w 1680805"/>
                <a:gd name="T1" fmla="*/ 287140 h 1575094"/>
                <a:gd name="T2" fmla="*/ 218760 w 1680805"/>
                <a:gd name="T3" fmla="*/ 281261 h 1575094"/>
                <a:gd name="T4" fmla="*/ 148508 w 1680805"/>
                <a:gd name="T5" fmla="*/ 222458 h 1575094"/>
                <a:gd name="T6" fmla="*/ 39127 w 1680805"/>
                <a:gd name="T7" fmla="*/ 121518 h 1575094"/>
                <a:gd name="T8" fmla="*/ 0 w 1680805"/>
                <a:gd name="T9" fmla="*/ 0 h 1575094"/>
                <a:gd name="T10" fmla="*/ 0 w 1680805"/>
                <a:gd name="T11" fmla="*/ 0 h 15750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0805"/>
                <a:gd name="T19" fmla="*/ 0 h 1575094"/>
                <a:gd name="T20" fmla="*/ 1680805 w 1680805"/>
                <a:gd name="T21" fmla="*/ 1575094 h 15750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0805" h="1575094">
                  <a:moveTo>
                    <a:pt x="1680805" y="1548666"/>
                  </a:moveTo>
                  <a:cubicBezTo>
                    <a:pt x="1557035" y="1561880"/>
                    <a:pt x="1433265" y="1575094"/>
                    <a:pt x="1300245" y="1516953"/>
                  </a:cubicBezTo>
                  <a:cubicBezTo>
                    <a:pt x="1167225" y="1458812"/>
                    <a:pt x="1060634" y="1343411"/>
                    <a:pt x="882687" y="1199820"/>
                  </a:cubicBezTo>
                  <a:cubicBezTo>
                    <a:pt x="704740" y="1056229"/>
                    <a:pt x="379678" y="855378"/>
                    <a:pt x="232564" y="655408"/>
                  </a:cubicBezTo>
                  <a:cubicBezTo>
                    <a:pt x="85450" y="455438"/>
                    <a:pt x="0" y="0"/>
                    <a:pt x="0" y="0"/>
                  </a:cubicBezTo>
                </a:path>
              </a:pathLst>
            </a:custGeom>
            <a:noFill/>
            <a:ln w="9525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25" name="Oval 46">
              <a:extLst>
                <a:ext uri="{FF2B5EF4-FFF2-40B4-BE49-F238E27FC236}">
                  <a16:creationId xmlns:a16="http://schemas.microsoft.com/office/drawing/2014/main" id="{61427A70-D43D-FCE9-1022-16276A6C6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2600" y="3733800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/>
              <a:endParaRPr lang="en-GB" altLang="en-US" sz="4200">
                <a:solidFill>
                  <a:srgbClr val="000000"/>
                </a:solidFill>
                <a:latin typeface="Gill Sans"/>
                <a:sym typeface="Gill Sans"/>
              </a:endParaRPr>
            </a:p>
          </p:txBody>
        </p:sp>
        <p:sp>
          <p:nvSpPr>
            <p:cNvPr id="26" name="TextBox 49">
              <a:extLst>
                <a:ext uri="{FF2B5EF4-FFF2-40B4-BE49-F238E27FC236}">
                  <a16:creationId xmlns:a16="http://schemas.microsoft.com/office/drawing/2014/main" id="{AD1F7270-6BF0-A8A8-ED44-106B92589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40800" y="3200400"/>
              <a:ext cx="3346247" cy="5276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22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nd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 – 24</a:t>
              </a:r>
              <a:r>
                <a:rPr lang="en-GB" altLang="en-US" baseline="30000">
                  <a:solidFill>
                    <a:srgbClr val="CC3399"/>
                  </a:solidFill>
                  <a:latin typeface="Gill Sans"/>
                  <a:sym typeface="Gill Sans"/>
                </a:rPr>
                <a:t>th</a:t>
              </a:r>
              <a:r>
                <a:rPr lang="en-GB" altLang="en-US">
                  <a:solidFill>
                    <a:srgbClr val="CC3399"/>
                  </a:solidFill>
                  <a:latin typeface="Gill Sans"/>
                  <a:sym typeface="Gill Sans"/>
                </a:rPr>
                <a:t> of August</a:t>
              </a:r>
            </a:p>
          </p:txBody>
        </p:sp>
      </p:grpSp>
      <p:pic>
        <p:nvPicPr>
          <p:cNvPr id="27" name="Picture 26" descr="Ir3-firstbeam.gif">
            <a:extLst>
              <a:ext uri="{FF2B5EF4-FFF2-40B4-BE49-F238E27FC236}">
                <a16:creationId xmlns:a16="http://schemas.microsoft.com/office/drawing/2014/main" id="{04CF47DA-C6B6-75A2-508B-19FDD86B2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15" y="3228676"/>
            <a:ext cx="34290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F0F4F6A-D3D6-375E-CCF8-D5A3D715BAA7}"/>
              </a:ext>
            </a:extLst>
          </p:cNvPr>
          <p:cNvSpPr txBox="1"/>
          <p:nvPr/>
        </p:nvSpPr>
        <p:spPr>
          <a:xfrm>
            <a:off x="7716465" y="5040915"/>
            <a:ext cx="3429000" cy="73818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+mn-lt"/>
              </a:rPr>
              <a:t>Evening of August 8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 2008: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0000FF"/>
                </a:solidFill>
                <a:latin typeface="+mn-lt"/>
              </a:rPr>
              <a:t>First beam in the LHC after ~25 years of design and construction.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E1B87-848C-667D-0428-B3B5DCEEB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6562214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While equipment commissioning was ongoing in some sectors, first beam activities began in </a:t>
            </a:r>
            <a:r>
              <a:rPr lang="en-GB" b="1" dirty="0">
                <a:solidFill>
                  <a:srgbClr val="C00000"/>
                </a:solidFill>
              </a:rPr>
              <a:t>August and September 2008</a:t>
            </a:r>
          </a:p>
          <a:p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Injection tests </a:t>
            </a:r>
            <a:r>
              <a:rPr lang="en-GB" dirty="0"/>
              <a:t>of up to 4 adjacent sectors.</a:t>
            </a:r>
          </a:p>
          <a:p>
            <a:r>
              <a:rPr lang="en-GB" dirty="0"/>
              <a:t>Essential and early checks for:</a:t>
            </a:r>
          </a:p>
          <a:p>
            <a:pPr lvl="1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almost all HW systems</a:t>
            </a:r>
            <a:r>
              <a:rPr lang="en-GB" dirty="0"/>
              <a:t>.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 control system.</a:t>
            </a:r>
          </a:p>
          <a:p>
            <a:pPr lvl="1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beam instrumentation.</a:t>
            </a:r>
          </a:p>
          <a:p>
            <a:pPr lvl="1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optics (magnetic model) and aperture</a:t>
            </a:r>
            <a:r>
              <a:rPr lang="en-GB" dirty="0"/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AED24-A80C-75C8-327B-69D1DFE20CF5}"/>
              </a:ext>
            </a:extLst>
          </p:cNvPr>
          <p:cNvGrpSpPr/>
          <p:nvPr/>
        </p:nvGrpSpPr>
        <p:grpSpPr>
          <a:xfrm>
            <a:off x="720182" y="3544028"/>
            <a:ext cx="2502825" cy="2649962"/>
            <a:chOff x="720182" y="3544028"/>
            <a:chExt cx="2502825" cy="264996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7213A4-CBF0-C94B-0524-8199D047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744" y="3858971"/>
              <a:ext cx="2474263" cy="233501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4927E8-5BCE-8933-069F-5D530D0D3E87}"/>
                </a:ext>
              </a:extLst>
            </p:cNvPr>
            <p:cNvSpPr txBox="1"/>
            <p:nvPr/>
          </p:nvSpPr>
          <p:spPr>
            <a:xfrm>
              <a:off x="720182" y="3544028"/>
              <a:ext cx="1955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0000FF"/>
                  </a:solidFill>
                </a:rPr>
                <a:t>First beam trajectory</a:t>
              </a:r>
              <a:endParaRPr lang="en-GB" sz="14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66479F40-5C3A-FB29-5A5D-0D2E3C15AEEF}"/>
                </a:ext>
              </a:extLst>
            </p:cNvPr>
            <p:cNvSpPr/>
            <p:nvPr/>
          </p:nvSpPr>
          <p:spPr>
            <a:xfrm>
              <a:off x="2201301" y="4882019"/>
              <a:ext cx="815658" cy="198513"/>
            </a:xfrm>
            <a:prstGeom prst="rightArrow">
              <a:avLst/>
            </a:prstGeom>
            <a:solidFill>
              <a:srgbClr val="00FF00"/>
            </a:solidFill>
            <a:ln>
              <a:solidFill>
                <a:srgbClr val="008E4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259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2434-6BCF-E8A5-C148-B179006C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doomsday – Earth eating black hole creation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49FC-AE86-C2D4-C63F-F14017467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5771556" cy="5078628"/>
          </a:xfrm>
        </p:spPr>
        <p:txBody>
          <a:bodyPr/>
          <a:lstStyle/>
          <a:p>
            <a:r>
              <a:rPr lang="en-US" dirty="0"/>
              <a:t>Following a scenario that already affected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RHIC at BNL</a:t>
            </a:r>
            <a:r>
              <a:rPr lang="en-US" dirty="0"/>
              <a:t>, there were attempts in the USA and in Europe to </a:t>
            </a:r>
            <a:r>
              <a:rPr lang="en-US" b="1" dirty="0">
                <a:solidFill>
                  <a:srgbClr val="FF0000"/>
                </a:solidFill>
              </a:rPr>
              <a:t>halt the LHC </a:t>
            </a:r>
            <a:r>
              <a:rPr lang="en-US" dirty="0"/>
              <a:t>based on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risk</a:t>
            </a:r>
            <a:r>
              <a:rPr lang="en-US" dirty="0"/>
              <a:t> of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micro black hole creation </a:t>
            </a:r>
            <a:r>
              <a:rPr lang="en-US" dirty="0"/>
              <a:t>leading to a destruction of the planet.</a:t>
            </a:r>
          </a:p>
          <a:p>
            <a:r>
              <a:rPr lang="en-US" dirty="0"/>
              <a:t>Fears were widely publicized in newspapers.</a:t>
            </a:r>
          </a:p>
          <a:p>
            <a:r>
              <a:rPr lang="en-US" dirty="0"/>
              <a:t>Study by theoretical physicists excluded that risk.</a:t>
            </a:r>
          </a:p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Federal lawsuits </a:t>
            </a:r>
            <a:r>
              <a:rPr lang="en-US" dirty="0"/>
              <a:t>in the USA and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lawsuits in Europe </a:t>
            </a:r>
            <a:r>
              <a:rPr lang="en-US" dirty="0"/>
              <a:t>were dismissed.</a:t>
            </a:r>
          </a:p>
          <a:p>
            <a:endParaRPr lang="en-US" dirty="0"/>
          </a:p>
          <a:p>
            <a:r>
              <a:rPr lang="en-US" dirty="0"/>
              <a:t>At </a:t>
            </a:r>
            <a:r>
              <a:rPr lang="en-US" b="1" dirty="0"/>
              <a:t>CERN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shift crews received phone calls at night urging them to stop operating the machine.</a:t>
            </a:r>
            <a:endParaRPr lang="en-GB" dirty="0"/>
          </a:p>
          <a:p>
            <a:pPr lvl="1"/>
            <a:r>
              <a:rPr lang="en-GB" dirty="0"/>
              <a:t>Around the time of startup, a parcel was found at the entrance to the CCC warning that the next delivery may be more harmful (it fortunately never came).</a:t>
            </a:r>
          </a:p>
          <a:p>
            <a:pPr lvl="1"/>
            <a:r>
              <a:rPr lang="en-GB" dirty="0"/>
              <a:t>Security was reinforced at the CERN gates.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CE565-41FD-40BA-754A-B46AF5D6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25D5-0604-5803-717E-4B6DE2395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5C76C7-5702-EA67-85B0-4AD8FFEC52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08/11/2024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604B5-22B0-2ECC-7A68-EF5EA4B1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157" y="864972"/>
            <a:ext cx="5715907" cy="3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6ACC-2C99-5E8B-9567-389B65F1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control room? A mad house !   First beam @ LHC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12156-7C87-7175-F22B-380E6BDB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96AB9-AAD9-6FBD-50DC-A57AE3AFE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1B12C7-8ABE-E1A7-F656-7E91798F83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5C1E57-45DD-863F-EA5A-D7C847BBBDF3}"/>
              </a:ext>
            </a:extLst>
          </p:cNvPr>
          <p:cNvSpPr txBox="1">
            <a:spLocks/>
          </p:cNvSpPr>
          <p:nvPr/>
        </p:nvSpPr>
        <p:spPr>
          <a:xfrm>
            <a:off x="609600" y="924068"/>
            <a:ext cx="4051610" cy="25885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 defTabSz="914400">
              <a:buFont typeface="Arial"/>
              <a:buNone/>
            </a:pPr>
            <a:endParaRPr lang="en-GB" b="1" dirty="0">
              <a:solidFill>
                <a:srgbClr val="008E40"/>
              </a:solidFill>
            </a:endParaRPr>
          </a:p>
          <a:p>
            <a:pPr marL="36513" indent="0" defTabSz="914400">
              <a:buFont typeface="Arial"/>
              <a:buNone/>
            </a:pPr>
            <a:r>
              <a:rPr lang="en-GB" b="1" dirty="0">
                <a:solidFill>
                  <a:srgbClr val="008E40"/>
                </a:solidFill>
              </a:rPr>
              <a:t>Great shows if they are successful</a:t>
            </a:r>
            <a:r>
              <a:rPr lang="en-GB" dirty="0"/>
              <a:t>, but when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they fail…</a:t>
            </a:r>
          </a:p>
          <a:p>
            <a:pPr marL="36513" indent="0" defTabSz="914400">
              <a:buFont typeface="Arial"/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36513" indent="0" defTabSz="914400">
              <a:buFont typeface="Arial"/>
              <a:buNone/>
            </a:pPr>
            <a:r>
              <a:rPr lang="en-GB" b="1" dirty="0">
                <a:solidFill>
                  <a:srgbClr val="FF0000"/>
                </a:solidFill>
              </a:rPr>
              <a:t>The LHC incident happened 9 days after this event !</a:t>
            </a:r>
          </a:p>
        </p:txBody>
      </p:sp>
      <p:pic>
        <p:nvPicPr>
          <p:cNvPr id="8" name="Picture 7" descr="0809002_15.jpg">
            <a:extLst>
              <a:ext uri="{FF2B5EF4-FFF2-40B4-BE49-F238E27FC236}">
                <a16:creationId xmlns:a16="http://schemas.microsoft.com/office/drawing/2014/main" id="{1C105E21-BBE1-7A12-6B35-274F478ED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93" y="1260089"/>
            <a:ext cx="7456560" cy="496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ttach_reader?attach_id=1025394&amp;height=150">
            <a:hlinkClick r:id="rId3"/>
            <a:extLst>
              <a:ext uri="{FF2B5EF4-FFF2-40B4-BE49-F238E27FC236}">
                <a16:creationId xmlns:a16="http://schemas.microsoft.com/office/drawing/2014/main" id="{15602B48-B957-F579-18F5-88CC6E6C2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1" y="4036742"/>
            <a:ext cx="3660402" cy="138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2831A1-F7B3-9FE6-50A7-D8E5D0D4ADEF}"/>
              </a:ext>
            </a:extLst>
          </p:cNvPr>
          <p:cNvSpPr txBox="1"/>
          <p:nvPr/>
        </p:nvSpPr>
        <p:spPr>
          <a:xfrm>
            <a:off x="9744284" y="863922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September 10</a:t>
            </a:r>
            <a:r>
              <a:rPr lang="en-US" b="1" baseline="30000" dirty="0">
                <a:solidFill>
                  <a:srgbClr val="C00000"/>
                </a:solidFill>
              </a:rPr>
              <a:t>th</a:t>
            </a:r>
            <a:r>
              <a:rPr lang="en-US" b="1" dirty="0">
                <a:solidFill>
                  <a:srgbClr val="C00000"/>
                </a:solidFill>
              </a:rPr>
              <a:t> 2008</a:t>
            </a:r>
            <a:endParaRPr lang="en-GB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F3B6BB-BE34-7FB6-6557-0139E3073411}"/>
              </a:ext>
            </a:extLst>
          </p:cNvPr>
          <p:cNvCxnSpPr>
            <a:cxnSpLocks/>
          </p:cNvCxnSpPr>
          <p:nvPr/>
        </p:nvCxnSpPr>
        <p:spPr>
          <a:xfrm>
            <a:off x="6094169" y="4103649"/>
            <a:ext cx="331762" cy="18957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AB214-C320-B134-6F0F-FA50863C7834}"/>
              </a:ext>
            </a:extLst>
          </p:cNvPr>
          <p:cNvCxnSpPr>
            <a:cxnSpLocks/>
          </p:cNvCxnSpPr>
          <p:nvPr/>
        </p:nvCxnSpPr>
        <p:spPr>
          <a:xfrm flipV="1">
            <a:off x="6578331" y="5003181"/>
            <a:ext cx="318281" cy="315208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D93F-28A0-B2C4-5E28-EB87589CB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600" b="1" dirty="0"/>
              <a:t>Introduction – LHC and the CERN complex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Cooldown and circuit commissioning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Equipment checkout towards first beam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Incident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Summary</a:t>
            </a:r>
            <a:endParaRPr lang="en-GB" sz="3600" b="1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B823-B2D2-3644-9FF0-24D4CB0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EBB8-F682-842F-0E6D-48E64564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008B4B-0146-2A9C-9369-774530262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127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C620-2339-9CE7-9871-828D6ABC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Preparation </a:t>
            </a:r>
            <a:r>
              <a:rPr lang="en-US" dirty="0" err="1"/>
              <a:t>payed</a:t>
            </a:r>
            <a:r>
              <a:rPr lang="en-US" dirty="0"/>
              <a:t> off 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63FDB-C52B-B3B7-FEBD-FF3EAC00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7140498" cy="2514600"/>
          </a:xfrm>
        </p:spPr>
        <p:txBody>
          <a:bodyPr>
            <a:normAutofit/>
          </a:bodyPr>
          <a:lstStyle/>
          <a:p>
            <a:r>
              <a:rPr lang="en-US" dirty="0"/>
              <a:t>Both beams were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threaded around the ring in ~ 2 hours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Then the 1000 guests and the press left…</a:t>
            </a:r>
          </a:p>
          <a:p>
            <a:r>
              <a:rPr lang="en-US" dirty="0"/>
              <a:t>With first estimates for tunes, chromaticity (tune spectrum) and orbit correction on a few turns, the beams circulated 40+ turns before </a:t>
            </a:r>
            <a:r>
              <a:rPr lang="en-US" dirty="0" err="1"/>
              <a:t>debunching</a:t>
            </a:r>
            <a:r>
              <a:rPr lang="en-US" dirty="0"/>
              <a:t> made measurements impossible.</a:t>
            </a:r>
          </a:p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Early evening</a:t>
            </a:r>
            <a:r>
              <a:rPr lang="en-US" dirty="0"/>
              <a:t>: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beams were captured</a:t>
            </a:r>
            <a:r>
              <a:rPr lang="en-US" dirty="0"/>
              <a:t> and circulating !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DF5C9-BCFF-35F2-5791-2B2D91B6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ECD38-D792-9127-286C-B25EEF98D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DCAF86-15D1-3C61-4284-57B2821EC2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4D63EB-F50A-15EA-2E8A-CBAEA56BE90D}"/>
              </a:ext>
            </a:extLst>
          </p:cNvPr>
          <p:cNvGrpSpPr/>
          <p:nvPr/>
        </p:nvGrpSpPr>
        <p:grpSpPr>
          <a:xfrm>
            <a:off x="6094169" y="3716860"/>
            <a:ext cx="5771557" cy="2507260"/>
            <a:chOff x="6094169" y="3716860"/>
            <a:chExt cx="5771557" cy="25072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E113FD-796B-F339-4F6B-3EF8803C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4169" y="3995361"/>
              <a:ext cx="5771557" cy="22287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759A66-3759-60BB-218F-3C534DA56B82}"/>
                </a:ext>
              </a:extLst>
            </p:cNvPr>
            <p:cNvSpPr txBox="1"/>
            <p:nvPr/>
          </p:nvSpPr>
          <p:spPr>
            <a:xfrm>
              <a:off x="6094169" y="3716860"/>
              <a:ext cx="3589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Closed orbit ring 2 – 08.09.2008 @ 20:16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57A926AD-93D3-28BC-0100-F9DC00E1C145}"/>
              </a:ext>
            </a:extLst>
          </p:cNvPr>
          <p:cNvGrpSpPr>
            <a:grpSpLocks/>
          </p:cNvGrpSpPr>
          <p:nvPr/>
        </p:nvGrpSpPr>
        <p:grpSpPr bwMode="auto">
          <a:xfrm>
            <a:off x="7932235" y="158515"/>
            <a:ext cx="4371845" cy="2885768"/>
            <a:chOff x="-413" y="-240"/>
            <a:chExt cx="7798" cy="54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7E11DC-4235-DD90-16A4-0ABA9C4A2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9" t="9586" r="2528" b="8849"/>
            <a:stretch>
              <a:fillRect/>
            </a:stretch>
          </p:blipFill>
          <p:spPr bwMode="auto">
            <a:xfrm>
              <a:off x="-413" y="-240"/>
              <a:ext cx="7798" cy="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F2E2EE-5CE2-D380-F6EB-A8C158B5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6" y="-60"/>
              <a:ext cx="2647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 sz="1600" b="1" i="1">
                  <a:solidFill>
                    <a:srgbClr val="FFFFFF"/>
                  </a:solidFill>
                  <a:latin typeface="Helvetica" panose="020B0604020202020204" pitchFamily="34" charset="0"/>
                  <a:ea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Courtesy of CMS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2E8687-D0C4-7CB7-C418-39CA6A78BF61}"/>
              </a:ext>
            </a:extLst>
          </p:cNvPr>
          <p:cNvSpPr txBox="1"/>
          <p:nvPr/>
        </p:nvSpPr>
        <p:spPr>
          <a:xfrm>
            <a:off x="7932235" y="3132374"/>
            <a:ext cx="2834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“Splash event” on collimators</a:t>
            </a:r>
            <a:endParaRPr lang="en-GB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E6647D-51EA-C182-C4E3-97D03B722808}"/>
              </a:ext>
            </a:extLst>
          </p:cNvPr>
          <p:cNvGrpSpPr/>
          <p:nvPr/>
        </p:nvGrpSpPr>
        <p:grpSpPr>
          <a:xfrm>
            <a:off x="200611" y="3234879"/>
            <a:ext cx="5535856" cy="2847901"/>
            <a:chOff x="200611" y="3569410"/>
            <a:chExt cx="5535856" cy="2847901"/>
          </a:xfrm>
        </p:grpSpPr>
        <p:pic>
          <p:nvPicPr>
            <p:cNvPr id="17" name="Picture 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8CCE3C2-61D3-6445-5367-CE7EDBBB1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4929" y="3569410"/>
              <a:ext cx="3151538" cy="2847901"/>
            </a:xfrm>
            <a:prstGeom prst="rect">
              <a:avLst/>
            </a:prstGeom>
          </p:spPr>
        </p:pic>
        <p:pic>
          <p:nvPicPr>
            <p:cNvPr id="14" name="Picture 13" descr="A computer screen with a graph&#10;&#10;Description automatically generated">
              <a:extLst>
                <a:ext uri="{FF2B5EF4-FFF2-40B4-BE49-F238E27FC236}">
                  <a16:creationId xmlns:a16="http://schemas.microsoft.com/office/drawing/2014/main" id="{53CA89DF-AAB3-EE99-C7FA-F596363B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611" y="4075729"/>
              <a:ext cx="2960649" cy="22204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956877-CE3E-A42E-9D0A-C98F49F06970}"/>
                </a:ext>
              </a:extLst>
            </p:cNvPr>
            <p:cNvSpPr txBox="1"/>
            <p:nvPr/>
          </p:nvSpPr>
          <p:spPr>
            <a:xfrm>
              <a:off x="380947" y="4482085"/>
              <a:ext cx="1971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Longitudinal profile turn by turn (RF off)</a:t>
              </a:r>
              <a:endParaRPr lang="en-GB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4004A6-9DC4-3FF0-3671-5DD8878B3EA5}"/>
                </a:ext>
              </a:extLst>
            </p:cNvPr>
            <p:cNvSpPr txBox="1"/>
            <p:nvPr/>
          </p:nvSpPr>
          <p:spPr>
            <a:xfrm>
              <a:off x="4240746" y="4084569"/>
              <a:ext cx="697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Tunes</a:t>
              </a:r>
              <a:endParaRPr lang="en-GB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6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D93F-28A0-B2C4-5E28-EB87589CB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Introduction – LHC and the CERN complex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Cooldown and circuit commissioning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Equipment checkout towards first beam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/>
              <a:t>Incident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600" b="1" dirty="0">
                <a:solidFill>
                  <a:schemeClr val="tx1">
                    <a:alpha val="50000"/>
                  </a:schemeClr>
                </a:solidFill>
              </a:rPr>
              <a:t>Summary</a:t>
            </a:r>
            <a:endParaRPr lang="en-GB" sz="3600" b="1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B823-B2D2-3644-9FF0-24D4CB04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EBB8-F682-842F-0E6D-48E64564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008B4B-0146-2A9C-9369-774530262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803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C681-EF1C-6FFE-FADA-9AA88074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incident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2E47E-11A8-A8D1-F6AF-4397B2C3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30442-0226-38D8-F25E-C8B159FB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0ABE05-CF0A-DF71-0B13-750FB23583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6" descr="tunnel_magnet.jpg">
            <a:extLst>
              <a:ext uri="{FF2B5EF4-FFF2-40B4-BE49-F238E27FC236}">
                <a16:creationId xmlns:a16="http://schemas.microsoft.com/office/drawing/2014/main" id="{46622F39-71C4-752C-0B19-A0FFB237D6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4690" y="862743"/>
            <a:ext cx="8000135" cy="53426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7D18C2-6F92-1289-9A6F-09C800D43521}"/>
              </a:ext>
            </a:extLst>
          </p:cNvPr>
          <p:cNvSpPr/>
          <p:nvPr/>
        </p:nvSpPr>
        <p:spPr bwMode="auto">
          <a:xfrm>
            <a:off x="725553" y="2180196"/>
            <a:ext cx="4153687" cy="403252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B6E844-7550-4EEF-C7D2-1A330C2517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03" y="484437"/>
            <a:ext cx="5567107" cy="225797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EF977-2059-2F67-1D03-A4C73804796B}"/>
              </a:ext>
            </a:extLst>
          </p:cNvPr>
          <p:cNvSpPr txBox="1"/>
          <p:nvPr/>
        </p:nvSpPr>
        <p:spPr>
          <a:xfrm>
            <a:off x="8753756" y="3201868"/>
            <a:ext cx="3200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kern="0" dirty="0">
                <a:solidFill>
                  <a:srgbClr val="C00000"/>
                </a:solidFill>
                <a:latin typeface="+mn-lt"/>
              </a:rPr>
              <a:t>September 19</a:t>
            </a:r>
            <a:r>
              <a:rPr lang="en-US" b="1" kern="0" baseline="30000" dirty="0">
                <a:solidFill>
                  <a:srgbClr val="C00000"/>
                </a:solidFill>
                <a:latin typeface="+mn-lt"/>
              </a:rPr>
              <a:t>th</a:t>
            </a:r>
            <a:r>
              <a:rPr lang="en-US" kern="0" dirty="0">
                <a:latin typeface="+mn-lt"/>
              </a:rPr>
              <a:t>, 9 days after first beams, </a:t>
            </a:r>
            <a:r>
              <a:rPr lang="en-US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magnet interconnections </a:t>
            </a:r>
            <a:r>
              <a:rPr lang="en-US" kern="0" dirty="0">
                <a:latin typeface="+mn-lt"/>
              </a:rPr>
              <a:t>became a </a:t>
            </a:r>
            <a:r>
              <a:rPr lang="en-US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hot topic </a:t>
            </a:r>
            <a:r>
              <a:rPr lang="en-US" kern="0" dirty="0">
                <a:latin typeface="+mn-lt"/>
              </a:rPr>
              <a:t>for many years</a:t>
            </a:r>
            <a:endParaRPr lang="en-GB" kern="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CBA38-3968-E23B-9E6C-CFA86A891DB4}"/>
              </a:ext>
            </a:extLst>
          </p:cNvPr>
          <p:cNvSpPr txBox="1"/>
          <p:nvPr/>
        </p:nvSpPr>
        <p:spPr>
          <a:xfrm>
            <a:off x="9317175" y="4874407"/>
            <a:ext cx="226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kern="0" dirty="0">
                <a:solidFill>
                  <a:srgbClr val="C00000"/>
                </a:solidFill>
                <a:latin typeface="+mn-lt"/>
              </a:rPr>
              <a:t>Major quality control failure !</a:t>
            </a:r>
            <a:endParaRPr lang="en-GB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4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18F1-3461-32B6-5DA0-1B8EE2C8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badly welded interconnection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97D5B-C57F-EC65-2AB3-CA99555A8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69745"/>
            <a:ext cx="10972801" cy="989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During the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LAST test of a sector</a:t>
            </a:r>
            <a:r>
              <a:rPr lang="en-GB" dirty="0"/>
              <a:t>, an </a:t>
            </a:r>
            <a:r>
              <a:rPr lang="en-GB" b="1" dirty="0">
                <a:solidFill>
                  <a:srgbClr val="FF0000"/>
                </a:solidFill>
              </a:rPr>
              <a:t>electrical arc </a:t>
            </a:r>
            <a:r>
              <a:rPr lang="en-GB" dirty="0"/>
              <a:t>in a </a:t>
            </a:r>
            <a:r>
              <a:rPr lang="en-GB" b="1" dirty="0">
                <a:solidFill>
                  <a:srgbClr val="FF0000"/>
                </a:solidFill>
              </a:rPr>
              <a:t>non-conform interconnection </a:t>
            </a:r>
            <a:r>
              <a:rPr lang="en-GB" dirty="0"/>
              <a:t>(bad soldering) triggered a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Helium pressure wave </a:t>
            </a:r>
            <a:r>
              <a:rPr lang="en-GB" dirty="0"/>
              <a:t>that </a:t>
            </a:r>
            <a:r>
              <a:rPr lang="en-GB" b="1" dirty="0">
                <a:solidFill>
                  <a:srgbClr val="FF0000"/>
                </a:solidFill>
              </a:rPr>
              <a:t>damaged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~700 m </a:t>
            </a:r>
            <a:r>
              <a:rPr lang="en-GB" dirty="0"/>
              <a:t>of beam line and </a:t>
            </a:r>
            <a:r>
              <a:rPr lang="en-GB" b="1" dirty="0">
                <a:solidFill>
                  <a:srgbClr val="FF0000"/>
                </a:solidFill>
              </a:rPr>
              <a:t>polluted the vacuum chambers </a:t>
            </a:r>
            <a:r>
              <a:rPr lang="en-GB" dirty="0"/>
              <a:t>over more than 2 km.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56058-60E7-91B0-8F96-5431D298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E9EDA-40CA-8A81-C24F-1B3351641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3039165-AC6F-9281-A4AC-45EDAE6D54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9A50D7-9D25-27FB-6140-58E544D8C76F}"/>
              </a:ext>
            </a:extLst>
          </p:cNvPr>
          <p:cNvGrpSpPr/>
          <p:nvPr/>
        </p:nvGrpSpPr>
        <p:grpSpPr>
          <a:xfrm>
            <a:off x="223602" y="2121749"/>
            <a:ext cx="2753247" cy="2770736"/>
            <a:chOff x="257449" y="2854846"/>
            <a:chExt cx="3206618" cy="3002107"/>
          </a:xfrm>
        </p:grpSpPr>
        <p:pic>
          <p:nvPicPr>
            <p:cNvPr id="8" name="Picture 4" descr="QBQI">
              <a:extLst>
                <a:ext uri="{FF2B5EF4-FFF2-40B4-BE49-F238E27FC236}">
                  <a16:creationId xmlns:a16="http://schemas.microsoft.com/office/drawing/2014/main" id="{FA66542F-E79C-CE66-ACE9-2658DC782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49" y="3249785"/>
              <a:ext cx="3206618" cy="260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EA4F55-3B63-D225-24CA-69FCC7574BF6}"/>
                </a:ext>
              </a:extLst>
            </p:cNvPr>
            <p:cNvSpPr txBox="1"/>
            <p:nvPr/>
          </p:nvSpPr>
          <p:spPr>
            <a:xfrm>
              <a:off x="307255" y="2854846"/>
              <a:ext cx="3107005" cy="333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+mj-lt"/>
                </a:rPr>
                <a:t>Arcing in the interconnection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C0AF2-2F91-1847-629E-EF588C66AE9E}"/>
              </a:ext>
            </a:extLst>
          </p:cNvPr>
          <p:cNvGrpSpPr/>
          <p:nvPr/>
        </p:nvGrpSpPr>
        <p:grpSpPr>
          <a:xfrm>
            <a:off x="3045460" y="2695706"/>
            <a:ext cx="2339119" cy="3217506"/>
            <a:chOff x="3007118" y="3207717"/>
            <a:chExt cx="2645002" cy="35336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38A09D3A-1060-5F93-FBBB-E0ED0017C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118" y="3207717"/>
              <a:ext cx="2645002" cy="353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4A2E74-90B0-447B-9F7D-187B93F8C5C2}"/>
                </a:ext>
              </a:extLst>
            </p:cNvPr>
            <p:cNvSpPr/>
            <p:nvPr/>
          </p:nvSpPr>
          <p:spPr>
            <a:xfrm>
              <a:off x="3420348" y="3220872"/>
              <a:ext cx="15872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+mj-lt"/>
                </a:rPr>
                <a:t>Over-pressure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7109C2-5354-4AEF-B982-76A07117DD2A}"/>
              </a:ext>
            </a:extLst>
          </p:cNvPr>
          <p:cNvSpPr txBox="1"/>
          <p:nvPr/>
        </p:nvSpPr>
        <p:spPr>
          <a:xfrm>
            <a:off x="757826" y="5048097"/>
            <a:ext cx="2096058" cy="58477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>
                <a:latin typeface="+mn-lt"/>
              </a:rPr>
              <a:t>53 magnets had to be exchanged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0B3895-8FFC-590A-458E-DC713830562D}"/>
              </a:ext>
            </a:extLst>
          </p:cNvPr>
          <p:cNvGrpSpPr/>
          <p:nvPr/>
        </p:nvGrpSpPr>
        <p:grpSpPr>
          <a:xfrm>
            <a:off x="5661607" y="1712821"/>
            <a:ext cx="5985742" cy="2297989"/>
            <a:chOff x="7885756" y="1999973"/>
            <a:chExt cx="5985742" cy="2297989"/>
          </a:xfrm>
        </p:grpSpPr>
        <p:pic>
          <p:nvPicPr>
            <p:cNvPr id="18" name="Picture 69">
              <a:extLst>
                <a:ext uri="{FF2B5EF4-FFF2-40B4-BE49-F238E27FC236}">
                  <a16:creationId xmlns:a16="http://schemas.microsoft.com/office/drawing/2014/main" id="{67C1EDDE-F9B2-52D6-DEC1-3745EC125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756" y="2013206"/>
              <a:ext cx="1837783" cy="228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0">
              <a:extLst>
                <a:ext uri="{FF2B5EF4-FFF2-40B4-BE49-F238E27FC236}">
                  <a16:creationId xmlns:a16="http://schemas.microsoft.com/office/drawing/2014/main" id="{88B8C808-175B-5C5C-1B47-B2E06C79C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3539" y="1999973"/>
              <a:ext cx="1824546" cy="228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297C7C-A83D-31D4-C434-09F0434D982F}"/>
                </a:ext>
              </a:extLst>
            </p:cNvPr>
            <p:cNvSpPr txBox="1"/>
            <p:nvPr/>
          </p:nvSpPr>
          <p:spPr>
            <a:xfrm>
              <a:off x="11684157" y="2527321"/>
              <a:ext cx="2187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Vacuum chamber contaminated with sooth and insulation blanket debris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5FA71A-8870-5380-6B28-2BC42A5DED4C}"/>
              </a:ext>
            </a:extLst>
          </p:cNvPr>
          <p:cNvSpPr txBox="1">
            <a:spLocks/>
          </p:cNvSpPr>
          <p:nvPr/>
        </p:nvSpPr>
        <p:spPr>
          <a:xfrm>
            <a:off x="5794020" y="4206593"/>
            <a:ext cx="6011730" cy="22847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Major impact on LHC</a:t>
            </a:r>
            <a:r>
              <a:rPr lang="en-US" dirty="0"/>
              <a:t>:</a:t>
            </a:r>
          </a:p>
          <a:p>
            <a:r>
              <a:rPr lang="en-US" sz="1600" dirty="0"/>
              <a:t>Beam delayed to </a:t>
            </a:r>
            <a:r>
              <a:rPr lang="en-US" sz="1600"/>
              <a:t>November 2009</a:t>
            </a:r>
            <a:r>
              <a:rPr lang="en-US" sz="1600" dirty="0"/>
              <a:t>.</a:t>
            </a:r>
          </a:p>
          <a:p>
            <a:r>
              <a:rPr lang="en-US" sz="1600" dirty="0"/>
              <a:t>Revision of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safety rules for personal access </a:t>
            </a:r>
            <a:r>
              <a:rPr lang="en-US" sz="1600" dirty="0"/>
              <a:t>in the presence of Helium.</a:t>
            </a:r>
          </a:p>
          <a:p>
            <a:r>
              <a:rPr lang="en-GB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Major upgrade of the quench protection system</a:t>
            </a:r>
            <a:r>
              <a:rPr lang="en-GB" sz="1600" dirty="0"/>
              <a:t>.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Reduced beam energy during first run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69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FF20-F01F-E771-8D6C-F51410E6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LHC beam energy story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17FFA-2441-F6F5-4FAD-91F088EF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0ED07-8A55-F56E-952E-C9C994F9A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3CF473-1553-F889-5370-8E0298B8AC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sp>
        <p:nvSpPr>
          <p:cNvPr id="7" name="Down Arrow 1">
            <a:extLst>
              <a:ext uri="{FF2B5EF4-FFF2-40B4-BE49-F238E27FC236}">
                <a16:creationId xmlns:a16="http://schemas.microsoft.com/office/drawing/2014/main" id="{F822BF15-DD6E-4318-9CE5-E8DACDD0D664}"/>
              </a:ext>
            </a:extLst>
          </p:cNvPr>
          <p:cNvSpPr/>
          <p:nvPr/>
        </p:nvSpPr>
        <p:spPr bwMode="auto">
          <a:xfrm rot="10800000">
            <a:off x="654689" y="1278320"/>
            <a:ext cx="234271" cy="4592540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2E12B-CA75-F769-F190-190A85A48024}"/>
              </a:ext>
            </a:extLst>
          </p:cNvPr>
          <p:cNvSpPr txBox="1"/>
          <p:nvPr/>
        </p:nvSpPr>
        <p:spPr>
          <a:xfrm>
            <a:off x="352427" y="911775"/>
            <a:ext cx="1449436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Energy (</a:t>
            </a:r>
            <a:r>
              <a:rPr lang="en-US" sz="1600" b="1" kern="0" dirty="0" err="1">
                <a:solidFill>
                  <a:srgbClr val="0000FF"/>
                </a:solidFill>
                <a:latin typeface="+mn-lt"/>
              </a:rPr>
              <a:t>TeV</a:t>
            </a: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)</a:t>
            </a:r>
            <a:endParaRPr lang="en-GB" sz="1600" b="1" kern="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551F1C-4C39-790D-43AC-48554CDD52B0}"/>
              </a:ext>
            </a:extLst>
          </p:cNvPr>
          <p:cNvGrpSpPr/>
          <p:nvPr/>
        </p:nvGrpSpPr>
        <p:grpSpPr>
          <a:xfrm>
            <a:off x="885122" y="1439030"/>
            <a:ext cx="2048354" cy="415364"/>
            <a:chOff x="885122" y="1899891"/>
            <a:chExt cx="2048354" cy="41536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BC0CD8-BF67-7FA8-D793-57CE4AD20BDC}"/>
                </a:ext>
              </a:extLst>
            </p:cNvPr>
            <p:cNvCxnSpPr/>
            <p:nvPr/>
          </p:nvCxnSpPr>
          <p:spPr bwMode="auto">
            <a:xfrm>
              <a:off x="885122" y="2276850"/>
              <a:ext cx="96669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37CF6D-D0F7-D48C-8F6B-17113D77BC6A}"/>
                </a:ext>
              </a:extLst>
            </p:cNvPr>
            <p:cNvSpPr txBox="1"/>
            <p:nvPr/>
          </p:nvSpPr>
          <p:spPr>
            <a:xfrm>
              <a:off x="1077145" y="189989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7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ED3CEA-6A92-593F-B8B5-72C6D37D62EA}"/>
                </a:ext>
              </a:extLst>
            </p:cNvPr>
            <p:cNvSpPr txBox="1"/>
            <p:nvPr/>
          </p:nvSpPr>
          <p:spPr>
            <a:xfrm>
              <a:off x="1979369" y="1945923"/>
              <a:ext cx="95410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b="1" i="1" kern="0" dirty="0">
                  <a:solidFill>
                    <a:srgbClr val="008E40"/>
                  </a:solidFill>
                  <a:latin typeface="+mn-lt"/>
                </a:rPr>
                <a:t>Design</a:t>
              </a:r>
              <a:endParaRPr lang="en-GB" b="1" i="1" kern="0" dirty="0">
                <a:solidFill>
                  <a:srgbClr val="008E40"/>
                </a:solidFill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76C59D-3CC8-D59E-8697-34A963F5FB7F}"/>
              </a:ext>
            </a:extLst>
          </p:cNvPr>
          <p:cNvGrpSpPr/>
          <p:nvPr/>
        </p:nvGrpSpPr>
        <p:grpSpPr>
          <a:xfrm>
            <a:off x="1576410" y="2161634"/>
            <a:ext cx="2765160" cy="523220"/>
            <a:chOff x="1614229" y="2622495"/>
            <a:chExt cx="2765160" cy="523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19300F-F375-EBD3-DB11-0874D7365C91}"/>
                </a:ext>
              </a:extLst>
            </p:cNvPr>
            <p:cNvCxnSpPr/>
            <p:nvPr/>
          </p:nvCxnSpPr>
          <p:spPr bwMode="auto">
            <a:xfrm>
              <a:off x="1691039" y="3121760"/>
              <a:ext cx="5518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E176E7-B347-FC9A-E7DA-68A133902F90}"/>
                </a:ext>
              </a:extLst>
            </p:cNvPr>
            <p:cNvSpPr txBox="1"/>
            <p:nvPr/>
          </p:nvSpPr>
          <p:spPr>
            <a:xfrm>
              <a:off x="1614229" y="2744801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5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DB4245-37B6-BF87-1C46-9F21D7BC15B7}"/>
                </a:ext>
              </a:extLst>
            </p:cNvPr>
            <p:cNvSpPr txBox="1"/>
            <p:nvPr/>
          </p:nvSpPr>
          <p:spPr>
            <a:xfrm>
              <a:off x="2305519" y="2622495"/>
              <a:ext cx="2073870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Magnet de-training after installation</a:t>
              </a:r>
              <a:endParaRPr lang="en-GB" sz="1400" b="1" i="1" kern="0" dirty="0"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688D85-19FA-6BDC-9E98-544D0BD9B552}"/>
              </a:ext>
            </a:extLst>
          </p:cNvPr>
          <p:cNvGrpSpPr/>
          <p:nvPr/>
        </p:nvGrpSpPr>
        <p:grpSpPr>
          <a:xfrm>
            <a:off x="802682" y="3121759"/>
            <a:ext cx="2271523" cy="738664"/>
            <a:chOff x="1089207" y="3582620"/>
            <a:chExt cx="2271523" cy="73866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3AF0343-603A-9F65-9A0B-7140FCD48A4A}"/>
                </a:ext>
              </a:extLst>
            </p:cNvPr>
            <p:cNvCxnSpPr/>
            <p:nvPr/>
          </p:nvCxnSpPr>
          <p:spPr bwMode="auto">
            <a:xfrm>
              <a:off x="2491559" y="4038145"/>
              <a:ext cx="811857" cy="5336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DDA7A8-2725-0FCE-A3CF-D0CAC9DE3282}"/>
                </a:ext>
              </a:extLst>
            </p:cNvPr>
            <p:cNvSpPr txBox="1"/>
            <p:nvPr/>
          </p:nvSpPr>
          <p:spPr>
            <a:xfrm>
              <a:off x="2457919" y="3666521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B38FB3-2E08-C139-4E94-9B6FDDB5B02A}"/>
                </a:ext>
              </a:extLst>
            </p:cNvPr>
            <p:cNvSpPr txBox="1"/>
            <p:nvPr/>
          </p:nvSpPr>
          <p:spPr>
            <a:xfrm>
              <a:off x="1089207" y="3582620"/>
              <a:ext cx="1388208" cy="7386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Joint problems,</a:t>
              </a:r>
            </a:p>
            <a:p>
              <a:pPr algn="ctr">
                <a:spcBef>
                  <a:spcPts val="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incident</a:t>
              </a:r>
              <a:endParaRPr lang="en-GB" sz="1400" b="1" i="1" kern="0" dirty="0"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05ADB4-E63C-BBBE-A312-943BCCD37583}"/>
              </a:ext>
            </a:extLst>
          </p:cNvPr>
          <p:cNvGrpSpPr/>
          <p:nvPr/>
        </p:nvGrpSpPr>
        <p:grpSpPr>
          <a:xfrm>
            <a:off x="900318" y="4272929"/>
            <a:ext cx="2899741" cy="500245"/>
            <a:chOff x="-136617" y="4964220"/>
            <a:chExt cx="2899741" cy="50024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FBC38FB-F066-E3E7-A863-D544FA8A4F53}"/>
                </a:ext>
              </a:extLst>
            </p:cNvPr>
            <p:cNvCxnSpPr/>
            <p:nvPr/>
          </p:nvCxnSpPr>
          <p:spPr bwMode="auto">
            <a:xfrm>
              <a:off x="1979956" y="5464465"/>
              <a:ext cx="470314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60B9BB-C9A9-668E-418F-C0B4CD1A7248}"/>
                </a:ext>
              </a:extLst>
            </p:cNvPr>
            <p:cNvSpPr txBox="1"/>
            <p:nvPr/>
          </p:nvSpPr>
          <p:spPr>
            <a:xfrm>
              <a:off x="1746499" y="5042010"/>
              <a:ext cx="1016625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1.18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FA85F2-9129-3E08-9C0D-E0A2AFB0179E}"/>
                </a:ext>
              </a:extLst>
            </p:cNvPr>
            <p:cNvSpPr txBox="1"/>
            <p:nvPr/>
          </p:nvSpPr>
          <p:spPr>
            <a:xfrm>
              <a:off x="-136617" y="4964220"/>
              <a:ext cx="1615451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Consolidation</a:t>
              </a:r>
              <a:endParaRPr lang="en-GB" sz="1400" b="1" i="1" kern="0" dirty="0">
                <a:latin typeface="+mn-lt"/>
              </a:endParaRPr>
            </a:p>
          </p:txBody>
        </p:sp>
      </p:grpSp>
      <p:sp>
        <p:nvSpPr>
          <p:cNvPr id="25" name="Down Arrow 19">
            <a:extLst>
              <a:ext uri="{FF2B5EF4-FFF2-40B4-BE49-F238E27FC236}">
                <a16:creationId xmlns:a16="http://schemas.microsoft.com/office/drawing/2014/main" id="{2BCE6C8F-B1CE-2990-92ED-D1A36B209BC1}"/>
              </a:ext>
            </a:extLst>
          </p:cNvPr>
          <p:cNvSpPr/>
          <p:nvPr/>
        </p:nvSpPr>
        <p:spPr bwMode="auto">
          <a:xfrm rot="16200000">
            <a:off x="4354626" y="2443524"/>
            <a:ext cx="253529" cy="7017313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FF22C7-A84A-3587-F828-B5F778DB91E2}"/>
              </a:ext>
            </a:extLst>
          </p:cNvPr>
          <p:cNvSpPr txBox="1"/>
          <p:nvPr/>
        </p:nvSpPr>
        <p:spPr>
          <a:xfrm>
            <a:off x="1000335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2007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D6A9FC-64FE-80C8-DBBE-23E6C6CA18FF}"/>
              </a:ext>
            </a:extLst>
          </p:cNvPr>
          <p:cNvSpPr txBox="1"/>
          <p:nvPr/>
        </p:nvSpPr>
        <p:spPr>
          <a:xfrm>
            <a:off x="1768435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2008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68DC69-EABA-4782-1A04-301B727AD27A}"/>
              </a:ext>
            </a:extLst>
          </p:cNvPr>
          <p:cNvSpPr txBox="1"/>
          <p:nvPr/>
        </p:nvSpPr>
        <p:spPr>
          <a:xfrm>
            <a:off x="2574940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2009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3A909E-057F-F5FC-9FB9-6EEAF626DB30}"/>
              </a:ext>
            </a:extLst>
          </p:cNvPr>
          <p:cNvSpPr txBox="1"/>
          <p:nvPr/>
        </p:nvSpPr>
        <p:spPr>
          <a:xfrm>
            <a:off x="3419850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2010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427C83-D5BF-66BA-8CB5-B95F60018041}"/>
              </a:ext>
            </a:extLst>
          </p:cNvPr>
          <p:cNvSpPr txBox="1"/>
          <p:nvPr/>
        </p:nvSpPr>
        <p:spPr>
          <a:xfrm>
            <a:off x="4341570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2011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D771B7-1946-3BBD-6D78-E1536EB0F6F8}"/>
              </a:ext>
            </a:extLst>
          </p:cNvPr>
          <p:cNvSpPr txBox="1"/>
          <p:nvPr/>
        </p:nvSpPr>
        <p:spPr>
          <a:xfrm>
            <a:off x="5263290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2012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991383-75F7-367F-60A1-34CB831AEC3A}"/>
              </a:ext>
            </a:extLst>
          </p:cNvPr>
          <p:cNvSpPr txBox="1"/>
          <p:nvPr/>
        </p:nvSpPr>
        <p:spPr>
          <a:xfrm>
            <a:off x="6146605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2013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720B8D-5140-A3D2-AFC4-F9C60B26721F}"/>
              </a:ext>
            </a:extLst>
          </p:cNvPr>
          <p:cNvSpPr txBox="1"/>
          <p:nvPr/>
        </p:nvSpPr>
        <p:spPr>
          <a:xfrm>
            <a:off x="6953110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2014</a:t>
            </a:r>
            <a:endParaRPr lang="en-GB" sz="1600" b="1" i="1" kern="0" dirty="0"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CF65C9-4691-86D8-36FE-E5FCF78E04FF}"/>
              </a:ext>
            </a:extLst>
          </p:cNvPr>
          <p:cNvSpPr txBox="1"/>
          <p:nvPr/>
        </p:nvSpPr>
        <p:spPr>
          <a:xfrm>
            <a:off x="7734176" y="542605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2015</a:t>
            </a:r>
            <a:endParaRPr lang="en-GB" sz="1600" b="1" i="1" kern="0" dirty="0">
              <a:latin typeface="+mn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26C66D-D94B-C449-0E49-5AB0D3BD5FED}"/>
              </a:ext>
            </a:extLst>
          </p:cNvPr>
          <p:cNvGrpSpPr/>
          <p:nvPr/>
        </p:nvGrpSpPr>
        <p:grpSpPr>
          <a:xfrm>
            <a:off x="3487205" y="3205660"/>
            <a:ext cx="1494284" cy="376960"/>
            <a:chOff x="2091905" y="3661186"/>
            <a:chExt cx="1494284" cy="37696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96CB734-B67E-2712-F478-1183CC106444}"/>
                </a:ext>
              </a:extLst>
            </p:cNvPr>
            <p:cNvCxnSpPr/>
            <p:nvPr/>
          </p:nvCxnSpPr>
          <p:spPr bwMode="auto">
            <a:xfrm flipV="1">
              <a:off x="2091905" y="4038145"/>
              <a:ext cx="1494284" cy="1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03E0F2-DA08-0464-1751-590366E85502}"/>
                </a:ext>
              </a:extLst>
            </p:cNvPr>
            <p:cNvSpPr txBox="1"/>
            <p:nvPr/>
          </p:nvSpPr>
          <p:spPr>
            <a:xfrm>
              <a:off x="2389104" y="3661186"/>
              <a:ext cx="902811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3.5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F9EBB-70A7-6179-3B31-77DF020F61A0}"/>
              </a:ext>
            </a:extLst>
          </p:cNvPr>
          <p:cNvGrpSpPr/>
          <p:nvPr/>
        </p:nvGrpSpPr>
        <p:grpSpPr>
          <a:xfrm>
            <a:off x="5099103" y="2667990"/>
            <a:ext cx="1239527" cy="376959"/>
            <a:chOff x="2236418" y="3661186"/>
            <a:chExt cx="1239527" cy="37695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B6BAB1C-537C-94C0-C54B-8EB4444C1025}"/>
                </a:ext>
              </a:extLst>
            </p:cNvPr>
            <p:cNvCxnSpPr/>
            <p:nvPr/>
          </p:nvCxnSpPr>
          <p:spPr bwMode="auto">
            <a:xfrm>
              <a:off x="2236418" y="4038145"/>
              <a:ext cx="123952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28A8479-7527-CB24-C2FA-5538B54168F7}"/>
                </a:ext>
              </a:extLst>
            </p:cNvPr>
            <p:cNvSpPr txBox="1"/>
            <p:nvPr/>
          </p:nvSpPr>
          <p:spPr>
            <a:xfrm>
              <a:off x="2477415" y="3661186"/>
              <a:ext cx="731290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4 </a:t>
              </a:r>
              <a:r>
                <a:rPr lang="en-US" sz="1600" b="1" kern="0" dirty="0" err="1">
                  <a:solidFill>
                    <a:srgbClr val="0070C0"/>
                  </a:solidFill>
                  <a:latin typeface="+mn-lt"/>
                </a:rPr>
                <a:t>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3F4A08D-640B-1D3E-B2B0-3344E919C4FD}"/>
              </a:ext>
            </a:extLst>
          </p:cNvPr>
          <p:cNvGrpSpPr/>
          <p:nvPr/>
        </p:nvGrpSpPr>
        <p:grpSpPr>
          <a:xfrm>
            <a:off x="6857100" y="1118918"/>
            <a:ext cx="2265895" cy="850691"/>
            <a:chOff x="1733925" y="3187454"/>
            <a:chExt cx="2265895" cy="85069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B2365FC-38B6-704F-2AB5-4CED9685D5CC}"/>
                </a:ext>
              </a:extLst>
            </p:cNvPr>
            <p:cNvCxnSpPr/>
            <p:nvPr/>
          </p:nvCxnSpPr>
          <p:spPr bwMode="auto">
            <a:xfrm>
              <a:off x="2491559" y="4038145"/>
              <a:ext cx="81307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04C65D-D4D2-0ADE-3137-4191EBCA83BA}"/>
                </a:ext>
              </a:extLst>
            </p:cNvPr>
            <p:cNvSpPr txBox="1"/>
            <p:nvPr/>
          </p:nvSpPr>
          <p:spPr>
            <a:xfrm>
              <a:off x="2400605" y="3661186"/>
              <a:ext cx="960519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 6.5 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8BEC93-557F-D3AA-D012-4793873F83CD}"/>
                </a:ext>
              </a:extLst>
            </p:cNvPr>
            <p:cNvSpPr txBox="1"/>
            <p:nvPr/>
          </p:nvSpPr>
          <p:spPr>
            <a:xfrm>
              <a:off x="1733925" y="3187454"/>
              <a:ext cx="2265895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Consolidation of all interconnections</a:t>
              </a:r>
              <a:endParaRPr lang="en-GB" sz="1400" b="1" i="1" kern="0" dirty="0">
                <a:latin typeface="+mn-lt"/>
              </a:endParaRPr>
            </a:p>
          </p:txBody>
        </p:sp>
      </p:grpSp>
      <p:sp>
        <p:nvSpPr>
          <p:cNvPr id="47" name="Down Arrow 41">
            <a:extLst>
              <a:ext uri="{FF2B5EF4-FFF2-40B4-BE49-F238E27FC236}">
                <a16:creationId xmlns:a16="http://schemas.microsoft.com/office/drawing/2014/main" id="{07AFD266-5826-E415-82C4-44E0E6CD3A25}"/>
              </a:ext>
            </a:extLst>
          </p:cNvPr>
          <p:cNvSpPr/>
          <p:nvPr/>
        </p:nvSpPr>
        <p:spPr bwMode="auto">
          <a:xfrm>
            <a:off x="1192360" y="1916486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Down Arrow 42">
            <a:extLst>
              <a:ext uri="{FF2B5EF4-FFF2-40B4-BE49-F238E27FC236}">
                <a16:creationId xmlns:a16="http://schemas.microsoft.com/office/drawing/2014/main" id="{F9620761-FD64-CBAC-0FA4-990E41160DD7}"/>
              </a:ext>
            </a:extLst>
          </p:cNvPr>
          <p:cNvSpPr/>
          <p:nvPr/>
        </p:nvSpPr>
        <p:spPr bwMode="auto">
          <a:xfrm>
            <a:off x="1922055" y="2799801"/>
            <a:ext cx="252918" cy="70600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9" name="Down Arrow 43">
            <a:extLst>
              <a:ext uri="{FF2B5EF4-FFF2-40B4-BE49-F238E27FC236}">
                <a16:creationId xmlns:a16="http://schemas.microsoft.com/office/drawing/2014/main" id="{1AB0CD80-B166-3F96-FD4C-501629D84E61}"/>
              </a:ext>
            </a:extLst>
          </p:cNvPr>
          <p:cNvSpPr/>
          <p:nvPr/>
        </p:nvSpPr>
        <p:spPr bwMode="auto">
          <a:xfrm>
            <a:off x="2437237" y="3721520"/>
            <a:ext cx="252918" cy="105165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0" name="Down Arrow 44">
            <a:extLst>
              <a:ext uri="{FF2B5EF4-FFF2-40B4-BE49-F238E27FC236}">
                <a16:creationId xmlns:a16="http://schemas.microsoft.com/office/drawing/2014/main" id="{C6A9793D-E65E-7528-430A-DFA2C849CB99}"/>
              </a:ext>
            </a:extLst>
          </p:cNvPr>
          <p:cNvSpPr/>
          <p:nvPr/>
        </p:nvSpPr>
        <p:spPr bwMode="auto">
          <a:xfrm flipV="1">
            <a:off x="3453456" y="3697834"/>
            <a:ext cx="235229" cy="64906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Down Arrow 45">
            <a:extLst>
              <a:ext uri="{FF2B5EF4-FFF2-40B4-BE49-F238E27FC236}">
                <a16:creationId xmlns:a16="http://schemas.microsoft.com/office/drawing/2014/main" id="{DB546A68-F5DB-8710-ED41-9FA3330B3303}"/>
              </a:ext>
            </a:extLst>
          </p:cNvPr>
          <p:cNvSpPr/>
          <p:nvPr/>
        </p:nvSpPr>
        <p:spPr bwMode="auto">
          <a:xfrm flipV="1">
            <a:off x="4863874" y="3141702"/>
            <a:ext cx="235229" cy="32453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Down Arrow 46">
            <a:extLst>
              <a:ext uri="{FF2B5EF4-FFF2-40B4-BE49-F238E27FC236}">
                <a16:creationId xmlns:a16="http://schemas.microsoft.com/office/drawing/2014/main" id="{C57F3451-30DC-2D59-5055-32D0FE7C5E7E}"/>
              </a:ext>
            </a:extLst>
          </p:cNvPr>
          <p:cNvSpPr/>
          <p:nvPr/>
        </p:nvSpPr>
        <p:spPr bwMode="auto">
          <a:xfrm flipV="1">
            <a:off x="7936520" y="2084823"/>
            <a:ext cx="235229" cy="929205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0FBB73-4FEC-4CFF-5A02-99385BA4EF71}"/>
              </a:ext>
            </a:extLst>
          </p:cNvPr>
          <p:cNvSpPr txBox="1"/>
          <p:nvPr/>
        </p:nvSpPr>
        <p:spPr>
          <a:xfrm>
            <a:off x="6425868" y="3558529"/>
            <a:ext cx="142910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i="1" kern="0" dirty="0">
                <a:solidFill>
                  <a:srgbClr val="FF0000"/>
                </a:solidFill>
                <a:latin typeface="+mn-lt"/>
              </a:rPr>
              <a:t>Long Shutdown</a:t>
            </a:r>
            <a:endParaRPr lang="en-GB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717E83-1B1C-27E8-89FF-DA6D9D5E4585}"/>
              </a:ext>
            </a:extLst>
          </p:cNvPr>
          <p:cNvSpPr txBox="1"/>
          <p:nvPr/>
        </p:nvSpPr>
        <p:spPr>
          <a:xfrm>
            <a:off x="4801091" y="2037719"/>
            <a:ext cx="215201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i="1" kern="0" dirty="0">
                <a:latin typeface="+mn-lt"/>
              </a:rPr>
              <a:t>Energy increase </a:t>
            </a:r>
            <a:r>
              <a:rPr lang="en-US" sz="1400" b="1" i="1" kern="0" dirty="0">
                <a:latin typeface="+mn-lt"/>
                <a:sym typeface="Symbol"/>
              </a:rPr>
              <a:t> no quench at 3.5 TeV</a:t>
            </a:r>
            <a:endParaRPr lang="en-GB" sz="1400" b="1" i="1" kern="0" dirty="0">
              <a:latin typeface="+mn-lt"/>
            </a:endParaRPr>
          </a:p>
        </p:txBody>
      </p:sp>
      <p:sp>
        <p:nvSpPr>
          <p:cNvPr id="57" name="Down Arrow 19">
            <a:extLst>
              <a:ext uri="{FF2B5EF4-FFF2-40B4-BE49-F238E27FC236}">
                <a16:creationId xmlns:a16="http://schemas.microsoft.com/office/drawing/2014/main" id="{68318F4D-2C95-E755-3CF3-3B4C92452FA7}"/>
              </a:ext>
            </a:extLst>
          </p:cNvPr>
          <p:cNvSpPr/>
          <p:nvPr/>
        </p:nvSpPr>
        <p:spPr bwMode="auto">
          <a:xfrm rot="16200000">
            <a:off x="11064827" y="5257264"/>
            <a:ext cx="273544" cy="1327884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BB8E78-A047-9F78-D8EC-F6D2AC13056D}"/>
              </a:ext>
            </a:extLst>
          </p:cNvPr>
          <p:cNvGrpSpPr/>
          <p:nvPr/>
        </p:nvGrpSpPr>
        <p:grpSpPr>
          <a:xfrm>
            <a:off x="9487775" y="823196"/>
            <a:ext cx="2099763" cy="940142"/>
            <a:chOff x="1777167" y="3098003"/>
            <a:chExt cx="2099763" cy="940142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3C965B-B7FF-DBB5-6043-6600487DF02B}"/>
                </a:ext>
              </a:extLst>
            </p:cNvPr>
            <p:cNvCxnSpPr/>
            <p:nvPr/>
          </p:nvCxnSpPr>
          <p:spPr bwMode="auto">
            <a:xfrm>
              <a:off x="2491559" y="4038145"/>
              <a:ext cx="813077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47267-7801-BF7F-F974-2315E9B2FCCC}"/>
                </a:ext>
              </a:extLst>
            </p:cNvPr>
            <p:cNvSpPr txBox="1"/>
            <p:nvPr/>
          </p:nvSpPr>
          <p:spPr>
            <a:xfrm>
              <a:off x="2400605" y="3661186"/>
              <a:ext cx="960519" cy="3385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600" b="1" kern="0" dirty="0">
                  <a:solidFill>
                    <a:srgbClr val="0070C0"/>
                  </a:solidFill>
                  <a:latin typeface="+mn-lt"/>
                </a:rPr>
                <a:t> 6.8 TeV</a:t>
              </a:r>
              <a:endParaRPr lang="en-GB" sz="1600" b="1" kern="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4B90960-2550-7DF5-2AA1-585914480BA4}"/>
                </a:ext>
              </a:extLst>
            </p:cNvPr>
            <p:cNvSpPr txBox="1"/>
            <p:nvPr/>
          </p:nvSpPr>
          <p:spPr>
            <a:xfrm>
              <a:off x="1777167" y="3098003"/>
              <a:ext cx="2099763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1400" b="1" i="1" kern="0" dirty="0">
                  <a:latin typeface="+mn-lt"/>
                </a:rPr>
                <a:t>Consolidation of bypass diodes</a:t>
              </a:r>
              <a:endParaRPr lang="en-GB" sz="1400" b="1" i="1" kern="0" dirty="0">
                <a:latin typeface="+mn-lt"/>
              </a:endParaRPr>
            </a:p>
          </p:txBody>
        </p:sp>
      </p:grpSp>
      <p:sp>
        <p:nvSpPr>
          <p:cNvPr id="62" name="Down Arrow 46">
            <a:extLst>
              <a:ext uri="{FF2B5EF4-FFF2-40B4-BE49-F238E27FC236}">
                <a16:creationId xmlns:a16="http://schemas.microsoft.com/office/drawing/2014/main" id="{1557B517-F464-8170-28D5-E39EC52E2846}"/>
              </a:ext>
            </a:extLst>
          </p:cNvPr>
          <p:cNvSpPr/>
          <p:nvPr/>
        </p:nvSpPr>
        <p:spPr bwMode="auto">
          <a:xfrm flipV="1">
            <a:off x="9920447" y="1784578"/>
            <a:ext cx="235229" cy="21838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F2770FB-D24C-0FC8-68AE-43B17CD09427}"/>
              </a:ext>
            </a:extLst>
          </p:cNvPr>
          <p:cNvSpPr txBox="1"/>
          <p:nvPr/>
        </p:nvSpPr>
        <p:spPr>
          <a:xfrm>
            <a:off x="10271512" y="5445879"/>
            <a:ext cx="63991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>
                <a:latin typeface="+mn-lt"/>
              </a:rPr>
              <a:t>2022</a:t>
            </a:r>
            <a:endParaRPr lang="en-GB" sz="1600" b="1" i="1" kern="0" dirty="0">
              <a:latin typeface="+mn-lt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E096A29-3010-3B98-2CC8-C32F3D764267}"/>
              </a:ext>
            </a:extLst>
          </p:cNvPr>
          <p:cNvCxnSpPr/>
          <p:nvPr/>
        </p:nvCxnSpPr>
        <p:spPr>
          <a:xfrm>
            <a:off x="8252821" y="5916155"/>
            <a:ext cx="2099763" cy="0"/>
          </a:xfrm>
          <a:prstGeom prst="line">
            <a:avLst/>
          </a:prstGeom>
          <a:ln w="5715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467523E-0DBB-F145-153F-4F8E222CDB77}"/>
              </a:ext>
            </a:extLst>
          </p:cNvPr>
          <p:cNvSpPr txBox="1"/>
          <p:nvPr/>
        </p:nvSpPr>
        <p:spPr>
          <a:xfrm>
            <a:off x="4901518" y="44681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RUN 1</a:t>
            </a:r>
            <a:endParaRPr lang="en-GB" b="1" dirty="0">
              <a:solidFill>
                <a:srgbClr val="D60093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DA56F8-A0F2-EE81-6414-76B058C2A407}"/>
              </a:ext>
            </a:extLst>
          </p:cNvPr>
          <p:cNvSpPr txBox="1"/>
          <p:nvPr/>
        </p:nvSpPr>
        <p:spPr>
          <a:xfrm>
            <a:off x="8877600" y="450460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RUN 2</a:t>
            </a:r>
            <a:endParaRPr lang="en-GB" b="1" dirty="0">
              <a:solidFill>
                <a:srgbClr val="D60093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ABBE3E-4E91-30BD-822C-6173970A1211}"/>
              </a:ext>
            </a:extLst>
          </p:cNvPr>
          <p:cNvSpPr txBox="1"/>
          <p:nvPr/>
        </p:nvSpPr>
        <p:spPr>
          <a:xfrm>
            <a:off x="11140157" y="45227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RUN 3</a:t>
            </a:r>
            <a:endParaRPr lang="en-GB" b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62" grpId="0" animBg="1"/>
      <p:bldP spid="66" grpId="0"/>
      <p:bldP spid="67" grpId="0"/>
      <p:bldP spid="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3B8F-EC6B-AC16-EE68-892599FF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Teamwork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F29B-4147-9398-AFAC-821C6869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43461"/>
            <a:ext cx="4453054" cy="1927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not just the technology 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Team spirit </a:t>
            </a:r>
            <a:r>
              <a:rPr lang="en-GB" dirty="0"/>
              <a:t>within the LHC operation section is a key to success, coupled to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smooth interactions </a:t>
            </a:r>
            <a:r>
              <a:rPr lang="en-GB" dirty="0"/>
              <a:t>between operation and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support teams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820CE-534B-7AAA-B3DC-0C8C4E2B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8A24-D53C-260E-FDD6-BB1375C89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627FBC-1154-961A-A74E-9CE96BE60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8" name="Picture 7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70FDED13-BD4B-BDEC-36F8-A9D14AE1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851" y="233494"/>
            <a:ext cx="3286801" cy="2465101"/>
          </a:xfrm>
          <a:prstGeom prst="rect">
            <a:avLst/>
          </a:prstGeom>
        </p:spPr>
      </p:pic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C86ECAE5-ADF7-DBA1-B414-1774B752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97" y="3108706"/>
            <a:ext cx="4587098" cy="2110065"/>
          </a:xfrm>
          <a:prstGeom prst="rect">
            <a:avLst/>
          </a:prstGeom>
        </p:spPr>
      </p:pic>
      <p:pic>
        <p:nvPicPr>
          <p:cNvPr id="14" name="Picture 13" descr="A group of people standing in front of screens&#10;&#10;Description automatically generated">
            <a:extLst>
              <a:ext uri="{FF2B5EF4-FFF2-40B4-BE49-F238E27FC236}">
                <a16:creationId xmlns:a16="http://schemas.microsoft.com/office/drawing/2014/main" id="{8D25DE9F-98C5-42FB-5329-E2BEA44A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95" y="3328640"/>
            <a:ext cx="3844259" cy="2883195"/>
          </a:xfrm>
          <a:prstGeom prst="rect">
            <a:avLst/>
          </a:prstGeom>
        </p:spPr>
      </p:pic>
      <p:pic>
        <p:nvPicPr>
          <p:cNvPr id="12" name="Picture 11" descr="A group of people in a room with screens and a sign&#10;&#10;Description automatically generated">
            <a:extLst>
              <a:ext uri="{FF2B5EF4-FFF2-40B4-BE49-F238E27FC236}">
                <a16:creationId xmlns:a16="http://schemas.microsoft.com/office/drawing/2014/main" id="{4625C17B-3C8E-59D4-09DB-180F277F6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348" y="505914"/>
            <a:ext cx="3114721" cy="2336041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F79BC4-5DA7-589F-A54D-D0EDE77E0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589" y="2890787"/>
            <a:ext cx="1944491" cy="32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185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3B8F-EC6B-AC16-EE68-892599FF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on board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F29B-4147-9398-AFAC-821C68698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83" y="883619"/>
            <a:ext cx="5746595" cy="176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Tradition of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yearly workshops </a:t>
            </a:r>
            <a:r>
              <a:rPr lang="en-GB" dirty="0"/>
              <a:t>to bring together actors across all teams, review the past year and prepare the next year(s).</a:t>
            </a:r>
          </a:p>
          <a:p>
            <a:r>
              <a:rPr lang="en-GB" sz="1600" dirty="0"/>
              <a:t>Very important information and discussion forum.</a:t>
            </a:r>
          </a:p>
          <a:p>
            <a:r>
              <a:rPr lang="en-GB" sz="1600" dirty="0"/>
              <a:t>Emphasis on promoting young or less visible staff / students.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820CE-534B-7AAA-B3DC-0C8C4E2B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8A24-D53C-260E-FDD6-BB1375C89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627FBC-1154-961A-A74E-9CE96BE60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08/11/2024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ACE1D-3841-943A-DF4C-C1EDF096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382" y="2754799"/>
            <a:ext cx="4901266" cy="2756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917FA-1AFF-549C-F574-A6905364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2" y="3706561"/>
            <a:ext cx="3675533" cy="2483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9DE97D-F7D5-62F9-B611-BAEA471C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380" y="3547822"/>
            <a:ext cx="3766474" cy="249682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C96A17-5139-DC93-5D31-08E2FD0A154F}"/>
              </a:ext>
            </a:extLst>
          </p:cNvPr>
          <p:cNvSpPr txBox="1">
            <a:spLocks/>
          </p:cNvSpPr>
          <p:nvPr/>
        </p:nvSpPr>
        <p:spPr>
          <a:xfrm>
            <a:off x="540283" y="2700121"/>
            <a:ext cx="6350099" cy="13667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/>
              <a:buNone/>
            </a:pPr>
            <a:r>
              <a:rPr lang="en-GB" dirty="0"/>
              <a:t>This tradition began with the Chamonix workshops for LEP, resumed for LHC as Evian workshops (now Montreux).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F5DFD-E31E-D41C-F8F0-F8E062EC2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001" y="813355"/>
            <a:ext cx="5496029" cy="176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14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E7D0-59AB-CBFB-8D27-2825E59B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– LHC commissioning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1EEA2-9E8F-DD65-F1EF-829BB921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2631"/>
            <a:ext cx="10972800" cy="4772548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000" dirty="0"/>
              <a:t>The 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LHC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injector upgrade project </a:t>
            </a:r>
            <a:r>
              <a:rPr lang="en-US" sz="2000" dirty="0"/>
              <a:t>was essential to feed the LHC with required beams.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Quality control 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! </a:t>
            </a:r>
            <a:r>
              <a:rPr lang="en-US" sz="2000" dirty="0">
                <a:sym typeface="Wingdings" panose="05000000000000000000" pitchFamily="2" charset="2"/>
              </a:rPr>
              <a:t>Tends to concern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000" dirty="0"/>
              <a:t>‘trivial’ / interface items: not looked at in sufficient detail. 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Circuit commissioning was rigorously planned and executed</a:t>
            </a:r>
            <a:r>
              <a:rPr lang="en-US" sz="2000" dirty="0"/>
              <a:t>, initially mostly “manually”, 10 years later with high level of automation.</a:t>
            </a:r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Operation team </a:t>
            </a:r>
            <a:r>
              <a:rPr lang="en-US" sz="2000" dirty="0"/>
              <a:t>drove the commissioning towards beam together with the circuit commissioning team.</a:t>
            </a:r>
            <a:r>
              <a:rPr lang="en-US" dirty="0"/>
              <a:t> </a:t>
            </a:r>
            <a:r>
              <a:rPr lang="en-US" sz="2000" b="1" dirty="0"/>
              <a:t>Test as soon as you can !</a:t>
            </a:r>
          </a:p>
          <a:p>
            <a:pPr>
              <a:spcBef>
                <a:spcPts val="900"/>
              </a:spcBef>
            </a:pPr>
            <a:r>
              <a:rPr lang="en-US" sz="2000" dirty="0"/>
              <a:t>The 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early deployment of the control system </a:t>
            </a:r>
            <a:r>
              <a:rPr lang="en-US" sz="2000" dirty="0"/>
              <a:t>on the existing infrastructure provided a head start for the software development effort.</a:t>
            </a:r>
            <a:endParaRPr lang="en-US" sz="1800" dirty="0"/>
          </a:p>
          <a:p>
            <a:pPr>
              <a:spcBef>
                <a:spcPts val="900"/>
              </a:spcBef>
            </a:pP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Regular workshops </a:t>
            </a:r>
            <a:r>
              <a:rPr lang="en-US" sz="2000" dirty="0"/>
              <a:t>to reflect on the work done, to plan the future and to </a:t>
            </a:r>
            <a:r>
              <a:rPr lang="en-US" sz="2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foster team spirit</a:t>
            </a:r>
            <a:r>
              <a:rPr lang="en-US" sz="2000" dirty="0"/>
              <a:t>.</a:t>
            </a:r>
          </a:p>
          <a:p>
            <a:pPr>
              <a:spcBef>
                <a:spcPts val="900"/>
              </a:spcBef>
            </a:pPr>
            <a:endParaRPr lang="en-US" sz="2000" b="1" dirty="0"/>
          </a:p>
          <a:p>
            <a:pPr>
              <a:spcBef>
                <a:spcPts val="900"/>
              </a:spcBef>
            </a:pPr>
            <a:r>
              <a:rPr lang="en-US" sz="2000" b="1" dirty="0"/>
              <a:t>Stay focused, be flexible, be reactive, remain positive !</a:t>
            </a:r>
          </a:p>
          <a:p>
            <a:endParaRPr lang="en-US" sz="2000" dirty="0"/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7C456-ED39-05BF-1900-E6B35604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4FC80-790C-7EEF-24B9-151CA594E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19F3B1-15F6-C973-F8CB-4067021F94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39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8D954-5A70-C507-2DB1-7559552D9B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23663" y="6416675"/>
            <a:ext cx="668337" cy="365125"/>
          </a:xfrm>
        </p:spPr>
        <p:txBody>
          <a:bodyPr/>
          <a:lstStyle/>
          <a:p>
            <a:fld id="{ACE91491-4375-AA41-8137-3861025BA0D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0CC6D-4179-7AC4-4F50-9E079F3079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73813"/>
            <a:ext cx="5772150" cy="365125"/>
          </a:xfrm>
        </p:spPr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ADE76F-33D2-E458-FFC6-DC6FD745ADE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247313" y="6369050"/>
            <a:ext cx="1944687" cy="365125"/>
          </a:xfrm>
        </p:spPr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6D80D-B438-57D9-6BA3-01A19F420E01}"/>
              </a:ext>
            </a:extLst>
          </p:cNvPr>
          <p:cNvSpPr txBox="1"/>
          <p:nvPr/>
        </p:nvSpPr>
        <p:spPr>
          <a:xfrm>
            <a:off x="3340277" y="1448528"/>
            <a:ext cx="5511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Thank you for your attention !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1478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CE76C-1592-800C-AAB8-B79BB07E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75090-6B01-1B04-E141-D97649B37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C71622-1981-56D0-CA9B-10CD7F52C5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6959C7-A3D1-1D86-F076-BCE076E98232}"/>
              </a:ext>
            </a:extLst>
          </p:cNvPr>
          <p:cNvGrpSpPr/>
          <p:nvPr/>
        </p:nvGrpSpPr>
        <p:grpSpPr>
          <a:xfrm>
            <a:off x="9817944" y="127111"/>
            <a:ext cx="1706657" cy="4144464"/>
            <a:chOff x="3865547" y="914400"/>
            <a:chExt cx="1706657" cy="414446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2AF8FC9-2D8D-7390-3D53-9073E7797D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5547" y="2504315"/>
              <a:ext cx="1016665" cy="2554549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82DD07-0114-CDD9-AAF1-9A8DCC79C775}"/>
                </a:ext>
              </a:extLst>
            </p:cNvPr>
            <p:cNvSpPr txBox="1"/>
            <p:nvPr/>
          </p:nvSpPr>
          <p:spPr>
            <a:xfrm>
              <a:off x="3933695" y="1998093"/>
              <a:ext cx="13709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Calibri" pitchFamily="34" charset="0"/>
                </a:rPr>
                <a:t>November  2009</a:t>
              </a:r>
            </a:p>
            <a:p>
              <a:r>
                <a:rPr lang="en-US" sz="1100" b="1" dirty="0">
                  <a:solidFill>
                    <a:srgbClr val="008E40"/>
                  </a:solidFill>
                  <a:latin typeface="Calibri" pitchFamily="34" charset="0"/>
                </a:rPr>
                <a:t>Start of Run 1</a:t>
              </a:r>
            </a:p>
          </p:txBody>
        </p:sp>
        <p:pic>
          <p:nvPicPr>
            <p:cNvPr id="10" name="Picture 2" descr="http://mediaarchive.cern.ch/MediaArchive/Photo/Public/2009/0911187/0911187_94/0911187_94-A4-at-144-dpi.jpg">
              <a:extLst>
                <a:ext uri="{FF2B5EF4-FFF2-40B4-BE49-F238E27FC236}">
                  <a16:creationId xmlns:a16="http://schemas.microsoft.com/office/drawing/2014/main" id="{121C0037-242A-686D-F765-7C83245A7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087" y="9144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E5DE7-409F-1806-AF39-1BFF7789DA9A}"/>
              </a:ext>
            </a:extLst>
          </p:cNvPr>
          <p:cNvSpPr/>
          <p:nvPr/>
        </p:nvSpPr>
        <p:spPr>
          <a:xfrm>
            <a:off x="0" y="4261642"/>
            <a:ext cx="1059925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E5C45-47DA-8B96-9633-5D0ABC75D482}"/>
              </a:ext>
            </a:extLst>
          </p:cNvPr>
          <p:cNvGrpSpPr/>
          <p:nvPr/>
        </p:nvGrpSpPr>
        <p:grpSpPr>
          <a:xfrm>
            <a:off x="584826" y="4245108"/>
            <a:ext cx="524164" cy="304800"/>
            <a:chOff x="9236" y="4267200"/>
            <a:chExt cx="524164" cy="3048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2274C9-A9FE-1091-070C-3C0E32FFB7FE}"/>
                </a:ext>
              </a:extLst>
            </p:cNvPr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36F082-9A53-4CBE-AF35-83A178130A31}"/>
                </a:ext>
              </a:extLst>
            </p:cNvPr>
            <p:cNvSpPr txBox="1"/>
            <p:nvPr/>
          </p:nvSpPr>
          <p:spPr>
            <a:xfrm>
              <a:off x="9236" y="4267200"/>
              <a:ext cx="5241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1984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49208C-22F1-693A-6C95-2033C222532E}"/>
              </a:ext>
            </a:extLst>
          </p:cNvPr>
          <p:cNvGrpSpPr/>
          <p:nvPr/>
        </p:nvGrpSpPr>
        <p:grpSpPr>
          <a:xfrm>
            <a:off x="9082590" y="4572000"/>
            <a:ext cx="2709830" cy="1902802"/>
            <a:chOff x="7542605" y="4572000"/>
            <a:chExt cx="2709830" cy="19028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53E135-E349-EF10-94B2-948EC0C4AC69}"/>
                </a:ext>
              </a:extLst>
            </p:cNvPr>
            <p:cNvCxnSpPr/>
            <p:nvPr/>
          </p:nvCxnSpPr>
          <p:spPr>
            <a:xfrm>
              <a:off x="8153400" y="4572000"/>
              <a:ext cx="1957" cy="152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DE6EEA-1CAF-161E-8537-B00D76406E57}"/>
                </a:ext>
              </a:extLst>
            </p:cNvPr>
            <p:cNvSpPr txBox="1"/>
            <p:nvPr/>
          </p:nvSpPr>
          <p:spPr>
            <a:xfrm>
              <a:off x="7542605" y="4787759"/>
              <a:ext cx="167640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Calibri"/>
                </a:rPr>
                <a:t>September 2008</a:t>
              </a:r>
              <a:r>
                <a:rPr lang="en-US" sz="1100" dirty="0">
                  <a:solidFill>
                    <a:srgbClr val="FF0000"/>
                  </a:solidFill>
                  <a:latin typeface="Calibri"/>
                </a:rPr>
                <a:t> </a:t>
              </a:r>
              <a:br>
                <a:rPr lang="en-US" sz="1200" dirty="0">
                  <a:solidFill>
                    <a:srgbClr val="FF0000"/>
                  </a:solidFill>
                  <a:latin typeface="Calibri"/>
                </a:rPr>
              </a:br>
              <a:endParaRPr lang="en-US" sz="1200" dirty="0">
                <a:solidFill>
                  <a:srgbClr val="FF0000"/>
                </a:solidFill>
                <a:latin typeface="Calibri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43460875-EE5C-74F9-33CF-1285489AB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1722" y="5044464"/>
              <a:ext cx="1070713" cy="143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D8BBC7-07E4-8A40-09CC-0A3705F5A59D}"/>
              </a:ext>
            </a:extLst>
          </p:cNvPr>
          <p:cNvGrpSpPr/>
          <p:nvPr/>
        </p:nvGrpSpPr>
        <p:grpSpPr>
          <a:xfrm>
            <a:off x="1679075" y="4279900"/>
            <a:ext cx="524164" cy="304800"/>
            <a:chOff x="9236" y="4267200"/>
            <a:chExt cx="524164" cy="3048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C3C92E-C195-7C83-652B-865EAF1C6C52}"/>
                </a:ext>
              </a:extLst>
            </p:cNvPr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CD08D7-3DCA-6F85-BDF0-17D531EDD754}"/>
                </a:ext>
              </a:extLst>
            </p:cNvPr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200" dirty="0">
                <a:solidFill>
                  <a:prstClr val="white">
                    <a:lumMod val="8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394EBE-C569-CEDD-8151-0C583BE11414}"/>
              </a:ext>
            </a:extLst>
          </p:cNvPr>
          <p:cNvGrpSpPr/>
          <p:nvPr/>
        </p:nvGrpSpPr>
        <p:grpSpPr>
          <a:xfrm>
            <a:off x="2212475" y="4279900"/>
            <a:ext cx="381000" cy="304800"/>
            <a:chOff x="1066800" y="4267200"/>
            <a:chExt cx="381000" cy="304800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837EF4-674C-401A-60EF-72D5014AF16F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F746C-3D17-96A8-3C10-59761E51A827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5B6AF9-AE98-9F0E-B637-2F152B044AFC}"/>
              </a:ext>
            </a:extLst>
          </p:cNvPr>
          <p:cNvGrpSpPr/>
          <p:nvPr/>
        </p:nvGrpSpPr>
        <p:grpSpPr>
          <a:xfrm>
            <a:off x="2593475" y="4279900"/>
            <a:ext cx="381000" cy="304800"/>
            <a:chOff x="1066800" y="4267200"/>
            <a:chExt cx="381000" cy="3048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1BEB414-53CE-7713-876B-9436D270589D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810A69-21CC-5835-4CDE-FFA5DC17274E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5FF2EE-71AA-7810-8228-DA56150D95F3}"/>
              </a:ext>
            </a:extLst>
          </p:cNvPr>
          <p:cNvGrpSpPr/>
          <p:nvPr/>
        </p:nvGrpSpPr>
        <p:grpSpPr>
          <a:xfrm>
            <a:off x="4879475" y="4279900"/>
            <a:ext cx="381000" cy="304800"/>
            <a:chOff x="1066800" y="4267200"/>
            <a:chExt cx="381000" cy="3048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997D24-B1BF-0B04-9BC0-668C34EBB510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A07B20-0EBB-E83A-ED9A-0201819B7FD4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124A10-FC19-0B1F-F8F5-3846A2C1BF2C}"/>
              </a:ext>
            </a:extLst>
          </p:cNvPr>
          <p:cNvGrpSpPr/>
          <p:nvPr/>
        </p:nvGrpSpPr>
        <p:grpSpPr>
          <a:xfrm>
            <a:off x="4117475" y="4279900"/>
            <a:ext cx="381000" cy="304800"/>
            <a:chOff x="1066800" y="4267200"/>
            <a:chExt cx="381000" cy="3048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F94251-D107-8DAA-49B1-E1D1011D395F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127191-ABF6-43B6-7AB7-FC943EFDC2C6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2B7CD3-A486-4687-A9ED-C556A3AE79B7}"/>
              </a:ext>
            </a:extLst>
          </p:cNvPr>
          <p:cNvGrpSpPr/>
          <p:nvPr/>
        </p:nvGrpSpPr>
        <p:grpSpPr>
          <a:xfrm>
            <a:off x="4498475" y="4279900"/>
            <a:ext cx="381000" cy="304800"/>
            <a:chOff x="1066800" y="4267200"/>
            <a:chExt cx="381000" cy="3048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71A352E-29B6-539C-642D-34FAB51DDF12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B63FCE-8FD6-CB1B-BD86-CEA5EDE3644E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163C9E-AA74-7884-B697-FFD4B3772443}"/>
              </a:ext>
            </a:extLst>
          </p:cNvPr>
          <p:cNvGrpSpPr/>
          <p:nvPr/>
        </p:nvGrpSpPr>
        <p:grpSpPr>
          <a:xfrm>
            <a:off x="3736475" y="4279900"/>
            <a:ext cx="381000" cy="304800"/>
            <a:chOff x="1066800" y="4267200"/>
            <a:chExt cx="381000" cy="30480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7B44E2D-C916-8772-DD02-6929256D9B84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8A38C9-50B7-8314-C365-A35AADE422C6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E343F8-B69F-FE85-552A-D2BE6961882F}"/>
              </a:ext>
            </a:extLst>
          </p:cNvPr>
          <p:cNvGrpSpPr/>
          <p:nvPr/>
        </p:nvGrpSpPr>
        <p:grpSpPr>
          <a:xfrm>
            <a:off x="2974475" y="4279900"/>
            <a:ext cx="381000" cy="304800"/>
            <a:chOff x="1066800" y="4267200"/>
            <a:chExt cx="381000" cy="3048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CCE230D-7DC8-C6DF-A617-6462ED72AE4E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EB05A2-D144-039F-CF00-0183C63128C9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E1864E-9315-D96E-C80A-FD255E0FF094}"/>
              </a:ext>
            </a:extLst>
          </p:cNvPr>
          <p:cNvGrpSpPr/>
          <p:nvPr/>
        </p:nvGrpSpPr>
        <p:grpSpPr>
          <a:xfrm>
            <a:off x="3355475" y="4279900"/>
            <a:ext cx="381000" cy="304800"/>
            <a:chOff x="1066800" y="4267200"/>
            <a:chExt cx="381000" cy="30480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6E189BC-18F2-8972-62A0-C641ACFF0FD4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601B82-5FA8-F51A-C846-8AB2DCC8AB2A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1EE4B6-4DCF-3534-27ED-E4B1E1B6D0DF}"/>
              </a:ext>
            </a:extLst>
          </p:cNvPr>
          <p:cNvGrpSpPr/>
          <p:nvPr/>
        </p:nvGrpSpPr>
        <p:grpSpPr>
          <a:xfrm>
            <a:off x="5260475" y="4279900"/>
            <a:ext cx="381000" cy="304800"/>
            <a:chOff x="1066800" y="4267200"/>
            <a:chExt cx="381000" cy="3048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4981495-94D2-01E8-7BF8-FF4BC1A73B7C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BAA6FA-AA83-C449-542C-22808A3F8113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EC20FE8-4179-E056-0F1E-4247302DD6D9}"/>
              </a:ext>
            </a:extLst>
          </p:cNvPr>
          <p:cNvGrpSpPr/>
          <p:nvPr/>
        </p:nvGrpSpPr>
        <p:grpSpPr>
          <a:xfrm>
            <a:off x="5641475" y="4279900"/>
            <a:ext cx="381000" cy="304800"/>
            <a:chOff x="1066800" y="4267200"/>
            <a:chExt cx="381000" cy="304800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9B7DFDC-82DA-1BAA-435C-FB120BB8DABD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AF0F47-A59C-59EF-9BA6-95C179CB8A09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99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036D3D-A73C-CB66-DEBD-95031F30C45F}"/>
              </a:ext>
            </a:extLst>
          </p:cNvPr>
          <p:cNvGrpSpPr/>
          <p:nvPr/>
        </p:nvGrpSpPr>
        <p:grpSpPr>
          <a:xfrm>
            <a:off x="7927475" y="4279900"/>
            <a:ext cx="381000" cy="304800"/>
            <a:chOff x="1066800" y="4267200"/>
            <a:chExt cx="381000" cy="30480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9E5508F-D421-4A2C-1E9D-0CDA4B953221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788F931-0A45-50F6-6A5C-F8EE496917B6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A68C2A-B416-BB02-A137-83D558B7DB27}"/>
              </a:ext>
            </a:extLst>
          </p:cNvPr>
          <p:cNvGrpSpPr/>
          <p:nvPr/>
        </p:nvGrpSpPr>
        <p:grpSpPr>
          <a:xfrm>
            <a:off x="7165475" y="4279900"/>
            <a:ext cx="381000" cy="304800"/>
            <a:chOff x="1066800" y="4267200"/>
            <a:chExt cx="381000" cy="3048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1FFEE1C-DF00-7806-7E30-B1CFBAD78D0E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22C8F79-A7BB-4CFF-2C12-6C59A2682F1E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074D257-74EF-A0A1-2D5F-F72CE278D16E}"/>
              </a:ext>
            </a:extLst>
          </p:cNvPr>
          <p:cNvGrpSpPr/>
          <p:nvPr/>
        </p:nvGrpSpPr>
        <p:grpSpPr>
          <a:xfrm>
            <a:off x="7546475" y="4279900"/>
            <a:ext cx="381000" cy="304800"/>
            <a:chOff x="1066800" y="4267200"/>
            <a:chExt cx="381000" cy="3048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CDC3625-118B-26D4-5CDA-4D8D636D808F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19AC3BF-9834-BC9C-102D-37DF5910171E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ABDC55D-AC9F-842A-954B-62A9CF489879}"/>
              </a:ext>
            </a:extLst>
          </p:cNvPr>
          <p:cNvGrpSpPr/>
          <p:nvPr/>
        </p:nvGrpSpPr>
        <p:grpSpPr>
          <a:xfrm>
            <a:off x="6784475" y="4279900"/>
            <a:ext cx="381000" cy="304800"/>
            <a:chOff x="1066800" y="4267200"/>
            <a:chExt cx="381000" cy="3048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DBC4424-DD2B-70FF-D7D4-C92D6D504838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764213-B832-3493-AF61-4622E5CF8EDE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D5EACF-5EFE-C782-1049-980E9A2FB61C}"/>
              </a:ext>
            </a:extLst>
          </p:cNvPr>
          <p:cNvGrpSpPr/>
          <p:nvPr/>
        </p:nvGrpSpPr>
        <p:grpSpPr>
          <a:xfrm>
            <a:off x="6022475" y="4279900"/>
            <a:ext cx="381000" cy="304800"/>
            <a:chOff x="1066800" y="4267200"/>
            <a:chExt cx="381000" cy="3048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81EDF6C-4EFA-2285-0059-A922DD44BDA0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FF037CA-C903-D9A4-E348-8463B0F2B22F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CF21C6C-AF62-2D50-EB3A-F3BD95B9CFAE}"/>
              </a:ext>
            </a:extLst>
          </p:cNvPr>
          <p:cNvGrpSpPr/>
          <p:nvPr/>
        </p:nvGrpSpPr>
        <p:grpSpPr>
          <a:xfrm>
            <a:off x="6403475" y="4279900"/>
            <a:ext cx="381000" cy="304800"/>
            <a:chOff x="1066800" y="4267200"/>
            <a:chExt cx="381000" cy="30480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7C3612D-3B50-F109-3363-E55EF2FD9813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2A18045-D6E0-839B-44C0-2E668CEA2578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ACEC773-07D4-8CA6-599A-1FAB57AB3957}"/>
              </a:ext>
            </a:extLst>
          </p:cNvPr>
          <p:cNvGrpSpPr/>
          <p:nvPr/>
        </p:nvGrpSpPr>
        <p:grpSpPr>
          <a:xfrm>
            <a:off x="8308475" y="4279900"/>
            <a:ext cx="381000" cy="304800"/>
            <a:chOff x="1066800" y="4267200"/>
            <a:chExt cx="381000" cy="3048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70618A0-2163-A0B2-443D-7B323C9470FA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AD512D6-CA81-4D97-794F-AF28FA8B800D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06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9D76D00-75A9-210E-E0F0-AFAD30DF68F4}"/>
              </a:ext>
            </a:extLst>
          </p:cNvPr>
          <p:cNvGrpSpPr/>
          <p:nvPr/>
        </p:nvGrpSpPr>
        <p:grpSpPr>
          <a:xfrm>
            <a:off x="8689475" y="4279900"/>
            <a:ext cx="381000" cy="304800"/>
            <a:chOff x="1066800" y="4267200"/>
            <a:chExt cx="381000" cy="304800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59EC040-C1A7-80A4-FBE6-31010744D18C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EA9823C-B25F-7EE4-0ACB-5558B2986CB5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C7562F-D95B-1034-C817-AE46405DC5D0}"/>
              </a:ext>
            </a:extLst>
          </p:cNvPr>
          <p:cNvGrpSpPr/>
          <p:nvPr/>
        </p:nvGrpSpPr>
        <p:grpSpPr>
          <a:xfrm>
            <a:off x="9832475" y="4279900"/>
            <a:ext cx="381000" cy="304800"/>
            <a:chOff x="1066800" y="4267200"/>
            <a:chExt cx="381000" cy="304800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DC42DAA-B19B-4EF0-993C-ED537C72DA1C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9A0E97A-E527-AF21-9C03-105BE23976AA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10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2D81054-36D2-A6D9-DF6A-982E6E035113}"/>
              </a:ext>
            </a:extLst>
          </p:cNvPr>
          <p:cNvGrpSpPr/>
          <p:nvPr/>
        </p:nvGrpSpPr>
        <p:grpSpPr>
          <a:xfrm>
            <a:off x="9070475" y="4279900"/>
            <a:ext cx="381000" cy="304800"/>
            <a:chOff x="1066800" y="4267200"/>
            <a:chExt cx="381000" cy="30480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D8D5ADA-B1E7-1782-5DC2-BAEA0A3317BE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0A5E799-609A-895F-7242-0344C0DC0E87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08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85B7228-EF3E-A7F7-9A0A-8D01A9500085}"/>
              </a:ext>
            </a:extLst>
          </p:cNvPr>
          <p:cNvGrpSpPr/>
          <p:nvPr/>
        </p:nvGrpSpPr>
        <p:grpSpPr>
          <a:xfrm>
            <a:off x="9451475" y="4279900"/>
            <a:ext cx="381000" cy="304800"/>
            <a:chOff x="1066800" y="4267200"/>
            <a:chExt cx="381000" cy="3048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B994E6C-7C96-DF58-4774-AD2CF3A0E86C}"/>
                </a:ext>
              </a:extLst>
            </p:cNvPr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1D7C2E3-445B-3FC4-508D-E8B47E4DA909}"/>
                </a:ext>
              </a:extLst>
            </p:cNvPr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>
                      <a:lumMod val="85000"/>
                    </a:prstClr>
                  </a:solidFill>
                  <a:latin typeface="Calibri"/>
                </a:rPr>
                <a:t>09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CBC7B02-3AC0-5AF6-EED7-6442717DD4A5}"/>
              </a:ext>
            </a:extLst>
          </p:cNvPr>
          <p:cNvGrpSpPr/>
          <p:nvPr/>
        </p:nvGrpSpPr>
        <p:grpSpPr>
          <a:xfrm>
            <a:off x="8803774" y="1669327"/>
            <a:ext cx="1219200" cy="2602248"/>
            <a:chOff x="7724235" y="1669327"/>
            <a:chExt cx="1219200" cy="260224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028943E-51DE-9BB7-9A8E-FE08979B1218}"/>
                </a:ext>
              </a:extLst>
            </p:cNvPr>
            <p:cNvSpPr txBox="1"/>
            <p:nvPr/>
          </p:nvSpPr>
          <p:spPr>
            <a:xfrm>
              <a:off x="7724235" y="1669327"/>
              <a:ext cx="1219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April 2008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Last dipole down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CCA456-BEF1-1A84-00D9-4616887A1981}"/>
                </a:ext>
              </a:extLst>
            </p:cNvPr>
            <p:cNvCxnSpPr/>
            <p:nvPr/>
          </p:nvCxnSpPr>
          <p:spPr>
            <a:xfrm>
              <a:off x="8108285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E2F0AD7-4DE0-6896-6746-09011901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2400" y="2057400"/>
              <a:ext cx="1163372" cy="15494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0023C05-E5BA-3274-A80E-6CEFAA70A6DA}"/>
              </a:ext>
            </a:extLst>
          </p:cNvPr>
          <p:cNvGrpSpPr/>
          <p:nvPr/>
        </p:nvGrpSpPr>
        <p:grpSpPr>
          <a:xfrm>
            <a:off x="837063" y="4572000"/>
            <a:ext cx="2057400" cy="1983886"/>
            <a:chOff x="-338835" y="4572000"/>
            <a:chExt cx="2057400" cy="1983886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E3D42CB-F216-0698-83DF-459A2DF7B35B}"/>
                </a:ext>
              </a:extLst>
            </p:cNvPr>
            <p:cNvCxnSpPr/>
            <p:nvPr/>
          </p:nvCxnSpPr>
          <p:spPr>
            <a:xfrm>
              <a:off x="1676400" y="45720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E864C41-F938-1562-BE59-748491C65BC4}"/>
                </a:ext>
              </a:extLst>
            </p:cNvPr>
            <p:cNvSpPr txBox="1"/>
            <p:nvPr/>
          </p:nvSpPr>
          <p:spPr>
            <a:xfrm>
              <a:off x="-338835" y="4741454"/>
              <a:ext cx="2057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First set of twin 1 m prototypes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over 9 T</a:t>
              </a: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C1312CF-2FE3-817D-BEE3-F28C67BC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62769" y="5165236"/>
              <a:ext cx="1905000" cy="139065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168ABB-ABA6-046C-69E2-4E9CAC05C147}"/>
              </a:ext>
            </a:extLst>
          </p:cNvPr>
          <p:cNvGrpSpPr/>
          <p:nvPr/>
        </p:nvGrpSpPr>
        <p:grpSpPr>
          <a:xfrm>
            <a:off x="2115012" y="3060720"/>
            <a:ext cx="1255200" cy="1144961"/>
            <a:chOff x="1524000" y="3733800"/>
            <a:chExt cx="990600" cy="610724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2301A12-131F-A2CC-F83A-46AD82AB36BF}"/>
                </a:ext>
              </a:extLst>
            </p:cNvPr>
            <p:cNvSpPr txBox="1"/>
            <p:nvPr/>
          </p:nvSpPr>
          <p:spPr>
            <a:xfrm>
              <a:off x="1524000" y="3733800"/>
              <a:ext cx="990600" cy="410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Super Conducting Supercollider(SSC) cancelled by US congress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1903F28-0AE4-22E1-79FE-E6332E62F1AF}"/>
                </a:ext>
              </a:extLst>
            </p:cNvPr>
            <p:cNvCxnSpPr>
              <a:cxnSpLocks/>
            </p:cNvCxnSpPr>
            <p:nvPr/>
          </p:nvCxnSpPr>
          <p:spPr>
            <a:xfrm>
              <a:off x="2139140" y="4105459"/>
              <a:ext cx="334462" cy="23906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BDF8829-189A-6BB4-D15F-66B3D3E7C3F0}"/>
              </a:ext>
            </a:extLst>
          </p:cNvPr>
          <p:cNvGrpSpPr/>
          <p:nvPr/>
        </p:nvGrpSpPr>
        <p:grpSpPr>
          <a:xfrm>
            <a:off x="6952630" y="467214"/>
            <a:ext cx="1927345" cy="3812686"/>
            <a:chOff x="7063729" y="443468"/>
            <a:chExt cx="1927345" cy="3812686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0E4F8D1-B321-395C-3AA5-6E17205D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0501" y="728822"/>
              <a:ext cx="1730467" cy="129785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CB9CFE1-DB75-84C2-ADAA-DA7E60B664A8}"/>
                </a:ext>
              </a:extLst>
            </p:cNvPr>
            <p:cNvSpPr txBox="1"/>
            <p:nvPr/>
          </p:nvSpPr>
          <p:spPr>
            <a:xfrm>
              <a:off x="7063729" y="443468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June 2007 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First sector at 1.9K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ED1AC3C-3407-DD28-A357-47589A200610}"/>
                </a:ext>
              </a:extLst>
            </p:cNvPr>
            <p:cNvCxnSpPr>
              <a:cxnSpLocks/>
              <a:stCxn id="97" idx="2"/>
              <a:endCxn id="75" idx="0"/>
            </p:cNvCxnSpPr>
            <p:nvPr/>
          </p:nvCxnSpPr>
          <p:spPr>
            <a:xfrm>
              <a:off x="8005735" y="2026672"/>
              <a:ext cx="985339" cy="2229482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2C8A902-C3F6-3EFF-1B94-8DBD6DF139A2}"/>
              </a:ext>
            </a:extLst>
          </p:cNvPr>
          <p:cNvGrpSpPr/>
          <p:nvPr/>
        </p:nvGrpSpPr>
        <p:grpSpPr>
          <a:xfrm>
            <a:off x="4524801" y="4556899"/>
            <a:ext cx="2401037" cy="2230265"/>
            <a:chOff x="3733800" y="4544557"/>
            <a:chExt cx="2401037" cy="223026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C779E51-F0D9-170D-6973-A0B3898C5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3800" y="4876800"/>
              <a:ext cx="1727200" cy="1898022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5DBB57A-5D4A-6263-770C-D39871EAAC36}"/>
                </a:ext>
              </a:extLst>
            </p:cNvPr>
            <p:cNvSpPr txBox="1"/>
            <p:nvPr/>
          </p:nvSpPr>
          <p:spPr>
            <a:xfrm>
              <a:off x="3733800" y="46482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2002 String test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779B874-E661-3C14-F41F-EF30BDAC9A71}"/>
                </a:ext>
              </a:extLst>
            </p:cNvPr>
            <p:cNvCxnSpPr>
              <a:cxnSpLocks/>
              <a:stCxn id="66" idx="2"/>
              <a:endCxn id="102" idx="3"/>
            </p:cNvCxnSpPr>
            <p:nvPr/>
          </p:nvCxnSpPr>
          <p:spPr>
            <a:xfrm flipH="1">
              <a:off x="5257800" y="4544557"/>
              <a:ext cx="877037" cy="234448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C9A37CA-F35F-EB23-6607-2FDCB48979D1}"/>
              </a:ext>
            </a:extLst>
          </p:cNvPr>
          <p:cNvGrpSpPr/>
          <p:nvPr/>
        </p:nvGrpSpPr>
        <p:grpSpPr>
          <a:xfrm>
            <a:off x="6673811" y="4572000"/>
            <a:ext cx="1952109" cy="1976120"/>
            <a:chOff x="5436181" y="4572000"/>
            <a:chExt cx="1952109" cy="1976120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05B6B3-59F0-D021-9C7E-DE18272F0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6181" y="5181600"/>
              <a:ext cx="1708150" cy="136652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0578552-CAE5-26A7-4EB6-82F99F94F4E4}"/>
                </a:ext>
              </a:extLst>
            </p:cNvPr>
            <p:cNvSpPr txBox="1"/>
            <p:nvPr/>
          </p:nvSpPr>
          <p:spPr>
            <a:xfrm>
              <a:off x="5715000" y="4724400"/>
              <a:ext cx="16732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November 2006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1232 delivered</a:t>
              </a: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10A5F06-AC5A-92AB-796C-680C34A0D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0844" y="4572000"/>
              <a:ext cx="244356" cy="533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419C4CA-9B4A-C9A6-DC64-285B7DC4974E}"/>
              </a:ext>
            </a:extLst>
          </p:cNvPr>
          <p:cNvGrpSpPr/>
          <p:nvPr/>
        </p:nvGrpSpPr>
        <p:grpSpPr>
          <a:xfrm>
            <a:off x="3458001" y="-12112"/>
            <a:ext cx="2590800" cy="4271575"/>
            <a:chOff x="2286000" y="0"/>
            <a:chExt cx="2590800" cy="427157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5DBCB3-7EAF-5122-4A72-E28AAE5AF2F9}"/>
                </a:ext>
              </a:extLst>
            </p:cNvPr>
            <p:cNvCxnSpPr/>
            <p:nvPr/>
          </p:nvCxnSpPr>
          <p:spPr>
            <a:xfrm>
              <a:off x="2743200" y="3810000"/>
              <a:ext cx="0" cy="4615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02F791-C541-5BF0-BEA0-311E6A574F52}"/>
                </a:ext>
              </a:extLst>
            </p:cNvPr>
            <p:cNvSpPr txBox="1"/>
            <p:nvPr/>
          </p:nvSpPr>
          <p:spPr>
            <a:xfrm>
              <a:off x="2286000" y="3124200"/>
              <a:ext cx="11430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1994 project approved by council (1-in-2)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EF12C923-7FAD-C98A-5EDE-CCFD817B8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2200" y="2057400"/>
              <a:ext cx="1616364" cy="106680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595FC1C-C4FA-2361-54F6-21C4D75F0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62200" y="381000"/>
              <a:ext cx="2406861" cy="15621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4799DCE-9A10-3B13-492A-418A37AD7E6D}"/>
                </a:ext>
              </a:extLst>
            </p:cNvPr>
            <p:cNvSpPr txBox="1"/>
            <p:nvPr/>
          </p:nvSpPr>
          <p:spPr>
            <a:xfrm>
              <a:off x="2286000" y="0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June 1994</a:t>
              </a:r>
              <a:br>
                <a:rPr lang="en-US" sz="1100" b="1" dirty="0">
                  <a:solidFill>
                    <a:prstClr val="black"/>
                  </a:solidFill>
                  <a:latin typeface="Calibri"/>
                </a:rPr>
              </a:b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first full scale prototype dipole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D96DE62-5070-0600-75E9-4830C3ABF437}"/>
              </a:ext>
            </a:extLst>
          </p:cNvPr>
          <p:cNvGrpSpPr/>
          <p:nvPr/>
        </p:nvGrpSpPr>
        <p:grpSpPr>
          <a:xfrm>
            <a:off x="83634" y="454631"/>
            <a:ext cx="2286000" cy="3788753"/>
            <a:chOff x="-415100" y="477263"/>
            <a:chExt cx="2286000" cy="3788753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6AF62EA-8EDA-0CD5-F9FB-67E0BE7557F3}"/>
                </a:ext>
              </a:extLst>
            </p:cNvPr>
            <p:cNvCxnSpPr/>
            <p:nvPr/>
          </p:nvCxnSpPr>
          <p:spPr>
            <a:xfrm>
              <a:off x="381000" y="3124200"/>
              <a:ext cx="0" cy="11418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 descr="Screen shot 2011-11-09 at 8.21.14 PM.png">
              <a:extLst>
                <a:ext uri="{FF2B5EF4-FFF2-40B4-BE49-F238E27FC236}">
                  <a16:creationId xmlns:a16="http://schemas.microsoft.com/office/drawing/2014/main" id="{A629D3FC-75F9-95AE-0235-8E6136BD9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5100" y="914976"/>
              <a:ext cx="2286000" cy="215347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D684D4E-A69F-DEAB-C8FE-9D0EACCF9BB8}"/>
                </a:ext>
              </a:extLst>
            </p:cNvPr>
            <p:cNvSpPr txBox="1"/>
            <p:nvPr/>
          </p:nvSpPr>
          <p:spPr>
            <a:xfrm>
              <a:off x="-343659" y="477263"/>
              <a:ext cx="152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1984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ECFA-CERN workshop</a:t>
              </a:r>
              <a:endParaRPr lang="en-US" sz="10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C7F02B6-EE4C-48EF-5B74-D4871B13D042}"/>
              </a:ext>
            </a:extLst>
          </p:cNvPr>
          <p:cNvCxnSpPr>
            <a:cxnSpLocks/>
          </p:cNvCxnSpPr>
          <p:nvPr/>
        </p:nvCxnSpPr>
        <p:spPr>
          <a:xfrm flipH="1">
            <a:off x="1610771" y="4115905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53DF8B4-4123-D6E3-6F3E-4D3CF7923A74}"/>
              </a:ext>
            </a:extLst>
          </p:cNvPr>
          <p:cNvCxnSpPr>
            <a:cxnSpLocks/>
          </p:cNvCxnSpPr>
          <p:nvPr/>
        </p:nvCxnSpPr>
        <p:spPr>
          <a:xfrm flipH="1">
            <a:off x="1763171" y="4115905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ight Arrow 213">
            <a:extLst>
              <a:ext uri="{FF2B5EF4-FFF2-40B4-BE49-F238E27FC236}">
                <a16:creationId xmlns:a16="http://schemas.microsoft.com/office/drawing/2014/main" id="{9C46EAFE-5031-B4F4-B108-3F4227E1786D}"/>
              </a:ext>
            </a:extLst>
          </p:cNvPr>
          <p:cNvSpPr/>
          <p:nvPr/>
        </p:nvSpPr>
        <p:spPr>
          <a:xfrm>
            <a:off x="2373666" y="3971854"/>
            <a:ext cx="3962400" cy="882489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</a:rPr>
              <a:t>LEP: full scale LHC “prototype”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E47DE48-F8E3-E8C5-A500-C4BBA2CA4830}"/>
              </a:ext>
            </a:extLst>
          </p:cNvPr>
          <p:cNvSpPr txBox="1"/>
          <p:nvPr/>
        </p:nvSpPr>
        <p:spPr>
          <a:xfrm>
            <a:off x="723900" y="664205"/>
            <a:ext cx="41421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7013" indent="-227013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</a:pPr>
            <a:endParaRPr lang="en-GB" sz="2000" kern="0" dirty="0">
              <a:latin typeface="+mn-lt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2B42217-3FA5-915C-C543-1E4BC45906C8}"/>
              </a:ext>
            </a:extLst>
          </p:cNvPr>
          <p:cNvGrpSpPr/>
          <p:nvPr/>
        </p:nvGrpSpPr>
        <p:grpSpPr>
          <a:xfrm>
            <a:off x="6017714" y="2459641"/>
            <a:ext cx="2133600" cy="1818550"/>
            <a:chOff x="4800600" y="2448650"/>
            <a:chExt cx="2133600" cy="181855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95298A8-C422-D45A-BEFB-F2AE60944F33}"/>
                </a:ext>
              </a:extLst>
            </p:cNvPr>
            <p:cNvGrpSpPr/>
            <p:nvPr/>
          </p:nvGrpSpPr>
          <p:grpSpPr>
            <a:xfrm>
              <a:off x="4800600" y="2448650"/>
              <a:ext cx="2133600" cy="1818550"/>
              <a:chOff x="4800600" y="2448650"/>
              <a:chExt cx="2133600" cy="1818550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FE705184-347D-009A-5303-2ECE88C67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00600" y="2448650"/>
                <a:ext cx="2014927" cy="1297850"/>
              </a:xfrm>
              <a:prstGeom prst="rect">
                <a:avLst/>
              </a:prstGeom>
            </p:spPr>
          </p:pic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134BFB65-86B4-47E0-1347-4A3F75883478}"/>
                  </a:ext>
                </a:extLst>
              </p:cNvPr>
              <p:cNvCxnSpPr/>
              <p:nvPr/>
            </p:nvCxnSpPr>
            <p:spPr>
              <a:xfrm>
                <a:off x="6934200" y="3810000"/>
                <a:ext cx="0" cy="45720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F4016F4-5DD0-9F8B-CB47-7B3CCFFC79DD}"/>
                </a:ext>
              </a:extLst>
            </p:cNvPr>
            <p:cNvSpPr txBox="1"/>
            <p:nvPr/>
          </p:nvSpPr>
          <p:spPr>
            <a:xfrm>
              <a:off x="4802429" y="3756838"/>
              <a:ext cx="20808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prstClr val="black"/>
                  </a:solidFill>
                  <a:latin typeface="Calibri"/>
                </a:rPr>
                <a:t>2005</a:t>
              </a:r>
              <a:r>
                <a:rPr lang="en-US" sz="1100" dirty="0">
                  <a:solidFill>
                    <a:prstClr val="black"/>
                  </a:solidFill>
                  <a:latin typeface="Calibri"/>
                </a:rPr>
                <a:t>: 50%  of magnets delivered</a:t>
              </a:r>
            </a:p>
          </p:txBody>
        </p:sp>
      </p:grpSp>
      <p:pic>
        <p:nvPicPr>
          <p:cNvPr id="3" name="Picture 2" descr="A computer screen with a graph&#10;&#10;Description automatically generated">
            <a:extLst>
              <a:ext uri="{FF2B5EF4-FFF2-40B4-BE49-F238E27FC236}">
                <a16:creationId xmlns:a16="http://schemas.microsoft.com/office/drawing/2014/main" id="{B875B991-CB4A-F87E-EB74-14CFD18B3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3018" y="5066742"/>
            <a:ext cx="1446232" cy="1084674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C25C50D-8CCD-1F51-7DFD-8D208A9204C0}"/>
              </a:ext>
            </a:extLst>
          </p:cNvPr>
          <p:cNvGrpSpPr/>
          <p:nvPr/>
        </p:nvGrpSpPr>
        <p:grpSpPr>
          <a:xfrm>
            <a:off x="8689474" y="3509452"/>
            <a:ext cx="3159305" cy="1133962"/>
            <a:chOff x="8689474" y="3509452"/>
            <a:chExt cx="3159305" cy="11339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5DEB20F-E29D-0BC0-FE9B-692DFE87A14D}"/>
                </a:ext>
              </a:extLst>
            </p:cNvPr>
            <p:cNvSpPr/>
            <p:nvPr/>
          </p:nvSpPr>
          <p:spPr>
            <a:xfrm>
              <a:off x="8689474" y="4186214"/>
              <a:ext cx="1286009" cy="457200"/>
            </a:xfrm>
            <a:prstGeom prst="ellipse">
              <a:avLst/>
            </a:prstGeom>
            <a:noFill/>
            <a:ln w="76200">
              <a:solidFill>
                <a:srgbClr val="D6009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ED5753F-9085-C9A8-F356-80AEEED032D0}"/>
                </a:ext>
              </a:extLst>
            </p:cNvPr>
            <p:cNvSpPr txBox="1"/>
            <p:nvPr/>
          </p:nvSpPr>
          <p:spPr>
            <a:xfrm>
              <a:off x="10356126" y="3509452"/>
              <a:ext cx="1492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60093"/>
                  </a:solidFill>
                </a:rPr>
                <a:t>Today’s talk</a:t>
              </a:r>
              <a:endParaRPr lang="en-GB" b="1" dirty="0">
                <a:solidFill>
                  <a:srgbClr val="D60093"/>
                </a:solidFill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FFA0E-1CF1-1D5E-ACF7-BB4020B33296}"/>
                </a:ext>
              </a:extLst>
            </p:cNvPr>
            <p:cNvCxnSpPr>
              <a:stCxn id="2" idx="6"/>
              <a:endCxn id="127" idx="2"/>
            </p:cNvCxnSpPr>
            <p:nvPr/>
          </p:nvCxnSpPr>
          <p:spPr>
            <a:xfrm flipV="1">
              <a:off x="9975483" y="3878784"/>
              <a:ext cx="1126970" cy="536030"/>
            </a:xfrm>
            <a:prstGeom prst="straightConnector1">
              <a:avLst/>
            </a:prstGeom>
            <a:ln w="38100">
              <a:solidFill>
                <a:srgbClr val="D60093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075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93680-7AE0-96E0-3233-71996FAF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CERN accelerator complex - 2008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A87DC-EECF-8699-ECE3-B59E27C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FCA41-8E4A-2E65-6BE0-45C88F527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80CCC9-5FC1-1056-F73A-5575601B56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8CBDA3-D9FD-CC56-2E0E-2AB88F3377F4}"/>
              </a:ext>
            </a:extLst>
          </p:cNvPr>
          <p:cNvGrpSpPr/>
          <p:nvPr/>
        </p:nvGrpSpPr>
        <p:grpSpPr>
          <a:xfrm>
            <a:off x="296455" y="1702385"/>
            <a:ext cx="6389480" cy="4291922"/>
            <a:chOff x="379446" y="1950928"/>
            <a:chExt cx="6389480" cy="429192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80AC220-3694-BCC4-F34D-FB402E4D3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46" y="2216032"/>
              <a:ext cx="6389480" cy="4026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3CD160C5-6576-F013-6EE0-AC60578BE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1930" y="2857500"/>
              <a:ext cx="2465076" cy="1502836"/>
              <a:chOff x="400" y="-7"/>
              <a:chExt cx="3004" cy="1763"/>
            </a:xfrm>
          </p:grpSpPr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id="{2E8CC1D6-6719-3F7F-8E32-249B91FBF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-7"/>
                <a:ext cx="3004" cy="1763"/>
              </a:xfrm>
              <a:custGeom>
                <a:avLst/>
                <a:gdLst>
                  <a:gd name="T0" fmla="*/ 0 w 21232"/>
                  <a:gd name="T1" fmla="*/ 0 h 20665"/>
                  <a:gd name="T2" fmla="*/ 0 w 21232"/>
                  <a:gd name="T3" fmla="*/ 0 h 20665"/>
                  <a:gd name="T4" fmla="*/ 0 w 21232"/>
                  <a:gd name="T5" fmla="*/ 0 h 20665"/>
                  <a:gd name="T6" fmla="*/ 0 w 21232"/>
                  <a:gd name="T7" fmla="*/ 0 h 20665"/>
                  <a:gd name="T8" fmla="*/ 0 w 21232"/>
                  <a:gd name="T9" fmla="*/ 0 h 20665"/>
                  <a:gd name="T10" fmla="*/ 0 w 21232"/>
                  <a:gd name="T11" fmla="*/ 0 h 206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32"/>
                  <a:gd name="T19" fmla="*/ 0 h 20665"/>
                  <a:gd name="T20" fmla="*/ 21232 w 21232"/>
                  <a:gd name="T21" fmla="*/ 20665 h 206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32" h="20665">
                    <a:moveTo>
                      <a:pt x="21232" y="18097"/>
                    </a:moveTo>
                    <a:lnTo>
                      <a:pt x="12956" y="18097"/>
                    </a:lnTo>
                    <a:cubicBezTo>
                      <a:pt x="12956" y="18097"/>
                      <a:pt x="12017" y="18681"/>
                      <a:pt x="8965" y="20141"/>
                    </a:cubicBezTo>
                    <a:cubicBezTo>
                      <a:pt x="5912" y="21600"/>
                      <a:pt x="3330" y="19751"/>
                      <a:pt x="2508" y="17805"/>
                    </a:cubicBezTo>
                    <a:cubicBezTo>
                      <a:pt x="1686" y="15859"/>
                      <a:pt x="454" y="11870"/>
                      <a:pt x="43" y="6714"/>
                    </a:cubicBezTo>
                    <a:cubicBezTo>
                      <a:pt x="-368" y="1557"/>
                      <a:pt x="2215" y="0"/>
                      <a:pt x="2215" y="0"/>
                    </a:cubicBezTo>
                  </a:path>
                </a:pathLst>
              </a:custGeom>
              <a:noFill/>
              <a:ln w="57150">
                <a:solidFill>
                  <a:srgbClr val="0000FF"/>
                </a:solidFill>
                <a:miter lim="800000"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21" name="Rectangle 5">
                <a:extLst>
                  <a:ext uri="{FF2B5EF4-FFF2-40B4-BE49-F238E27FC236}">
                    <a16:creationId xmlns:a16="http://schemas.microsoft.com/office/drawing/2014/main" id="{B918E346-57B0-C0A8-089A-73096184C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" y="120"/>
                <a:ext cx="1000" cy="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Beam 1</a:t>
                </a: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3278AA3E-4EE0-BF98-13F1-10F43500D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810" y="2926531"/>
              <a:ext cx="1436008" cy="743504"/>
              <a:chOff x="0" y="141"/>
              <a:chExt cx="1594" cy="666"/>
            </a:xfrm>
          </p:grpSpPr>
          <p:sp>
            <p:nvSpPr>
              <p:cNvPr id="18" name="AutoShape 8">
                <a:extLst>
                  <a:ext uri="{FF2B5EF4-FFF2-40B4-BE49-F238E27FC236}">
                    <a16:creationId xmlns:a16="http://schemas.microsoft.com/office/drawing/2014/main" id="{44C7FAD6-8AE9-526C-D3E4-6DD0627FD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04"/>
                <a:ext cx="1594" cy="503"/>
              </a:xfrm>
              <a:custGeom>
                <a:avLst/>
                <a:gdLst>
                  <a:gd name="T0" fmla="*/ 0 w 21377"/>
                  <a:gd name="T1" fmla="*/ 0 h 20446"/>
                  <a:gd name="T2" fmla="*/ 0 w 21377"/>
                  <a:gd name="T3" fmla="*/ 0 h 20446"/>
                  <a:gd name="T4" fmla="*/ 0 w 21377"/>
                  <a:gd name="T5" fmla="*/ 0 h 20446"/>
                  <a:gd name="T6" fmla="*/ 0 w 21377"/>
                  <a:gd name="T7" fmla="*/ 0 h 204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377"/>
                  <a:gd name="T13" fmla="*/ 0 h 20446"/>
                  <a:gd name="T14" fmla="*/ 21377 w 21377"/>
                  <a:gd name="T15" fmla="*/ 20446 h 204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377" h="20446">
                    <a:moveTo>
                      <a:pt x="0" y="12825"/>
                    </a:moveTo>
                    <a:lnTo>
                      <a:pt x="10577" y="20250"/>
                    </a:lnTo>
                    <a:cubicBezTo>
                      <a:pt x="10577" y="20250"/>
                      <a:pt x="14808" y="21600"/>
                      <a:pt x="17035" y="17213"/>
                    </a:cubicBezTo>
                    <a:cubicBezTo>
                      <a:pt x="19262" y="12825"/>
                      <a:pt x="21600" y="8100"/>
                      <a:pt x="21377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miter lim="800000"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E0CA4547-0C6B-DC5B-C2F7-8057E5440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" y="141"/>
                <a:ext cx="89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Beam 2</a:t>
                </a:r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C355B31F-5893-BC78-E3A3-154268128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75" y="1950928"/>
              <a:ext cx="4622148" cy="3289530"/>
              <a:chOff x="-1988" y="-532"/>
              <a:chExt cx="4140" cy="2947"/>
            </a:xfrm>
          </p:grpSpPr>
          <p:sp>
            <p:nvSpPr>
              <p:cNvPr id="12" name="Line 12">
                <a:extLst>
                  <a:ext uri="{FF2B5EF4-FFF2-40B4-BE49-F238E27FC236}">
                    <a16:creationId xmlns:a16="http://schemas.microsoft.com/office/drawing/2014/main" id="{DC15D1F3-C1FF-772D-DE52-64542459A1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-382" y="2093"/>
                <a:ext cx="435" cy="16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12ACC867-A1A0-9BF2-7BF4-7733796AE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5" y="1958"/>
                <a:ext cx="449" cy="14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" name="Oval 14">
                <a:extLst>
                  <a:ext uri="{FF2B5EF4-FFF2-40B4-BE49-F238E27FC236}">
                    <a16:creationId xmlns:a16="http://schemas.microsoft.com/office/drawing/2014/main" id="{171D8FC7-B832-570B-1161-6C51C2BEB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3" y="2031"/>
                <a:ext cx="1271" cy="38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id="{473A6CB7-3226-82A9-8C0A-00EC0A2ED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93" y="1076"/>
                <a:ext cx="315" cy="1094"/>
              </a:xfrm>
              <a:custGeom>
                <a:avLst/>
                <a:gdLst>
                  <a:gd name="T0" fmla="*/ 0 w 18214"/>
                  <a:gd name="T1" fmla="*/ 0 h 21600"/>
                  <a:gd name="T2" fmla="*/ 0 w 18214"/>
                  <a:gd name="T3" fmla="*/ 0 h 21600"/>
                  <a:gd name="T4" fmla="*/ 0 w 18214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8214"/>
                  <a:gd name="T10" fmla="*/ 0 h 21600"/>
                  <a:gd name="T11" fmla="*/ 18214 w 1821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14" h="21600">
                    <a:moveTo>
                      <a:pt x="18214" y="21600"/>
                    </a:moveTo>
                    <a:cubicBezTo>
                      <a:pt x="18214" y="21600"/>
                      <a:pt x="7762" y="18342"/>
                      <a:pt x="2188" y="17256"/>
                    </a:cubicBezTo>
                    <a:cubicBezTo>
                      <a:pt x="-3386" y="16170"/>
                      <a:pt x="2537" y="1207"/>
                      <a:pt x="9504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0E9E20EF-3073-7D73-EDF3-752D84B3D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4" y="747"/>
                <a:ext cx="2496" cy="71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Rectangle 17">
                <a:extLst>
                  <a:ext uri="{FF2B5EF4-FFF2-40B4-BE49-F238E27FC236}">
                    <a16:creationId xmlns:a16="http://schemas.microsoft.com/office/drawing/2014/main" id="{4139454E-81EB-B775-77AB-DB366BBB6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988" y="-532"/>
                <a:ext cx="1715" cy="47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900" b="1" dirty="0">
                    <a:solidFill>
                      <a:srgbClr val="FF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LHC pro</a:t>
                </a:r>
                <a:r>
                  <a:rPr lang="en-US" sz="1900" b="1" dirty="0">
                    <a:solidFill>
                      <a:srgbClr val="0000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ton</a:t>
                </a:r>
                <a:r>
                  <a:rPr lang="en-US" sz="1900" b="1" dirty="0">
                    <a:solidFill>
                      <a:srgbClr val="FF0000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 path</a:t>
                </a:r>
              </a:p>
            </p:txBody>
          </p:sp>
        </p:grp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728807A-DFAD-D2FE-10A3-0CDA9D47A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863743"/>
              </p:ext>
            </p:extLst>
          </p:nvPr>
        </p:nvGraphicFramePr>
        <p:xfrm>
          <a:off x="8592553" y="1339038"/>
          <a:ext cx="2764502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918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Max. P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err="1">
                          <a:solidFill>
                            <a:srgbClr val="0000FF"/>
                          </a:solidFill>
                        </a:rPr>
                        <a:t>GeV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/c)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Length / Circ.</a:t>
                      </a:r>
                      <a:r>
                        <a:rPr lang="en-US" sz="1400" baseline="0" dirty="0">
                          <a:solidFill>
                            <a:srgbClr val="0000FF"/>
                          </a:solidFill>
                        </a:rPr>
                        <a:t> (m)</a:t>
                      </a:r>
                      <a:endParaRPr lang="en-GB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LINAC2*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30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Booster*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157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26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628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SPS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6’911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666">
                <a:tc>
                  <a:txBody>
                    <a:bodyPr/>
                    <a:lstStyle/>
                    <a:p>
                      <a:r>
                        <a:rPr lang="en-US" sz="1400" b="1" dirty="0"/>
                        <a:t>LHC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6’800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26’657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4275024-85A8-3E31-5DD0-9DDEBF3468E1}"/>
              </a:ext>
            </a:extLst>
          </p:cNvPr>
          <p:cNvSpPr txBox="1"/>
          <p:nvPr/>
        </p:nvSpPr>
        <p:spPr>
          <a:xfrm>
            <a:off x="9984563" y="3421492"/>
            <a:ext cx="137249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200" b="1" i="1" kern="0" dirty="0">
                <a:latin typeface="+mn-lt"/>
              </a:rPr>
              <a:t>*: kinetic energy</a:t>
            </a:r>
            <a:endParaRPr lang="fr-FR" sz="1200" b="1" i="1" kern="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8B9BF-6E8B-A177-6965-A2CD88E7AEC2}"/>
              </a:ext>
            </a:extLst>
          </p:cNvPr>
          <p:cNvSpPr txBox="1"/>
          <p:nvPr/>
        </p:nvSpPr>
        <p:spPr>
          <a:xfrm>
            <a:off x="2447134" y="1168844"/>
            <a:ext cx="5025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60093"/>
                </a:solidFill>
              </a:rPr>
              <a:t>The state of the complex at LHC startup</a:t>
            </a:r>
            <a:endParaRPr lang="en-GB" sz="2000" b="1" dirty="0">
              <a:solidFill>
                <a:srgbClr val="D6009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9B78C-9F54-F24F-112E-51FDC0EA9DF1}"/>
              </a:ext>
            </a:extLst>
          </p:cNvPr>
          <p:cNvSpPr txBox="1"/>
          <p:nvPr/>
        </p:nvSpPr>
        <p:spPr>
          <a:xfrm>
            <a:off x="7045126" y="4914020"/>
            <a:ext cx="4735592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dirty="0"/>
              <a:t>Changes in 2024 </a:t>
            </a:r>
            <a:r>
              <a:rPr lang="en-US" sz="1600" dirty="0" err="1"/>
              <a:t>wrt</a:t>
            </a:r>
            <a:r>
              <a:rPr lang="en-US" sz="1600" dirty="0"/>
              <a:t> 2008  (upgrade for HL-LHC):</a:t>
            </a:r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600" b="1" dirty="0"/>
              <a:t>LINAC4</a:t>
            </a:r>
            <a:r>
              <a:rPr lang="en-US" sz="1600" dirty="0"/>
              <a:t>  (H-, 180 MeV) replaces LINAC2 (p)</a:t>
            </a:r>
          </a:p>
          <a:p>
            <a:pPr marL="285750" indent="-28575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GB" sz="1600" b="1" dirty="0"/>
              <a:t>Booster</a:t>
            </a:r>
            <a:r>
              <a:rPr lang="en-GB" sz="1600" dirty="0"/>
              <a:t> energy increased to 2 GeV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CDA9CE-E560-FEFF-9DDB-7EAE0F1ACFBB}"/>
              </a:ext>
            </a:extLst>
          </p:cNvPr>
          <p:cNvSpPr txBox="1"/>
          <p:nvPr/>
        </p:nvSpPr>
        <p:spPr>
          <a:xfrm>
            <a:off x="7048786" y="4088619"/>
            <a:ext cx="4533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1600" dirty="0"/>
              <a:t>High intensity beams spend ~30 seconds in the injector complex before injection to the LHC.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737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8769-DF86-106E-F1A7-71410A8B8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Injector complex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93A2-491E-D9AB-18D6-0611BDC99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037063"/>
            <a:ext cx="7408126" cy="2631688"/>
          </a:xfrm>
        </p:spPr>
        <p:txBody>
          <a:bodyPr>
            <a:normAutofit/>
          </a:bodyPr>
          <a:lstStyle/>
          <a:p>
            <a:r>
              <a:rPr lang="en-US" dirty="0"/>
              <a:t>LHC required the production of a </a:t>
            </a:r>
            <a:r>
              <a:rPr lang="en-US" b="1" dirty="0"/>
              <a:t>new beam type</a:t>
            </a:r>
            <a:r>
              <a:rPr lang="en-US" dirty="0"/>
              <a:t>:</a:t>
            </a:r>
            <a:r>
              <a:rPr lang="en-GB" dirty="0"/>
              <a:t>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high brightness, 25 ns bunch structure</a:t>
            </a:r>
            <a:r>
              <a:rPr lang="en-GB" dirty="0"/>
              <a:t>.</a:t>
            </a:r>
          </a:p>
          <a:p>
            <a:r>
              <a:rPr lang="en-GB" dirty="0"/>
              <a:t>A dedicated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LHC Injectors project </a:t>
            </a:r>
            <a:r>
              <a:rPr lang="en-GB" dirty="0"/>
              <a:t>was setup </a:t>
            </a:r>
            <a:r>
              <a:rPr lang="en-GB" b="1" dirty="0">
                <a:solidFill>
                  <a:srgbClr val="C00000"/>
                </a:solidFill>
              </a:rPr>
              <a:t>end of the 1990’s </a:t>
            </a:r>
            <a:r>
              <a:rPr lang="en-GB" dirty="0"/>
              <a:t>to address the required modifications to the CERN accelerator chain.</a:t>
            </a:r>
          </a:p>
          <a:p>
            <a:pPr lvl="1"/>
            <a:r>
              <a:rPr lang="en-GB" dirty="0"/>
              <a:t>Magnets, injection/extraction systems, </a:t>
            </a:r>
            <a:r>
              <a:rPr lang="en-GB" b="1" dirty="0"/>
              <a:t>RF systems</a:t>
            </a:r>
            <a:r>
              <a:rPr lang="en-GB" dirty="0"/>
              <a:t>, </a:t>
            </a:r>
            <a:r>
              <a:rPr lang="en-GB" b="1" dirty="0"/>
              <a:t>e-cloud mitigation </a:t>
            </a:r>
            <a:r>
              <a:rPr lang="en-GB" dirty="0"/>
              <a:t>(discovered along the way)…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70766-E2E4-3BDC-4EA6-EDB322642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A1E06-1DD7-5904-4FA9-A2BB9B189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6E4427-779C-97B9-DD55-609820A0E3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C6AB03-1AD9-7782-0077-2F8A96F9ED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71248"/>
              </p:ext>
            </p:extLst>
          </p:nvPr>
        </p:nvGraphicFramePr>
        <p:xfrm>
          <a:off x="757218" y="3278653"/>
          <a:ext cx="6389651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497">
                  <a:extLst>
                    <a:ext uri="{9D8B030D-6E8A-4147-A177-3AD203B41FA5}">
                      <a16:colId xmlns:a16="http://schemas.microsoft.com/office/drawing/2014/main" val="3216540365"/>
                    </a:ext>
                  </a:extLst>
                </a:gridCol>
                <a:gridCol w="1416205">
                  <a:extLst>
                    <a:ext uri="{9D8B030D-6E8A-4147-A177-3AD203B41FA5}">
                      <a16:colId xmlns:a16="http://schemas.microsoft.com/office/drawing/2014/main" val="3174832450"/>
                    </a:ext>
                  </a:extLst>
                </a:gridCol>
                <a:gridCol w="1011046">
                  <a:extLst>
                    <a:ext uri="{9D8B030D-6E8A-4147-A177-3AD203B41FA5}">
                      <a16:colId xmlns:a16="http://schemas.microsoft.com/office/drawing/2014/main" val="768847326"/>
                    </a:ext>
                  </a:extLst>
                </a:gridCol>
                <a:gridCol w="1393903">
                  <a:extLst>
                    <a:ext uri="{9D8B030D-6E8A-4147-A177-3AD203B41FA5}">
                      <a16:colId xmlns:a16="http://schemas.microsoft.com/office/drawing/2014/main" val="934133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Train length [bunches]</a:t>
                      </a:r>
                      <a:endParaRPr lang="en-GB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Intensity [10</a:t>
                      </a:r>
                      <a:r>
                        <a:rPr lang="en-US" sz="1400" b="1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r>
                        <a:rPr lang="en-U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p]</a:t>
                      </a:r>
                      <a:endParaRPr lang="en-GB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Normalized </a:t>
                      </a:r>
                      <a:r>
                        <a:rPr lang="en-US" sz="1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emittence</a:t>
                      </a:r>
                      <a:r>
                        <a:rPr lang="en-US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[mm mrad]</a:t>
                      </a:r>
                      <a:endParaRPr lang="en-GB" sz="1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36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Design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72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1.15 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3.5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92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2024 production beam(*)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36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1.6</a:t>
                      </a:r>
                      <a:endParaRPr lang="en-GB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~1.8</a:t>
                      </a:r>
                      <a:endParaRPr lang="en-GB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846129"/>
                  </a:ext>
                </a:extLst>
              </a:tr>
            </a:tbl>
          </a:graphicData>
        </a:graphic>
      </p:graphicFrame>
      <p:grpSp>
        <p:nvGrpSpPr>
          <p:cNvPr id="8" name="Google Shape;107;p14">
            <a:extLst>
              <a:ext uri="{FF2B5EF4-FFF2-40B4-BE49-F238E27FC236}">
                <a16:creationId xmlns:a16="http://schemas.microsoft.com/office/drawing/2014/main" id="{289CFFE4-89A7-4C58-A1CF-4C20AEF30A22}"/>
              </a:ext>
            </a:extLst>
          </p:cNvPr>
          <p:cNvGrpSpPr/>
          <p:nvPr/>
        </p:nvGrpSpPr>
        <p:grpSpPr>
          <a:xfrm>
            <a:off x="8324055" y="75564"/>
            <a:ext cx="3717427" cy="3745997"/>
            <a:chOff x="5865739" y="317600"/>
            <a:chExt cx="2966561" cy="3269925"/>
          </a:xfrm>
        </p:grpSpPr>
        <p:pic>
          <p:nvPicPr>
            <p:cNvPr id="9" name="Google Shape;108;p14">
              <a:extLst>
                <a:ext uri="{FF2B5EF4-FFF2-40B4-BE49-F238E27FC236}">
                  <a16:creationId xmlns:a16="http://schemas.microsoft.com/office/drawing/2014/main" id="{78730B5E-9218-B539-EAF3-9DE4A985599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17600" y="1251175"/>
              <a:ext cx="2714700" cy="2336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0;p14">
              <a:extLst>
                <a:ext uri="{FF2B5EF4-FFF2-40B4-BE49-F238E27FC236}">
                  <a16:creationId xmlns:a16="http://schemas.microsoft.com/office/drawing/2014/main" id="{21F95B89-879F-C2AD-1574-B394D65D9025}"/>
                </a:ext>
              </a:extLst>
            </p:cNvPr>
            <p:cNvSpPr txBox="1"/>
            <p:nvPr/>
          </p:nvSpPr>
          <p:spPr>
            <a:xfrm>
              <a:off x="6328775" y="2749850"/>
              <a:ext cx="2415600" cy="437100"/>
            </a:xfrm>
            <a:prstGeom prst="rect">
              <a:avLst/>
            </a:prstGeom>
            <a:noFill/>
            <a:ln>
              <a:noFill/>
            </a:ln>
            <a:effectLst>
              <a:outerShdw blurRad="57150" algn="bl" rotWithShape="0">
                <a:srgbClr val="D9D9D9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rgbClr val="0053A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Batch Compression</a:t>
              </a:r>
              <a:endParaRPr sz="1600" b="1" dirty="0">
                <a:solidFill>
                  <a:srgbClr val="0053A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Google Shape;111;p14">
              <a:extLst>
                <a:ext uri="{FF2B5EF4-FFF2-40B4-BE49-F238E27FC236}">
                  <a16:creationId xmlns:a16="http://schemas.microsoft.com/office/drawing/2014/main" id="{6EBCEABF-688D-E02A-3650-02A9566A415A}"/>
                </a:ext>
              </a:extLst>
            </p:cNvPr>
            <p:cNvSpPr txBox="1"/>
            <p:nvPr/>
          </p:nvSpPr>
          <p:spPr>
            <a:xfrm>
              <a:off x="6267150" y="1563412"/>
              <a:ext cx="2415600" cy="437100"/>
            </a:xfrm>
            <a:prstGeom prst="rect">
              <a:avLst/>
            </a:prstGeom>
            <a:noFill/>
            <a:ln>
              <a:noFill/>
            </a:ln>
            <a:effectLst>
              <a:outerShdw blurRad="57150" algn="bl" rotWithShape="0">
                <a:srgbClr val="D9D9D9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rgbClr val="0053A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Merging</a:t>
              </a:r>
              <a:endParaRPr sz="1600" b="1" dirty="0">
                <a:solidFill>
                  <a:srgbClr val="0053A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" name="Google Shape;112;p14">
              <a:extLst>
                <a:ext uri="{FF2B5EF4-FFF2-40B4-BE49-F238E27FC236}">
                  <a16:creationId xmlns:a16="http://schemas.microsoft.com/office/drawing/2014/main" id="{E465BB6F-AE20-8BD8-84D2-A26ADA9E40BB}"/>
                </a:ext>
              </a:extLst>
            </p:cNvPr>
            <p:cNvSpPr txBox="1"/>
            <p:nvPr/>
          </p:nvSpPr>
          <p:spPr>
            <a:xfrm>
              <a:off x="6328774" y="879351"/>
              <a:ext cx="2415600" cy="437100"/>
            </a:xfrm>
            <a:prstGeom prst="rect">
              <a:avLst/>
            </a:prstGeom>
            <a:noFill/>
            <a:ln>
              <a:noFill/>
            </a:ln>
            <a:effectLst>
              <a:outerShdw blurRad="57150" algn="bl" rotWithShape="0">
                <a:srgbClr val="D9D9D9"/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>
                  <a:solidFill>
                    <a:srgbClr val="0053A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Splitting</a:t>
              </a:r>
              <a:endParaRPr sz="1600" b="1" dirty="0">
                <a:solidFill>
                  <a:srgbClr val="0053A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14" name="Google Shape;113;p14">
              <a:extLst>
                <a:ext uri="{FF2B5EF4-FFF2-40B4-BE49-F238E27FC236}">
                  <a16:creationId xmlns:a16="http://schemas.microsoft.com/office/drawing/2014/main" id="{C4C2C209-B5C9-FD30-1828-677268E93FEA}"/>
                </a:ext>
              </a:extLst>
            </p:cNvPr>
            <p:cNvCxnSpPr/>
            <p:nvPr/>
          </p:nvCxnSpPr>
          <p:spPr>
            <a:xfrm rot="10800000">
              <a:off x="6197700" y="1576400"/>
              <a:ext cx="0" cy="1803900"/>
            </a:xfrm>
            <a:prstGeom prst="straightConnector1">
              <a:avLst/>
            </a:prstGeom>
            <a:noFill/>
            <a:ln w="28575" cap="flat" cmpd="sng">
              <a:solidFill>
                <a:srgbClr val="0053A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114;p14">
              <a:extLst>
                <a:ext uri="{FF2B5EF4-FFF2-40B4-BE49-F238E27FC236}">
                  <a16:creationId xmlns:a16="http://schemas.microsoft.com/office/drawing/2014/main" id="{0CFA5D2A-5943-432D-9806-3315D6E2827E}"/>
                </a:ext>
              </a:extLst>
            </p:cNvPr>
            <p:cNvSpPr txBox="1"/>
            <p:nvPr/>
          </p:nvSpPr>
          <p:spPr>
            <a:xfrm rot="-5400000">
              <a:off x="4567339" y="1616000"/>
              <a:ext cx="30000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1200">
                  <a:solidFill>
                    <a:srgbClr val="0053A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time in PS cycle</a:t>
              </a:r>
              <a:endParaRPr sz="1200">
                <a:solidFill>
                  <a:srgbClr val="0053A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6E22E8-8936-5C50-AAD1-6F5F4B432562}"/>
              </a:ext>
            </a:extLst>
          </p:cNvPr>
          <p:cNvSpPr txBox="1"/>
          <p:nvPr/>
        </p:nvSpPr>
        <p:spPr>
          <a:xfrm>
            <a:off x="7885385" y="4076584"/>
            <a:ext cx="4272916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600" dirty="0"/>
              <a:t>A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key component </a:t>
            </a:r>
            <a:r>
              <a:rPr lang="en-US" sz="1600" dirty="0"/>
              <a:t>of LHC beam production:</a:t>
            </a:r>
          </a:p>
          <a:p>
            <a:pPr algn="ctr">
              <a:spcBef>
                <a:spcPts val="400"/>
              </a:spcBef>
            </a:pPr>
            <a:r>
              <a:rPr lang="en-US" sz="1600" b="1" dirty="0"/>
              <a:t>RF manipulations </a:t>
            </a:r>
            <a:r>
              <a:rPr lang="en-US" sz="1600" dirty="0"/>
              <a:t>to </a:t>
            </a:r>
            <a:r>
              <a:rPr lang="en-US" sz="1600" b="1" dirty="0"/>
              <a:t>split</a:t>
            </a:r>
            <a:r>
              <a:rPr lang="en-US" sz="1600" dirty="0"/>
              <a:t> (or </a:t>
            </a:r>
            <a:r>
              <a:rPr lang="en-US" sz="1600" b="1" dirty="0"/>
              <a:t>compress</a:t>
            </a:r>
            <a:r>
              <a:rPr lang="en-US" sz="1600" dirty="0"/>
              <a:t>) booster bunched into </a:t>
            </a:r>
            <a:r>
              <a:rPr lang="en-US" sz="1600" b="1" dirty="0"/>
              <a:t>up to 12 bunches </a:t>
            </a:r>
            <a:r>
              <a:rPr lang="en-US" sz="1600" dirty="0"/>
              <a:t>(2x2x3) spaced by 25 ns.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96020C-F19C-8BB1-DC0C-A361CF52323B}"/>
              </a:ext>
            </a:extLst>
          </p:cNvPr>
          <p:cNvSpPr txBox="1"/>
          <p:nvPr/>
        </p:nvSpPr>
        <p:spPr>
          <a:xfrm>
            <a:off x="464360" y="5834955"/>
            <a:ext cx="6221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(*) this beam takes advantage of the HL-LHC injector upgrade (LUI) project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8393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A98D-EFFC-4010-D977-1808C756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Transfer lines to LHC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69756-ED88-7885-D565-04FF62E8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6639533" cy="1962150"/>
          </a:xfrm>
        </p:spPr>
        <p:txBody>
          <a:bodyPr>
            <a:normAutofit/>
          </a:bodyPr>
          <a:lstStyle/>
          <a:p>
            <a:r>
              <a:rPr lang="en-US" dirty="0"/>
              <a:t>Two </a:t>
            </a:r>
            <a:r>
              <a:rPr lang="en-US" b="1" dirty="0"/>
              <a:t>~3 km long transfer lines </a:t>
            </a:r>
            <a:r>
              <a:rPr lang="en-US" dirty="0"/>
              <a:t>(TI2 and TI8, normal conducting magnets) were built to transfer </a:t>
            </a:r>
            <a:r>
              <a:rPr lang="en-US" b="1" dirty="0"/>
              <a:t>the 450 GeV beams </a:t>
            </a:r>
            <a:r>
              <a:rPr lang="en-US" dirty="0"/>
              <a:t>from the </a:t>
            </a:r>
            <a:r>
              <a:rPr lang="en-US" b="1" dirty="0"/>
              <a:t>SPS</a:t>
            </a:r>
            <a:r>
              <a:rPr lang="en-US" dirty="0"/>
              <a:t> to the LHC.</a:t>
            </a:r>
          </a:p>
          <a:p>
            <a:r>
              <a:rPr lang="en-GB" dirty="0"/>
              <a:t>Commissioning with beam </a:t>
            </a:r>
            <a:r>
              <a:rPr lang="en-GB" b="1" dirty="0">
                <a:solidFill>
                  <a:srgbClr val="C00000"/>
                </a:solidFill>
              </a:rPr>
              <a:t>2003-2007 </a:t>
            </a:r>
            <a:r>
              <a:rPr lang="en-GB" dirty="0"/>
              <a:t>(~3x24 hours/line).</a:t>
            </a:r>
          </a:p>
          <a:p>
            <a:pPr lvl="1"/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Controls</a:t>
            </a:r>
            <a:r>
              <a:rPr lang="en-GB" dirty="0"/>
              <a:t> and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beam instrumentation testbed </a:t>
            </a:r>
            <a:r>
              <a:rPr lang="en-GB" dirty="0"/>
              <a:t>(BPMs, BTVs).</a:t>
            </a:r>
          </a:p>
          <a:p>
            <a:pPr lvl="1"/>
            <a:r>
              <a:rPr lang="en-GB" dirty="0"/>
              <a:t>Taking advantage of TL dumps.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8A4C9-E360-A6B8-72F8-9F5471C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02FCA-EFCF-6086-3BFE-4DDD7E519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669232-4406-54D3-557F-CB3DEBF544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16" name="Picture 15" descr="FirstBeamOnScreen.JPG">
            <a:extLst>
              <a:ext uri="{FF2B5EF4-FFF2-40B4-BE49-F238E27FC236}">
                <a16:creationId xmlns:a16="http://schemas.microsoft.com/office/drawing/2014/main" id="{E6465943-FED9-9715-12D6-2EB920390D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102" y="2969351"/>
            <a:ext cx="1501891" cy="1126418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3AFF069D-F6D1-F0D2-7E12-C427C9B7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601" y="4172458"/>
            <a:ext cx="2223299" cy="954107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</a:rPr>
              <a:t>2003</a:t>
            </a:r>
            <a:r>
              <a:rPr lang="en-US" sz="1400" b="1" dirty="0"/>
              <a:t>: </a:t>
            </a:r>
            <a:r>
              <a:rPr lang="en-US" sz="1400" dirty="0"/>
              <a:t>Beam through the extraction channel and first meters towards TI8 </a:t>
            </a:r>
            <a:r>
              <a:rPr lang="en-US" sz="1400" b="1" dirty="0"/>
              <a:t>(100 m of beamline)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457846-F584-587F-ABFF-29FB6DA7301A}"/>
              </a:ext>
            </a:extLst>
          </p:cNvPr>
          <p:cNvGrpSpPr/>
          <p:nvPr/>
        </p:nvGrpSpPr>
        <p:grpSpPr>
          <a:xfrm>
            <a:off x="8592553" y="4151758"/>
            <a:ext cx="2126375" cy="1611558"/>
            <a:chOff x="7624731" y="4170240"/>
            <a:chExt cx="2126375" cy="161155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3FAB1FC-FC89-BBFA-9F11-E948DB38C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42295" y="4170240"/>
              <a:ext cx="1800631" cy="1038225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 type="none" w="lg" len="lg"/>
            </a:ln>
            <a:effectLst/>
          </p:spPr>
        </p:pic>
        <p:sp>
          <p:nvSpPr>
            <p:cNvPr id="30" name="Text Box 7">
              <a:extLst>
                <a:ext uri="{FF2B5EF4-FFF2-40B4-BE49-F238E27FC236}">
                  <a16:creationId xmlns:a16="http://schemas.microsoft.com/office/drawing/2014/main" id="{3BABDF6F-CC65-1D2D-A5F5-A2C4958D3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4731" y="5258578"/>
              <a:ext cx="2126375" cy="523220"/>
            </a:xfrm>
            <a:prstGeom prst="rect">
              <a:avLst/>
            </a:prstGeom>
            <a:solidFill>
              <a:schemeClr val="bg1"/>
            </a:solidFill>
            <a:ln w="12700" cap="sq" algn="ctr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C00000"/>
                  </a:solidFill>
                </a:rPr>
                <a:t>2007</a:t>
              </a:r>
              <a:r>
                <a:rPr lang="en-US" sz="1400" b="1" dirty="0"/>
                <a:t>: </a:t>
              </a:r>
              <a:r>
                <a:rPr lang="en-US" sz="1400" dirty="0"/>
                <a:t>beam at the downstream end of TI2</a:t>
              </a:r>
            </a:p>
          </p:txBody>
        </p:sp>
      </p:grpSp>
      <p:pic>
        <p:nvPicPr>
          <p:cNvPr id="31" name="Picture 5">
            <a:extLst>
              <a:ext uri="{FF2B5EF4-FFF2-40B4-BE49-F238E27FC236}">
                <a16:creationId xmlns:a16="http://schemas.microsoft.com/office/drawing/2014/main" id="{8F70C7FB-9DE8-725D-4873-1C1E1532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077" y="243018"/>
            <a:ext cx="4682543" cy="3433681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BA14622-C24F-0C06-E0C6-B72897135760}"/>
              </a:ext>
            </a:extLst>
          </p:cNvPr>
          <p:cNvGrpSpPr/>
          <p:nvPr/>
        </p:nvGrpSpPr>
        <p:grpSpPr>
          <a:xfrm>
            <a:off x="9840030" y="442199"/>
            <a:ext cx="639919" cy="996076"/>
            <a:chOff x="9840030" y="442199"/>
            <a:chExt cx="639919" cy="99607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964C4A-BF03-B6E6-F120-57E1AD8A1A94}"/>
                </a:ext>
              </a:extLst>
            </p:cNvPr>
            <p:cNvSpPr txBox="1"/>
            <p:nvPr/>
          </p:nvSpPr>
          <p:spPr>
            <a:xfrm>
              <a:off x="9840030" y="44219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D60093"/>
                  </a:solidFill>
                </a:rPr>
                <a:t>2003</a:t>
              </a:r>
              <a:endParaRPr lang="en-GB" sz="1600" b="1" dirty="0">
                <a:solidFill>
                  <a:srgbClr val="D60093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4962070-765A-6CDE-10E4-08B90E436B79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>
              <a:off x="10159990" y="780753"/>
              <a:ext cx="209909" cy="657522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AF2F7-99F4-E377-19FE-ABBBBFDA3FA8}"/>
              </a:ext>
            </a:extLst>
          </p:cNvPr>
          <p:cNvGrpSpPr/>
          <p:nvPr/>
        </p:nvGrpSpPr>
        <p:grpSpPr>
          <a:xfrm>
            <a:off x="10825996" y="380168"/>
            <a:ext cx="890489" cy="657522"/>
            <a:chOff x="10825996" y="380168"/>
            <a:chExt cx="890489" cy="76283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EEACBC-30A3-CAB4-ED39-D19BC1191493}"/>
                </a:ext>
              </a:extLst>
            </p:cNvPr>
            <p:cNvSpPr txBox="1"/>
            <p:nvPr/>
          </p:nvSpPr>
          <p:spPr>
            <a:xfrm>
              <a:off x="10825996" y="380168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D60093"/>
                  </a:solidFill>
                </a:rPr>
                <a:t>2004</a:t>
              </a:r>
              <a:endParaRPr lang="en-GB" sz="1600" b="1" dirty="0">
                <a:solidFill>
                  <a:srgbClr val="D60093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D364862-95B3-A344-2704-BD064372CDB3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>
              <a:off x="11145956" y="718722"/>
              <a:ext cx="570529" cy="424278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3E734B2-0D32-991D-92DA-3C879ACA3364}"/>
              </a:ext>
            </a:extLst>
          </p:cNvPr>
          <p:cNvGrpSpPr/>
          <p:nvPr/>
        </p:nvGrpSpPr>
        <p:grpSpPr>
          <a:xfrm>
            <a:off x="7491920" y="1572591"/>
            <a:ext cx="639919" cy="1202453"/>
            <a:chOff x="7491920" y="1572591"/>
            <a:chExt cx="639919" cy="120245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06BDF7-A9B6-4589-8344-59E13584F4C2}"/>
                </a:ext>
              </a:extLst>
            </p:cNvPr>
            <p:cNvSpPr txBox="1"/>
            <p:nvPr/>
          </p:nvSpPr>
          <p:spPr>
            <a:xfrm>
              <a:off x="7491920" y="1572591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D60093"/>
                  </a:solidFill>
                </a:rPr>
                <a:t>2007</a:t>
              </a:r>
              <a:endParaRPr lang="en-GB" sz="1600" b="1" dirty="0">
                <a:solidFill>
                  <a:srgbClr val="D60093"/>
                </a:solidFill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CD97F86-AF6A-5C89-CC4A-42043AFA4E6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7811880" y="1911145"/>
              <a:ext cx="0" cy="863899"/>
            </a:xfrm>
            <a:prstGeom prst="straightConnector1">
              <a:avLst/>
            </a:prstGeom>
            <a:ln>
              <a:solidFill>
                <a:srgbClr val="D6009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C147377-D26B-429F-E173-837F58643632}"/>
              </a:ext>
            </a:extLst>
          </p:cNvPr>
          <p:cNvGrpSpPr/>
          <p:nvPr/>
        </p:nvGrpSpPr>
        <p:grpSpPr>
          <a:xfrm>
            <a:off x="9037532" y="1438275"/>
            <a:ext cx="1249468" cy="796035"/>
            <a:chOff x="9037532" y="1438275"/>
            <a:chExt cx="1249468" cy="79603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213B08C-8776-BFF4-FC59-1DFAECB380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1773" y="1438275"/>
              <a:ext cx="545227" cy="5036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9E24C4-E16E-4C68-08FB-6623D0523BB9}"/>
                </a:ext>
              </a:extLst>
            </p:cNvPr>
            <p:cNvSpPr txBox="1"/>
            <p:nvPr/>
          </p:nvSpPr>
          <p:spPr>
            <a:xfrm>
              <a:off x="9037532" y="1649535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2004</a:t>
              </a: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“hole”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938EDC1-5BB4-6DE7-8A09-2A38EF91FFF8}"/>
              </a:ext>
            </a:extLst>
          </p:cNvPr>
          <p:cNvGrpSpPr/>
          <p:nvPr/>
        </p:nvGrpSpPr>
        <p:grpSpPr>
          <a:xfrm>
            <a:off x="4616379" y="3123109"/>
            <a:ext cx="3048271" cy="3020620"/>
            <a:chOff x="4306907" y="2864373"/>
            <a:chExt cx="3048271" cy="3020620"/>
          </a:xfrm>
        </p:grpSpPr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4189BA6B-FE17-2A6A-98F5-E9F4CC2EB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2318" y="5146329"/>
              <a:ext cx="2892859" cy="738664"/>
            </a:xfrm>
            <a:prstGeom prst="rect">
              <a:avLst/>
            </a:prstGeom>
            <a:solidFill>
              <a:schemeClr val="bg1"/>
            </a:solidFill>
            <a:ln w="12700" cap="sq" algn="ctr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C00000"/>
                  </a:solidFill>
                </a:rPr>
                <a:t>2004</a:t>
              </a:r>
              <a:r>
                <a:rPr lang="en-US" sz="1400" b="1" dirty="0"/>
                <a:t>: </a:t>
              </a:r>
              <a:r>
                <a:rPr lang="en-US" sz="1400" dirty="0"/>
                <a:t>Drilled a hole into a vacuum chamber with the extracted LHC high intensity beam</a:t>
              </a:r>
            </a:p>
          </p:txBody>
        </p:sp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577C1E47-3195-1964-3C71-243A4D364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06907" y="2864373"/>
              <a:ext cx="3048271" cy="121821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4D3FE807-3E5E-1B79-E57A-B8805EB39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298" y="3813941"/>
              <a:ext cx="1686996" cy="126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4971ED-F0D8-4758-21B3-242C4D766E8E}"/>
              </a:ext>
            </a:extLst>
          </p:cNvPr>
          <p:cNvGrpSpPr/>
          <p:nvPr/>
        </p:nvGrpSpPr>
        <p:grpSpPr>
          <a:xfrm>
            <a:off x="2320234" y="3723415"/>
            <a:ext cx="2126375" cy="1969136"/>
            <a:chOff x="2231774" y="3210262"/>
            <a:chExt cx="2126375" cy="196913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6188F50-5409-B861-D1AB-E0AC101C2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66345" y="3210262"/>
              <a:ext cx="1901825" cy="1514475"/>
            </a:xfrm>
            <a:prstGeom prst="rect">
              <a:avLst/>
            </a:prstGeom>
            <a:noFill/>
            <a:ln w="12700" cap="sq" algn="ctr">
              <a:noFill/>
              <a:miter lim="800000"/>
              <a:headEnd/>
              <a:tailEnd type="none" w="lg" len="lg"/>
            </a:ln>
            <a:effectLst/>
          </p:spPr>
        </p:pic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6B61EDB2-3B9D-F60C-2130-07E877A95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774" y="4656178"/>
              <a:ext cx="2126375" cy="523220"/>
            </a:xfrm>
            <a:prstGeom prst="rect">
              <a:avLst/>
            </a:prstGeom>
            <a:solidFill>
              <a:schemeClr val="bg1"/>
            </a:solidFill>
            <a:ln w="12700" cap="sq" algn="ctr">
              <a:noFill/>
              <a:miter lim="800000"/>
              <a:headEnd/>
              <a:tailEnd type="none" w="lg" len="lg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C00000"/>
                  </a:solidFill>
                </a:rPr>
                <a:t>2004</a:t>
              </a:r>
              <a:r>
                <a:rPr lang="en-US" sz="1400" b="1" dirty="0"/>
                <a:t>: </a:t>
              </a:r>
              <a:r>
                <a:rPr lang="en-US" sz="1400" dirty="0"/>
                <a:t>beam at the downstream end of TI8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65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7EB2-D98B-629E-6713-692DBF8F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layout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43467-D256-7558-D50F-08B13A4DC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71556" cy="2371060"/>
          </a:xfrm>
        </p:spPr>
        <p:txBody>
          <a:bodyPr>
            <a:normAutofit/>
          </a:bodyPr>
          <a:lstStyle/>
          <a:p>
            <a:r>
              <a:rPr lang="en-GB" dirty="0"/>
              <a:t>Total length 26.67 km, in the former LEP tunnel.</a:t>
            </a:r>
          </a:p>
          <a:p>
            <a:r>
              <a:rPr lang="en-GB" dirty="0"/>
              <a:t>8 arcs (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sectors</a:t>
            </a:r>
            <a:r>
              <a:rPr lang="en-GB" dirty="0"/>
              <a:t>), ~3 km long.</a:t>
            </a:r>
          </a:p>
          <a:p>
            <a:r>
              <a:rPr lang="en-GB" dirty="0"/>
              <a:t>8 straight sections of 700 m.</a:t>
            </a:r>
          </a:p>
          <a:p>
            <a:r>
              <a:rPr lang="en-GB" dirty="0"/>
              <a:t>Beams cross in 4 points. </a:t>
            </a:r>
          </a:p>
          <a:p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Design energy 7 TeV </a:t>
            </a:r>
            <a:r>
              <a:rPr lang="en-GB" dirty="0"/>
              <a:t>using superconducting dipole magnets operating at 8.3 T.</a:t>
            </a:r>
          </a:p>
          <a:p>
            <a:pPr lvl="1"/>
            <a:r>
              <a:rPr lang="en-GB" b="1" dirty="0"/>
              <a:t>Current operation energy is 6.8 TeV </a:t>
            </a:r>
            <a:r>
              <a:rPr lang="en-GB" dirty="0"/>
              <a:t>(forever?).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78B35-73C3-AFDA-37CC-EA3EF096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364E4-84E5-D294-3BF4-FCE42440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BC0726-5550-F286-9E6A-A389225918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E159682-3A86-5648-6D05-E761F1C2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79" y="75564"/>
            <a:ext cx="5130142" cy="480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716F1E5A-49B4-6476-EFFB-A966FB6FD952}"/>
              </a:ext>
            </a:extLst>
          </p:cNvPr>
          <p:cNvGrpSpPr>
            <a:grpSpLocks/>
          </p:cNvGrpSpPr>
          <p:nvPr/>
        </p:nvGrpSpPr>
        <p:grpSpPr bwMode="auto">
          <a:xfrm>
            <a:off x="6798387" y="5063514"/>
            <a:ext cx="5064125" cy="938212"/>
            <a:chOff x="0" y="0"/>
            <a:chExt cx="4536" cy="84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E312E59-5F6E-168D-E915-296B496D3BB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2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3DF6D8BB-AC72-FEFC-943C-01570ADE087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" y="40"/>
              <a:ext cx="765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E703D2F7-3BB0-E7CF-7B2F-FDA17097560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" y="20"/>
              <a:ext cx="789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9621A748-D2DE-6081-3159-1C19C8EC844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" y="20"/>
              <a:ext cx="545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5ECE6C64-B31E-CCB5-F56F-CE4226D2461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" y="120"/>
              <a:ext cx="85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0E0CCE34-6D25-C838-0B50-9419B5C789C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" y="208"/>
              <a:ext cx="61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DA0CC5-1C73-B99B-DF3B-0BB5EEE53CB1}"/>
              </a:ext>
            </a:extLst>
          </p:cNvPr>
          <p:cNvSpPr txBox="1">
            <a:spLocks/>
          </p:cNvSpPr>
          <p:nvPr/>
        </p:nvSpPr>
        <p:spPr>
          <a:xfrm>
            <a:off x="572637" y="3450304"/>
            <a:ext cx="6092263" cy="9382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68288" indent="-268288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7550" indent="-269875" algn="l" defTabSz="717550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938" indent="-147638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14313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4000" indent="-217488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/>
              <a:t>2-in-1 magnet design with separate vacuum chambers.</a:t>
            </a:r>
          </a:p>
          <a:p>
            <a:pPr defTabSz="914400"/>
            <a:r>
              <a:rPr lang="en-GB" dirty="0"/>
              <a:t>2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COUPLED</a:t>
            </a:r>
            <a:r>
              <a:rPr lang="en-GB" dirty="0"/>
              <a:t> rings.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9D0914-358B-E03F-C30C-C605D5AF9DDD}"/>
              </a:ext>
            </a:extLst>
          </p:cNvPr>
          <p:cNvSpPr txBox="1"/>
          <p:nvPr/>
        </p:nvSpPr>
        <p:spPr>
          <a:xfrm>
            <a:off x="857086" y="4623873"/>
            <a:ext cx="5771556" cy="10300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kern="0" dirty="0">
                <a:latin typeface="+mn-lt"/>
              </a:rPr>
              <a:t>The LHC is divided into 8 </a:t>
            </a:r>
            <a:r>
              <a:rPr lang="en-US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rPr>
              <a:t>sectors</a:t>
            </a:r>
            <a:r>
              <a:rPr lang="en-US" kern="0" dirty="0">
                <a:latin typeface="+mn-lt"/>
              </a:rPr>
              <a:t> (</a:t>
            </a:r>
            <a:r>
              <a:rPr lang="en-US" kern="0" dirty="0">
                <a:latin typeface="+mn-lt"/>
                <a:sym typeface="Symbol" panose="05050102010706020507" pitchFamily="18" charset="2"/>
              </a:rPr>
              <a:t></a:t>
            </a:r>
            <a:r>
              <a:rPr lang="en-US" kern="0" dirty="0">
                <a:latin typeface="+mn-lt"/>
              </a:rPr>
              <a:t> one arc) that are </a:t>
            </a:r>
            <a:r>
              <a:rPr lang="en-US" b="1" kern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electrical and cryogenically independent </a:t>
            </a:r>
          </a:p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kern="0" dirty="0">
                <a:solidFill>
                  <a:srgbClr val="008E40"/>
                </a:solidFill>
                <a:latin typeface="+mn-lt"/>
                <a:sym typeface="Wingdings" panose="05000000000000000000" pitchFamily="2" charset="2"/>
              </a:rPr>
              <a:t> parallel commissioning &amp; installation</a:t>
            </a:r>
            <a:endParaRPr lang="en-GB" b="1" kern="0" dirty="0">
              <a:solidFill>
                <a:srgbClr val="008E40"/>
              </a:solidFill>
              <a:latin typeface="+mn-lt"/>
            </a:endParaRP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7F1306BF-B18D-D12D-9C60-E2D498F42050}"/>
              </a:ext>
            </a:extLst>
          </p:cNvPr>
          <p:cNvSpPr/>
          <p:nvPr/>
        </p:nvSpPr>
        <p:spPr>
          <a:xfrm>
            <a:off x="45428" y="1628078"/>
            <a:ext cx="559360" cy="3480113"/>
          </a:xfrm>
          <a:prstGeom prst="curvedRightArrow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88555-EEE7-D7A3-9921-B7B604F2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LHC cryogenic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C242F-01D9-EA51-4164-DB7A4DC97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14400"/>
            <a:ext cx="6348760" cy="3631624"/>
          </a:xfrm>
        </p:spPr>
        <p:txBody>
          <a:bodyPr>
            <a:normAutofit/>
          </a:bodyPr>
          <a:lstStyle/>
          <a:p>
            <a:r>
              <a:rPr lang="en-GB" dirty="0"/>
              <a:t>8 cryogenic plants for the machine and 2 cryogenic plants for experiments – 4 plants from LEP (RF).</a:t>
            </a:r>
          </a:p>
          <a:p>
            <a:r>
              <a:rPr lang="en-GB" dirty="0"/>
              <a:t>The majority of LHC magnets are cooled with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superfluid He at 1.9K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Very low viscosity and very high thermal conductivity.</a:t>
            </a:r>
          </a:p>
          <a:p>
            <a:r>
              <a:rPr lang="en-GB" dirty="0"/>
              <a:t>Major issues with the first arc-long distribution line (QRL) – CERN had to take over from contractor </a:t>
            </a:r>
            <a:r>
              <a:rPr lang="en-GB" dirty="0">
                <a:sym typeface="Wingdings" panose="05000000000000000000" pitchFamily="2" charset="2"/>
              </a:rPr>
              <a:t> delay ~1y.</a:t>
            </a:r>
            <a:endParaRPr lang="en-GB" dirty="0"/>
          </a:p>
          <a:p>
            <a:r>
              <a:rPr lang="en-GB" dirty="0"/>
              <a:t>Despite the large size the </a:t>
            </a:r>
            <a:r>
              <a:rPr lang="en-GB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typical availability of the cryogenic system is ~95%, </a:t>
            </a:r>
            <a:r>
              <a:rPr lang="en-GB" dirty="0"/>
              <a:t>97% if external failures are excluded (electricity, cooling).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777F6-92A0-B272-5617-60A5DB52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91491-4375-AA41-8137-3861025BA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5CB0F-46D9-A926-7818-022A28D53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LHC Commissioning - Jorg Wenninger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13CEDD-9934-E3CC-838B-A4B32EEB09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08/11/2024</a:t>
            </a:r>
            <a:endParaRPr lang="en-GB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D568AF4-8A78-4AA8-48CB-BA6C4BD5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27" y="4546024"/>
            <a:ext cx="24384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AB4C099-CEF4-A195-8981-05858793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642" y="231342"/>
            <a:ext cx="4015812" cy="421710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coolingscheme">
            <a:extLst>
              <a:ext uri="{FF2B5EF4-FFF2-40B4-BE49-F238E27FC236}">
                <a16:creationId xmlns:a16="http://schemas.microsoft.com/office/drawing/2014/main" id="{C3B45AC3-3E2E-7376-6E29-5CE5B4BE4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9" b="5212"/>
          <a:stretch>
            <a:fillRect/>
          </a:stretch>
        </p:blipFill>
        <p:spPr bwMode="auto">
          <a:xfrm>
            <a:off x="4248706" y="3985995"/>
            <a:ext cx="3083651" cy="22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429FDB2F-7E59-87B4-82FA-5BEE3CB8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327" y="1656820"/>
            <a:ext cx="22590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600" b="1" dirty="0">
                <a:latin typeface="Helvetica" pitchFamily="64" charset="0"/>
                <a:cs typeface="Helvetica" pitchFamily="64" charset="0"/>
              </a:rPr>
              <a:t>24 km @ 1.9K</a:t>
            </a:r>
          </a:p>
          <a:p>
            <a:pPr algn="ctr">
              <a:spcBef>
                <a:spcPct val="50000"/>
              </a:spcBef>
            </a:pPr>
            <a:r>
              <a:rPr lang="fr-FR" sz="1600" b="1" dirty="0">
                <a:latin typeface="Helvetica" pitchFamily="64" charset="0"/>
                <a:cs typeface="Helvetica" pitchFamily="64" charset="0"/>
              </a:rPr>
              <a:t>36’000 t @ 1.9K</a:t>
            </a:r>
          </a:p>
          <a:p>
            <a:pPr algn="ctr">
              <a:spcBef>
                <a:spcPct val="50000"/>
              </a:spcBef>
            </a:pPr>
            <a:r>
              <a:rPr lang="fr-FR" sz="1600" b="1" u="sng" dirty="0">
                <a:latin typeface="Helvetica" pitchFamily="64" charset="0"/>
                <a:cs typeface="Helvetica" pitchFamily="64" charset="0"/>
              </a:rPr>
              <a:t>130 t He </a:t>
            </a:r>
            <a:r>
              <a:rPr lang="fr-FR" sz="1600" b="1" u="sng" dirty="0" err="1">
                <a:latin typeface="Helvetica" pitchFamily="64" charset="0"/>
                <a:cs typeface="Helvetica" pitchFamily="64" charset="0"/>
              </a:rPr>
              <a:t>inventory</a:t>
            </a:r>
            <a:endParaRPr lang="fr-FR" sz="1600" b="1" u="sng" dirty="0">
              <a:latin typeface="Helvetica" pitchFamily="64" charset="0"/>
              <a:cs typeface="Helvetica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46258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CERNCorporate4-3.potx</Template>
  <TotalTime>69164</TotalTime>
  <Words>3395</Words>
  <Application>Microsoft Office PowerPoint</Application>
  <PresentationFormat>Widescreen</PresentationFormat>
  <Paragraphs>520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Comic Sans MS</vt:lpstr>
      <vt:lpstr>Courier New</vt:lpstr>
      <vt:lpstr>Gill Sans</vt:lpstr>
      <vt:lpstr>Helvetica</vt:lpstr>
      <vt:lpstr>Helvetica Neue</vt:lpstr>
      <vt:lpstr>Symbol</vt:lpstr>
      <vt:lpstr>Wingdings</vt:lpstr>
      <vt:lpstr>CERNCorporate4-3</vt:lpstr>
      <vt:lpstr>PowerPoint Presentation</vt:lpstr>
      <vt:lpstr>PowerPoint Presentation</vt:lpstr>
      <vt:lpstr>PowerPoint Presentation</vt:lpstr>
      <vt:lpstr>PowerPoint Presentation</vt:lpstr>
      <vt:lpstr>CERN accelerator complex - 2008</vt:lpstr>
      <vt:lpstr>Injector complex</vt:lpstr>
      <vt:lpstr>Transfer lines to LHC</vt:lpstr>
      <vt:lpstr>LHC layout</vt:lpstr>
      <vt:lpstr>LHC cryogenic system</vt:lpstr>
      <vt:lpstr>Can we handle the beam?</vt:lpstr>
      <vt:lpstr>A new control room: CCC</vt:lpstr>
      <vt:lpstr>PowerPoint Presentation</vt:lpstr>
      <vt:lpstr>And a miracle occurred ?</vt:lpstr>
      <vt:lpstr>Powering test campaigns</vt:lpstr>
      <vt:lpstr>Cooldown and warmup</vt:lpstr>
      <vt:lpstr>Example: 2021 cooldown</vt:lpstr>
      <vt:lpstr>Electrical quality assurance</vt:lpstr>
      <vt:lpstr>Circuit polarity</vt:lpstr>
      <vt:lpstr>Circuit commissioning</vt:lpstr>
      <vt:lpstr>Powering test automation </vt:lpstr>
      <vt:lpstr>From 2006 to 2024</vt:lpstr>
      <vt:lpstr>Unfortunately: non-conformities</vt:lpstr>
      <vt:lpstr>PowerPoint Presentation</vt:lpstr>
      <vt:lpstr>Software suite for LHC (and more)</vt:lpstr>
      <vt:lpstr>Controls for first commissioning</vt:lpstr>
      <vt:lpstr>Test, test, test !</vt:lpstr>
      <vt:lpstr>Early beam commissioning</vt:lpstr>
      <vt:lpstr>LHC doomsday – Earth eating black hole creation</vt:lpstr>
      <vt:lpstr>A control room? A mad house !   First beam @ LHC</vt:lpstr>
      <vt:lpstr>Preparation payed off !</vt:lpstr>
      <vt:lpstr>PowerPoint Presentation</vt:lpstr>
      <vt:lpstr>The incident</vt:lpstr>
      <vt:lpstr>A badly welded interconnection</vt:lpstr>
      <vt:lpstr>The LHC beam energy story</vt:lpstr>
      <vt:lpstr>Teamwork</vt:lpstr>
      <vt:lpstr>All on board</vt:lpstr>
      <vt:lpstr>Summary – LHC commissioning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Giulia Papotti</dc:creator>
  <cp:lastModifiedBy>Jorg Wenninger</cp:lastModifiedBy>
  <cp:revision>3322</cp:revision>
  <dcterms:created xsi:type="dcterms:W3CDTF">2013-08-27T13:15:14Z</dcterms:created>
  <dcterms:modified xsi:type="dcterms:W3CDTF">2024-11-08T17:16:29Z</dcterms:modified>
</cp:coreProperties>
</file>