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1387" r:id="rId4"/>
    <p:sldId id="1381" r:id="rId5"/>
    <p:sldId id="1382" r:id="rId6"/>
    <p:sldId id="1385" r:id="rId7"/>
    <p:sldId id="1390" r:id="rId8"/>
    <p:sldId id="1388" r:id="rId9"/>
    <p:sldId id="1391" r:id="rId10"/>
    <p:sldId id="1392" r:id="rId11"/>
    <p:sldId id="279" r:id="rId12"/>
    <p:sldId id="299" r:id="rId13"/>
    <p:sldId id="138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55" autoAdjust="0"/>
  </p:normalViewPr>
  <p:slideViewPr>
    <p:cSldViewPr snapToGrid="0" snapToObjects="1">
      <p:cViewPr varScale="1">
        <p:scale>
          <a:sx n="165" d="100"/>
          <a:sy n="165" d="100"/>
        </p:scale>
        <p:origin x="28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06.11.24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06.11.24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/>
              <a:t>Early Science</a:t>
            </a:r>
            <a:br>
              <a:rPr lang="de-DE" sz="2800" dirty="0"/>
            </a:br>
            <a:r>
              <a:rPr lang="de-DE" sz="2800" dirty="0"/>
              <a:t>Beam Commissioning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84900"/>
          </a:xfrm>
        </p:spPr>
        <p:txBody>
          <a:bodyPr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BB63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Stephan Reimann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DBB63"/>
              </a:buClr>
              <a:buSzTx/>
              <a:buFont typeface="Wingdings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de-DE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FAIR Commissioning Workshop 07.11.-08.11. 2024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B0001-5C00-E0FE-F020-D2F21C91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commissioning HEBT – step 2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06DACF-F211-F33E-599B-C3457122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2465EC-0C8A-37B3-CF92-9D41454B1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8E24B24-21BB-9C30-6B0D-AC977D4552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beam reaches SFRS beam catcher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kick response measurement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aperture scan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measurement of dispersion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beam optimization (with beam as required by SFRS) to ensure hand over parameters for SFRS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579CDB-222E-7EDD-063C-56457CE91A7D}"/>
              </a:ext>
            </a:extLst>
          </p:cNvPr>
          <p:cNvSpPr txBox="1"/>
          <p:nvPr/>
        </p:nvSpPr>
        <p:spPr>
          <a:xfrm>
            <a:off x="7803396" y="4455763"/>
            <a:ext cx="827471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800" dirty="0"/>
              <a:t>F. </a:t>
            </a:r>
            <a:r>
              <a:rPr lang="en-GB" sz="800" dirty="0" err="1"/>
              <a:t>Hagenbuck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6765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39BF-5E0A-4A02-ABD6-89E454D2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commissioning SFRS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2666-E528-487D-94CD-A7C8D9441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4" y="1088015"/>
            <a:ext cx="8678881" cy="3677689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 defTabSz="457200">
              <a:buNone/>
              <a:tabLst>
                <a:tab pos="0" algn="l"/>
              </a:tabLs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goal of beam commissioning (coarse):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test beam instrumentation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check, measure ion optic parameters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establishment of a “commissioning working group” to discuss exchange ideas on the topic (SFS/SFC)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7200">
              <a:buNone/>
              <a:tabLst>
                <a:tab pos="0" algn="l"/>
              </a:tabLs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beam requirement: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SIS18 slow extraction, 1 to 5 s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12 to 18 Tm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light to medium and then heavy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example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Sn and Pb/U 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1e4 particle per spill to 1e8 particle per spill (end of commissioning highest intensity possible)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 could (low probability) have to go back to lighter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final beam commissioning: 238U (or agreement with NUSTAR)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if sharing, and everything works, block mode</a:t>
            </a:r>
          </a:p>
          <a:p>
            <a:pPr marL="442912" indent="-285750" defTabSz="457200">
              <a:tabLst>
                <a:tab pos="0" algn="l"/>
              </a:tabLs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beam emittance requirement on the final beam instrumentation tests and for ion optic</a:t>
            </a:r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50AF65-8E35-730F-EBC6-C15BE9C34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8ABA29-384A-CBC9-DB69-2957F653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57D91B-7C4B-62DC-0D24-8BB1EE43E68D}"/>
              </a:ext>
            </a:extLst>
          </p:cNvPr>
          <p:cNvSpPr txBox="1"/>
          <p:nvPr/>
        </p:nvSpPr>
        <p:spPr>
          <a:xfrm>
            <a:off x="7803396" y="4455763"/>
            <a:ext cx="545342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800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295560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B683-4725-4FDD-9BEA-E309459A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beam commissioning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BF9AD-3D8E-4E73-8E17-4E2E1024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identification from Spectrometer with Isomer Tagging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to NUSTAR to provide a setup for this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BB6C3-FE51-42D3-BB0A-E5212430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227"/>
            <a:ext cx="9144000" cy="249698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BCF341-FB0E-FD8E-BBF3-AAA2B7ABB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2F4B34-65DF-41EC-24DC-940FA2C2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6C569D-D01C-3CF2-5E81-A9CA8552CA6F}"/>
              </a:ext>
            </a:extLst>
          </p:cNvPr>
          <p:cNvSpPr txBox="1"/>
          <p:nvPr/>
        </p:nvSpPr>
        <p:spPr>
          <a:xfrm>
            <a:off x="7803396" y="4455763"/>
            <a:ext cx="545342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800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164482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48E6F-8B7D-E141-A07D-70CC7AB3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Commissioning ES - 2027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392735B-CBCF-50F7-600F-E1C0AD53E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45289"/>
            <a:ext cx="8206433" cy="3862355"/>
          </a:xfrm>
        </p:spPr>
        <p:txBody>
          <a:bodyPr/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Beam Parameter for first beam commissioning:</a:t>
            </a:r>
          </a:p>
          <a:p>
            <a:pPr lvl="1"/>
            <a:r>
              <a:rPr lang="en-GB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18+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-Beam from high current injector for first  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(very stable, easy to maintain, medium RF levels)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Extraction Mode:</a:t>
            </a:r>
          </a:p>
          <a:p>
            <a:pPr lvl="2"/>
            <a:r>
              <a:rPr lang="en-GB" sz="1250" dirty="0">
                <a:latin typeface="Calibri" panose="020F0502020204030204" pitchFamily="34" charset="0"/>
                <a:cs typeface="Calibri" panose="020F0502020204030204" pitchFamily="34" charset="0"/>
              </a:rPr>
              <a:t>starting with fast extracted beam for HEBT</a:t>
            </a:r>
          </a:p>
          <a:p>
            <a:pPr lvl="2"/>
            <a:r>
              <a:rPr lang="en-GB" sz="1250" dirty="0">
                <a:latin typeface="Calibri" panose="020F0502020204030204" pitchFamily="34" charset="0"/>
                <a:cs typeface="Calibri" panose="020F0502020204030204" pitchFamily="34" charset="0"/>
              </a:rPr>
              <a:t>subsequently Rf-knock out extraction (cycle time 1-5s)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Pilot beam: Intensity about 1E8 per cycle 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(or minimum needed for instrumentation to be detectable)</a:t>
            </a:r>
          </a:p>
          <a:p>
            <a:pPr lvl="1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Final acceptance: </a:t>
            </a:r>
            <a:r>
              <a:rPr lang="en-GB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73+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, 2E9 ions per cycle, Rf-knock out extracted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fist beam event to T1S1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beam commissioning of HEBT towards SFRS beam catcher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beam quality check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handover to SFRS for beam commissioning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check identification from Spectrometer with Isomer Tagging at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NuSTAR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-Cave</a:t>
            </a:r>
          </a:p>
          <a:p>
            <a:pPr marL="0" indent="0">
              <a:buNone/>
            </a:pP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D7C300-8196-D97F-7F87-628C1DDC0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603" y="945049"/>
            <a:ext cx="2723243" cy="3115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5CB9BDA-E3EC-C465-6A4C-16CA7CAC103C}"/>
                  </a:ext>
                </a:extLst>
              </p:cNvPr>
              <p:cNvSpPr txBox="1"/>
              <p:nvPr/>
            </p:nvSpPr>
            <p:spPr>
              <a:xfrm rot="16200000">
                <a:off x="5602874" y="2318312"/>
                <a:ext cx="972126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25CB9BDA-E3EC-C465-6A4C-16CA7CAC1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602874" y="2318312"/>
                <a:ext cx="972126" cy="369332"/>
              </a:xfrm>
              <a:prstGeom prst="rect">
                <a:avLst/>
              </a:prstGeom>
              <a:blipFill>
                <a:blip r:embed="rId3"/>
                <a:stretch>
                  <a:fillRect r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28CBD2E-144D-8EB7-AABD-5AE46EA7C5F1}"/>
                  </a:ext>
                </a:extLst>
              </p:cNvPr>
              <p:cNvSpPr txBox="1"/>
              <p:nvPr/>
            </p:nvSpPr>
            <p:spPr>
              <a:xfrm>
                <a:off x="7635224" y="3976074"/>
                <a:ext cx="530338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/>
                  <a:t>/u</a:t>
                </a: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28CBD2E-144D-8EB7-AABD-5AE46EA7C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224" y="3976074"/>
                <a:ext cx="530338" cy="369332"/>
              </a:xfrm>
              <a:prstGeom prst="rect">
                <a:avLst/>
              </a:prstGeom>
              <a:blipFill>
                <a:blip r:embed="rId4"/>
                <a:stretch>
                  <a:fillRect t="-3226" r="-9302"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6DAF95EA-1683-DBCC-3002-685E7CD51F29}"/>
              </a:ext>
            </a:extLst>
          </p:cNvPr>
          <p:cNvSpPr txBox="1"/>
          <p:nvPr/>
        </p:nvSpPr>
        <p:spPr>
          <a:xfrm>
            <a:off x="7006710" y="1415425"/>
            <a:ext cx="84510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aseline="30000" dirty="0"/>
              <a:t>40</a:t>
            </a:r>
            <a:r>
              <a:rPr lang="en-GB" dirty="0"/>
              <a:t>Ar</a:t>
            </a:r>
            <a:r>
              <a:rPr lang="en-GB" baseline="30000" dirty="0"/>
              <a:t>18+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E4BBC5-BB88-F57D-DEC8-DA6C717299D0}"/>
              </a:ext>
            </a:extLst>
          </p:cNvPr>
          <p:cNvSpPr/>
          <p:nvPr/>
        </p:nvSpPr>
        <p:spPr>
          <a:xfrm>
            <a:off x="7712047" y="1943539"/>
            <a:ext cx="279531" cy="27924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66C24D5-21F5-3494-59D3-C89DF88C3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7428DA3-EACC-0C9E-6E25-6AF5FC51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53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First Beam Event in 2026</a:t>
            </a:r>
          </a:p>
          <a:p>
            <a:r>
              <a:rPr lang="en-GB" noProof="0" dirty="0"/>
              <a:t>Early Science Beam Commissioning in 2027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71D944-45B1-12FA-DA82-30A18A65C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B7664E-367C-056E-60E6-3F8EB1170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3696BA2-6B63-44C0-8394-4FB04C0C3DD8}"/>
              </a:ext>
            </a:extLst>
          </p:cNvPr>
          <p:cNvCxnSpPr>
            <a:cxnSpLocks/>
          </p:cNvCxnSpPr>
          <p:nvPr/>
        </p:nvCxnSpPr>
        <p:spPr>
          <a:xfrm>
            <a:off x="7090208" y="1107828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F9200D8-1A34-4A94-8D22-32C933C24149}"/>
              </a:ext>
            </a:extLst>
          </p:cNvPr>
          <p:cNvCxnSpPr>
            <a:cxnSpLocks/>
          </p:cNvCxnSpPr>
          <p:nvPr/>
        </p:nvCxnSpPr>
        <p:spPr>
          <a:xfrm>
            <a:off x="5014547" y="1107828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2C35A5B-002B-467C-95DB-7572539E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FAIR commissioning – strategic schedule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12BE664-C17E-4DF9-8A10-595E2A5FA716}"/>
              </a:ext>
            </a:extLst>
          </p:cNvPr>
          <p:cNvSpPr/>
          <p:nvPr/>
        </p:nvSpPr>
        <p:spPr>
          <a:xfrm>
            <a:off x="4324580" y="2256293"/>
            <a:ext cx="2096020" cy="321746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Injector Controls Upgrade: finalization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257296-4C14-4109-9FF5-60A373A2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5CBDDA-5CCF-8748-8988-9DC6C8981774}" type="slidenum">
              <a:rPr lang="de-DE"/>
              <a:pPr defTabSz="685800"/>
              <a:t>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6BB7D5-3592-438F-A88F-72A7B3893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Arial"/>
              </a:rPr>
              <a:t>S. Reimann - Early Science - Beam Commissioning</a:t>
            </a:r>
            <a:endParaRPr lang="de-DE">
              <a:latin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BD007B-ED5E-4ACF-89B0-E71DF4CBD553}"/>
              </a:ext>
            </a:extLst>
          </p:cNvPr>
          <p:cNvSpPr txBox="1"/>
          <p:nvPr/>
        </p:nvSpPr>
        <p:spPr>
          <a:xfrm>
            <a:off x="238306" y="1107827"/>
            <a:ext cx="7448193" cy="276999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/>
              </a:rPr>
              <a:t>2024	2025			2026			2027			2028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659B256-FB19-4587-BD72-342249B67229}"/>
              </a:ext>
            </a:extLst>
          </p:cNvPr>
          <p:cNvCxnSpPr/>
          <p:nvPr/>
        </p:nvCxnSpPr>
        <p:spPr>
          <a:xfrm>
            <a:off x="-70339" y="4833356"/>
            <a:ext cx="921433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C372955-2A79-44E6-BDE0-5D8FE817A329}"/>
              </a:ext>
            </a:extLst>
          </p:cNvPr>
          <p:cNvCxnSpPr>
            <a:cxnSpLocks/>
          </p:cNvCxnSpPr>
          <p:nvPr/>
        </p:nvCxnSpPr>
        <p:spPr>
          <a:xfrm>
            <a:off x="949570" y="1107828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0DC8009-35E6-4007-8283-168366214EEC}"/>
              </a:ext>
            </a:extLst>
          </p:cNvPr>
          <p:cNvCxnSpPr>
            <a:cxnSpLocks/>
          </p:cNvCxnSpPr>
          <p:nvPr/>
        </p:nvCxnSpPr>
        <p:spPr>
          <a:xfrm>
            <a:off x="2986454" y="1107828"/>
            <a:ext cx="0" cy="37255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C846F818-8332-40B4-B2CE-9A36A523E536}"/>
              </a:ext>
            </a:extLst>
          </p:cNvPr>
          <p:cNvSpPr/>
          <p:nvPr/>
        </p:nvSpPr>
        <p:spPr>
          <a:xfrm>
            <a:off x="2437893" y="2972807"/>
            <a:ext cx="3829780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288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HEBT-ES HW-Commissioning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D67E5B0-CEB5-4692-A3A5-A84E2C4AAEF4}"/>
              </a:ext>
            </a:extLst>
          </p:cNvPr>
          <p:cNvSpPr/>
          <p:nvPr/>
        </p:nvSpPr>
        <p:spPr>
          <a:xfrm>
            <a:off x="977074" y="1643677"/>
            <a:ext cx="1076713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6C2972B-18B8-49CA-9F8D-95B019503D30}"/>
              </a:ext>
            </a:extLst>
          </p:cNvPr>
          <p:cNvSpPr/>
          <p:nvPr/>
        </p:nvSpPr>
        <p:spPr>
          <a:xfrm>
            <a:off x="6277255" y="1646666"/>
            <a:ext cx="774176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1281775-E833-4BF6-81C2-6730F01DD722}"/>
              </a:ext>
            </a:extLst>
          </p:cNvPr>
          <p:cNvSpPr/>
          <p:nvPr/>
        </p:nvSpPr>
        <p:spPr>
          <a:xfrm>
            <a:off x="8310083" y="1641348"/>
            <a:ext cx="774176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F2ECE1-6BCE-4A4A-A4E5-DB4C1267663C}"/>
              </a:ext>
            </a:extLst>
          </p:cNvPr>
          <p:cNvSpPr/>
          <p:nvPr/>
        </p:nvSpPr>
        <p:spPr>
          <a:xfrm>
            <a:off x="2350475" y="4176195"/>
            <a:ext cx="5933313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SIS100 HW-Commissioning</a:t>
            </a:r>
            <a:endParaRPr lang="en-US" sz="13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A2DBA87-8791-4577-8B01-BDDEE30370AD}"/>
              </a:ext>
            </a:extLst>
          </p:cNvPr>
          <p:cNvSpPr/>
          <p:nvPr/>
        </p:nvSpPr>
        <p:spPr>
          <a:xfrm>
            <a:off x="3045759" y="3852536"/>
            <a:ext cx="5238028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HEBT-FS HW-Commissioning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ECC32C6-4DC9-41CC-9EF4-15FD888FB6DA}"/>
              </a:ext>
            </a:extLst>
          </p:cNvPr>
          <p:cNvSpPr/>
          <p:nvPr/>
        </p:nvSpPr>
        <p:spPr>
          <a:xfrm>
            <a:off x="3336883" y="3278580"/>
            <a:ext cx="2930789" cy="2737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C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396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SFRS HW-Commissioning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D0A1D26-D6EC-4B83-A567-3CBDCB425B7A}"/>
              </a:ext>
            </a:extLst>
          </p:cNvPr>
          <p:cNvSpPr/>
          <p:nvPr/>
        </p:nvSpPr>
        <p:spPr>
          <a:xfrm>
            <a:off x="3179784" y="1895777"/>
            <a:ext cx="924882" cy="32174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move to MCR &amp; commissioning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B5A401A-C7B2-4697-956D-539A9041A249}"/>
              </a:ext>
            </a:extLst>
          </p:cNvPr>
          <p:cNvSpPr/>
          <p:nvPr/>
        </p:nvSpPr>
        <p:spPr>
          <a:xfrm>
            <a:off x="1" y="2254702"/>
            <a:ext cx="3440568" cy="32174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Injector Controls Upgrade: 1</a:t>
            </a:r>
            <a:r>
              <a:rPr lang="en-US" sz="900" baseline="30000" dirty="0">
                <a:solidFill>
                  <a:prstClr val="white"/>
                </a:solidFill>
                <a:latin typeface="Arial"/>
              </a:rPr>
              <a:t>st</a:t>
            </a:r>
            <a:r>
              <a:rPr lang="en-US" sz="900" dirty="0">
                <a:solidFill>
                  <a:prstClr val="white"/>
                </a:solidFill>
                <a:latin typeface="Arial"/>
              </a:rPr>
              <a:t> version of new production system</a:t>
            </a:r>
          </a:p>
        </p:txBody>
      </p:sp>
      <p:sp>
        <p:nvSpPr>
          <p:cNvPr id="25" name="Raute 24">
            <a:extLst>
              <a:ext uri="{FF2B5EF4-FFF2-40B4-BE49-F238E27FC236}">
                <a16:creationId xmlns:a16="http://schemas.microsoft.com/office/drawing/2014/main" id="{26604F0A-9D43-4DBD-A40B-2C480674E603}"/>
              </a:ext>
            </a:extLst>
          </p:cNvPr>
          <p:cNvSpPr/>
          <p:nvPr/>
        </p:nvSpPr>
        <p:spPr>
          <a:xfrm>
            <a:off x="4238515" y="1856315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aute 26">
            <a:extLst>
              <a:ext uri="{FF2B5EF4-FFF2-40B4-BE49-F238E27FC236}">
                <a16:creationId xmlns:a16="http://schemas.microsoft.com/office/drawing/2014/main" id="{460A196A-176B-4EE4-BDB4-CEA9EB87709A}"/>
              </a:ext>
            </a:extLst>
          </p:cNvPr>
          <p:cNvSpPr/>
          <p:nvPr/>
        </p:nvSpPr>
        <p:spPr>
          <a:xfrm>
            <a:off x="4238515" y="2332354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D241C69-6B25-48AA-9190-641E88283759}"/>
              </a:ext>
            </a:extLst>
          </p:cNvPr>
          <p:cNvSpPr/>
          <p:nvPr/>
        </p:nvSpPr>
        <p:spPr>
          <a:xfrm>
            <a:off x="6267675" y="3278580"/>
            <a:ext cx="774176" cy="2737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ES Beam Commissioning</a:t>
            </a:r>
          </a:p>
        </p:txBody>
      </p:sp>
      <p:sp>
        <p:nvSpPr>
          <p:cNvPr id="29" name="Raute 28">
            <a:extLst>
              <a:ext uri="{FF2B5EF4-FFF2-40B4-BE49-F238E27FC236}">
                <a16:creationId xmlns:a16="http://schemas.microsoft.com/office/drawing/2014/main" id="{89BA4A0A-74EA-4673-A917-ADBC718DCCD0}"/>
              </a:ext>
            </a:extLst>
          </p:cNvPr>
          <p:cNvSpPr/>
          <p:nvPr/>
        </p:nvSpPr>
        <p:spPr>
          <a:xfrm>
            <a:off x="6951417" y="3329396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4902F7F-0530-4890-A47C-FC44186D16F9}"/>
              </a:ext>
            </a:extLst>
          </p:cNvPr>
          <p:cNvSpPr/>
          <p:nvPr/>
        </p:nvSpPr>
        <p:spPr>
          <a:xfrm>
            <a:off x="8283787" y="4180001"/>
            <a:ext cx="774176" cy="2737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FS Beam Commissioning</a:t>
            </a:r>
          </a:p>
        </p:txBody>
      </p:sp>
      <p:sp>
        <p:nvSpPr>
          <p:cNvPr id="31" name="Raute 30">
            <a:extLst>
              <a:ext uri="{FF2B5EF4-FFF2-40B4-BE49-F238E27FC236}">
                <a16:creationId xmlns:a16="http://schemas.microsoft.com/office/drawing/2014/main" id="{EEFA889D-C1DB-4AD4-990B-1663B7FECB43}"/>
              </a:ext>
            </a:extLst>
          </p:cNvPr>
          <p:cNvSpPr/>
          <p:nvPr/>
        </p:nvSpPr>
        <p:spPr>
          <a:xfrm>
            <a:off x="8965873" y="4241240"/>
            <a:ext cx="172130" cy="172130"/>
          </a:xfrm>
          <a:prstGeom prst="diamond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7381126-875C-4E16-A812-EA792920E8A9}"/>
              </a:ext>
            </a:extLst>
          </p:cNvPr>
          <p:cNvSpPr txBox="1"/>
          <p:nvPr/>
        </p:nvSpPr>
        <p:spPr>
          <a:xfrm>
            <a:off x="4066739" y="2060456"/>
            <a:ext cx="980076" cy="184666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Arial"/>
              </a:rPr>
              <a:t>operation from FCC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CFC6A9E-2E73-4506-89C7-9ECA610D208E}"/>
              </a:ext>
            </a:extLst>
          </p:cNvPr>
          <p:cNvSpPr txBox="1"/>
          <p:nvPr/>
        </p:nvSpPr>
        <p:spPr>
          <a:xfrm>
            <a:off x="3991257" y="2643486"/>
            <a:ext cx="941604" cy="30008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Arial"/>
              </a:rPr>
              <a:t>UNILAC operation </a:t>
            </a:r>
            <a:br>
              <a:rPr lang="en-US" sz="750" dirty="0">
                <a:solidFill>
                  <a:prstClr val="black"/>
                </a:solidFill>
                <a:latin typeface="Arial"/>
              </a:rPr>
            </a:br>
            <a:r>
              <a:rPr lang="en-US" sz="750" dirty="0">
                <a:solidFill>
                  <a:prstClr val="black"/>
                </a:solidFill>
                <a:latin typeface="Arial"/>
              </a:rPr>
              <a:t>with new CS</a:t>
            </a:r>
          </a:p>
        </p:txBody>
      </p: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BEB517A0-AC82-41E8-8668-B1CD257205FF}"/>
              </a:ext>
            </a:extLst>
          </p:cNvPr>
          <p:cNvCxnSpPr>
            <a:cxnSpLocks/>
            <a:stCxn id="32" idx="0"/>
            <a:endCxn id="25" idx="3"/>
          </p:cNvCxnSpPr>
          <p:nvPr/>
        </p:nvCxnSpPr>
        <p:spPr>
          <a:xfrm rot="16200000" flipV="1">
            <a:off x="4424673" y="1928352"/>
            <a:ext cx="118076" cy="14613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0175BD3A-58E7-4828-845B-238C8B13B4F2}"/>
              </a:ext>
            </a:extLst>
          </p:cNvPr>
          <p:cNvCxnSpPr>
            <a:cxnSpLocks/>
            <a:stCxn id="33" idx="1"/>
            <a:endCxn id="27" idx="1"/>
          </p:cNvCxnSpPr>
          <p:nvPr/>
        </p:nvCxnSpPr>
        <p:spPr>
          <a:xfrm rot="10800000" flipH="1">
            <a:off x="3991257" y="2418419"/>
            <a:ext cx="247258" cy="375108"/>
          </a:xfrm>
          <a:prstGeom prst="bentConnector3">
            <a:avLst>
              <a:gd name="adj1" fmla="val -53884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C8E0FE99-5DD4-4680-A1A3-E179ABCBA1F8}"/>
              </a:ext>
            </a:extLst>
          </p:cNvPr>
          <p:cNvSpPr/>
          <p:nvPr/>
        </p:nvSpPr>
        <p:spPr>
          <a:xfrm>
            <a:off x="1" y="1900509"/>
            <a:ext cx="2437892" cy="32174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FCC Construction &amp; Procurement of Interior equipment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F3D1C08-EDAF-4F6F-8EC8-6A5D1D759246}"/>
              </a:ext>
            </a:extLst>
          </p:cNvPr>
          <p:cNvSpPr/>
          <p:nvPr/>
        </p:nvSpPr>
        <p:spPr>
          <a:xfrm>
            <a:off x="1641972" y="2970149"/>
            <a:ext cx="864158" cy="273762"/>
          </a:xfrm>
          <a:prstGeom prst="rect">
            <a:avLst/>
          </a:prstGeom>
          <a:gradFill>
            <a:gsLst>
              <a:gs pos="32000">
                <a:srgbClr val="00B0F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825" dirty="0" err="1">
                <a:solidFill>
                  <a:prstClr val="white"/>
                </a:solidFill>
                <a:latin typeface="Arial"/>
              </a:rPr>
              <a:t>Cryo</a:t>
            </a:r>
            <a:r>
              <a:rPr lang="en-US" sz="825" dirty="0">
                <a:solidFill>
                  <a:prstClr val="white"/>
                </a:solidFill>
                <a:latin typeface="Arial"/>
              </a:rPr>
              <a:t> 2 </a:t>
            </a:r>
            <a:br>
              <a:rPr lang="en-US" sz="825" dirty="0">
                <a:solidFill>
                  <a:prstClr val="white"/>
                </a:solidFill>
                <a:latin typeface="Arial"/>
              </a:rPr>
            </a:br>
            <a:r>
              <a:rPr lang="en-US" sz="825" dirty="0">
                <a:solidFill>
                  <a:prstClr val="white"/>
                </a:solidFill>
                <a:latin typeface="Arial"/>
              </a:rPr>
              <a:t>Commissioning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A795A7F-E472-4DFF-A5AE-DB75C70B69CB}"/>
              </a:ext>
            </a:extLst>
          </p:cNvPr>
          <p:cNvSpPr/>
          <p:nvPr/>
        </p:nvSpPr>
        <p:spPr>
          <a:xfrm>
            <a:off x="4467647" y="3574685"/>
            <a:ext cx="1800022" cy="185688"/>
          </a:xfrm>
          <a:prstGeom prst="rect">
            <a:avLst/>
          </a:prstGeom>
          <a:gradFill>
            <a:gsLst>
              <a:gs pos="66000">
                <a:srgbClr val="00B0F0"/>
              </a:gs>
              <a:gs pos="33000">
                <a:srgbClr val="00B0F0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Arial"/>
              </a:rPr>
              <a:t>SFRS Cooldown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A93F569-A32C-4C65-A17C-25738496128D}"/>
              </a:ext>
            </a:extLst>
          </p:cNvPr>
          <p:cNvSpPr/>
          <p:nvPr/>
        </p:nvSpPr>
        <p:spPr>
          <a:xfrm>
            <a:off x="6963815" y="4480025"/>
            <a:ext cx="945061" cy="185688"/>
          </a:xfrm>
          <a:prstGeom prst="rect">
            <a:avLst/>
          </a:prstGeom>
          <a:gradFill>
            <a:gsLst>
              <a:gs pos="66000">
                <a:srgbClr val="00B0F0"/>
              </a:gs>
              <a:gs pos="33000">
                <a:srgbClr val="00B0F0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00" dirty="0">
                <a:solidFill>
                  <a:prstClr val="black"/>
                </a:solidFill>
                <a:latin typeface="Arial"/>
              </a:rPr>
              <a:t>SIS100 Cooldown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03339178-CE3F-4586-95B7-D70C295694C1}"/>
              </a:ext>
            </a:extLst>
          </p:cNvPr>
          <p:cNvSpPr/>
          <p:nvPr/>
        </p:nvSpPr>
        <p:spPr>
          <a:xfrm>
            <a:off x="2" y="2604756"/>
            <a:ext cx="3440567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Arial"/>
              </a:rPr>
              <a:t>Controls &amp; BI Digitization UNILAC, SIS18, ESR, Cryring, HEBT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4897433-1E1A-C700-6CDD-C4490C2F7BC8}"/>
              </a:ext>
            </a:extLst>
          </p:cNvPr>
          <p:cNvSpPr/>
          <p:nvPr/>
        </p:nvSpPr>
        <p:spPr>
          <a:xfrm>
            <a:off x="5561448" y="3327673"/>
            <a:ext cx="657869" cy="173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947190-892F-DE1F-359B-8D8206188B10}"/>
              </a:ext>
            </a:extLst>
          </p:cNvPr>
          <p:cNvSpPr/>
          <p:nvPr/>
        </p:nvSpPr>
        <p:spPr>
          <a:xfrm>
            <a:off x="5316504" y="3024741"/>
            <a:ext cx="908291" cy="1738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380F4B9-8BEC-128F-E40F-40A9210F2936}"/>
              </a:ext>
            </a:extLst>
          </p:cNvPr>
          <p:cNvSpPr/>
          <p:nvPr/>
        </p:nvSpPr>
        <p:spPr>
          <a:xfrm>
            <a:off x="7322026" y="3906082"/>
            <a:ext cx="872399" cy="1830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6129C4A-1993-D0EA-4E3F-223DFF7DAC89}"/>
              </a:ext>
            </a:extLst>
          </p:cNvPr>
          <p:cNvSpPr/>
          <p:nvPr/>
        </p:nvSpPr>
        <p:spPr>
          <a:xfrm>
            <a:off x="7322026" y="4226149"/>
            <a:ext cx="872395" cy="187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75" dirty="0">
                <a:solidFill>
                  <a:prstClr val="white"/>
                </a:solidFill>
                <a:latin typeface="Arial"/>
              </a:rPr>
              <a:t>Dry-Runs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BD7A5CF-3E51-4ECB-AA16-A43DC4480F4F}"/>
              </a:ext>
            </a:extLst>
          </p:cNvPr>
          <p:cNvSpPr/>
          <p:nvPr/>
        </p:nvSpPr>
        <p:spPr>
          <a:xfrm>
            <a:off x="4324580" y="1633538"/>
            <a:ext cx="624704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50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A14213B-1039-4E45-9ABE-5D0776674928}"/>
              </a:ext>
            </a:extLst>
          </p:cNvPr>
          <p:cNvSpPr txBox="1"/>
          <p:nvPr/>
        </p:nvSpPr>
        <p:spPr>
          <a:xfrm>
            <a:off x="3218047" y="1615001"/>
            <a:ext cx="1082348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>
                <a:sym typeface="Wingdings" panose="05000000000000000000" pitchFamily="2" charset="2"/>
              </a:rPr>
              <a:t> </a:t>
            </a:r>
            <a:r>
              <a:rPr lang="en-US" sz="800" dirty="0"/>
              <a:t>to be decided </a:t>
            </a:r>
            <a:r>
              <a:rPr lang="en-US" sz="800" dirty="0">
                <a:sym typeface="Wingdings" panose="05000000000000000000" pitchFamily="2" charset="2"/>
              </a:rPr>
              <a:t></a:t>
            </a:r>
            <a:endParaRPr lang="en-US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C4B68152-56E0-4EFF-B258-34D204C00AE5}"/>
              </a:ext>
            </a:extLst>
          </p:cNvPr>
          <p:cNvSpPr/>
          <p:nvPr/>
        </p:nvSpPr>
        <p:spPr>
          <a:xfrm>
            <a:off x="2497374" y="1896419"/>
            <a:ext cx="622930" cy="32174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equipment</a:t>
            </a:r>
          </a:p>
          <a:p>
            <a:pPr algn="ctr" defTabSz="685800"/>
            <a:r>
              <a:rPr lang="en-US" sz="788" dirty="0">
                <a:solidFill>
                  <a:prstClr val="white"/>
                </a:solidFill>
                <a:latin typeface="Arial"/>
              </a:rPr>
              <a:t>Installation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99EB348-E52C-4555-BCB2-09A77FD63D4D}"/>
              </a:ext>
            </a:extLst>
          </p:cNvPr>
          <p:cNvSpPr/>
          <p:nvPr/>
        </p:nvSpPr>
        <p:spPr>
          <a:xfrm>
            <a:off x="3089939" y="1629103"/>
            <a:ext cx="81873" cy="1823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7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FB0042D-08B5-ECA7-2E15-EEE6FD498FB2}"/>
              </a:ext>
            </a:extLst>
          </p:cNvPr>
          <p:cNvSpPr/>
          <p:nvPr/>
        </p:nvSpPr>
        <p:spPr>
          <a:xfrm>
            <a:off x="3184286" y="1407713"/>
            <a:ext cx="624704" cy="182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750" strike="sngStrike" dirty="0">
                <a:solidFill>
                  <a:prstClr val="white"/>
                </a:solidFill>
                <a:latin typeface="Arial"/>
              </a:rPr>
              <a:t>Beam Time</a:t>
            </a:r>
          </a:p>
        </p:txBody>
      </p:sp>
      <p:sp>
        <p:nvSpPr>
          <p:cNvPr id="17" name="Raute 16">
            <a:extLst>
              <a:ext uri="{FF2B5EF4-FFF2-40B4-BE49-F238E27FC236}">
                <a16:creationId xmlns:a16="http://schemas.microsoft.com/office/drawing/2014/main" id="{56718861-93E2-2293-A016-EFB1EC808866}"/>
              </a:ext>
            </a:extLst>
          </p:cNvPr>
          <p:cNvSpPr/>
          <p:nvPr/>
        </p:nvSpPr>
        <p:spPr>
          <a:xfrm>
            <a:off x="4650855" y="1308819"/>
            <a:ext cx="298429" cy="298429"/>
          </a:xfrm>
          <a:prstGeom prst="diamond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01024E1-A0B7-6A75-C365-24DA34A553D0}"/>
              </a:ext>
            </a:extLst>
          </p:cNvPr>
          <p:cNvSpPr txBox="1"/>
          <p:nvPr/>
        </p:nvSpPr>
        <p:spPr>
          <a:xfrm>
            <a:off x="3982299" y="972426"/>
            <a:ext cx="975267" cy="300082"/>
          </a:xfrm>
          <a:custGeom>
            <a:avLst/>
            <a:gdLst>
              <a:gd name="connsiteX0" fmla="*/ 0 w 975267"/>
              <a:gd name="connsiteY0" fmla="*/ 0 h 300082"/>
              <a:gd name="connsiteX1" fmla="*/ 507139 w 975267"/>
              <a:gd name="connsiteY1" fmla="*/ 0 h 300082"/>
              <a:gd name="connsiteX2" fmla="*/ 975267 w 975267"/>
              <a:gd name="connsiteY2" fmla="*/ 0 h 300082"/>
              <a:gd name="connsiteX3" fmla="*/ 975267 w 975267"/>
              <a:gd name="connsiteY3" fmla="*/ 300082 h 300082"/>
              <a:gd name="connsiteX4" fmla="*/ 497386 w 975267"/>
              <a:gd name="connsiteY4" fmla="*/ 300082 h 300082"/>
              <a:gd name="connsiteX5" fmla="*/ 0 w 975267"/>
              <a:gd name="connsiteY5" fmla="*/ 300082 h 300082"/>
              <a:gd name="connsiteX6" fmla="*/ 0 w 975267"/>
              <a:gd name="connsiteY6" fmla="*/ 0 h 3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267" h="300082" fill="none" extrusionOk="0">
                <a:moveTo>
                  <a:pt x="0" y="0"/>
                </a:moveTo>
                <a:cubicBezTo>
                  <a:pt x="221189" y="3403"/>
                  <a:pt x="382591" y="7008"/>
                  <a:pt x="507139" y="0"/>
                </a:cubicBezTo>
                <a:cubicBezTo>
                  <a:pt x="631687" y="-7008"/>
                  <a:pt x="835504" y="6937"/>
                  <a:pt x="975267" y="0"/>
                </a:cubicBezTo>
                <a:cubicBezTo>
                  <a:pt x="982407" y="126408"/>
                  <a:pt x="962625" y="180713"/>
                  <a:pt x="975267" y="300082"/>
                </a:cubicBezTo>
                <a:cubicBezTo>
                  <a:pt x="826263" y="314037"/>
                  <a:pt x="654416" y="308048"/>
                  <a:pt x="497386" y="300082"/>
                </a:cubicBezTo>
                <a:cubicBezTo>
                  <a:pt x="340356" y="292116"/>
                  <a:pt x="108156" y="301889"/>
                  <a:pt x="0" y="300082"/>
                </a:cubicBezTo>
                <a:cubicBezTo>
                  <a:pt x="-370" y="231111"/>
                  <a:pt x="5277" y="130160"/>
                  <a:pt x="0" y="0"/>
                </a:cubicBezTo>
                <a:close/>
              </a:path>
              <a:path w="975267" h="300082" stroke="0" extrusionOk="0">
                <a:moveTo>
                  <a:pt x="0" y="0"/>
                </a:moveTo>
                <a:cubicBezTo>
                  <a:pt x="136015" y="-5250"/>
                  <a:pt x="277446" y="-13096"/>
                  <a:pt x="477881" y="0"/>
                </a:cubicBezTo>
                <a:cubicBezTo>
                  <a:pt x="678316" y="13096"/>
                  <a:pt x="740540" y="12736"/>
                  <a:pt x="975267" y="0"/>
                </a:cubicBezTo>
                <a:cubicBezTo>
                  <a:pt x="977549" y="70140"/>
                  <a:pt x="989583" y="235432"/>
                  <a:pt x="975267" y="300082"/>
                </a:cubicBezTo>
                <a:cubicBezTo>
                  <a:pt x="786024" y="294262"/>
                  <a:pt x="720402" y="293087"/>
                  <a:pt x="487634" y="300082"/>
                </a:cubicBezTo>
                <a:cubicBezTo>
                  <a:pt x="254866" y="307077"/>
                  <a:pt x="121829" y="282114"/>
                  <a:pt x="0" y="300082"/>
                </a:cubicBezTo>
                <a:cubicBezTo>
                  <a:pt x="10524" y="225491"/>
                  <a:pt x="-6958" y="140462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wrap="none" lIns="68580" tIns="34290" rIns="68580" bIns="34290" rtlCol="0" anchor="t">
            <a:spAutoFit/>
          </a:bodyPr>
          <a:lstStyle/>
          <a:p>
            <a:pPr defTabSz="685800"/>
            <a:r>
              <a:rPr lang="en-US" sz="750" dirty="0">
                <a:solidFill>
                  <a:prstClr val="black"/>
                </a:solidFill>
                <a:latin typeface="Arial"/>
              </a:rPr>
              <a:t>new Opportunity for</a:t>
            </a:r>
          </a:p>
          <a:p>
            <a:pPr algn="ctr" defTabSz="685800"/>
            <a:r>
              <a:rPr lang="en-US" sz="750" dirty="0">
                <a:solidFill>
                  <a:prstClr val="black"/>
                </a:solidFill>
                <a:latin typeface="Arial"/>
              </a:rPr>
              <a:t>First Beam Event</a:t>
            </a:r>
          </a:p>
        </p:txBody>
      </p:sp>
    </p:spTree>
    <p:extLst>
      <p:ext uri="{BB962C8B-B14F-4D97-AF65-F5344CB8AC3E}">
        <p14:creationId xmlns:p14="http://schemas.microsoft.com/office/powerpoint/2010/main" val="365984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7F7F-46D6-4CD4-A71C-EB3CFAF5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for staged Beam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97C3-D14C-4E75-A263-4707B699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01" y="1088015"/>
            <a:ext cx="8309690" cy="367768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T1S1 and T1S2 are in commissioning phase 2-3.1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since Q2/2026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GSI-Beam is available in Q4 2026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TBI is in commissioning phase 6 since Q1 2026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FAIR Control Centre is in Operation since Q3 2026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proposed shift of 2026 beamtime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opens a new window for a first beam event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Option 1: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first beam event in NE1 on GSI-site in Q4 2026</a:t>
            </a:r>
          </a:p>
          <a:p>
            <a:pPr marL="0" indent="0"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Option 2: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first beam event in NE1 on FAIR-site in Q4 2026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E834A-8490-D488-AC65-E1D242B68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1FC38C-3476-CBD7-F115-702431E9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F03DDF-49AF-8717-1D2E-7904396D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692" y="1088015"/>
            <a:ext cx="3568007" cy="25165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08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56B463-4913-45C1-9717-CC12FBB3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182"/>
            <a:ext cx="9144000" cy="3445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85D625-B49D-4B53-88BF-ACE91A99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Option 1: first beam event in NE1 on GSI-site in Q4 2026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BFDF1-8378-4CC6-A1D2-E602E554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16" y="1510823"/>
            <a:ext cx="4091681" cy="1419998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Possible Targets</a:t>
            </a:r>
          </a:p>
          <a:p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T1S1DG1G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(Profile Grid) on tech. position 50</a:t>
            </a:r>
          </a:p>
          <a:p>
            <a:r>
              <a:rPr lang="en-GB" sz="1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T1S1DF2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(Scintillator) on tech. position 100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4E9ECD-FDD8-42A8-B03A-1BB7493D1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782" y="0"/>
            <a:ext cx="2245144" cy="514350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F1708023-0B49-40D2-8D3A-AC644CB44DD6}"/>
              </a:ext>
            </a:extLst>
          </p:cNvPr>
          <p:cNvSpPr/>
          <p:nvPr/>
        </p:nvSpPr>
        <p:spPr>
          <a:xfrm>
            <a:off x="852692" y="1531480"/>
            <a:ext cx="162685" cy="241222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037E5-8061-4774-AD12-1291B5D76540}"/>
              </a:ext>
            </a:extLst>
          </p:cNvPr>
          <p:cNvSpPr txBox="1"/>
          <p:nvPr/>
        </p:nvSpPr>
        <p:spPr>
          <a:xfrm>
            <a:off x="527736" y="987603"/>
            <a:ext cx="812595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GSI/FAIR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720F1B-60E0-4E3A-BAFA-B9C54A6B2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372" y="1090801"/>
            <a:ext cx="1588389" cy="3344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8D2CEF-A8BA-4F30-99FB-1C38CD12A966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802204" y="2760029"/>
            <a:ext cx="4325168" cy="2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5EA1FB6-2506-45E5-83EE-37877FD919B7}"/>
              </a:ext>
            </a:extLst>
          </p:cNvPr>
          <p:cNvSpPr/>
          <p:nvPr/>
        </p:nvSpPr>
        <p:spPr>
          <a:xfrm>
            <a:off x="527736" y="2557587"/>
            <a:ext cx="206542" cy="19950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857036-2D01-4B99-86FB-2F86B2F10569}"/>
              </a:ext>
            </a:extLst>
          </p:cNvPr>
          <p:cNvSpPr/>
          <p:nvPr/>
        </p:nvSpPr>
        <p:spPr>
          <a:xfrm>
            <a:off x="783407" y="3021908"/>
            <a:ext cx="206542" cy="199505"/>
          </a:xfrm>
          <a:prstGeom prst="ellipse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A60447-BD26-411E-88EE-30B6F28A7D65}"/>
              </a:ext>
            </a:extLst>
          </p:cNvPr>
          <p:cNvSpPr/>
          <p:nvPr/>
        </p:nvSpPr>
        <p:spPr>
          <a:xfrm>
            <a:off x="6205782" y="2166494"/>
            <a:ext cx="206542" cy="19950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FF50DD-3096-AB58-4D6C-FC21538B1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03E9EF-8158-6425-C1EA-FA636087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DA5C28-83F3-184A-2D49-6AB61CC008EA}"/>
              </a:ext>
            </a:extLst>
          </p:cNvPr>
          <p:cNvSpPr txBox="1"/>
          <p:nvPr/>
        </p:nvSpPr>
        <p:spPr>
          <a:xfrm>
            <a:off x="-77492" y="1403370"/>
            <a:ext cx="81304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000" dirty="0"/>
              <a:t>beam from</a:t>
            </a:r>
          </a:p>
          <a:p>
            <a:pPr algn="l"/>
            <a:r>
              <a:rPr lang="en-GB" dirty="0"/>
              <a:t>SIS18</a:t>
            </a:r>
          </a:p>
        </p:txBody>
      </p:sp>
    </p:spTree>
    <p:extLst>
      <p:ext uri="{BB962C8B-B14F-4D97-AF65-F5344CB8AC3E}">
        <p14:creationId xmlns:p14="http://schemas.microsoft.com/office/powerpoint/2010/main" val="55726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56B463-4913-45C1-9717-CC12FBB3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182"/>
            <a:ext cx="9144000" cy="3445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85D625-B49D-4B53-88BF-ACE91A99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Option 2: first beam event in NE1 on FAIR-site in Q4 2026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BFDF1-8378-4CC6-A1D2-E602E554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16" y="1619573"/>
            <a:ext cx="5279444" cy="1311248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Possible Target</a:t>
            </a:r>
          </a:p>
          <a:p>
            <a:r>
              <a:rPr lang="en-GB" sz="1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T1S1DF6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(Scintillator) on tech. position 330 before las bending magnet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1708023-0B49-40D2-8D3A-AC644CB44DD6}"/>
              </a:ext>
            </a:extLst>
          </p:cNvPr>
          <p:cNvSpPr/>
          <p:nvPr/>
        </p:nvSpPr>
        <p:spPr>
          <a:xfrm>
            <a:off x="852692" y="1531480"/>
            <a:ext cx="162685" cy="241222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037E5-8061-4774-AD12-1291B5D76540}"/>
              </a:ext>
            </a:extLst>
          </p:cNvPr>
          <p:cNvSpPr txBox="1"/>
          <p:nvPr/>
        </p:nvSpPr>
        <p:spPr>
          <a:xfrm>
            <a:off x="527736" y="987603"/>
            <a:ext cx="812595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GSI/FAIR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border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F31987-899B-4B2E-AC13-30DF026EFC62}"/>
              </a:ext>
            </a:extLst>
          </p:cNvPr>
          <p:cNvSpPr/>
          <p:nvPr/>
        </p:nvSpPr>
        <p:spPr>
          <a:xfrm>
            <a:off x="3035324" y="3972561"/>
            <a:ext cx="206542" cy="199505"/>
          </a:xfrm>
          <a:prstGeom prst="ellipse">
            <a:avLst/>
          </a:prstGeom>
          <a:noFill/>
          <a:ln w="762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95C7864-0ABD-4D3D-BBAD-15A850A5845E}"/>
              </a:ext>
            </a:extLst>
          </p:cNvPr>
          <p:cNvSpPr/>
          <p:nvPr/>
        </p:nvSpPr>
        <p:spPr>
          <a:xfrm>
            <a:off x="3372435" y="3695921"/>
            <a:ext cx="162685" cy="241222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313DD-367C-4FB4-A017-78726549AB45}"/>
              </a:ext>
            </a:extLst>
          </p:cNvPr>
          <p:cNvSpPr txBox="1"/>
          <p:nvPr/>
        </p:nvSpPr>
        <p:spPr>
          <a:xfrm rot="21370758">
            <a:off x="2272884" y="3352142"/>
            <a:ext cx="1675715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last bending magnet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5F8431-A6C3-16F6-5975-EB4E1552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003D04-E97D-E5C9-B7DD-1ED4F73F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59844457-AE31-886F-1F9F-E6811788B130}"/>
              </a:ext>
            </a:extLst>
          </p:cNvPr>
          <p:cNvCxnSpPr/>
          <p:nvPr/>
        </p:nvCxnSpPr>
        <p:spPr>
          <a:xfrm>
            <a:off x="3962401" y="3099661"/>
            <a:ext cx="353877" cy="1573078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4">
            <a:extLst>
              <a:ext uri="{FF2B5EF4-FFF2-40B4-BE49-F238E27FC236}">
                <a16:creationId xmlns:a16="http://schemas.microsoft.com/office/drawing/2014/main" id="{FF5E46CC-B40D-0B75-B3B9-764A9521AF48}"/>
              </a:ext>
            </a:extLst>
          </p:cNvPr>
          <p:cNvSpPr txBox="1"/>
          <p:nvPr/>
        </p:nvSpPr>
        <p:spPr>
          <a:xfrm rot="20936531">
            <a:off x="3843367" y="4411122"/>
            <a:ext cx="986167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NE1   NE22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F46599-DD74-0C35-06E4-96517F661A8F}"/>
              </a:ext>
            </a:extLst>
          </p:cNvPr>
          <p:cNvSpPr txBox="1"/>
          <p:nvPr/>
        </p:nvSpPr>
        <p:spPr>
          <a:xfrm>
            <a:off x="-77492" y="1403370"/>
            <a:ext cx="813043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000" dirty="0"/>
              <a:t>beam from</a:t>
            </a:r>
          </a:p>
          <a:p>
            <a:pPr algn="l"/>
            <a:r>
              <a:rPr lang="en-GB" dirty="0"/>
              <a:t>SIS18</a:t>
            </a:r>
          </a:p>
        </p:txBody>
      </p:sp>
    </p:spTree>
    <p:extLst>
      <p:ext uri="{BB962C8B-B14F-4D97-AF65-F5344CB8AC3E}">
        <p14:creationId xmlns:p14="http://schemas.microsoft.com/office/powerpoint/2010/main" val="206100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491AC-D10C-141E-F8F1-0A50AD85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EEC5B6-F12E-A530-47A1-F05E870B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focus on a SMART goal</a:t>
            </a:r>
          </a:p>
          <a:p>
            <a:r>
              <a:rPr lang="en-GB" dirty="0"/>
              <a:t>practice roles in commissioning phase (coordinator, responsible, WPLs, STV)</a:t>
            </a:r>
          </a:p>
          <a:p>
            <a:r>
              <a:rPr lang="en-GB" dirty="0"/>
              <a:t>practice commissioning organisation and processes </a:t>
            </a:r>
          </a:p>
          <a:p>
            <a:r>
              <a:rPr lang="en-GB" dirty="0"/>
              <a:t>practice interface to FSB (working permits)</a:t>
            </a:r>
          </a:p>
          <a:p>
            <a:r>
              <a:rPr lang="en-GB" dirty="0"/>
              <a:t>test technical building infrastructure with load under realistic conditions</a:t>
            </a:r>
          </a:p>
          <a:p>
            <a:r>
              <a:rPr lang="en-GB" dirty="0"/>
              <a:t>the final acceptance of at least one system of each type in HEST</a:t>
            </a:r>
          </a:p>
          <a:p>
            <a:r>
              <a:rPr lang="en-GB" dirty="0"/>
              <a:t>lessons learned for ES Beam commissioning in 2027</a:t>
            </a:r>
          </a:p>
          <a:p>
            <a:r>
              <a:rPr lang="en-GB" dirty="0"/>
              <a:t>morale boost for our colleagues</a:t>
            </a:r>
          </a:p>
          <a:p>
            <a:r>
              <a:rPr lang="en-GB" dirty="0"/>
              <a:t>positive signal to shareholders, to the research community and to the public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868DB5-39DC-0F12-2583-3BAB4C4FA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A0B576-1C17-2D16-1F60-DF43D307C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F86E-4980-80B1-B3A8-F4D89EF4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clarified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AE8C8F-DB02-F559-2F89-0B4354DAF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Operation permit for NE1 on FAIR Site				</a:t>
            </a:r>
            <a:r>
              <a:rPr lang="en-GB" dirty="0">
                <a:sym typeface="Wingdings" pitchFamily="2" charset="2"/>
              </a:rPr>
              <a:t> SRP</a:t>
            </a:r>
            <a:endParaRPr lang="en-GB" dirty="0"/>
          </a:p>
          <a:p>
            <a:r>
              <a:rPr lang="en-GB" dirty="0"/>
              <a:t>Additional Shielding necessary?						</a:t>
            </a:r>
            <a:r>
              <a:rPr lang="en-GB" dirty="0">
                <a:sym typeface="Wingdings" pitchFamily="2" charset="2"/>
              </a:rPr>
              <a:t> SRP + SMG</a:t>
            </a:r>
            <a:endParaRPr lang="en-GB" dirty="0"/>
          </a:p>
          <a:p>
            <a:r>
              <a:rPr lang="en-GB" dirty="0"/>
              <a:t>Luminous target </a:t>
            </a:r>
            <a:r>
              <a:rPr lang="en-GB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T1S1DF6 </a:t>
            </a:r>
            <a:r>
              <a:rPr lang="en-GB" dirty="0"/>
              <a:t>with nice FAIR-Logo?		</a:t>
            </a:r>
            <a:r>
              <a:rPr lang="en-GB" dirty="0">
                <a:sym typeface="Wingdings" pitchFamily="2" charset="2"/>
              </a:rPr>
              <a:t> BEA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Discussion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37ABB6-A262-B645-B286-39CE0863A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3CF7A3-37B1-E8B9-3172-B2EDFA79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2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24D72B-93B3-A296-89EE-91606BE0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commissioning HEBT – step 1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33CEDC-7B38-E802-661B-B8723FE3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B31BE-CE07-7919-6D7B-A20557254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S. Reimann - Early Science - Beam Commissioning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463B8A8-F9A9-E807-4A61-C89437A35D2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tabLst>
                <a:tab pos="0" algn="l"/>
              </a:tabLst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GB" sz="1600" b="1" noProof="0" dirty="0">
                <a:latin typeface="Calibri" panose="020F0502020204030204" pitchFamily="34" charset="0"/>
                <a:cs typeface="Calibri" panose="020F0502020204030204" pitchFamily="34" charset="0"/>
              </a:rPr>
              <a:t>First step</a:t>
            </a:r>
            <a:endParaRPr lang="en-GB" sz="16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favourable before first beam is directed to FAIR – measurement of beam parameters in HEST close to TS1MU1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start with nominal ion optic setting of beamline SIS18-SFRS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start with pilot beam, e.g. </a:t>
            </a:r>
            <a:r>
              <a:rPr lang="en-GB" sz="1600" noProof="0" dirty="0" err="1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, medium energy (12-18Tm), low intensity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use fast extracted beam for first commissioning of beamline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switch off/on HEBT branching dipoles to avoid uncontrolled beam loss in superconducting SFRS magnets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beam steering element by element (+ check functionality of beam diagnostics during this step)</a:t>
            </a:r>
          </a:p>
          <a:p>
            <a:r>
              <a:rPr lang="en-GB" sz="1600" noProof="0" dirty="0">
                <a:latin typeface="Calibri" panose="020F0502020204030204" pitchFamily="34" charset="0"/>
                <a:cs typeface="Calibri" panose="020F0502020204030204" pitchFamily="34" charset="0"/>
              </a:rPr>
              <a:t>beam will be dumped on SFRS beam catcher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FFD2DE-81BA-A167-7015-DE95BFF4BE60}"/>
              </a:ext>
            </a:extLst>
          </p:cNvPr>
          <p:cNvSpPr txBox="1"/>
          <p:nvPr/>
        </p:nvSpPr>
        <p:spPr>
          <a:xfrm>
            <a:off x="7803396" y="4455763"/>
            <a:ext cx="827471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800" dirty="0"/>
              <a:t>F. </a:t>
            </a:r>
            <a:r>
              <a:rPr lang="en-GB" sz="800" dirty="0" err="1"/>
              <a:t>Hagenbuck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98979525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980</Words>
  <Application>Microsoft Macintosh PowerPoint</Application>
  <PresentationFormat>Bildschirmpräsentation (16:9)</PresentationFormat>
  <Paragraphs>168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Wingdings</vt:lpstr>
      <vt:lpstr>fair-gsi-folienmaster_2017_onering</vt:lpstr>
      <vt:lpstr>Early Science Beam Commissioning</vt:lpstr>
      <vt:lpstr>Outline </vt:lpstr>
      <vt:lpstr>FAIR commissioning – strategic schedule</vt:lpstr>
      <vt:lpstr>Options for staged Beam Commissioning</vt:lpstr>
      <vt:lpstr>Option 1: first beam event in NE1 on GSI-site in Q4 2026</vt:lpstr>
      <vt:lpstr>Option 2: first beam event in NE1 on FAIR-site in Q4 2026</vt:lpstr>
      <vt:lpstr>Why</vt:lpstr>
      <vt:lpstr>to be clarified</vt:lpstr>
      <vt:lpstr>Beam commissioning HEBT – step 1</vt:lpstr>
      <vt:lpstr>Beam commissioning HEBT – step 2</vt:lpstr>
      <vt:lpstr>Beam commissioning SFRS</vt:lpstr>
      <vt:lpstr>End of beam commissioning</vt:lpstr>
      <vt:lpstr>Beam Commissioning ES - 2027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Stephan Reimann</cp:lastModifiedBy>
  <cp:revision>23</cp:revision>
  <dcterms:created xsi:type="dcterms:W3CDTF">2023-07-06T07:39:51Z</dcterms:created>
  <dcterms:modified xsi:type="dcterms:W3CDTF">2024-11-06T21:39:41Z</dcterms:modified>
</cp:coreProperties>
</file>