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64" r:id="rId4"/>
    <p:sldId id="275" r:id="rId5"/>
    <p:sldId id="314" r:id="rId6"/>
    <p:sldId id="340" r:id="rId7"/>
    <p:sldId id="319" r:id="rId8"/>
    <p:sldId id="327" r:id="rId9"/>
    <p:sldId id="323" r:id="rId10"/>
    <p:sldId id="321" r:id="rId11"/>
    <p:sldId id="324" r:id="rId12"/>
    <p:sldId id="328" r:id="rId13"/>
    <p:sldId id="341" r:id="rId14"/>
    <p:sldId id="325" r:id="rId15"/>
    <p:sldId id="331" r:id="rId16"/>
    <p:sldId id="330" r:id="rId17"/>
    <p:sldId id="336" r:id="rId18"/>
    <p:sldId id="339" r:id="rId19"/>
    <p:sldId id="329" r:id="rId20"/>
    <p:sldId id="259" r:id="rId21"/>
    <p:sldId id="260" r:id="rId22"/>
    <p:sldId id="333" r:id="rId23"/>
    <p:sldId id="342" r:id="rId24"/>
    <p:sldId id="343" r:id="rId25"/>
    <p:sldId id="350" r:id="rId26"/>
    <p:sldId id="351" r:id="rId2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4" orient="horz" pos="3929" userDrawn="1">
          <p15:clr>
            <a:srgbClr val="A4A3A4"/>
          </p15:clr>
        </p15:guide>
        <p15:guide id="5" orient="horz" pos="2228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  <p15:guide id="7" orient="horz" pos="1389" userDrawn="1">
          <p15:clr>
            <a:srgbClr val="A4A3A4"/>
          </p15:clr>
        </p15:guide>
        <p15:guide id="8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6699FF"/>
    <a:srgbClr val="FF9900"/>
    <a:srgbClr val="333333"/>
    <a:srgbClr val="FDBB6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3" autoAdjust="0"/>
    <p:restoredTop sz="94691" autoAdjust="0"/>
  </p:normalViewPr>
  <p:slideViewPr>
    <p:cSldViewPr snapToGrid="0" snapToObjects="1">
      <p:cViewPr>
        <p:scale>
          <a:sx n="125" d="100"/>
          <a:sy n="125" d="100"/>
        </p:scale>
        <p:origin x="918" y="-864"/>
      </p:cViewPr>
      <p:guideLst>
        <p:guide orient="horz" pos="3861"/>
        <p:guide orient="horz" pos="3929"/>
        <p:guide orient="horz" pos="2228"/>
        <p:guide orient="horz" pos="3884"/>
        <p:guide orient="horz" pos="138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06.11.2024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06.11.2024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9742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0037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9272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312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17632" y="6552643"/>
            <a:ext cx="59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6770077" y="6552643"/>
            <a:ext cx="13475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November 7-8, 2024</a:t>
            </a:r>
            <a:endParaRPr lang="en-GB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 smtClean="0"/>
              <a:t>F. Hagenbuck/ HEBT Hardware Commissioning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2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35969" y="6552643"/>
            <a:ext cx="15128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November 7-8, 2024</a:t>
            </a:r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17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2.14.9.8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2.14.9.8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2251586"/>
            <a:ext cx="6607516" cy="1379353"/>
          </a:xfrm>
        </p:spPr>
        <p:txBody>
          <a:bodyPr/>
          <a:lstStyle/>
          <a:p>
            <a:r>
              <a:rPr lang="en-GB" dirty="0" smtClean="0"/>
              <a:t>HEBT </a:t>
            </a:r>
            <a:br>
              <a:rPr lang="en-GB" dirty="0" smtClean="0"/>
            </a:br>
            <a:r>
              <a:rPr lang="en-GB" dirty="0" smtClean="0"/>
              <a:t>Hardware Commissioning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29"/>
            <a:ext cx="6400800" cy="938295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Frank Hagenbuck</a:t>
            </a:r>
            <a:endParaRPr lang="en-GB" sz="1700" dirty="0" smtClean="0"/>
          </a:p>
          <a:p>
            <a:r>
              <a:rPr lang="de-DE" dirty="0" smtClean="0"/>
              <a:t>1st FAIR </a:t>
            </a:r>
            <a:r>
              <a:rPr lang="de-DE" dirty="0" err="1" smtClean="0"/>
              <a:t>Commissioning</a:t>
            </a:r>
            <a:r>
              <a:rPr lang="de-DE" dirty="0" smtClean="0"/>
              <a:t> Workshop</a:t>
            </a:r>
            <a:endParaRPr lang="en-GB" sz="1700" dirty="0" smtClean="0"/>
          </a:p>
          <a:p>
            <a:r>
              <a:rPr lang="en-GB" dirty="0" smtClean="0"/>
              <a:t>November 7-8, 2024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HEBT </a:t>
            </a:r>
            <a:r>
              <a:rPr lang="de-DE" dirty="0" smtClean="0"/>
              <a:t>ES Components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0" b="10871"/>
          <a:stretch/>
        </p:blipFill>
        <p:spPr>
          <a:xfrm>
            <a:off x="1387959" y="1232971"/>
            <a:ext cx="6368082" cy="180000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710281" y="1555248"/>
            <a:ext cx="1216152" cy="594360"/>
          </a:xfrm>
          <a:prstGeom prst="rect">
            <a:avLst/>
          </a:prstGeom>
          <a:noFill/>
          <a:ln w="317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Rechteck 10"/>
          <p:cNvSpPr/>
          <p:nvPr/>
        </p:nvSpPr>
        <p:spPr>
          <a:xfrm>
            <a:off x="5865471" y="1341888"/>
            <a:ext cx="1216152" cy="359664"/>
          </a:xfrm>
          <a:prstGeom prst="rect">
            <a:avLst/>
          </a:prstGeom>
          <a:noFill/>
          <a:ln w="317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extfeld 11"/>
          <p:cNvSpPr txBox="1"/>
          <p:nvPr/>
        </p:nvSpPr>
        <p:spPr>
          <a:xfrm>
            <a:off x="3957169" y="1283716"/>
            <a:ext cx="813816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b="1" dirty="0" smtClean="0">
                <a:solidFill>
                  <a:srgbClr val="FFFF00"/>
                </a:solidFill>
              </a:rPr>
              <a:t>E20.010</a:t>
            </a:r>
            <a:endParaRPr lang="en-GB" sz="1200" b="1" dirty="0" smtClean="0">
              <a:solidFill>
                <a:srgbClr val="FFFF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30393" y="1792732"/>
            <a:ext cx="813816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b="1" dirty="0" smtClean="0">
                <a:solidFill>
                  <a:srgbClr val="FFFF00"/>
                </a:solidFill>
              </a:rPr>
              <a:t>E20.021</a:t>
            </a:r>
            <a:endParaRPr lang="en-GB" sz="1200" b="1" dirty="0" smtClean="0">
              <a:solidFill>
                <a:srgbClr val="FFFF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143353" y="2286508"/>
            <a:ext cx="813816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b="1" dirty="0" smtClean="0"/>
              <a:t>T1S1</a:t>
            </a:r>
            <a:endParaRPr lang="en-GB" sz="1200" b="1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5316577" y="2304904"/>
            <a:ext cx="813816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b="1" dirty="0" smtClean="0"/>
              <a:t>T1S2</a:t>
            </a:r>
            <a:endParaRPr lang="en-GB" sz="1200" b="1" dirty="0" smtClean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4770985" y="2312328"/>
            <a:ext cx="0" cy="57600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6834481" y="2312328"/>
            <a:ext cx="0" cy="57600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H="1" flipV="1">
            <a:off x="1530961" y="1351032"/>
            <a:ext cx="515112" cy="56472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Grafik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041" y="1223059"/>
            <a:ext cx="447675" cy="78105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777" y="3069547"/>
            <a:ext cx="5233988" cy="3527108"/>
          </a:xfrm>
          <a:prstGeom prst="rect">
            <a:avLst/>
          </a:prstGeom>
        </p:spPr>
      </p:pic>
      <p:grpSp>
        <p:nvGrpSpPr>
          <p:cNvPr id="29" name="Gruppieren 28"/>
          <p:cNvGrpSpPr/>
          <p:nvPr/>
        </p:nvGrpSpPr>
        <p:grpSpPr>
          <a:xfrm>
            <a:off x="895545" y="1230203"/>
            <a:ext cx="7352908" cy="3790537"/>
            <a:chOff x="895545" y="1616710"/>
            <a:chExt cx="7352908" cy="3790537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6" r="7732"/>
            <a:stretch/>
          </p:blipFill>
          <p:spPr>
            <a:xfrm>
              <a:off x="895545" y="1616710"/>
              <a:ext cx="7352908" cy="3781699"/>
            </a:xfrm>
            <a:prstGeom prst="rect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>
              <a:off x="1689607" y="2979566"/>
              <a:ext cx="1843231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400" b="1" dirty="0" smtClean="0"/>
                <a:t>G0704A.E20.010</a:t>
              </a:r>
              <a:endParaRPr lang="en-GB" sz="1400" b="1" dirty="0" smtClean="0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405222" y="3056201"/>
              <a:ext cx="1843231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400" b="1" dirty="0" smtClean="0"/>
                <a:t>G0704A.E20.021</a:t>
              </a:r>
              <a:endParaRPr lang="en-GB" sz="1400" b="1" dirty="0" smtClean="0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1180423" y="5130248"/>
              <a:ext cx="1729647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err="1" smtClean="0"/>
                <a:t>yellow</a:t>
              </a:r>
              <a:r>
                <a:rPr lang="de-DE" sz="1200" dirty="0" smtClean="0"/>
                <a:t> – </a:t>
              </a:r>
              <a:r>
                <a:rPr lang="de-DE" sz="1200" dirty="0" err="1" smtClean="0"/>
                <a:t>racks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for</a:t>
              </a:r>
              <a:r>
                <a:rPr lang="de-DE" sz="1200" dirty="0" smtClean="0"/>
                <a:t> ES</a:t>
              </a:r>
              <a:endParaRPr lang="en-GB" sz="1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273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HEBT </a:t>
            </a:r>
            <a:r>
              <a:rPr lang="de-DE" dirty="0" smtClean="0"/>
              <a:t>ES Components 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grpSp>
        <p:nvGrpSpPr>
          <p:cNvPr id="108" name="Gruppieren 107"/>
          <p:cNvGrpSpPr/>
          <p:nvPr/>
        </p:nvGrpSpPr>
        <p:grpSpPr>
          <a:xfrm>
            <a:off x="5588000" y="1281561"/>
            <a:ext cx="3558469" cy="4110727"/>
            <a:chOff x="3110608" y="1544640"/>
            <a:chExt cx="3558469" cy="4110727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3110608" y="1544640"/>
              <a:ext cx="3558469" cy="4110727"/>
              <a:chOff x="5517258" y="1284290"/>
              <a:chExt cx="3558469" cy="4110727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FB6CC3DC-CDF0-48DE-A6FF-DC6718FDF6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9428" t="31581" r="3283"/>
              <a:stretch/>
            </p:blipFill>
            <p:spPr>
              <a:xfrm>
                <a:off x="5517258" y="2370072"/>
                <a:ext cx="3558469" cy="2983441"/>
              </a:xfrm>
              <a:prstGeom prst="rect">
                <a:avLst/>
              </a:prstGeom>
            </p:spPr>
          </p:pic>
          <p:pic>
            <p:nvPicPr>
              <p:cNvPr id="6" name="Grafik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75"/>
              <a:stretch/>
            </p:blipFill>
            <p:spPr>
              <a:xfrm>
                <a:off x="5644356" y="1284290"/>
                <a:ext cx="3378994" cy="3138016"/>
              </a:xfrm>
              <a:prstGeom prst="rect">
                <a:avLst/>
              </a:prstGeom>
            </p:spPr>
          </p:pic>
          <p:cxnSp>
            <p:nvCxnSpPr>
              <p:cNvPr id="11" name="Gerader Verbinder 10"/>
              <p:cNvCxnSpPr/>
              <p:nvPr/>
            </p:nvCxnSpPr>
            <p:spPr>
              <a:xfrm>
                <a:off x="6179820" y="2560320"/>
                <a:ext cx="0" cy="694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/>
              <p:cNvCxnSpPr/>
              <p:nvPr/>
            </p:nvCxnSpPr>
            <p:spPr>
              <a:xfrm flipH="1">
                <a:off x="7874794" y="3910489"/>
                <a:ext cx="462656" cy="4019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15"/>
              <p:cNvCxnSpPr/>
              <p:nvPr/>
            </p:nvCxnSpPr>
            <p:spPr>
              <a:xfrm flipH="1">
                <a:off x="8137525" y="4361339"/>
                <a:ext cx="504726" cy="3281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/>
              <p:cNvCxnSpPr/>
              <p:nvPr/>
            </p:nvCxnSpPr>
            <p:spPr>
              <a:xfrm flipH="1">
                <a:off x="8389888" y="4677807"/>
                <a:ext cx="504726" cy="3281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r Verbinder 19"/>
              <p:cNvCxnSpPr/>
              <p:nvPr/>
            </p:nvCxnSpPr>
            <p:spPr>
              <a:xfrm flipH="1">
                <a:off x="8562341" y="4985861"/>
                <a:ext cx="504726" cy="3281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feld 32">
                <a:extLst>
                  <a:ext uri="{FF2B5EF4-FFF2-40B4-BE49-F238E27FC236}">
                    <a16:creationId xmlns:a16="http://schemas.microsoft.com/office/drawing/2014/main" id="{9DF3B812-340F-451C-AEA3-8B71CA3772E4}"/>
                  </a:ext>
                </a:extLst>
              </p:cNvPr>
              <p:cNvSpPr txBox="1"/>
              <p:nvPr/>
            </p:nvSpPr>
            <p:spPr>
              <a:xfrm rot="2421079">
                <a:off x="6952465" y="3472510"/>
                <a:ext cx="5643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200" b="1" dirty="0"/>
                  <a:t>TSX1</a:t>
                </a:r>
              </a:p>
            </p:txBody>
          </p:sp>
          <p:sp>
            <p:nvSpPr>
              <p:cNvPr id="22" name="Textfeld 32">
                <a:extLst>
                  <a:ext uri="{FF2B5EF4-FFF2-40B4-BE49-F238E27FC236}">
                    <a16:creationId xmlns:a16="http://schemas.microsoft.com/office/drawing/2014/main" id="{9DF3B812-340F-451C-AEA3-8B71CA3772E4}"/>
                  </a:ext>
                </a:extLst>
              </p:cNvPr>
              <p:cNvSpPr txBox="1"/>
              <p:nvPr/>
            </p:nvSpPr>
            <p:spPr>
              <a:xfrm rot="3192020">
                <a:off x="7827778" y="4325082"/>
                <a:ext cx="5643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200" b="1" dirty="0" smtClean="0"/>
                  <a:t>TSF1</a:t>
                </a:r>
                <a:endParaRPr lang="de-DE" sz="1200" b="1" dirty="0"/>
              </a:p>
            </p:txBody>
          </p:sp>
          <p:sp>
            <p:nvSpPr>
              <p:cNvPr id="23" name="Textfeld 32">
                <a:extLst>
                  <a:ext uri="{FF2B5EF4-FFF2-40B4-BE49-F238E27FC236}">
                    <a16:creationId xmlns:a16="http://schemas.microsoft.com/office/drawing/2014/main" id="{9DF3B812-340F-451C-AEA3-8B71CA3772E4}"/>
                  </a:ext>
                </a:extLst>
              </p:cNvPr>
              <p:cNvSpPr txBox="1"/>
              <p:nvPr/>
            </p:nvSpPr>
            <p:spPr>
              <a:xfrm rot="3385385">
                <a:off x="8071145" y="4662644"/>
                <a:ext cx="5643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200" b="1" dirty="0" smtClean="0"/>
                  <a:t>T1F2</a:t>
                </a:r>
                <a:endParaRPr lang="de-DE" sz="1200" b="1" dirty="0"/>
              </a:p>
            </p:txBody>
          </p:sp>
          <p:sp>
            <p:nvSpPr>
              <p:cNvPr id="24" name="Textfeld 32">
                <a:extLst>
                  <a:ext uri="{FF2B5EF4-FFF2-40B4-BE49-F238E27FC236}">
                    <a16:creationId xmlns:a16="http://schemas.microsoft.com/office/drawing/2014/main" id="{9DF3B812-340F-451C-AEA3-8B71CA3772E4}"/>
                  </a:ext>
                </a:extLst>
              </p:cNvPr>
              <p:cNvSpPr txBox="1"/>
              <p:nvPr/>
            </p:nvSpPr>
            <p:spPr>
              <a:xfrm rot="3385385">
                <a:off x="8280161" y="4974338"/>
                <a:ext cx="5643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200" b="1" dirty="0" smtClean="0"/>
                  <a:t>TFF1</a:t>
                </a:r>
                <a:endParaRPr lang="de-DE" sz="1200" b="1" dirty="0"/>
              </a:p>
            </p:txBody>
          </p:sp>
        </p:grpSp>
        <p:cxnSp>
          <p:nvCxnSpPr>
            <p:cNvPr id="42" name="Gerader Verbinder 41"/>
            <p:cNvCxnSpPr/>
            <p:nvPr/>
          </p:nvCxnSpPr>
          <p:spPr>
            <a:xfrm flipH="1">
              <a:off x="4660904" y="1606550"/>
              <a:ext cx="355596" cy="244475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/>
            <p:cNvCxnSpPr/>
            <p:nvPr/>
          </p:nvCxnSpPr>
          <p:spPr>
            <a:xfrm>
              <a:off x="4660901" y="1851025"/>
              <a:ext cx="1038224" cy="1485900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/>
            <p:cNvCxnSpPr/>
            <p:nvPr/>
          </p:nvCxnSpPr>
          <p:spPr>
            <a:xfrm flipV="1">
              <a:off x="5699125" y="3073400"/>
              <a:ext cx="361950" cy="263525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/>
            <p:cNvCxnSpPr/>
            <p:nvPr/>
          </p:nvCxnSpPr>
          <p:spPr>
            <a:xfrm flipH="1" flipV="1">
              <a:off x="5675223" y="2555875"/>
              <a:ext cx="385852" cy="517525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/>
            <p:cNvCxnSpPr/>
            <p:nvPr/>
          </p:nvCxnSpPr>
          <p:spPr>
            <a:xfrm>
              <a:off x="5423375" y="2400300"/>
              <a:ext cx="164625" cy="230122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/>
            <p:nvPr/>
          </p:nvCxnSpPr>
          <p:spPr>
            <a:xfrm flipV="1">
              <a:off x="5588000" y="2555875"/>
              <a:ext cx="111125" cy="74547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/>
            <p:cNvCxnSpPr/>
            <p:nvPr/>
          </p:nvCxnSpPr>
          <p:spPr>
            <a:xfrm>
              <a:off x="5016500" y="1606550"/>
              <a:ext cx="511175" cy="714375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/>
            <p:cNvCxnSpPr/>
            <p:nvPr/>
          </p:nvCxnSpPr>
          <p:spPr>
            <a:xfrm flipH="1">
              <a:off x="5423375" y="2320925"/>
              <a:ext cx="104300" cy="79375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/>
            <p:cNvCxnSpPr/>
            <p:nvPr/>
          </p:nvCxnSpPr>
          <p:spPr>
            <a:xfrm flipH="1">
              <a:off x="5038725" y="3025775"/>
              <a:ext cx="429419" cy="273050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/>
            <p:cNvCxnSpPr/>
            <p:nvPr/>
          </p:nvCxnSpPr>
          <p:spPr>
            <a:xfrm>
              <a:off x="5038725" y="3298825"/>
              <a:ext cx="692150" cy="1019175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/>
            <p:cNvCxnSpPr/>
            <p:nvPr/>
          </p:nvCxnSpPr>
          <p:spPr>
            <a:xfrm flipH="1">
              <a:off x="5334000" y="3251200"/>
              <a:ext cx="285750" cy="203200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/>
            <p:cNvCxnSpPr/>
            <p:nvPr/>
          </p:nvCxnSpPr>
          <p:spPr>
            <a:xfrm>
              <a:off x="5334000" y="3454400"/>
              <a:ext cx="307975" cy="428625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/>
            <p:cNvCxnSpPr/>
            <p:nvPr/>
          </p:nvCxnSpPr>
          <p:spPr>
            <a:xfrm flipV="1">
              <a:off x="5641975" y="3705225"/>
              <a:ext cx="242264" cy="177800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83"/>
            <p:cNvCxnSpPr/>
            <p:nvPr/>
          </p:nvCxnSpPr>
          <p:spPr>
            <a:xfrm>
              <a:off x="5884240" y="3683000"/>
              <a:ext cx="98999" cy="133350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/>
            <p:cNvCxnSpPr/>
            <p:nvPr/>
          </p:nvCxnSpPr>
          <p:spPr>
            <a:xfrm flipV="1">
              <a:off x="5983238" y="3546475"/>
              <a:ext cx="379462" cy="269876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/>
            <p:cNvCxnSpPr/>
            <p:nvPr/>
          </p:nvCxnSpPr>
          <p:spPr>
            <a:xfrm flipV="1">
              <a:off x="5730875" y="3781425"/>
              <a:ext cx="793750" cy="536575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r Verbinder 91"/>
            <p:cNvCxnSpPr/>
            <p:nvPr/>
          </p:nvCxnSpPr>
          <p:spPr>
            <a:xfrm flipH="1" flipV="1">
              <a:off x="6362700" y="3546475"/>
              <a:ext cx="161925" cy="234950"/>
            </a:xfrm>
            <a:prstGeom prst="line">
              <a:avLst/>
            </a:prstGeom>
            <a:ln w="317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feld 92"/>
            <p:cNvSpPr txBox="1"/>
            <p:nvPr/>
          </p:nvSpPr>
          <p:spPr>
            <a:xfrm rot="3223786">
              <a:off x="5654166" y="2593948"/>
              <a:ext cx="813816" cy="27699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200" b="1" dirty="0" smtClean="0">
                  <a:solidFill>
                    <a:srgbClr val="FFFF00"/>
                  </a:solidFill>
                </a:rPr>
                <a:t>E30.130</a:t>
              </a:r>
              <a:endParaRPr lang="en-GB" sz="1200" b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107" name="Textfeld 106"/>
            <p:cNvSpPr txBox="1"/>
            <p:nvPr/>
          </p:nvSpPr>
          <p:spPr>
            <a:xfrm rot="19500805">
              <a:off x="5817362" y="4078060"/>
              <a:ext cx="813816" cy="27699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200" b="1" dirty="0" smtClean="0">
                  <a:solidFill>
                    <a:srgbClr val="FFFF00"/>
                  </a:solidFill>
                </a:rPr>
                <a:t>E30.120</a:t>
              </a:r>
              <a:endParaRPr lang="en-GB" sz="1200" b="1" dirty="0" smtClean="0">
                <a:solidFill>
                  <a:srgbClr val="FFFF00"/>
                </a:solidFill>
              </a:endParaRPr>
            </a:p>
          </p:txBody>
        </p:sp>
      </p:grpSp>
      <p:pic>
        <p:nvPicPr>
          <p:cNvPr id="109" name="Grafik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02" y="3047403"/>
            <a:ext cx="5860733" cy="3527108"/>
          </a:xfrm>
          <a:prstGeom prst="rect">
            <a:avLst/>
          </a:prstGeom>
        </p:spPr>
      </p:pic>
      <p:pic>
        <p:nvPicPr>
          <p:cNvPr id="110" name="Grafik 1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058" y="1276796"/>
            <a:ext cx="447675" cy="781050"/>
          </a:xfrm>
          <a:prstGeom prst="rect">
            <a:avLst/>
          </a:prstGeom>
        </p:spPr>
      </p:pic>
      <p:grpSp>
        <p:nvGrpSpPr>
          <p:cNvPr id="68" name="Gruppieren 67"/>
          <p:cNvGrpSpPr/>
          <p:nvPr/>
        </p:nvGrpSpPr>
        <p:grpSpPr>
          <a:xfrm>
            <a:off x="422564" y="1410794"/>
            <a:ext cx="5388769" cy="4305300"/>
            <a:chOff x="422564" y="1241108"/>
            <a:chExt cx="5388769" cy="4305300"/>
          </a:xfrm>
        </p:grpSpPr>
        <p:pic>
          <p:nvPicPr>
            <p:cNvPr id="69" name="Grafik 6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64" y="1241108"/>
              <a:ext cx="5388769" cy="4305300"/>
            </a:xfrm>
            <a:prstGeom prst="rect">
              <a:avLst/>
            </a:prstGeom>
          </p:spPr>
        </p:pic>
        <p:sp>
          <p:nvSpPr>
            <p:cNvPr id="70" name="Textfeld 69"/>
            <p:cNvSpPr txBox="1"/>
            <p:nvPr/>
          </p:nvSpPr>
          <p:spPr>
            <a:xfrm>
              <a:off x="807892" y="3392488"/>
              <a:ext cx="1843231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400" b="1" dirty="0" smtClean="0"/>
                <a:t>H0719A.E30.130</a:t>
              </a:r>
              <a:endParaRPr lang="en-GB" sz="1400" b="1" dirty="0" smtClean="0"/>
            </a:p>
          </p:txBody>
        </p:sp>
        <p:sp>
          <p:nvSpPr>
            <p:cNvPr id="71" name="Textfeld 70"/>
            <p:cNvSpPr txBox="1"/>
            <p:nvPr/>
          </p:nvSpPr>
          <p:spPr>
            <a:xfrm>
              <a:off x="1006318" y="5269409"/>
              <a:ext cx="1729647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err="1" smtClean="0"/>
                <a:t>yellow</a:t>
              </a:r>
              <a:r>
                <a:rPr lang="de-DE" sz="1200" dirty="0" smtClean="0"/>
                <a:t> – </a:t>
              </a:r>
              <a:r>
                <a:rPr lang="de-DE" sz="1200" dirty="0" err="1" smtClean="0"/>
                <a:t>racks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for</a:t>
              </a:r>
              <a:r>
                <a:rPr lang="de-DE" sz="1200" dirty="0" smtClean="0"/>
                <a:t> ES</a:t>
              </a:r>
              <a:endParaRPr lang="en-GB" sz="1200" dirty="0" smtClean="0"/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2735965" y="1991668"/>
            <a:ext cx="6024372" cy="4320540"/>
            <a:chOff x="604110" y="1592284"/>
            <a:chExt cx="6024372" cy="4320540"/>
          </a:xfrm>
        </p:grpSpPr>
        <p:pic>
          <p:nvPicPr>
            <p:cNvPr id="64" name="Grafik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10" y="1592284"/>
              <a:ext cx="6024372" cy="4320540"/>
            </a:xfrm>
            <a:prstGeom prst="rect">
              <a:avLst/>
            </a:prstGeom>
          </p:spPr>
        </p:pic>
        <p:sp>
          <p:nvSpPr>
            <p:cNvPr id="66" name="Textfeld 65"/>
            <p:cNvSpPr txBox="1"/>
            <p:nvPr/>
          </p:nvSpPr>
          <p:spPr>
            <a:xfrm>
              <a:off x="730868" y="4110714"/>
              <a:ext cx="1663542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400" b="1" dirty="0" smtClean="0"/>
                <a:t>H0719A.E30.120</a:t>
              </a:r>
              <a:endParaRPr lang="en-GB" sz="1400" b="1" dirty="0" smtClean="0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2170236" y="5625362"/>
              <a:ext cx="1619339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err="1" smtClean="0"/>
                <a:t>yellow</a:t>
              </a:r>
              <a:r>
                <a:rPr lang="de-DE" sz="1200" dirty="0" smtClean="0"/>
                <a:t> – </a:t>
              </a:r>
              <a:r>
                <a:rPr lang="de-DE" sz="1200" dirty="0" err="1" smtClean="0"/>
                <a:t>r</a:t>
              </a:r>
              <a:r>
                <a:rPr lang="de-DE" sz="1200" dirty="0" err="1" smtClean="0"/>
                <a:t>acks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for</a:t>
              </a:r>
              <a:r>
                <a:rPr lang="de-DE" sz="1200" dirty="0" smtClean="0"/>
                <a:t> ES </a:t>
              </a:r>
              <a:endParaRPr lang="en-GB" sz="1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273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HEBT </a:t>
            </a:r>
            <a:r>
              <a:rPr lang="de-DE" dirty="0" smtClean="0"/>
              <a:t>ES Components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465100"/>
              </p:ext>
            </p:extLst>
          </p:nvPr>
        </p:nvGraphicFramePr>
        <p:xfrm>
          <a:off x="1635139" y="1350391"/>
          <a:ext cx="5877849" cy="4903788"/>
        </p:xfrm>
        <a:graphic>
          <a:graphicData uri="http://schemas.openxmlformats.org/drawingml/2006/table">
            <a:tbl>
              <a:tblPr/>
              <a:tblGrid>
                <a:gridCol w="743639">
                  <a:extLst>
                    <a:ext uri="{9D8B030D-6E8A-4147-A177-3AD203B41FA5}">
                      <a16:colId xmlns:a16="http://schemas.microsoft.com/office/drawing/2014/main" val="955733823"/>
                    </a:ext>
                  </a:extLst>
                </a:gridCol>
                <a:gridCol w="2779352">
                  <a:extLst>
                    <a:ext uri="{9D8B030D-6E8A-4147-A177-3AD203B41FA5}">
                      <a16:colId xmlns:a16="http://schemas.microsoft.com/office/drawing/2014/main" val="2418993193"/>
                    </a:ext>
                  </a:extLst>
                </a:gridCol>
                <a:gridCol w="1165035">
                  <a:extLst>
                    <a:ext uri="{9D8B030D-6E8A-4147-A177-3AD203B41FA5}">
                      <a16:colId xmlns:a16="http://schemas.microsoft.com/office/drawing/2014/main" val="53291792"/>
                    </a:ext>
                  </a:extLst>
                </a:gridCol>
                <a:gridCol w="1189823">
                  <a:extLst>
                    <a:ext uri="{9D8B030D-6E8A-4147-A177-3AD203B41FA5}">
                      <a16:colId xmlns:a16="http://schemas.microsoft.com/office/drawing/2014/main" val="279809666"/>
                    </a:ext>
                  </a:extLst>
                </a:gridCol>
              </a:tblGrid>
              <a:tr h="195308">
                <a:tc>
                  <a:txBody>
                    <a:bodyPr/>
                    <a:lstStyle/>
                    <a:p>
                      <a:pPr algn="l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00" marR="9300" marT="93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00" marR="9300" marT="93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Beamline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Supply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486111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pPr algn="l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00" marR="9300" marT="93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00" marR="9300" marT="93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ES sections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G0704A + H0719A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464304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Dept (WP)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 Type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907900"/>
                  </a:ext>
                </a:extLst>
              </a:tr>
              <a:tr h="186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NCM, EPS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Dipole Magnet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HB.Dx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37513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Quadrupole Magnet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HB.Qx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272337"/>
                  </a:ext>
                </a:extLst>
              </a:tr>
              <a:tr h="1953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Steering Magnet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HB.Cx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218428"/>
                  </a:ext>
                </a:extLst>
              </a:tr>
              <a:tr h="179188"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Diagnostic Chamber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Racks +</a:t>
                      </a:r>
                      <a:b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Gas Mixing Station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257930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Multiwire Proportional Chamber (MWPC)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762635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Particle Detector Combination (PDC)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191959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SEM-Grid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346216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Scintillation Screen (SCR)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705517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Position Monitor (BPM)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122155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Transformer (RT &amp; FCT)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838866"/>
                  </a:ext>
                </a:extLst>
              </a:tr>
              <a:tr h="1953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Cryogenic Current Comparator (CCC)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59862"/>
                  </a:ext>
                </a:extLst>
              </a:tr>
              <a:tr h="186008"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Ion Getter Pump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Racks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984719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Penning Gauge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29540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Pirani Gauge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51820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Fast Valve Sensor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924099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Fast Valve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64989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Roughing Valve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830851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Gate Valve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654292"/>
                  </a:ext>
                </a:extLst>
              </a:tr>
              <a:tr h="1953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Venting Valve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022793"/>
                  </a:ext>
                </a:extLst>
              </a:tr>
              <a:tr h="18600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 (SI)</a:t>
                      </a:r>
                    </a:p>
                  </a:txBody>
                  <a:tcPr marL="9300" marR="9300" marT="93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Safety Beam Plug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Rack PAS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243180"/>
                  </a:ext>
                </a:extLst>
              </a:tr>
              <a:tr h="1860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Foil Stripper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 Rack SI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499780"/>
                  </a:ext>
                </a:extLst>
              </a:tr>
              <a:tr h="1953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Collimator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in Rack BEA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350627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ACO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Racks*</a:t>
                      </a:r>
                    </a:p>
                  </a:txBody>
                  <a:tcPr marL="9300" marR="9300" marT="93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983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59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13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Planning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94792" y="1264096"/>
            <a:ext cx="5042816" cy="527441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sz="1600" b="1" dirty="0" smtClean="0"/>
              <a:t>Status</a:t>
            </a:r>
          </a:p>
          <a:p>
            <a:r>
              <a:rPr lang="de-DE" sz="1600" dirty="0" err="1" smtClean="0"/>
              <a:t>Procedures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prerequisites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commissionig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system</a:t>
            </a:r>
            <a:r>
              <a:rPr lang="de-DE" sz="1600" dirty="0" smtClean="0"/>
              <a:t> </a:t>
            </a:r>
            <a:r>
              <a:rPr lang="de-DE" sz="1600" dirty="0" err="1" smtClean="0"/>
              <a:t>types</a:t>
            </a:r>
            <a:r>
              <a:rPr lang="de-DE" sz="1600" dirty="0" smtClean="0"/>
              <a:t> </a:t>
            </a:r>
            <a:r>
              <a:rPr lang="de-DE" sz="1600" dirty="0" err="1" smtClean="0"/>
              <a:t>defined</a:t>
            </a:r>
            <a:r>
              <a:rPr lang="de-DE" sz="1600" dirty="0" smtClean="0"/>
              <a:t> in LCM </a:t>
            </a:r>
            <a:r>
              <a:rPr lang="de-DE" sz="1600" dirty="0" err="1" smtClean="0"/>
              <a:t>workshops</a:t>
            </a:r>
            <a:endParaRPr lang="de-DE" sz="1600" dirty="0" smtClean="0"/>
          </a:p>
          <a:p>
            <a:r>
              <a:rPr lang="de-DE" sz="1600" dirty="0" err="1"/>
              <a:t>A</a:t>
            </a:r>
            <a:r>
              <a:rPr lang="de-DE" sz="1600" dirty="0" err="1" smtClean="0"/>
              <a:t>lmost</a:t>
            </a:r>
            <a:r>
              <a:rPr lang="de-DE" sz="1600" dirty="0" smtClean="0"/>
              <a:t> all </a:t>
            </a:r>
            <a:r>
              <a:rPr lang="de-DE" sz="1600" dirty="0" err="1" smtClean="0"/>
              <a:t>system</a:t>
            </a:r>
            <a:r>
              <a:rPr lang="de-DE" sz="1600" dirty="0" smtClean="0"/>
              <a:t> </a:t>
            </a:r>
            <a:r>
              <a:rPr lang="de-DE" sz="1600" dirty="0" err="1" smtClean="0"/>
              <a:t>types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ES </a:t>
            </a:r>
            <a:r>
              <a:rPr lang="de-DE" sz="1600" dirty="0" err="1" smtClean="0"/>
              <a:t>covered</a:t>
            </a:r>
            <a:endParaRPr lang="de-DE" sz="1600" dirty="0" smtClean="0"/>
          </a:p>
          <a:p>
            <a:r>
              <a:rPr lang="de-DE" sz="1600" dirty="0" err="1" smtClean="0"/>
              <a:t>Visualization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processes</a:t>
            </a:r>
            <a:r>
              <a:rPr lang="de-DE" sz="1600" dirty="0" smtClean="0"/>
              <a:t> in LCM </a:t>
            </a:r>
            <a:r>
              <a:rPr lang="de-DE" sz="1600" dirty="0" err="1" smtClean="0"/>
              <a:t>started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FCO</a:t>
            </a:r>
          </a:p>
          <a:p>
            <a:r>
              <a:rPr lang="de-DE" sz="1600" dirty="0" err="1" smtClean="0"/>
              <a:t>Estimation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time </a:t>
            </a:r>
            <a:r>
              <a:rPr lang="de-DE" sz="1600" dirty="0" err="1" smtClean="0"/>
              <a:t>and</a:t>
            </a:r>
            <a:r>
              <a:rPr lang="de-DE" sz="1600" dirty="0"/>
              <a:t> </a:t>
            </a:r>
            <a:r>
              <a:rPr lang="de-DE" sz="1600" dirty="0" err="1" smtClean="0"/>
              <a:t>ressources</a:t>
            </a:r>
            <a:r>
              <a:rPr lang="de-DE" sz="1600" dirty="0"/>
              <a:t> </a:t>
            </a:r>
            <a:r>
              <a:rPr lang="de-DE" sz="1600" dirty="0" err="1" smtClean="0"/>
              <a:t>provided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WPLs/Departments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discussed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SSPL</a:t>
            </a:r>
          </a:p>
          <a:p>
            <a:r>
              <a:rPr lang="de-DE" sz="1600" dirty="0" err="1" smtClean="0"/>
              <a:t>Commissioning</a:t>
            </a:r>
            <a:r>
              <a:rPr lang="de-DE" sz="1600" dirty="0" smtClean="0"/>
              <a:t> plan </a:t>
            </a:r>
            <a:r>
              <a:rPr lang="de-DE" sz="1600" dirty="0" err="1" smtClean="0"/>
              <a:t>has</a:t>
            </a:r>
            <a:r>
              <a:rPr lang="de-DE" sz="1600" dirty="0" smtClean="0"/>
              <a:t> </a:t>
            </a:r>
            <a:r>
              <a:rPr lang="de-DE" sz="1600" dirty="0" err="1" smtClean="0"/>
              <a:t>been</a:t>
            </a:r>
            <a:r>
              <a:rPr lang="de-DE" sz="1600" dirty="0" smtClean="0"/>
              <a:t> </a:t>
            </a:r>
            <a:r>
              <a:rPr lang="de-DE" sz="1600" dirty="0" err="1" smtClean="0"/>
              <a:t>reorganised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PPL </a:t>
            </a:r>
            <a:r>
              <a:rPr lang="de-DE" sz="1600" dirty="0" err="1" smtClean="0"/>
              <a:t>and</a:t>
            </a:r>
            <a:r>
              <a:rPr lang="de-DE" sz="1600" dirty="0" smtClean="0"/>
              <a:t> a </a:t>
            </a:r>
            <a:r>
              <a:rPr lang="de-DE" sz="1600" dirty="0" err="1" smtClean="0"/>
              <a:t>new</a:t>
            </a:r>
            <a:r>
              <a:rPr lang="de-DE" sz="1600" dirty="0" smtClean="0"/>
              <a:t> </a:t>
            </a:r>
            <a:r>
              <a:rPr lang="de-DE" sz="1600" dirty="0" err="1" smtClean="0"/>
              <a:t>timeline</a:t>
            </a:r>
            <a:r>
              <a:rPr lang="de-DE" sz="1600" dirty="0" smtClean="0"/>
              <a:t> </a:t>
            </a:r>
            <a:r>
              <a:rPr lang="de-DE" sz="1600" dirty="0" err="1" smtClean="0"/>
              <a:t>has</a:t>
            </a:r>
            <a:r>
              <a:rPr lang="de-DE" sz="1600" dirty="0" smtClean="0"/>
              <a:t> </a:t>
            </a:r>
            <a:r>
              <a:rPr lang="de-DE" sz="1600" dirty="0" err="1" smtClean="0"/>
              <a:t>been</a:t>
            </a:r>
            <a:r>
              <a:rPr lang="de-DE" sz="1600" dirty="0" smtClean="0"/>
              <a:t> </a:t>
            </a:r>
            <a:r>
              <a:rPr lang="de-DE" sz="1600" dirty="0" err="1" smtClean="0"/>
              <a:t>set</a:t>
            </a:r>
            <a:r>
              <a:rPr lang="de-DE" sz="1600" dirty="0" smtClean="0"/>
              <a:t> </a:t>
            </a:r>
            <a:r>
              <a:rPr lang="de-DE" sz="1600" dirty="0" err="1" smtClean="0"/>
              <a:t>up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ES</a:t>
            </a:r>
            <a:endParaRPr lang="de-DE" sz="1600" b="1" dirty="0" smtClean="0"/>
          </a:p>
          <a:p>
            <a:pPr marL="0" indent="0">
              <a:buNone/>
            </a:pPr>
            <a:endParaRPr lang="de-DE" sz="1600" b="1" dirty="0" smtClean="0"/>
          </a:p>
          <a:p>
            <a:pPr marL="0" indent="0">
              <a:buNone/>
            </a:pPr>
            <a:r>
              <a:rPr lang="de-DE" sz="1600" b="1" dirty="0" smtClean="0"/>
              <a:t>Next </a:t>
            </a:r>
            <a:r>
              <a:rPr lang="de-DE" sz="1600" b="1" dirty="0" err="1" smtClean="0"/>
              <a:t>steps</a:t>
            </a:r>
            <a:endParaRPr lang="de-DE" sz="1600" b="1" dirty="0" smtClean="0"/>
          </a:p>
          <a:p>
            <a:r>
              <a:rPr lang="de-DE" sz="1600" dirty="0" smtClean="0"/>
              <a:t>Set </a:t>
            </a:r>
            <a:r>
              <a:rPr lang="de-DE" sz="1600" dirty="0" err="1" smtClean="0"/>
              <a:t>up</a:t>
            </a:r>
            <a:r>
              <a:rPr lang="de-DE" sz="1600" dirty="0" smtClean="0"/>
              <a:t> </a:t>
            </a:r>
            <a:r>
              <a:rPr lang="de-DE" sz="1600" dirty="0" err="1" smtClean="0"/>
              <a:t>new</a:t>
            </a:r>
            <a:r>
              <a:rPr lang="de-DE" sz="1600" dirty="0" smtClean="0"/>
              <a:t> </a:t>
            </a:r>
            <a:r>
              <a:rPr lang="de-DE" sz="1600" dirty="0" err="1" smtClean="0"/>
              <a:t>timeline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First Science</a:t>
            </a:r>
          </a:p>
          <a:p>
            <a:r>
              <a:rPr lang="de-DE" sz="1600" dirty="0" err="1" smtClean="0"/>
              <a:t>Include</a:t>
            </a:r>
            <a:r>
              <a:rPr lang="de-DE" sz="1600" dirty="0" smtClean="0"/>
              <a:t> </a:t>
            </a:r>
            <a:r>
              <a:rPr lang="de-DE" sz="1600" dirty="0" err="1" smtClean="0"/>
              <a:t>ressources</a:t>
            </a:r>
            <a:r>
              <a:rPr lang="de-DE" sz="1600" dirty="0" smtClean="0"/>
              <a:t> in Planisware</a:t>
            </a:r>
          </a:p>
          <a:p>
            <a:r>
              <a:rPr lang="de-DE" sz="1600" dirty="0" smtClean="0"/>
              <a:t>HEBT </a:t>
            </a:r>
            <a:r>
              <a:rPr lang="de-DE" sz="1600" dirty="0" err="1"/>
              <a:t>c</a:t>
            </a:r>
            <a:r>
              <a:rPr lang="de-DE" sz="1600" dirty="0" err="1" smtClean="0"/>
              <a:t>ommissioning</a:t>
            </a:r>
            <a:r>
              <a:rPr lang="de-DE" sz="1600" dirty="0" smtClean="0"/>
              <a:t> </a:t>
            </a:r>
            <a:r>
              <a:rPr lang="de-DE" sz="1600" dirty="0" err="1" smtClean="0"/>
              <a:t>workshop</a:t>
            </a:r>
            <a:r>
              <a:rPr lang="de-DE" sz="1600" dirty="0"/>
              <a:t> </a:t>
            </a:r>
            <a:r>
              <a:rPr lang="de-DE" sz="1600" dirty="0" smtClean="0"/>
              <a:t>in Q1/2025</a:t>
            </a:r>
          </a:p>
          <a:p>
            <a:pPr lvl="1"/>
            <a:r>
              <a:rPr lang="de-DE" sz="1400" dirty="0" smtClean="0"/>
              <a:t>discuss </a:t>
            </a:r>
            <a:r>
              <a:rPr lang="de-DE" sz="1400" dirty="0" err="1" smtClean="0"/>
              <a:t>commissioning</a:t>
            </a:r>
            <a:r>
              <a:rPr lang="de-DE" sz="1400" dirty="0" smtClean="0"/>
              <a:t> </a:t>
            </a:r>
            <a:r>
              <a:rPr lang="de-DE" sz="1400" dirty="0" err="1" smtClean="0"/>
              <a:t>steps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status</a:t>
            </a:r>
            <a:r>
              <a:rPr lang="de-DE" sz="1400" dirty="0" smtClean="0"/>
              <a:t> </a:t>
            </a:r>
            <a:r>
              <a:rPr lang="de-DE" sz="1400" dirty="0" err="1" smtClean="0"/>
              <a:t>preparation</a:t>
            </a:r>
            <a:r>
              <a:rPr lang="de-DE" sz="1400" dirty="0" smtClean="0"/>
              <a:t> in </a:t>
            </a:r>
            <a:r>
              <a:rPr lang="de-DE" sz="1400" dirty="0" err="1" smtClean="0"/>
              <a:t>detail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WPLs/Departments</a:t>
            </a:r>
          </a:p>
          <a:p>
            <a:pPr lvl="1"/>
            <a:r>
              <a:rPr lang="de-DE" sz="1400" dirty="0" err="1" smtClean="0"/>
              <a:t>coordinate</a:t>
            </a:r>
            <a:r>
              <a:rPr lang="de-DE" sz="1400" dirty="0" smtClean="0"/>
              <a:t>/</a:t>
            </a:r>
            <a:r>
              <a:rPr lang="de-DE" sz="1400" dirty="0" err="1" smtClean="0"/>
              <a:t>optimize</a:t>
            </a:r>
            <a:r>
              <a:rPr lang="de-DE" sz="1400" dirty="0" smtClean="0"/>
              <a:t> </a:t>
            </a:r>
            <a:r>
              <a:rPr lang="de-DE" sz="1400" dirty="0" err="1" smtClean="0"/>
              <a:t>order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activities</a:t>
            </a:r>
            <a:r>
              <a:rPr lang="de-DE" sz="1400" dirty="0" smtClean="0"/>
              <a:t> </a:t>
            </a:r>
            <a:r>
              <a:rPr lang="de-DE" sz="1400" dirty="0" err="1" smtClean="0"/>
              <a:t>between</a:t>
            </a:r>
            <a:r>
              <a:rPr lang="de-DE" sz="1400" dirty="0" smtClean="0"/>
              <a:t> WPLs/Departments (</a:t>
            </a:r>
            <a:r>
              <a:rPr lang="de-DE" sz="1400" dirty="0" err="1" smtClean="0"/>
              <a:t>order</a:t>
            </a:r>
            <a:r>
              <a:rPr lang="de-DE" sz="1400" dirty="0" smtClean="0"/>
              <a:t> </a:t>
            </a:r>
            <a:r>
              <a:rPr lang="de-DE" sz="1400" dirty="0" err="1" smtClean="0"/>
              <a:t>defined</a:t>
            </a:r>
            <a:r>
              <a:rPr lang="de-DE" sz="1400" dirty="0" smtClean="0"/>
              <a:t> in 2016)</a:t>
            </a:r>
          </a:p>
          <a:p>
            <a:pPr lvl="1"/>
            <a:r>
              <a:rPr lang="de-DE" sz="1400" dirty="0" err="1" smtClean="0"/>
              <a:t>establish</a:t>
            </a:r>
            <a:r>
              <a:rPr lang="de-DE" sz="1400" dirty="0" smtClean="0"/>
              <a:t> </a:t>
            </a:r>
            <a:r>
              <a:rPr lang="de-DE" sz="1400" dirty="0" err="1" smtClean="0"/>
              <a:t>roles</a:t>
            </a:r>
            <a:r>
              <a:rPr lang="de-DE" sz="1400" dirty="0" smtClean="0"/>
              <a:t> </a:t>
            </a:r>
          </a:p>
          <a:p>
            <a:pPr lvl="1"/>
            <a:endParaRPr lang="de-DE" sz="1400" dirty="0" smtClean="0"/>
          </a:p>
          <a:p>
            <a:endParaRPr lang="de-DE" sz="1600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8192">
            <a:off x="4957039" y="1525225"/>
            <a:ext cx="2229422" cy="335308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566" y="2182527"/>
            <a:ext cx="1938528" cy="104851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9832">
            <a:off x="4996937" y="4213891"/>
            <a:ext cx="3965258" cy="573977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 rot="456716">
            <a:off x="6102847" y="1388509"/>
            <a:ext cx="577456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00" dirty="0" smtClean="0"/>
              <a:t>BEA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7592543" y="1936306"/>
            <a:ext cx="744898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00" dirty="0" smtClean="0"/>
              <a:t>EPS</a:t>
            </a:r>
            <a:endParaRPr lang="de-DE" sz="1000" dirty="0" smtClean="0"/>
          </a:p>
        </p:txBody>
      </p:sp>
      <p:sp>
        <p:nvSpPr>
          <p:cNvPr id="20" name="Textfeld 19"/>
          <p:cNvSpPr txBox="1"/>
          <p:nvPr/>
        </p:nvSpPr>
        <p:spPr>
          <a:xfrm rot="20907467">
            <a:off x="6549533" y="3992191"/>
            <a:ext cx="744898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00" dirty="0" smtClean="0"/>
              <a:t>VAC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583" y="5543354"/>
            <a:ext cx="4291965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9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22565" y="270000"/>
            <a:ext cx="4250019" cy="787557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Planning</a:t>
            </a:r>
            <a:r>
              <a:rPr lang="de-DE" dirty="0" smtClean="0"/>
              <a:t> - Progress </a:t>
            </a:r>
            <a:r>
              <a:rPr lang="de-DE" dirty="0" err="1" smtClean="0"/>
              <a:t>dashboard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703768"/>
              </p:ext>
            </p:extLst>
          </p:nvPr>
        </p:nvGraphicFramePr>
        <p:xfrm>
          <a:off x="179388" y="1555750"/>
          <a:ext cx="6354661" cy="4903787"/>
        </p:xfrm>
        <a:graphic>
          <a:graphicData uri="http://schemas.openxmlformats.org/drawingml/2006/table">
            <a:tbl>
              <a:tblPr/>
              <a:tblGrid>
                <a:gridCol w="637627">
                  <a:extLst>
                    <a:ext uri="{9D8B030D-6E8A-4147-A177-3AD203B41FA5}">
                      <a16:colId xmlns:a16="http://schemas.microsoft.com/office/drawing/2014/main" val="1567389482"/>
                    </a:ext>
                  </a:extLst>
                </a:gridCol>
                <a:gridCol w="2215485">
                  <a:extLst>
                    <a:ext uri="{9D8B030D-6E8A-4147-A177-3AD203B41FA5}">
                      <a16:colId xmlns:a16="http://schemas.microsoft.com/office/drawing/2014/main" val="3573750856"/>
                    </a:ext>
                  </a:extLst>
                </a:gridCol>
                <a:gridCol w="389061">
                  <a:extLst>
                    <a:ext uri="{9D8B030D-6E8A-4147-A177-3AD203B41FA5}">
                      <a16:colId xmlns:a16="http://schemas.microsoft.com/office/drawing/2014/main" val="3973848882"/>
                    </a:ext>
                  </a:extLst>
                </a:gridCol>
                <a:gridCol w="389061">
                  <a:extLst>
                    <a:ext uri="{9D8B030D-6E8A-4147-A177-3AD203B41FA5}">
                      <a16:colId xmlns:a16="http://schemas.microsoft.com/office/drawing/2014/main" val="1147272906"/>
                    </a:ext>
                  </a:extLst>
                </a:gridCol>
                <a:gridCol w="389061">
                  <a:extLst>
                    <a:ext uri="{9D8B030D-6E8A-4147-A177-3AD203B41FA5}">
                      <a16:colId xmlns:a16="http://schemas.microsoft.com/office/drawing/2014/main" val="4267301445"/>
                    </a:ext>
                  </a:extLst>
                </a:gridCol>
                <a:gridCol w="389061">
                  <a:extLst>
                    <a:ext uri="{9D8B030D-6E8A-4147-A177-3AD203B41FA5}">
                      <a16:colId xmlns:a16="http://schemas.microsoft.com/office/drawing/2014/main" val="3005113279"/>
                    </a:ext>
                  </a:extLst>
                </a:gridCol>
                <a:gridCol w="389061">
                  <a:extLst>
                    <a:ext uri="{9D8B030D-6E8A-4147-A177-3AD203B41FA5}">
                      <a16:colId xmlns:a16="http://schemas.microsoft.com/office/drawing/2014/main" val="1879588902"/>
                    </a:ext>
                  </a:extLst>
                </a:gridCol>
                <a:gridCol w="389061">
                  <a:extLst>
                    <a:ext uri="{9D8B030D-6E8A-4147-A177-3AD203B41FA5}">
                      <a16:colId xmlns:a16="http://schemas.microsoft.com/office/drawing/2014/main" val="1209146687"/>
                    </a:ext>
                  </a:extLst>
                </a:gridCol>
                <a:gridCol w="389061">
                  <a:extLst>
                    <a:ext uri="{9D8B030D-6E8A-4147-A177-3AD203B41FA5}">
                      <a16:colId xmlns:a16="http://schemas.microsoft.com/office/drawing/2014/main" val="2288891986"/>
                    </a:ext>
                  </a:extLst>
                </a:gridCol>
                <a:gridCol w="389061">
                  <a:extLst>
                    <a:ext uri="{9D8B030D-6E8A-4147-A177-3AD203B41FA5}">
                      <a16:colId xmlns:a16="http://schemas.microsoft.com/office/drawing/2014/main" val="14121601"/>
                    </a:ext>
                  </a:extLst>
                </a:gridCol>
                <a:gridCol w="389061">
                  <a:extLst>
                    <a:ext uri="{9D8B030D-6E8A-4147-A177-3AD203B41FA5}">
                      <a16:colId xmlns:a16="http://schemas.microsoft.com/office/drawing/2014/main" val="629142530"/>
                    </a:ext>
                  </a:extLst>
                </a:gridCol>
              </a:tblGrid>
              <a:tr h="1823723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Dept.</a:t>
                      </a:r>
                    </a:p>
                  </a:txBody>
                  <a:tcPr marL="8105" marR="8105" marT="8105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System Type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1st. workshop done</a:t>
                      </a:r>
                    </a:p>
                  </a:txBody>
                  <a:tcPr marL="8105" marR="8105" marT="8105" marB="0" vert="vert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procedure developed</a:t>
                      </a:r>
                    </a:p>
                  </a:txBody>
                  <a:tcPr marL="8105" marR="8105" marT="8105" marB="0" vert="vert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prerequisites collected</a:t>
                      </a:r>
                    </a:p>
                  </a:txBody>
                  <a:tcPr marL="8105" marR="8105" marT="8105" marB="0" vert="vert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review resources</a:t>
                      </a:r>
                    </a:p>
                  </a:txBody>
                  <a:tcPr marL="8105" marR="8105" marT="8105" marB="0" vert="vert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review schedule</a:t>
                      </a:r>
                    </a:p>
                  </a:txBody>
                  <a:tcPr marL="8105" marR="8105" marT="8105" marB="0" vert="vert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work instruction doc.</a:t>
                      </a:r>
                    </a:p>
                  </a:txBody>
                  <a:tcPr marL="8105" marR="8105" marT="8105" marB="0" vert="vert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sequence procedure</a:t>
                      </a:r>
                    </a:p>
                  </a:txBody>
                  <a:tcPr marL="8105" marR="8105" marT="8105" marB="0" vert="vert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sequence implementation</a:t>
                      </a:r>
                    </a:p>
                  </a:txBody>
                  <a:tcPr marL="8105" marR="8105" marT="8105" marB="0" vert="vert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8105" marR="8105" marT="8105" marB="0" vert="vert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483238"/>
                  </a:ext>
                </a:extLst>
              </a:tr>
              <a:tr h="340428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NCM, EPS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NC-magnet &amp; power supply</a:t>
                      </a:r>
                      <a:b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(dipole, quad, steerer)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%*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%*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77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923988"/>
                  </a:ext>
                </a:extLst>
              </a:tr>
              <a:tr h="17021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transformer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50%*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660453"/>
                  </a:ext>
                </a:extLst>
              </a:tr>
              <a:tr h="17021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BPM beam position monitors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%*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450069"/>
                  </a:ext>
                </a:extLst>
              </a:tr>
              <a:tr h="17021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 grid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%*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83358"/>
                  </a:ext>
                </a:extLst>
              </a:tr>
              <a:tr h="17021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 luminous screen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%*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635694"/>
                  </a:ext>
                </a:extLst>
              </a:tr>
              <a:tr h="340428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sector </a:t>
                      </a:r>
                      <a:b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(valves, pumps, gauges, controller, ...)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%*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4049955"/>
                  </a:ext>
                </a:extLst>
              </a:tr>
              <a:tr h="17021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 (SI)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Safety beam plug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86297"/>
                  </a:ext>
                </a:extLst>
              </a:tr>
              <a:tr h="17021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MWPC multi wire proportional chambers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%*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8271253"/>
                  </a:ext>
                </a:extLst>
              </a:tr>
              <a:tr h="17021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BLM beam loss monitors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%*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261720"/>
                  </a:ext>
                </a:extLst>
              </a:tr>
              <a:tr h="17021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Pneumatic 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drive controls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5582981"/>
                  </a:ext>
                </a:extLst>
              </a:tr>
              <a:tr h="17021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CCC cryogenic current comparator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163902"/>
                  </a:ext>
                </a:extLst>
              </a:tr>
              <a:tr h="17021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VAC (SI)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Foil stripper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07358"/>
                  </a:ext>
                </a:extLst>
              </a:tr>
              <a:tr h="17021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VAC (SI)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Collimator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212044"/>
                  </a:ext>
                </a:extLst>
              </a:tr>
              <a:tr h="170214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VAC</a:t>
                      </a:r>
                    </a:p>
                  </a:txBody>
                  <a:tcPr marL="8105" marR="8105" marT="8105" marB="0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Bakeout system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05" marR="8105" marT="81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313774"/>
                  </a:ext>
                </a:extLst>
              </a:tr>
              <a:tr h="17832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1481788"/>
                  </a:ext>
                </a:extLst>
              </a:tr>
              <a:tr h="17832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05" marR="8105" marT="81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 overall preparation status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49%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05" marR="8105" marT="810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05" marR="8105" marT="81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115000"/>
                  </a:ext>
                </a:extLst>
              </a:tr>
            </a:tbl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112713" y="1247973"/>
            <a:ext cx="490696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err="1" smtClean="0"/>
              <a:t>maintained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FCO-Team (*</a:t>
            </a:r>
            <a:r>
              <a:rPr lang="de-DE" sz="1400" dirty="0" err="1" smtClean="0"/>
              <a:t>estimate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F. Hagenbuck)</a:t>
            </a:r>
            <a:endParaRPr lang="en-GB" sz="1400" dirty="0" smtClean="0"/>
          </a:p>
        </p:txBody>
      </p:sp>
      <p:sp>
        <p:nvSpPr>
          <p:cNvPr id="16" name="Textfeld 15"/>
          <p:cNvSpPr txBox="1"/>
          <p:nvPr/>
        </p:nvSpPr>
        <p:spPr>
          <a:xfrm rot="20294822">
            <a:off x="1828944" y="5712417"/>
            <a:ext cx="90361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smtClean="0"/>
              <a:t>not in ES</a:t>
            </a:r>
            <a:endParaRPr lang="en-GB" sz="1200" dirty="0" smtClean="0"/>
          </a:p>
        </p:txBody>
      </p:sp>
      <p:sp>
        <p:nvSpPr>
          <p:cNvPr id="22" name="Textfeld 21"/>
          <p:cNvSpPr txBox="1"/>
          <p:nvPr/>
        </p:nvSpPr>
        <p:spPr>
          <a:xfrm>
            <a:off x="3966116" y="6224258"/>
            <a:ext cx="139645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smtClean="0"/>
              <a:t>(02.2024   29%) </a:t>
            </a:r>
            <a:endParaRPr lang="en-GB" sz="1200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6614673" y="5639840"/>
            <a:ext cx="190715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smtClean="0"/>
              <a:t>LCM </a:t>
            </a:r>
            <a:r>
              <a:rPr lang="de-DE" sz="1200" dirty="0" err="1" smtClean="0"/>
              <a:t>workshop</a:t>
            </a:r>
            <a:r>
              <a:rPr lang="de-DE" sz="1200" dirty="0" smtClean="0"/>
              <a:t> </a:t>
            </a:r>
            <a:r>
              <a:rPr lang="de-DE" sz="1200" dirty="0" err="1" smtClean="0"/>
              <a:t>yesterday</a:t>
            </a:r>
            <a:endParaRPr lang="en-GB" sz="1200" dirty="0" smtClean="0"/>
          </a:p>
        </p:txBody>
      </p:sp>
    </p:spTree>
    <p:extLst>
      <p:ext uri="{BB962C8B-B14F-4D97-AF65-F5344CB8AC3E}">
        <p14:creationId xmlns:p14="http://schemas.microsoft.com/office/powerpoint/2010/main" val="5610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HEBT ES Installation </a:t>
            </a:r>
            <a:r>
              <a:rPr lang="de-DE" dirty="0"/>
              <a:t>S</a:t>
            </a:r>
            <a:r>
              <a:rPr lang="de-DE" dirty="0" smtClean="0"/>
              <a:t>chedule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r="25449"/>
          <a:stretch/>
        </p:blipFill>
        <p:spPr>
          <a:xfrm>
            <a:off x="590151" y="1678809"/>
            <a:ext cx="7674774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6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HEBT ES </a:t>
            </a: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/>
              <a:t>S</a:t>
            </a:r>
            <a:r>
              <a:rPr lang="de-DE" dirty="0" smtClean="0"/>
              <a:t>chedule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5173" r="5815"/>
          <a:stretch/>
        </p:blipFill>
        <p:spPr>
          <a:xfrm>
            <a:off x="86642" y="1500188"/>
            <a:ext cx="9005579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HEBT </a:t>
            </a:r>
            <a:r>
              <a:rPr lang="de-DE" dirty="0" smtClean="0"/>
              <a:t>Installation (ES, FS) &amp; </a:t>
            </a:r>
            <a:r>
              <a:rPr lang="de-DE" dirty="0" err="1" smtClean="0"/>
              <a:t>Commissioning</a:t>
            </a:r>
            <a:r>
              <a:rPr lang="de-DE" dirty="0" smtClean="0"/>
              <a:t> (ES) Schedule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grpSp>
        <p:nvGrpSpPr>
          <p:cNvPr id="92" name="ShapeGroup 159"/>
          <p:cNvGrpSpPr/>
          <p:nvPr/>
        </p:nvGrpSpPr>
        <p:grpSpPr>
          <a:xfrm>
            <a:off x="11245257" y="4801046"/>
            <a:ext cx="0" cy="0"/>
            <a:chOff x="11245257" y="4801046"/>
            <a:chExt cx="0" cy="0"/>
          </a:xfrm>
        </p:grpSpPr>
        <p:sp>
          <p:nvSpPr>
            <p:cNvPr id="115" name="Diamond  158"/>
            <p:cNvSpPr/>
            <p:nvPr/>
          </p:nvSpPr>
          <p:spPr>
            <a:xfrm>
              <a:off x="4730400" y="3913200"/>
              <a:ext cx="136800" cy="136800"/>
            </a:xfrm>
            <a:custGeom>
              <a:avLst/>
              <a:gdLst/>
              <a:ahLst/>
              <a:cxnLst/>
              <a:rect l="0" t="0" r="0" b="0"/>
              <a:pathLst>
                <a:path w="136800" h="136800">
                  <a:moveTo>
                    <a:pt x="0" y="68400"/>
                  </a:moveTo>
                  <a:lnTo>
                    <a:pt x="68400" y="0"/>
                  </a:lnTo>
                  <a:lnTo>
                    <a:pt x="136800" y="68400"/>
                  </a:lnTo>
                  <a:lnTo>
                    <a:pt x="68400" y="136800"/>
                  </a:lnTo>
                  <a:lnTo>
                    <a:pt x="0" y="68400"/>
                  </a:lnTo>
                  <a:lnTo>
                    <a:pt x="0" y="68400"/>
                  </a:lnTo>
                  <a:close/>
                </a:path>
              </a:pathLst>
            </a:custGeom>
            <a:solidFill>
              <a:srgbClr val="CED3F2">
                <a:alpha val="100000"/>
              </a:srgbClr>
            </a:solidFill>
            <a:ln w="1588">
              <a:solidFill>
                <a:srgbClr val="9093A9"/>
              </a:solidFill>
            </a:ln>
          </p:spPr>
        </p:sp>
      </p:grpSp>
      <p:grpSp>
        <p:nvGrpSpPr>
          <p:cNvPr id="93" name="ShapeGroup 163"/>
          <p:cNvGrpSpPr/>
          <p:nvPr/>
        </p:nvGrpSpPr>
        <p:grpSpPr>
          <a:xfrm>
            <a:off x="11245257" y="4801046"/>
            <a:ext cx="0" cy="0"/>
            <a:chOff x="11245257" y="4801046"/>
            <a:chExt cx="0" cy="0"/>
          </a:xfrm>
        </p:grpSpPr>
        <p:sp>
          <p:nvSpPr>
            <p:cNvPr id="114" name="Diamond  162"/>
            <p:cNvSpPr/>
            <p:nvPr/>
          </p:nvSpPr>
          <p:spPr>
            <a:xfrm>
              <a:off x="5151600" y="4050000"/>
              <a:ext cx="136800" cy="136800"/>
            </a:xfrm>
            <a:custGeom>
              <a:avLst/>
              <a:gdLst/>
              <a:ahLst/>
              <a:cxnLst/>
              <a:rect l="0" t="0" r="0" b="0"/>
              <a:pathLst>
                <a:path w="136800" h="136800">
                  <a:moveTo>
                    <a:pt x="0" y="68400"/>
                  </a:moveTo>
                  <a:lnTo>
                    <a:pt x="68400" y="0"/>
                  </a:lnTo>
                  <a:lnTo>
                    <a:pt x="136800" y="68400"/>
                  </a:lnTo>
                  <a:lnTo>
                    <a:pt x="68400" y="136800"/>
                  </a:lnTo>
                  <a:lnTo>
                    <a:pt x="0" y="68400"/>
                  </a:lnTo>
                  <a:lnTo>
                    <a:pt x="0" y="68400"/>
                  </a:lnTo>
                  <a:close/>
                </a:path>
              </a:pathLst>
            </a:custGeom>
            <a:solidFill>
              <a:srgbClr val="CED3F2">
                <a:alpha val="100000"/>
              </a:srgbClr>
            </a:solidFill>
            <a:ln w="1588">
              <a:solidFill>
                <a:srgbClr val="9093A9"/>
              </a:solidFill>
            </a:ln>
          </p:spPr>
        </p:sp>
      </p:grpSp>
      <p:cxnSp>
        <p:nvCxnSpPr>
          <p:cNvPr id="111" name="Connector 181"/>
          <p:cNvCxnSpPr/>
          <p:nvPr/>
        </p:nvCxnSpPr>
        <p:spPr>
          <a:xfrm>
            <a:off x="11233380" y="1680237"/>
            <a:ext cx="0" cy="3078000"/>
          </a:xfrm>
          <a:prstGeom prst="line">
            <a:avLst/>
          </a:prstGeom>
          <a:ln w="1588">
            <a:solidFill>
              <a:srgbClr val="E6E6E6"/>
            </a:solidFill>
          </a:ln>
        </p:spPr>
      </p:cxnSp>
      <p:grpSp>
        <p:nvGrpSpPr>
          <p:cNvPr id="6" name="Gruppieren 5"/>
          <p:cNvGrpSpPr/>
          <p:nvPr/>
        </p:nvGrpSpPr>
        <p:grpSpPr>
          <a:xfrm>
            <a:off x="62847" y="1450181"/>
            <a:ext cx="9005431" cy="4462463"/>
            <a:chOff x="62847" y="1450181"/>
            <a:chExt cx="9005431" cy="4462463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47" y="1450181"/>
              <a:ext cx="7467600" cy="4462463"/>
            </a:xfrm>
            <a:prstGeom prst="rect">
              <a:avLst/>
            </a:prstGeom>
          </p:spPr>
        </p:pic>
        <p:sp>
          <p:nvSpPr>
            <p:cNvPr id="17" name="Rectangle 21"/>
            <p:cNvSpPr/>
            <p:nvPr/>
          </p:nvSpPr>
          <p:spPr>
            <a:xfrm>
              <a:off x="1940278" y="1478637"/>
              <a:ext cx="7128000" cy="198000"/>
            </a:xfrm>
            <a:prstGeom prst="rect">
              <a:avLst/>
            </a:prstGeom>
            <a:gradFill>
              <a:gsLst>
                <a:gs pos="0">
                  <a:srgbClr val="E5E5E5"/>
                </a:gs>
                <a:gs pos="100000">
                  <a:srgbClr val="FFFFFF"/>
                </a:gs>
              </a:gsLst>
              <a:lin ang="16200000" scaled="0"/>
            </a:gradFill>
          </p:spPr>
        </p:sp>
        <p:cxnSp>
          <p:nvCxnSpPr>
            <p:cNvPr id="18" name="Connector 22"/>
            <p:cNvCxnSpPr/>
            <p:nvPr/>
          </p:nvCxnSpPr>
          <p:spPr>
            <a:xfrm>
              <a:off x="1940278" y="1478637"/>
              <a:ext cx="7128000" cy="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sp>
          <p:nvSpPr>
            <p:cNvPr id="19" name="TextArea 23"/>
            <p:cNvSpPr txBox="1"/>
            <p:nvPr/>
          </p:nvSpPr>
          <p:spPr>
            <a:xfrm>
              <a:off x="2781857" y="1490737"/>
              <a:ext cx="164346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2025</a:t>
              </a:r>
              <a:endParaRPr>
                <a:latin typeface="Arial"/>
              </a:endParaRPr>
            </a:p>
          </p:txBody>
        </p:sp>
        <p:sp>
          <p:nvSpPr>
            <p:cNvPr id="20" name="TextArea 24"/>
            <p:cNvSpPr txBox="1"/>
            <p:nvPr/>
          </p:nvSpPr>
          <p:spPr>
            <a:xfrm>
              <a:off x="4639684" y="1490737"/>
              <a:ext cx="164346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2026</a:t>
              </a:r>
              <a:endParaRPr>
                <a:latin typeface="Arial"/>
              </a:endParaRPr>
            </a:p>
          </p:txBody>
        </p:sp>
        <p:sp>
          <p:nvSpPr>
            <p:cNvPr id="21" name="TextArea 25"/>
            <p:cNvSpPr txBox="1"/>
            <p:nvPr/>
          </p:nvSpPr>
          <p:spPr>
            <a:xfrm>
              <a:off x="6497510" y="1490737"/>
              <a:ext cx="164346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2027</a:t>
              </a:r>
              <a:endParaRPr>
                <a:latin typeface="Arial"/>
              </a:endParaRPr>
            </a:p>
          </p:txBody>
        </p:sp>
        <p:sp>
          <p:nvSpPr>
            <p:cNvPr id="22" name="TextArea 26"/>
            <p:cNvSpPr txBox="1"/>
            <p:nvPr/>
          </p:nvSpPr>
          <p:spPr>
            <a:xfrm>
              <a:off x="8359306" y="1490737"/>
              <a:ext cx="164346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2028</a:t>
              </a:r>
              <a:endParaRPr>
                <a:latin typeface="Arial"/>
              </a:endParaRPr>
            </a:p>
          </p:txBody>
        </p:sp>
        <p:cxnSp>
          <p:nvCxnSpPr>
            <p:cNvPr id="24" name="Connector 28"/>
            <p:cNvCxnSpPr/>
            <p:nvPr/>
          </p:nvCxnSpPr>
          <p:spPr>
            <a:xfrm>
              <a:off x="1940278" y="1478637"/>
              <a:ext cx="0" cy="1008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5" name="Connector 29"/>
            <p:cNvCxnSpPr/>
            <p:nvPr/>
          </p:nvCxnSpPr>
          <p:spPr>
            <a:xfrm>
              <a:off x="1940278" y="1478637"/>
              <a:ext cx="0" cy="1008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6" name="Connector 30"/>
            <p:cNvCxnSpPr/>
            <p:nvPr/>
          </p:nvCxnSpPr>
          <p:spPr>
            <a:xfrm>
              <a:off x="3794135" y="1478637"/>
              <a:ext cx="0" cy="1008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7" name="Connector 31"/>
            <p:cNvCxnSpPr/>
            <p:nvPr/>
          </p:nvCxnSpPr>
          <p:spPr>
            <a:xfrm>
              <a:off x="5651961" y="1478637"/>
              <a:ext cx="0" cy="1008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28" name="Connector 32"/>
            <p:cNvCxnSpPr/>
            <p:nvPr/>
          </p:nvCxnSpPr>
          <p:spPr>
            <a:xfrm>
              <a:off x="7513757" y="1478637"/>
              <a:ext cx="0" cy="1008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31" name="Connector 35"/>
            <p:cNvCxnSpPr/>
            <p:nvPr/>
          </p:nvCxnSpPr>
          <p:spPr>
            <a:xfrm>
              <a:off x="1940278" y="1579437"/>
              <a:ext cx="7128000" cy="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sp>
          <p:nvSpPr>
            <p:cNvPr id="32" name="TextArea 36"/>
            <p:cNvSpPr txBox="1"/>
            <p:nvPr/>
          </p:nvSpPr>
          <p:spPr>
            <a:xfrm>
              <a:off x="2118915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Q1</a:t>
              </a:r>
              <a:endParaRPr>
                <a:latin typeface="Arial"/>
              </a:endParaRPr>
            </a:p>
          </p:txBody>
        </p:sp>
        <p:sp>
          <p:nvSpPr>
            <p:cNvPr id="33" name="TextArea 37"/>
            <p:cNvSpPr txBox="1"/>
            <p:nvPr/>
          </p:nvSpPr>
          <p:spPr>
            <a:xfrm>
              <a:off x="2575432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Q2</a:t>
              </a:r>
              <a:endParaRPr>
                <a:latin typeface="Arial"/>
              </a:endParaRPr>
            </a:p>
          </p:txBody>
        </p:sp>
        <p:sp>
          <p:nvSpPr>
            <p:cNvPr id="34" name="TextArea 38"/>
            <p:cNvSpPr txBox="1"/>
            <p:nvPr/>
          </p:nvSpPr>
          <p:spPr>
            <a:xfrm>
              <a:off x="3039889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Q3</a:t>
              </a:r>
              <a:endParaRPr>
                <a:latin typeface="Arial"/>
              </a:endParaRPr>
            </a:p>
          </p:txBody>
        </p:sp>
        <p:sp>
          <p:nvSpPr>
            <p:cNvPr id="35" name="TextArea 39"/>
            <p:cNvSpPr txBox="1"/>
            <p:nvPr/>
          </p:nvSpPr>
          <p:spPr>
            <a:xfrm>
              <a:off x="3512285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Q4</a:t>
              </a:r>
              <a:endParaRPr>
                <a:latin typeface="Arial"/>
              </a:endParaRPr>
            </a:p>
          </p:txBody>
        </p:sp>
        <p:sp>
          <p:nvSpPr>
            <p:cNvPr id="36" name="TextArea 40"/>
            <p:cNvSpPr txBox="1"/>
            <p:nvPr/>
          </p:nvSpPr>
          <p:spPr>
            <a:xfrm>
              <a:off x="3972772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Q1</a:t>
              </a:r>
              <a:endParaRPr>
                <a:latin typeface="Arial"/>
              </a:endParaRPr>
            </a:p>
          </p:txBody>
        </p:sp>
        <p:sp>
          <p:nvSpPr>
            <p:cNvPr id="37" name="TextArea 41"/>
            <p:cNvSpPr txBox="1"/>
            <p:nvPr/>
          </p:nvSpPr>
          <p:spPr>
            <a:xfrm>
              <a:off x="4433259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Q2</a:t>
              </a:r>
              <a:endParaRPr>
                <a:latin typeface="Arial"/>
              </a:endParaRPr>
            </a:p>
          </p:txBody>
        </p:sp>
        <p:sp>
          <p:nvSpPr>
            <p:cNvPr id="38" name="TextArea 42"/>
            <p:cNvSpPr txBox="1"/>
            <p:nvPr/>
          </p:nvSpPr>
          <p:spPr>
            <a:xfrm>
              <a:off x="4897715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Q3</a:t>
              </a:r>
              <a:endParaRPr>
                <a:latin typeface="Arial"/>
              </a:endParaRPr>
            </a:p>
          </p:txBody>
        </p:sp>
        <p:sp>
          <p:nvSpPr>
            <p:cNvPr id="39" name="TextArea 43"/>
            <p:cNvSpPr txBox="1"/>
            <p:nvPr/>
          </p:nvSpPr>
          <p:spPr>
            <a:xfrm>
              <a:off x="5366142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Q4</a:t>
              </a:r>
              <a:endParaRPr>
                <a:latin typeface="Arial"/>
              </a:endParaRPr>
            </a:p>
          </p:txBody>
        </p:sp>
        <p:sp>
          <p:nvSpPr>
            <p:cNvPr id="40" name="TextArea 44"/>
            <p:cNvSpPr txBox="1"/>
            <p:nvPr/>
          </p:nvSpPr>
          <p:spPr>
            <a:xfrm>
              <a:off x="5830598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Q1</a:t>
              </a:r>
              <a:endParaRPr>
                <a:latin typeface="Arial"/>
              </a:endParaRPr>
            </a:p>
          </p:txBody>
        </p:sp>
        <p:sp>
          <p:nvSpPr>
            <p:cNvPr id="41" name="TextArea 45"/>
            <p:cNvSpPr txBox="1"/>
            <p:nvPr/>
          </p:nvSpPr>
          <p:spPr>
            <a:xfrm>
              <a:off x="6291085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Q2</a:t>
              </a:r>
              <a:endParaRPr>
                <a:latin typeface="Arial"/>
              </a:endParaRPr>
            </a:p>
          </p:txBody>
        </p:sp>
        <p:sp>
          <p:nvSpPr>
            <p:cNvPr id="42" name="TextArea 46"/>
            <p:cNvSpPr txBox="1"/>
            <p:nvPr/>
          </p:nvSpPr>
          <p:spPr>
            <a:xfrm>
              <a:off x="6759512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Q3</a:t>
              </a:r>
              <a:endParaRPr>
                <a:latin typeface="Arial"/>
              </a:endParaRPr>
            </a:p>
          </p:txBody>
        </p:sp>
        <p:sp>
          <p:nvSpPr>
            <p:cNvPr id="43" name="TextArea 47"/>
            <p:cNvSpPr txBox="1"/>
            <p:nvPr/>
          </p:nvSpPr>
          <p:spPr>
            <a:xfrm>
              <a:off x="7223968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Q4</a:t>
              </a:r>
              <a:endParaRPr>
                <a:latin typeface="Arial"/>
              </a:endParaRPr>
            </a:p>
          </p:txBody>
        </p:sp>
        <p:sp>
          <p:nvSpPr>
            <p:cNvPr id="44" name="TextArea 48"/>
            <p:cNvSpPr txBox="1"/>
            <p:nvPr/>
          </p:nvSpPr>
          <p:spPr>
            <a:xfrm>
              <a:off x="7688425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Q1</a:t>
              </a:r>
              <a:endParaRPr>
                <a:latin typeface="Arial"/>
              </a:endParaRPr>
            </a:p>
          </p:txBody>
        </p:sp>
        <p:sp>
          <p:nvSpPr>
            <p:cNvPr id="45" name="TextArea 49"/>
            <p:cNvSpPr txBox="1"/>
            <p:nvPr/>
          </p:nvSpPr>
          <p:spPr>
            <a:xfrm>
              <a:off x="8156851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Q2</a:t>
              </a:r>
              <a:endParaRPr>
                <a:latin typeface="Arial"/>
              </a:endParaRPr>
            </a:p>
          </p:txBody>
        </p:sp>
        <p:sp>
          <p:nvSpPr>
            <p:cNvPr id="46" name="TextArea 50"/>
            <p:cNvSpPr txBox="1"/>
            <p:nvPr/>
          </p:nvSpPr>
          <p:spPr>
            <a:xfrm>
              <a:off x="8621308" y="1591537"/>
              <a:ext cx="97655" cy="10160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500" b="1">
                  <a:solidFill>
                    <a:srgbClr val="616161"/>
                  </a:solidFill>
                  <a:latin typeface="Arial"/>
                  <a:cs typeface="Arial"/>
                </a:rPr>
                <a:t>Q3</a:t>
              </a:r>
              <a:endParaRPr>
                <a:latin typeface="Arial"/>
              </a:endParaRPr>
            </a:p>
          </p:txBody>
        </p:sp>
        <p:cxnSp>
          <p:nvCxnSpPr>
            <p:cNvPr id="52" name="Connector 56"/>
            <p:cNvCxnSpPr/>
            <p:nvPr/>
          </p:nvCxnSpPr>
          <p:spPr>
            <a:xfrm>
              <a:off x="1940278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53" name="Connector 57"/>
            <p:cNvCxnSpPr/>
            <p:nvPr/>
          </p:nvCxnSpPr>
          <p:spPr>
            <a:xfrm>
              <a:off x="1940278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54" name="Connector 58"/>
            <p:cNvCxnSpPr/>
            <p:nvPr/>
          </p:nvCxnSpPr>
          <p:spPr>
            <a:xfrm>
              <a:off x="2396795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55" name="Connector 59"/>
            <p:cNvCxnSpPr/>
            <p:nvPr/>
          </p:nvCxnSpPr>
          <p:spPr>
            <a:xfrm>
              <a:off x="2857282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56" name="Connector 60"/>
            <p:cNvCxnSpPr/>
            <p:nvPr/>
          </p:nvCxnSpPr>
          <p:spPr>
            <a:xfrm>
              <a:off x="3329678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57" name="Connector 61"/>
            <p:cNvCxnSpPr/>
            <p:nvPr/>
          </p:nvCxnSpPr>
          <p:spPr>
            <a:xfrm>
              <a:off x="3794135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58" name="Connector 62"/>
            <p:cNvCxnSpPr/>
            <p:nvPr/>
          </p:nvCxnSpPr>
          <p:spPr>
            <a:xfrm>
              <a:off x="4254622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59" name="Connector 63"/>
            <p:cNvCxnSpPr/>
            <p:nvPr/>
          </p:nvCxnSpPr>
          <p:spPr>
            <a:xfrm>
              <a:off x="4719078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60" name="Connector 64"/>
            <p:cNvCxnSpPr/>
            <p:nvPr/>
          </p:nvCxnSpPr>
          <p:spPr>
            <a:xfrm>
              <a:off x="5183535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61" name="Connector 65"/>
            <p:cNvCxnSpPr/>
            <p:nvPr/>
          </p:nvCxnSpPr>
          <p:spPr>
            <a:xfrm>
              <a:off x="5651961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62" name="Connector 66"/>
            <p:cNvCxnSpPr/>
            <p:nvPr/>
          </p:nvCxnSpPr>
          <p:spPr>
            <a:xfrm>
              <a:off x="6112448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63" name="Connector 67"/>
            <p:cNvCxnSpPr/>
            <p:nvPr/>
          </p:nvCxnSpPr>
          <p:spPr>
            <a:xfrm>
              <a:off x="6576905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64" name="Connector 68"/>
            <p:cNvCxnSpPr/>
            <p:nvPr/>
          </p:nvCxnSpPr>
          <p:spPr>
            <a:xfrm>
              <a:off x="7041361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65" name="Connector 69"/>
            <p:cNvCxnSpPr/>
            <p:nvPr/>
          </p:nvCxnSpPr>
          <p:spPr>
            <a:xfrm>
              <a:off x="7513757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66" name="Connector 70"/>
            <p:cNvCxnSpPr/>
            <p:nvPr/>
          </p:nvCxnSpPr>
          <p:spPr>
            <a:xfrm>
              <a:off x="7974244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67" name="Connector 71"/>
            <p:cNvCxnSpPr/>
            <p:nvPr/>
          </p:nvCxnSpPr>
          <p:spPr>
            <a:xfrm>
              <a:off x="8438701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cxnSp>
          <p:nvCxnSpPr>
            <p:cNvPr id="68" name="Connector 72"/>
            <p:cNvCxnSpPr/>
            <p:nvPr/>
          </p:nvCxnSpPr>
          <p:spPr>
            <a:xfrm>
              <a:off x="8907127" y="1579437"/>
              <a:ext cx="0" cy="97200"/>
            </a:xfrm>
            <a:prstGeom prst="line">
              <a:avLst/>
            </a:prstGeom>
            <a:ln w="1588">
              <a:solidFill>
                <a:srgbClr val="C8C8C8"/>
              </a:solidFill>
            </a:ln>
          </p:spPr>
        </p:cxnSp>
        <p:sp>
          <p:nvSpPr>
            <p:cNvPr id="74" name="Rectangle 78"/>
            <p:cNvSpPr/>
            <p:nvPr/>
          </p:nvSpPr>
          <p:spPr>
            <a:xfrm>
              <a:off x="1940278" y="1478637"/>
              <a:ext cx="7128000" cy="198000"/>
            </a:xfrm>
            <a:prstGeom prst="rect">
              <a:avLst/>
            </a:prstGeom>
            <a:noFill/>
            <a:ln w="1588">
              <a:solidFill>
                <a:srgbClr val="E6E6E6"/>
              </a:solidFill>
            </a:ln>
          </p:spPr>
        </p:sp>
        <p:sp>
          <p:nvSpPr>
            <p:cNvPr id="76" name="CustomShape 80"/>
            <p:cNvSpPr/>
            <p:nvPr/>
          </p:nvSpPr>
          <p:spPr>
            <a:xfrm>
              <a:off x="1940278" y="4243437"/>
              <a:ext cx="0" cy="32400"/>
            </a:xfrm>
            <a:custGeom>
              <a:avLst/>
              <a:gdLst/>
              <a:ahLst/>
              <a:cxnLst/>
              <a:rect l="0" t="0" r="0" b="0"/>
              <a:pathLst>
                <a:path h="32400">
                  <a:moveTo>
                    <a:pt x="0" y="0"/>
                  </a:moveTo>
                  <a:lnTo>
                    <a:pt x="0" y="3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  <p:grpSp>
          <p:nvGrpSpPr>
            <p:cNvPr id="77" name="ShapeGroup 85"/>
            <p:cNvGrpSpPr/>
            <p:nvPr/>
          </p:nvGrpSpPr>
          <p:grpSpPr>
            <a:xfrm>
              <a:off x="3214556" y="1683837"/>
              <a:ext cx="2544587" cy="136800"/>
              <a:chOff x="1468800" y="1656000"/>
              <a:chExt cx="2307600" cy="136800"/>
            </a:xfrm>
          </p:grpSpPr>
          <p:sp>
            <p:nvSpPr>
              <p:cNvPr id="144" name="Rectangle 83"/>
              <p:cNvSpPr/>
              <p:nvPr/>
            </p:nvSpPr>
            <p:spPr>
              <a:xfrm>
                <a:off x="1468800" y="1656000"/>
                <a:ext cx="2307600" cy="136800"/>
              </a:xfrm>
              <a:prstGeom prst="rect">
                <a:avLst/>
              </a:prstGeom>
              <a:solidFill>
                <a:srgbClr val="7C9FF1">
                  <a:alpha val="100000"/>
                </a:srgbClr>
              </a:solidFill>
            </p:spPr>
          </p:sp>
          <p:sp>
            <p:nvSpPr>
              <p:cNvPr id="145" name="Rectangle 84"/>
              <p:cNvSpPr/>
              <p:nvPr/>
            </p:nvSpPr>
            <p:spPr>
              <a:xfrm>
                <a:off x="1468800" y="1656000"/>
                <a:ext cx="2307600" cy="136800"/>
              </a:xfrm>
              <a:prstGeom prst="rect">
                <a:avLst/>
              </a:prstGeom>
              <a:noFill/>
              <a:ln w="1588">
                <a:solidFill>
                  <a:srgbClr val="566FA8"/>
                </a:solidFill>
              </a:ln>
            </p:spPr>
          </p:sp>
        </p:grpSp>
        <p:grpSp>
          <p:nvGrpSpPr>
            <p:cNvPr id="78" name="ShapeGroup 90"/>
            <p:cNvGrpSpPr/>
            <p:nvPr/>
          </p:nvGrpSpPr>
          <p:grpSpPr>
            <a:xfrm>
              <a:off x="4278440" y="1889037"/>
              <a:ext cx="658973" cy="104400"/>
              <a:chOff x="2433600" y="1861200"/>
              <a:chExt cx="597600" cy="104400"/>
            </a:xfrm>
          </p:grpSpPr>
          <p:sp>
            <p:nvSpPr>
              <p:cNvPr id="142" name="Rectangle 88"/>
              <p:cNvSpPr/>
              <p:nvPr/>
            </p:nvSpPr>
            <p:spPr>
              <a:xfrm>
                <a:off x="2433600" y="1861200"/>
                <a:ext cx="597600" cy="104400"/>
              </a:xfrm>
              <a:prstGeom prst="rect">
                <a:avLst/>
              </a:prstGeom>
              <a:solidFill>
                <a:srgbClr val="CED3F2">
                  <a:alpha val="100000"/>
                </a:srgbClr>
              </a:solidFill>
            </p:spPr>
          </p:sp>
          <p:sp>
            <p:nvSpPr>
              <p:cNvPr id="143" name="Rectangle 89"/>
              <p:cNvSpPr/>
              <p:nvPr/>
            </p:nvSpPr>
            <p:spPr>
              <a:xfrm>
                <a:off x="2433600" y="1861200"/>
                <a:ext cx="597600" cy="104400"/>
              </a:xfrm>
              <a:prstGeom prst="rect">
                <a:avLst/>
              </a:prstGeom>
              <a:noFill/>
              <a:ln w="1588">
                <a:solidFill>
                  <a:srgbClr val="9093A9"/>
                </a:solidFill>
              </a:ln>
            </p:spPr>
          </p:sp>
        </p:grpSp>
        <p:grpSp>
          <p:nvGrpSpPr>
            <p:cNvPr id="79" name="ShapeGroup 95"/>
            <p:cNvGrpSpPr/>
            <p:nvPr/>
          </p:nvGrpSpPr>
          <p:grpSpPr>
            <a:xfrm>
              <a:off x="3214556" y="2025837"/>
              <a:ext cx="325517" cy="104400"/>
              <a:chOff x="1468800" y="1998000"/>
              <a:chExt cx="295200" cy="104400"/>
            </a:xfrm>
          </p:grpSpPr>
          <p:sp>
            <p:nvSpPr>
              <p:cNvPr id="140" name="Rectangle 93"/>
              <p:cNvSpPr/>
              <p:nvPr/>
            </p:nvSpPr>
            <p:spPr>
              <a:xfrm>
                <a:off x="1468800" y="1998000"/>
                <a:ext cx="295200" cy="104400"/>
              </a:xfrm>
              <a:prstGeom prst="rect">
                <a:avLst/>
              </a:prstGeom>
              <a:solidFill>
                <a:srgbClr val="CED3F2">
                  <a:alpha val="100000"/>
                </a:srgbClr>
              </a:solidFill>
            </p:spPr>
          </p:sp>
          <p:sp>
            <p:nvSpPr>
              <p:cNvPr id="141" name="Rectangle 94"/>
              <p:cNvSpPr/>
              <p:nvPr/>
            </p:nvSpPr>
            <p:spPr>
              <a:xfrm>
                <a:off x="1468800" y="1998000"/>
                <a:ext cx="295200" cy="104400"/>
              </a:xfrm>
              <a:prstGeom prst="rect">
                <a:avLst/>
              </a:prstGeom>
              <a:noFill/>
              <a:ln w="1588">
                <a:solidFill>
                  <a:srgbClr val="9093A9"/>
                </a:solidFill>
              </a:ln>
            </p:spPr>
          </p:sp>
        </p:grpSp>
        <p:grpSp>
          <p:nvGrpSpPr>
            <p:cNvPr id="80" name="ShapeGroup 100"/>
            <p:cNvGrpSpPr/>
            <p:nvPr/>
          </p:nvGrpSpPr>
          <p:grpSpPr>
            <a:xfrm>
              <a:off x="5346293" y="2162637"/>
              <a:ext cx="408881" cy="104400"/>
              <a:chOff x="3402000" y="2134800"/>
              <a:chExt cx="370800" cy="104400"/>
            </a:xfrm>
          </p:grpSpPr>
          <p:sp>
            <p:nvSpPr>
              <p:cNvPr id="138" name="Rectangle 98"/>
              <p:cNvSpPr/>
              <p:nvPr/>
            </p:nvSpPr>
            <p:spPr>
              <a:xfrm>
                <a:off x="3402000" y="2134800"/>
                <a:ext cx="370800" cy="104400"/>
              </a:xfrm>
              <a:prstGeom prst="rect">
                <a:avLst/>
              </a:prstGeom>
              <a:solidFill>
                <a:srgbClr val="CED3F2">
                  <a:alpha val="100000"/>
                </a:srgbClr>
              </a:solidFill>
            </p:spPr>
          </p:sp>
          <p:sp>
            <p:nvSpPr>
              <p:cNvPr id="139" name="Rectangle 99"/>
              <p:cNvSpPr/>
              <p:nvPr/>
            </p:nvSpPr>
            <p:spPr>
              <a:xfrm>
                <a:off x="3402000" y="2134800"/>
                <a:ext cx="370800" cy="104400"/>
              </a:xfrm>
              <a:prstGeom prst="rect">
                <a:avLst/>
              </a:prstGeom>
              <a:noFill/>
              <a:ln w="1588">
                <a:solidFill>
                  <a:srgbClr val="9093A9"/>
                </a:solidFill>
              </a:ln>
            </p:spPr>
          </p:sp>
        </p:grpSp>
        <p:grpSp>
          <p:nvGrpSpPr>
            <p:cNvPr id="81" name="ShapeGroup 105"/>
            <p:cNvGrpSpPr/>
            <p:nvPr/>
          </p:nvGrpSpPr>
          <p:grpSpPr>
            <a:xfrm>
              <a:off x="4941382" y="2299437"/>
              <a:ext cx="170698" cy="104400"/>
              <a:chOff x="3034800" y="2271600"/>
              <a:chExt cx="154800" cy="104400"/>
            </a:xfrm>
          </p:grpSpPr>
          <p:sp>
            <p:nvSpPr>
              <p:cNvPr id="136" name="Rectangle 103"/>
              <p:cNvSpPr/>
              <p:nvPr/>
            </p:nvSpPr>
            <p:spPr>
              <a:xfrm>
                <a:off x="3034800" y="2271600"/>
                <a:ext cx="154800" cy="104400"/>
              </a:xfrm>
              <a:prstGeom prst="rect">
                <a:avLst/>
              </a:prstGeom>
              <a:solidFill>
                <a:srgbClr val="CED3F2">
                  <a:alpha val="100000"/>
                </a:srgbClr>
              </a:solidFill>
            </p:spPr>
          </p:sp>
          <p:sp>
            <p:nvSpPr>
              <p:cNvPr id="137" name="Rectangle 104"/>
              <p:cNvSpPr/>
              <p:nvPr/>
            </p:nvSpPr>
            <p:spPr>
              <a:xfrm>
                <a:off x="3034800" y="2271600"/>
                <a:ext cx="154800" cy="104400"/>
              </a:xfrm>
              <a:prstGeom prst="rect">
                <a:avLst/>
              </a:prstGeom>
              <a:noFill/>
              <a:ln w="1588">
                <a:solidFill>
                  <a:srgbClr val="9093A9"/>
                </a:solidFill>
              </a:ln>
            </p:spPr>
          </p:sp>
        </p:grpSp>
        <p:grpSp>
          <p:nvGrpSpPr>
            <p:cNvPr id="82" name="ShapeGroup 110"/>
            <p:cNvGrpSpPr/>
            <p:nvPr/>
          </p:nvGrpSpPr>
          <p:grpSpPr>
            <a:xfrm>
              <a:off x="5112080" y="2436237"/>
              <a:ext cx="47637" cy="104400"/>
              <a:chOff x="3189600" y="2408400"/>
              <a:chExt cx="43200" cy="104400"/>
            </a:xfrm>
          </p:grpSpPr>
          <p:sp>
            <p:nvSpPr>
              <p:cNvPr id="134" name="Rectangle 108"/>
              <p:cNvSpPr/>
              <p:nvPr/>
            </p:nvSpPr>
            <p:spPr>
              <a:xfrm>
                <a:off x="3189600" y="2408400"/>
                <a:ext cx="43200" cy="104400"/>
              </a:xfrm>
              <a:prstGeom prst="rect">
                <a:avLst/>
              </a:prstGeom>
              <a:solidFill>
                <a:srgbClr val="CED3F2">
                  <a:alpha val="100000"/>
                </a:srgbClr>
              </a:solidFill>
            </p:spPr>
          </p:sp>
          <p:sp>
            <p:nvSpPr>
              <p:cNvPr id="135" name="Rectangle 109"/>
              <p:cNvSpPr/>
              <p:nvPr/>
            </p:nvSpPr>
            <p:spPr>
              <a:xfrm>
                <a:off x="3189600" y="2408400"/>
                <a:ext cx="43200" cy="104400"/>
              </a:xfrm>
              <a:prstGeom prst="rect">
                <a:avLst/>
              </a:prstGeom>
              <a:noFill/>
              <a:ln w="1588">
                <a:solidFill>
                  <a:srgbClr val="9093A9"/>
                </a:solidFill>
              </a:ln>
            </p:spPr>
          </p:sp>
        </p:grpSp>
        <p:grpSp>
          <p:nvGrpSpPr>
            <p:cNvPr id="83" name="ShapeGroup 115"/>
            <p:cNvGrpSpPr/>
            <p:nvPr/>
          </p:nvGrpSpPr>
          <p:grpSpPr>
            <a:xfrm>
              <a:off x="5171626" y="2573037"/>
              <a:ext cx="166728" cy="104400"/>
              <a:chOff x="3243600" y="2545200"/>
              <a:chExt cx="151200" cy="104400"/>
            </a:xfrm>
          </p:grpSpPr>
          <p:sp>
            <p:nvSpPr>
              <p:cNvPr id="132" name="Rectangle 113"/>
              <p:cNvSpPr/>
              <p:nvPr/>
            </p:nvSpPr>
            <p:spPr>
              <a:xfrm>
                <a:off x="3243600" y="2545200"/>
                <a:ext cx="151200" cy="104400"/>
              </a:xfrm>
              <a:prstGeom prst="rect">
                <a:avLst/>
              </a:prstGeom>
              <a:solidFill>
                <a:srgbClr val="CED3F2">
                  <a:alpha val="100000"/>
                </a:srgbClr>
              </a:solidFill>
            </p:spPr>
          </p:sp>
          <p:sp>
            <p:nvSpPr>
              <p:cNvPr id="133" name="Rectangle 114"/>
              <p:cNvSpPr/>
              <p:nvPr/>
            </p:nvSpPr>
            <p:spPr>
              <a:xfrm>
                <a:off x="3243600" y="2545200"/>
                <a:ext cx="151200" cy="104400"/>
              </a:xfrm>
              <a:prstGeom prst="rect">
                <a:avLst/>
              </a:prstGeom>
              <a:noFill/>
              <a:ln w="1588">
                <a:solidFill>
                  <a:srgbClr val="9093A9"/>
                </a:solidFill>
              </a:ln>
            </p:spPr>
          </p:sp>
        </p:grpSp>
        <p:grpSp>
          <p:nvGrpSpPr>
            <p:cNvPr id="84" name="ShapeGroup 120"/>
            <p:cNvGrpSpPr/>
            <p:nvPr/>
          </p:nvGrpSpPr>
          <p:grpSpPr>
            <a:xfrm>
              <a:off x="4941382" y="2709837"/>
              <a:ext cx="1373521" cy="136800"/>
              <a:chOff x="3034800" y="2682000"/>
              <a:chExt cx="1245600" cy="136800"/>
            </a:xfrm>
          </p:grpSpPr>
          <p:sp>
            <p:nvSpPr>
              <p:cNvPr id="130" name="Rectangle 118"/>
              <p:cNvSpPr/>
              <p:nvPr/>
            </p:nvSpPr>
            <p:spPr>
              <a:xfrm>
                <a:off x="3034800" y="2682000"/>
                <a:ext cx="1245600" cy="136800"/>
              </a:xfrm>
              <a:prstGeom prst="rect">
                <a:avLst/>
              </a:prstGeom>
              <a:solidFill>
                <a:srgbClr val="7C9FF1">
                  <a:alpha val="100000"/>
                </a:srgbClr>
              </a:solidFill>
            </p:spPr>
          </p:sp>
          <p:sp>
            <p:nvSpPr>
              <p:cNvPr id="131" name="Rectangle 119"/>
              <p:cNvSpPr/>
              <p:nvPr/>
            </p:nvSpPr>
            <p:spPr>
              <a:xfrm>
                <a:off x="3034800" y="2682000"/>
                <a:ext cx="1245600" cy="136800"/>
              </a:xfrm>
              <a:prstGeom prst="rect">
                <a:avLst/>
              </a:prstGeom>
              <a:noFill/>
              <a:ln w="1588">
                <a:solidFill>
                  <a:srgbClr val="566FA8"/>
                </a:solidFill>
              </a:ln>
            </p:spPr>
          </p:sp>
        </p:grpSp>
        <p:grpSp>
          <p:nvGrpSpPr>
            <p:cNvPr id="85" name="ShapeGroup 125"/>
            <p:cNvGrpSpPr/>
            <p:nvPr/>
          </p:nvGrpSpPr>
          <p:grpSpPr>
            <a:xfrm>
              <a:off x="4941382" y="2915037"/>
              <a:ext cx="496214" cy="104400"/>
              <a:chOff x="3034800" y="2887200"/>
              <a:chExt cx="450000" cy="104400"/>
            </a:xfrm>
          </p:grpSpPr>
          <p:sp>
            <p:nvSpPr>
              <p:cNvPr id="128" name="Rectangle 123"/>
              <p:cNvSpPr/>
              <p:nvPr/>
            </p:nvSpPr>
            <p:spPr>
              <a:xfrm>
                <a:off x="3034800" y="2887200"/>
                <a:ext cx="450000" cy="104400"/>
              </a:xfrm>
              <a:prstGeom prst="rect">
                <a:avLst/>
              </a:prstGeom>
              <a:solidFill>
                <a:srgbClr val="CED3F2">
                  <a:alpha val="100000"/>
                </a:srgbClr>
              </a:solidFill>
            </p:spPr>
          </p:sp>
          <p:sp>
            <p:nvSpPr>
              <p:cNvPr id="129" name="Rectangle 124"/>
              <p:cNvSpPr/>
              <p:nvPr/>
            </p:nvSpPr>
            <p:spPr>
              <a:xfrm>
                <a:off x="3034800" y="2887200"/>
                <a:ext cx="450000" cy="104400"/>
              </a:xfrm>
              <a:prstGeom prst="rect">
                <a:avLst/>
              </a:prstGeom>
              <a:noFill/>
              <a:ln w="1588">
                <a:solidFill>
                  <a:srgbClr val="9093A9"/>
                </a:solidFill>
              </a:ln>
            </p:spPr>
          </p:sp>
        </p:grpSp>
        <p:grpSp>
          <p:nvGrpSpPr>
            <p:cNvPr id="86" name="ShapeGroup 130"/>
            <p:cNvGrpSpPr/>
            <p:nvPr/>
          </p:nvGrpSpPr>
          <p:grpSpPr>
            <a:xfrm>
              <a:off x="4941382" y="3051837"/>
              <a:ext cx="170698" cy="104400"/>
              <a:chOff x="3034800" y="3024000"/>
              <a:chExt cx="154800" cy="104400"/>
            </a:xfrm>
          </p:grpSpPr>
          <p:sp>
            <p:nvSpPr>
              <p:cNvPr id="126" name="Rectangle 128"/>
              <p:cNvSpPr/>
              <p:nvPr/>
            </p:nvSpPr>
            <p:spPr>
              <a:xfrm>
                <a:off x="3034800" y="3024000"/>
                <a:ext cx="154800" cy="104400"/>
              </a:xfrm>
              <a:prstGeom prst="rect">
                <a:avLst/>
              </a:prstGeom>
              <a:solidFill>
                <a:srgbClr val="CED3F2">
                  <a:alpha val="100000"/>
                </a:srgbClr>
              </a:solidFill>
            </p:spPr>
          </p:sp>
          <p:sp>
            <p:nvSpPr>
              <p:cNvPr id="127" name="Rectangle 129"/>
              <p:cNvSpPr/>
              <p:nvPr/>
            </p:nvSpPr>
            <p:spPr>
              <a:xfrm>
                <a:off x="3034800" y="3024000"/>
                <a:ext cx="154800" cy="104400"/>
              </a:xfrm>
              <a:prstGeom prst="rect">
                <a:avLst/>
              </a:prstGeom>
              <a:noFill/>
              <a:ln w="1588">
                <a:solidFill>
                  <a:srgbClr val="9093A9"/>
                </a:solidFill>
              </a:ln>
            </p:spPr>
          </p:sp>
        </p:grpSp>
        <p:grpSp>
          <p:nvGrpSpPr>
            <p:cNvPr id="87" name="ShapeGroup 135"/>
            <p:cNvGrpSpPr/>
            <p:nvPr/>
          </p:nvGrpSpPr>
          <p:grpSpPr>
            <a:xfrm>
              <a:off x="5759143" y="3188637"/>
              <a:ext cx="551790" cy="104400"/>
              <a:chOff x="3776400" y="3160800"/>
              <a:chExt cx="500400" cy="104400"/>
            </a:xfrm>
          </p:grpSpPr>
          <p:sp>
            <p:nvSpPr>
              <p:cNvPr id="124" name="Rectangle 133"/>
              <p:cNvSpPr/>
              <p:nvPr/>
            </p:nvSpPr>
            <p:spPr>
              <a:xfrm>
                <a:off x="3776400" y="3160800"/>
                <a:ext cx="500400" cy="104400"/>
              </a:xfrm>
              <a:prstGeom prst="rect">
                <a:avLst/>
              </a:prstGeom>
              <a:solidFill>
                <a:srgbClr val="CED3F2">
                  <a:alpha val="100000"/>
                </a:srgbClr>
              </a:solidFill>
            </p:spPr>
          </p:sp>
          <p:sp>
            <p:nvSpPr>
              <p:cNvPr id="125" name="Rectangle 134"/>
              <p:cNvSpPr/>
              <p:nvPr/>
            </p:nvSpPr>
            <p:spPr>
              <a:xfrm>
                <a:off x="3776400" y="3160800"/>
                <a:ext cx="500400" cy="104400"/>
              </a:xfrm>
              <a:prstGeom prst="rect">
                <a:avLst/>
              </a:prstGeom>
              <a:noFill/>
              <a:ln w="1588">
                <a:solidFill>
                  <a:srgbClr val="9093A9"/>
                </a:solidFill>
              </a:ln>
            </p:spPr>
          </p:sp>
        </p:grpSp>
        <p:grpSp>
          <p:nvGrpSpPr>
            <p:cNvPr id="88" name="ShapeGroup 140"/>
            <p:cNvGrpSpPr/>
            <p:nvPr/>
          </p:nvGrpSpPr>
          <p:grpSpPr>
            <a:xfrm>
              <a:off x="5759143" y="3325437"/>
              <a:ext cx="202455" cy="104400"/>
              <a:chOff x="3776400" y="3297600"/>
              <a:chExt cx="183600" cy="104400"/>
            </a:xfrm>
          </p:grpSpPr>
          <p:sp>
            <p:nvSpPr>
              <p:cNvPr id="122" name="Rectangle 138"/>
              <p:cNvSpPr/>
              <p:nvPr/>
            </p:nvSpPr>
            <p:spPr>
              <a:xfrm>
                <a:off x="3776400" y="3297600"/>
                <a:ext cx="183600" cy="104400"/>
              </a:xfrm>
              <a:prstGeom prst="rect">
                <a:avLst/>
              </a:prstGeom>
              <a:solidFill>
                <a:srgbClr val="CED3F2">
                  <a:alpha val="100000"/>
                </a:srgbClr>
              </a:solidFill>
            </p:spPr>
          </p:sp>
          <p:sp>
            <p:nvSpPr>
              <p:cNvPr id="123" name="Rectangle 139"/>
              <p:cNvSpPr/>
              <p:nvPr/>
            </p:nvSpPr>
            <p:spPr>
              <a:xfrm>
                <a:off x="3776400" y="3297600"/>
                <a:ext cx="183600" cy="104400"/>
              </a:xfrm>
              <a:prstGeom prst="rect">
                <a:avLst/>
              </a:prstGeom>
              <a:noFill/>
              <a:ln w="1588">
                <a:solidFill>
                  <a:srgbClr val="9093A9"/>
                </a:solidFill>
              </a:ln>
            </p:spPr>
          </p:sp>
        </p:grpSp>
        <p:grpSp>
          <p:nvGrpSpPr>
            <p:cNvPr id="89" name="ShapeGroup 145"/>
            <p:cNvGrpSpPr/>
            <p:nvPr/>
          </p:nvGrpSpPr>
          <p:grpSpPr>
            <a:xfrm>
              <a:off x="5965569" y="3462237"/>
              <a:ext cx="63515" cy="104400"/>
              <a:chOff x="3963600" y="3434400"/>
              <a:chExt cx="57600" cy="104400"/>
            </a:xfrm>
          </p:grpSpPr>
          <p:sp>
            <p:nvSpPr>
              <p:cNvPr id="120" name="Rectangle 143"/>
              <p:cNvSpPr/>
              <p:nvPr/>
            </p:nvSpPr>
            <p:spPr>
              <a:xfrm>
                <a:off x="3963600" y="3434400"/>
                <a:ext cx="57600" cy="104400"/>
              </a:xfrm>
              <a:prstGeom prst="rect">
                <a:avLst/>
              </a:prstGeom>
              <a:solidFill>
                <a:srgbClr val="CED3F2">
                  <a:alpha val="100000"/>
                </a:srgbClr>
              </a:solidFill>
            </p:spPr>
          </p:sp>
          <p:sp>
            <p:nvSpPr>
              <p:cNvPr id="121" name="Rectangle 144"/>
              <p:cNvSpPr/>
              <p:nvPr/>
            </p:nvSpPr>
            <p:spPr>
              <a:xfrm>
                <a:off x="3963600" y="3434400"/>
                <a:ext cx="57600" cy="104400"/>
              </a:xfrm>
              <a:prstGeom prst="rect">
                <a:avLst/>
              </a:prstGeom>
              <a:noFill/>
              <a:ln w="1588">
                <a:solidFill>
                  <a:srgbClr val="9093A9"/>
                </a:solidFill>
              </a:ln>
            </p:spPr>
          </p:sp>
        </p:grpSp>
        <p:grpSp>
          <p:nvGrpSpPr>
            <p:cNvPr id="90" name="ShapeGroup 150"/>
            <p:cNvGrpSpPr/>
            <p:nvPr/>
          </p:nvGrpSpPr>
          <p:grpSpPr>
            <a:xfrm>
              <a:off x="6029084" y="3599037"/>
              <a:ext cx="230243" cy="104400"/>
              <a:chOff x="4021200" y="3571200"/>
              <a:chExt cx="208800" cy="104400"/>
            </a:xfrm>
          </p:grpSpPr>
          <p:sp>
            <p:nvSpPr>
              <p:cNvPr id="118" name="Rectangle 148"/>
              <p:cNvSpPr/>
              <p:nvPr/>
            </p:nvSpPr>
            <p:spPr>
              <a:xfrm>
                <a:off x="4021200" y="3571200"/>
                <a:ext cx="208800" cy="104400"/>
              </a:xfrm>
              <a:prstGeom prst="rect">
                <a:avLst/>
              </a:prstGeom>
              <a:solidFill>
                <a:srgbClr val="CED3F2">
                  <a:alpha val="100000"/>
                </a:srgbClr>
              </a:solidFill>
            </p:spPr>
          </p:sp>
          <p:sp>
            <p:nvSpPr>
              <p:cNvPr id="119" name="Rectangle 149"/>
              <p:cNvSpPr/>
              <p:nvPr/>
            </p:nvSpPr>
            <p:spPr>
              <a:xfrm>
                <a:off x="4021200" y="3571200"/>
                <a:ext cx="208800" cy="104400"/>
              </a:xfrm>
              <a:prstGeom prst="rect">
                <a:avLst/>
              </a:prstGeom>
              <a:noFill/>
              <a:ln w="1588">
                <a:solidFill>
                  <a:srgbClr val="9093A9"/>
                </a:solidFill>
              </a:ln>
            </p:spPr>
          </p:sp>
        </p:grpSp>
        <p:grpSp>
          <p:nvGrpSpPr>
            <p:cNvPr id="91" name="ShapeGroup 155"/>
            <p:cNvGrpSpPr/>
            <p:nvPr/>
          </p:nvGrpSpPr>
          <p:grpSpPr>
            <a:xfrm>
              <a:off x="6314903" y="3735837"/>
              <a:ext cx="1036096" cy="136800"/>
              <a:chOff x="4280400" y="3708000"/>
              <a:chExt cx="939600" cy="136800"/>
            </a:xfrm>
          </p:grpSpPr>
          <p:sp>
            <p:nvSpPr>
              <p:cNvPr id="116" name="Rectangle 153"/>
              <p:cNvSpPr/>
              <p:nvPr/>
            </p:nvSpPr>
            <p:spPr>
              <a:xfrm>
                <a:off x="4280400" y="3708000"/>
                <a:ext cx="939600" cy="136800"/>
              </a:xfrm>
              <a:prstGeom prst="rect">
                <a:avLst/>
              </a:prstGeom>
              <a:solidFill>
                <a:srgbClr val="7C9FF1">
                  <a:alpha val="100000"/>
                </a:srgbClr>
              </a:solidFill>
            </p:spPr>
          </p:sp>
          <p:sp>
            <p:nvSpPr>
              <p:cNvPr id="117" name="Rectangle 154"/>
              <p:cNvSpPr/>
              <p:nvPr/>
            </p:nvSpPr>
            <p:spPr>
              <a:xfrm>
                <a:off x="4280400" y="3708000"/>
                <a:ext cx="939600" cy="136800"/>
              </a:xfrm>
              <a:prstGeom prst="rect">
                <a:avLst/>
              </a:prstGeom>
              <a:noFill/>
              <a:ln w="1588">
                <a:solidFill>
                  <a:srgbClr val="566FA8"/>
                </a:solidFill>
              </a:ln>
            </p:spPr>
          </p:sp>
        </p:grpSp>
        <p:sp>
          <p:nvSpPr>
            <p:cNvPr id="94" name="TextArea 164"/>
            <p:cNvSpPr txBox="1"/>
            <p:nvPr/>
          </p:nvSpPr>
          <p:spPr>
            <a:xfrm>
              <a:off x="3214556" y="1683837"/>
              <a:ext cx="2546572" cy="13680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ctr"/>
              <a:r>
                <a:rPr sz="400" b="1" dirty="0">
                  <a:solidFill>
                    <a:srgbClr val="FFFFFF"/>
                  </a:solidFill>
                  <a:latin typeface="Tahoma"/>
                  <a:cs typeface="Tahoma"/>
                </a:rPr>
                <a:t>ES HEBT Commissioning - Phase 1</a:t>
              </a:r>
              <a:endParaRPr dirty="0">
                <a:latin typeface="Tahoma"/>
              </a:endParaRPr>
            </a:p>
          </p:txBody>
        </p:sp>
        <p:sp>
          <p:nvSpPr>
            <p:cNvPr id="95" name="TextArea 165"/>
            <p:cNvSpPr txBox="1"/>
            <p:nvPr/>
          </p:nvSpPr>
          <p:spPr>
            <a:xfrm>
              <a:off x="4941382" y="2709837"/>
              <a:ext cx="1375506" cy="13680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ctr"/>
              <a:r>
                <a:rPr sz="400" b="1">
                  <a:solidFill>
                    <a:srgbClr val="FFFFFF"/>
                  </a:solidFill>
                  <a:latin typeface="Tahoma"/>
                  <a:cs typeface="Tahoma"/>
                </a:rPr>
                <a:t>ES HEBT Commissioning Phase 2-3.1</a:t>
              </a:r>
              <a:endParaRPr>
                <a:latin typeface="Tahoma"/>
              </a:endParaRPr>
            </a:p>
          </p:txBody>
        </p:sp>
        <p:sp>
          <p:nvSpPr>
            <p:cNvPr id="96" name="TextArea 166"/>
            <p:cNvSpPr txBox="1"/>
            <p:nvPr/>
          </p:nvSpPr>
          <p:spPr>
            <a:xfrm>
              <a:off x="4996958" y="1889037"/>
              <a:ext cx="142116" cy="10476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 dirty="0">
                  <a:solidFill>
                    <a:srgbClr val="000000"/>
                  </a:solidFill>
                  <a:latin typeface="Tahoma"/>
                  <a:cs typeface="Tahoma"/>
                </a:rPr>
                <a:t>T1S1</a:t>
              </a:r>
              <a:endParaRPr dirty="0">
                <a:latin typeface="Tahoma"/>
              </a:endParaRPr>
            </a:p>
          </p:txBody>
        </p:sp>
        <p:sp>
          <p:nvSpPr>
            <p:cNvPr id="97" name="TextArea 167"/>
            <p:cNvSpPr txBox="1"/>
            <p:nvPr/>
          </p:nvSpPr>
          <p:spPr>
            <a:xfrm>
              <a:off x="3599619" y="2025837"/>
              <a:ext cx="142116" cy="10476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>
                  <a:solidFill>
                    <a:srgbClr val="000000"/>
                  </a:solidFill>
                  <a:latin typeface="Tahoma"/>
                  <a:cs typeface="Tahoma"/>
                </a:rPr>
                <a:t>T1S2</a:t>
              </a:r>
              <a:endParaRPr>
                <a:latin typeface="Tahoma"/>
              </a:endParaRPr>
            </a:p>
          </p:txBody>
        </p:sp>
        <p:sp>
          <p:nvSpPr>
            <p:cNvPr id="98" name="TextArea 168"/>
            <p:cNvSpPr txBox="1"/>
            <p:nvPr/>
          </p:nvSpPr>
          <p:spPr>
            <a:xfrm>
              <a:off x="5818689" y="2162637"/>
              <a:ext cx="142116" cy="10476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>
                  <a:solidFill>
                    <a:srgbClr val="000000"/>
                  </a:solidFill>
                  <a:latin typeface="Tahoma"/>
                  <a:cs typeface="Tahoma"/>
                </a:rPr>
                <a:t>TSX1</a:t>
              </a:r>
              <a:endParaRPr>
                <a:latin typeface="Tahoma"/>
              </a:endParaRPr>
            </a:p>
          </p:txBody>
        </p:sp>
        <p:sp>
          <p:nvSpPr>
            <p:cNvPr id="99" name="TextArea 169"/>
            <p:cNvSpPr txBox="1"/>
            <p:nvPr/>
          </p:nvSpPr>
          <p:spPr>
            <a:xfrm>
              <a:off x="5171626" y="2299437"/>
              <a:ext cx="142116" cy="10476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>
                  <a:solidFill>
                    <a:srgbClr val="000000"/>
                  </a:solidFill>
                  <a:latin typeface="Tahoma"/>
                  <a:cs typeface="Tahoma"/>
                </a:rPr>
                <a:t>TSF1</a:t>
              </a:r>
              <a:endParaRPr>
                <a:latin typeface="Tahoma"/>
              </a:endParaRPr>
            </a:p>
          </p:txBody>
        </p:sp>
        <p:sp>
          <p:nvSpPr>
            <p:cNvPr id="100" name="TextArea 170"/>
            <p:cNvSpPr txBox="1"/>
            <p:nvPr/>
          </p:nvSpPr>
          <p:spPr>
            <a:xfrm>
              <a:off x="5219262" y="2436237"/>
              <a:ext cx="142116" cy="10476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>
                  <a:solidFill>
                    <a:srgbClr val="000000"/>
                  </a:solidFill>
                  <a:latin typeface="Tahoma"/>
                  <a:cs typeface="Tahoma"/>
                </a:rPr>
                <a:t>T1F2</a:t>
              </a:r>
              <a:endParaRPr>
                <a:latin typeface="Tahoma"/>
              </a:endParaRPr>
            </a:p>
          </p:txBody>
        </p:sp>
        <p:sp>
          <p:nvSpPr>
            <p:cNvPr id="101" name="TextArea 171"/>
            <p:cNvSpPr txBox="1"/>
            <p:nvPr/>
          </p:nvSpPr>
          <p:spPr>
            <a:xfrm>
              <a:off x="5397899" y="2573037"/>
              <a:ext cx="137352" cy="10476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>
                  <a:solidFill>
                    <a:srgbClr val="000000"/>
                  </a:solidFill>
                  <a:latin typeface="Tahoma"/>
                  <a:cs typeface="Tahoma"/>
                </a:rPr>
                <a:t>TFF1</a:t>
              </a:r>
              <a:endParaRPr>
                <a:latin typeface="Tahoma"/>
              </a:endParaRPr>
            </a:p>
          </p:txBody>
        </p:sp>
        <p:sp>
          <p:nvSpPr>
            <p:cNvPr id="102" name="TextArea 172"/>
            <p:cNvSpPr txBox="1"/>
            <p:nvPr/>
          </p:nvSpPr>
          <p:spPr>
            <a:xfrm>
              <a:off x="5493173" y="2915037"/>
              <a:ext cx="142116" cy="10476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>
                  <a:solidFill>
                    <a:srgbClr val="000000"/>
                  </a:solidFill>
                  <a:latin typeface="Tahoma"/>
                  <a:cs typeface="Tahoma"/>
                </a:rPr>
                <a:t>T1S1</a:t>
              </a:r>
              <a:endParaRPr>
                <a:latin typeface="Tahoma"/>
              </a:endParaRPr>
            </a:p>
          </p:txBody>
        </p:sp>
        <p:sp>
          <p:nvSpPr>
            <p:cNvPr id="103" name="TextArea 173"/>
            <p:cNvSpPr txBox="1"/>
            <p:nvPr/>
          </p:nvSpPr>
          <p:spPr>
            <a:xfrm>
              <a:off x="5171626" y="3051837"/>
              <a:ext cx="142116" cy="10476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>
                  <a:solidFill>
                    <a:srgbClr val="000000"/>
                  </a:solidFill>
                  <a:latin typeface="Tahoma"/>
                  <a:cs typeface="Tahoma"/>
                </a:rPr>
                <a:t>T1S2</a:t>
              </a:r>
              <a:endParaRPr>
                <a:latin typeface="Tahoma"/>
              </a:endParaRPr>
            </a:p>
          </p:txBody>
        </p:sp>
        <p:sp>
          <p:nvSpPr>
            <p:cNvPr id="104" name="TextArea 174"/>
            <p:cNvSpPr txBox="1"/>
            <p:nvPr/>
          </p:nvSpPr>
          <p:spPr>
            <a:xfrm>
              <a:off x="6370479" y="3188637"/>
              <a:ext cx="142116" cy="10476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>
                  <a:solidFill>
                    <a:srgbClr val="000000"/>
                  </a:solidFill>
                  <a:latin typeface="Tahoma"/>
                  <a:cs typeface="Tahoma"/>
                </a:rPr>
                <a:t>TSX1</a:t>
              </a:r>
              <a:endParaRPr>
                <a:latin typeface="Tahoma"/>
              </a:endParaRPr>
            </a:p>
          </p:txBody>
        </p:sp>
        <p:sp>
          <p:nvSpPr>
            <p:cNvPr id="105" name="TextArea 175"/>
            <p:cNvSpPr txBox="1"/>
            <p:nvPr/>
          </p:nvSpPr>
          <p:spPr>
            <a:xfrm>
              <a:off x="6021145" y="3325437"/>
              <a:ext cx="142116" cy="10476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>
                  <a:solidFill>
                    <a:srgbClr val="000000"/>
                  </a:solidFill>
                  <a:latin typeface="Tahoma"/>
                  <a:cs typeface="Tahoma"/>
                </a:rPr>
                <a:t>TSF1</a:t>
              </a:r>
              <a:endParaRPr>
                <a:latin typeface="Tahoma"/>
              </a:endParaRPr>
            </a:p>
          </p:txBody>
        </p:sp>
        <p:sp>
          <p:nvSpPr>
            <p:cNvPr id="106" name="TextArea 176"/>
            <p:cNvSpPr txBox="1"/>
            <p:nvPr/>
          </p:nvSpPr>
          <p:spPr>
            <a:xfrm>
              <a:off x="6088630" y="3462237"/>
              <a:ext cx="142116" cy="10476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>
                  <a:solidFill>
                    <a:srgbClr val="000000"/>
                  </a:solidFill>
                  <a:latin typeface="Tahoma"/>
                  <a:cs typeface="Tahoma"/>
                </a:rPr>
                <a:t>T1F2</a:t>
              </a:r>
              <a:endParaRPr>
                <a:latin typeface="Tahoma"/>
              </a:endParaRPr>
            </a:p>
          </p:txBody>
        </p:sp>
        <p:sp>
          <p:nvSpPr>
            <p:cNvPr id="107" name="TextArea 177"/>
            <p:cNvSpPr txBox="1"/>
            <p:nvPr/>
          </p:nvSpPr>
          <p:spPr>
            <a:xfrm>
              <a:off x="6318873" y="3599037"/>
              <a:ext cx="137352" cy="10476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>
                  <a:solidFill>
                    <a:srgbClr val="000000"/>
                  </a:solidFill>
                  <a:latin typeface="Tahoma"/>
                  <a:cs typeface="Tahoma"/>
                </a:rPr>
                <a:t>TFF1</a:t>
              </a:r>
              <a:endParaRPr>
                <a:latin typeface="Tahoma"/>
              </a:endParaRPr>
            </a:p>
          </p:txBody>
        </p:sp>
        <p:sp>
          <p:nvSpPr>
            <p:cNvPr id="108" name="TextArea 178"/>
            <p:cNvSpPr txBox="1"/>
            <p:nvPr/>
          </p:nvSpPr>
          <p:spPr>
            <a:xfrm>
              <a:off x="6382389" y="3696237"/>
              <a:ext cx="896362" cy="21312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 b="1">
                  <a:solidFill>
                    <a:srgbClr val="FFFFFF"/>
                  </a:solidFill>
                  <a:latin typeface="Tahoma"/>
                  <a:cs typeface="Tahoma"/>
                </a:rPr>
                <a:t>ES HEBT - Commissioning Phase 3.2-4</a:t>
              </a:r>
              <a:endParaRPr>
                <a:latin typeface="Tahoma"/>
              </a:endParaRPr>
            </a:p>
          </p:txBody>
        </p:sp>
        <p:sp>
          <p:nvSpPr>
            <p:cNvPr id="109" name="TextArea 179"/>
            <p:cNvSpPr txBox="1"/>
            <p:nvPr/>
          </p:nvSpPr>
          <p:spPr>
            <a:xfrm>
              <a:off x="7005634" y="3977037"/>
              <a:ext cx="913828" cy="6840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 b="1">
                  <a:solidFill>
                    <a:srgbClr val="000000"/>
                  </a:solidFill>
                  <a:latin typeface="Tahoma"/>
                  <a:cs typeface="Tahoma"/>
                </a:rPr>
                <a:t>ES HEBT ready for beam (M11)</a:t>
              </a:r>
              <a:endParaRPr>
                <a:latin typeface="Tahoma"/>
              </a:endParaRPr>
            </a:p>
          </p:txBody>
        </p:sp>
        <p:sp>
          <p:nvSpPr>
            <p:cNvPr id="110" name="TextArea 180"/>
            <p:cNvSpPr txBox="1"/>
            <p:nvPr/>
          </p:nvSpPr>
          <p:spPr>
            <a:xfrm>
              <a:off x="7450242" y="4113837"/>
              <a:ext cx="1060311" cy="68400"/>
            </a:xfrm>
            <a:prstGeom prst="rect">
              <a:avLst/>
            </a:prstGeom>
            <a:noFill/>
          </p:spPr>
          <p:txBody>
            <a:bodyPr vertOverflow="ellipsis" horzOverflow="clip" wrap="square" lIns="0" tIns="0" rIns="0" bIns="0" anchor="ctr">
              <a:noAutofit/>
            </a:bodyPr>
            <a:lstStyle/>
            <a:p>
              <a:pPr algn="l"/>
              <a:r>
                <a:rPr sz="400" b="1">
                  <a:solidFill>
                    <a:srgbClr val="000000"/>
                  </a:solidFill>
                  <a:latin typeface="Tahoma"/>
                  <a:cs typeface="Tahoma"/>
                </a:rPr>
                <a:t>ES HEBT  ready for operation (M12)</a:t>
              </a:r>
              <a:endParaRPr>
                <a:latin typeface="Tahoma"/>
              </a:endParaRPr>
            </a:p>
          </p:txBody>
        </p:sp>
        <p:cxnSp>
          <p:nvCxnSpPr>
            <p:cNvPr id="112" name="Connector 182"/>
            <p:cNvCxnSpPr/>
            <p:nvPr/>
          </p:nvCxnSpPr>
          <p:spPr>
            <a:xfrm>
              <a:off x="1940278" y="1680237"/>
              <a:ext cx="7128000" cy="0"/>
            </a:xfrm>
            <a:prstGeom prst="line">
              <a:avLst/>
            </a:prstGeom>
            <a:ln w="1588">
              <a:solidFill>
                <a:srgbClr val="E6E6E6"/>
              </a:solidFill>
            </a:ln>
          </p:spPr>
        </p:cxnSp>
      </p:grpSp>
    </p:spTree>
    <p:extLst>
      <p:ext uri="{BB962C8B-B14F-4D97-AF65-F5344CB8AC3E}">
        <p14:creationId xmlns:p14="http://schemas.microsoft.com/office/powerpoint/2010/main" val="217763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‘Staged’ Commissioning of TBI - HEBT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395F1EAD-DE0F-4FB8-8DB1-721DF23EC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32" y="1498974"/>
            <a:ext cx="6058840" cy="2204978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8EBD19CC-9B53-4359-AD7E-E6C2A832F6A9}"/>
              </a:ext>
            </a:extLst>
          </p:cNvPr>
          <p:cNvSpPr txBox="1"/>
          <p:nvPr/>
        </p:nvSpPr>
        <p:spPr>
          <a:xfrm>
            <a:off x="142696" y="4112462"/>
            <a:ext cx="46800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cs typeface="Arial" panose="020B0604020202020204" pitchFamily="34" charset="0"/>
              </a:rPr>
              <a:t>T1S1, T1S2 „</a:t>
            </a:r>
            <a:r>
              <a:rPr lang="de-DE" sz="1400" dirty="0" err="1" smtClean="0">
                <a:cs typeface="Arial" panose="020B0604020202020204" pitchFamily="34" charset="0"/>
              </a:rPr>
              <a:t>need</a:t>
            </a:r>
            <a:r>
              <a:rPr lang="de-DE" sz="1400" dirty="0" smtClean="0">
                <a:cs typeface="Arial" panose="020B0604020202020204" pitchFamily="34" charset="0"/>
              </a:rPr>
              <a:t>“ G0702A </a:t>
            </a:r>
            <a:r>
              <a:rPr lang="de-DE" sz="1400" dirty="0" err="1" smtClean="0">
                <a:cs typeface="Arial" panose="020B0604020202020204" pitchFamily="34" charset="0"/>
              </a:rPr>
              <a:t>and</a:t>
            </a:r>
            <a:r>
              <a:rPr lang="de-DE" sz="1400" dirty="0" smtClean="0">
                <a:cs typeface="Arial" panose="020B0604020202020204" pitchFamily="34" charset="0"/>
              </a:rPr>
              <a:t> G0704A</a:t>
            </a:r>
          </a:p>
          <a:p>
            <a:pPr marL="285750" indent="-285750" algn="l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cs typeface="Arial" panose="020B0604020202020204" pitchFamily="34" charset="0"/>
              </a:rPr>
              <a:t>Start </a:t>
            </a:r>
            <a:r>
              <a:rPr lang="de-DE" sz="1400" dirty="0" err="1" smtClean="0">
                <a:cs typeface="Arial" panose="020B0604020202020204" pitchFamily="34" charset="0"/>
              </a:rPr>
              <a:t>local</a:t>
            </a:r>
            <a:r>
              <a:rPr lang="de-DE" sz="1400" dirty="0" smtClean="0">
                <a:cs typeface="Arial" panose="020B0604020202020204" pitchFamily="34" charset="0"/>
              </a:rPr>
              <a:t> HW </a:t>
            </a:r>
            <a:r>
              <a:rPr lang="de-DE" sz="1400" dirty="0" err="1" smtClean="0">
                <a:cs typeface="Arial" panose="020B0604020202020204" pitchFamily="34" charset="0"/>
              </a:rPr>
              <a:t>Commissioning</a:t>
            </a:r>
            <a:r>
              <a:rPr lang="de-DE" sz="1400" dirty="0" smtClean="0"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cs typeface="Arial" panose="020B0604020202020204" pitchFamily="34" charset="0"/>
              </a:rPr>
              <a:t>with</a:t>
            </a:r>
            <a:r>
              <a:rPr lang="de-DE" sz="1400" dirty="0" smtClean="0">
                <a:cs typeface="Arial" panose="020B0604020202020204" pitchFamily="34" charset="0"/>
              </a:rPr>
              <a:t> T1S2 in 09/2025</a:t>
            </a:r>
          </a:p>
          <a:p>
            <a:pPr marL="285750" indent="-285750" algn="l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cs typeface="Arial" panose="020B0604020202020204" pitchFamily="34" charset="0"/>
              </a:rPr>
              <a:t>Media </a:t>
            </a:r>
            <a:r>
              <a:rPr lang="de-DE" sz="1400" dirty="0" err="1" smtClean="0">
                <a:cs typeface="Arial" panose="020B0604020202020204" pitchFamily="34" charset="0"/>
              </a:rPr>
              <a:t>supply</a:t>
            </a:r>
            <a:r>
              <a:rPr lang="de-DE" sz="1400" dirty="0" smtClean="0">
                <a:cs typeface="Arial" panose="020B0604020202020204" pitchFamily="34" charset="0"/>
              </a:rPr>
              <a:t> (Stage V) in G0702A </a:t>
            </a:r>
            <a:r>
              <a:rPr lang="de-DE" sz="1400" dirty="0" err="1" smtClean="0">
                <a:cs typeface="Arial" panose="020B0604020202020204" pitchFamily="34" charset="0"/>
              </a:rPr>
              <a:t>and</a:t>
            </a:r>
            <a:r>
              <a:rPr lang="de-DE" sz="1400" dirty="0" smtClean="0">
                <a:cs typeface="Arial" panose="020B0604020202020204" pitchFamily="34" charset="0"/>
              </a:rPr>
              <a:t> G0702A </a:t>
            </a:r>
            <a:r>
              <a:rPr lang="de-DE" sz="1400" dirty="0" err="1" smtClean="0">
                <a:cs typeface="Arial" panose="020B0604020202020204" pitchFamily="34" charset="0"/>
              </a:rPr>
              <a:t>available</a:t>
            </a:r>
            <a:r>
              <a:rPr lang="de-DE" sz="1400" dirty="0" smtClean="0">
                <a:cs typeface="Arial" panose="020B0604020202020204" pitchFamily="34" charset="0"/>
              </a:rPr>
              <a:t> in 12/2025      </a:t>
            </a:r>
            <a:endParaRPr lang="en-GB" sz="1400" dirty="0"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470" y="3359389"/>
            <a:ext cx="3677658" cy="2155348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8EBD19CC-9B53-4359-AD7E-E6C2A832F6A9}"/>
              </a:ext>
            </a:extLst>
          </p:cNvPr>
          <p:cNvSpPr txBox="1"/>
          <p:nvPr/>
        </p:nvSpPr>
        <p:spPr>
          <a:xfrm>
            <a:off x="142697" y="5430376"/>
            <a:ext cx="5171738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cs typeface="Calibri" panose="020F0502020204030204" pitchFamily="34" charset="0"/>
              </a:rPr>
              <a:t>TSX1, TSF1, T1F2, TFF1 „</a:t>
            </a:r>
            <a:r>
              <a:rPr lang="de-DE" sz="1400" dirty="0" err="1" smtClean="0">
                <a:cs typeface="Calibri" panose="020F0502020204030204" pitchFamily="34" charset="0"/>
              </a:rPr>
              <a:t>need</a:t>
            </a:r>
            <a:r>
              <a:rPr lang="de-DE" sz="1400" dirty="0" smtClean="0">
                <a:cs typeface="Calibri" panose="020F0502020204030204" pitchFamily="34" charset="0"/>
              </a:rPr>
              <a:t>“ H0705A, K0617A, H0719A</a:t>
            </a:r>
          </a:p>
          <a:p>
            <a:pPr marL="285750" indent="-285750" algn="l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cs typeface="Calibri" panose="020F0502020204030204" pitchFamily="34" charset="0"/>
              </a:rPr>
              <a:t>Start </a:t>
            </a:r>
            <a:r>
              <a:rPr lang="de-DE" sz="1400" dirty="0" err="1" smtClean="0">
                <a:cs typeface="Calibri" panose="020F0502020204030204" pitchFamily="34" charset="0"/>
              </a:rPr>
              <a:t>local</a:t>
            </a:r>
            <a:r>
              <a:rPr lang="de-DE" sz="1400" dirty="0" smtClean="0">
                <a:cs typeface="Calibri" panose="020F0502020204030204" pitchFamily="34" charset="0"/>
              </a:rPr>
              <a:t> HW </a:t>
            </a:r>
            <a:r>
              <a:rPr lang="de-DE" sz="1400" dirty="0" err="1" smtClean="0">
                <a:cs typeface="Calibri" panose="020F0502020204030204" pitchFamily="34" charset="0"/>
              </a:rPr>
              <a:t>Commissioning</a:t>
            </a:r>
            <a:r>
              <a:rPr lang="de-DE" sz="1400" dirty="0" smtClean="0">
                <a:cs typeface="Calibri" panose="020F0502020204030204" pitchFamily="34" charset="0"/>
              </a:rPr>
              <a:t> TSF1 in 08/2026</a:t>
            </a:r>
          </a:p>
          <a:p>
            <a:pPr marL="285750" indent="-285750" algn="l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cs typeface="Calibri" panose="020F0502020204030204" pitchFamily="34" charset="0"/>
              </a:rPr>
              <a:t>Power </a:t>
            </a:r>
            <a:r>
              <a:rPr lang="de-DE" sz="1400" dirty="0" err="1" smtClean="0">
                <a:cs typeface="Calibri" panose="020F0502020204030204" pitchFamily="34" charset="0"/>
              </a:rPr>
              <a:t>and</a:t>
            </a:r>
            <a:r>
              <a:rPr lang="de-DE" sz="1400" dirty="0" smtClean="0">
                <a:cs typeface="Calibri" panose="020F0502020204030204" pitchFamily="34" charset="0"/>
              </a:rPr>
              <a:t> Media </a:t>
            </a:r>
            <a:r>
              <a:rPr lang="de-DE" sz="1400" dirty="0" err="1" smtClean="0">
                <a:cs typeface="Calibri" panose="020F0502020204030204" pitchFamily="34" charset="0"/>
              </a:rPr>
              <a:t>supply</a:t>
            </a:r>
            <a:r>
              <a:rPr lang="de-DE" sz="1400" dirty="0" smtClean="0">
                <a:cs typeface="Calibri" panose="020F0502020204030204" pitchFamily="34" charset="0"/>
              </a:rPr>
              <a:t> (Stage V) </a:t>
            </a:r>
            <a:r>
              <a:rPr lang="de-DE" sz="1400" dirty="0" err="1" smtClean="0">
                <a:cs typeface="Calibri" panose="020F0502020204030204" pitchFamily="34" charset="0"/>
              </a:rPr>
              <a:t>available</a:t>
            </a:r>
            <a:r>
              <a:rPr lang="de-DE" sz="1400" dirty="0" smtClean="0">
                <a:cs typeface="Calibri" panose="020F0502020204030204" pitchFamily="34" charset="0"/>
              </a:rPr>
              <a:t>    </a:t>
            </a:r>
            <a:endParaRPr lang="en-GB" sz="1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64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19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HEBT </a:t>
            </a: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/>
              <a:t>R</a:t>
            </a:r>
            <a:r>
              <a:rPr lang="de-DE" dirty="0" err="1" smtClean="0"/>
              <a:t>oles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06637" y="1218411"/>
            <a:ext cx="8203253" cy="537092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sz="1400" b="1" dirty="0" smtClean="0"/>
              <a:t>HEBT </a:t>
            </a:r>
            <a:r>
              <a:rPr lang="de-DE" sz="1400" b="1" dirty="0" err="1" smtClean="0"/>
              <a:t>Commissioning</a:t>
            </a:r>
            <a:r>
              <a:rPr lang="de-DE" sz="1400" b="1" dirty="0" smtClean="0"/>
              <a:t> Management  (1 FTE, 2 </a:t>
            </a:r>
            <a:r>
              <a:rPr lang="de-DE" sz="1400" b="1" dirty="0" err="1" smtClean="0"/>
              <a:t>heads</a:t>
            </a:r>
            <a:r>
              <a:rPr lang="de-DE" sz="1400" b="1" dirty="0" smtClean="0"/>
              <a:t> – </a:t>
            </a:r>
            <a:r>
              <a:rPr lang="de-DE" sz="1400" b="1" dirty="0" err="1" smtClean="0"/>
              <a:t>by</a:t>
            </a:r>
            <a:r>
              <a:rPr lang="de-DE" sz="1400" b="1" dirty="0" smtClean="0"/>
              <a:t> HEB)</a:t>
            </a:r>
          </a:p>
          <a:p>
            <a:r>
              <a:rPr lang="de-DE" sz="1400" dirty="0" smtClean="0"/>
              <a:t>Overall </a:t>
            </a:r>
            <a:r>
              <a:rPr lang="de-DE" sz="1400" dirty="0" err="1" smtClean="0"/>
              <a:t>coordination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activities</a:t>
            </a:r>
            <a:endParaRPr lang="de-DE" sz="1400" dirty="0" smtClean="0"/>
          </a:p>
          <a:p>
            <a:r>
              <a:rPr lang="de-DE" sz="1400" dirty="0" smtClean="0"/>
              <a:t>Reporting </a:t>
            </a:r>
            <a:r>
              <a:rPr lang="de-DE" sz="1400" dirty="0" err="1" smtClean="0"/>
              <a:t>to</a:t>
            </a:r>
            <a:r>
              <a:rPr lang="de-DE" sz="1400" dirty="0" smtClean="0"/>
              <a:t> SPL FAIR </a:t>
            </a:r>
            <a:r>
              <a:rPr lang="de-DE" sz="1400" dirty="0" err="1" smtClean="0"/>
              <a:t>Commissioning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SPL </a:t>
            </a:r>
            <a:r>
              <a:rPr lang="de-DE" sz="1400" dirty="0" err="1" smtClean="0"/>
              <a:t>Commons</a:t>
            </a:r>
            <a:r>
              <a:rPr lang="de-DE" sz="1400" dirty="0" smtClean="0"/>
              <a:t> (level1)</a:t>
            </a:r>
          </a:p>
          <a:p>
            <a:r>
              <a:rPr lang="de-DE" sz="1400" dirty="0" smtClean="0"/>
              <a:t>Overall time </a:t>
            </a:r>
            <a:r>
              <a:rPr lang="de-DE" sz="1400" dirty="0" err="1" smtClean="0"/>
              <a:t>planning</a:t>
            </a:r>
            <a:endParaRPr lang="de-DE" sz="1400" dirty="0" smtClean="0"/>
          </a:p>
          <a:p>
            <a:r>
              <a:rPr lang="de-DE" sz="1400" dirty="0" err="1" smtClean="0"/>
              <a:t>Coordination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building</a:t>
            </a:r>
            <a:r>
              <a:rPr lang="de-DE" sz="1400" dirty="0" smtClean="0"/>
              <a:t> </a:t>
            </a:r>
            <a:r>
              <a:rPr lang="de-DE" sz="1400" dirty="0" err="1" smtClean="0"/>
              <a:t>activities</a:t>
            </a:r>
            <a:r>
              <a:rPr lang="de-DE" sz="1400" dirty="0" smtClean="0"/>
              <a:t> in </a:t>
            </a:r>
            <a:r>
              <a:rPr lang="de-DE" sz="1400" dirty="0" err="1" smtClean="0"/>
              <a:t>neighbouring</a:t>
            </a:r>
            <a:r>
              <a:rPr lang="de-DE" sz="1400" dirty="0" smtClean="0"/>
              <a:t> </a:t>
            </a:r>
            <a:r>
              <a:rPr lang="de-DE" sz="1400" dirty="0" err="1" smtClean="0"/>
              <a:t>areas</a:t>
            </a:r>
            <a:endParaRPr lang="de-DE" sz="1400" dirty="0" smtClean="0"/>
          </a:p>
          <a:p>
            <a:r>
              <a:rPr lang="de-DE" sz="1400" dirty="0" err="1" smtClean="0"/>
              <a:t>Authorisation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stop</a:t>
            </a:r>
            <a:r>
              <a:rPr lang="de-DE" sz="1400" dirty="0" smtClean="0"/>
              <a:t> </a:t>
            </a:r>
            <a:r>
              <a:rPr lang="de-DE" sz="1400" dirty="0" err="1" smtClean="0"/>
              <a:t>construction</a:t>
            </a:r>
            <a:r>
              <a:rPr lang="de-DE" sz="1400" dirty="0" smtClean="0"/>
              <a:t> </a:t>
            </a:r>
            <a:r>
              <a:rPr lang="de-DE" sz="1400" dirty="0" err="1" smtClean="0"/>
              <a:t>activities</a:t>
            </a:r>
            <a:r>
              <a:rPr lang="de-DE" sz="1400" dirty="0" smtClean="0"/>
              <a:t> </a:t>
            </a:r>
            <a:r>
              <a:rPr lang="de-DE" sz="1400" dirty="0" err="1" smtClean="0"/>
              <a:t>if</a:t>
            </a:r>
            <a:r>
              <a:rPr lang="de-DE" sz="1400" dirty="0" smtClean="0"/>
              <a:t> </a:t>
            </a:r>
            <a:r>
              <a:rPr lang="de-DE" sz="1400" dirty="0" err="1" smtClean="0"/>
              <a:t>needed</a:t>
            </a:r>
            <a:endParaRPr lang="de-DE" sz="1400" dirty="0" smtClean="0"/>
          </a:p>
          <a:p>
            <a:r>
              <a:rPr lang="de-DE" sz="1400" dirty="0">
                <a:sym typeface="Wingdings" panose="05000000000000000000" pitchFamily="2" charset="2"/>
              </a:rPr>
              <a:t>D</a:t>
            </a:r>
            <a:r>
              <a:rPr lang="de-DE" sz="1400" dirty="0"/>
              <a:t>efine </a:t>
            </a:r>
            <a:r>
              <a:rPr lang="de-DE" sz="1400" dirty="0" err="1"/>
              <a:t>access</a:t>
            </a:r>
            <a:r>
              <a:rPr lang="de-DE" sz="1400" dirty="0"/>
              <a:t> </a:t>
            </a:r>
            <a:r>
              <a:rPr lang="de-DE" sz="1400" dirty="0" err="1"/>
              <a:t>restrictions</a:t>
            </a:r>
            <a:r>
              <a:rPr lang="de-DE" sz="1400" dirty="0"/>
              <a:t> </a:t>
            </a:r>
            <a:r>
              <a:rPr lang="de-DE" sz="1400" dirty="0" err="1" smtClean="0"/>
              <a:t>together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b="1" dirty="0" smtClean="0"/>
              <a:t>STV(p) </a:t>
            </a:r>
            <a:r>
              <a:rPr lang="de-DE" sz="1400" dirty="0" err="1"/>
              <a:t>and</a:t>
            </a:r>
            <a:r>
              <a:rPr lang="de-DE" sz="1400" b="1" dirty="0"/>
              <a:t> </a:t>
            </a:r>
            <a:r>
              <a:rPr lang="de-DE" sz="1400" b="1" dirty="0" err="1" smtClean="0"/>
              <a:t>Commissioners</a:t>
            </a:r>
            <a:endParaRPr lang="de-DE" sz="1400" dirty="0" smtClean="0"/>
          </a:p>
          <a:p>
            <a:pPr marL="0" indent="0">
              <a:buFont typeface="Wingdings" charset="2"/>
              <a:buNone/>
            </a:pPr>
            <a:r>
              <a:rPr lang="de-DE" sz="1400" b="1" dirty="0" smtClean="0"/>
              <a:t>HEBT </a:t>
            </a:r>
            <a:r>
              <a:rPr lang="de-DE" sz="1400" b="1" dirty="0" err="1" smtClean="0"/>
              <a:t>Commissioners</a:t>
            </a:r>
            <a:r>
              <a:rPr lang="de-DE" sz="1400" b="1" dirty="0" smtClean="0"/>
              <a:t> (1 FTE, 2 </a:t>
            </a:r>
            <a:r>
              <a:rPr lang="de-DE" sz="1400" b="1" dirty="0" err="1" smtClean="0"/>
              <a:t>heads</a:t>
            </a:r>
            <a:r>
              <a:rPr lang="de-DE" sz="1400" b="1" dirty="0"/>
              <a:t> </a:t>
            </a:r>
            <a:r>
              <a:rPr lang="de-DE" sz="1400" b="1" dirty="0" smtClean="0"/>
              <a:t>– </a:t>
            </a:r>
            <a:r>
              <a:rPr lang="de-DE" sz="1400" b="1" dirty="0" err="1" smtClean="0"/>
              <a:t>no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ressources</a:t>
            </a:r>
            <a:r>
              <a:rPr lang="de-DE" sz="1400" b="1" dirty="0" smtClean="0"/>
              <a:t> in HEB)</a:t>
            </a:r>
          </a:p>
          <a:p>
            <a:r>
              <a:rPr lang="de-DE" sz="1400" dirty="0" err="1" smtClean="0"/>
              <a:t>Weekly</a:t>
            </a:r>
            <a:r>
              <a:rPr lang="de-DE" sz="1400" dirty="0" smtClean="0"/>
              <a:t> </a:t>
            </a:r>
            <a:r>
              <a:rPr lang="de-DE" sz="1400" dirty="0" err="1" smtClean="0"/>
              <a:t>coordination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activities</a:t>
            </a:r>
            <a:r>
              <a:rPr lang="de-DE" sz="1400" dirty="0" smtClean="0"/>
              <a:t> </a:t>
            </a:r>
            <a:r>
              <a:rPr lang="de-DE" sz="1400" dirty="0" err="1" smtClean="0"/>
              <a:t>together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b="1" dirty="0" smtClean="0"/>
              <a:t>STV(p)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b="1" dirty="0" smtClean="0"/>
              <a:t>WPLs</a:t>
            </a:r>
          </a:p>
          <a:p>
            <a:r>
              <a:rPr lang="de-DE" sz="1400" dirty="0" err="1" smtClean="0"/>
              <a:t>Weekly</a:t>
            </a:r>
            <a:r>
              <a:rPr lang="de-DE" sz="1400" dirty="0" smtClean="0"/>
              <a:t> </a:t>
            </a:r>
            <a:r>
              <a:rPr lang="de-DE" sz="1400" dirty="0" err="1" smtClean="0"/>
              <a:t>reporting</a:t>
            </a:r>
            <a:endParaRPr lang="de-DE" sz="1400" dirty="0" smtClean="0"/>
          </a:p>
          <a:p>
            <a:r>
              <a:rPr lang="de-DE" sz="1400" dirty="0" smtClean="0"/>
              <a:t>Daily </a:t>
            </a:r>
            <a:r>
              <a:rPr lang="de-DE" sz="1400" dirty="0" err="1" smtClean="0"/>
              <a:t>coordination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activities</a:t>
            </a:r>
            <a:r>
              <a:rPr lang="de-DE" sz="1400" dirty="0" smtClean="0"/>
              <a:t> on </a:t>
            </a:r>
            <a:r>
              <a:rPr lang="de-DE" sz="1400" dirty="0" err="1" smtClean="0"/>
              <a:t>site</a:t>
            </a:r>
            <a:endParaRPr lang="de-DE" sz="1400" dirty="0" smtClean="0"/>
          </a:p>
          <a:p>
            <a:r>
              <a:rPr lang="en-US" sz="1400" dirty="0" smtClean="0"/>
              <a:t>Activity primarily on the construction site</a:t>
            </a:r>
            <a:endParaRPr lang="de-DE" sz="1400" dirty="0" smtClean="0"/>
          </a:p>
          <a:p>
            <a:pPr marL="0" indent="0">
              <a:buFont typeface="Wingdings" charset="2"/>
              <a:buNone/>
            </a:pPr>
            <a:r>
              <a:rPr lang="de-DE" sz="1400" b="1" dirty="0" smtClean="0"/>
              <a:t>HEBT WPLs (+ </a:t>
            </a:r>
            <a:r>
              <a:rPr lang="de-DE" sz="1400" b="1" dirty="0" err="1" smtClean="0"/>
              <a:t>staff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from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related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department</a:t>
            </a:r>
            <a:r>
              <a:rPr lang="de-DE" sz="1400" b="1" dirty="0" smtClean="0"/>
              <a:t>)</a:t>
            </a:r>
          </a:p>
          <a:p>
            <a:r>
              <a:rPr lang="de-DE" sz="1400" dirty="0" smtClean="0"/>
              <a:t>Execute </a:t>
            </a:r>
            <a:r>
              <a:rPr lang="de-DE" sz="1400" dirty="0" err="1" smtClean="0"/>
              <a:t>Commissioning</a:t>
            </a:r>
            <a:endParaRPr lang="de-DE" sz="1400" dirty="0" smtClean="0"/>
          </a:p>
          <a:p>
            <a:r>
              <a:rPr lang="de-DE" sz="1400" dirty="0"/>
              <a:t>R</a:t>
            </a:r>
            <a:r>
              <a:rPr lang="de-DE" sz="1400" dirty="0" smtClean="0"/>
              <a:t>eporting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Commissioner</a:t>
            </a:r>
            <a:endParaRPr lang="de-DE" sz="1400" b="1" dirty="0" smtClean="0"/>
          </a:p>
          <a:p>
            <a:pPr marL="0" indent="0">
              <a:buNone/>
            </a:pPr>
            <a:endParaRPr lang="de-DE" sz="1400" b="1" dirty="0" smtClean="0"/>
          </a:p>
          <a:p>
            <a:pPr marL="0" indent="0">
              <a:buNone/>
            </a:pPr>
            <a:r>
              <a:rPr lang="de-DE" sz="1400" b="1" dirty="0" smtClean="0"/>
              <a:t>STV(p)</a:t>
            </a:r>
            <a:r>
              <a:rPr lang="de-DE" sz="1400" dirty="0" smtClean="0"/>
              <a:t> (</a:t>
            </a:r>
            <a:r>
              <a:rPr lang="de-DE" sz="1400" b="1" dirty="0" err="1" smtClean="0"/>
              <a:t>up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to</a:t>
            </a:r>
            <a:r>
              <a:rPr lang="de-DE" sz="1400" b="1" dirty="0" smtClean="0"/>
              <a:t> 1 FTE, 2 </a:t>
            </a:r>
            <a:r>
              <a:rPr lang="de-DE" sz="1400" b="1" dirty="0" err="1" smtClean="0"/>
              <a:t>heads</a:t>
            </a:r>
            <a:r>
              <a:rPr lang="de-DE" sz="1400" b="1" dirty="0" smtClean="0"/>
              <a:t> – </a:t>
            </a:r>
            <a:r>
              <a:rPr lang="de-DE" sz="1400" b="1" dirty="0" err="1" smtClean="0"/>
              <a:t>by</a:t>
            </a:r>
            <a:r>
              <a:rPr lang="de-DE" sz="1400" b="1" dirty="0" smtClean="0"/>
              <a:t> HEB + ?)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400" dirty="0">
                <a:sym typeface="Wingdings" panose="05000000000000000000" pitchFamily="2" charset="2"/>
              </a:rPr>
              <a:t>Preparation </a:t>
            </a:r>
            <a:r>
              <a:rPr lang="de-DE" sz="1400" dirty="0" err="1">
                <a:sym typeface="Wingdings" panose="05000000000000000000" pitchFamily="2" charset="2"/>
              </a:rPr>
              <a:t>of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safety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instructions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smtClean="0"/>
              <a:t>GBU</a:t>
            </a:r>
            <a:r>
              <a:rPr lang="de-DE" sz="1400" dirty="0"/>
              <a:t>, ASR 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400" dirty="0">
                <a:sym typeface="Wingdings" panose="05000000000000000000" pitchFamily="2" charset="2"/>
              </a:rPr>
              <a:t>D</a:t>
            </a:r>
            <a:r>
              <a:rPr lang="de-DE" sz="1400" dirty="0"/>
              <a:t>efine </a:t>
            </a:r>
            <a:r>
              <a:rPr lang="de-DE" sz="1400" dirty="0" err="1"/>
              <a:t>access</a:t>
            </a:r>
            <a:r>
              <a:rPr lang="de-DE" sz="1400" dirty="0"/>
              <a:t> </a:t>
            </a:r>
            <a:r>
              <a:rPr lang="de-DE" sz="1400" dirty="0" err="1"/>
              <a:t>restrictions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b="1" dirty="0" err="1" smtClean="0"/>
              <a:t>Commissioning</a:t>
            </a:r>
            <a:r>
              <a:rPr lang="de-DE" sz="1400" b="1" dirty="0" smtClean="0"/>
              <a:t> Management </a:t>
            </a:r>
            <a:r>
              <a:rPr lang="de-DE" sz="1400" dirty="0" err="1" smtClean="0"/>
              <a:t>and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Commissioners</a:t>
            </a:r>
            <a:endParaRPr lang="de-DE" sz="1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DE" sz="1400" dirty="0" smtClean="0"/>
              <a:t>Revision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instructions</a:t>
            </a:r>
            <a:r>
              <a:rPr lang="de-DE" sz="1400" dirty="0"/>
              <a:t> </a:t>
            </a:r>
            <a:r>
              <a:rPr lang="de-DE" sz="1400" dirty="0" err="1"/>
              <a:t>if</a:t>
            </a:r>
            <a:r>
              <a:rPr lang="de-DE" sz="1400" dirty="0"/>
              <a:t> </a:t>
            </a:r>
            <a:r>
              <a:rPr lang="de-DE" sz="1400" dirty="0" err="1" smtClean="0"/>
              <a:t>needed</a:t>
            </a:r>
            <a:endParaRPr lang="de-DE" sz="1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/>
              <a:t>Monitoring </a:t>
            </a:r>
            <a:r>
              <a:rPr lang="en-US" sz="1400" dirty="0"/>
              <a:t>of compliance with the </a:t>
            </a:r>
            <a:r>
              <a:rPr lang="en-US" sz="1400" dirty="0" smtClean="0"/>
              <a:t>safety rules</a:t>
            </a: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045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22275" y="1724354"/>
            <a:ext cx="8212138" cy="3070225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de-DE" alt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Introductio</a:t>
            </a:r>
            <a:r>
              <a:rPr lang="de-DE" alt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alt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alt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HEBT </a:t>
            </a:r>
            <a:r>
              <a:rPr lang="de-DE" alt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de-DE" alt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de-DE" alt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HEBT Early Science</a:t>
            </a:r>
            <a:endParaRPr lang="de-DE" alt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de-DE" alt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  <a:r>
              <a:rPr lang="de-DE" alt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de-DE" alt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de-DE" alt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de-DE" alt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Roles</a:t>
            </a:r>
            <a:endParaRPr lang="de-DE" alt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de-DE" alt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635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20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1320043" y="3925944"/>
            <a:ext cx="6503914" cy="1828608"/>
            <a:chOff x="954326" y="2288770"/>
            <a:chExt cx="6503914" cy="1828608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954326" y="2288770"/>
              <a:ext cx="6503914" cy="1828608"/>
              <a:chOff x="1387959" y="2288770"/>
              <a:chExt cx="6503914" cy="1828608"/>
            </a:xfrm>
          </p:grpSpPr>
          <p:pic>
            <p:nvPicPr>
              <p:cNvPr id="7" name="Grafik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40" b="10871"/>
              <a:stretch/>
            </p:blipFill>
            <p:spPr>
              <a:xfrm>
                <a:off x="1387959" y="2288770"/>
                <a:ext cx="6368082" cy="1800000"/>
              </a:xfrm>
              <a:prstGeom prst="rect">
                <a:avLst/>
              </a:prstGeom>
            </p:spPr>
          </p:pic>
          <p:sp>
            <p:nvSpPr>
              <p:cNvPr id="9" name="Textfeld 8"/>
              <p:cNvSpPr txBox="1"/>
              <p:nvPr/>
            </p:nvSpPr>
            <p:spPr>
              <a:xfrm>
                <a:off x="3143353" y="3342307"/>
                <a:ext cx="813816" cy="27699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de-DE" sz="1200" b="1" dirty="0" smtClean="0"/>
                  <a:t>T1S1</a:t>
                </a:r>
                <a:endParaRPr lang="en-GB" sz="1200" b="1" dirty="0" smtClean="0"/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5297724" y="3778824"/>
                <a:ext cx="813816" cy="338554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de-DE" sz="1600" b="1" dirty="0" smtClean="0">
                    <a:solidFill>
                      <a:srgbClr val="FFFF00"/>
                    </a:solidFill>
                  </a:rPr>
                  <a:t>T1S2</a:t>
                </a:r>
                <a:endParaRPr lang="en-GB" sz="1600" b="1" dirty="0" smtClean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1" name="Gerader Verbinder 10"/>
              <p:cNvCxnSpPr/>
              <p:nvPr/>
            </p:nvCxnSpPr>
            <p:spPr>
              <a:xfrm>
                <a:off x="4770985" y="3368127"/>
                <a:ext cx="0" cy="576000"/>
              </a:xfrm>
              <a:prstGeom prst="line">
                <a:avLst/>
              </a:prstGeom>
              <a:ln w="15875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/>
              <p:cNvCxnSpPr/>
              <p:nvPr/>
            </p:nvCxnSpPr>
            <p:spPr>
              <a:xfrm>
                <a:off x="6834481" y="3368127"/>
                <a:ext cx="0" cy="576000"/>
              </a:xfrm>
              <a:prstGeom prst="line">
                <a:avLst/>
              </a:prstGeom>
              <a:ln w="15875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r Verbinder 12"/>
              <p:cNvCxnSpPr/>
              <p:nvPr/>
            </p:nvCxnSpPr>
            <p:spPr>
              <a:xfrm flipH="1" flipV="1">
                <a:off x="1530961" y="2406831"/>
                <a:ext cx="515112" cy="56472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feld 14"/>
              <p:cNvSpPr txBox="1"/>
              <p:nvPr/>
            </p:nvSpPr>
            <p:spPr>
              <a:xfrm>
                <a:off x="7078057" y="3342307"/>
                <a:ext cx="813816" cy="27699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de-DE" sz="1200" b="1" dirty="0" smtClean="0"/>
                  <a:t>TSX1</a:t>
                </a:r>
                <a:endParaRPr lang="en-GB" sz="1200" b="1" dirty="0" smtClean="0"/>
              </a:p>
            </p:txBody>
          </p:sp>
        </p:grpSp>
        <p:sp>
          <p:nvSpPr>
            <p:cNvPr id="17" name="Pfeil nach unten 16"/>
            <p:cNvSpPr/>
            <p:nvPr/>
          </p:nvSpPr>
          <p:spPr>
            <a:xfrm>
              <a:off x="5203595" y="2742743"/>
              <a:ext cx="207389" cy="91381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Pfeil nach unten 17"/>
            <p:cNvSpPr/>
            <p:nvPr/>
          </p:nvSpPr>
          <p:spPr>
            <a:xfrm rot="5400000">
              <a:off x="4350469" y="2972164"/>
              <a:ext cx="207389" cy="136688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9" name="Pfeil nach unten 18"/>
            <p:cNvSpPr/>
            <p:nvPr/>
          </p:nvSpPr>
          <p:spPr>
            <a:xfrm rot="16200000">
              <a:off x="6036281" y="2935864"/>
              <a:ext cx="207389" cy="136688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6" name="Inhaltsplatzhalter 2"/>
          <p:cNvSpPr txBox="1">
            <a:spLocks/>
          </p:cNvSpPr>
          <p:nvPr/>
        </p:nvSpPr>
        <p:spPr>
          <a:xfrm>
            <a:off x="874761" y="1397274"/>
            <a:ext cx="7118619" cy="213967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LCM </a:t>
            </a:r>
            <a:r>
              <a:rPr lang="en-GB" sz="1600" dirty="0"/>
              <a:t>workshops for almost all system types done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Estimation of time and </a:t>
            </a:r>
            <a:r>
              <a:rPr lang="en-GB" sz="1600" dirty="0" err="1"/>
              <a:t>ressources</a:t>
            </a:r>
            <a:r>
              <a:rPr lang="en-GB" sz="1600" dirty="0"/>
              <a:t> provided by WPLs/Departments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New timeline </a:t>
            </a:r>
            <a:r>
              <a:rPr lang="en-GB" sz="1600" dirty="0" smtClean="0"/>
              <a:t>has </a:t>
            </a:r>
            <a:r>
              <a:rPr lang="en-GB" sz="1600" dirty="0"/>
              <a:t>been set up for Commissioning HEBT Early </a:t>
            </a:r>
            <a:r>
              <a:rPr lang="en-GB" sz="1600" dirty="0" smtClean="0"/>
              <a:t>Science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600" dirty="0" err="1" smtClean="0"/>
              <a:t>Commissioning</a:t>
            </a:r>
            <a:r>
              <a:rPr lang="de-DE" sz="1600" dirty="0" smtClean="0"/>
              <a:t> HEBT Early Science Phase1-3.1 parallel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installation</a:t>
            </a:r>
            <a:r>
              <a:rPr lang="de-DE" sz="1600" dirty="0" smtClean="0"/>
              <a:t> HEBT First Science</a:t>
            </a:r>
            <a:endParaRPr lang="en-GB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 smtClean="0"/>
              <a:t>Planned </a:t>
            </a:r>
            <a:r>
              <a:rPr lang="en-GB" sz="1600" dirty="0"/>
              <a:t>start of local HW commissioning in 09/2025 with section T1S2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/>
              <a:t>Close coordination with installation required – transportation along T1S2 </a:t>
            </a: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15593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21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950913" y="2124075"/>
            <a:ext cx="72517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 dirty="0" err="1">
                <a:solidFill>
                  <a:schemeClr val="tx1"/>
                </a:solidFill>
              </a:rPr>
              <a:t>Thank</a:t>
            </a:r>
            <a:r>
              <a:rPr lang="de-DE" altLang="de-DE" sz="2800" dirty="0">
                <a:solidFill>
                  <a:schemeClr val="tx1"/>
                </a:solidFill>
              </a:rPr>
              <a:t> </a:t>
            </a:r>
            <a:r>
              <a:rPr lang="de-DE" altLang="de-DE" sz="2800" dirty="0" err="1">
                <a:solidFill>
                  <a:schemeClr val="tx1"/>
                </a:solidFill>
              </a:rPr>
              <a:t>you</a:t>
            </a:r>
            <a:endParaRPr lang="de-DE" altLang="de-DE" sz="28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 dirty="0" err="1">
                <a:solidFill>
                  <a:schemeClr val="tx1"/>
                </a:solidFill>
              </a:rPr>
              <a:t>for</a:t>
            </a:r>
            <a:r>
              <a:rPr lang="de-DE" altLang="de-DE" sz="2800" dirty="0">
                <a:solidFill>
                  <a:schemeClr val="tx1"/>
                </a:solidFill>
              </a:rPr>
              <a:t> </a:t>
            </a:r>
            <a:r>
              <a:rPr lang="de-DE" altLang="de-DE" sz="2800" dirty="0" err="1">
                <a:solidFill>
                  <a:schemeClr val="tx1"/>
                </a:solidFill>
              </a:rPr>
              <a:t>your</a:t>
            </a:r>
            <a:r>
              <a:rPr lang="de-DE" altLang="de-DE" sz="2800" dirty="0">
                <a:solidFill>
                  <a:schemeClr val="tx1"/>
                </a:solidFill>
              </a:rPr>
              <a:t> </a:t>
            </a:r>
            <a:r>
              <a:rPr lang="de-DE" altLang="de-DE" sz="2800" dirty="0" err="1">
                <a:solidFill>
                  <a:schemeClr val="tx1"/>
                </a:solidFill>
              </a:rPr>
              <a:t>attention</a:t>
            </a:r>
            <a:endParaRPr lang="de-DE" altLang="de-DE" sz="28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28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28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 dirty="0">
                <a:solidFill>
                  <a:schemeClr val="tx1"/>
                </a:solidFill>
              </a:rPr>
              <a:t>S</a:t>
            </a:r>
            <a:r>
              <a:rPr lang="de-DE" altLang="de-DE" sz="1800" dirty="0" smtClean="0">
                <a:solidFill>
                  <a:schemeClr val="tx1"/>
                </a:solidFill>
              </a:rPr>
              <a:t>pecial </a:t>
            </a:r>
            <a:r>
              <a:rPr lang="de-DE" altLang="de-DE" sz="1800" dirty="0" err="1">
                <a:solidFill>
                  <a:schemeClr val="tx1"/>
                </a:solidFill>
              </a:rPr>
              <a:t>thanks</a:t>
            </a:r>
            <a:r>
              <a:rPr lang="de-DE" altLang="de-DE" sz="1800" dirty="0">
                <a:solidFill>
                  <a:schemeClr val="tx1"/>
                </a:solidFill>
              </a:rPr>
              <a:t> </a:t>
            </a:r>
            <a:r>
              <a:rPr lang="de-DE" altLang="de-DE" sz="1800" dirty="0" err="1">
                <a:solidFill>
                  <a:schemeClr val="tx1"/>
                </a:solidFill>
              </a:rPr>
              <a:t>to</a:t>
            </a:r>
            <a:r>
              <a:rPr lang="de-DE" altLang="de-DE" sz="1800" dirty="0">
                <a:solidFill>
                  <a:schemeClr val="tx1"/>
                </a:solidFill>
              </a:rPr>
              <a:t> </a:t>
            </a:r>
            <a:r>
              <a:rPr lang="de-DE" altLang="de-DE" sz="1800" dirty="0" err="1">
                <a:solidFill>
                  <a:schemeClr val="tx1"/>
                </a:solidFill>
              </a:rPr>
              <a:t>the</a:t>
            </a:r>
            <a:r>
              <a:rPr lang="de-DE" altLang="de-DE" sz="1800" dirty="0">
                <a:solidFill>
                  <a:schemeClr val="tx1"/>
                </a:solidFill>
              </a:rPr>
              <a:t> HEBT Planungsgruppe and all </a:t>
            </a:r>
            <a:r>
              <a:rPr lang="de-DE" altLang="de-DE" sz="1800" dirty="0" err="1">
                <a:solidFill>
                  <a:schemeClr val="tx1"/>
                </a:solidFill>
              </a:rPr>
              <a:t>colleagues</a:t>
            </a:r>
            <a:r>
              <a:rPr lang="de-DE" altLang="de-DE" sz="1800" dirty="0">
                <a:solidFill>
                  <a:schemeClr val="tx1"/>
                </a:solidFill>
              </a:rPr>
              <a:t> </a:t>
            </a:r>
            <a:r>
              <a:rPr lang="de-DE" altLang="de-DE" sz="1800" dirty="0" err="1" smtClean="0">
                <a:solidFill>
                  <a:schemeClr val="tx1"/>
                </a:solidFill>
              </a:rPr>
              <a:t>contributing</a:t>
            </a:r>
            <a:r>
              <a:rPr lang="de-DE" altLang="de-DE" sz="1800" dirty="0" smtClean="0">
                <a:solidFill>
                  <a:schemeClr val="tx1"/>
                </a:solidFill>
              </a:rPr>
              <a:t> </a:t>
            </a:r>
            <a:r>
              <a:rPr lang="de-DE" altLang="de-DE" sz="1800" dirty="0" err="1" smtClean="0">
                <a:solidFill>
                  <a:schemeClr val="tx1"/>
                </a:solidFill>
              </a:rPr>
              <a:t>to</a:t>
            </a:r>
            <a:r>
              <a:rPr lang="de-DE" altLang="de-DE" sz="1800" dirty="0" smtClean="0">
                <a:solidFill>
                  <a:schemeClr val="tx1"/>
                </a:solidFill>
              </a:rPr>
              <a:t> </a:t>
            </a:r>
            <a:r>
              <a:rPr lang="de-DE" altLang="de-DE" sz="1800" dirty="0" smtClean="0">
                <a:solidFill>
                  <a:schemeClr val="tx1"/>
                </a:solidFill>
              </a:rPr>
              <a:t>HEBT </a:t>
            </a:r>
            <a:r>
              <a:rPr lang="de-DE" altLang="de-DE" sz="1800" dirty="0" err="1" smtClean="0">
                <a:solidFill>
                  <a:schemeClr val="tx1"/>
                </a:solidFill>
              </a:rPr>
              <a:t>and</a:t>
            </a:r>
            <a:r>
              <a:rPr lang="de-DE" altLang="de-DE" sz="1800" dirty="0" smtClean="0">
                <a:solidFill>
                  <a:schemeClr val="tx1"/>
                </a:solidFill>
              </a:rPr>
              <a:t> </a:t>
            </a:r>
            <a:r>
              <a:rPr lang="de-DE" altLang="de-DE" sz="1800" dirty="0" err="1" smtClean="0">
                <a:solidFill>
                  <a:schemeClr val="tx1"/>
                </a:solidFill>
              </a:rPr>
              <a:t>this</a:t>
            </a:r>
            <a:r>
              <a:rPr lang="de-DE" altLang="de-DE" sz="1800" dirty="0" smtClean="0">
                <a:solidFill>
                  <a:schemeClr val="tx1"/>
                </a:solidFill>
              </a:rPr>
              <a:t> </a:t>
            </a:r>
            <a:r>
              <a:rPr lang="de-DE" altLang="de-DE" sz="1800" dirty="0" err="1" smtClean="0">
                <a:solidFill>
                  <a:schemeClr val="tx1"/>
                </a:solidFill>
              </a:rPr>
              <a:t>presentation</a:t>
            </a:r>
            <a:r>
              <a:rPr lang="de-DE" altLang="de-DE" sz="1800" dirty="0" smtClean="0">
                <a:solidFill>
                  <a:schemeClr val="tx1"/>
                </a:solidFill>
              </a:rPr>
              <a:t>.</a:t>
            </a:r>
            <a:endParaRPr lang="de-DE" altLang="de-DE" sz="18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9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22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HEBT beam </a:t>
            </a:r>
            <a:r>
              <a:rPr lang="de-DE" dirty="0" err="1" smtClean="0"/>
              <a:t>commissioning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598060" y="1406323"/>
            <a:ext cx="7659385" cy="475952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sz="1600" b="1" dirty="0" smtClean="0"/>
              <a:t>First </a:t>
            </a:r>
            <a:r>
              <a:rPr lang="de-DE" sz="1600" b="1" dirty="0" err="1" smtClean="0"/>
              <a:t>step</a:t>
            </a:r>
            <a:endParaRPr lang="de-DE" sz="1600" dirty="0" smtClean="0"/>
          </a:p>
          <a:p>
            <a:r>
              <a:rPr lang="de-DE" sz="1600" dirty="0" err="1" smtClean="0"/>
              <a:t>favourable</a:t>
            </a:r>
            <a:r>
              <a:rPr lang="de-DE" sz="1600" dirty="0" smtClean="0"/>
              <a:t> </a:t>
            </a:r>
            <a:r>
              <a:rPr lang="de-DE" sz="1600" dirty="0" err="1" smtClean="0"/>
              <a:t>before</a:t>
            </a:r>
            <a:r>
              <a:rPr lang="de-DE" sz="1600" dirty="0" smtClean="0"/>
              <a:t> </a:t>
            </a:r>
            <a:r>
              <a:rPr lang="de-DE" sz="1600" dirty="0" err="1" smtClean="0"/>
              <a:t>first</a:t>
            </a:r>
            <a:r>
              <a:rPr lang="de-DE" sz="1600" dirty="0" smtClean="0"/>
              <a:t> beam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directed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FAIR – </a:t>
            </a:r>
            <a:r>
              <a:rPr lang="de-DE" sz="1600" dirty="0" err="1" smtClean="0"/>
              <a:t>measurement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beam </a:t>
            </a:r>
            <a:r>
              <a:rPr lang="de-DE" sz="1600" dirty="0" err="1" smtClean="0"/>
              <a:t>parameters</a:t>
            </a:r>
            <a:r>
              <a:rPr lang="de-DE" sz="1600" dirty="0" smtClean="0"/>
              <a:t> in HEST </a:t>
            </a:r>
            <a:r>
              <a:rPr lang="de-DE" sz="1600" dirty="0" err="1" smtClean="0"/>
              <a:t>close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TS1MU1</a:t>
            </a:r>
          </a:p>
          <a:p>
            <a:r>
              <a:rPr lang="de-DE" sz="1600" dirty="0" err="1" smtClean="0"/>
              <a:t>start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nominal </a:t>
            </a:r>
            <a:r>
              <a:rPr lang="de-DE" sz="1600" dirty="0" err="1" smtClean="0"/>
              <a:t>ion</a:t>
            </a:r>
            <a:r>
              <a:rPr lang="de-DE" sz="1600" dirty="0" smtClean="0"/>
              <a:t> </a:t>
            </a:r>
            <a:r>
              <a:rPr lang="de-DE" sz="1600" dirty="0" err="1" smtClean="0"/>
              <a:t>optic</a:t>
            </a:r>
            <a:r>
              <a:rPr lang="de-DE" sz="1600" dirty="0" smtClean="0"/>
              <a:t> </a:t>
            </a:r>
            <a:r>
              <a:rPr lang="de-DE" sz="1600" dirty="0" err="1" smtClean="0"/>
              <a:t>setting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beamline</a:t>
            </a:r>
            <a:r>
              <a:rPr lang="de-DE" sz="1600" dirty="0" smtClean="0"/>
              <a:t> SIS18-SFRS</a:t>
            </a:r>
          </a:p>
          <a:p>
            <a:r>
              <a:rPr lang="de-DE" sz="1600" dirty="0" err="1" smtClean="0"/>
              <a:t>start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pilot</a:t>
            </a:r>
            <a:r>
              <a:rPr lang="de-DE" sz="1600" dirty="0" smtClean="0"/>
              <a:t> beam, e.g. Ar, medium </a:t>
            </a:r>
            <a:r>
              <a:rPr lang="de-DE" sz="1600" dirty="0" err="1" smtClean="0"/>
              <a:t>energy</a:t>
            </a:r>
            <a:r>
              <a:rPr lang="de-DE" sz="1600" dirty="0" smtClean="0"/>
              <a:t> (12-18Tm), </a:t>
            </a:r>
            <a:r>
              <a:rPr lang="de-DE" sz="1600" dirty="0" err="1" smtClean="0"/>
              <a:t>low</a:t>
            </a:r>
            <a:r>
              <a:rPr lang="de-DE" sz="1600" dirty="0" smtClean="0"/>
              <a:t> </a:t>
            </a:r>
            <a:r>
              <a:rPr lang="de-DE" sz="1600" dirty="0" err="1" smtClean="0"/>
              <a:t>intensity</a:t>
            </a:r>
            <a:endParaRPr lang="de-DE" sz="1600" dirty="0" smtClean="0"/>
          </a:p>
          <a:p>
            <a:r>
              <a:rPr lang="de-DE" sz="1600" dirty="0" err="1" smtClean="0"/>
              <a:t>use</a:t>
            </a:r>
            <a:r>
              <a:rPr lang="de-DE" sz="1600" dirty="0" smtClean="0"/>
              <a:t> fast </a:t>
            </a:r>
            <a:r>
              <a:rPr lang="de-DE" sz="1600" dirty="0" err="1" smtClean="0"/>
              <a:t>extracted</a:t>
            </a:r>
            <a:r>
              <a:rPr lang="de-DE" sz="1600" dirty="0" smtClean="0"/>
              <a:t> beam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first</a:t>
            </a:r>
            <a:r>
              <a:rPr lang="de-DE" sz="1600" dirty="0" smtClean="0"/>
              <a:t> </a:t>
            </a:r>
            <a:r>
              <a:rPr lang="de-DE" sz="1600" dirty="0" err="1" smtClean="0"/>
              <a:t>commissioning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beamline</a:t>
            </a:r>
            <a:endParaRPr lang="de-DE" sz="1600" dirty="0" smtClean="0"/>
          </a:p>
          <a:p>
            <a:r>
              <a:rPr lang="de-DE" sz="1600" dirty="0" err="1" smtClean="0"/>
              <a:t>switch</a:t>
            </a:r>
            <a:r>
              <a:rPr lang="de-DE" sz="1600" dirty="0" smtClean="0"/>
              <a:t> off/on HEBT </a:t>
            </a:r>
            <a:r>
              <a:rPr lang="de-DE" sz="1600" dirty="0" err="1" smtClean="0"/>
              <a:t>branching</a:t>
            </a:r>
            <a:r>
              <a:rPr lang="de-DE" sz="1600" dirty="0" smtClean="0"/>
              <a:t> </a:t>
            </a:r>
            <a:r>
              <a:rPr lang="de-DE" sz="1600" dirty="0" err="1" smtClean="0"/>
              <a:t>dipoles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avoid</a:t>
            </a:r>
            <a:r>
              <a:rPr lang="de-DE" sz="1600" dirty="0" smtClean="0"/>
              <a:t> </a:t>
            </a:r>
            <a:r>
              <a:rPr lang="de-DE" sz="1600" dirty="0" err="1" smtClean="0"/>
              <a:t>uncontrolled</a:t>
            </a:r>
            <a:r>
              <a:rPr lang="de-DE" sz="1600" dirty="0" smtClean="0"/>
              <a:t> beam </a:t>
            </a:r>
            <a:r>
              <a:rPr lang="de-DE" sz="1600" dirty="0" err="1" smtClean="0"/>
              <a:t>loss</a:t>
            </a:r>
            <a:r>
              <a:rPr lang="de-DE" sz="1600" dirty="0" smtClean="0"/>
              <a:t> in </a:t>
            </a:r>
            <a:r>
              <a:rPr lang="de-DE" sz="1600" dirty="0" err="1" smtClean="0"/>
              <a:t>superconducting</a:t>
            </a:r>
            <a:r>
              <a:rPr lang="de-DE" sz="1600" dirty="0" smtClean="0"/>
              <a:t> SFRS </a:t>
            </a:r>
            <a:r>
              <a:rPr lang="de-DE" sz="1600" dirty="0" err="1" smtClean="0"/>
              <a:t>magnets</a:t>
            </a:r>
            <a:endParaRPr lang="de-DE" sz="1600" dirty="0" smtClean="0"/>
          </a:p>
          <a:p>
            <a:r>
              <a:rPr lang="de-DE" sz="1600" dirty="0" smtClean="0"/>
              <a:t>beam </a:t>
            </a:r>
            <a:r>
              <a:rPr lang="de-DE" sz="1600" dirty="0" err="1" smtClean="0"/>
              <a:t>steering</a:t>
            </a:r>
            <a:r>
              <a:rPr lang="de-DE" sz="1600" dirty="0" smtClean="0"/>
              <a:t> </a:t>
            </a:r>
            <a:r>
              <a:rPr lang="de-DE" sz="1600" dirty="0" err="1" smtClean="0"/>
              <a:t>element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element</a:t>
            </a:r>
            <a:r>
              <a:rPr lang="de-DE" sz="1600" dirty="0" smtClean="0"/>
              <a:t> (+ check </a:t>
            </a:r>
            <a:r>
              <a:rPr lang="de-DE" sz="1600" dirty="0" err="1" smtClean="0"/>
              <a:t>functionality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beam </a:t>
            </a:r>
            <a:r>
              <a:rPr lang="de-DE" sz="1600" dirty="0" err="1" smtClean="0"/>
              <a:t>diagnostics</a:t>
            </a:r>
            <a:r>
              <a:rPr lang="de-DE" sz="1600" dirty="0" smtClean="0"/>
              <a:t> </a:t>
            </a:r>
            <a:r>
              <a:rPr lang="de-DE" sz="1600" dirty="0" err="1" smtClean="0"/>
              <a:t>during</a:t>
            </a:r>
            <a:r>
              <a:rPr lang="de-DE" sz="1600" dirty="0" smtClean="0"/>
              <a:t> </a:t>
            </a:r>
            <a:r>
              <a:rPr lang="de-DE" sz="1600" dirty="0" err="1" smtClean="0"/>
              <a:t>this</a:t>
            </a:r>
            <a:r>
              <a:rPr lang="de-DE" sz="1600" dirty="0" smtClean="0"/>
              <a:t> </a:t>
            </a:r>
            <a:r>
              <a:rPr lang="de-DE" sz="1600" dirty="0" err="1" smtClean="0"/>
              <a:t>step</a:t>
            </a:r>
            <a:r>
              <a:rPr lang="de-DE" sz="1600" dirty="0" smtClean="0"/>
              <a:t>)</a:t>
            </a:r>
          </a:p>
          <a:p>
            <a:r>
              <a:rPr lang="de-DE" sz="1600" dirty="0" smtClean="0"/>
              <a:t>beam will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dumped</a:t>
            </a:r>
            <a:r>
              <a:rPr lang="de-DE" sz="1600" dirty="0" smtClean="0"/>
              <a:t> on SFRS beam </a:t>
            </a:r>
            <a:r>
              <a:rPr lang="de-DE" sz="1600" dirty="0" err="1" smtClean="0"/>
              <a:t>catcher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b="1" dirty="0" err="1" smtClean="0"/>
              <a:t>Secon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step</a:t>
            </a:r>
            <a:r>
              <a:rPr lang="de-DE" sz="1600" b="1" dirty="0" smtClean="0"/>
              <a:t> (beam </a:t>
            </a:r>
            <a:r>
              <a:rPr lang="de-DE" sz="1600" b="1" dirty="0" err="1" smtClean="0"/>
              <a:t>reaches</a:t>
            </a:r>
            <a:r>
              <a:rPr lang="de-DE" sz="1600" b="1" dirty="0" smtClean="0"/>
              <a:t> SFRS beam </a:t>
            </a:r>
            <a:r>
              <a:rPr lang="de-DE" sz="1600" b="1" dirty="0" err="1" smtClean="0"/>
              <a:t>catcher</a:t>
            </a:r>
            <a:r>
              <a:rPr lang="de-DE" sz="1600" b="1" dirty="0" smtClean="0"/>
              <a:t>)</a:t>
            </a:r>
          </a:p>
          <a:p>
            <a:r>
              <a:rPr lang="de-DE" sz="1600" dirty="0" smtClean="0"/>
              <a:t>kick </a:t>
            </a:r>
            <a:r>
              <a:rPr lang="de-DE" sz="1600" dirty="0" err="1" smtClean="0"/>
              <a:t>response</a:t>
            </a:r>
            <a:r>
              <a:rPr lang="de-DE" sz="1600" dirty="0" smtClean="0"/>
              <a:t> </a:t>
            </a:r>
            <a:r>
              <a:rPr lang="de-DE" sz="1600" dirty="0" err="1" smtClean="0"/>
              <a:t>measurement</a:t>
            </a:r>
            <a:endParaRPr lang="de-DE" sz="1600" dirty="0" smtClean="0"/>
          </a:p>
          <a:p>
            <a:r>
              <a:rPr lang="de-DE" sz="1600" dirty="0" err="1" smtClean="0"/>
              <a:t>aperture</a:t>
            </a:r>
            <a:r>
              <a:rPr lang="de-DE" sz="1600" dirty="0" smtClean="0"/>
              <a:t> </a:t>
            </a:r>
            <a:r>
              <a:rPr lang="de-DE" sz="1600" dirty="0" err="1" smtClean="0"/>
              <a:t>scan</a:t>
            </a:r>
            <a:endParaRPr lang="de-DE" sz="1600" dirty="0" smtClean="0"/>
          </a:p>
          <a:p>
            <a:r>
              <a:rPr lang="de-DE" sz="1600" dirty="0" err="1" smtClean="0"/>
              <a:t>measurement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dispersion</a:t>
            </a:r>
            <a:endParaRPr lang="de-DE" sz="1600" dirty="0" smtClean="0"/>
          </a:p>
          <a:p>
            <a:r>
              <a:rPr lang="de-DE" sz="1600" dirty="0" smtClean="0"/>
              <a:t>beam </a:t>
            </a:r>
            <a:r>
              <a:rPr lang="de-DE" sz="1600" dirty="0" err="1" smtClean="0"/>
              <a:t>optimization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ensure</a:t>
            </a:r>
            <a:r>
              <a:rPr lang="de-DE" sz="1600" dirty="0" smtClean="0"/>
              <a:t> </a:t>
            </a:r>
            <a:r>
              <a:rPr lang="de-DE" sz="1600" dirty="0" err="1" smtClean="0"/>
              <a:t>hand</a:t>
            </a:r>
            <a:r>
              <a:rPr lang="de-DE" sz="1600" dirty="0" smtClean="0"/>
              <a:t> </a:t>
            </a:r>
            <a:r>
              <a:rPr lang="de-DE" sz="1600" dirty="0" err="1" smtClean="0"/>
              <a:t>over</a:t>
            </a:r>
            <a:r>
              <a:rPr lang="de-DE" sz="1600" dirty="0" smtClean="0"/>
              <a:t> </a:t>
            </a:r>
            <a:r>
              <a:rPr lang="de-DE" sz="1600" dirty="0" err="1" smtClean="0"/>
              <a:t>parameters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SFRS</a:t>
            </a:r>
          </a:p>
          <a:p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357166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23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Tunnel G0702A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8943"/>
            <a:ext cx="8890711" cy="195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5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24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Tunnel K0617A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5" y="1840040"/>
            <a:ext cx="8798052" cy="25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68467"/>
            <a:ext cx="9144000" cy="199934"/>
          </a:xfrm>
          <a:prstGeom prst="rect">
            <a:avLst/>
          </a:prstGeom>
          <a:noFill/>
          <a:extLst/>
        </p:spPr>
      </p:pic>
      <p:sp>
        <p:nvSpPr>
          <p:cNvPr id="103" name="Freeform 103"/>
          <p:cNvSpPr/>
          <p:nvPr/>
        </p:nvSpPr>
        <p:spPr>
          <a:xfrm>
            <a:off x="0" y="939438"/>
            <a:ext cx="255814" cy="255814"/>
          </a:xfrm>
          <a:custGeom>
            <a:avLst/>
            <a:gdLst/>
            <a:ahLst/>
            <a:cxnLst/>
            <a:rect l="0" t="0" r="0" b="0"/>
            <a:pathLst>
              <a:path w="358140" h="358140">
                <a:moveTo>
                  <a:pt x="0" y="358140"/>
                </a:moveTo>
                <a:lnTo>
                  <a:pt x="358140" y="358140"/>
                </a:lnTo>
                <a:lnTo>
                  <a:pt x="358140" y="0"/>
                </a:lnTo>
                <a:lnTo>
                  <a:pt x="0" y="0"/>
                </a:lnTo>
                <a:lnTo>
                  <a:pt x="0" y="358140"/>
                </a:lnTo>
                <a:close/>
              </a:path>
            </a:pathLst>
          </a:custGeom>
          <a:solidFill>
            <a:srgbClr val="FDBB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Freeform 104"/>
          <p:cNvSpPr/>
          <p:nvPr/>
        </p:nvSpPr>
        <p:spPr>
          <a:xfrm>
            <a:off x="0" y="6609806"/>
            <a:ext cx="255814" cy="248194"/>
          </a:xfrm>
          <a:custGeom>
            <a:avLst/>
            <a:gdLst/>
            <a:ahLst/>
            <a:cxnLst/>
            <a:rect l="0" t="0" r="0" b="0"/>
            <a:pathLst>
              <a:path w="358140" h="347472">
                <a:moveTo>
                  <a:pt x="0" y="347472"/>
                </a:moveTo>
                <a:lnTo>
                  <a:pt x="358140" y="347472"/>
                </a:lnTo>
                <a:lnTo>
                  <a:pt x="358140" y="0"/>
                </a:lnTo>
                <a:lnTo>
                  <a:pt x="0" y="0"/>
                </a:lnTo>
                <a:lnTo>
                  <a:pt x="0" y="347472"/>
                </a:lnTo>
                <a:close/>
              </a:path>
            </a:pathLst>
          </a:custGeom>
          <a:solidFill>
            <a:srgbClr val="FDBB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5" name="Picture 10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8688" y="6607629"/>
            <a:ext cx="1178922" cy="253644"/>
          </a:xfrm>
          <a:prstGeom prst="rect">
            <a:avLst/>
          </a:prstGeom>
          <a:noFill/>
          <a:extLst/>
        </p:spPr>
      </p:pic>
      <p:sp>
        <p:nvSpPr>
          <p:cNvPr id="107" name="Freeform 107"/>
          <p:cNvSpPr/>
          <p:nvPr/>
        </p:nvSpPr>
        <p:spPr>
          <a:xfrm>
            <a:off x="3301636" y="3983083"/>
            <a:ext cx="3421380" cy="584563"/>
          </a:xfrm>
          <a:custGeom>
            <a:avLst/>
            <a:gdLst/>
            <a:ahLst/>
            <a:cxnLst/>
            <a:rect l="0" t="0" r="0" b="0"/>
            <a:pathLst>
              <a:path w="4789932" h="818388">
                <a:moveTo>
                  <a:pt x="0" y="0"/>
                </a:moveTo>
                <a:lnTo>
                  <a:pt x="4789932" y="0"/>
                </a:lnTo>
                <a:lnTo>
                  <a:pt x="4789932" y="818388"/>
                </a:lnTo>
                <a:lnTo>
                  <a:pt x="0" y="818388"/>
                </a:lnTo>
                <a:lnTo>
                  <a:pt x="0" y="0"/>
                </a:lnTo>
                <a:close/>
              </a:path>
            </a:pathLst>
          </a:custGeom>
          <a:solidFill>
            <a:srgbClr val="DADAD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Freeform 108"/>
          <p:cNvSpPr/>
          <p:nvPr/>
        </p:nvSpPr>
        <p:spPr>
          <a:xfrm>
            <a:off x="7162799" y="5954487"/>
            <a:ext cx="771797" cy="505097"/>
          </a:xfrm>
          <a:custGeom>
            <a:avLst/>
            <a:gdLst/>
            <a:ahLst/>
            <a:cxnLst/>
            <a:rect l="0" t="0" r="0" b="0"/>
            <a:pathLst>
              <a:path w="1080516" h="707136">
                <a:moveTo>
                  <a:pt x="0" y="0"/>
                </a:moveTo>
                <a:lnTo>
                  <a:pt x="1080516" y="0"/>
                </a:lnTo>
                <a:lnTo>
                  <a:pt x="1080516" y="707136"/>
                </a:lnTo>
                <a:lnTo>
                  <a:pt x="0" y="707136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Freeform 109">
            <a:hlinkClick r:id="rId4"/>
          </p:cNvPr>
          <p:cNvSpPr/>
          <p:nvPr/>
        </p:nvSpPr>
        <p:spPr>
          <a:xfrm>
            <a:off x="5430882" y="5954487"/>
            <a:ext cx="771797" cy="505097"/>
          </a:xfrm>
          <a:custGeom>
            <a:avLst/>
            <a:gdLst/>
            <a:ahLst/>
            <a:cxnLst/>
            <a:rect l="0" t="0" r="0" b="0"/>
            <a:pathLst>
              <a:path w="1080516" h="707136">
                <a:moveTo>
                  <a:pt x="0" y="0"/>
                </a:moveTo>
                <a:lnTo>
                  <a:pt x="1080516" y="0"/>
                </a:lnTo>
                <a:lnTo>
                  <a:pt x="1080516" y="707136"/>
                </a:lnTo>
                <a:lnTo>
                  <a:pt x="0" y="707136"/>
                </a:lnTo>
                <a:lnTo>
                  <a:pt x="0" y="0"/>
                </a:lnTo>
                <a:close/>
              </a:path>
            </a:pathLst>
          </a:custGeom>
          <a:solidFill>
            <a:srgbClr val="FAC09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Freeform 110"/>
          <p:cNvSpPr/>
          <p:nvPr/>
        </p:nvSpPr>
        <p:spPr>
          <a:xfrm>
            <a:off x="1975757" y="5954487"/>
            <a:ext cx="770709" cy="505097"/>
          </a:xfrm>
          <a:custGeom>
            <a:avLst/>
            <a:gdLst/>
            <a:ahLst/>
            <a:cxnLst/>
            <a:rect l="0" t="0" r="0" b="0"/>
            <a:pathLst>
              <a:path w="1078992" h="707136">
                <a:moveTo>
                  <a:pt x="0" y="0"/>
                </a:moveTo>
                <a:lnTo>
                  <a:pt x="1078992" y="0"/>
                </a:lnTo>
                <a:lnTo>
                  <a:pt x="1078992" y="707136"/>
                </a:lnTo>
                <a:lnTo>
                  <a:pt x="0" y="707136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Freeform 111"/>
          <p:cNvSpPr/>
          <p:nvPr/>
        </p:nvSpPr>
        <p:spPr>
          <a:xfrm>
            <a:off x="2845525" y="5954487"/>
            <a:ext cx="771797" cy="505097"/>
          </a:xfrm>
          <a:custGeom>
            <a:avLst/>
            <a:gdLst/>
            <a:ahLst/>
            <a:cxnLst/>
            <a:rect l="0" t="0" r="0" b="0"/>
            <a:pathLst>
              <a:path w="1080516" h="707136">
                <a:moveTo>
                  <a:pt x="0" y="0"/>
                </a:moveTo>
                <a:lnTo>
                  <a:pt x="1080516" y="0"/>
                </a:lnTo>
                <a:lnTo>
                  <a:pt x="1080516" y="707136"/>
                </a:lnTo>
                <a:lnTo>
                  <a:pt x="0" y="707136"/>
                </a:lnTo>
                <a:lnTo>
                  <a:pt x="0" y="0"/>
                </a:lnTo>
                <a:close/>
              </a:path>
            </a:pathLst>
          </a:custGeom>
          <a:solidFill>
            <a:srgbClr val="C4BD9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Freeform 112"/>
          <p:cNvSpPr/>
          <p:nvPr/>
        </p:nvSpPr>
        <p:spPr>
          <a:xfrm>
            <a:off x="8027126" y="5954486"/>
            <a:ext cx="771797" cy="506186"/>
          </a:xfrm>
          <a:custGeom>
            <a:avLst/>
            <a:gdLst/>
            <a:ahLst/>
            <a:cxnLst/>
            <a:rect l="0" t="0" r="0" b="0"/>
            <a:pathLst>
              <a:path w="1080516" h="708660">
                <a:moveTo>
                  <a:pt x="0" y="0"/>
                </a:moveTo>
                <a:lnTo>
                  <a:pt x="1080516" y="0"/>
                </a:lnTo>
                <a:lnTo>
                  <a:pt x="1080516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Freeform 113"/>
          <p:cNvSpPr/>
          <p:nvPr/>
        </p:nvSpPr>
        <p:spPr>
          <a:xfrm>
            <a:off x="4568734" y="5954486"/>
            <a:ext cx="771797" cy="506186"/>
          </a:xfrm>
          <a:custGeom>
            <a:avLst/>
            <a:gdLst/>
            <a:ahLst/>
            <a:cxnLst/>
            <a:rect l="0" t="0" r="0" b="0"/>
            <a:pathLst>
              <a:path w="1080516" h="708660">
                <a:moveTo>
                  <a:pt x="0" y="0"/>
                </a:moveTo>
                <a:lnTo>
                  <a:pt x="1080516" y="0"/>
                </a:lnTo>
                <a:lnTo>
                  <a:pt x="1080516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solidFill>
            <a:srgbClr val="A7A8A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Freeform 114"/>
          <p:cNvSpPr/>
          <p:nvPr/>
        </p:nvSpPr>
        <p:spPr>
          <a:xfrm>
            <a:off x="224790" y="5709013"/>
            <a:ext cx="8701577" cy="0"/>
          </a:xfrm>
          <a:custGeom>
            <a:avLst/>
            <a:gdLst/>
            <a:ahLst/>
            <a:cxnLst/>
            <a:rect l="0" t="0" r="0" b="0"/>
            <a:pathLst>
              <a:path w="12182208">
                <a:moveTo>
                  <a:pt x="0" y="0"/>
                </a:moveTo>
                <a:lnTo>
                  <a:pt x="12182208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Freeform 115"/>
          <p:cNvSpPr/>
          <p:nvPr/>
        </p:nvSpPr>
        <p:spPr>
          <a:xfrm>
            <a:off x="1109253" y="5954487"/>
            <a:ext cx="770709" cy="505097"/>
          </a:xfrm>
          <a:custGeom>
            <a:avLst/>
            <a:gdLst/>
            <a:ahLst/>
            <a:cxnLst/>
            <a:rect l="0" t="0" r="0" b="0"/>
            <a:pathLst>
              <a:path w="1078992" h="707136">
                <a:moveTo>
                  <a:pt x="0" y="0"/>
                </a:moveTo>
                <a:lnTo>
                  <a:pt x="1078992" y="0"/>
                </a:lnTo>
                <a:lnTo>
                  <a:pt x="1078992" y="707136"/>
                </a:lnTo>
                <a:lnTo>
                  <a:pt x="0" y="707136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" name="Freeform 116"/>
          <p:cNvSpPr/>
          <p:nvPr/>
        </p:nvSpPr>
        <p:spPr>
          <a:xfrm>
            <a:off x="3704408" y="5954486"/>
            <a:ext cx="771797" cy="506186"/>
          </a:xfrm>
          <a:custGeom>
            <a:avLst/>
            <a:gdLst/>
            <a:ahLst/>
            <a:cxnLst/>
            <a:rect l="0" t="0" r="0" b="0"/>
            <a:pathLst>
              <a:path w="1080516" h="708660">
                <a:moveTo>
                  <a:pt x="0" y="0"/>
                </a:moveTo>
                <a:lnTo>
                  <a:pt x="1080516" y="0"/>
                </a:lnTo>
                <a:lnTo>
                  <a:pt x="1080516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" name="Freeform 117"/>
          <p:cNvSpPr/>
          <p:nvPr/>
        </p:nvSpPr>
        <p:spPr>
          <a:xfrm>
            <a:off x="683627" y="3359334"/>
            <a:ext cx="5188131" cy="1412212"/>
          </a:xfrm>
          <a:custGeom>
            <a:avLst/>
            <a:gdLst/>
            <a:ahLst/>
            <a:cxnLst/>
            <a:rect l="0" t="0" r="0" b="0"/>
            <a:pathLst>
              <a:path w="7263383" h="1977097">
                <a:moveTo>
                  <a:pt x="9588" y="34671"/>
                </a:moveTo>
                <a:lnTo>
                  <a:pt x="7258633" y="0"/>
                </a:lnTo>
                <a:lnTo>
                  <a:pt x="7263383" y="807567"/>
                </a:lnTo>
                <a:lnTo>
                  <a:pt x="3606558" y="809625"/>
                </a:lnTo>
                <a:cubicBezTo>
                  <a:pt x="3603738" y="542696"/>
                  <a:pt x="3600906" y="1977097"/>
                  <a:pt x="3598087" y="1710169"/>
                </a:cubicBezTo>
                <a:lnTo>
                  <a:pt x="0" y="1715147"/>
                </a:lnTo>
                <a:close/>
                <a:moveTo>
                  <a:pt x="9588" y="34671"/>
                </a:moveTo>
              </a:path>
            </a:pathLst>
          </a:custGeom>
          <a:solidFill>
            <a:srgbClr val="FDEADA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" name="Freeform 118"/>
          <p:cNvSpPr/>
          <p:nvPr/>
        </p:nvSpPr>
        <p:spPr>
          <a:xfrm>
            <a:off x="219891" y="3400698"/>
            <a:ext cx="395152" cy="1166949"/>
          </a:xfrm>
          <a:custGeom>
            <a:avLst/>
            <a:gdLst/>
            <a:ahLst/>
            <a:cxnLst/>
            <a:rect l="0" t="0" r="0" b="0"/>
            <a:pathLst>
              <a:path w="553213" h="1633728">
                <a:moveTo>
                  <a:pt x="0" y="0"/>
                </a:moveTo>
                <a:lnTo>
                  <a:pt x="553213" y="0"/>
                </a:lnTo>
                <a:lnTo>
                  <a:pt x="553213" y="1633728"/>
                </a:lnTo>
                <a:lnTo>
                  <a:pt x="0" y="1633728"/>
                </a:lnTo>
                <a:lnTo>
                  <a:pt x="0" y="0"/>
                </a:lnTo>
                <a:close/>
              </a:path>
            </a:pathLst>
          </a:custGeom>
          <a:solidFill>
            <a:srgbClr val="FDEADA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Freeform 119"/>
          <p:cNvSpPr/>
          <p:nvPr/>
        </p:nvSpPr>
        <p:spPr>
          <a:xfrm>
            <a:off x="3310907" y="2748643"/>
            <a:ext cx="5149469" cy="1182189"/>
          </a:xfrm>
          <a:custGeom>
            <a:avLst/>
            <a:gdLst/>
            <a:ahLst/>
            <a:cxnLst/>
            <a:rect l="0" t="0" r="0" b="0"/>
            <a:pathLst>
              <a:path w="7209256" h="1655064">
                <a:moveTo>
                  <a:pt x="3124" y="0"/>
                </a:moveTo>
                <a:lnTo>
                  <a:pt x="7209256" y="0"/>
                </a:lnTo>
                <a:cubicBezTo>
                  <a:pt x="7209230" y="547001"/>
                  <a:pt x="7209205" y="1094003"/>
                  <a:pt x="7209192" y="1640992"/>
                </a:cubicBezTo>
                <a:lnTo>
                  <a:pt x="3627132" y="1655064"/>
                </a:lnTo>
                <a:cubicBezTo>
                  <a:pt x="3630256" y="1377518"/>
                  <a:pt x="3623868" y="1090447"/>
                  <a:pt x="3626992" y="812901"/>
                </a:cubicBezTo>
                <a:lnTo>
                  <a:pt x="3187" y="817880"/>
                </a:lnTo>
                <a:cubicBezTo>
                  <a:pt x="0" y="548436"/>
                  <a:pt x="6324" y="269455"/>
                  <a:pt x="3124" y="0"/>
                </a:cubicBezTo>
              </a:path>
            </a:pathLst>
          </a:custGeom>
          <a:solidFill>
            <a:srgbClr val="CCFFCC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" name="Freeform 120"/>
          <p:cNvSpPr/>
          <p:nvPr/>
        </p:nvSpPr>
        <p:spPr>
          <a:xfrm>
            <a:off x="8525692" y="2748643"/>
            <a:ext cx="395151" cy="1182189"/>
          </a:xfrm>
          <a:custGeom>
            <a:avLst/>
            <a:gdLst/>
            <a:ahLst/>
            <a:cxnLst/>
            <a:rect l="0" t="0" r="0" b="0"/>
            <a:pathLst>
              <a:path w="553212" h="1655065">
                <a:moveTo>
                  <a:pt x="0" y="0"/>
                </a:moveTo>
                <a:lnTo>
                  <a:pt x="553212" y="0"/>
                </a:lnTo>
                <a:lnTo>
                  <a:pt x="553212" y="1655065"/>
                </a:lnTo>
                <a:lnTo>
                  <a:pt x="0" y="1655065"/>
                </a:lnTo>
                <a:lnTo>
                  <a:pt x="0" y="0"/>
                </a:lnTo>
                <a:close/>
              </a:path>
            </a:pathLst>
          </a:custGeom>
          <a:solidFill>
            <a:srgbClr val="CCFFCC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" name="Freeform 121"/>
          <p:cNvSpPr/>
          <p:nvPr/>
        </p:nvSpPr>
        <p:spPr>
          <a:xfrm>
            <a:off x="686884" y="1373778"/>
            <a:ext cx="7776754" cy="1974668"/>
          </a:xfrm>
          <a:custGeom>
            <a:avLst/>
            <a:gdLst/>
            <a:ahLst/>
            <a:cxnLst/>
            <a:rect l="0" t="0" r="0" b="0"/>
            <a:pathLst>
              <a:path w="10887455" h="2764535">
                <a:moveTo>
                  <a:pt x="9461" y="0"/>
                </a:moveTo>
                <a:lnTo>
                  <a:pt x="10887455" y="0"/>
                </a:lnTo>
                <a:cubicBezTo>
                  <a:pt x="10884293" y="622642"/>
                  <a:pt x="10881105" y="1245298"/>
                  <a:pt x="10877930" y="1867941"/>
                </a:cubicBezTo>
                <a:lnTo>
                  <a:pt x="3621493" y="1881568"/>
                </a:lnTo>
                <a:cubicBezTo>
                  <a:pt x="3621518" y="2171052"/>
                  <a:pt x="3621544" y="2460536"/>
                  <a:pt x="3621569" y="2750032"/>
                </a:cubicBezTo>
                <a:lnTo>
                  <a:pt x="0" y="2764535"/>
                </a:lnTo>
                <a:close/>
                <a:moveTo>
                  <a:pt x="9461" y="0"/>
                </a:moveTo>
              </a:path>
            </a:pathLst>
          </a:custGeom>
          <a:solidFill>
            <a:srgbClr val="CCECFF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" name="Freeform 122"/>
          <p:cNvSpPr/>
          <p:nvPr/>
        </p:nvSpPr>
        <p:spPr>
          <a:xfrm>
            <a:off x="2437311" y="1406434"/>
            <a:ext cx="5990409" cy="706483"/>
          </a:xfrm>
          <a:custGeom>
            <a:avLst/>
            <a:gdLst/>
            <a:ahLst/>
            <a:cxnLst/>
            <a:rect l="0" t="0" r="0" b="0"/>
            <a:pathLst>
              <a:path w="8386572" h="989076">
                <a:moveTo>
                  <a:pt x="0" y="0"/>
                </a:moveTo>
                <a:lnTo>
                  <a:pt x="8386572" y="0"/>
                </a:lnTo>
                <a:lnTo>
                  <a:pt x="8386572" y="989076"/>
                </a:lnTo>
                <a:lnTo>
                  <a:pt x="0" y="989076"/>
                </a:lnTo>
                <a:lnTo>
                  <a:pt x="0" y="0"/>
                </a:lnTo>
                <a:close/>
              </a:path>
            </a:pathLst>
          </a:custGeom>
          <a:solidFill>
            <a:srgbClr val="C1C1C1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" name="Freeform 123"/>
          <p:cNvSpPr/>
          <p:nvPr/>
        </p:nvSpPr>
        <p:spPr>
          <a:xfrm>
            <a:off x="7652657" y="221088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" name="Freeform 124"/>
          <p:cNvSpPr/>
          <p:nvPr/>
        </p:nvSpPr>
        <p:spPr>
          <a:xfrm>
            <a:off x="765266" y="2210889"/>
            <a:ext cx="718456" cy="459377"/>
          </a:xfrm>
          <a:custGeom>
            <a:avLst/>
            <a:gdLst/>
            <a:ahLst/>
            <a:cxnLst/>
            <a:rect l="0" t="0" r="0" b="0"/>
            <a:pathLst>
              <a:path w="1005839" h="643128">
                <a:moveTo>
                  <a:pt x="0" y="0"/>
                </a:moveTo>
                <a:lnTo>
                  <a:pt x="1005839" y="0"/>
                </a:lnTo>
                <a:lnTo>
                  <a:pt x="1005839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" name="Freeform 125"/>
          <p:cNvSpPr/>
          <p:nvPr/>
        </p:nvSpPr>
        <p:spPr>
          <a:xfrm>
            <a:off x="6792685" y="2210889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" name="Freeform 126"/>
          <p:cNvSpPr/>
          <p:nvPr/>
        </p:nvSpPr>
        <p:spPr>
          <a:xfrm>
            <a:off x="3361508" y="2821578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" name="Freeform 127"/>
          <p:cNvSpPr/>
          <p:nvPr/>
        </p:nvSpPr>
        <p:spPr>
          <a:xfrm>
            <a:off x="2409004" y="2441122"/>
            <a:ext cx="88056" cy="0"/>
          </a:xfrm>
          <a:custGeom>
            <a:avLst/>
            <a:gdLst/>
            <a:ahLst/>
            <a:cxnLst/>
            <a:rect l="0" t="0" r="0" b="0"/>
            <a:pathLst>
              <a:path w="123278">
                <a:moveTo>
                  <a:pt x="123278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" name="Freeform 128"/>
          <p:cNvSpPr/>
          <p:nvPr/>
        </p:nvSpPr>
        <p:spPr>
          <a:xfrm>
            <a:off x="2362743" y="242261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" name="Freeform 129"/>
          <p:cNvSpPr/>
          <p:nvPr/>
        </p:nvSpPr>
        <p:spPr>
          <a:xfrm>
            <a:off x="7556867" y="2441122"/>
            <a:ext cx="96247" cy="0"/>
          </a:xfrm>
          <a:custGeom>
            <a:avLst/>
            <a:gdLst/>
            <a:ahLst/>
            <a:cxnLst/>
            <a:rect l="0" t="0" r="0" b="0"/>
            <a:pathLst>
              <a:path w="134746">
                <a:moveTo>
                  <a:pt x="134746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" name="Freeform 130"/>
          <p:cNvSpPr/>
          <p:nvPr/>
        </p:nvSpPr>
        <p:spPr>
          <a:xfrm>
            <a:off x="7510597" y="242261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" name="Freeform 131"/>
          <p:cNvSpPr/>
          <p:nvPr/>
        </p:nvSpPr>
        <p:spPr>
          <a:xfrm>
            <a:off x="1125038" y="2670811"/>
            <a:ext cx="0" cy="101273"/>
          </a:xfrm>
          <a:custGeom>
            <a:avLst/>
            <a:gdLst/>
            <a:ahLst/>
            <a:cxnLst/>
            <a:rect l="0" t="0" r="0" b="0"/>
            <a:pathLst>
              <a:path h="141782">
                <a:moveTo>
                  <a:pt x="0" y="0"/>
                </a:moveTo>
                <a:lnTo>
                  <a:pt x="0" y="141782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" name="Freeform 132"/>
          <p:cNvSpPr/>
          <p:nvPr/>
        </p:nvSpPr>
        <p:spPr>
          <a:xfrm>
            <a:off x="1106535" y="2762835"/>
            <a:ext cx="37011" cy="55516"/>
          </a:xfrm>
          <a:custGeom>
            <a:avLst/>
            <a:gdLst/>
            <a:ahLst/>
            <a:cxnLst/>
            <a:rect l="0" t="0" r="0" b="0"/>
            <a:pathLst>
              <a:path w="51815" h="77723">
                <a:moveTo>
                  <a:pt x="51815" y="0"/>
                </a:moveTo>
                <a:lnTo>
                  <a:pt x="25908" y="77723"/>
                </a:lnTo>
                <a:lnTo>
                  <a:pt x="0" y="0"/>
                </a:lnTo>
                <a:close/>
                <a:moveTo>
                  <a:pt x="51815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" name="Freeform 133"/>
          <p:cNvSpPr/>
          <p:nvPr/>
        </p:nvSpPr>
        <p:spPr>
          <a:xfrm>
            <a:off x="8012430" y="2056856"/>
            <a:ext cx="0" cy="108231"/>
          </a:xfrm>
          <a:custGeom>
            <a:avLst/>
            <a:gdLst/>
            <a:ahLst/>
            <a:cxnLst/>
            <a:rect l="0" t="0" r="0" b="0"/>
            <a:pathLst>
              <a:path h="151523">
                <a:moveTo>
                  <a:pt x="0" y="0"/>
                </a:moveTo>
                <a:lnTo>
                  <a:pt x="0" y="151523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" name="Freeform 134"/>
          <p:cNvSpPr/>
          <p:nvPr/>
        </p:nvSpPr>
        <p:spPr>
          <a:xfrm>
            <a:off x="7993928" y="2155832"/>
            <a:ext cx="37011" cy="55516"/>
          </a:xfrm>
          <a:custGeom>
            <a:avLst/>
            <a:gdLst/>
            <a:ahLst/>
            <a:cxnLst/>
            <a:rect l="0" t="0" r="0" b="0"/>
            <a:pathLst>
              <a:path w="51815" h="77723">
                <a:moveTo>
                  <a:pt x="51815" y="0"/>
                </a:moveTo>
                <a:lnTo>
                  <a:pt x="25908" y="77723"/>
                </a:lnTo>
                <a:lnTo>
                  <a:pt x="0" y="0"/>
                </a:lnTo>
                <a:close/>
                <a:moveTo>
                  <a:pt x="51815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" name="Freeform 135"/>
          <p:cNvSpPr/>
          <p:nvPr/>
        </p:nvSpPr>
        <p:spPr>
          <a:xfrm>
            <a:off x="5076008" y="4045132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Freeform 136"/>
          <p:cNvSpPr/>
          <p:nvPr/>
        </p:nvSpPr>
        <p:spPr>
          <a:xfrm>
            <a:off x="5804808" y="1827503"/>
            <a:ext cx="82776" cy="599"/>
          </a:xfrm>
          <a:custGeom>
            <a:avLst/>
            <a:gdLst/>
            <a:ahLst/>
            <a:cxnLst/>
            <a:rect l="0" t="0" r="0" b="0"/>
            <a:pathLst>
              <a:path w="115887" h="838">
                <a:moveTo>
                  <a:pt x="0" y="838"/>
                </a:moveTo>
                <a:lnTo>
                  <a:pt x="115887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Freeform 137"/>
          <p:cNvSpPr/>
          <p:nvPr/>
        </p:nvSpPr>
        <p:spPr>
          <a:xfrm>
            <a:off x="5878198" y="1809067"/>
            <a:ext cx="55652" cy="37011"/>
          </a:xfrm>
          <a:custGeom>
            <a:avLst/>
            <a:gdLst/>
            <a:ahLst/>
            <a:cxnLst/>
            <a:rect l="0" t="0" r="0" b="0"/>
            <a:pathLst>
              <a:path w="77913" h="51815">
                <a:moveTo>
                  <a:pt x="380" y="51815"/>
                </a:moveTo>
                <a:lnTo>
                  <a:pt x="77913" y="25336"/>
                </a:lnTo>
                <a:lnTo>
                  <a:pt x="0" y="0"/>
                </a:lnTo>
                <a:close/>
                <a:moveTo>
                  <a:pt x="380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Freeform 138"/>
          <p:cNvSpPr/>
          <p:nvPr/>
        </p:nvSpPr>
        <p:spPr>
          <a:xfrm>
            <a:off x="7510599" y="1827539"/>
            <a:ext cx="96256" cy="761"/>
          </a:xfrm>
          <a:custGeom>
            <a:avLst/>
            <a:gdLst/>
            <a:ahLst/>
            <a:cxnLst/>
            <a:rect l="0" t="0" r="0" b="0"/>
            <a:pathLst>
              <a:path w="134759" h="1066">
                <a:moveTo>
                  <a:pt x="0" y="1066"/>
                </a:moveTo>
                <a:lnTo>
                  <a:pt x="134759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Freeform 139"/>
          <p:cNvSpPr/>
          <p:nvPr/>
        </p:nvSpPr>
        <p:spPr>
          <a:xfrm>
            <a:off x="7597448" y="1809106"/>
            <a:ext cx="55662" cy="37011"/>
          </a:xfrm>
          <a:custGeom>
            <a:avLst/>
            <a:gdLst/>
            <a:ahLst/>
            <a:cxnLst/>
            <a:rect l="0" t="0" r="0" b="0"/>
            <a:pathLst>
              <a:path w="77927" h="51815">
                <a:moveTo>
                  <a:pt x="419" y="51815"/>
                </a:moveTo>
                <a:lnTo>
                  <a:pt x="77927" y="25285"/>
                </a:lnTo>
                <a:lnTo>
                  <a:pt x="0" y="0"/>
                </a:lnTo>
                <a:close/>
                <a:moveTo>
                  <a:pt x="419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Freeform 140"/>
          <p:cNvSpPr/>
          <p:nvPr/>
        </p:nvSpPr>
        <p:spPr>
          <a:xfrm>
            <a:off x="765266" y="1598023"/>
            <a:ext cx="718456" cy="459377"/>
          </a:xfrm>
          <a:custGeom>
            <a:avLst/>
            <a:gdLst/>
            <a:ahLst/>
            <a:cxnLst/>
            <a:rect l="0" t="0" r="0" b="0"/>
            <a:pathLst>
              <a:path w="1005839" h="643128">
                <a:moveTo>
                  <a:pt x="0" y="0"/>
                </a:moveTo>
                <a:lnTo>
                  <a:pt x="1005839" y="0"/>
                </a:lnTo>
                <a:lnTo>
                  <a:pt x="1005839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AC09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Freeform 141"/>
          <p:cNvSpPr/>
          <p:nvPr/>
        </p:nvSpPr>
        <p:spPr>
          <a:xfrm>
            <a:off x="2362743" y="1828283"/>
            <a:ext cx="88056" cy="63"/>
          </a:xfrm>
          <a:custGeom>
            <a:avLst/>
            <a:gdLst/>
            <a:ahLst/>
            <a:cxnLst/>
            <a:rect l="0" t="0" r="0" b="0"/>
            <a:pathLst>
              <a:path w="123278" h="88">
                <a:moveTo>
                  <a:pt x="0" y="88"/>
                </a:moveTo>
                <a:lnTo>
                  <a:pt x="123278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" name="Freeform 142"/>
          <p:cNvSpPr/>
          <p:nvPr/>
        </p:nvSpPr>
        <p:spPr>
          <a:xfrm>
            <a:off x="2441530" y="1809791"/>
            <a:ext cx="55535" cy="37011"/>
          </a:xfrm>
          <a:custGeom>
            <a:avLst/>
            <a:gdLst/>
            <a:ahLst/>
            <a:cxnLst/>
            <a:rect l="0" t="0" r="0" b="0"/>
            <a:pathLst>
              <a:path w="77749" h="51815">
                <a:moveTo>
                  <a:pt x="38" y="51815"/>
                </a:moveTo>
                <a:lnTo>
                  <a:pt x="77749" y="25857"/>
                </a:lnTo>
                <a:lnTo>
                  <a:pt x="0" y="0"/>
                </a:lnTo>
                <a:close/>
                <a:moveTo>
                  <a:pt x="38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Freeform 143"/>
          <p:cNvSpPr/>
          <p:nvPr/>
        </p:nvSpPr>
        <p:spPr>
          <a:xfrm>
            <a:off x="5924005" y="4042954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C4BD9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" name="Freeform 144"/>
          <p:cNvSpPr/>
          <p:nvPr/>
        </p:nvSpPr>
        <p:spPr>
          <a:xfrm>
            <a:off x="4085953" y="4273187"/>
            <a:ext cx="90387" cy="1170"/>
          </a:xfrm>
          <a:custGeom>
            <a:avLst/>
            <a:gdLst/>
            <a:ahLst/>
            <a:cxnLst/>
            <a:rect l="0" t="0" r="0" b="0"/>
            <a:pathLst>
              <a:path w="126542" h="1638">
                <a:moveTo>
                  <a:pt x="0" y="0"/>
                </a:moveTo>
                <a:lnTo>
                  <a:pt x="126542" y="1638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Freeform 145"/>
          <p:cNvSpPr/>
          <p:nvPr/>
        </p:nvSpPr>
        <p:spPr>
          <a:xfrm>
            <a:off x="4166847" y="4255732"/>
            <a:ext cx="55753" cy="37011"/>
          </a:xfrm>
          <a:custGeom>
            <a:avLst/>
            <a:gdLst/>
            <a:ahLst/>
            <a:cxnLst/>
            <a:rect l="0" t="0" r="0" b="0"/>
            <a:pathLst>
              <a:path w="78054" h="51815">
                <a:moveTo>
                  <a:pt x="673" y="0"/>
                </a:moveTo>
                <a:lnTo>
                  <a:pt x="78054" y="26911"/>
                </a:lnTo>
                <a:lnTo>
                  <a:pt x="0" y="51815"/>
                </a:lnTo>
                <a:close/>
                <a:moveTo>
                  <a:pt x="67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Freeform 146"/>
          <p:cNvSpPr/>
          <p:nvPr/>
        </p:nvSpPr>
        <p:spPr>
          <a:xfrm>
            <a:off x="4080511" y="1826079"/>
            <a:ext cx="106416" cy="1732"/>
          </a:xfrm>
          <a:custGeom>
            <a:avLst/>
            <a:gdLst/>
            <a:ahLst/>
            <a:cxnLst/>
            <a:rect l="0" t="0" r="0" b="0"/>
            <a:pathLst>
              <a:path w="148983" h="2425">
                <a:moveTo>
                  <a:pt x="0" y="0"/>
                </a:moveTo>
                <a:lnTo>
                  <a:pt x="148983" y="2425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Freeform 147"/>
          <p:cNvSpPr/>
          <p:nvPr/>
        </p:nvSpPr>
        <p:spPr>
          <a:xfrm>
            <a:off x="4177371" y="1809155"/>
            <a:ext cx="55816" cy="37002"/>
          </a:xfrm>
          <a:custGeom>
            <a:avLst/>
            <a:gdLst/>
            <a:ahLst/>
            <a:cxnLst/>
            <a:rect l="0" t="0" r="0" b="0"/>
            <a:pathLst>
              <a:path w="78142" h="51803">
                <a:moveTo>
                  <a:pt x="850" y="0"/>
                </a:moveTo>
                <a:lnTo>
                  <a:pt x="78142" y="27178"/>
                </a:lnTo>
                <a:lnTo>
                  <a:pt x="0" y="51803"/>
                </a:lnTo>
                <a:close/>
                <a:moveTo>
                  <a:pt x="85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Freeform 148"/>
          <p:cNvSpPr/>
          <p:nvPr/>
        </p:nvSpPr>
        <p:spPr>
          <a:xfrm>
            <a:off x="6651716" y="1827167"/>
            <a:ext cx="94615" cy="417"/>
          </a:xfrm>
          <a:custGeom>
            <a:avLst/>
            <a:gdLst/>
            <a:ahLst/>
            <a:cxnLst/>
            <a:rect l="0" t="0" r="0" b="0"/>
            <a:pathLst>
              <a:path w="132461" h="584">
                <a:moveTo>
                  <a:pt x="0" y="0"/>
                </a:moveTo>
                <a:lnTo>
                  <a:pt x="132461" y="584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" name="Freeform 149"/>
          <p:cNvSpPr/>
          <p:nvPr/>
        </p:nvSpPr>
        <p:spPr>
          <a:xfrm>
            <a:off x="6736994" y="1809036"/>
            <a:ext cx="55598" cy="37011"/>
          </a:xfrm>
          <a:custGeom>
            <a:avLst/>
            <a:gdLst/>
            <a:ahLst/>
            <a:cxnLst/>
            <a:rect l="0" t="0" r="0" b="0"/>
            <a:pathLst>
              <a:path w="77837" h="51815">
                <a:moveTo>
                  <a:pt x="228" y="0"/>
                </a:moveTo>
                <a:lnTo>
                  <a:pt x="77837" y="26250"/>
                </a:lnTo>
                <a:lnTo>
                  <a:pt x="0" y="51815"/>
                </a:lnTo>
                <a:close/>
                <a:moveTo>
                  <a:pt x="228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" name="Freeform 150"/>
          <p:cNvSpPr/>
          <p:nvPr/>
        </p:nvSpPr>
        <p:spPr>
          <a:xfrm>
            <a:off x="5933802" y="2210889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Freeform 151"/>
          <p:cNvSpPr/>
          <p:nvPr/>
        </p:nvSpPr>
        <p:spPr>
          <a:xfrm>
            <a:off x="2496094" y="1598023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A7A8A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Freeform 152"/>
          <p:cNvSpPr/>
          <p:nvPr/>
        </p:nvSpPr>
        <p:spPr>
          <a:xfrm>
            <a:off x="3214007" y="1826729"/>
            <a:ext cx="101745" cy="1433"/>
          </a:xfrm>
          <a:custGeom>
            <a:avLst/>
            <a:gdLst/>
            <a:ahLst/>
            <a:cxnLst/>
            <a:rect l="0" t="0" r="0" b="0"/>
            <a:pathLst>
              <a:path w="142443" h="2006">
                <a:moveTo>
                  <a:pt x="0" y="2006"/>
                </a:moveTo>
                <a:lnTo>
                  <a:pt x="142443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Freeform 153"/>
          <p:cNvSpPr/>
          <p:nvPr/>
        </p:nvSpPr>
        <p:spPr>
          <a:xfrm>
            <a:off x="3306233" y="1808355"/>
            <a:ext cx="55779" cy="37011"/>
          </a:xfrm>
          <a:custGeom>
            <a:avLst/>
            <a:gdLst/>
            <a:ahLst/>
            <a:cxnLst/>
            <a:rect l="0" t="0" r="0" b="0"/>
            <a:pathLst>
              <a:path w="78091" h="51815">
                <a:moveTo>
                  <a:pt x="736" y="51815"/>
                </a:moveTo>
                <a:lnTo>
                  <a:pt x="78091" y="24815"/>
                </a:lnTo>
                <a:lnTo>
                  <a:pt x="0" y="0"/>
                </a:lnTo>
                <a:close/>
                <a:moveTo>
                  <a:pt x="736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" name="Freeform 154"/>
          <p:cNvSpPr/>
          <p:nvPr/>
        </p:nvSpPr>
        <p:spPr>
          <a:xfrm>
            <a:off x="1643742" y="1598023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" name="Freeform 155"/>
          <p:cNvSpPr/>
          <p:nvPr/>
        </p:nvSpPr>
        <p:spPr>
          <a:xfrm>
            <a:off x="4222568" y="4045132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" name="Freeform 156"/>
          <p:cNvSpPr/>
          <p:nvPr/>
        </p:nvSpPr>
        <p:spPr>
          <a:xfrm>
            <a:off x="5086894" y="2210889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" name="Freeform 157"/>
          <p:cNvSpPr/>
          <p:nvPr/>
        </p:nvSpPr>
        <p:spPr>
          <a:xfrm>
            <a:off x="4232365" y="221088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" name="Freeform 158"/>
          <p:cNvSpPr/>
          <p:nvPr/>
        </p:nvSpPr>
        <p:spPr>
          <a:xfrm>
            <a:off x="3361508" y="221088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" name="Freeform 159"/>
          <p:cNvSpPr/>
          <p:nvPr/>
        </p:nvSpPr>
        <p:spPr>
          <a:xfrm>
            <a:off x="2496094" y="2210889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" name="Freeform 160"/>
          <p:cNvSpPr/>
          <p:nvPr/>
        </p:nvSpPr>
        <p:spPr>
          <a:xfrm>
            <a:off x="4232365" y="342246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Freeform 161"/>
          <p:cNvSpPr/>
          <p:nvPr/>
        </p:nvSpPr>
        <p:spPr>
          <a:xfrm>
            <a:off x="7652657" y="2821578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Freeform 162"/>
          <p:cNvSpPr/>
          <p:nvPr/>
        </p:nvSpPr>
        <p:spPr>
          <a:xfrm>
            <a:off x="6788331" y="2818312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" name="Freeform 163"/>
          <p:cNvSpPr/>
          <p:nvPr/>
        </p:nvSpPr>
        <p:spPr>
          <a:xfrm>
            <a:off x="3361508" y="1595846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" name="Freeform 164"/>
          <p:cNvSpPr/>
          <p:nvPr/>
        </p:nvSpPr>
        <p:spPr>
          <a:xfrm>
            <a:off x="5086894" y="1598023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AC09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" name="Freeform 165"/>
          <p:cNvSpPr/>
          <p:nvPr/>
        </p:nvSpPr>
        <p:spPr>
          <a:xfrm>
            <a:off x="4232365" y="1598023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" name="Freeform 166"/>
          <p:cNvSpPr/>
          <p:nvPr/>
        </p:nvSpPr>
        <p:spPr>
          <a:xfrm>
            <a:off x="5933802" y="1596934"/>
            <a:ext cx="717369" cy="460466"/>
          </a:xfrm>
          <a:custGeom>
            <a:avLst/>
            <a:gdLst/>
            <a:ahLst/>
            <a:cxnLst/>
            <a:rect l="0" t="0" r="0" b="0"/>
            <a:pathLst>
              <a:path w="1004316" h="644652">
                <a:moveTo>
                  <a:pt x="0" y="0"/>
                </a:moveTo>
                <a:lnTo>
                  <a:pt x="1004316" y="0"/>
                </a:lnTo>
                <a:lnTo>
                  <a:pt x="1004316" y="644652"/>
                </a:lnTo>
                <a:lnTo>
                  <a:pt x="0" y="644652"/>
                </a:lnTo>
                <a:lnTo>
                  <a:pt x="0" y="0"/>
                </a:lnTo>
                <a:close/>
              </a:path>
            </a:pathLst>
          </a:custGeom>
          <a:solidFill>
            <a:srgbClr val="FAC09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" name="Freeform 167"/>
          <p:cNvSpPr/>
          <p:nvPr/>
        </p:nvSpPr>
        <p:spPr>
          <a:xfrm>
            <a:off x="6792685" y="1598023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" name="Freeform 168"/>
          <p:cNvSpPr/>
          <p:nvPr/>
        </p:nvSpPr>
        <p:spPr>
          <a:xfrm>
            <a:off x="7652657" y="1596934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" name="Freeform 169"/>
          <p:cNvSpPr/>
          <p:nvPr/>
        </p:nvSpPr>
        <p:spPr>
          <a:xfrm>
            <a:off x="1643742" y="221088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" name="Freeform 170"/>
          <p:cNvSpPr/>
          <p:nvPr/>
        </p:nvSpPr>
        <p:spPr>
          <a:xfrm>
            <a:off x="765266" y="2818312"/>
            <a:ext cx="718456" cy="459377"/>
          </a:xfrm>
          <a:custGeom>
            <a:avLst/>
            <a:gdLst/>
            <a:ahLst/>
            <a:cxnLst/>
            <a:rect l="0" t="0" r="0" b="0"/>
            <a:pathLst>
              <a:path w="1005839" h="643128">
                <a:moveTo>
                  <a:pt x="0" y="0"/>
                </a:moveTo>
                <a:lnTo>
                  <a:pt x="1005839" y="0"/>
                </a:lnTo>
                <a:lnTo>
                  <a:pt x="1005839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Freeform 171"/>
          <p:cNvSpPr/>
          <p:nvPr/>
        </p:nvSpPr>
        <p:spPr>
          <a:xfrm>
            <a:off x="5931626" y="342246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" name="Freeform 172"/>
          <p:cNvSpPr/>
          <p:nvPr/>
        </p:nvSpPr>
        <p:spPr>
          <a:xfrm>
            <a:off x="7652657" y="342246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C4BD9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" name="Freeform 173"/>
          <p:cNvSpPr/>
          <p:nvPr/>
        </p:nvSpPr>
        <p:spPr>
          <a:xfrm>
            <a:off x="6788331" y="3422469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" name="Freeform 174"/>
          <p:cNvSpPr/>
          <p:nvPr/>
        </p:nvSpPr>
        <p:spPr>
          <a:xfrm>
            <a:off x="5085806" y="342246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A7A8A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" name="Freeform 175"/>
          <p:cNvSpPr/>
          <p:nvPr/>
        </p:nvSpPr>
        <p:spPr>
          <a:xfrm>
            <a:off x="1530529" y="2441122"/>
            <a:ext cx="113728" cy="0"/>
          </a:xfrm>
          <a:custGeom>
            <a:avLst/>
            <a:gdLst/>
            <a:ahLst/>
            <a:cxnLst/>
            <a:rect l="0" t="0" r="0" b="0"/>
            <a:pathLst>
              <a:path w="159219">
                <a:moveTo>
                  <a:pt x="159219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" name="Freeform 176"/>
          <p:cNvSpPr/>
          <p:nvPr/>
        </p:nvSpPr>
        <p:spPr>
          <a:xfrm>
            <a:off x="1484266" y="242261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" name="Freeform 177"/>
          <p:cNvSpPr/>
          <p:nvPr/>
        </p:nvSpPr>
        <p:spPr>
          <a:xfrm>
            <a:off x="6697977" y="2441122"/>
            <a:ext cx="94615" cy="0"/>
          </a:xfrm>
          <a:custGeom>
            <a:avLst/>
            <a:gdLst/>
            <a:ahLst/>
            <a:cxnLst/>
            <a:rect l="0" t="0" r="0" b="0"/>
            <a:pathLst>
              <a:path w="132461">
                <a:moveTo>
                  <a:pt x="132461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" name="Freeform 178"/>
          <p:cNvSpPr/>
          <p:nvPr/>
        </p:nvSpPr>
        <p:spPr>
          <a:xfrm>
            <a:off x="6651715" y="242261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" name="Freeform 179"/>
          <p:cNvSpPr/>
          <p:nvPr/>
        </p:nvSpPr>
        <p:spPr>
          <a:xfrm>
            <a:off x="5851074" y="2441122"/>
            <a:ext cx="82776" cy="0"/>
          </a:xfrm>
          <a:custGeom>
            <a:avLst/>
            <a:gdLst/>
            <a:ahLst/>
            <a:cxnLst/>
            <a:rect l="0" t="0" r="0" b="0"/>
            <a:pathLst>
              <a:path w="115887">
                <a:moveTo>
                  <a:pt x="115887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Freeform 180"/>
          <p:cNvSpPr/>
          <p:nvPr/>
        </p:nvSpPr>
        <p:spPr>
          <a:xfrm>
            <a:off x="5804806" y="242261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" name="Freeform 181"/>
          <p:cNvSpPr/>
          <p:nvPr/>
        </p:nvSpPr>
        <p:spPr>
          <a:xfrm>
            <a:off x="4997628" y="2441122"/>
            <a:ext cx="89671" cy="0"/>
          </a:xfrm>
          <a:custGeom>
            <a:avLst/>
            <a:gdLst/>
            <a:ahLst/>
            <a:cxnLst/>
            <a:rect l="0" t="0" r="0" b="0"/>
            <a:pathLst>
              <a:path w="125539">
                <a:moveTo>
                  <a:pt x="125539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" name="Freeform 182"/>
          <p:cNvSpPr/>
          <p:nvPr/>
        </p:nvSpPr>
        <p:spPr>
          <a:xfrm>
            <a:off x="4951366" y="242261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" name="Freeform 183"/>
          <p:cNvSpPr/>
          <p:nvPr/>
        </p:nvSpPr>
        <p:spPr>
          <a:xfrm>
            <a:off x="3260273" y="2441122"/>
            <a:ext cx="101736" cy="0"/>
          </a:xfrm>
          <a:custGeom>
            <a:avLst/>
            <a:gdLst/>
            <a:ahLst/>
            <a:cxnLst/>
            <a:rect l="0" t="0" r="0" b="0"/>
            <a:pathLst>
              <a:path w="142430">
                <a:moveTo>
                  <a:pt x="142430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Freeform 184"/>
          <p:cNvSpPr/>
          <p:nvPr/>
        </p:nvSpPr>
        <p:spPr>
          <a:xfrm>
            <a:off x="3214006" y="242261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" name="Freeform 185"/>
          <p:cNvSpPr/>
          <p:nvPr/>
        </p:nvSpPr>
        <p:spPr>
          <a:xfrm>
            <a:off x="4126770" y="2441122"/>
            <a:ext cx="106416" cy="0"/>
          </a:xfrm>
          <a:custGeom>
            <a:avLst/>
            <a:gdLst/>
            <a:ahLst/>
            <a:cxnLst/>
            <a:rect l="0" t="0" r="0" b="0"/>
            <a:pathLst>
              <a:path w="148983">
                <a:moveTo>
                  <a:pt x="148983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" name="Freeform 186"/>
          <p:cNvSpPr/>
          <p:nvPr/>
        </p:nvSpPr>
        <p:spPr>
          <a:xfrm>
            <a:off x="4080509" y="242261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" name="Freeform 187"/>
          <p:cNvSpPr/>
          <p:nvPr/>
        </p:nvSpPr>
        <p:spPr>
          <a:xfrm>
            <a:off x="1484267" y="3048544"/>
            <a:ext cx="113728" cy="0"/>
          </a:xfrm>
          <a:custGeom>
            <a:avLst/>
            <a:gdLst/>
            <a:ahLst/>
            <a:cxnLst/>
            <a:rect l="0" t="0" r="0" b="0"/>
            <a:pathLst>
              <a:path w="159219">
                <a:moveTo>
                  <a:pt x="0" y="0"/>
                </a:moveTo>
                <a:lnTo>
                  <a:pt x="159219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" name="Freeform 188"/>
          <p:cNvSpPr/>
          <p:nvPr/>
        </p:nvSpPr>
        <p:spPr>
          <a:xfrm>
            <a:off x="1588741" y="3030037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" name="Freeform 189"/>
          <p:cNvSpPr/>
          <p:nvPr/>
        </p:nvSpPr>
        <p:spPr>
          <a:xfrm>
            <a:off x="6696890" y="3652702"/>
            <a:ext cx="91439" cy="0"/>
          </a:xfrm>
          <a:custGeom>
            <a:avLst/>
            <a:gdLst/>
            <a:ahLst/>
            <a:cxnLst/>
            <a:rect l="0" t="0" r="0" b="0"/>
            <a:pathLst>
              <a:path w="128015">
                <a:moveTo>
                  <a:pt x="128015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" name="Freeform 190"/>
          <p:cNvSpPr/>
          <p:nvPr/>
        </p:nvSpPr>
        <p:spPr>
          <a:xfrm>
            <a:off x="6650626" y="363419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" name="Freeform 191"/>
          <p:cNvSpPr/>
          <p:nvPr/>
        </p:nvSpPr>
        <p:spPr>
          <a:xfrm>
            <a:off x="7506245" y="3048545"/>
            <a:ext cx="100892" cy="1995"/>
          </a:xfrm>
          <a:custGeom>
            <a:avLst/>
            <a:gdLst/>
            <a:ahLst/>
            <a:cxnLst/>
            <a:rect l="0" t="0" r="0" b="0"/>
            <a:pathLst>
              <a:path w="141249" h="2793">
                <a:moveTo>
                  <a:pt x="0" y="0"/>
                </a:moveTo>
                <a:lnTo>
                  <a:pt x="141249" y="2793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" name="Freeform 192"/>
          <p:cNvSpPr/>
          <p:nvPr/>
        </p:nvSpPr>
        <p:spPr>
          <a:xfrm>
            <a:off x="7597516" y="3031858"/>
            <a:ext cx="55870" cy="37002"/>
          </a:xfrm>
          <a:custGeom>
            <a:avLst/>
            <a:gdLst/>
            <a:ahLst/>
            <a:cxnLst/>
            <a:rect l="0" t="0" r="0" b="0"/>
            <a:pathLst>
              <a:path w="78218" h="51803">
                <a:moveTo>
                  <a:pt x="1028" y="0"/>
                </a:moveTo>
                <a:lnTo>
                  <a:pt x="78218" y="27444"/>
                </a:lnTo>
                <a:lnTo>
                  <a:pt x="0" y="51803"/>
                </a:lnTo>
                <a:close/>
                <a:moveTo>
                  <a:pt x="1028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Freeform 193"/>
          <p:cNvSpPr/>
          <p:nvPr/>
        </p:nvSpPr>
        <p:spPr>
          <a:xfrm>
            <a:off x="8012430" y="3281499"/>
            <a:ext cx="0" cy="95513"/>
          </a:xfrm>
          <a:custGeom>
            <a:avLst/>
            <a:gdLst/>
            <a:ahLst/>
            <a:cxnLst/>
            <a:rect l="0" t="0" r="0" b="0"/>
            <a:pathLst>
              <a:path h="133718">
                <a:moveTo>
                  <a:pt x="0" y="0"/>
                </a:moveTo>
                <a:lnTo>
                  <a:pt x="0" y="133718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" name="Freeform 194"/>
          <p:cNvSpPr/>
          <p:nvPr/>
        </p:nvSpPr>
        <p:spPr>
          <a:xfrm>
            <a:off x="7993928" y="3367759"/>
            <a:ext cx="37011" cy="55516"/>
          </a:xfrm>
          <a:custGeom>
            <a:avLst/>
            <a:gdLst/>
            <a:ahLst/>
            <a:cxnLst/>
            <a:rect l="0" t="0" r="0" b="0"/>
            <a:pathLst>
              <a:path w="51815" h="77723">
                <a:moveTo>
                  <a:pt x="51815" y="0"/>
                </a:moveTo>
                <a:lnTo>
                  <a:pt x="25908" y="77723"/>
                </a:lnTo>
                <a:lnTo>
                  <a:pt x="0" y="0"/>
                </a:lnTo>
                <a:close/>
                <a:moveTo>
                  <a:pt x="51815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" name="Freeform 195"/>
          <p:cNvSpPr/>
          <p:nvPr/>
        </p:nvSpPr>
        <p:spPr>
          <a:xfrm>
            <a:off x="6658247" y="3049907"/>
            <a:ext cx="83421" cy="2467"/>
          </a:xfrm>
          <a:custGeom>
            <a:avLst/>
            <a:gdLst/>
            <a:ahLst/>
            <a:cxnLst/>
            <a:rect l="0" t="0" r="0" b="0"/>
            <a:pathLst>
              <a:path w="116789" h="3454">
                <a:moveTo>
                  <a:pt x="0" y="3454"/>
                </a:moveTo>
                <a:lnTo>
                  <a:pt x="116789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" name="Freeform 196"/>
          <p:cNvSpPr/>
          <p:nvPr/>
        </p:nvSpPr>
        <p:spPr>
          <a:xfrm>
            <a:off x="6731870" y="3031690"/>
            <a:ext cx="56042" cy="36993"/>
          </a:xfrm>
          <a:custGeom>
            <a:avLst/>
            <a:gdLst/>
            <a:ahLst/>
            <a:cxnLst/>
            <a:rect l="0" t="0" r="0" b="0"/>
            <a:pathLst>
              <a:path w="78459" h="51790">
                <a:moveTo>
                  <a:pt x="1536" y="51790"/>
                </a:moveTo>
                <a:lnTo>
                  <a:pt x="78459" y="23596"/>
                </a:lnTo>
                <a:lnTo>
                  <a:pt x="0" y="0"/>
                </a:lnTo>
                <a:close/>
                <a:moveTo>
                  <a:pt x="1536" y="5179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" name="Freeform 197"/>
          <p:cNvSpPr/>
          <p:nvPr/>
        </p:nvSpPr>
        <p:spPr>
          <a:xfrm>
            <a:off x="5940334" y="2821578"/>
            <a:ext cx="717369" cy="460466"/>
          </a:xfrm>
          <a:custGeom>
            <a:avLst/>
            <a:gdLst/>
            <a:ahLst/>
            <a:cxnLst/>
            <a:rect l="0" t="0" r="0" b="0"/>
            <a:pathLst>
              <a:path w="1004316" h="644652">
                <a:moveTo>
                  <a:pt x="0" y="0"/>
                </a:moveTo>
                <a:lnTo>
                  <a:pt x="1004316" y="0"/>
                </a:lnTo>
                <a:lnTo>
                  <a:pt x="1004316" y="644652"/>
                </a:lnTo>
                <a:lnTo>
                  <a:pt x="0" y="644652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Freeform 198"/>
          <p:cNvSpPr/>
          <p:nvPr/>
        </p:nvSpPr>
        <p:spPr>
          <a:xfrm>
            <a:off x="4950279" y="3052153"/>
            <a:ext cx="89979" cy="653"/>
          </a:xfrm>
          <a:custGeom>
            <a:avLst/>
            <a:gdLst/>
            <a:ahLst/>
            <a:cxnLst/>
            <a:rect l="0" t="0" r="0" b="0"/>
            <a:pathLst>
              <a:path w="125971" h="914">
                <a:moveTo>
                  <a:pt x="0" y="914"/>
                </a:moveTo>
                <a:lnTo>
                  <a:pt x="125971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" name="Freeform 199"/>
          <p:cNvSpPr/>
          <p:nvPr/>
        </p:nvSpPr>
        <p:spPr>
          <a:xfrm>
            <a:off x="5030874" y="3033712"/>
            <a:ext cx="55652" cy="37011"/>
          </a:xfrm>
          <a:custGeom>
            <a:avLst/>
            <a:gdLst/>
            <a:ahLst/>
            <a:cxnLst/>
            <a:rect l="0" t="0" r="0" b="0"/>
            <a:pathLst>
              <a:path w="77913" h="51815">
                <a:moveTo>
                  <a:pt x="380" y="51815"/>
                </a:moveTo>
                <a:lnTo>
                  <a:pt x="77913" y="25336"/>
                </a:lnTo>
                <a:lnTo>
                  <a:pt x="0" y="0"/>
                </a:lnTo>
                <a:close/>
                <a:moveTo>
                  <a:pt x="380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" name="Freeform 200"/>
          <p:cNvSpPr/>
          <p:nvPr/>
        </p:nvSpPr>
        <p:spPr>
          <a:xfrm>
            <a:off x="7552506" y="3652702"/>
            <a:ext cx="100883" cy="0"/>
          </a:xfrm>
          <a:custGeom>
            <a:avLst/>
            <a:gdLst/>
            <a:ahLst/>
            <a:cxnLst/>
            <a:rect l="0" t="0" r="0" b="0"/>
            <a:pathLst>
              <a:path w="141236">
                <a:moveTo>
                  <a:pt x="141236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" name="Freeform 201"/>
          <p:cNvSpPr/>
          <p:nvPr/>
        </p:nvSpPr>
        <p:spPr>
          <a:xfrm>
            <a:off x="7506243" y="363419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" name="Freeform 202"/>
          <p:cNvSpPr/>
          <p:nvPr/>
        </p:nvSpPr>
        <p:spPr>
          <a:xfrm>
            <a:off x="3371306" y="342246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" name="Freeform 203"/>
          <p:cNvSpPr/>
          <p:nvPr/>
        </p:nvSpPr>
        <p:spPr>
          <a:xfrm>
            <a:off x="2496094" y="3422469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C4BD9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" name="Freeform 204"/>
          <p:cNvSpPr/>
          <p:nvPr/>
        </p:nvSpPr>
        <p:spPr>
          <a:xfrm>
            <a:off x="4997632" y="3652702"/>
            <a:ext cx="89045" cy="0"/>
          </a:xfrm>
          <a:custGeom>
            <a:avLst/>
            <a:gdLst/>
            <a:ahLst/>
            <a:cxnLst/>
            <a:rect l="0" t="0" r="0" b="0"/>
            <a:pathLst>
              <a:path w="124663">
                <a:moveTo>
                  <a:pt x="124663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" name="Freeform 205"/>
          <p:cNvSpPr/>
          <p:nvPr/>
        </p:nvSpPr>
        <p:spPr>
          <a:xfrm>
            <a:off x="4951366" y="363419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" name="Freeform 206"/>
          <p:cNvSpPr/>
          <p:nvPr/>
        </p:nvSpPr>
        <p:spPr>
          <a:xfrm>
            <a:off x="4136568" y="3652702"/>
            <a:ext cx="96864" cy="0"/>
          </a:xfrm>
          <a:custGeom>
            <a:avLst/>
            <a:gdLst/>
            <a:ahLst/>
            <a:cxnLst/>
            <a:rect l="0" t="0" r="0" b="0"/>
            <a:pathLst>
              <a:path w="135610">
                <a:moveTo>
                  <a:pt x="135610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" name="Freeform 207"/>
          <p:cNvSpPr/>
          <p:nvPr/>
        </p:nvSpPr>
        <p:spPr>
          <a:xfrm>
            <a:off x="4090306" y="363419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" name="Freeform 208"/>
          <p:cNvSpPr/>
          <p:nvPr/>
        </p:nvSpPr>
        <p:spPr>
          <a:xfrm>
            <a:off x="1643742" y="342246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" name="Freeform 209"/>
          <p:cNvSpPr/>
          <p:nvPr/>
        </p:nvSpPr>
        <p:spPr>
          <a:xfrm>
            <a:off x="782682" y="342246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C4BD9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" name="Freeform 210"/>
          <p:cNvSpPr/>
          <p:nvPr/>
        </p:nvSpPr>
        <p:spPr>
          <a:xfrm>
            <a:off x="782682" y="4042954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" name="Freeform 211"/>
          <p:cNvSpPr/>
          <p:nvPr/>
        </p:nvSpPr>
        <p:spPr>
          <a:xfrm>
            <a:off x="1643742" y="4042954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A7A8A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" name="Freeform 212"/>
          <p:cNvSpPr/>
          <p:nvPr/>
        </p:nvSpPr>
        <p:spPr>
          <a:xfrm>
            <a:off x="2409012" y="3652702"/>
            <a:ext cx="88047" cy="0"/>
          </a:xfrm>
          <a:custGeom>
            <a:avLst/>
            <a:gdLst/>
            <a:ahLst/>
            <a:cxnLst/>
            <a:rect l="0" t="0" r="0" b="0"/>
            <a:pathLst>
              <a:path w="123266">
                <a:moveTo>
                  <a:pt x="123266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" name="Freeform 213"/>
          <p:cNvSpPr/>
          <p:nvPr/>
        </p:nvSpPr>
        <p:spPr>
          <a:xfrm>
            <a:off x="2362743" y="363419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" name="Freeform 214"/>
          <p:cNvSpPr/>
          <p:nvPr/>
        </p:nvSpPr>
        <p:spPr>
          <a:xfrm>
            <a:off x="4940481" y="4275364"/>
            <a:ext cx="89979" cy="0"/>
          </a:xfrm>
          <a:custGeom>
            <a:avLst/>
            <a:gdLst/>
            <a:ahLst/>
            <a:cxnLst/>
            <a:rect l="0" t="0" r="0" b="0"/>
            <a:pathLst>
              <a:path w="125971">
                <a:moveTo>
                  <a:pt x="0" y="0"/>
                </a:moveTo>
                <a:lnTo>
                  <a:pt x="125971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" name="Freeform 215"/>
          <p:cNvSpPr/>
          <p:nvPr/>
        </p:nvSpPr>
        <p:spPr>
          <a:xfrm>
            <a:off x="5021212" y="4256857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" name="Freeform 216"/>
          <p:cNvSpPr/>
          <p:nvPr/>
        </p:nvSpPr>
        <p:spPr>
          <a:xfrm>
            <a:off x="3214007" y="4273187"/>
            <a:ext cx="107287" cy="0"/>
          </a:xfrm>
          <a:custGeom>
            <a:avLst/>
            <a:gdLst/>
            <a:ahLst/>
            <a:cxnLst/>
            <a:rect l="0" t="0" r="0" b="0"/>
            <a:pathLst>
              <a:path w="150202">
                <a:moveTo>
                  <a:pt x="0" y="0"/>
                </a:moveTo>
                <a:lnTo>
                  <a:pt x="150202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" name="Freeform 217"/>
          <p:cNvSpPr/>
          <p:nvPr/>
        </p:nvSpPr>
        <p:spPr>
          <a:xfrm>
            <a:off x="3312043" y="4254680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" name="Freeform 218"/>
          <p:cNvSpPr/>
          <p:nvPr/>
        </p:nvSpPr>
        <p:spPr>
          <a:xfrm>
            <a:off x="2362743" y="4273187"/>
            <a:ext cx="88056" cy="0"/>
          </a:xfrm>
          <a:custGeom>
            <a:avLst/>
            <a:gdLst/>
            <a:ahLst/>
            <a:cxnLst/>
            <a:rect l="0" t="0" r="0" b="0"/>
            <a:pathLst>
              <a:path w="123278">
                <a:moveTo>
                  <a:pt x="0" y="0"/>
                </a:moveTo>
                <a:lnTo>
                  <a:pt x="123278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" name="Freeform 219"/>
          <p:cNvSpPr/>
          <p:nvPr/>
        </p:nvSpPr>
        <p:spPr>
          <a:xfrm>
            <a:off x="2441546" y="4254680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" name="Freeform 220"/>
          <p:cNvSpPr/>
          <p:nvPr/>
        </p:nvSpPr>
        <p:spPr>
          <a:xfrm>
            <a:off x="1501684" y="4273187"/>
            <a:ext cx="96256" cy="0"/>
          </a:xfrm>
          <a:custGeom>
            <a:avLst/>
            <a:gdLst/>
            <a:ahLst/>
            <a:cxnLst/>
            <a:rect l="0" t="0" r="0" b="0"/>
            <a:pathLst>
              <a:path w="134759">
                <a:moveTo>
                  <a:pt x="0" y="0"/>
                </a:moveTo>
                <a:lnTo>
                  <a:pt x="134759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" name="Freeform 221"/>
          <p:cNvSpPr/>
          <p:nvPr/>
        </p:nvSpPr>
        <p:spPr>
          <a:xfrm>
            <a:off x="1588685" y="4254680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" name="Freeform 222"/>
          <p:cNvSpPr/>
          <p:nvPr/>
        </p:nvSpPr>
        <p:spPr>
          <a:xfrm>
            <a:off x="1484267" y="1828256"/>
            <a:ext cx="113728" cy="0"/>
          </a:xfrm>
          <a:custGeom>
            <a:avLst/>
            <a:gdLst/>
            <a:ahLst/>
            <a:cxnLst/>
            <a:rect l="0" t="0" r="0" b="0"/>
            <a:pathLst>
              <a:path w="159219">
                <a:moveTo>
                  <a:pt x="0" y="0"/>
                </a:moveTo>
                <a:lnTo>
                  <a:pt x="159219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" name="Freeform 223"/>
          <p:cNvSpPr/>
          <p:nvPr/>
        </p:nvSpPr>
        <p:spPr>
          <a:xfrm>
            <a:off x="1588741" y="1809749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" name="Freeform 224"/>
          <p:cNvSpPr/>
          <p:nvPr/>
        </p:nvSpPr>
        <p:spPr>
          <a:xfrm>
            <a:off x="4951367" y="1828256"/>
            <a:ext cx="89671" cy="0"/>
          </a:xfrm>
          <a:custGeom>
            <a:avLst/>
            <a:gdLst/>
            <a:ahLst/>
            <a:cxnLst/>
            <a:rect l="0" t="0" r="0" b="0"/>
            <a:pathLst>
              <a:path w="125539">
                <a:moveTo>
                  <a:pt x="0" y="0"/>
                </a:moveTo>
                <a:lnTo>
                  <a:pt x="125539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" name="Freeform 225"/>
          <p:cNvSpPr/>
          <p:nvPr/>
        </p:nvSpPr>
        <p:spPr>
          <a:xfrm>
            <a:off x="5031784" y="1809749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" name="Freeform 226"/>
          <p:cNvSpPr/>
          <p:nvPr/>
        </p:nvSpPr>
        <p:spPr>
          <a:xfrm>
            <a:off x="1547944" y="3652702"/>
            <a:ext cx="96256" cy="0"/>
          </a:xfrm>
          <a:custGeom>
            <a:avLst/>
            <a:gdLst/>
            <a:ahLst/>
            <a:cxnLst/>
            <a:rect l="0" t="0" r="0" b="0"/>
            <a:pathLst>
              <a:path w="134759">
                <a:moveTo>
                  <a:pt x="134759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" name="Freeform 227"/>
          <p:cNvSpPr/>
          <p:nvPr/>
        </p:nvSpPr>
        <p:spPr>
          <a:xfrm>
            <a:off x="1501683" y="363419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" name="Freeform 228"/>
          <p:cNvSpPr/>
          <p:nvPr/>
        </p:nvSpPr>
        <p:spPr>
          <a:xfrm>
            <a:off x="1142456" y="3882391"/>
            <a:ext cx="0" cy="114264"/>
          </a:xfrm>
          <a:custGeom>
            <a:avLst/>
            <a:gdLst/>
            <a:ahLst/>
            <a:cxnLst/>
            <a:rect l="0" t="0" r="0" b="0"/>
            <a:pathLst>
              <a:path h="159969">
                <a:moveTo>
                  <a:pt x="0" y="0"/>
                </a:moveTo>
                <a:lnTo>
                  <a:pt x="0" y="159969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" name="Freeform 229"/>
          <p:cNvSpPr/>
          <p:nvPr/>
        </p:nvSpPr>
        <p:spPr>
          <a:xfrm>
            <a:off x="1123952" y="3987406"/>
            <a:ext cx="37011" cy="55516"/>
          </a:xfrm>
          <a:custGeom>
            <a:avLst/>
            <a:gdLst/>
            <a:ahLst/>
            <a:cxnLst/>
            <a:rect l="0" t="0" r="0" b="0"/>
            <a:pathLst>
              <a:path w="51815" h="77723">
                <a:moveTo>
                  <a:pt x="51815" y="0"/>
                </a:moveTo>
                <a:lnTo>
                  <a:pt x="25908" y="77723"/>
                </a:lnTo>
                <a:lnTo>
                  <a:pt x="0" y="0"/>
                </a:lnTo>
                <a:close/>
                <a:moveTo>
                  <a:pt x="51815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" name="Freeform 230"/>
          <p:cNvSpPr/>
          <p:nvPr/>
        </p:nvSpPr>
        <p:spPr>
          <a:xfrm>
            <a:off x="219891" y="1373778"/>
            <a:ext cx="395152" cy="1985554"/>
          </a:xfrm>
          <a:custGeom>
            <a:avLst/>
            <a:gdLst/>
            <a:ahLst/>
            <a:cxnLst/>
            <a:rect l="0" t="0" r="0" b="0"/>
            <a:pathLst>
              <a:path w="553213" h="2779776">
                <a:moveTo>
                  <a:pt x="0" y="0"/>
                </a:moveTo>
                <a:lnTo>
                  <a:pt x="553213" y="0"/>
                </a:lnTo>
                <a:lnTo>
                  <a:pt x="553213" y="2779776"/>
                </a:lnTo>
                <a:lnTo>
                  <a:pt x="0" y="2779776"/>
                </a:lnTo>
                <a:lnTo>
                  <a:pt x="0" y="0"/>
                </a:lnTo>
                <a:close/>
              </a:path>
            </a:pathLst>
          </a:custGeom>
          <a:solidFill>
            <a:srgbClr val="CCECFF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" name="Freeform 231"/>
          <p:cNvSpPr/>
          <p:nvPr/>
        </p:nvSpPr>
        <p:spPr>
          <a:xfrm>
            <a:off x="1643742" y="2818312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AC09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" name="Freeform 232"/>
          <p:cNvSpPr/>
          <p:nvPr/>
        </p:nvSpPr>
        <p:spPr>
          <a:xfrm>
            <a:off x="3214007" y="3048544"/>
            <a:ext cx="101745" cy="2004"/>
          </a:xfrm>
          <a:custGeom>
            <a:avLst/>
            <a:gdLst/>
            <a:ahLst/>
            <a:cxnLst/>
            <a:rect l="0" t="0" r="0" b="0"/>
            <a:pathLst>
              <a:path w="142443" h="2806">
                <a:moveTo>
                  <a:pt x="0" y="0"/>
                </a:moveTo>
                <a:lnTo>
                  <a:pt x="142443" y="2806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" name="Freeform 233"/>
          <p:cNvSpPr/>
          <p:nvPr/>
        </p:nvSpPr>
        <p:spPr>
          <a:xfrm>
            <a:off x="3306133" y="3031863"/>
            <a:ext cx="55879" cy="37002"/>
          </a:xfrm>
          <a:custGeom>
            <a:avLst/>
            <a:gdLst/>
            <a:ahLst/>
            <a:cxnLst/>
            <a:rect l="0" t="0" r="0" b="0"/>
            <a:pathLst>
              <a:path w="78231" h="51803">
                <a:moveTo>
                  <a:pt x="1028" y="0"/>
                </a:moveTo>
                <a:lnTo>
                  <a:pt x="78231" y="27432"/>
                </a:lnTo>
                <a:lnTo>
                  <a:pt x="0" y="51803"/>
                </a:lnTo>
                <a:close/>
                <a:moveTo>
                  <a:pt x="1028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" name="Freeform 234"/>
          <p:cNvSpPr/>
          <p:nvPr/>
        </p:nvSpPr>
        <p:spPr>
          <a:xfrm>
            <a:off x="5085806" y="2821578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" name="Freeform 235"/>
          <p:cNvSpPr/>
          <p:nvPr/>
        </p:nvSpPr>
        <p:spPr>
          <a:xfrm>
            <a:off x="5804807" y="3049845"/>
            <a:ext cx="89997" cy="2531"/>
          </a:xfrm>
          <a:custGeom>
            <a:avLst/>
            <a:gdLst/>
            <a:ahLst/>
            <a:cxnLst/>
            <a:rect l="0" t="0" r="0" b="0"/>
            <a:pathLst>
              <a:path w="125996" h="3543">
                <a:moveTo>
                  <a:pt x="0" y="3543"/>
                </a:moveTo>
                <a:lnTo>
                  <a:pt x="125996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" name="Freeform 236"/>
          <p:cNvSpPr/>
          <p:nvPr/>
        </p:nvSpPr>
        <p:spPr>
          <a:xfrm>
            <a:off x="5885035" y="3031613"/>
            <a:ext cx="56015" cy="36993"/>
          </a:xfrm>
          <a:custGeom>
            <a:avLst/>
            <a:gdLst/>
            <a:ahLst/>
            <a:cxnLst/>
            <a:rect l="0" t="0" r="0" b="0"/>
            <a:pathLst>
              <a:path w="78421" h="51790">
                <a:moveTo>
                  <a:pt x="1460" y="51790"/>
                </a:moveTo>
                <a:lnTo>
                  <a:pt x="78421" y="23711"/>
                </a:lnTo>
                <a:lnTo>
                  <a:pt x="0" y="0"/>
                </a:lnTo>
                <a:close/>
                <a:moveTo>
                  <a:pt x="1460" y="5179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" name="Freeform 237"/>
          <p:cNvSpPr/>
          <p:nvPr/>
        </p:nvSpPr>
        <p:spPr>
          <a:xfrm>
            <a:off x="4080510" y="3051811"/>
            <a:ext cx="105482" cy="689"/>
          </a:xfrm>
          <a:custGeom>
            <a:avLst/>
            <a:gdLst/>
            <a:ahLst/>
            <a:cxnLst/>
            <a:rect l="0" t="0" r="0" b="0"/>
            <a:pathLst>
              <a:path w="147675" h="965">
                <a:moveTo>
                  <a:pt x="0" y="0"/>
                </a:moveTo>
                <a:lnTo>
                  <a:pt x="147675" y="965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" name="Freeform 238"/>
          <p:cNvSpPr/>
          <p:nvPr/>
        </p:nvSpPr>
        <p:spPr>
          <a:xfrm>
            <a:off x="4176614" y="3033934"/>
            <a:ext cx="55634" cy="37011"/>
          </a:xfrm>
          <a:custGeom>
            <a:avLst/>
            <a:gdLst/>
            <a:ahLst/>
            <a:cxnLst/>
            <a:rect l="0" t="0" r="0" b="0"/>
            <a:pathLst>
              <a:path w="77888" h="51815">
                <a:moveTo>
                  <a:pt x="342" y="0"/>
                </a:moveTo>
                <a:lnTo>
                  <a:pt x="77888" y="26415"/>
                </a:lnTo>
                <a:lnTo>
                  <a:pt x="0" y="51815"/>
                </a:lnTo>
                <a:close/>
                <a:moveTo>
                  <a:pt x="342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" name="Freeform 239"/>
          <p:cNvSpPr/>
          <p:nvPr/>
        </p:nvSpPr>
        <p:spPr>
          <a:xfrm>
            <a:off x="2496094" y="4042954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Freeform 240"/>
          <p:cNvSpPr/>
          <p:nvPr/>
        </p:nvSpPr>
        <p:spPr>
          <a:xfrm>
            <a:off x="6762206" y="3988526"/>
            <a:ext cx="396240" cy="579120"/>
          </a:xfrm>
          <a:custGeom>
            <a:avLst/>
            <a:gdLst/>
            <a:ahLst/>
            <a:cxnLst/>
            <a:rect l="0" t="0" r="0" b="0"/>
            <a:pathLst>
              <a:path w="554736" h="810768">
                <a:moveTo>
                  <a:pt x="0" y="0"/>
                </a:moveTo>
                <a:lnTo>
                  <a:pt x="554736" y="0"/>
                </a:lnTo>
                <a:lnTo>
                  <a:pt x="554736" y="810768"/>
                </a:lnTo>
                <a:lnTo>
                  <a:pt x="0" y="810768"/>
                </a:lnTo>
                <a:lnTo>
                  <a:pt x="0" y="0"/>
                </a:lnTo>
                <a:close/>
              </a:path>
            </a:pathLst>
          </a:custGeom>
          <a:solidFill>
            <a:srgbClr val="DADADA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" name="Freeform 241"/>
          <p:cNvSpPr/>
          <p:nvPr/>
        </p:nvSpPr>
        <p:spPr>
          <a:xfrm>
            <a:off x="6294120" y="5954487"/>
            <a:ext cx="771797" cy="505097"/>
          </a:xfrm>
          <a:custGeom>
            <a:avLst/>
            <a:gdLst/>
            <a:ahLst/>
            <a:cxnLst/>
            <a:rect l="0" t="0" r="0" b="0"/>
            <a:pathLst>
              <a:path w="1080516" h="707136">
                <a:moveTo>
                  <a:pt x="0" y="0"/>
                </a:moveTo>
                <a:lnTo>
                  <a:pt x="1080516" y="0"/>
                </a:lnTo>
                <a:lnTo>
                  <a:pt x="1080516" y="707136"/>
                </a:lnTo>
                <a:lnTo>
                  <a:pt x="0" y="707136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" name="Freeform 242"/>
          <p:cNvSpPr/>
          <p:nvPr/>
        </p:nvSpPr>
        <p:spPr>
          <a:xfrm>
            <a:off x="5795010" y="4273815"/>
            <a:ext cx="83402" cy="1143"/>
          </a:xfrm>
          <a:custGeom>
            <a:avLst/>
            <a:gdLst/>
            <a:ahLst/>
            <a:cxnLst/>
            <a:rect l="0" t="0" r="0" b="0"/>
            <a:pathLst>
              <a:path w="116763" h="1600">
                <a:moveTo>
                  <a:pt x="0" y="1600"/>
                </a:moveTo>
                <a:lnTo>
                  <a:pt x="116763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" name="Freeform 243"/>
          <p:cNvSpPr/>
          <p:nvPr/>
        </p:nvSpPr>
        <p:spPr>
          <a:xfrm>
            <a:off x="5868910" y="4255441"/>
            <a:ext cx="55761" cy="37011"/>
          </a:xfrm>
          <a:custGeom>
            <a:avLst/>
            <a:gdLst/>
            <a:ahLst/>
            <a:cxnLst/>
            <a:rect l="0" t="0" r="0" b="0"/>
            <a:pathLst>
              <a:path w="78066" h="51815">
                <a:moveTo>
                  <a:pt x="711" y="51815"/>
                </a:moveTo>
                <a:lnTo>
                  <a:pt x="78066" y="24841"/>
                </a:lnTo>
                <a:lnTo>
                  <a:pt x="0" y="0"/>
                </a:lnTo>
                <a:close/>
                <a:moveTo>
                  <a:pt x="711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" name="Freeform 244"/>
          <p:cNvSpPr/>
          <p:nvPr/>
        </p:nvSpPr>
        <p:spPr>
          <a:xfrm>
            <a:off x="3368040" y="4042954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7" h="643128">
                <a:moveTo>
                  <a:pt x="0" y="0"/>
                </a:moveTo>
                <a:lnTo>
                  <a:pt x="1004317" y="0"/>
                </a:lnTo>
                <a:lnTo>
                  <a:pt x="1004317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AC09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" name="Freeform 245"/>
          <p:cNvSpPr/>
          <p:nvPr/>
        </p:nvSpPr>
        <p:spPr>
          <a:xfrm>
            <a:off x="2496094" y="2818312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" name="Freeform 246"/>
          <p:cNvSpPr/>
          <p:nvPr/>
        </p:nvSpPr>
        <p:spPr>
          <a:xfrm>
            <a:off x="2362743" y="3048544"/>
            <a:ext cx="88056" cy="0"/>
          </a:xfrm>
          <a:custGeom>
            <a:avLst/>
            <a:gdLst/>
            <a:ahLst/>
            <a:cxnLst/>
            <a:rect l="0" t="0" r="0" b="0"/>
            <a:pathLst>
              <a:path w="123278">
                <a:moveTo>
                  <a:pt x="0" y="0"/>
                </a:moveTo>
                <a:lnTo>
                  <a:pt x="123278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" name="Freeform 247"/>
          <p:cNvSpPr/>
          <p:nvPr/>
        </p:nvSpPr>
        <p:spPr>
          <a:xfrm>
            <a:off x="2441548" y="3030037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" name="Freeform 248">
            <a:hlinkClick r:id=""/>
          </p:cNvPr>
          <p:cNvSpPr/>
          <p:nvPr/>
        </p:nvSpPr>
        <p:spPr>
          <a:xfrm>
            <a:off x="238397" y="5954486"/>
            <a:ext cx="770708" cy="506186"/>
          </a:xfrm>
          <a:custGeom>
            <a:avLst/>
            <a:gdLst/>
            <a:ahLst/>
            <a:cxnLst/>
            <a:rect l="0" t="0" r="0" b="0"/>
            <a:pathLst>
              <a:path w="1078991" h="708660">
                <a:moveTo>
                  <a:pt x="0" y="0"/>
                </a:moveTo>
                <a:lnTo>
                  <a:pt x="1078991" y="0"/>
                </a:lnTo>
                <a:lnTo>
                  <a:pt x="1078991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solidFill>
            <a:srgbClr val="0070C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" name="Freeform 249"/>
          <p:cNvSpPr/>
          <p:nvPr/>
        </p:nvSpPr>
        <p:spPr>
          <a:xfrm>
            <a:off x="4231278" y="2821578"/>
            <a:ext cx="718456" cy="460466"/>
          </a:xfrm>
          <a:custGeom>
            <a:avLst/>
            <a:gdLst/>
            <a:ahLst/>
            <a:cxnLst/>
            <a:rect l="0" t="0" r="0" b="0"/>
            <a:pathLst>
              <a:path w="1005839" h="644652">
                <a:moveTo>
                  <a:pt x="0" y="0"/>
                </a:moveTo>
                <a:lnTo>
                  <a:pt x="1005839" y="0"/>
                </a:lnTo>
                <a:lnTo>
                  <a:pt x="1005839" y="644652"/>
                </a:lnTo>
                <a:lnTo>
                  <a:pt x="0" y="644652"/>
                </a:lnTo>
                <a:lnTo>
                  <a:pt x="0" y="0"/>
                </a:lnTo>
                <a:close/>
              </a:path>
            </a:pathLst>
          </a:custGeom>
          <a:solidFill>
            <a:srgbClr val="0070C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" name="Freeform 250"/>
          <p:cNvSpPr/>
          <p:nvPr/>
        </p:nvSpPr>
        <p:spPr>
          <a:xfrm>
            <a:off x="5851075" y="3652702"/>
            <a:ext cx="81942" cy="0"/>
          </a:xfrm>
          <a:custGeom>
            <a:avLst/>
            <a:gdLst/>
            <a:ahLst/>
            <a:cxnLst/>
            <a:rect l="0" t="0" r="0" b="0"/>
            <a:pathLst>
              <a:path w="114719">
                <a:moveTo>
                  <a:pt x="114719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Freeform 251"/>
          <p:cNvSpPr/>
          <p:nvPr/>
        </p:nvSpPr>
        <p:spPr>
          <a:xfrm>
            <a:off x="5804806" y="363419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" name="Freeform 252"/>
          <p:cNvSpPr/>
          <p:nvPr/>
        </p:nvSpPr>
        <p:spPr>
          <a:xfrm>
            <a:off x="3260275" y="3652702"/>
            <a:ext cx="111288" cy="0"/>
          </a:xfrm>
          <a:custGeom>
            <a:avLst/>
            <a:gdLst/>
            <a:ahLst/>
            <a:cxnLst/>
            <a:rect l="0" t="0" r="0" b="0"/>
            <a:pathLst>
              <a:path w="155803">
                <a:moveTo>
                  <a:pt x="155803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Freeform 253"/>
          <p:cNvSpPr/>
          <p:nvPr/>
        </p:nvSpPr>
        <p:spPr>
          <a:xfrm>
            <a:off x="3214006" y="363419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" name="Rectangle 255"/>
          <p:cNvSpPr/>
          <p:nvPr/>
        </p:nvSpPr>
        <p:spPr>
          <a:xfrm>
            <a:off x="514005" y="313576"/>
            <a:ext cx="4180440" cy="6864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2211" b="1" dirty="0">
                <a:solidFill>
                  <a:srgbClr val="303030"/>
                </a:solidFill>
                <a:latin typeface="Arial"/>
              </a:rPr>
              <a:t>Montageplanung HEBT Tunnel </a:t>
            </a:r>
          </a:p>
          <a:p>
            <a:pPr>
              <a:lnSpc>
                <a:spcPts val="2658"/>
              </a:lnSpc>
            </a:pPr>
            <a:r>
              <a:rPr lang="de-DE" sz="2211" b="1" dirty="0">
                <a:solidFill>
                  <a:srgbClr val="303030"/>
                </a:solidFill>
                <a:latin typeface="Arial"/>
              </a:rPr>
              <a:t>Stand: 01.11.2016</a:t>
            </a:r>
          </a:p>
        </p:txBody>
      </p:sp>
      <p:sp>
        <p:nvSpPr>
          <p:cNvPr id="256" name="Rectangle 256"/>
          <p:cNvSpPr/>
          <p:nvPr/>
        </p:nvSpPr>
        <p:spPr>
          <a:xfrm>
            <a:off x="7188763" y="5948377"/>
            <a:ext cx="747641" cy="5197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FFFFFF"/>
                </a:solidFill>
                <a:latin typeface="Arial"/>
              </a:rPr>
              <a:t>2.14.12</a:t>
            </a:r>
          </a:p>
          <a:p>
            <a:pPr marL="108876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Installations/ </a:t>
            </a:r>
          </a:p>
          <a:p>
            <a:pPr marL="164353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Assembly</a:t>
            </a:r>
          </a:p>
          <a:p>
            <a:pPr marL="553005">
              <a:lnSpc>
                <a:spcPts val="67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 </a:t>
            </a:r>
          </a:p>
          <a:p>
            <a:pPr marL="402757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M. Bevcic</a:t>
            </a:r>
          </a:p>
        </p:txBody>
      </p:sp>
      <p:sp>
        <p:nvSpPr>
          <p:cNvPr id="257" name="Rectangle 257"/>
          <p:cNvSpPr/>
          <p:nvPr/>
        </p:nvSpPr>
        <p:spPr>
          <a:xfrm>
            <a:off x="5456774" y="5948377"/>
            <a:ext cx="729367" cy="494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000000"/>
                </a:solidFill>
                <a:latin typeface="Arial"/>
                <a:hlinkClick r:id=""/>
              </a:rPr>
              <a:t>2.14.9.8</a:t>
            </a:r>
          </a:p>
          <a:p>
            <a:pPr marL="158930">
              <a:lnSpc>
                <a:spcPts val="857"/>
              </a:lnSpc>
            </a:pPr>
            <a:r>
              <a:rPr lang="de-DE" sz="711" dirty="0">
                <a:solidFill>
                  <a:srgbClr val="000000"/>
                </a:solidFill>
                <a:latin typeface="Arial"/>
                <a:hlinkClick r:id=""/>
              </a:rPr>
              <a:t>Align</a:t>
            </a:r>
            <a:r>
              <a:rPr lang="de-DE" sz="711" dirty="0">
                <a:solidFill>
                  <a:srgbClr val="000000"/>
                </a:solidFill>
                <a:latin typeface="Arial"/>
              </a:rPr>
              <a:t>ment</a:t>
            </a:r>
          </a:p>
          <a:p>
            <a:pPr marL="509461">
              <a:lnSpc>
                <a:spcPts val="136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ENMA</a:t>
            </a:r>
          </a:p>
          <a:p>
            <a:pPr marL="390795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I. Pschorn</a:t>
            </a:r>
          </a:p>
        </p:txBody>
      </p:sp>
      <p:sp>
        <p:nvSpPr>
          <p:cNvPr id="258" name="Rectangle 258"/>
          <p:cNvSpPr/>
          <p:nvPr/>
        </p:nvSpPr>
        <p:spPr>
          <a:xfrm>
            <a:off x="2001021" y="5948377"/>
            <a:ext cx="728405" cy="494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FFFFFF"/>
                </a:solidFill>
                <a:latin typeface="Arial"/>
              </a:rPr>
              <a:t>2.3.3</a:t>
            </a:r>
          </a:p>
          <a:p>
            <a:pPr marL="20690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Power Converter</a:t>
            </a:r>
          </a:p>
          <a:p>
            <a:pPr marL="524701">
              <a:lnSpc>
                <a:spcPts val="136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LOEP</a:t>
            </a:r>
          </a:p>
          <a:p>
            <a:pPr marL="39844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H. Welker</a:t>
            </a:r>
          </a:p>
        </p:txBody>
      </p:sp>
      <p:sp>
        <p:nvSpPr>
          <p:cNvPr id="259" name="Rectangle 259"/>
          <p:cNvSpPr/>
          <p:nvPr/>
        </p:nvSpPr>
        <p:spPr>
          <a:xfrm>
            <a:off x="2870934" y="5948377"/>
            <a:ext cx="727122" cy="5197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000000"/>
                </a:solidFill>
                <a:latin typeface="Arial"/>
              </a:rPr>
              <a:t>2.3.6</a:t>
            </a:r>
          </a:p>
          <a:p>
            <a:pPr marL="100111">
              <a:lnSpc>
                <a:spcPts val="857"/>
              </a:lnSpc>
            </a:pPr>
            <a:r>
              <a:rPr lang="de-DE" sz="711" dirty="0">
                <a:solidFill>
                  <a:srgbClr val="000000"/>
                </a:solidFill>
                <a:latin typeface="Arial"/>
              </a:rPr>
              <a:t>Beam Instru-</a:t>
            </a:r>
          </a:p>
          <a:p>
            <a:pPr marL="76168">
              <a:lnSpc>
                <a:spcPts val="857"/>
              </a:lnSpc>
            </a:pPr>
            <a:r>
              <a:rPr lang="de-DE" sz="711" dirty="0">
                <a:solidFill>
                  <a:srgbClr val="000000"/>
                </a:solidFill>
                <a:latin typeface="Arial"/>
              </a:rPr>
              <a:t>mentatio</a:t>
            </a:r>
            <a:r>
              <a:rPr lang="de-DE" sz="711" spc="179" dirty="0">
                <a:solidFill>
                  <a:srgbClr val="000000"/>
                </a:solidFill>
                <a:latin typeface="Arial"/>
              </a:rPr>
              <a:t>n</a:t>
            </a:r>
            <a:r>
              <a:rPr lang="de-DE" sz="711" dirty="0">
                <a:solidFill>
                  <a:srgbClr val="000000"/>
                </a:solidFill>
                <a:latin typeface="Arial"/>
              </a:rPr>
              <a:t>(BI) </a:t>
            </a:r>
          </a:p>
          <a:p>
            <a:pPr marL="548651">
              <a:lnSpc>
                <a:spcPts val="67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CSBI</a:t>
            </a:r>
          </a:p>
          <a:p>
            <a:pPr marL="251438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B. Walasek-H.</a:t>
            </a:r>
          </a:p>
        </p:txBody>
      </p:sp>
      <p:sp>
        <p:nvSpPr>
          <p:cNvPr id="260" name="Rectangle 260"/>
          <p:cNvSpPr/>
          <p:nvPr/>
        </p:nvSpPr>
        <p:spPr>
          <a:xfrm>
            <a:off x="8053034" y="5948737"/>
            <a:ext cx="51296" cy="1093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FFFFFF"/>
                </a:solidFill>
                <a:latin typeface="Arial"/>
              </a:rPr>
              <a:t>3</a:t>
            </a:r>
          </a:p>
        </p:txBody>
      </p:sp>
      <p:sp>
        <p:nvSpPr>
          <p:cNvPr id="261" name="Rectangle 261"/>
          <p:cNvSpPr/>
          <p:nvPr/>
        </p:nvSpPr>
        <p:spPr>
          <a:xfrm>
            <a:off x="8147721" y="6057610"/>
            <a:ext cx="632224" cy="4043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05623"/>
            <a:r>
              <a:rPr lang="de-DE" sz="711" dirty="0">
                <a:solidFill>
                  <a:srgbClr val="FFFFFF"/>
                </a:solidFill>
                <a:latin typeface="Arial"/>
              </a:rPr>
              <a:t>Building </a:t>
            </a:r>
          </a:p>
          <a:p>
            <a:pPr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infrastructure</a:t>
            </a:r>
          </a:p>
          <a:p>
            <a:pPr marL="482264">
              <a:lnSpc>
                <a:spcPts val="67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FSB</a:t>
            </a:r>
          </a:p>
          <a:p>
            <a:pPr marL="296132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A. Fischer</a:t>
            </a:r>
          </a:p>
        </p:txBody>
      </p:sp>
      <p:sp>
        <p:nvSpPr>
          <p:cNvPr id="262" name="Rectangle 262"/>
          <p:cNvSpPr/>
          <p:nvPr/>
        </p:nvSpPr>
        <p:spPr>
          <a:xfrm>
            <a:off x="4594286" y="5948736"/>
            <a:ext cx="732573" cy="5197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FFFFFF"/>
                </a:solidFill>
                <a:latin typeface="Arial"/>
              </a:rPr>
              <a:t>2.3.11</a:t>
            </a:r>
          </a:p>
          <a:p>
            <a:pPr marL="212239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Special </a:t>
            </a:r>
          </a:p>
          <a:p>
            <a:pPr marL="121887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Installations</a:t>
            </a:r>
          </a:p>
          <a:p>
            <a:pPr marL="142606">
              <a:lnSpc>
                <a:spcPts val="67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SIS18/SIS100(SI)</a:t>
            </a:r>
          </a:p>
          <a:p>
            <a:pPr marL="43981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L. Bozyk</a:t>
            </a:r>
          </a:p>
        </p:txBody>
      </p:sp>
      <p:sp>
        <p:nvSpPr>
          <p:cNvPr id="263" name="Rectangle 263"/>
          <p:cNvSpPr/>
          <p:nvPr/>
        </p:nvSpPr>
        <p:spPr>
          <a:xfrm>
            <a:off x="380085" y="5738209"/>
            <a:ext cx="1806585" cy="70564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1002" dirty="0">
                <a:solidFill>
                  <a:srgbClr val="000000"/>
                </a:solidFill>
                <a:latin typeface="Arial"/>
              </a:rPr>
              <a:t>Arbeitspakete / Zuständigkeiten</a:t>
            </a:r>
          </a:p>
          <a:p>
            <a:pPr marL="754374">
              <a:lnSpc>
                <a:spcPts val="1256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2.3.2.</a:t>
            </a:r>
          </a:p>
          <a:p>
            <a:pPr marL="940502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Magnets</a:t>
            </a:r>
          </a:p>
          <a:p>
            <a:pPr marL="1263835">
              <a:lnSpc>
                <a:spcPts val="136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ENMA</a:t>
            </a:r>
          </a:p>
          <a:p>
            <a:pPr marL="1184336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C. Mühle</a:t>
            </a:r>
          </a:p>
        </p:txBody>
      </p:sp>
      <p:sp>
        <p:nvSpPr>
          <p:cNvPr id="264" name="Rectangle 264"/>
          <p:cNvSpPr/>
          <p:nvPr/>
        </p:nvSpPr>
        <p:spPr>
          <a:xfrm>
            <a:off x="3730509" y="5948736"/>
            <a:ext cx="730328" cy="494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000000"/>
                </a:solidFill>
                <a:latin typeface="Arial"/>
              </a:rPr>
              <a:t>2.3.7</a:t>
            </a:r>
          </a:p>
          <a:p>
            <a:pPr marL="15269">
              <a:lnSpc>
                <a:spcPts val="857"/>
              </a:lnSpc>
            </a:pPr>
            <a:r>
              <a:rPr lang="de-DE" sz="711" dirty="0">
                <a:solidFill>
                  <a:srgbClr val="000000"/>
                </a:solidFill>
                <a:latin typeface="Arial"/>
              </a:rPr>
              <a:t>Vacuu</a:t>
            </a:r>
            <a:r>
              <a:rPr lang="de-DE" sz="711" spc="196" dirty="0">
                <a:solidFill>
                  <a:srgbClr val="000000"/>
                </a:solidFill>
                <a:latin typeface="Arial"/>
              </a:rPr>
              <a:t>m</a:t>
            </a:r>
            <a:r>
              <a:rPr lang="de-DE" sz="711" dirty="0">
                <a:solidFill>
                  <a:srgbClr val="000000"/>
                </a:solidFill>
                <a:latin typeface="Arial"/>
              </a:rPr>
              <a:t>systems</a:t>
            </a:r>
          </a:p>
          <a:p>
            <a:pPr marL="520347">
              <a:lnSpc>
                <a:spcPts val="136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CSVS</a:t>
            </a:r>
          </a:p>
          <a:p>
            <a:pPr marL="440847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L. Urban</a:t>
            </a:r>
          </a:p>
        </p:txBody>
      </p:sp>
      <p:sp>
        <p:nvSpPr>
          <p:cNvPr id="265" name="Rectangle 265"/>
          <p:cNvSpPr/>
          <p:nvPr/>
        </p:nvSpPr>
        <p:spPr>
          <a:xfrm rot="-5400000">
            <a:off x="11194" y="3854334"/>
            <a:ext cx="819135" cy="2601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857" b="1" dirty="0">
                <a:solidFill>
                  <a:srgbClr val="000000"/>
                </a:solidFill>
                <a:latin typeface="Arial"/>
              </a:rPr>
              <a:t>Inbetriebnahme</a:t>
            </a:r>
          </a:p>
          <a:p>
            <a:pPr marL="40278">
              <a:lnSpc>
                <a:spcPts val="1029"/>
              </a:lnSpc>
            </a:pPr>
            <a:r>
              <a:rPr lang="de-DE" sz="857" b="1" dirty="0">
                <a:solidFill>
                  <a:srgbClr val="000000"/>
                </a:solidFill>
                <a:latin typeface="Arial"/>
              </a:rPr>
              <a:t>Komponenten</a:t>
            </a:r>
          </a:p>
        </p:txBody>
      </p:sp>
      <p:sp>
        <p:nvSpPr>
          <p:cNvPr id="266" name="Rectangle 266"/>
          <p:cNvSpPr/>
          <p:nvPr/>
        </p:nvSpPr>
        <p:spPr>
          <a:xfrm rot="5400000">
            <a:off x="8349802" y="3209559"/>
            <a:ext cx="740587" cy="2601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1442"/>
            <a:r>
              <a:rPr lang="de-DE" sz="857" b="1" dirty="0">
                <a:solidFill>
                  <a:srgbClr val="000000"/>
                </a:solidFill>
                <a:latin typeface="Arial"/>
              </a:rPr>
              <a:t>Anschluss </a:t>
            </a:r>
          </a:p>
          <a:p>
            <a:pPr>
              <a:lnSpc>
                <a:spcPts val="1029"/>
              </a:lnSpc>
            </a:pPr>
            <a:r>
              <a:rPr lang="de-DE" sz="857" b="1" dirty="0">
                <a:solidFill>
                  <a:srgbClr val="000000"/>
                </a:solidFill>
                <a:latin typeface="Arial"/>
              </a:rPr>
              <a:t>Komponenten</a:t>
            </a:r>
          </a:p>
        </p:txBody>
      </p:sp>
      <p:sp>
        <p:nvSpPr>
          <p:cNvPr id="267" name="Rectangle 267"/>
          <p:cNvSpPr/>
          <p:nvPr/>
        </p:nvSpPr>
        <p:spPr>
          <a:xfrm>
            <a:off x="7678684" y="2231481"/>
            <a:ext cx="696986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4.</a:t>
            </a:r>
          </a:p>
          <a:p>
            <a:pPr marL="109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Dipol auf blaue Linie </a:t>
            </a:r>
          </a:p>
          <a:p>
            <a:pPr marL="226465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stellen</a:t>
            </a:r>
          </a:p>
          <a:p>
            <a:pPr marL="498589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268" name="Rectangle 268"/>
          <p:cNvSpPr/>
          <p:nvPr/>
        </p:nvSpPr>
        <p:spPr>
          <a:xfrm>
            <a:off x="791440" y="2231481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12.</a:t>
            </a:r>
          </a:p>
        </p:txBody>
      </p:sp>
      <p:sp>
        <p:nvSpPr>
          <p:cNvPr id="269" name="Rectangle 269"/>
          <p:cNvSpPr/>
          <p:nvPr/>
        </p:nvSpPr>
        <p:spPr>
          <a:xfrm>
            <a:off x="897049" y="2318564"/>
            <a:ext cx="56521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Komponenten</a:t>
            </a:r>
          </a:p>
          <a:p>
            <a:pPr marL="39166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vorjustieren</a:t>
            </a:r>
          </a:p>
          <a:p>
            <a:pPr marL="392977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270" name="Rectangle 270"/>
          <p:cNvSpPr/>
          <p:nvPr/>
        </p:nvSpPr>
        <p:spPr>
          <a:xfrm>
            <a:off x="6818183" y="2231481"/>
            <a:ext cx="698589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5.</a:t>
            </a:r>
          </a:p>
          <a:p>
            <a:pPr marL="109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Quadrupol auf blaue </a:t>
            </a:r>
          </a:p>
          <a:p>
            <a:pPr marL="139380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Linie stellen</a:t>
            </a:r>
          </a:p>
          <a:p>
            <a:pPr marL="498589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271" name="Rectangle 271"/>
          <p:cNvSpPr/>
          <p:nvPr/>
        </p:nvSpPr>
        <p:spPr>
          <a:xfrm>
            <a:off x="3387708" y="2841696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16.</a:t>
            </a:r>
          </a:p>
        </p:txBody>
      </p:sp>
      <p:sp>
        <p:nvSpPr>
          <p:cNvPr id="272" name="Rectangle 272"/>
          <p:cNvSpPr/>
          <p:nvPr/>
        </p:nvSpPr>
        <p:spPr>
          <a:xfrm>
            <a:off x="3416007" y="2928779"/>
            <a:ext cx="645048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7919"/>
            <a:r>
              <a:rPr lang="de-DE" sz="574" dirty="0">
                <a:solidFill>
                  <a:srgbClr val="FFFFFF"/>
                </a:solidFill>
                <a:latin typeface="Arial"/>
              </a:rPr>
              <a:t>Maschinennahe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Trassen mont. und </a:t>
            </a:r>
          </a:p>
          <a:p>
            <a:pPr marL="73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Kleinsignalka. aufl.</a:t>
            </a:r>
          </a:p>
          <a:p>
            <a:pPr marL="442063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LOEP</a:t>
            </a:r>
          </a:p>
        </p:txBody>
      </p:sp>
      <p:sp>
        <p:nvSpPr>
          <p:cNvPr id="273" name="Rectangle 273"/>
          <p:cNvSpPr/>
          <p:nvPr/>
        </p:nvSpPr>
        <p:spPr>
          <a:xfrm>
            <a:off x="5102125" y="4065291"/>
            <a:ext cx="678391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36.</a:t>
            </a:r>
          </a:p>
          <a:p>
            <a:pPr marL="23922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Brandschutzwände </a:t>
            </a:r>
          </a:p>
          <a:p>
            <a:pPr marL="16979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montieren</a:t>
            </a:r>
          </a:p>
          <a:p>
            <a:pPr marL="522511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FSB</a:t>
            </a:r>
          </a:p>
        </p:txBody>
      </p:sp>
      <p:sp>
        <p:nvSpPr>
          <p:cNvPr id="274" name="Rectangle 274"/>
          <p:cNvSpPr/>
          <p:nvPr/>
        </p:nvSpPr>
        <p:spPr>
          <a:xfrm>
            <a:off x="791440" y="1618362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1.</a:t>
            </a:r>
          </a:p>
        </p:txBody>
      </p:sp>
      <p:sp>
        <p:nvSpPr>
          <p:cNvPr id="275" name="Rectangle 275"/>
          <p:cNvSpPr/>
          <p:nvPr/>
        </p:nvSpPr>
        <p:spPr>
          <a:xfrm>
            <a:off x="923160" y="1705446"/>
            <a:ext cx="539571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Blaue Linien </a:t>
            </a:r>
          </a:p>
          <a:p>
            <a:pPr marL="39166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anbringen</a:t>
            </a:r>
          </a:p>
          <a:p>
            <a:pPr marL="323324">
              <a:lnSpc>
                <a:spcPts val="137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ENMA</a:t>
            </a:r>
          </a:p>
        </p:txBody>
      </p:sp>
      <p:sp>
        <p:nvSpPr>
          <p:cNvPr id="276" name="Rectangle 276"/>
          <p:cNvSpPr/>
          <p:nvPr/>
        </p:nvSpPr>
        <p:spPr>
          <a:xfrm>
            <a:off x="5949778" y="4063520"/>
            <a:ext cx="671979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37.</a:t>
            </a:r>
          </a:p>
          <a:p>
            <a:pPr marL="27205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BLM‘</a:t>
            </a:r>
            <a:r>
              <a:rPr lang="de-DE" sz="574" spc="159" dirty="0">
                <a:solidFill>
                  <a:srgbClr val="000000"/>
                </a:solidFill>
                <a:latin typeface="Arial"/>
              </a:rPr>
              <a:t>s</a:t>
            </a:r>
            <a:r>
              <a:rPr lang="de-DE" sz="574" dirty="0">
                <a:solidFill>
                  <a:srgbClr val="000000"/>
                </a:solidFill>
                <a:latin typeface="Arial"/>
              </a:rPr>
              <a:t>montieren + </a:t>
            </a:r>
          </a:p>
          <a:p>
            <a:pPr marL="175264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verkabeln</a:t>
            </a:r>
          </a:p>
          <a:p>
            <a:pPr marL="494213">
              <a:lnSpc>
                <a:spcPts val="137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CSBI</a:t>
            </a:r>
          </a:p>
        </p:txBody>
      </p:sp>
      <p:sp>
        <p:nvSpPr>
          <p:cNvPr id="277" name="Rectangle 277"/>
          <p:cNvSpPr/>
          <p:nvPr/>
        </p:nvSpPr>
        <p:spPr>
          <a:xfrm>
            <a:off x="5959320" y="2231481"/>
            <a:ext cx="692177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6.</a:t>
            </a:r>
          </a:p>
          <a:p>
            <a:pPr marL="109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Sammelgestelle (mit </a:t>
            </a:r>
          </a:p>
          <a:p>
            <a:pPr marL="31581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Komponenten) auf </a:t>
            </a:r>
          </a:p>
          <a:p>
            <a:pPr marL="39166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blaue Linie stellen</a:t>
            </a:r>
          </a:p>
          <a:p>
            <a:pPr marL="49858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278" name="Rectangle 278"/>
          <p:cNvSpPr/>
          <p:nvPr/>
        </p:nvSpPr>
        <p:spPr>
          <a:xfrm>
            <a:off x="2521721" y="1618271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3.</a:t>
            </a:r>
          </a:p>
        </p:txBody>
      </p:sp>
      <p:sp>
        <p:nvSpPr>
          <p:cNvPr id="279" name="Rectangle 279"/>
          <p:cNvSpPr/>
          <p:nvPr/>
        </p:nvSpPr>
        <p:spPr>
          <a:xfrm>
            <a:off x="2553302" y="1705355"/>
            <a:ext cx="63991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Einbringung Beam </a:t>
            </a:r>
          </a:p>
          <a:p>
            <a:pPr marL="203563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Dump</a:t>
            </a:r>
          </a:p>
          <a:p>
            <a:pPr marL="563866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SI</a:t>
            </a:r>
          </a:p>
        </p:txBody>
      </p:sp>
      <p:sp>
        <p:nvSpPr>
          <p:cNvPr id="280" name="Rectangle 280"/>
          <p:cNvSpPr/>
          <p:nvPr/>
        </p:nvSpPr>
        <p:spPr>
          <a:xfrm>
            <a:off x="1669416" y="1618362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2.</a:t>
            </a:r>
          </a:p>
        </p:txBody>
      </p:sp>
      <p:sp>
        <p:nvSpPr>
          <p:cNvPr id="281" name="Rectangle 281"/>
          <p:cNvSpPr/>
          <p:nvPr/>
        </p:nvSpPr>
        <p:spPr>
          <a:xfrm>
            <a:off x="1695527" y="1705446"/>
            <a:ext cx="64536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4149"/>
            <a:r>
              <a:rPr lang="de-DE" sz="574" dirty="0">
                <a:solidFill>
                  <a:srgbClr val="FFFFFF"/>
                </a:solidFill>
                <a:latin typeface="Arial"/>
              </a:rPr>
              <a:t>Einbau Transport-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vorrichtun</a:t>
            </a:r>
            <a:r>
              <a:rPr lang="de-DE" sz="574" spc="169" dirty="0">
                <a:solidFill>
                  <a:srgbClr val="FFFFFF"/>
                </a:solidFill>
                <a:latin typeface="Arial"/>
              </a:rPr>
              <a:t>g</a:t>
            </a:r>
            <a:r>
              <a:rPr lang="de-DE" sz="574" dirty="0">
                <a:solidFill>
                  <a:srgbClr val="FFFFFF"/>
                </a:solidFill>
                <a:latin typeface="Arial"/>
              </a:rPr>
              <a:t>schiefe </a:t>
            </a:r>
          </a:p>
          <a:p>
            <a:pPr marL="201375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Ebene</a:t>
            </a:r>
          </a:p>
          <a:p>
            <a:pPr marL="47240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282" name="Rectangle 282"/>
          <p:cNvSpPr/>
          <p:nvPr/>
        </p:nvSpPr>
        <p:spPr>
          <a:xfrm>
            <a:off x="4247893" y="4065291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35.</a:t>
            </a:r>
          </a:p>
        </p:txBody>
      </p:sp>
      <p:sp>
        <p:nvSpPr>
          <p:cNvPr id="283" name="Rectangle 283"/>
          <p:cNvSpPr/>
          <p:nvPr/>
        </p:nvSpPr>
        <p:spPr>
          <a:xfrm>
            <a:off x="4320828" y="4152374"/>
            <a:ext cx="598241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52435"/>
            <a:r>
              <a:rPr lang="de-DE" sz="574" dirty="0">
                <a:solidFill>
                  <a:srgbClr val="FFFFFF"/>
                </a:solidFill>
                <a:latin typeface="Arial"/>
              </a:rPr>
              <a:t>Mobile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Abschirmwände </a:t>
            </a:r>
          </a:p>
          <a:p>
            <a:pPr marL="153457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stellen</a:t>
            </a:r>
          </a:p>
          <a:p>
            <a:pPr marL="449575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FSB</a:t>
            </a:r>
          </a:p>
        </p:txBody>
      </p:sp>
      <p:sp>
        <p:nvSpPr>
          <p:cNvPr id="284" name="Rectangle 284"/>
          <p:cNvSpPr/>
          <p:nvPr/>
        </p:nvSpPr>
        <p:spPr>
          <a:xfrm>
            <a:off x="5112290" y="2231481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7.</a:t>
            </a:r>
          </a:p>
        </p:txBody>
      </p:sp>
      <p:sp>
        <p:nvSpPr>
          <p:cNvPr id="285" name="Rectangle 285"/>
          <p:cNvSpPr/>
          <p:nvPr/>
        </p:nvSpPr>
        <p:spPr>
          <a:xfrm>
            <a:off x="5164511" y="2318564"/>
            <a:ext cx="619080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Steere</a:t>
            </a:r>
            <a:r>
              <a:rPr lang="de-DE" sz="574" spc="169" dirty="0">
                <a:solidFill>
                  <a:srgbClr val="FFFFFF"/>
                </a:solidFill>
                <a:latin typeface="Arial"/>
              </a:rPr>
              <a:t>r</a:t>
            </a:r>
            <a:r>
              <a:rPr lang="de-DE" sz="574" dirty="0">
                <a:solidFill>
                  <a:srgbClr val="FFFFFF"/>
                </a:solidFill>
                <a:latin typeface="Arial"/>
              </a:rPr>
              <a:t>auf blaue </a:t>
            </a:r>
          </a:p>
          <a:p>
            <a:pPr marL="87085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Linie stellen</a:t>
            </a:r>
          </a:p>
          <a:p>
            <a:pPr marL="446294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286" name="Rectangle 286"/>
          <p:cNvSpPr/>
          <p:nvPr/>
        </p:nvSpPr>
        <p:spPr>
          <a:xfrm>
            <a:off x="4258371" y="2231481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8.</a:t>
            </a:r>
          </a:p>
        </p:txBody>
      </p:sp>
      <p:sp>
        <p:nvSpPr>
          <p:cNvPr id="287" name="Rectangle 287"/>
          <p:cNvSpPr/>
          <p:nvPr/>
        </p:nvSpPr>
        <p:spPr>
          <a:xfrm>
            <a:off x="4319345" y="2318564"/>
            <a:ext cx="610103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BI Komponenten </a:t>
            </a:r>
          </a:p>
          <a:p>
            <a:pPr marL="3376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auf blaue Linie </a:t>
            </a:r>
          </a:p>
          <a:p>
            <a:pPr marL="165490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stellen</a:t>
            </a:r>
          </a:p>
          <a:p>
            <a:pPr marL="43761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288" name="Rectangle 288"/>
          <p:cNvSpPr/>
          <p:nvPr/>
        </p:nvSpPr>
        <p:spPr>
          <a:xfrm>
            <a:off x="3387708" y="2231481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9.</a:t>
            </a:r>
          </a:p>
        </p:txBody>
      </p:sp>
      <p:sp>
        <p:nvSpPr>
          <p:cNvPr id="289" name="Rectangle 289"/>
          <p:cNvSpPr/>
          <p:nvPr/>
        </p:nvSpPr>
        <p:spPr>
          <a:xfrm>
            <a:off x="3448682" y="2318564"/>
            <a:ext cx="610103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SI Komponenten </a:t>
            </a:r>
          </a:p>
          <a:p>
            <a:pPr marL="3376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auf blaue Linie </a:t>
            </a:r>
          </a:p>
          <a:p>
            <a:pPr marL="165491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stellen</a:t>
            </a:r>
          </a:p>
          <a:p>
            <a:pPr marL="43761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290" name="Rectangle 290"/>
          <p:cNvSpPr/>
          <p:nvPr/>
        </p:nvSpPr>
        <p:spPr>
          <a:xfrm>
            <a:off x="2521721" y="2231481"/>
            <a:ext cx="671659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10.</a:t>
            </a:r>
          </a:p>
          <a:p>
            <a:pPr marL="15243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Vakuumkomponen-</a:t>
            </a:r>
          </a:p>
          <a:p>
            <a:pPr marL="3376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te</a:t>
            </a:r>
            <a:r>
              <a:rPr lang="de-DE" sz="574" spc="161" dirty="0">
                <a:solidFill>
                  <a:srgbClr val="FFFFFF"/>
                </a:solidFill>
                <a:latin typeface="Arial"/>
              </a:rPr>
              <a:t>n</a:t>
            </a:r>
            <a:r>
              <a:rPr lang="de-DE" sz="574" dirty="0">
                <a:solidFill>
                  <a:srgbClr val="FFFFFF"/>
                </a:solidFill>
                <a:latin typeface="Arial"/>
              </a:rPr>
              <a:t>auf blaue Linie </a:t>
            </a:r>
          </a:p>
          <a:p>
            <a:pPr marL="226465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stellen</a:t>
            </a:r>
          </a:p>
          <a:p>
            <a:pPr marL="49858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291" name="Rectangle 291"/>
          <p:cNvSpPr/>
          <p:nvPr/>
        </p:nvSpPr>
        <p:spPr>
          <a:xfrm>
            <a:off x="4258375" y="3443230"/>
            <a:ext cx="671659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26.</a:t>
            </a:r>
          </a:p>
          <a:p>
            <a:pPr marL="4244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Wasserkreisläufe: </a:t>
            </a:r>
          </a:p>
          <a:p>
            <a:pPr marL="4135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Dichtigkeit prüfen, </a:t>
            </a:r>
          </a:p>
          <a:p>
            <a:pPr marL="79427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Inbetriebnahme</a:t>
            </a:r>
          </a:p>
          <a:p>
            <a:pPr marL="498516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292" name="Rectangle 292"/>
          <p:cNvSpPr/>
          <p:nvPr/>
        </p:nvSpPr>
        <p:spPr>
          <a:xfrm>
            <a:off x="7678684" y="2841696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21.</a:t>
            </a:r>
          </a:p>
        </p:txBody>
      </p:sp>
      <p:sp>
        <p:nvSpPr>
          <p:cNvPr id="293" name="Rectangle 293"/>
          <p:cNvSpPr/>
          <p:nvPr/>
        </p:nvSpPr>
        <p:spPr>
          <a:xfrm>
            <a:off x="7692834" y="2928779"/>
            <a:ext cx="67165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09914"/>
            <a:r>
              <a:rPr lang="de-DE" sz="574" dirty="0">
                <a:solidFill>
                  <a:srgbClr val="FFFFFF"/>
                </a:solidFill>
                <a:latin typeface="Arial"/>
              </a:rPr>
              <a:t>Magnetkabel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konfektionieren und </a:t>
            </a:r>
          </a:p>
          <a:p>
            <a:pPr marL="12194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anschließen</a:t>
            </a:r>
          </a:p>
          <a:p>
            <a:pPr marL="456140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LOEP</a:t>
            </a:r>
          </a:p>
        </p:txBody>
      </p:sp>
      <p:sp>
        <p:nvSpPr>
          <p:cNvPr id="294" name="Rectangle 294"/>
          <p:cNvSpPr/>
          <p:nvPr/>
        </p:nvSpPr>
        <p:spPr>
          <a:xfrm>
            <a:off x="6813554" y="2838779"/>
            <a:ext cx="672941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20.</a:t>
            </a:r>
          </a:p>
          <a:p>
            <a:pPr marL="45730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Magnete Polarität </a:t>
            </a:r>
          </a:p>
          <a:p>
            <a:pPr marL="22967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prüfen</a:t>
            </a:r>
          </a:p>
          <a:p>
            <a:pPr marL="455046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ENMA</a:t>
            </a:r>
          </a:p>
        </p:txBody>
      </p:sp>
      <p:sp>
        <p:nvSpPr>
          <p:cNvPr id="295" name="Rectangle 295"/>
          <p:cNvSpPr/>
          <p:nvPr/>
        </p:nvSpPr>
        <p:spPr>
          <a:xfrm>
            <a:off x="3387709" y="1616188"/>
            <a:ext cx="671659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3.1</a:t>
            </a:r>
          </a:p>
          <a:p>
            <a:pPr marL="6097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BI Komponenten </a:t>
            </a:r>
          </a:p>
          <a:p>
            <a:pPr marL="94743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auf blaue Linie </a:t>
            </a:r>
          </a:p>
          <a:p>
            <a:pPr marL="226465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stellen</a:t>
            </a:r>
          </a:p>
          <a:p>
            <a:pPr marL="49858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296" name="Rectangle 296"/>
          <p:cNvSpPr/>
          <p:nvPr/>
        </p:nvSpPr>
        <p:spPr>
          <a:xfrm>
            <a:off x="5112290" y="1618676"/>
            <a:ext cx="672941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3.3</a:t>
            </a:r>
          </a:p>
          <a:p>
            <a:pPr marL="60975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BI Komponenten </a:t>
            </a:r>
          </a:p>
          <a:p>
            <a:pPr marL="144777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vorjustieren</a:t>
            </a:r>
          </a:p>
          <a:p>
            <a:pPr marL="455046">
              <a:lnSpc>
                <a:spcPts val="137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ENMA</a:t>
            </a:r>
          </a:p>
        </p:txBody>
      </p:sp>
      <p:sp>
        <p:nvSpPr>
          <p:cNvPr id="297" name="Rectangle 297"/>
          <p:cNvSpPr/>
          <p:nvPr/>
        </p:nvSpPr>
        <p:spPr>
          <a:xfrm>
            <a:off x="4258372" y="1618676"/>
            <a:ext cx="671659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3.2</a:t>
            </a:r>
          </a:p>
          <a:p>
            <a:pPr marL="15243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Vakuumkomponen-</a:t>
            </a:r>
          </a:p>
          <a:p>
            <a:pPr marL="3376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te</a:t>
            </a:r>
            <a:r>
              <a:rPr lang="de-DE" sz="574" spc="161" dirty="0">
                <a:solidFill>
                  <a:srgbClr val="FFFFFF"/>
                </a:solidFill>
                <a:latin typeface="Arial"/>
              </a:rPr>
              <a:t>n</a:t>
            </a:r>
            <a:r>
              <a:rPr lang="de-DE" sz="574" dirty="0">
                <a:solidFill>
                  <a:srgbClr val="FFFFFF"/>
                </a:solidFill>
                <a:latin typeface="Arial"/>
              </a:rPr>
              <a:t>auf blaue Linie </a:t>
            </a:r>
          </a:p>
          <a:p>
            <a:pPr marL="226465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stellen</a:t>
            </a:r>
          </a:p>
          <a:p>
            <a:pPr marL="49858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298" name="Rectangle 298"/>
          <p:cNvSpPr/>
          <p:nvPr/>
        </p:nvSpPr>
        <p:spPr>
          <a:xfrm>
            <a:off x="5959320" y="1617741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3.4</a:t>
            </a:r>
          </a:p>
        </p:txBody>
      </p:sp>
      <p:sp>
        <p:nvSpPr>
          <p:cNvPr id="299" name="Rectangle 299"/>
          <p:cNvSpPr/>
          <p:nvPr/>
        </p:nvSpPr>
        <p:spPr>
          <a:xfrm>
            <a:off x="5981128" y="1704824"/>
            <a:ext cx="650499" cy="2678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4410"/>
            <a:r>
              <a:rPr lang="de-DE" sz="574" dirty="0">
                <a:solidFill>
                  <a:srgbClr val="000000"/>
                </a:solidFill>
                <a:latin typeface="Arial"/>
              </a:rPr>
              <a:t>Vakuumkompo-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nente</a:t>
            </a:r>
            <a:r>
              <a:rPr lang="de-DE" sz="574" spc="178" dirty="0">
                <a:solidFill>
                  <a:srgbClr val="000000"/>
                </a:solidFill>
                <a:latin typeface="Arial"/>
              </a:rPr>
              <a:t>n</a:t>
            </a:r>
            <a:r>
              <a:rPr lang="de-DE" sz="574" dirty="0">
                <a:solidFill>
                  <a:srgbClr val="000000"/>
                </a:solidFill>
                <a:latin typeface="Arial"/>
              </a:rPr>
              <a:t>vorjustieren</a:t>
            </a:r>
          </a:p>
          <a:p>
            <a:pPr marL="433238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ENMA</a:t>
            </a:r>
          </a:p>
        </p:txBody>
      </p:sp>
      <p:sp>
        <p:nvSpPr>
          <p:cNvPr id="300" name="Rectangle 300"/>
          <p:cNvSpPr/>
          <p:nvPr/>
        </p:nvSpPr>
        <p:spPr>
          <a:xfrm>
            <a:off x="6818183" y="1618362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3.5</a:t>
            </a:r>
          </a:p>
        </p:txBody>
      </p:sp>
      <p:sp>
        <p:nvSpPr>
          <p:cNvPr id="301" name="Rectangle 301"/>
          <p:cNvSpPr/>
          <p:nvPr/>
        </p:nvSpPr>
        <p:spPr>
          <a:xfrm>
            <a:off x="6891117" y="1705446"/>
            <a:ext cx="598241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52435"/>
            <a:r>
              <a:rPr lang="de-DE" sz="574" dirty="0">
                <a:solidFill>
                  <a:srgbClr val="FFFFFF"/>
                </a:solidFill>
                <a:latin typeface="Arial"/>
              </a:rPr>
              <a:t>Mobile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Abschirmwände </a:t>
            </a:r>
          </a:p>
          <a:p>
            <a:pPr marL="153456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stellen</a:t>
            </a:r>
          </a:p>
          <a:p>
            <a:pPr marL="449576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FSB</a:t>
            </a:r>
          </a:p>
        </p:txBody>
      </p:sp>
      <p:sp>
        <p:nvSpPr>
          <p:cNvPr id="302" name="Rectangle 302"/>
          <p:cNvSpPr/>
          <p:nvPr/>
        </p:nvSpPr>
        <p:spPr>
          <a:xfrm>
            <a:off x="7678684" y="1617229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3.6</a:t>
            </a:r>
          </a:p>
        </p:txBody>
      </p:sp>
      <p:sp>
        <p:nvSpPr>
          <p:cNvPr id="303" name="Rectangle 303"/>
          <p:cNvSpPr/>
          <p:nvPr/>
        </p:nvSpPr>
        <p:spPr>
          <a:xfrm>
            <a:off x="7679779" y="1704313"/>
            <a:ext cx="676467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22970"/>
            <a:r>
              <a:rPr lang="de-DE" sz="574" dirty="0">
                <a:solidFill>
                  <a:srgbClr val="FFFFFF"/>
                </a:solidFill>
                <a:latin typeface="Arial"/>
              </a:rPr>
              <a:t>Dum</a:t>
            </a:r>
            <a:r>
              <a:rPr lang="de-DE" sz="574" spc="152" dirty="0">
                <a:solidFill>
                  <a:srgbClr val="FFFFFF"/>
                </a:solidFill>
                <a:latin typeface="Arial"/>
              </a:rPr>
              <a:t>p</a:t>
            </a:r>
            <a:r>
              <a:rPr lang="de-DE" sz="574" dirty="0">
                <a:solidFill>
                  <a:srgbClr val="FFFFFF"/>
                </a:solidFill>
                <a:latin typeface="Arial"/>
              </a:rPr>
              <a:t>Grube  </a:t>
            </a:r>
          </a:p>
          <a:p>
            <a:pPr marL="12515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verschließen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(Brammen auflegen)</a:t>
            </a:r>
          </a:p>
          <a:p>
            <a:pPr marL="52141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FSB</a:t>
            </a:r>
          </a:p>
        </p:txBody>
      </p:sp>
      <p:sp>
        <p:nvSpPr>
          <p:cNvPr id="304" name="Rectangle 304"/>
          <p:cNvSpPr/>
          <p:nvPr/>
        </p:nvSpPr>
        <p:spPr>
          <a:xfrm>
            <a:off x="1669416" y="2231481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11.</a:t>
            </a:r>
          </a:p>
        </p:txBody>
      </p:sp>
      <p:sp>
        <p:nvSpPr>
          <p:cNvPr id="305" name="Rectangle 305"/>
          <p:cNvSpPr/>
          <p:nvPr/>
        </p:nvSpPr>
        <p:spPr>
          <a:xfrm>
            <a:off x="1708582" y="2318564"/>
            <a:ext cx="631904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51342"/>
            <a:r>
              <a:rPr lang="de-DE" sz="574" dirty="0">
                <a:solidFill>
                  <a:srgbClr val="FFFFFF"/>
                </a:solidFill>
                <a:latin typeface="Arial"/>
              </a:rPr>
              <a:t>Sonstige </a:t>
            </a:r>
          </a:p>
          <a:p>
            <a:pPr marL="4376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Komponenten auf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blaue Linie stellen</a:t>
            </a:r>
          </a:p>
          <a:p>
            <a:pPr marL="459422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306" name="Rectangle 306"/>
          <p:cNvSpPr/>
          <p:nvPr/>
        </p:nvSpPr>
        <p:spPr>
          <a:xfrm>
            <a:off x="791440" y="2838779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13.</a:t>
            </a:r>
          </a:p>
        </p:txBody>
      </p:sp>
      <p:sp>
        <p:nvSpPr>
          <p:cNvPr id="307" name="Rectangle 307"/>
          <p:cNvSpPr/>
          <p:nvPr/>
        </p:nvSpPr>
        <p:spPr>
          <a:xfrm>
            <a:off x="873127" y="2925862"/>
            <a:ext cx="589585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8072"/>
            <a:r>
              <a:rPr lang="de-DE" sz="574" dirty="0">
                <a:solidFill>
                  <a:srgbClr val="FFFFFF"/>
                </a:solidFill>
                <a:latin typeface="Arial"/>
              </a:rPr>
              <a:t>Vorschließen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Vakuumsystem</a:t>
            </a:r>
          </a:p>
          <a:p>
            <a:pPr marL="416900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308" name="Rectangle 308"/>
          <p:cNvSpPr/>
          <p:nvPr/>
        </p:nvSpPr>
        <p:spPr>
          <a:xfrm>
            <a:off x="5957865" y="3443230"/>
            <a:ext cx="696986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24.</a:t>
            </a:r>
          </a:p>
          <a:p>
            <a:pPr marL="1094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Vakuum Anpumpen/ </a:t>
            </a:r>
          </a:p>
          <a:p>
            <a:pPr marL="195978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Lecktest</a:t>
            </a:r>
          </a:p>
          <a:p>
            <a:pPr marL="465914">
              <a:lnSpc>
                <a:spcPts val="137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CSVS</a:t>
            </a:r>
          </a:p>
        </p:txBody>
      </p:sp>
      <p:sp>
        <p:nvSpPr>
          <p:cNvPr id="309" name="Rectangle 309"/>
          <p:cNvSpPr/>
          <p:nvPr/>
        </p:nvSpPr>
        <p:spPr>
          <a:xfrm>
            <a:off x="7678684" y="3443230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22.</a:t>
            </a:r>
          </a:p>
        </p:txBody>
      </p:sp>
      <p:sp>
        <p:nvSpPr>
          <p:cNvPr id="310" name="Rectangle 310"/>
          <p:cNvSpPr/>
          <p:nvPr/>
        </p:nvSpPr>
        <p:spPr>
          <a:xfrm>
            <a:off x="7692834" y="3530314"/>
            <a:ext cx="67165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78546"/>
            <a:r>
              <a:rPr lang="de-DE" sz="574" dirty="0">
                <a:solidFill>
                  <a:srgbClr val="000000"/>
                </a:solidFill>
                <a:latin typeface="Arial"/>
              </a:rPr>
              <a:t>BI-Kabel 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konfektionieren und </a:t>
            </a:r>
          </a:p>
          <a:p>
            <a:pPr marL="121949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anschließen</a:t>
            </a:r>
          </a:p>
          <a:p>
            <a:pPr marL="480063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CSBI</a:t>
            </a:r>
          </a:p>
        </p:txBody>
      </p:sp>
      <p:sp>
        <p:nvSpPr>
          <p:cNvPr id="311" name="Rectangle 311"/>
          <p:cNvSpPr/>
          <p:nvPr/>
        </p:nvSpPr>
        <p:spPr>
          <a:xfrm>
            <a:off x="6813553" y="3443230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23.</a:t>
            </a:r>
          </a:p>
        </p:txBody>
      </p:sp>
      <p:sp>
        <p:nvSpPr>
          <p:cNvPr id="312" name="Rectangle 312"/>
          <p:cNvSpPr/>
          <p:nvPr/>
        </p:nvSpPr>
        <p:spPr>
          <a:xfrm>
            <a:off x="6827703" y="3530314"/>
            <a:ext cx="67165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78406"/>
            <a:r>
              <a:rPr lang="de-DE" sz="574" dirty="0">
                <a:solidFill>
                  <a:srgbClr val="000000"/>
                </a:solidFill>
                <a:latin typeface="Arial"/>
              </a:rPr>
              <a:t>Vakuum-Kabel 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konfektionieren und </a:t>
            </a:r>
          </a:p>
          <a:p>
            <a:pPr marL="121948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anschließen</a:t>
            </a:r>
          </a:p>
          <a:p>
            <a:pPr marL="451763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CSVS</a:t>
            </a:r>
          </a:p>
        </p:txBody>
      </p:sp>
      <p:sp>
        <p:nvSpPr>
          <p:cNvPr id="313" name="Rectangle 313"/>
          <p:cNvSpPr/>
          <p:nvPr/>
        </p:nvSpPr>
        <p:spPr>
          <a:xfrm>
            <a:off x="5111668" y="3443230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25.</a:t>
            </a:r>
          </a:p>
        </p:txBody>
      </p:sp>
      <p:sp>
        <p:nvSpPr>
          <p:cNvPr id="314" name="Rectangle 314"/>
          <p:cNvSpPr/>
          <p:nvPr/>
        </p:nvSpPr>
        <p:spPr>
          <a:xfrm>
            <a:off x="5125818" y="3530314"/>
            <a:ext cx="67165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78546"/>
            <a:r>
              <a:rPr lang="de-DE" sz="574" dirty="0">
                <a:solidFill>
                  <a:srgbClr val="FFFFFF"/>
                </a:solidFill>
                <a:latin typeface="Arial"/>
              </a:rPr>
              <a:t>SI-Kabel 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konfektionieren und </a:t>
            </a:r>
          </a:p>
          <a:p>
            <a:pPr marL="12194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anschließen</a:t>
            </a:r>
          </a:p>
          <a:p>
            <a:pPr marL="581371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SI</a:t>
            </a:r>
          </a:p>
        </p:txBody>
      </p:sp>
      <p:sp>
        <p:nvSpPr>
          <p:cNvPr id="315" name="Rectangle 315"/>
          <p:cNvSpPr/>
          <p:nvPr/>
        </p:nvSpPr>
        <p:spPr>
          <a:xfrm>
            <a:off x="5965901" y="2842606"/>
            <a:ext cx="671659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19.</a:t>
            </a:r>
          </a:p>
          <a:p>
            <a:pPr marL="6965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Wassergekühlte </a:t>
            </a:r>
          </a:p>
          <a:p>
            <a:pPr marL="29393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Geräte: Schläuche </a:t>
            </a:r>
          </a:p>
          <a:p>
            <a:pPr marL="13609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anschließen</a:t>
            </a:r>
          </a:p>
          <a:p>
            <a:pPr marL="49858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316" name="Rectangle 316"/>
          <p:cNvSpPr/>
          <p:nvPr/>
        </p:nvSpPr>
        <p:spPr>
          <a:xfrm>
            <a:off x="3397262" y="3443230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27.</a:t>
            </a:r>
          </a:p>
        </p:txBody>
      </p:sp>
      <p:sp>
        <p:nvSpPr>
          <p:cNvPr id="317" name="Rectangle 317"/>
          <p:cNvSpPr/>
          <p:nvPr/>
        </p:nvSpPr>
        <p:spPr>
          <a:xfrm>
            <a:off x="3476761" y="3530314"/>
            <a:ext cx="59150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00141"/>
            <a:r>
              <a:rPr lang="de-DE" sz="574" dirty="0">
                <a:solidFill>
                  <a:srgbClr val="FFFFFF"/>
                </a:solidFill>
                <a:latin typeface="Arial"/>
              </a:rPr>
              <a:t>Pressluft:  </a:t>
            </a:r>
          </a:p>
          <a:p>
            <a:pPr marL="7512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Anschluss,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Inbetriebnahme</a:t>
            </a:r>
          </a:p>
          <a:p>
            <a:pPr marL="41908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318" name="Rectangle 318"/>
          <p:cNvSpPr/>
          <p:nvPr/>
        </p:nvSpPr>
        <p:spPr>
          <a:xfrm>
            <a:off x="2521721" y="3443230"/>
            <a:ext cx="671979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28.</a:t>
            </a:r>
          </a:p>
          <a:p>
            <a:pPr marL="14150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Detektorgasvers.für</a:t>
            </a:r>
          </a:p>
          <a:p>
            <a:pPr marL="100141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BI; Anschluss, </a:t>
            </a:r>
          </a:p>
          <a:p>
            <a:pPr marL="180661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Inbetrieb.</a:t>
            </a:r>
          </a:p>
          <a:p>
            <a:pPr marL="494213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CSBI</a:t>
            </a:r>
          </a:p>
        </p:txBody>
      </p:sp>
      <p:sp>
        <p:nvSpPr>
          <p:cNvPr id="319" name="Rectangle 319"/>
          <p:cNvSpPr/>
          <p:nvPr/>
        </p:nvSpPr>
        <p:spPr>
          <a:xfrm>
            <a:off x="1669419" y="3443230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29.</a:t>
            </a:r>
          </a:p>
        </p:txBody>
      </p:sp>
      <p:sp>
        <p:nvSpPr>
          <p:cNvPr id="320" name="Rectangle 320"/>
          <p:cNvSpPr/>
          <p:nvPr/>
        </p:nvSpPr>
        <p:spPr>
          <a:xfrm>
            <a:off x="1693414" y="3530314"/>
            <a:ext cx="651460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5504"/>
            <a:r>
              <a:rPr lang="de-DE" sz="574" dirty="0">
                <a:solidFill>
                  <a:srgbClr val="FFFFFF"/>
                </a:solidFill>
                <a:latin typeface="Arial"/>
              </a:rPr>
              <a:t>Inbetriebnahme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Power Converter &amp; </a:t>
            </a:r>
          </a:p>
          <a:p>
            <a:pPr marL="16767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Magnete</a:t>
            </a:r>
          </a:p>
          <a:p>
            <a:pPr marL="146965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ENMA &amp; LOEP</a:t>
            </a:r>
          </a:p>
        </p:txBody>
      </p:sp>
      <p:sp>
        <p:nvSpPr>
          <p:cNvPr id="321" name="Rectangle 321"/>
          <p:cNvSpPr/>
          <p:nvPr/>
        </p:nvSpPr>
        <p:spPr>
          <a:xfrm>
            <a:off x="808916" y="3443230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30.</a:t>
            </a:r>
          </a:p>
        </p:txBody>
      </p:sp>
      <p:sp>
        <p:nvSpPr>
          <p:cNvPr id="322" name="Rectangle 322"/>
          <p:cNvSpPr/>
          <p:nvPr/>
        </p:nvSpPr>
        <p:spPr>
          <a:xfrm>
            <a:off x="888415" y="3530314"/>
            <a:ext cx="59182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Inbetriebnahme </a:t>
            </a:r>
          </a:p>
          <a:p>
            <a:pPr marL="156739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Beam </a:t>
            </a:r>
          </a:p>
          <a:p>
            <a:pPr marL="1094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Instrumentation</a:t>
            </a:r>
          </a:p>
          <a:p>
            <a:pPr marL="414785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CSBI</a:t>
            </a:r>
          </a:p>
        </p:txBody>
      </p:sp>
      <p:sp>
        <p:nvSpPr>
          <p:cNvPr id="323" name="Rectangle 323"/>
          <p:cNvSpPr/>
          <p:nvPr/>
        </p:nvSpPr>
        <p:spPr>
          <a:xfrm>
            <a:off x="808916" y="4063520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31.</a:t>
            </a:r>
          </a:p>
        </p:txBody>
      </p:sp>
      <p:sp>
        <p:nvSpPr>
          <p:cNvPr id="324" name="Rectangle 324"/>
          <p:cNvSpPr/>
          <p:nvPr/>
        </p:nvSpPr>
        <p:spPr>
          <a:xfrm>
            <a:off x="888414" y="4150604"/>
            <a:ext cx="592470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Inbetriebnahme </a:t>
            </a:r>
          </a:p>
          <a:p>
            <a:pPr marL="118666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Vakuum</a:t>
            </a:r>
          </a:p>
          <a:p>
            <a:pPr marL="386486">
              <a:lnSpc>
                <a:spcPts val="137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CSVS</a:t>
            </a:r>
          </a:p>
        </p:txBody>
      </p:sp>
      <p:sp>
        <p:nvSpPr>
          <p:cNvPr id="325" name="Rectangle 325"/>
          <p:cNvSpPr/>
          <p:nvPr/>
        </p:nvSpPr>
        <p:spPr>
          <a:xfrm>
            <a:off x="1669419" y="4063520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32.</a:t>
            </a:r>
          </a:p>
        </p:txBody>
      </p:sp>
      <p:sp>
        <p:nvSpPr>
          <p:cNvPr id="326" name="Rectangle 326"/>
          <p:cNvSpPr/>
          <p:nvPr/>
        </p:nvSpPr>
        <p:spPr>
          <a:xfrm>
            <a:off x="1678171" y="4150604"/>
            <a:ext cx="663002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70747"/>
            <a:r>
              <a:rPr lang="de-DE" sz="574" dirty="0">
                <a:solidFill>
                  <a:srgbClr val="FFFFFF"/>
                </a:solidFill>
                <a:latin typeface="Arial"/>
              </a:rPr>
              <a:t>Inbetriebnahme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Special Installations</a:t>
            </a:r>
          </a:p>
          <a:p>
            <a:pPr marL="586767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SI</a:t>
            </a:r>
          </a:p>
        </p:txBody>
      </p:sp>
      <p:sp>
        <p:nvSpPr>
          <p:cNvPr id="327" name="Rectangle 327"/>
          <p:cNvSpPr/>
          <p:nvPr/>
        </p:nvSpPr>
        <p:spPr>
          <a:xfrm rot="-5400000">
            <a:off x="-320938" y="2236455"/>
            <a:ext cx="1479572" cy="2601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09311"/>
            <a:r>
              <a:rPr lang="de-DE" sz="857" b="1" dirty="0">
                <a:solidFill>
                  <a:srgbClr val="000000"/>
                </a:solidFill>
                <a:latin typeface="Arial"/>
              </a:rPr>
              <a:t>Montage der </a:t>
            </a:r>
          </a:p>
          <a:p>
            <a:pPr>
              <a:lnSpc>
                <a:spcPts val="1029"/>
              </a:lnSpc>
            </a:pPr>
            <a:r>
              <a:rPr lang="de-DE" sz="857" b="1" dirty="0">
                <a:solidFill>
                  <a:srgbClr val="000000"/>
                </a:solidFill>
                <a:latin typeface="Arial"/>
              </a:rPr>
              <a:t>Beschleunigerkomponenten</a:t>
            </a:r>
          </a:p>
        </p:txBody>
      </p:sp>
      <p:sp>
        <p:nvSpPr>
          <p:cNvPr id="328" name="Rectangle 328"/>
          <p:cNvSpPr/>
          <p:nvPr/>
        </p:nvSpPr>
        <p:spPr>
          <a:xfrm>
            <a:off x="4654473" y="1425854"/>
            <a:ext cx="934615" cy="131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857" dirty="0">
                <a:solidFill>
                  <a:srgbClr val="FFFFFF"/>
                </a:solidFill>
                <a:latin typeface="Arial"/>
              </a:rPr>
              <a:t>zusätzlic</a:t>
            </a:r>
            <a:r>
              <a:rPr lang="de-DE" sz="857" spc="243" dirty="0">
                <a:solidFill>
                  <a:srgbClr val="FFFFFF"/>
                </a:solidFill>
                <a:latin typeface="Arial"/>
              </a:rPr>
              <a:t>h</a:t>
            </a:r>
            <a:r>
              <a:rPr lang="de-DE" sz="857" dirty="0">
                <a:solidFill>
                  <a:srgbClr val="FFFFFF"/>
                </a:solidFill>
                <a:latin typeface="Arial"/>
              </a:rPr>
              <a:t>fü</a:t>
            </a:r>
            <a:r>
              <a:rPr lang="de-DE" sz="857" spc="220" dirty="0">
                <a:solidFill>
                  <a:srgbClr val="FFFFFF"/>
                </a:solidFill>
                <a:latin typeface="Arial"/>
              </a:rPr>
              <a:t>r</a:t>
            </a:r>
            <a:r>
              <a:rPr lang="de-DE" sz="857" dirty="0">
                <a:solidFill>
                  <a:srgbClr val="FFFFFF"/>
                </a:solidFill>
                <a:latin typeface="Arial"/>
              </a:rPr>
              <a:t>G004</a:t>
            </a:r>
          </a:p>
        </p:txBody>
      </p:sp>
      <p:sp>
        <p:nvSpPr>
          <p:cNvPr id="329" name="Rectangle 329"/>
          <p:cNvSpPr/>
          <p:nvPr/>
        </p:nvSpPr>
        <p:spPr>
          <a:xfrm>
            <a:off x="1669416" y="2838779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14.</a:t>
            </a:r>
          </a:p>
        </p:txBody>
      </p:sp>
      <p:sp>
        <p:nvSpPr>
          <p:cNvPr id="330" name="Rectangle 330"/>
          <p:cNvSpPr/>
          <p:nvPr/>
        </p:nvSpPr>
        <p:spPr>
          <a:xfrm>
            <a:off x="1775026" y="2925862"/>
            <a:ext cx="565861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Komponenten</a:t>
            </a:r>
          </a:p>
          <a:p>
            <a:pPr marL="30487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feinjustieren</a:t>
            </a:r>
          </a:p>
          <a:p>
            <a:pPr marL="349435">
              <a:lnSpc>
                <a:spcPts val="137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ENMA</a:t>
            </a:r>
          </a:p>
        </p:txBody>
      </p:sp>
      <p:sp>
        <p:nvSpPr>
          <p:cNvPr id="331" name="Rectangle 331"/>
          <p:cNvSpPr/>
          <p:nvPr/>
        </p:nvSpPr>
        <p:spPr>
          <a:xfrm>
            <a:off x="5111668" y="2841696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18.</a:t>
            </a:r>
          </a:p>
        </p:txBody>
      </p:sp>
      <p:sp>
        <p:nvSpPr>
          <p:cNvPr id="332" name="Rectangle 332"/>
          <p:cNvSpPr/>
          <p:nvPr/>
        </p:nvSpPr>
        <p:spPr>
          <a:xfrm>
            <a:off x="5132309" y="2928779"/>
            <a:ext cx="651140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2175"/>
            <a:r>
              <a:rPr lang="de-DE" sz="574" dirty="0">
                <a:solidFill>
                  <a:srgbClr val="FFFFFF"/>
                </a:solidFill>
                <a:latin typeface="Arial"/>
              </a:rPr>
              <a:t>Mediennahe </a:t>
            </a:r>
          </a:p>
          <a:p>
            <a:pPr marL="18525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Wasserverso. und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Wasservert. setzen</a:t>
            </a:r>
          </a:p>
          <a:p>
            <a:pPr marL="477947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333" name="Rectangle 333"/>
          <p:cNvSpPr/>
          <p:nvPr/>
        </p:nvSpPr>
        <p:spPr>
          <a:xfrm>
            <a:off x="2521721" y="4037806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33.</a:t>
            </a:r>
          </a:p>
        </p:txBody>
      </p:sp>
      <p:sp>
        <p:nvSpPr>
          <p:cNvPr id="334" name="Rectangle 334"/>
          <p:cNvSpPr/>
          <p:nvPr/>
        </p:nvSpPr>
        <p:spPr>
          <a:xfrm>
            <a:off x="2601220" y="4124890"/>
            <a:ext cx="592150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Inbetriebnahme </a:t>
            </a:r>
          </a:p>
          <a:p>
            <a:pPr marL="13055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Kontrollsystem</a:t>
            </a:r>
          </a:p>
          <a:p>
            <a:pPr marL="375546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CSCO</a:t>
            </a:r>
          </a:p>
        </p:txBody>
      </p:sp>
      <p:sp>
        <p:nvSpPr>
          <p:cNvPr id="335" name="Rectangle 335"/>
          <p:cNvSpPr/>
          <p:nvPr/>
        </p:nvSpPr>
        <p:spPr>
          <a:xfrm rot="5400000">
            <a:off x="6705986" y="4147147"/>
            <a:ext cx="501740" cy="2601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857" b="1" dirty="0">
                <a:solidFill>
                  <a:srgbClr val="000000"/>
                </a:solidFill>
                <a:latin typeface="Arial"/>
              </a:rPr>
              <a:t>Abschluß</a:t>
            </a:r>
          </a:p>
          <a:p>
            <a:pPr marL="34834">
              <a:lnSpc>
                <a:spcPts val="1028"/>
              </a:lnSpc>
            </a:pPr>
            <a:r>
              <a:rPr lang="de-DE" sz="857" b="1" dirty="0">
                <a:solidFill>
                  <a:srgbClr val="000000"/>
                </a:solidFill>
                <a:latin typeface="Arial"/>
              </a:rPr>
              <a:t>arbeiten</a:t>
            </a:r>
          </a:p>
        </p:txBody>
      </p:sp>
      <p:sp>
        <p:nvSpPr>
          <p:cNvPr id="336" name="Rectangle 336"/>
          <p:cNvSpPr/>
          <p:nvPr/>
        </p:nvSpPr>
        <p:spPr>
          <a:xfrm>
            <a:off x="6320264" y="5948378"/>
            <a:ext cx="535083" cy="2248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FFFFFF"/>
                </a:solidFill>
                <a:latin typeface="Arial"/>
              </a:rPr>
              <a:t>2.14.10</a:t>
            </a:r>
          </a:p>
          <a:p>
            <a:pPr marL="191549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Controls</a:t>
            </a:r>
          </a:p>
        </p:txBody>
      </p:sp>
      <p:sp>
        <p:nvSpPr>
          <p:cNvPr id="337" name="Rectangle 337"/>
          <p:cNvSpPr/>
          <p:nvPr/>
        </p:nvSpPr>
        <p:spPr>
          <a:xfrm>
            <a:off x="6829715" y="6275646"/>
            <a:ext cx="214482" cy="1781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CSCO</a:t>
            </a:r>
          </a:p>
          <a:p>
            <a:pPr marL="4375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R. Bär</a:t>
            </a:r>
          </a:p>
        </p:txBody>
      </p:sp>
      <p:sp>
        <p:nvSpPr>
          <p:cNvPr id="338" name="Rectangle 338"/>
          <p:cNvSpPr/>
          <p:nvPr/>
        </p:nvSpPr>
        <p:spPr>
          <a:xfrm>
            <a:off x="3393260" y="4063520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34.</a:t>
            </a:r>
          </a:p>
        </p:txBody>
      </p:sp>
      <p:sp>
        <p:nvSpPr>
          <p:cNvPr id="339" name="Rectangle 339"/>
          <p:cNvSpPr/>
          <p:nvPr/>
        </p:nvSpPr>
        <p:spPr>
          <a:xfrm>
            <a:off x="3498869" y="4150604"/>
            <a:ext cx="565861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Komponenten</a:t>
            </a:r>
          </a:p>
          <a:p>
            <a:pPr marL="30487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feinjustieren</a:t>
            </a:r>
          </a:p>
          <a:p>
            <a:pPr marL="349435">
              <a:lnSpc>
                <a:spcPts val="137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ENMA</a:t>
            </a:r>
          </a:p>
        </p:txBody>
      </p:sp>
      <p:sp>
        <p:nvSpPr>
          <p:cNvPr id="340" name="Rectangle 340"/>
          <p:cNvSpPr/>
          <p:nvPr/>
        </p:nvSpPr>
        <p:spPr>
          <a:xfrm>
            <a:off x="2521721" y="2838779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15.</a:t>
            </a:r>
          </a:p>
        </p:txBody>
      </p:sp>
      <p:sp>
        <p:nvSpPr>
          <p:cNvPr id="341" name="Rectangle 341"/>
          <p:cNvSpPr/>
          <p:nvPr/>
        </p:nvSpPr>
        <p:spPr>
          <a:xfrm>
            <a:off x="2603335" y="2925862"/>
            <a:ext cx="589585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9880"/>
            <a:r>
              <a:rPr lang="de-DE" sz="574" dirty="0">
                <a:solidFill>
                  <a:srgbClr val="FFFFFF"/>
                </a:solidFill>
                <a:latin typeface="Arial"/>
              </a:rPr>
              <a:t>Endgültiges </a:t>
            </a:r>
          </a:p>
          <a:p>
            <a:pPr marL="8817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Schließen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Vakuumsystem</a:t>
            </a:r>
          </a:p>
          <a:p>
            <a:pPr marL="416900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</a:t>
            </a:r>
          </a:p>
        </p:txBody>
      </p:sp>
      <p:sp>
        <p:nvSpPr>
          <p:cNvPr id="342" name="Rectangle 342"/>
          <p:cNvSpPr/>
          <p:nvPr/>
        </p:nvSpPr>
        <p:spPr>
          <a:xfrm>
            <a:off x="263587" y="5948737"/>
            <a:ext cx="466474" cy="2248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FFFFFF"/>
                </a:solidFill>
                <a:latin typeface="Arial"/>
                <a:hlinkClick r:id=""/>
              </a:rPr>
              <a:t>2.3.0.3</a:t>
            </a:r>
            <a:r>
              <a:rPr lang="de-DE" sz="711" dirty="0">
                <a:solidFill>
                  <a:srgbClr val="FFFFFF"/>
                </a:solidFill>
                <a:latin typeface="Arial"/>
              </a:rPr>
              <a:t>.</a:t>
            </a:r>
          </a:p>
          <a:p>
            <a:pPr marL="256874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  <a:hlinkClick r:id=""/>
              </a:rPr>
              <a:t>D</a:t>
            </a:r>
            <a:r>
              <a:rPr lang="de-DE" sz="711" dirty="0">
                <a:solidFill>
                  <a:srgbClr val="FFFFFF"/>
                </a:solidFill>
                <a:latin typeface="Arial"/>
              </a:rPr>
              <a:t>MU</a:t>
            </a:r>
          </a:p>
        </p:txBody>
      </p:sp>
      <p:sp>
        <p:nvSpPr>
          <p:cNvPr id="343" name="Rectangle 343"/>
          <p:cNvSpPr/>
          <p:nvPr/>
        </p:nvSpPr>
        <p:spPr>
          <a:xfrm>
            <a:off x="756706" y="6254234"/>
            <a:ext cx="230832" cy="1781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637"/>
            <a:r>
              <a:rPr lang="de-DE" sz="574" dirty="0">
                <a:solidFill>
                  <a:srgbClr val="FFFFFF"/>
                </a:solidFill>
                <a:latin typeface="Arial"/>
              </a:rPr>
              <a:t>ENMI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L. Heyl</a:t>
            </a:r>
          </a:p>
        </p:txBody>
      </p:sp>
      <p:sp>
        <p:nvSpPr>
          <p:cNvPr id="344" name="Rectangle 344"/>
          <p:cNvSpPr/>
          <p:nvPr/>
        </p:nvSpPr>
        <p:spPr>
          <a:xfrm>
            <a:off x="4257437" y="2842691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17.</a:t>
            </a:r>
          </a:p>
        </p:txBody>
      </p:sp>
      <p:sp>
        <p:nvSpPr>
          <p:cNvPr id="345" name="Rectangle 345"/>
          <p:cNvSpPr/>
          <p:nvPr/>
        </p:nvSpPr>
        <p:spPr>
          <a:xfrm>
            <a:off x="4275963" y="2929775"/>
            <a:ext cx="653705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3315"/>
            <a:r>
              <a:rPr lang="de-DE" sz="574" dirty="0">
                <a:solidFill>
                  <a:srgbClr val="FFFFFF"/>
                </a:solidFill>
                <a:latin typeface="Arial"/>
              </a:rPr>
              <a:t>As buil</a:t>
            </a:r>
            <a:r>
              <a:rPr lang="de-DE" sz="574" spc="161" dirty="0">
                <a:solidFill>
                  <a:srgbClr val="FFFFFF"/>
                </a:solidFill>
                <a:latin typeface="Arial"/>
              </a:rPr>
              <a:t>d</a:t>
            </a:r>
            <a:r>
              <a:rPr lang="de-DE" sz="574" dirty="0">
                <a:solidFill>
                  <a:srgbClr val="FFFFFF"/>
                </a:solidFill>
                <a:latin typeface="Arial"/>
              </a:rPr>
              <a:t>in DMU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Model übernehmen</a:t>
            </a:r>
          </a:p>
          <a:p>
            <a:pPr marL="436520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ENMA</a:t>
            </a:r>
          </a:p>
        </p:txBody>
      </p:sp>
    </p:spTree>
    <p:extLst>
      <p:ext uri="{BB962C8B-B14F-4D97-AF65-F5344CB8AC3E}">
        <p14:creationId xmlns:p14="http://schemas.microsoft.com/office/powerpoint/2010/main" val="28906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Freeform 346"/>
          <p:cNvSpPr/>
          <p:nvPr/>
        </p:nvSpPr>
        <p:spPr>
          <a:xfrm>
            <a:off x="0" y="6611983"/>
            <a:ext cx="9144000" cy="246017"/>
          </a:xfrm>
          <a:custGeom>
            <a:avLst/>
            <a:gdLst/>
            <a:ahLst/>
            <a:cxnLst/>
            <a:rect l="0" t="0" r="0" b="0"/>
            <a:pathLst>
              <a:path w="12801600" h="344424">
                <a:moveTo>
                  <a:pt x="0" y="344424"/>
                </a:moveTo>
                <a:lnTo>
                  <a:pt x="12801600" y="344424"/>
                </a:lnTo>
                <a:lnTo>
                  <a:pt x="12801600" y="0"/>
                </a:lnTo>
                <a:lnTo>
                  <a:pt x="0" y="0"/>
                </a:lnTo>
                <a:lnTo>
                  <a:pt x="0" y="344424"/>
                </a:lnTo>
                <a:close/>
              </a:path>
            </a:pathLst>
          </a:custGeom>
          <a:solidFill>
            <a:srgbClr val="EBEBEB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8" name="Picture 34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68467"/>
            <a:ext cx="9144000" cy="199934"/>
          </a:xfrm>
          <a:prstGeom prst="rect">
            <a:avLst/>
          </a:prstGeom>
          <a:noFill/>
          <a:extLst/>
        </p:spPr>
      </p:pic>
      <p:sp>
        <p:nvSpPr>
          <p:cNvPr id="349" name="Freeform 349"/>
          <p:cNvSpPr/>
          <p:nvPr/>
        </p:nvSpPr>
        <p:spPr>
          <a:xfrm>
            <a:off x="0" y="939438"/>
            <a:ext cx="255814" cy="255814"/>
          </a:xfrm>
          <a:custGeom>
            <a:avLst/>
            <a:gdLst/>
            <a:ahLst/>
            <a:cxnLst/>
            <a:rect l="0" t="0" r="0" b="0"/>
            <a:pathLst>
              <a:path w="358140" h="358140">
                <a:moveTo>
                  <a:pt x="0" y="358140"/>
                </a:moveTo>
                <a:lnTo>
                  <a:pt x="358140" y="358140"/>
                </a:lnTo>
                <a:lnTo>
                  <a:pt x="358140" y="0"/>
                </a:lnTo>
                <a:lnTo>
                  <a:pt x="0" y="0"/>
                </a:lnTo>
                <a:lnTo>
                  <a:pt x="0" y="358140"/>
                </a:lnTo>
                <a:close/>
              </a:path>
            </a:pathLst>
          </a:custGeom>
          <a:solidFill>
            <a:srgbClr val="FDBB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" name="Freeform 350"/>
          <p:cNvSpPr/>
          <p:nvPr/>
        </p:nvSpPr>
        <p:spPr>
          <a:xfrm>
            <a:off x="0" y="6609806"/>
            <a:ext cx="255814" cy="248194"/>
          </a:xfrm>
          <a:custGeom>
            <a:avLst/>
            <a:gdLst/>
            <a:ahLst/>
            <a:cxnLst/>
            <a:rect l="0" t="0" r="0" b="0"/>
            <a:pathLst>
              <a:path w="358140" h="347472">
                <a:moveTo>
                  <a:pt x="0" y="347472"/>
                </a:moveTo>
                <a:lnTo>
                  <a:pt x="358140" y="347472"/>
                </a:lnTo>
                <a:lnTo>
                  <a:pt x="358140" y="0"/>
                </a:lnTo>
                <a:lnTo>
                  <a:pt x="0" y="0"/>
                </a:lnTo>
                <a:lnTo>
                  <a:pt x="0" y="347472"/>
                </a:lnTo>
                <a:close/>
              </a:path>
            </a:pathLst>
          </a:custGeom>
          <a:solidFill>
            <a:srgbClr val="FDBB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" name="Freeform 353"/>
          <p:cNvSpPr/>
          <p:nvPr/>
        </p:nvSpPr>
        <p:spPr>
          <a:xfrm>
            <a:off x="3287485" y="3188426"/>
            <a:ext cx="5181601" cy="572589"/>
          </a:xfrm>
          <a:custGeom>
            <a:avLst/>
            <a:gdLst/>
            <a:ahLst/>
            <a:cxnLst/>
            <a:rect l="0" t="0" r="0" b="0"/>
            <a:pathLst>
              <a:path w="7254241" h="801624">
                <a:moveTo>
                  <a:pt x="0" y="0"/>
                </a:moveTo>
                <a:lnTo>
                  <a:pt x="7254241" y="0"/>
                </a:lnTo>
                <a:lnTo>
                  <a:pt x="7254241" y="801624"/>
                </a:lnTo>
                <a:lnTo>
                  <a:pt x="0" y="801624"/>
                </a:lnTo>
                <a:lnTo>
                  <a:pt x="0" y="0"/>
                </a:lnTo>
                <a:close/>
              </a:path>
            </a:pathLst>
          </a:custGeom>
          <a:solidFill>
            <a:srgbClr val="FDEAD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" name="Freeform 354"/>
          <p:cNvSpPr/>
          <p:nvPr/>
        </p:nvSpPr>
        <p:spPr>
          <a:xfrm>
            <a:off x="6750231" y="5940334"/>
            <a:ext cx="771797" cy="506186"/>
          </a:xfrm>
          <a:custGeom>
            <a:avLst/>
            <a:gdLst/>
            <a:ahLst/>
            <a:cxnLst/>
            <a:rect l="0" t="0" r="0" b="0"/>
            <a:pathLst>
              <a:path w="1080516" h="708660">
                <a:moveTo>
                  <a:pt x="0" y="0"/>
                </a:moveTo>
                <a:lnTo>
                  <a:pt x="1080516" y="0"/>
                </a:lnTo>
                <a:lnTo>
                  <a:pt x="1080516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" name="Freeform 355">
            <a:hlinkClick r:id="rId3"/>
          </p:cNvPr>
          <p:cNvSpPr/>
          <p:nvPr/>
        </p:nvSpPr>
        <p:spPr>
          <a:xfrm>
            <a:off x="4978037" y="5940334"/>
            <a:ext cx="770709" cy="506186"/>
          </a:xfrm>
          <a:custGeom>
            <a:avLst/>
            <a:gdLst/>
            <a:ahLst/>
            <a:cxnLst/>
            <a:rect l="0" t="0" r="0" b="0"/>
            <a:pathLst>
              <a:path w="1078992" h="708660">
                <a:moveTo>
                  <a:pt x="0" y="0"/>
                </a:moveTo>
                <a:lnTo>
                  <a:pt x="1078992" y="0"/>
                </a:lnTo>
                <a:lnTo>
                  <a:pt x="1078992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solidFill>
            <a:srgbClr val="FAC09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" name="Freeform 356"/>
          <p:cNvSpPr/>
          <p:nvPr/>
        </p:nvSpPr>
        <p:spPr>
          <a:xfrm>
            <a:off x="1419497" y="5940334"/>
            <a:ext cx="771797" cy="506186"/>
          </a:xfrm>
          <a:custGeom>
            <a:avLst/>
            <a:gdLst/>
            <a:ahLst/>
            <a:cxnLst/>
            <a:rect l="0" t="0" r="0" b="0"/>
            <a:pathLst>
              <a:path w="1080516" h="708660">
                <a:moveTo>
                  <a:pt x="0" y="0"/>
                </a:moveTo>
                <a:lnTo>
                  <a:pt x="1080516" y="0"/>
                </a:lnTo>
                <a:lnTo>
                  <a:pt x="1080516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" name="Freeform 357"/>
          <p:cNvSpPr/>
          <p:nvPr/>
        </p:nvSpPr>
        <p:spPr>
          <a:xfrm>
            <a:off x="2309948" y="5940334"/>
            <a:ext cx="771798" cy="506186"/>
          </a:xfrm>
          <a:custGeom>
            <a:avLst/>
            <a:gdLst/>
            <a:ahLst/>
            <a:cxnLst/>
            <a:rect l="0" t="0" r="0" b="0"/>
            <a:pathLst>
              <a:path w="1080517" h="708660">
                <a:moveTo>
                  <a:pt x="0" y="0"/>
                </a:moveTo>
                <a:lnTo>
                  <a:pt x="1080517" y="0"/>
                </a:lnTo>
                <a:lnTo>
                  <a:pt x="1080517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solidFill>
            <a:srgbClr val="C4BD9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" name="Freeform 358"/>
          <p:cNvSpPr/>
          <p:nvPr/>
        </p:nvSpPr>
        <p:spPr>
          <a:xfrm>
            <a:off x="7635239" y="5941423"/>
            <a:ext cx="771797" cy="505097"/>
          </a:xfrm>
          <a:custGeom>
            <a:avLst/>
            <a:gdLst/>
            <a:ahLst/>
            <a:cxnLst/>
            <a:rect l="0" t="0" r="0" b="0"/>
            <a:pathLst>
              <a:path w="1080516" h="707136">
                <a:moveTo>
                  <a:pt x="0" y="0"/>
                </a:moveTo>
                <a:lnTo>
                  <a:pt x="1080516" y="0"/>
                </a:lnTo>
                <a:lnTo>
                  <a:pt x="1080516" y="707136"/>
                </a:lnTo>
                <a:lnTo>
                  <a:pt x="0" y="707136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" name="Freeform 359"/>
          <p:cNvSpPr/>
          <p:nvPr/>
        </p:nvSpPr>
        <p:spPr>
          <a:xfrm>
            <a:off x="4094117" y="5941423"/>
            <a:ext cx="771797" cy="505097"/>
          </a:xfrm>
          <a:custGeom>
            <a:avLst/>
            <a:gdLst/>
            <a:ahLst/>
            <a:cxnLst/>
            <a:rect l="0" t="0" r="0" b="0"/>
            <a:pathLst>
              <a:path w="1080516" h="707136">
                <a:moveTo>
                  <a:pt x="0" y="0"/>
                </a:moveTo>
                <a:lnTo>
                  <a:pt x="1080516" y="0"/>
                </a:lnTo>
                <a:lnTo>
                  <a:pt x="1080516" y="707136"/>
                </a:lnTo>
                <a:lnTo>
                  <a:pt x="0" y="707136"/>
                </a:lnTo>
                <a:lnTo>
                  <a:pt x="0" y="0"/>
                </a:lnTo>
                <a:close/>
              </a:path>
            </a:pathLst>
          </a:custGeom>
          <a:solidFill>
            <a:srgbClr val="A7A8A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" name="Freeform 360"/>
          <p:cNvSpPr/>
          <p:nvPr/>
        </p:nvSpPr>
        <p:spPr>
          <a:xfrm>
            <a:off x="224790" y="5709013"/>
            <a:ext cx="8701577" cy="0"/>
          </a:xfrm>
          <a:custGeom>
            <a:avLst/>
            <a:gdLst/>
            <a:ahLst/>
            <a:cxnLst/>
            <a:rect l="0" t="0" r="0" b="0"/>
            <a:pathLst>
              <a:path w="12182208">
                <a:moveTo>
                  <a:pt x="0" y="0"/>
                </a:moveTo>
                <a:lnTo>
                  <a:pt x="12182208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" name="Freeform 361"/>
          <p:cNvSpPr/>
          <p:nvPr/>
        </p:nvSpPr>
        <p:spPr>
          <a:xfrm>
            <a:off x="532312" y="5940334"/>
            <a:ext cx="771797" cy="506186"/>
          </a:xfrm>
          <a:custGeom>
            <a:avLst/>
            <a:gdLst/>
            <a:ahLst/>
            <a:cxnLst/>
            <a:rect l="0" t="0" r="0" b="0"/>
            <a:pathLst>
              <a:path w="1080516" h="708660">
                <a:moveTo>
                  <a:pt x="0" y="0"/>
                </a:moveTo>
                <a:lnTo>
                  <a:pt x="1080516" y="0"/>
                </a:lnTo>
                <a:lnTo>
                  <a:pt x="1080516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" name="Freeform 362"/>
          <p:cNvSpPr/>
          <p:nvPr/>
        </p:nvSpPr>
        <p:spPr>
          <a:xfrm>
            <a:off x="3210197" y="5941423"/>
            <a:ext cx="771797" cy="505097"/>
          </a:xfrm>
          <a:custGeom>
            <a:avLst/>
            <a:gdLst/>
            <a:ahLst/>
            <a:cxnLst/>
            <a:rect l="0" t="0" r="0" b="0"/>
            <a:pathLst>
              <a:path w="1080516" h="707136">
                <a:moveTo>
                  <a:pt x="0" y="0"/>
                </a:moveTo>
                <a:lnTo>
                  <a:pt x="1080516" y="0"/>
                </a:lnTo>
                <a:lnTo>
                  <a:pt x="1080516" y="707136"/>
                </a:lnTo>
                <a:lnTo>
                  <a:pt x="0" y="707136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" name="Freeform 363"/>
          <p:cNvSpPr/>
          <p:nvPr/>
        </p:nvSpPr>
        <p:spPr>
          <a:xfrm>
            <a:off x="5905500" y="2582092"/>
            <a:ext cx="2563586" cy="570411"/>
          </a:xfrm>
          <a:custGeom>
            <a:avLst/>
            <a:gdLst/>
            <a:ahLst/>
            <a:cxnLst/>
            <a:rect l="0" t="0" r="0" b="0"/>
            <a:pathLst>
              <a:path w="3589020" h="798576">
                <a:moveTo>
                  <a:pt x="0" y="0"/>
                </a:moveTo>
                <a:lnTo>
                  <a:pt x="3589020" y="0"/>
                </a:lnTo>
                <a:lnTo>
                  <a:pt x="3589020" y="798576"/>
                </a:lnTo>
                <a:lnTo>
                  <a:pt x="0" y="798576"/>
                </a:lnTo>
                <a:lnTo>
                  <a:pt x="0" y="0"/>
                </a:lnTo>
                <a:close/>
              </a:path>
            </a:pathLst>
          </a:custGeom>
          <a:solidFill>
            <a:srgbClr val="DADADA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" name="Freeform 364"/>
          <p:cNvSpPr/>
          <p:nvPr/>
        </p:nvSpPr>
        <p:spPr>
          <a:xfrm>
            <a:off x="698863" y="1946366"/>
            <a:ext cx="7781109" cy="1206137"/>
          </a:xfrm>
          <a:custGeom>
            <a:avLst/>
            <a:gdLst/>
            <a:ahLst/>
            <a:cxnLst/>
            <a:rect l="0" t="0" r="0" b="0"/>
            <a:pathLst>
              <a:path w="10893552" h="1688592">
                <a:moveTo>
                  <a:pt x="0" y="0"/>
                </a:moveTo>
                <a:lnTo>
                  <a:pt x="10884090" y="9525"/>
                </a:lnTo>
                <a:lnTo>
                  <a:pt x="10893552" y="811949"/>
                </a:lnTo>
                <a:lnTo>
                  <a:pt x="7225245" y="816483"/>
                </a:lnTo>
                <a:cubicBezTo>
                  <a:pt x="7228382" y="1107186"/>
                  <a:pt x="7221981" y="1397888"/>
                  <a:pt x="7225106" y="1688592"/>
                </a:cubicBezTo>
                <a:lnTo>
                  <a:pt x="63" y="1684058"/>
                </a:lnTo>
                <a:cubicBezTo>
                  <a:pt x="50" y="1113180"/>
                  <a:pt x="25" y="570877"/>
                  <a:pt x="0" y="0"/>
                </a:cubicBezTo>
              </a:path>
            </a:pathLst>
          </a:custGeom>
          <a:solidFill>
            <a:srgbClr val="CCFFCC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" name="Freeform 365"/>
          <p:cNvSpPr/>
          <p:nvPr/>
        </p:nvSpPr>
        <p:spPr>
          <a:xfrm>
            <a:off x="224245" y="1939835"/>
            <a:ext cx="396240" cy="1212669"/>
          </a:xfrm>
          <a:custGeom>
            <a:avLst/>
            <a:gdLst/>
            <a:ahLst/>
            <a:cxnLst/>
            <a:rect l="0" t="0" r="0" b="0"/>
            <a:pathLst>
              <a:path w="554736" h="1697736">
                <a:moveTo>
                  <a:pt x="0" y="0"/>
                </a:moveTo>
                <a:lnTo>
                  <a:pt x="554736" y="0"/>
                </a:lnTo>
                <a:lnTo>
                  <a:pt x="554736" y="1697736"/>
                </a:lnTo>
                <a:lnTo>
                  <a:pt x="0" y="1697736"/>
                </a:lnTo>
                <a:lnTo>
                  <a:pt x="0" y="0"/>
                </a:lnTo>
                <a:close/>
              </a:path>
            </a:pathLst>
          </a:custGeom>
          <a:solidFill>
            <a:srgbClr val="CCFFCC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" name="Freeform 366"/>
          <p:cNvSpPr/>
          <p:nvPr/>
        </p:nvSpPr>
        <p:spPr>
          <a:xfrm>
            <a:off x="693419" y="1326969"/>
            <a:ext cx="7775666" cy="591094"/>
          </a:xfrm>
          <a:custGeom>
            <a:avLst/>
            <a:gdLst/>
            <a:ahLst/>
            <a:cxnLst/>
            <a:rect l="0" t="0" r="0" b="0"/>
            <a:pathLst>
              <a:path w="10885932" h="827532">
                <a:moveTo>
                  <a:pt x="7531" y="0"/>
                </a:moveTo>
                <a:lnTo>
                  <a:pt x="10885932" y="0"/>
                </a:lnTo>
                <a:cubicBezTo>
                  <a:pt x="10882757" y="271564"/>
                  <a:pt x="10879582" y="543128"/>
                  <a:pt x="10876407" y="814705"/>
                </a:cubicBezTo>
                <a:lnTo>
                  <a:pt x="0" y="827532"/>
                </a:lnTo>
                <a:cubicBezTo>
                  <a:pt x="2515" y="542175"/>
                  <a:pt x="5017" y="285356"/>
                  <a:pt x="7531" y="0"/>
                </a:cubicBezTo>
              </a:path>
            </a:pathLst>
          </a:custGeom>
          <a:solidFill>
            <a:srgbClr val="CCECFF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" name="Freeform 367"/>
          <p:cNvSpPr/>
          <p:nvPr/>
        </p:nvSpPr>
        <p:spPr>
          <a:xfrm>
            <a:off x="1489710" y="1633401"/>
            <a:ext cx="113728" cy="0"/>
          </a:xfrm>
          <a:custGeom>
            <a:avLst/>
            <a:gdLst/>
            <a:ahLst/>
            <a:cxnLst/>
            <a:rect l="0" t="0" r="0" b="0"/>
            <a:pathLst>
              <a:path w="159219">
                <a:moveTo>
                  <a:pt x="0" y="0"/>
                </a:moveTo>
                <a:lnTo>
                  <a:pt x="159219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" name="Freeform 368"/>
          <p:cNvSpPr/>
          <p:nvPr/>
        </p:nvSpPr>
        <p:spPr>
          <a:xfrm>
            <a:off x="1594184" y="161489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" name="Freeform 369"/>
          <p:cNvSpPr/>
          <p:nvPr/>
        </p:nvSpPr>
        <p:spPr>
          <a:xfrm>
            <a:off x="4085953" y="1633429"/>
            <a:ext cx="88056" cy="63"/>
          </a:xfrm>
          <a:custGeom>
            <a:avLst/>
            <a:gdLst/>
            <a:ahLst/>
            <a:cxnLst/>
            <a:rect l="0" t="0" r="0" b="0"/>
            <a:pathLst>
              <a:path w="123278" h="88">
                <a:moveTo>
                  <a:pt x="0" y="88"/>
                </a:moveTo>
                <a:lnTo>
                  <a:pt x="123278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" name="Freeform 370"/>
          <p:cNvSpPr/>
          <p:nvPr/>
        </p:nvSpPr>
        <p:spPr>
          <a:xfrm>
            <a:off x="4164739" y="1614936"/>
            <a:ext cx="55535" cy="37011"/>
          </a:xfrm>
          <a:custGeom>
            <a:avLst/>
            <a:gdLst/>
            <a:ahLst/>
            <a:cxnLst/>
            <a:rect l="0" t="0" r="0" b="0"/>
            <a:pathLst>
              <a:path w="77749" h="51815">
                <a:moveTo>
                  <a:pt x="38" y="51815"/>
                </a:moveTo>
                <a:lnTo>
                  <a:pt x="77749" y="25857"/>
                </a:lnTo>
                <a:lnTo>
                  <a:pt x="0" y="0"/>
                </a:lnTo>
                <a:close/>
                <a:moveTo>
                  <a:pt x="38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" name="Freeform 371"/>
          <p:cNvSpPr/>
          <p:nvPr/>
        </p:nvSpPr>
        <p:spPr>
          <a:xfrm>
            <a:off x="3366952" y="140316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" name="Freeform 372"/>
          <p:cNvSpPr/>
          <p:nvPr/>
        </p:nvSpPr>
        <p:spPr>
          <a:xfrm>
            <a:off x="5943600" y="1403169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A7A8A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" name="Freeform 373"/>
          <p:cNvSpPr/>
          <p:nvPr/>
        </p:nvSpPr>
        <p:spPr>
          <a:xfrm>
            <a:off x="6809014" y="140316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" name="Freeform 374"/>
          <p:cNvSpPr/>
          <p:nvPr/>
        </p:nvSpPr>
        <p:spPr>
          <a:xfrm>
            <a:off x="1649186" y="2017123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" name="Freeform 375"/>
          <p:cNvSpPr/>
          <p:nvPr/>
        </p:nvSpPr>
        <p:spPr>
          <a:xfrm>
            <a:off x="3207475" y="2854780"/>
            <a:ext cx="113728" cy="326"/>
          </a:xfrm>
          <a:custGeom>
            <a:avLst/>
            <a:gdLst/>
            <a:ahLst/>
            <a:cxnLst/>
            <a:rect l="0" t="0" r="0" b="0"/>
            <a:pathLst>
              <a:path w="159219" h="457">
                <a:moveTo>
                  <a:pt x="0" y="0"/>
                </a:moveTo>
                <a:lnTo>
                  <a:pt x="159219" y="457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" name="Freeform 376"/>
          <p:cNvSpPr/>
          <p:nvPr/>
        </p:nvSpPr>
        <p:spPr>
          <a:xfrm>
            <a:off x="3311894" y="2836575"/>
            <a:ext cx="55571" cy="37011"/>
          </a:xfrm>
          <a:custGeom>
            <a:avLst/>
            <a:gdLst/>
            <a:ahLst/>
            <a:cxnLst/>
            <a:rect l="0" t="0" r="0" b="0"/>
            <a:pathLst>
              <a:path w="77799" h="51815">
                <a:moveTo>
                  <a:pt x="152" y="0"/>
                </a:moveTo>
                <a:lnTo>
                  <a:pt x="77799" y="26136"/>
                </a:lnTo>
                <a:lnTo>
                  <a:pt x="0" y="51815"/>
                </a:lnTo>
                <a:close/>
                <a:moveTo>
                  <a:pt x="152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" name="Freeform 377"/>
          <p:cNvSpPr/>
          <p:nvPr/>
        </p:nvSpPr>
        <p:spPr>
          <a:xfrm>
            <a:off x="4955721" y="2854780"/>
            <a:ext cx="89671" cy="1361"/>
          </a:xfrm>
          <a:custGeom>
            <a:avLst/>
            <a:gdLst/>
            <a:ahLst/>
            <a:cxnLst/>
            <a:rect l="0" t="0" r="0" b="0"/>
            <a:pathLst>
              <a:path w="125539" h="1905">
                <a:moveTo>
                  <a:pt x="0" y="0"/>
                </a:moveTo>
                <a:lnTo>
                  <a:pt x="125539" y="1905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" name="Freeform 378"/>
          <p:cNvSpPr/>
          <p:nvPr/>
        </p:nvSpPr>
        <p:spPr>
          <a:xfrm>
            <a:off x="5035863" y="2837497"/>
            <a:ext cx="55789" cy="37011"/>
          </a:xfrm>
          <a:custGeom>
            <a:avLst/>
            <a:gdLst/>
            <a:ahLst/>
            <a:cxnLst/>
            <a:rect l="0" t="0" r="0" b="0"/>
            <a:pathLst>
              <a:path w="78104" h="51815">
                <a:moveTo>
                  <a:pt x="787" y="0"/>
                </a:moveTo>
                <a:lnTo>
                  <a:pt x="78104" y="27089"/>
                </a:lnTo>
                <a:lnTo>
                  <a:pt x="0" y="51815"/>
                </a:lnTo>
                <a:close/>
                <a:moveTo>
                  <a:pt x="787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" name="Freeform 379"/>
          <p:cNvSpPr/>
          <p:nvPr/>
        </p:nvSpPr>
        <p:spPr>
          <a:xfrm>
            <a:off x="4085953" y="2854779"/>
            <a:ext cx="106416" cy="0"/>
          </a:xfrm>
          <a:custGeom>
            <a:avLst/>
            <a:gdLst/>
            <a:ahLst/>
            <a:cxnLst/>
            <a:rect l="0" t="0" r="0" b="0"/>
            <a:pathLst>
              <a:path w="148983">
                <a:moveTo>
                  <a:pt x="0" y="0"/>
                </a:moveTo>
                <a:lnTo>
                  <a:pt x="148983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" name="Freeform 380"/>
          <p:cNvSpPr/>
          <p:nvPr/>
        </p:nvSpPr>
        <p:spPr>
          <a:xfrm>
            <a:off x="4183116" y="2836272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" name="Freeform 381"/>
          <p:cNvSpPr/>
          <p:nvPr/>
        </p:nvSpPr>
        <p:spPr>
          <a:xfrm>
            <a:off x="7528015" y="2854946"/>
            <a:ext cx="84473" cy="299"/>
          </a:xfrm>
          <a:custGeom>
            <a:avLst/>
            <a:gdLst/>
            <a:ahLst/>
            <a:cxnLst/>
            <a:rect l="0" t="0" r="0" b="0"/>
            <a:pathLst>
              <a:path w="118262" h="419">
                <a:moveTo>
                  <a:pt x="0" y="419"/>
                </a:moveTo>
                <a:lnTo>
                  <a:pt x="118262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" name="Freeform 382"/>
          <p:cNvSpPr/>
          <p:nvPr/>
        </p:nvSpPr>
        <p:spPr>
          <a:xfrm>
            <a:off x="7603171" y="2836474"/>
            <a:ext cx="55589" cy="37011"/>
          </a:xfrm>
          <a:custGeom>
            <a:avLst/>
            <a:gdLst/>
            <a:ahLst/>
            <a:cxnLst/>
            <a:rect l="0" t="0" r="0" b="0"/>
            <a:pathLst>
              <a:path w="77825" h="51815">
                <a:moveTo>
                  <a:pt x="190" y="51815"/>
                </a:moveTo>
                <a:lnTo>
                  <a:pt x="77825" y="25628"/>
                </a:lnTo>
                <a:lnTo>
                  <a:pt x="0" y="0"/>
                </a:lnTo>
                <a:close/>
                <a:moveTo>
                  <a:pt x="190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" name="Freeform 383"/>
          <p:cNvSpPr/>
          <p:nvPr/>
        </p:nvSpPr>
        <p:spPr>
          <a:xfrm>
            <a:off x="6661513" y="1633429"/>
            <a:ext cx="101736" cy="63"/>
          </a:xfrm>
          <a:custGeom>
            <a:avLst/>
            <a:gdLst/>
            <a:ahLst/>
            <a:cxnLst/>
            <a:rect l="0" t="0" r="0" b="0"/>
            <a:pathLst>
              <a:path w="142430" h="88">
                <a:moveTo>
                  <a:pt x="0" y="88"/>
                </a:moveTo>
                <a:lnTo>
                  <a:pt x="14243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" name="Freeform 384"/>
          <p:cNvSpPr/>
          <p:nvPr/>
        </p:nvSpPr>
        <p:spPr>
          <a:xfrm>
            <a:off x="6753983" y="1614934"/>
            <a:ext cx="55535" cy="37011"/>
          </a:xfrm>
          <a:custGeom>
            <a:avLst/>
            <a:gdLst/>
            <a:ahLst/>
            <a:cxnLst/>
            <a:rect l="0" t="0" r="0" b="0"/>
            <a:pathLst>
              <a:path w="77749" h="51815">
                <a:moveTo>
                  <a:pt x="38" y="51815"/>
                </a:moveTo>
                <a:lnTo>
                  <a:pt x="77749" y="25857"/>
                </a:lnTo>
                <a:lnTo>
                  <a:pt x="0" y="0"/>
                </a:lnTo>
                <a:close/>
                <a:moveTo>
                  <a:pt x="38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" name="Freeform 385"/>
          <p:cNvSpPr/>
          <p:nvPr/>
        </p:nvSpPr>
        <p:spPr>
          <a:xfrm>
            <a:off x="6674576" y="2854779"/>
            <a:ext cx="89354" cy="0"/>
          </a:xfrm>
          <a:custGeom>
            <a:avLst/>
            <a:gdLst/>
            <a:ahLst/>
            <a:cxnLst/>
            <a:rect l="0" t="0" r="0" b="0"/>
            <a:pathLst>
              <a:path w="125095">
                <a:moveTo>
                  <a:pt x="0" y="0"/>
                </a:moveTo>
                <a:lnTo>
                  <a:pt x="125095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" name="Freeform 386"/>
          <p:cNvSpPr/>
          <p:nvPr/>
        </p:nvSpPr>
        <p:spPr>
          <a:xfrm>
            <a:off x="6754673" y="2836272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" name="Freeform 387"/>
          <p:cNvSpPr/>
          <p:nvPr/>
        </p:nvSpPr>
        <p:spPr>
          <a:xfrm>
            <a:off x="5805896" y="1633401"/>
            <a:ext cx="91857" cy="63"/>
          </a:xfrm>
          <a:custGeom>
            <a:avLst/>
            <a:gdLst/>
            <a:ahLst/>
            <a:cxnLst/>
            <a:rect l="0" t="0" r="0" b="0"/>
            <a:pathLst>
              <a:path w="128600" h="88">
                <a:moveTo>
                  <a:pt x="0" y="0"/>
                </a:moveTo>
                <a:lnTo>
                  <a:pt x="128600" y="88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" name="Freeform 388"/>
          <p:cNvSpPr/>
          <p:nvPr/>
        </p:nvSpPr>
        <p:spPr>
          <a:xfrm>
            <a:off x="5888483" y="1614948"/>
            <a:ext cx="55535" cy="37011"/>
          </a:xfrm>
          <a:custGeom>
            <a:avLst/>
            <a:gdLst/>
            <a:ahLst/>
            <a:cxnLst/>
            <a:rect l="0" t="0" r="0" b="0"/>
            <a:pathLst>
              <a:path w="77749" h="51815">
                <a:moveTo>
                  <a:pt x="38" y="0"/>
                </a:moveTo>
                <a:lnTo>
                  <a:pt x="77749" y="25958"/>
                </a:lnTo>
                <a:lnTo>
                  <a:pt x="0" y="51815"/>
                </a:lnTo>
                <a:close/>
                <a:moveTo>
                  <a:pt x="38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" name="Freeform 389"/>
          <p:cNvSpPr/>
          <p:nvPr/>
        </p:nvSpPr>
        <p:spPr>
          <a:xfrm>
            <a:off x="5803719" y="2854779"/>
            <a:ext cx="106108" cy="0"/>
          </a:xfrm>
          <a:custGeom>
            <a:avLst/>
            <a:gdLst/>
            <a:ahLst/>
            <a:cxnLst/>
            <a:rect l="0" t="0" r="0" b="0"/>
            <a:pathLst>
              <a:path w="148551">
                <a:moveTo>
                  <a:pt x="0" y="0"/>
                </a:moveTo>
                <a:lnTo>
                  <a:pt x="148551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" name="Freeform 390"/>
          <p:cNvSpPr/>
          <p:nvPr/>
        </p:nvSpPr>
        <p:spPr>
          <a:xfrm>
            <a:off x="5900576" y="2836272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" name="Freeform 391"/>
          <p:cNvSpPr/>
          <p:nvPr/>
        </p:nvSpPr>
        <p:spPr>
          <a:xfrm>
            <a:off x="224245" y="1326969"/>
            <a:ext cx="396240" cy="591094"/>
          </a:xfrm>
          <a:custGeom>
            <a:avLst/>
            <a:gdLst/>
            <a:ahLst/>
            <a:cxnLst/>
            <a:rect l="0" t="0" r="0" b="0"/>
            <a:pathLst>
              <a:path w="554736" h="827532">
                <a:moveTo>
                  <a:pt x="0" y="0"/>
                </a:moveTo>
                <a:lnTo>
                  <a:pt x="554736" y="0"/>
                </a:lnTo>
                <a:lnTo>
                  <a:pt x="554736" y="827532"/>
                </a:lnTo>
                <a:lnTo>
                  <a:pt x="0" y="827532"/>
                </a:lnTo>
                <a:lnTo>
                  <a:pt x="0" y="0"/>
                </a:lnTo>
                <a:close/>
              </a:path>
            </a:pathLst>
          </a:custGeom>
          <a:solidFill>
            <a:srgbClr val="CCECFF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" name="Freeform 392"/>
          <p:cNvSpPr/>
          <p:nvPr/>
        </p:nvSpPr>
        <p:spPr>
          <a:xfrm>
            <a:off x="8527869" y="2582092"/>
            <a:ext cx="398417" cy="570411"/>
          </a:xfrm>
          <a:custGeom>
            <a:avLst/>
            <a:gdLst/>
            <a:ahLst/>
            <a:cxnLst/>
            <a:rect l="0" t="0" r="0" b="0"/>
            <a:pathLst>
              <a:path w="557784" h="798576">
                <a:moveTo>
                  <a:pt x="0" y="0"/>
                </a:moveTo>
                <a:lnTo>
                  <a:pt x="557784" y="0"/>
                </a:lnTo>
                <a:lnTo>
                  <a:pt x="557784" y="798576"/>
                </a:lnTo>
                <a:lnTo>
                  <a:pt x="0" y="798576"/>
                </a:lnTo>
                <a:lnTo>
                  <a:pt x="0" y="0"/>
                </a:lnTo>
                <a:close/>
              </a:path>
            </a:pathLst>
          </a:custGeom>
          <a:solidFill>
            <a:srgbClr val="DADADA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" name="Freeform 393"/>
          <p:cNvSpPr/>
          <p:nvPr/>
        </p:nvSpPr>
        <p:spPr>
          <a:xfrm>
            <a:off x="5860869" y="5940334"/>
            <a:ext cx="771797" cy="506186"/>
          </a:xfrm>
          <a:custGeom>
            <a:avLst/>
            <a:gdLst/>
            <a:ahLst/>
            <a:cxnLst/>
            <a:rect l="0" t="0" r="0" b="0"/>
            <a:pathLst>
              <a:path w="1080516" h="708660">
                <a:moveTo>
                  <a:pt x="0" y="0"/>
                </a:moveTo>
                <a:lnTo>
                  <a:pt x="1080516" y="0"/>
                </a:lnTo>
                <a:lnTo>
                  <a:pt x="1080516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" name="Freeform 394"/>
          <p:cNvSpPr/>
          <p:nvPr/>
        </p:nvSpPr>
        <p:spPr>
          <a:xfrm>
            <a:off x="770708" y="140316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" name="Freeform 395"/>
          <p:cNvSpPr/>
          <p:nvPr/>
        </p:nvSpPr>
        <p:spPr>
          <a:xfrm>
            <a:off x="1649186" y="1403169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" name="Freeform 396"/>
          <p:cNvSpPr/>
          <p:nvPr/>
        </p:nvSpPr>
        <p:spPr>
          <a:xfrm>
            <a:off x="2492828" y="1403169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" name="Freeform 397"/>
          <p:cNvSpPr/>
          <p:nvPr/>
        </p:nvSpPr>
        <p:spPr>
          <a:xfrm>
            <a:off x="4216037" y="140316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" name="Freeform 398"/>
          <p:cNvSpPr/>
          <p:nvPr/>
        </p:nvSpPr>
        <p:spPr>
          <a:xfrm>
            <a:off x="4935039" y="1633430"/>
            <a:ext cx="106471" cy="63"/>
          </a:xfrm>
          <a:custGeom>
            <a:avLst/>
            <a:gdLst/>
            <a:ahLst/>
            <a:cxnLst/>
            <a:rect l="0" t="0" r="0" b="0"/>
            <a:pathLst>
              <a:path w="149059" h="88">
                <a:moveTo>
                  <a:pt x="0" y="88"/>
                </a:moveTo>
                <a:lnTo>
                  <a:pt x="149059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" name="Freeform 399"/>
          <p:cNvSpPr/>
          <p:nvPr/>
        </p:nvSpPr>
        <p:spPr>
          <a:xfrm>
            <a:off x="5032242" y="1614932"/>
            <a:ext cx="55535" cy="37011"/>
          </a:xfrm>
          <a:custGeom>
            <a:avLst/>
            <a:gdLst/>
            <a:ahLst/>
            <a:cxnLst/>
            <a:rect l="0" t="0" r="0" b="0"/>
            <a:pathLst>
              <a:path w="77749" h="51815">
                <a:moveTo>
                  <a:pt x="38" y="51815"/>
                </a:moveTo>
                <a:lnTo>
                  <a:pt x="77749" y="25857"/>
                </a:lnTo>
                <a:lnTo>
                  <a:pt x="0" y="0"/>
                </a:lnTo>
                <a:close/>
                <a:moveTo>
                  <a:pt x="38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" name="Freeform 400"/>
          <p:cNvSpPr/>
          <p:nvPr/>
        </p:nvSpPr>
        <p:spPr>
          <a:xfrm>
            <a:off x="2367099" y="1633401"/>
            <a:ext cx="79411" cy="0"/>
          </a:xfrm>
          <a:custGeom>
            <a:avLst/>
            <a:gdLst/>
            <a:ahLst/>
            <a:cxnLst/>
            <a:rect l="0" t="0" r="0" b="0"/>
            <a:pathLst>
              <a:path w="111175">
                <a:moveTo>
                  <a:pt x="0" y="0"/>
                </a:moveTo>
                <a:lnTo>
                  <a:pt x="111175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" name="Freeform 401"/>
          <p:cNvSpPr/>
          <p:nvPr/>
        </p:nvSpPr>
        <p:spPr>
          <a:xfrm>
            <a:off x="2437257" y="1614895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" name="Freeform 402"/>
          <p:cNvSpPr/>
          <p:nvPr/>
        </p:nvSpPr>
        <p:spPr>
          <a:xfrm>
            <a:off x="3210742" y="1633404"/>
            <a:ext cx="110381" cy="0"/>
          </a:xfrm>
          <a:custGeom>
            <a:avLst/>
            <a:gdLst/>
            <a:ahLst/>
            <a:cxnLst/>
            <a:rect l="0" t="0" r="0" b="0"/>
            <a:pathLst>
              <a:path w="154533">
                <a:moveTo>
                  <a:pt x="0" y="0"/>
                </a:moveTo>
                <a:lnTo>
                  <a:pt x="154533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" name="Freeform 403"/>
          <p:cNvSpPr/>
          <p:nvPr/>
        </p:nvSpPr>
        <p:spPr>
          <a:xfrm>
            <a:off x="3311873" y="1614899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51815"/>
                </a:moveTo>
                <a:lnTo>
                  <a:pt x="77723" y="25908"/>
                </a:lnTo>
                <a:lnTo>
                  <a:pt x="0" y="0"/>
                </a:lnTo>
                <a:close/>
                <a:moveTo>
                  <a:pt x="0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" name="Freeform 404"/>
          <p:cNvSpPr/>
          <p:nvPr/>
        </p:nvSpPr>
        <p:spPr>
          <a:xfrm>
            <a:off x="7658100" y="140316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7030A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" name="Freeform 405"/>
          <p:cNvSpPr/>
          <p:nvPr/>
        </p:nvSpPr>
        <p:spPr>
          <a:xfrm>
            <a:off x="7528015" y="1633401"/>
            <a:ext cx="84473" cy="63"/>
          </a:xfrm>
          <a:custGeom>
            <a:avLst/>
            <a:gdLst/>
            <a:ahLst/>
            <a:cxnLst/>
            <a:rect l="0" t="0" r="0" b="0"/>
            <a:pathLst>
              <a:path w="118262" h="88">
                <a:moveTo>
                  <a:pt x="0" y="0"/>
                </a:moveTo>
                <a:lnTo>
                  <a:pt x="118262" y="88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" name="Freeform 406"/>
          <p:cNvSpPr/>
          <p:nvPr/>
        </p:nvSpPr>
        <p:spPr>
          <a:xfrm>
            <a:off x="7603222" y="1614947"/>
            <a:ext cx="55526" cy="37011"/>
          </a:xfrm>
          <a:custGeom>
            <a:avLst/>
            <a:gdLst/>
            <a:ahLst/>
            <a:cxnLst/>
            <a:rect l="0" t="0" r="0" b="0"/>
            <a:pathLst>
              <a:path w="77736" h="51815">
                <a:moveTo>
                  <a:pt x="38" y="0"/>
                </a:moveTo>
                <a:lnTo>
                  <a:pt x="77736" y="25971"/>
                </a:lnTo>
                <a:lnTo>
                  <a:pt x="0" y="51815"/>
                </a:lnTo>
                <a:close/>
                <a:moveTo>
                  <a:pt x="38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" name="Freeform 407"/>
          <p:cNvSpPr/>
          <p:nvPr/>
        </p:nvSpPr>
        <p:spPr>
          <a:xfrm>
            <a:off x="5086894" y="1403169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C4BD9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" name="Freeform 408"/>
          <p:cNvSpPr/>
          <p:nvPr/>
        </p:nvSpPr>
        <p:spPr>
          <a:xfrm>
            <a:off x="7658100" y="2016034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" name="Freeform 409"/>
          <p:cNvSpPr/>
          <p:nvPr/>
        </p:nvSpPr>
        <p:spPr>
          <a:xfrm>
            <a:off x="6809014" y="2016034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" name="Freeform 410"/>
          <p:cNvSpPr/>
          <p:nvPr/>
        </p:nvSpPr>
        <p:spPr>
          <a:xfrm>
            <a:off x="5943600" y="2016034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C4BD9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" name="Freeform 411"/>
          <p:cNvSpPr/>
          <p:nvPr/>
        </p:nvSpPr>
        <p:spPr>
          <a:xfrm>
            <a:off x="5091248" y="2016034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A7A8A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" name="Freeform 412"/>
          <p:cNvSpPr/>
          <p:nvPr/>
        </p:nvSpPr>
        <p:spPr>
          <a:xfrm>
            <a:off x="4237808" y="2017123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" name="Freeform 413"/>
          <p:cNvSpPr/>
          <p:nvPr/>
        </p:nvSpPr>
        <p:spPr>
          <a:xfrm>
            <a:off x="3366952" y="2017123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7030A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" name="Freeform 414"/>
          <p:cNvSpPr/>
          <p:nvPr/>
        </p:nvSpPr>
        <p:spPr>
          <a:xfrm>
            <a:off x="8017872" y="1863091"/>
            <a:ext cx="0" cy="106671"/>
          </a:xfrm>
          <a:custGeom>
            <a:avLst/>
            <a:gdLst/>
            <a:ahLst/>
            <a:cxnLst/>
            <a:rect l="0" t="0" r="0" b="0"/>
            <a:pathLst>
              <a:path h="149339">
                <a:moveTo>
                  <a:pt x="0" y="0"/>
                </a:moveTo>
                <a:lnTo>
                  <a:pt x="0" y="149339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" name="Freeform 415"/>
          <p:cNvSpPr/>
          <p:nvPr/>
        </p:nvSpPr>
        <p:spPr>
          <a:xfrm>
            <a:off x="7999370" y="1960507"/>
            <a:ext cx="37011" cy="55516"/>
          </a:xfrm>
          <a:custGeom>
            <a:avLst/>
            <a:gdLst/>
            <a:ahLst/>
            <a:cxnLst/>
            <a:rect l="0" t="0" r="0" b="0"/>
            <a:pathLst>
              <a:path w="51815" h="77723">
                <a:moveTo>
                  <a:pt x="51815" y="0"/>
                </a:moveTo>
                <a:lnTo>
                  <a:pt x="25908" y="77723"/>
                </a:lnTo>
                <a:lnTo>
                  <a:pt x="0" y="0"/>
                </a:lnTo>
                <a:close/>
                <a:moveTo>
                  <a:pt x="51815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" name="Freeform 416"/>
          <p:cNvSpPr/>
          <p:nvPr/>
        </p:nvSpPr>
        <p:spPr>
          <a:xfrm>
            <a:off x="7574279" y="2246267"/>
            <a:ext cx="84473" cy="0"/>
          </a:xfrm>
          <a:custGeom>
            <a:avLst/>
            <a:gdLst/>
            <a:ahLst/>
            <a:cxnLst/>
            <a:rect l="0" t="0" r="0" b="0"/>
            <a:pathLst>
              <a:path w="118262">
                <a:moveTo>
                  <a:pt x="118262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" name="Freeform 417"/>
          <p:cNvSpPr/>
          <p:nvPr/>
        </p:nvSpPr>
        <p:spPr>
          <a:xfrm>
            <a:off x="7528015" y="2227760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" name="Freeform 418"/>
          <p:cNvSpPr/>
          <p:nvPr/>
        </p:nvSpPr>
        <p:spPr>
          <a:xfrm>
            <a:off x="6707778" y="2246267"/>
            <a:ext cx="101736" cy="0"/>
          </a:xfrm>
          <a:custGeom>
            <a:avLst/>
            <a:gdLst/>
            <a:ahLst/>
            <a:cxnLst/>
            <a:rect l="0" t="0" r="0" b="0"/>
            <a:pathLst>
              <a:path w="142430">
                <a:moveTo>
                  <a:pt x="142430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" name="Freeform 419"/>
          <p:cNvSpPr/>
          <p:nvPr/>
        </p:nvSpPr>
        <p:spPr>
          <a:xfrm>
            <a:off x="6661511" y="2227760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" name="Freeform 420"/>
          <p:cNvSpPr/>
          <p:nvPr/>
        </p:nvSpPr>
        <p:spPr>
          <a:xfrm>
            <a:off x="5856516" y="2246267"/>
            <a:ext cx="87430" cy="0"/>
          </a:xfrm>
          <a:custGeom>
            <a:avLst/>
            <a:gdLst/>
            <a:ahLst/>
            <a:cxnLst/>
            <a:rect l="0" t="0" r="0" b="0"/>
            <a:pathLst>
              <a:path w="122402">
                <a:moveTo>
                  <a:pt x="122402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" name="Freeform 421"/>
          <p:cNvSpPr/>
          <p:nvPr/>
        </p:nvSpPr>
        <p:spPr>
          <a:xfrm>
            <a:off x="5810249" y="2227760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" name="Freeform 422"/>
          <p:cNvSpPr/>
          <p:nvPr/>
        </p:nvSpPr>
        <p:spPr>
          <a:xfrm>
            <a:off x="5001983" y="2246267"/>
            <a:ext cx="89671" cy="671"/>
          </a:xfrm>
          <a:custGeom>
            <a:avLst/>
            <a:gdLst/>
            <a:ahLst/>
            <a:cxnLst/>
            <a:rect l="0" t="0" r="0" b="0"/>
            <a:pathLst>
              <a:path w="125539" h="939">
                <a:moveTo>
                  <a:pt x="125539" y="0"/>
                </a:moveTo>
                <a:lnTo>
                  <a:pt x="0" y="939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" name="Freeform 423"/>
          <p:cNvSpPr/>
          <p:nvPr/>
        </p:nvSpPr>
        <p:spPr>
          <a:xfrm>
            <a:off x="4955725" y="2228362"/>
            <a:ext cx="55652" cy="37011"/>
          </a:xfrm>
          <a:custGeom>
            <a:avLst/>
            <a:gdLst/>
            <a:ahLst/>
            <a:cxnLst/>
            <a:rect l="0" t="0" r="0" b="0"/>
            <a:pathLst>
              <a:path w="77913" h="51815">
                <a:moveTo>
                  <a:pt x="77520" y="0"/>
                </a:moveTo>
                <a:lnTo>
                  <a:pt x="0" y="26492"/>
                </a:lnTo>
                <a:lnTo>
                  <a:pt x="77913" y="51815"/>
                </a:lnTo>
                <a:close/>
                <a:moveTo>
                  <a:pt x="7752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" name="Freeform 424"/>
          <p:cNvSpPr/>
          <p:nvPr/>
        </p:nvSpPr>
        <p:spPr>
          <a:xfrm>
            <a:off x="4132216" y="2247356"/>
            <a:ext cx="106416" cy="0"/>
          </a:xfrm>
          <a:custGeom>
            <a:avLst/>
            <a:gdLst/>
            <a:ahLst/>
            <a:cxnLst/>
            <a:rect l="0" t="0" r="0" b="0"/>
            <a:pathLst>
              <a:path w="148983">
                <a:moveTo>
                  <a:pt x="148983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" name="Freeform 425"/>
          <p:cNvSpPr/>
          <p:nvPr/>
        </p:nvSpPr>
        <p:spPr>
          <a:xfrm>
            <a:off x="4085952" y="2228849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" name="Freeform 426"/>
          <p:cNvSpPr/>
          <p:nvPr/>
        </p:nvSpPr>
        <p:spPr>
          <a:xfrm>
            <a:off x="2492828" y="2016034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" name="Freeform 427"/>
          <p:cNvSpPr/>
          <p:nvPr/>
        </p:nvSpPr>
        <p:spPr>
          <a:xfrm>
            <a:off x="3257007" y="2246570"/>
            <a:ext cx="110381" cy="716"/>
          </a:xfrm>
          <a:custGeom>
            <a:avLst/>
            <a:gdLst/>
            <a:ahLst/>
            <a:cxnLst/>
            <a:rect l="0" t="0" r="0" b="0"/>
            <a:pathLst>
              <a:path w="154533" h="1003">
                <a:moveTo>
                  <a:pt x="154533" y="1003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" name="Freeform 428"/>
          <p:cNvSpPr/>
          <p:nvPr/>
        </p:nvSpPr>
        <p:spPr>
          <a:xfrm>
            <a:off x="3210736" y="2228125"/>
            <a:ext cx="55643" cy="37011"/>
          </a:xfrm>
          <a:custGeom>
            <a:avLst/>
            <a:gdLst/>
            <a:ahLst/>
            <a:cxnLst/>
            <a:rect l="0" t="0" r="0" b="0"/>
            <a:pathLst>
              <a:path w="77900" h="51815">
                <a:moveTo>
                  <a:pt x="77558" y="51815"/>
                </a:moveTo>
                <a:lnTo>
                  <a:pt x="0" y="25400"/>
                </a:lnTo>
                <a:lnTo>
                  <a:pt x="77900" y="0"/>
                </a:lnTo>
                <a:close/>
                <a:moveTo>
                  <a:pt x="77558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" name="Freeform 429"/>
          <p:cNvSpPr/>
          <p:nvPr/>
        </p:nvSpPr>
        <p:spPr>
          <a:xfrm>
            <a:off x="2413361" y="2246267"/>
            <a:ext cx="79411" cy="644"/>
          </a:xfrm>
          <a:custGeom>
            <a:avLst/>
            <a:gdLst/>
            <a:ahLst/>
            <a:cxnLst/>
            <a:rect l="0" t="0" r="0" b="0"/>
            <a:pathLst>
              <a:path w="111175" h="901">
                <a:moveTo>
                  <a:pt x="111175" y="0"/>
                </a:moveTo>
                <a:lnTo>
                  <a:pt x="0" y="901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" name="Freeform 430"/>
          <p:cNvSpPr/>
          <p:nvPr/>
        </p:nvSpPr>
        <p:spPr>
          <a:xfrm>
            <a:off x="2367100" y="2228329"/>
            <a:ext cx="55662" cy="37011"/>
          </a:xfrm>
          <a:custGeom>
            <a:avLst/>
            <a:gdLst/>
            <a:ahLst/>
            <a:cxnLst/>
            <a:rect l="0" t="0" r="0" b="0"/>
            <a:pathLst>
              <a:path w="77927" h="51815">
                <a:moveTo>
                  <a:pt x="77508" y="0"/>
                </a:moveTo>
                <a:lnTo>
                  <a:pt x="0" y="26542"/>
                </a:lnTo>
                <a:lnTo>
                  <a:pt x="77927" y="51815"/>
                </a:lnTo>
                <a:close/>
                <a:moveTo>
                  <a:pt x="77508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" name="Freeform 431"/>
          <p:cNvSpPr/>
          <p:nvPr/>
        </p:nvSpPr>
        <p:spPr>
          <a:xfrm>
            <a:off x="770708" y="2624547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" name="Freeform 432"/>
          <p:cNvSpPr/>
          <p:nvPr/>
        </p:nvSpPr>
        <p:spPr>
          <a:xfrm>
            <a:off x="1535972" y="2246561"/>
            <a:ext cx="113728" cy="725"/>
          </a:xfrm>
          <a:custGeom>
            <a:avLst/>
            <a:gdLst/>
            <a:ahLst/>
            <a:cxnLst/>
            <a:rect l="0" t="0" r="0" b="0"/>
            <a:pathLst>
              <a:path w="159219" h="1015">
                <a:moveTo>
                  <a:pt x="159219" y="1015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" name="Freeform 433"/>
          <p:cNvSpPr/>
          <p:nvPr/>
        </p:nvSpPr>
        <p:spPr>
          <a:xfrm>
            <a:off x="1489708" y="2228117"/>
            <a:ext cx="55634" cy="37011"/>
          </a:xfrm>
          <a:custGeom>
            <a:avLst/>
            <a:gdLst/>
            <a:ahLst/>
            <a:cxnLst/>
            <a:rect l="0" t="0" r="0" b="0"/>
            <a:pathLst>
              <a:path w="77888" h="51815">
                <a:moveTo>
                  <a:pt x="77558" y="51815"/>
                </a:moveTo>
                <a:lnTo>
                  <a:pt x="0" y="25412"/>
                </a:lnTo>
                <a:lnTo>
                  <a:pt x="77888" y="0"/>
                </a:lnTo>
                <a:close/>
                <a:moveTo>
                  <a:pt x="77558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4" name="Picture 43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57" y="2615476"/>
            <a:ext cx="735511" cy="477519"/>
          </a:xfrm>
          <a:prstGeom prst="rect">
            <a:avLst/>
          </a:prstGeom>
          <a:noFill/>
          <a:extLst/>
        </p:spPr>
      </p:pic>
      <p:sp>
        <p:nvSpPr>
          <p:cNvPr id="435" name="Freeform 435"/>
          <p:cNvSpPr/>
          <p:nvPr/>
        </p:nvSpPr>
        <p:spPr>
          <a:xfrm>
            <a:off x="3366952" y="2624547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C4BD9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" name="Freeform 436"/>
          <p:cNvSpPr/>
          <p:nvPr/>
        </p:nvSpPr>
        <p:spPr>
          <a:xfrm>
            <a:off x="4237808" y="2624547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A7A8A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" name="Freeform 437"/>
          <p:cNvSpPr/>
          <p:nvPr/>
        </p:nvSpPr>
        <p:spPr>
          <a:xfrm>
            <a:off x="5091248" y="2626723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" name="Freeform 438"/>
          <p:cNvSpPr/>
          <p:nvPr/>
        </p:nvSpPr>
        <p:spPr>
          <a:xfrm>
            <a:off x="5955574" y="2624547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" name="Freeform 439"/>
          <p:cNvSpPr/>
          <p:nvPr/>
        </p:nvSpPr>
        <p:spPr>
          <a:xfrm>
            <a:off x="6805748" y="2624547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" name="Freeform 440"/>
          <p:cNvSpPr/>
          <p:nvPr/>
        </p:nvSpPr>
        <p:spPr>
          <a:xfrm>
            <a:off x="7658100" y="2624547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" name="Freeform 441"/>
          <p:cNvSpPr/>
          <p:nvPr/>
        </p:nvSpPr>
        <p:spPr>
          <a:xfrm>
            <a:off x="770708" y="2016034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" name="Freeform 442"/>
          <p:cNvSpPr/>
          <p:nvPr/>
        </p:nvSpPr>
        <p:spPr>
          <a:xfrm>
            <a:off x="1649186" y="2624547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" name="Freeform 443"/>
          <p:cNvSpPr/>
          <p:nvPr/>
        </p:nvSpPr>
        <p:spPr>
          <a:xfrm>
            <a:off x="7658100" y="3243944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" name="Freeform 444"/>
          <p:cNvSpPr/>
          <p:nvPr/>
        </p:nvSpPr>
        <p:spPr>
          <a:xfrm>
            <a:off x="1130481" y="2475957"/>
            <a:ext cx="0" cy="102289"/>
          </a:xfrm>
          <a:custGeom>
            <a:avLst/>
            <a:gdLst/>
            <a:ahLst/>
            <a:cxnLst/>
            <a:rect l="0" t="0" r="0" b="0"/>
            <a:pathLst>
              <a:path h="143205">
                <a:moveTo>
                  <a:pt x="0" y="0"/>
                </a:moveTo>
                <a:lnTo>
                  <a:pt x="0" y="143205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" name="Freeform 445"/>
          <p:cNvSpPr/>
          <p:nvPr/>
        </p:nvSpPr>
        <p:spPr>
          <a:xfrm>
            <a:off x="1111978" y="2568996"/>
            <a:ext cx="37011" cy="55516"/>
          </a:xfrm>
          <a:custGeom>
            <a:avLst/>
            <a:gdLst/>
            <a:ahLst/>
            <a:cxnLst/>
            <a:rect l="0" t="0" r="0" b="0"/>
            <a:pathLst>
              <a:path w="51815" h="77723">
                <a:moveTo>
                  <a:pt x="51815" y="0"/>
                </a:moveTo>
                <a:lnTo>
                  <a:pt x="25908" y="77723"/>
                </a:lnTo>
                <a:lnTo>
                  <a:pt x="0" y="0"/>
                </a:lnTo>
                <a:close/>
                <a:moveTo>
                  <a:pt x="51815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" name="Freeform 446"/>
          <p:cNvSpPr/>
          <p:nvPr/>
        </p:nvSpPr>
        <p:spPr>
          <a:xfrm>
            <a:off x="1489710" y="2854779"/>
            <a:ext cx="113728" cy="0"/>
          </a:xfrm>
          <a:custGeom>
            <a:avLst/>
            <a:gdLst/>
            <a:ahLst/>
            <a:cxnLst/>
            <a:rect l="0" t="0" r="0" b="0"/>
            <a:pathLst>
              <a:path w="159219">
                <a:moveTo>
                  <a:pt x="0" y="0"/>
                </a:moveTo>
                <a:lnTo>
                  <a:pt x="159219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" name="Freeform 447"/>
          <p:cNvSpPr/>
          <p:nvPr/>
        </p:nvSpPr>
        <p:spPr>
          <a:xfrm>
            <a:off x="1594184" y="2836272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" name="Freeform 448"/>
          <p:cNvSpPr/>
          <p:nvPr/>
        </p:nvSpPr>
        <p:spPr>
          <a:xfrm>
            <a:off x="2367099" y="2854779"/>
            <a:ext cx="79411" cy="0"/>
          </a:xfrm>
          <a:custGeom>
            <a:avLst/>
            <a:gdLst/>
            <a:ahLst/>
            <a:cxnLst/>
            <a:rect l="0" t="0" r="0" b="0"/>
            <a:pathLst>
              <a:path w="111175">
                <a:moveTo>
                  <a:pt x="0" y="0"/>
                </a:moveTo>
                <a:lnTo>
                  <a:pt x="111175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" name="Freeform 449"/>
          <p:cNvSpPr/>
          <p:nvPr/>
        </p:nvSpPr>
        <p:spPr>
          <a:xfrm>
            <a:off x="2437257" y="2836271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0" y="0"/>
                </a:moveTo>
                <a:lnTo>
                  <a:pt x="77723" y="25907"/>
                </a:lnTo>
                <a:lnTo>
                  <a:pt x="0" y="51815"/>
                </a:lnTo>
                <a:close/>
                <a:moveTo>
                  <a:pt x="0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" name="Freeform 450"/>
          <p:cNvSpPr/>
          <p:nvPr/>
        </p:nvSpPr>
        <p:spPr>
          <a:xfrm>
            <a:off x="8017872" y="3084467"/>
            <a:ext cx="0" cy="113629"/>
          </a:xfrm>
          <a:custGeom>
            <a:avLst/>
            <a:gdLst/>
            <a:ahLst/>
            <a:cxnLst/>
            <a:rect l="0" t="0" r="0" b="0"/>
            <a:pathLst>
              <a:path h="159080">
                <a:moveTo>
                  <a:pt x="0" y="0"/>
                </a:moveTo>
                <a:lnTo>
                  <a:pt x="0" y="15908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" name="Freeform 451"/>
          <p:cNvSpPr/>
          <p:nvPr/>
        </p:nvSpPr>
        <p:spPr>
          <a:xfrm>
            <a:off x="7999370" y="3188848"/>
            <a:ext cx="37011" cy="55516"/>
          </a:xfrm>
          <a:custGeom>
            <a:avLst/>
            <a:gdLst/>
            <a:ahLst/>
            <a:cxnLst/>
            <a:rect l="0" t="0" r="0" b="0"/>
            <a:pathLst>
              <a:path w="51815" h="77723">
                <a:moveTo>
                  <a:pt x="51815" y="0"/>
                </a:moveTo>
                <a:lnTo>
                  <a:pt x="25908" y="77723"/>
                </a:lnTo>
                <a:lnTo>
                  <a:pt x="0" y="0"/>
                </a:lnTo>
                <a:close/>
                <a:moveTo>
                  <a:pt x="51815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Freeform 452"/>
          <p:cNvSpPr/>
          <p:nvPr/>
        </p:nvSpPr>
        <p:spPr>
          <a:xfrm>
            <a:off x="6809014" y="3243944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" name="Freeform 453"/>
          <p:cNvSpPr/>
          <p:nvPr/>
        </p:nvSpPr>
        <p:spPr>
          <a:xfrm>
            <a:off x="6725193" y="3474176"/>
            <a:ext cx="84473" cy="0"/>
          </a:xfrm>
          <a:custGeom>
            <a:avLst/>
            <a:gdLst/>
            <a:ahLst/>
            <a:cxnLst/>
            <a:rect l="0" t="0" r="0" b="0"/>
            <a:pathLst>
              <a:path w="118262">
                <a:moveTo>
                  <a:pt x="118262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" name="Freeform 454"/>
          <p:cNvSpPr/>
          <p:nvPr/>
        </p:nvSpPr>
        <p:spPr>
          <a:xfrm>
            <a:off x="6678929" y="3455668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" name="Freeform 455"/>
          <p:cNvSpPr/>
          <p:nvPr/>
        </p:nvSpPr>
        <p:spPr>
          <a:xfrm>
            <a:off x="5961016" y="3243944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C4BD9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" name="Freeform 456"/>
          <p:cNvSpPr/>
          <p:nvPr/>
        </p:nvSpPr>
        <p:spPr>
          <a:xfrm>
            <a:off x="5087983" y="3243944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A7A8A7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" name="Freeform 457"/>
          <p:cNvSpPr/>
          <p:nvPr/>
        </p:nvSpPr>
        <p:spPr>
          <a:xfrm>
            <a:off x="4237808" y="3245032"/>
            <a:ext cx="717369" cy="459377"/>
          </a:xfrm>
          <a:custGeom>
            <a:avLst/>
            <a:gdLst/>
            <a:ahLst/>
            <a:cxnLst/>
            <a:rect l="0" t="0" r="0" b="0"/>
            <a:pathLst>
              <a:path w="1004316" h="643128">
                <a:moveTo>
                  <a:pt x="0" y="0"/>
                </a:moveTo>
                <a:lnTo>
                  <a:pt x="1004316" y="0"/>
                </a:lnTo>
                <a:lnTo>
                  <a:pt x="1004316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" name="Freeform 458"/>
          <p:cNvSpPr/>
          <p:nvPr/>
        </p:nvSpPr>
        <p:spPr>
          <a:xfrm>
            <a:off x="3366952" y="3243944"/>
            <a:ext cx="718457" cy="459377"/>
          </a:xfrm>
          <a:custGeom>
            <a:avLst/>
            <a:gdLst/>
            <a:ahLst/>
            <a:cxnLst/>
            <a:rect l="0" t="0" r="0" b="0"/>
            <a:pathLst>
              <a:path w="1005840" h="643128">
                <a:moveTo>
                  <a:pt x="0" y="0"/>
                </a:moveTo>
                <a:lnTo>
                  <a:pt x="1005840" y="0"/>
                </a:lnTo>
                <a:lnTo>
                  <a:pt x="1005840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solidFill>
            <a:srgbClr val="7030A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" name="Freeform 459"/>
          <p:cNvSpPr/>
          <p:nvPr/>
        </p:nvSpPr>
        <p:spPr>
          <a:xfrm>
            <a:off x="5852160" y="3474176"/>
            <a:ext cx="108657" cy="0"/>
          </a:xfrm>
          <a:custGeom>
            <a:avLst/>
            <a:gdLst/>
            <a:ahLst/>
            <a:cxnLst/>
            <a:rect l="0" t="0" r="0" b="0"/>
            <a:pathLst>
              <a:path w="152120">
                <a:moveTo>
                  <a:pt x="152120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" name="Freeform 460"/>
          <p:cNvSpPr/>
          <p:nvPr/>
        </p:nvSpPr>
        <p:spPr>
          <a:xfrm>
            <a:off x="5805895" y="3455669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" name="Freeform 461"/>
          <p:cNvSpPr/>
          <p:nvPr/>
        </p:nvSpPr>
        <p:spPr>
          <a:xfrm>
            <a:off x="4981298" y="3474177"/>
            <a:ext cx="106934" cy="707"/>
          </a:xfrm>
          <a:custGeom>
            <a:avLst/>
            <a:gdLst/>
            <a:ahLst/>
            <a:cxnLst/>
            <a:rect l="0" t="0" r="0" b="0"/>
            <a:pathLst>
              <a:path w="149707" h="990">
                <a:moveTo>
                  <a:pt x="149707" y="0"/>
                </a:moveTo>
                <a:lnTo>
                  <a:pt x="0" y="99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Freeform 462"/>
          <p:cNvSpPr/>
          <p:nvPr/>
        </p:nvSpPr>
        <p:spPr>
          <a:xfrm>
            <a:off x="4935040" y="3456317"/>
            <a:ext cx="55634" cy="37011"/>
          </a:xfrm>
          <a:custGeom>
            <a:avLst/>
            <a:gdLst/>
            <a:ahLst/>
            <a:cxnLst/>
            <a:rect l="0" t="0" r="0" b="0"/>
            <a:pathLst>
              <a:path w="77888" h="51815">
                <a:moveTo>
                  <a:pt x="77546" y="0"/>
                </a:moveTo>
                <a:lnTo>
                  <a:pt x="0" y="26428"/>
                </a:lnTo>
                <a:lnTo>
                  <a:pt x="77888" y="51815"/>
                </a:lnTo>
                <a:close/>
                <a:moveTo>
                  <a:pt x="77546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" name="Freeform 463"/>
          <p:cNvSpPr/>
          <p:nvPr/>
        </p:nvSpPr>
        <p:spPr>
          <a:xfrm>
            <a:off x="4114799" y="3474451"/>
            <a:ext cx="123679" cy="744"/>
          </a:xfrm>
          <a:custGeom>
            <a:avLst/>
            <a:gdLst/>
            <a:ahLst/>
            <a:cxnLst/>
            <a:rect l="0" t="0" r="0" b="0"/>
            <a:pathLst>
              <a:path w="173151" h="1041">
                <a:moveTo>
                  <a:pt x="173151" y="1041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" name="Freeform 464"/>
          <p:cNvSpPr/>
          <p:nvPr/>
        </p:nvSpPr>
        <p:spPr>
          <a:xfrm>
            <a:off x="4068532" y="3456005"/>
            <a:ext cx="55634" cy="37011"/>
          </a:xfrm>
          <a:custGeom>
            <a:avLst/>
            <a:gdLst/>
            <a:ahLst/>
            <a:cxnLst/>
            <a:rect l="0" t="0" r="0" b="0"/>
            <a:pathLst>
              <a:path w="77888" h="51815">
                <a:moveTo>
                  <a:pt x="77571" y="51815"/>
                </a:moveTo>
                <a:lnTo>
                  <a:pt x="0" y="25438"/>
                </a:lnTo>
                <a:lnTo>
                  <a:pt x="77888" y="0"/>
                </a:lnTo>
                <a:close/>
                <a:moveTo>
                  <a:pt x="77571" y="51815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" name="Freeform 465"/>
          <p:cNvSpPr/>
          <p:nvPr/>
        </p:nvSpPr>
        <p:spPr>
          <a:xfrm>
            <a:off x="7574282" y="3474176"/>
            <a:ext cx="84473" cy="0"/>
          </a:xfrm>
          <a:custGeom>
            <a:avLst/>
            <a:gdLst/>
            <a:ahLst/>
            <a:cxnLst/>
            <a:rect l="0" t="0" r="0" b="0"/>
            <a:pathLst>
              <a:path w="118262">
                <a:moveTo>
                  <a:pt x="118262" y="0"/>
                </a:moveTo>
                <a:lnTo>
                  <a:pt x="0" y="0"/>
                </a:lnTo>
              </a:path>
            </a:pathLst>
          </a:custGeom>
          <a:noFill/>
          <a:ln w="25907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" name="Freeform 466"/>
          <p:cNvSpPr/>
          <p:nvPr/>
        </p:nvSpPr>
        <p:spPr>
          <a:xfrm>
            <a:off x="7528014" y="3455668"/>
            <a:ext cx="55516" cy="37011"/>
          </a:xfrm>
          <a:custGeom>
            <a:avLst/>
            <a:gdLst/>
            <a:ahLst/>
            <a:cxnLst/>
            <a:rect l="0" t="0" r="0" b="0"/>
            <a:pathLst>
              <a:path w="77723" h="51815">
                <a:moveTo>
                  <a:pt x="77723" y="0"/>
                </a:moveTo>
                <a:lnTo>
                  <a:pt x="0" y="25907"/>
                </a:lnTo>
                <a:lnTo>
                  <a:pt x="77723" y="51815"/>
                </a:lnTo>
                <a:close/>
                <a:moveTo>
                  <a:pt x="77723" y="0"/>
                </a:moveTo>
              </a:path>
            </a:pathLst>
          </a:custGeom>
          <a:solidFill>
            <a:srgbClr val="000000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" name="Freeform 467"/>
          <p:cNvSpPr/>
          <p:nvPr/>
        </p:nvSpPr>
        <p:spPr>
          <a:xfrm>
            <a:off x="8530046" y="3188426"/>
            <a:ext cx="396240" cy="572589"/>
          </a:xfrm>
          <a:custGeom>
            <a:avLst/>
            <a:gdLst/>
            <a:ahLst/>
            <a:cxnLst/>
            <a:rect l="0" t="0" r="0" b="0"/>
            <a:pathLst>
              <a:path w="554736" h="801624">
                <a:moveTo>
                  <a:pt x="0" y="0"/>
                </a:moveTo>
                <a:lnTo>
                  <a:pt x="554736" y="0"/>
                </a:lnTo>
                <a:lnTo>
                  <a:pt x="554736" y="801624"/>
                </a:lnTo>
                <a:lnTo>
                  <a:pt x="0" y="801624"/>
                </a:lnTo>
                <a:lnTo>
                  <a:pt x="0" y="0"/>
                </a:lnTo>
                <a:close/>
              </a:path>
            </a:pathLst>
          </a:custGeom>
          <a:solidFill>
            <a:srgbClr val="FDEADA">
              <a:alpha val="100000"/>
            </a:srgbClr>
          </a:solidFill>
          <a:ln w="2590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" name="Rectangle 469"/>
          <p:cNvSpPr/>
          <p:nvPr/>
        </p:nvSpPr>
        <p:spPr>
          <a:xfrm>
            <a:off x="514003" y="-23880"/>
            <a:ext cx="3194785" cy="10327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2211" b="1" dirty="0">
                <a:solidFill>
                  <a:srgbClr val="303030"/>
                </a:solidFill>
                <a:latin typeface="Arial"/>
              </a:rPr>
              <a:t>Montageplanung HEBT </a:t>
            </a:r>
          </a:p>
          <a:p>
            <a:pPr>
              <a:lnSpc>
                <a:spcPts val="2657"/>
              </a:lnSpc>
            </a:pPr>
            <a:r>
              <a:rPr lang="de-DE" sz="2211" b="1" dirty="0">
                <a:solidFill>
                  <a:srgbClr val="303030"/>
                </a:solidFill>
                <a:latin typeface="Arial"/>
              </a:rPr>
              <a:t>Versorgungsgebäude </a:t>
            </a:r>
          </a:p>
          <a:p>
            <a:pPr>
              <a:lnSpc>
                <a:spcPts val="2658"/>
              </a:lnSpc>
            </a:pPr>
            <a:r>
              <a:rPr lang="de-DE" sz="2211" b="1" dirty="0">
                <a:solidFill>
                  <a:srgbClr val="303030"/>
                </a:solidFill>
                <a:latin typeface="Arial"/>
              </a:rPr>
              <a:t>Stand: 01.11.2016</a:t>
            </a:r>
          </a:p>
        </p:txBody>
      </p:sp>
      <p:sp>
        <p:nvSpPr>
          <p:cNvPr id="470" name="Rectangle 470"/>
          <p:cNvSpPr/>
          <p:nvPr/>
        </p:nvSpPr>
        <p:spPr>
          <a:xfrm>
            <a:off x="6776028" y="5934770"/>
            <a:ext cx="747641" cy="5197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FFFFFF"/>
                </a:solidFill>
                <a:latin typeface="Arial"/>
              </a:rPr>
              <a:t>2.14.12</a:t>
            </a:r>
          </a:p>
          <a:p>
            <a:pPr marL="108876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Installations/ </a:t>
            </a:r>
          </a:p>
          <a:p>
            <a:pPr marL="164353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Assembly</a:t>
            </a:r>
          </a:p>
          <a:p>
            <a:pPr marL="553006">
              <a:lnSpc>
                <a:spcPts val="67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CSTI </a:t>
            </a:r>
          </a:p>
          <a:p>
            <a:pPr marL="40275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M. Bevcic</a:t>
            </a:r>
          </a:p>
        </p:txBody>
      </p:sp>
      <p:sp>
        <p:nvSpPr>
          <p:cNvPr id="471" name="Rectangle 471"/>
          <p:cNvSpPr/>
          <p:nvPr/>
        </p:nvSpPr>
        <p:spPr>
          <a:xfrm>
            <a:off x="5003218" y="5934770"/>
            <a:ext cx="729367" cy="494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000000"/>
                </a:solidFill>
                <a:latin typeface="Arial"/>
                <a:hlinkClick r:id=""/>
              </a:rPr>
              <a:t>2.14.9.8</a:t>
            </a:r>
          </a:p>
          <a:p>
            <a:pPr marL="158930">
              <a:lnSpc>
                <a:spcPts val="857"/>
              </a:lnSpc>
            </a:pPr>
            <a:r>
              <a:rPr lang="de-DE" sz="711" dirty="0">
                <a:solidFill>
                  <a:srgbClr val="000000"/>
                </a:solidFill>
                <a:latin typeface="Arial"/>
                <a:hlinkClick r:id=""/>
              </a:rPr>
              <a:t>Align</a:t>
            </a:r>
            <a:r>
              <a:rPr lang="de-DE" sz="711" dirty="0">
                <a:solidFill>
                  <a:srgbClr val="000000"/>
                </a:solidFill>
                <a:latin typeface="Arial"/>
              </a:rPr>
              <a:t>ment</a:t>
            </a:r>
          </a:p>
          <a:p>
            <a:pPr marL="509460">
              <a:lnSpc>
                <a:spcPts val="136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ENMA</a:t>
            </a:r>
          </a:p>
          <a:p>
            <a:pPr marL="390794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I. Pschorn</a:t>
            </a:r>
          </a:p>
        </p:txBody>
      </p:sp>
      <p:sp>
        <p:nvSpPr>
          <p:cNvPr id="472" name="Rectangle 472"/>
          <p:cNvSpPr/>
          <p:nvPr/>
        </p:nvSpPr>
        <p:spPr>
          <a:xfrm>
            <a:off x="1445412" y="5934770"/>
            <a:ext cx="728405" cy="494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FFFFFF"/>
                </a:solidFill>
                <a:latin typeface="Arial"/>
              </a:rPr>
              <a:t>2.3.3</a:t>
            </a:r>
          </a:p>
          <a:p>
            <a:pPr marL="20690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Power Converter</a:t>
            </a:r>
          </a:p>
          <a:p>
            <a:pPr marL="524701">
              <a:lnSpc>
                <a:spcPts val="136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LOEP</a:t>
            </a:r>
          </a:p>
          <a:p>
            <a:pPr marL="398450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H. Welker</a:t>
            </a:r>
          </a:p>
        </p:txBody>
      </p:sp>
      <p:sp>
        <p:nvSpPr>
          <p:cNvPr id="473" name="Rectangle 473"/>
          <p:cNvSpPr/>
          <p:nvPr/>
        </p:nvSpPr>
        <p:spPr>
          <a:xfrm>
            <a:off x="2335736" y="5934770"/>
            <a:ext cx="727122" cy="5197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000000"/>
                </a:solidFill>
                <a:latin typeface="Arial"/>
              </a:rPr>
              <a:t>2.3.6</a:t>
            </a:r>
          </a:p>
          <a:p>
            <a:pPr marL="100111">
              <a:lnSpc>
                <a:spcPts val="857"/>
              </a:lnSpc>
            </a:pPr>
            <a:r>
              <a:rPr lang="de-DE" sz="711" dirty="0">
                <a:solidFill>
                  <a:srgbClr val="000000"/>
                </a:solidFill>
                <a:latin typeface="Arial"/>
              </a:rPr>
              <a:t>Beam Instru-</a:t>
            </a:r>
          </a:p>
          <a:p>
            <a:pPr marL="76167">
              <a:lnSpc>
                <a:spcPts val="857"/>
              </a:lnSpc>
            </a:pPr>
            <a:r>
              <a:rPr lang="de-DE" sz="711" dirty="0">
                <a:solidFill>
                  <a:srgbClr val="000000"/>
                </a:solidFill>
                <a:latin typeface="Arial"/>
              </a:rPr>
              <a:t>mentatio</a:t>
            </a:r>
            <a:r>
              <a:rPr lang="de-DE" sz="711" spc="179" dirty="0">
                <a:solidFill>
                  <a:srgbClr val="000000"/>
                </a:solidFill>
                <a:latin typeface="Arial"/>
              </a:rPr>
              <a:t>n</a:t>
            </a:r>
            <a:r>
              <a:rPr lang="de-DE" sz="711" dirty="0">
                <a:solidFill>
                  <a:srgbClr val="000000"/>
                </a:solidFill>
                <a:latin typeface="Arial"/>
              </a:rPr>
              <a:t>(BI) </a:t>
            </a:r>
          </a:p>
          <a:p>
            <a:pPr marL="548651">
              <a:lnSpc>
                <a:spcPts val="67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CSBI</a:t>
            </a:r>
          </a:p>
          <a:p>
            <a:pPr marL="251438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B. Walasek-H.</a:t>
            </a:r>
          </a:p>
        </p:txBody>
      </p:sp>
      <p:sp>
        <p:nvSpPr>
          <p:cNvPr id="474" name="Rectangle 474"/>
          <p:cNvSpPr/>
          <p:nvPr/>
        </p:nvSpPr>
        <p:spPr>
          <a:xfrm>
            <a:off x="7660709" y="5935130"/>
            <a:ext cx="51296" cy="1093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FFFFFF"/>
                </a:solidFill>
                <a:latin typeface="Arial"/>
              </a:rPr>
              <a:t>3</a:t>
            </a:r>
          </a:p>
        </p:txBody>
      </p:sp>
      <p:sp>
        <p:nvSpPr>
          <p:cNvPr id="475" name="Rectangle 475"/>
          <p:cNvSpPr/>
          <p:nvPr/>
        </p:nvSpPr>
        <p:spPr>
          <a:xfrm>
            <a:off x="7755398" y="6044003"/>
            <a:ext cx="632224" cy="4043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05623"/>
            <a:r>
              <a:rPr lang="de-DE" sz="711" dirty="0">
                <a:solidFill>
                  <a:srgbClr val="FFFFFF"/>
                </a:solidFill>
                <a:latin typeface="Arial"/>
              </a:rPr>
              <a:t>Building </a:t>
            </a:r>
          </a:p>
          <a:p>
            <a:pPr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infrastructure</a:t>
            </a:r>
          </a:p>
          <a:p>
            <a:pPr marL="482263">
              <a:lnSpc>
                <a:spcPts val="67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FSB</a:t>
            </a:r>
          </a:p>
          <a:p>
            <a:pPr marL="296131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A. Fischer</a:t>
            </a:r>
          </a:p>
        </p:txBody>
      </p:sp>
      <p:sp>
        <p:nvSpPr>
          <p:cNvPr id="476" name="Rectangle 476"/>
          <p:cNvSpPr/>
          <p:nvPr/>
        </p:nvSpPr>
        <p:spPr>
          <a:xfrm>
            <a:off x="4120318" y="5935129"/>
            <a:ext cx="732573" cy="5197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FFFFFF"/>
                </a:solidFill>
                <a:latin typeface="Arial"/>
              </a:rPr>
              <a:t>2.3.11</a:t>
            </a:r>
          </a:p>
          <a:p>
            <a:pPr marL="212239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Special </a:t>
            </a:r>
          </a:p>
          <a:p>
            <a:pPr marL="121886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Installations</a:t>
            </a:r>
          </a:p>
          <a:p>
            <a:pPr marL="142606">
              <a:lnSpc>
                <a:spcPts val="67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SIS18/SIS100(SI)</a:t>
            </a:r>
          </a:p>
          <a:p>
            <a:pPr marL="43981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L. Bozyk</a:t>
            </a:r>
          </a:p>
        </p:txBody>
      </p:sp>
      <p:sp>
        <p:nvSpPr>
          <p:cNvPr id="477" name="Rectangle 477"/>
          <p:cNvSpPr/>
          <p:nvPr/>
        </p:nvSpPr>
        <p:spPr>
          <a:xfrm>
            <a:off x="380085" y="5738209"/>
            <a:ext cx="1806585" cy="6799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1002" dirty="0">
                <a:solidFill>
                  <a:srgbClr val="000000"/>
                </a:solidFill>
                <a:latin typeface="Arial"/>
              </a:rPr>
              <a:t>Arbeitspakete / Zuständigkeiten</a:t>
            </a:r>
          </a:p>
          <a:p>
            <a:pPr marL="178342">
              <a:lnSpc>
                <a:spcPts val="1149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2.3.2.</a:t>
            </a:r>
          </a:p>
          <a:p>
            <a:pPr marL="364469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Magnets</a:t>
            </a:r>
          </a:p>
          <a:p>
            <a:pPr marL="687804">
              <a:lnSpc>
                <a:spcPts val="136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ENMA</a:t>
            </a:r>
          </a:p>
          <a:p>
            <a:pPr marL="60830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C. Mühle</a:t>
            </a:r>
          </a:p>
        </p:txBody>
      </p:sp>
      <p:sp>
        <p:nvSpPr>
          <p:cNvPr id="478" name="Rectangle 478"/>
          <p:cNvSpPr/>
          <p:nvPr/>
        </p:nvSpPr>
        <p:spPr>
          <a:xfrm>
            <a:off x="3236132" y="5935129"/>
            <a:ext cx="730328" cy="494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000000"/>
                </a:solidFill>
                <a:latin typeface="Arial"/>
              </a:rPr>
              <a:t>2.3.7</a:t>
            </a:r>
          </a:p>
          <a:p>
            <a:pPr marL="15269">
              <a:lnSpc>
                <a:spcPts val="857"/>
              </a:lnSpc>
            </a:pPr>
            <a:r>
              <a:rPr lang="de-DE" sz="711" dirty="0">
                <a:solidFill>
                  <a:srgbClr val="000000"/>
                </a:solidFill>
                <a:latin typeface="Arial"/>
              </a:rPr>
              <a:t>Vacuu</a:t>
            </a:r>
            <a:r>
              <a:rPr lang="de-DE" sz="711" spc="196" dirty="0">
                <a:solidFill>
                  <a:srgbClr val="000000"/>
                </a:solidFill>
                <a:latin typeface="Arial"/>
              </a:rPr>
              <a:t>m</a:t>
            </a:r>
            <a:r>
              <a:rPr lang="de-DE" sz="711" dirty="0">
                <a:solidFill>
                  <a:srgbClr val="000000"/>
                </a:solidFill>
                <a:latin typeface="Arial"/>
              </a:rPr>
              <a:t>systems</a:t>
            </a:r>
          </a:p>
          <a:p>
            <a:pPr marL="520347">
              <a:lnSpc>
                <a:spcPts val="136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CSVS</a:t>
            </a:r>
          </a:p>
          <a:p>
            <a:pPr marL="440847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L. Urban</a:t>
            </a:r>
          </a:p>
        </p:txBody>
      </p:sp>
      <p:sp>
        <p:nvSpPr>
          <p:cNvPr id="479" name="Rectangle 479"/>
          <p:cNvSpPr/>
          <p:nvPr/>
        </p:nvSpPr>
        <p:spPr>
          <a:xfrm rot="-5400000">
            <a:off x="55537" y="2416182"/>
            <a:ext cx="740587" cy="2601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1442"/>
            <a:r>
              <a:rPr lang="de-DE" sz="857" b="1" dirty="0">
                <a:solidFill>
                  <a:srgbClr val="000000"/>
                </a:solidFill>
                <a:latin typeface="Arial"/>
              </a:rPr>
              <a:t>Anschluss </a:t>
            </a:r>
          </a:p>
          <a:p>
            <a:pPr>
              <a:lnSpc>
                <a:spcPts val="1029"/>
              </a:lnSpc>
            </a:pPr>
            <a:r>
              <a:rPr lang="de-DE" sz="857" b="1" dirty="0">
                <a:solidFill>
                  <a:srgbClr val="000000"/>
                </a:solidFill>
                <a:latin typeface="Arial"/>
              </a:rPr>
              <a:t>Komponenten</a:t>
            </a:r>
          </a:p>
        </p:txBody>
      </p:sp>
      <p:sp>
        <p:nvSpPr>
          <p:cNvPr id="480" name="Rectangle 480"/>
          <p:cNvSpPr/>
          <p:nvPr/>
        </p:nvSpPr>
        <p:spPr>
          <a:xfrm>
            <a:off x="3392778" y="1423944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4.</a:t>
            </a:r>
          </a:p>
        </p:txBody>
      </p:sp>
      <p:sp>
        <p:nvSpPr>
          <p:cNvPr id="481" name="Rectangle 481"/>
          <p:cNvSpPr/>
          <p:nvPr/>
        </p:nvSpPr>
        <p:spPr>
          <a:xfrm>
            <a:off x="3452657" y="1511027"/>
            <a:ext cx="612988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Power Converter </a:t>
            </a:r>
          </a:p>
          <a:p>
            <a:pPr marL="23923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und Netzgeräte </a:t>
            </a:r>
          </a:p>
          <a:p>
            <a:pPr marL="11647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aufstellen</a:t>
            </a:r>
          </a:p>
          <a:p>
            <a:pPr marL="41040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LOEP</a:t>
            </a:r>
          </a:p>
        </p:txBody>
      </p:sp>
      <p:sp>
        <p:nvSpPr>
          <p:cNvPr id="482" name="Rectangle 482"/>
          <p:cNvSpPr/>
          <p:nvPr/>
        </p:nvSpPr>
        <p:spPr>
          <a:xfrm>
            <a:off x="5969044" y="1423944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7.</a:t>
            </a:r>
          </a:p>
        </p:txBody>
      </p:sp>
      <p:sp>
        <p:nvSpPr>
          <p:cNvPr id="483" name="Rectangle 483"/>
          <p:cNvSpPr/>
          <p:nvPr/>
        </p:nvSpPr>
        <p:spPr>
          <a:xfrm>
            <a:off x="6074653" y="1511027"/>
            <a:ext cx="485710" cy="2678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80522"/>
            <a:r>
              <a:rPr lang="de-DE" sz="574" dirty="0">
                <a:solidFill>
                  <a:srgbClr val="FFFFFF"/>
                </a:solidFill>
                <a:latin typeface="Arial"/>
              </a:rPr>
              <a:t>SI Racks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aufstellen und </a:t>
            </a:r>
          </a:p>
          <a:p>
            <a:pPr marL="59880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bestücken</a:t>
            </a:r>
          </a:p>
        </p:txBody>
      </p:sp>
      <p:sp>
        <p:nvSpPr>
          <p:cNvPr id="484" name="Rectangle 484"/>
          <p:cNvSpPr/>
          <p:nvPr/>
        </p:nvSpPr>
        <p:spPr>
          <a:xfrm>
            <a:off x="6564552" y="1772277"/>
            <a:ext cx="70532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SI</a:t>
            </a:r>
          </a:p>
        </p:txBody>
      </p:sp>
      <p:sp>
        <p:nvSpPr>
          <p:cNvPr id="485" name="Rectangle 485"/>
          <p:cNvSpPr/>
          <p:nvPr/>
        </p:nvSpPr>
        <p:spPr>
          <a:xfrm>
            <a:off x="6835031" y="1423853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8.</a:t>
            </a:r>
          </a:p>
        </p:txBody>
      </p:sp>
      <p:sp>
        <p:nvSpPr>
          <p:cNvPr id="486" name="Rectangle 486"/>
          <p:cNvSpPr/>
          <p:nvPr/>
        </p:nvSpPr>
        <p:spPr>
          <a:xfrm>
            <a:off x="6921022" y="1510936"/>
            <a:ext cx="585417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Vakuum Racks</a:t>
            </a:r>
          </a:p>
          <a:p>
            <a:pPr marL="19546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aufstellen und </a:t>
            </a:r>
          </a:p>
          <a:p>
            <a:pPr marL="79427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bestücken</a:t>
            </a:r>
          </a:p>
          <a:p>
            <a:pPr marL="379849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CSVS</a:t>
            </a:r>
          </a:p>
        </p:txBody>
      </p:sp>
      <p:sp>
        <p:nvSpPr>
          <p:cNvPr id="487" name="Rectangle 487"/>
          <p:cNvSpPr/>
          <p:nvPr/>
        </p:nvSpPr>
        <p:spPr>
          <a:xfrm>
            <a:off x="1674486" y="2037655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17.</a:t>
            </a:r>
          </a:p>
        </p:txBody>
      </p:sp>
      <p:sp>
        <p:nvSpPr>
          <p:cNvPr id="488" name="Rectangle 488"/>
          <p:cNvSpPr/>
          <p:nvPr/>
        </p:nvSpPr>
        <p:spPr>
          <a:xfrm>
            <a:off x="1699503" y="2124738"/>
            <a:ext cx="646331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63162"/>
            <a:r>
              <a:rPr lang="de-DE" sz="574" dirty="0">
                <a:solidFill>
                  <a:srgbClr val="FFFFFF"/>
                </a:solidFill>
                <a:latin typeface="Arial"/>
              </a:rPr>
              <a:t>Primärkabel an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Racks anschließen</a:t>
            </a:r>
          </a:p>
          <a:p>
            <a:pPr marL="497494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FSB</a:t>
            </a:r>
          </a:p>
        </p:txBody>
      </p:sp>
      <p:sp>
        <p:nvSpPr>
          <p:cNvPr id="489" name="Rectangle 489"/>
          <p:cNvSpPr/>
          <p:nvPr/>
        </p:nvSpPr>
        <p:spPr>
          <a:xfrm rot="-5400000">
            <a:off x="203504" y="1492455"/>
            <a:ext cx="440826" cy="2601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857" b="1" dirty="0">
                <a:solidFill>
                  <a:srgbClr val="000000"/>
                </a:solidFill>
                <a:latin typeface="Arial"/>
              </a:rPr>
              <a:t>Aufstell-</a:t>
            </a:r>
          </a:p>
          <a:p>
            <a:pPr marL="116479">
              <a:lnSpc>
                <a:spcPts val="1029"/>
              </a:lnSpc>
            </a:pPr>
            <a:r>
              <a:rPr lang="de-DE" sz="857" b="1" dirty="0">
                <a:solidFill>
                  <a:srgbClr val="000000"/>
                </a:solidFill>
                <a:latin typeface="Arial"/>
              </a:rPr>
              <a:t>ung</a:t>
            </a:r>
          </a:p>
        </p:txBody>
      </p:sp>
      <p:sp>
        <p:nvSpPr>
          <p:cNvPr id="490" name="Rectangle 490"/>
          <p:cNvSpPr/>
          <p:nvPr/>
        </p:nvSpPr>
        <p:spPr>
          <a:xfrm rot="5400000">
            <a:off x="8472811" y="2737286"/>
            <a:ext cx="501740" cy="2601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857" b="1" dirty="0">
                <a:solidFill>
                  <a:srgbClr val="000000"/>
                </a:solidFill>
                <a:latin typeface="Arial"/>
              </a:rPr>
              <a:t>Abschluß</a:t>
            </a:r>
          </a:p>
          <a:p>
            <a:pPr marL="34834">
              <a:lnSpc>
                <a:spcPts val="1029"/>
              </a:lnSpc>
            </a:pPr>
            <a:r>
              <a:rPr lang="de-DE" sz="857" b="1" dirty="0">
                <a:solidFill>
                  <a:srgbClr val="000000"/>
                </a:solidFill>
                <a:latin typeface="Arial"/>
              </a:rPr>
              <a:t>arbeiten</a:t>
            </a:r>
          </a:p>
        </p:txBody>
      </p:sp>
      <p:sp>
        <p:nvSpPr>
          <p:cNvPr id="491" name="Rectangle 491"/>
          <p:cNvSpPr/>
          <p:nvPr/>
        </p:nvSpPr>
        <p:spPr>
          <a:xfrm>
            <a:off x="5887118" y="5934770"/>
            <a:ext cx="535083" cy="2248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711" dirty="0">
                <a:solidFill>
                  <a:srgbClr val="FFFFFF"/>
                </a:solidFill>
                <a:latin typeface="Arial"/>
              </a:rPr>
              <a:t>2.14.10</a:t>
            </a:r>
          </a:p>
          <a:p>
            <a:pPr marL="191549">
              <a:lnSpc>
                <a:spcPts val="857"/>
              </a:lnSpc>
            </a:pPr>
            <a:r>
              <a:rPr lang="de-DE" sz="711" dirty="0">
                <a:solidFill>
                  <a:srgbClr val="FFFFFF"/>
                </a:solidFill>
                <a:latin typeface="Arial"/>
              </a:rPr>
              <a:t>Controls</a:t>
            </a:r>
          </a:p>
        </p:txBody>
      </p:sp>
      <p:sp>
        <p:nvSpPr>
          <p:cNvPr id="492" name="Rectangle 492"/>
          <p:cNvSpPr/>
          <p:nvPr/>
        </p:nvSpPr>
        <p:spPr>
          <a:xfrm>
            <a:off x="6396570" y="6262039"/>
            <a:ext cx="214482" cy="1781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CSCO</a:t>
            </a:r>
          </a:p>
          <a:p>
            <a:pPr marL="4375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R. Bär</a:t>
            </a:r>
          </a:p>
        </p:txBody>
      </p:sp>
      <p:sp>
        <p:nvSpPr>
          <p:cNvPr id="493" name="Rectangle 493"/>
          <p:cNvSpPr/>
          <p:nvPr/>
        </p:nvSpPr>
        <p:spPr>
          <a:xfrm>
            <a:off x="796510" y="1423944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1.</a:t>
            </a:r>
          </a:p>
        </p:txBody>
      </p:sp>
      <p:sp>
        <p:nvSpPr>
          <p:cNvPr id="494" name="Rectangle 494"/>
          <p:cNvSpPr/>
          <p:nvPr/>
        </p:nvSpPr>
        <p:spPr>
          <a:xfrm>
            <a:off x="848731" y="1511027"/>
            <a:ext cx="619400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188"/>
            <a:r>
              <a:rPr lang="de-DE" sz="574" dirty="0">
                <a:solidFill>
                  <a:srgbClr val="FFFFFF"/>
                </a:solidFill>
                <a:latin typeface="Arial"/>
              </a:rPr>
              <a:t>Doppelboden mit </a:t>
            </a:r>
          </a:p>
          <a:p>
            <a:pPr marL="45730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provisorischen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Platten schließen</a:t>
            </a:r>
          </a:p>
          <a:p>
            <a:pPr marL="47028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FSB</a:t>
            </a:r>
          </a:p>
        </p:txBody>
      </p:sp>
      <p:sp>
        <p:nvSpPr>
          <p:cNvPr id="495" name="Rectangle 495"/>
          <p:cNvSpPr/>
          <p:nvPr/>
        </p:nvSpPr>
        <p:spPr>
          <a:xfrm>
            <a:off x="1674486" y="1423944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2.</a:t>
            </a:r>
          </a:p>
        </p:txBody>
      </p:sp>
      <p:sp>
        <p:nvSpPr>
          <p:cNvPr id="496" name="Rectangle 496"/>
          <p:cNvSpPr/>
          <p:nvPr/>
        </p:nvSpPr>
        <p:spPr>
          <a:xfrm>
            <a:off x="1738669" y="1511027"/>
            <a:ext cx="607218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1808"/>
            <a:r>
              <a:rPr lang="de-DE" sz="574" dirty="0">
                <a:solidFill>
                  <a:srgbClr val="FFFFFF"/>
                </a:solidFill>
                <a:latin typeface="Arial"/>
              </a:rPr>
              <a:t>Unterverteilung </a:t>
            </a:r>
          </a:p>
          <a:p>
            <a:pPr marL="109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NSHV aufstellen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und anschließen</a:t>
            </a:r>
          </a:p>
          <a:p>
            <a:pPr marL="45832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FSB</a:t>
            </a:r>
          </a:p>
        </p:txBody>
      </p:sp>
      <p:sp>
        <p:nvSpPr>
          <p:cNvPr id="497" name="Rectangle 497"/>
          <p:cNvSpPr/>
          <p:nvPr/>
        </p:nvSpPr>
        <p:spPr>
          <a:xfrm>
            <a:off x="2518146" y="1423944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3.</a:t>
            </a:r>
          </a:p>
        </p:txBody>
      </p:sp>
      <p:sp>
        <p:nvSpPr>
          <p:cNvPr id="498" name="Rectangle 498"/>
          <p:cNvSpPr/>
          <p:nvPr/>
        </p:nvSpPr>
        <p:spPr>
          <a:xfrm>
            <a:off x="2522522" y="1511027"/>
            <a:ext cx="688073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87226"/>
            <a:r>
              <a:rPr lang="de-DE" sz="574" dirty="0">
                <a:solidFill>
                  <a:srgbClr val="FFFFFF"/>
                </a:solidFill>
                <a:latin typeface="Arial"/>
              </a:rPr>
              <a:t>Montage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Umluftkühlgerät</a:t>
            </a:r>
            <a:r>
              <a:rPr lang="de-DE" sz="574" spc="153" dirty="0">
                <a:solidFill>
                  <a:srgbClr val="FFFFFF"/>
                </a:solidFill>
                <a:latin typeface="Arial"/>
              </a:rPr>
              <a:t>e</a:t>
            </a:r>
            <a:r>
              <a:rPr lang="de-DE" sz="574" dirty="0">
                <a:solidFill>
                  <a:srgbClr val="FFFFFF"/>
                </a:solidFill>
                <a:latin typeface="Arial"/>
              </a:rPr>
              <a:t>für </a:t>
            </a:r>
          </a:p>
          <a:p>
            <a:pPr marL="82782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Druckbelüftung</a:t>
            </a:r>
          </a:p>
          <a:p>
            <a:pPr marL="51820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FSB</a:t>
            </a:r>
          </a:p>
        </p:txBody>
      </p:sp>
      <p:sp>
        <p:nvSpPr>
          <p:cNvPr id="499" name="Rectangle 499"/>
          <p:cNvSpPr/>
          <p:nvPr/>
        </p:nvSpPr>
        <p:spPr>
          <a:xfrm>
            <a:off x="4242218" y="1423944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5.</a:t>
            </a:r>
          </a:p>
        </p:txBody>
      </p:sp>
      <p:sp>
        <p:nvSpPr>
          <p:cNvPr id="500" name="Rectangle 500"/>
          <p:cNvSpPr/>
          <p:nvPr/>
        </p:nvSpPr>
        <p:spPr>
          <a:xfrm>
            <a:off x="4345640" y="1511028"/>
            <a:ext cx="568425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Control Racks </a:t>
            </a:r>
          </a:p>
          <a:p>
            <a:pPr marL="218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aufstellen und </a:t>
            </a:r>
          </a:p>
          <a:p>
            <a:pPr marL="6206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bestücken</a:t>
            </a:r>
          </a:p>
          <a:p>
            <a:pPr marL="351623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CSCO</a:t>
            </a:r>
          </a:p>
        </p:txBody>
      </p:sp>
      <p:sp>
        <p:nvSpPr>
          <p:cNvPr id="501" name="Rectangle 501"/>
          <p:cNvSpPr/>
          <p:nvPr/>
        </p:nvSpPr>
        <p:spPr>
          <a:xfrm>
            <a:off x="7683756" y="1423944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9.</a:t>
            </a:r>
          </a:p>
        </p:txBody>
      </p:sp>
      <p:sp>
        <p:nvSpPr>
          <p:cNvPr id="502" name="Rectangle 502"/>
          <p:cNvSpPr/>
          <p:nvPr/>
        </p:nvSpPr>
        <p:spPr>
          <a:xfrm>
            <a:off x="7789364" y="1511028"/>
            <a:ext cx="485710" cy="2678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84897"/>
            <a:r>
              <a:rPr lang="de-DE" sz="574" dirty="0">
                <a:solidFill>
                  <a:srgbClr val="FFFFFF"/>
                </a:solidFill>
                <a:latin typeface="Arial"/>
              </a:rPr>
              <a:t>Sonstige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Komponenten </a:t>
            </a:r>
          </a:p>
          <a:p>
            <a:pPr marL="7074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aufstellen</a:t>
            </a:r>
          </a:p>
        </p:txBody>
      </p:sp>
      <p:sp>
        <p:nvSpPr>
          <p:cNvPr id="503" name="Rectangle 503"/>
          <p:cNvSpPr/>
          <p:nvPr/>
        </p:nvSpPr>
        <p:spPr>
          <a:xfrm>
            <a:off x="8244401" y="1772279"/>
            <a:ext cx="10579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NN</a:t>
            </a:r>
          </a:p>
        </p:txBody>
      </p:sp>
      <p:sp>
        <p:nvSpPr>
          <p:cNvPr id="504" name="Rectangle 504"/>
          <p:cNvSpPr/>
          <p:nvPr/>
        </p:nvSpPr>
        <p:spPr>
          <a:xfrm>
            <a:off x="5112941" y="1423853"/>
            <a:ext cx="62518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6.</a:t>
            </a:r>
          </a:p>
        </p:txBody>
      </p:sp>
      <p:sp>
        <p:nvSpPr>
          <p:cNvPr id="505" name="Rectangle 505"/>
          <p:cNvSpPr/>
          <p:nvPr/>
        </p:nvSpPr>
        <p:spPr>
          <a:xfrm>
            <a:off x="5218550" y="1510936"/>
            <a:ext cx="56553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80521"/>
            <a:r>
              <a:rPr lang="de-DE" sz="574" dirty="0">
                <a:solidFill>
                  <a:srgbClr val="000000"/>
                </a:solidFill>
                <a:latin typeface="Arial"/>
              </a:rPr>
              <a:t>BI Racks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aufstellen und </a:t>
            </a:r>
          </a:p>
          <a:p>
            <a:pPr marL="59880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bestücken</a:t>
            </a:r>
          </a:p>
          <a:p>
            <a:pPr marL="388601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CSBI</a:t>
            </a:r>
          </a:p>
        </p:txBody>
      </p:sp>
      <p:sp>
        <p:nvSpPr>
          <p:cNvPr id="506" name="Rectangle 506"/>
          <p:cNvSpPr/>
          <p:nvPr/>
        </p:nvSpPr>
        <p:spPr>
          <a:xfrm>
            <a:off x="7683756" y="2036636"/>
            <a:ext cx="673261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10.</a:t>
            </a:r>
          </a:p>
          <a:p>
            <a:pPr marL="59880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Power Converter </a:t>
            </a:r>
          </a:p>
          <a:p>
            <a:pPr marL="11961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Kabelkonfektionieru</a:t>
            </a:r>
          </a:p>
          <a:p>
            <a:pPr marL="39166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ng und Kabeltests</a:t>
            </a:r>
          </a:p>
          <a:p>
            <a:pPr marL="470217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LOEP</a:t>
            </a:r>
          </a:p>
        </p:txBody>
      </p:sp>
      <p:sp>
        <p:nvSpPr>
          <p:cNvPr id="507" name="Rectangle 507"/>
          <p:cNvSpPr/>
          <p:nvPr/>
        </p:nvSpPr>
        <p:spPr>
          <a:xfrm>
            <a:off x="6835031" y="2036636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11.</a:t>
            </a:r>
          </a:p>
        </p:txBody>
      </p:sp>
      <p:sp>
        <p:nvSpPr>
          <p:cNvPr id="508" name="Rectangle 508"/>
          <p:cNvSpPr/>
          <p:nvPr/>
        </p:nvSpPr>
        <p:spPr>
          <a:xfrm>
            <a:off x="6919927" y="2123719"/>
            <a:ext cx="587020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6564"/>
            <a:r>
              <a:rPr lang="de-DE" sz="574" dirty="0">
                <a:solidFill>
                  <a:srgbClr val="FFFFFF"/>
                </a:solidFill>
                <a:latin typeface="Arial"/>
              </a:rPr>
              <a:t>Controls-Kabel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konfektionieren</a:t>
            </a:r>
          </a:p>
          <a:p>
            <a:pPr marL="15243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und Kabeltests</a:t>
            </a:r>
          </a:p>
          <a:p>
            <a:pPr marL="370076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CSCO</a:t>
            </a:r>
          </a:p>
        </p:txBody>
      </p:sp>
      <p:sp>
        <p:nvSpPr>
          <p:cNvPr id="509" name="Rectangle 509"/>
          <p:cNvSpPr/>
          <p:nvPr/>
        </p:nvSpPr>
        <p:spPr>
          <a:xfrm>
            <a:off x="5969044" y="2036636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12.</a:t>
            </a:r>
          </a:p>
        </p:txBody>
      </p:sp>
      <p:sp>
        <p:nvSpPr>
          <p:cNvPr id="510" name="Rectangle 510"/>
          <p:cNvSpPr/>
          <p:nvPr/>
        </p:nvSpPr>
        <p:spPr>
          <a:xfrm>
            <a:off x="6054013" y="2123719"/>
            <a:ext cx="58669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09914"/>
            <a:r>
              <a:rPr lang="de-DE" sz="574" dirty="0">
                <a:solidFill>
                  <a:srgbClr val="000000"/>
                </a:solidFill>
                <a:latin typeface="Arial"/>
              </a:rPr>
              <a:t>BI Kabel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konfektionieren</a:t>
            </a:r>
          </a:p>
          <a:p>
            <a:pPr marL="15243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und Kabeltests</a:t>
            </a:r>
          </a:p>
          <a:p>
            <a:pPr marL="409315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CSBI</a:t>
            </a:r>
          </a:p>
        </p:txBody>
      </p:sp>
      <p:sp>
        <p:nvSpPr>
          <p:cNvPr id="511" name="Rectangle 511"/>
          <p:cNvSpPr/>
          <p:nvPr/>
        </p:nvSpPr>
        <p:spPr>
          <a:xfrm>
            <a:off x="5117362" y="2036636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13.</a:t>
            </a:r>
          </a:p>
        </p:txBody>
      </p:sp>
      <p:sp>
        <p:nvSpPr>
          <p:cNvPr id="512" name="Rectangle 512"/>
          <p:cNvSpPr/>
          <p:nvPr/>
        </p:nvSpPr>
        <p:spPr>
          <a:xfrm>
            <a:off x="5202331" y="2123719"/>
            <a:ext cx="509114" cy="2678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09914"/>
            <a:r>
              <a:rPr lang="de-DE" sz="574" dirty="0">
                <a:solidFill>
                  <a:srgbClr val="FFFFFF"/>
                </a:solidFill>
                <a:latin typeface="Arial"/>
              </a:rPr>
              <a:t>SI Kabel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konfektionieren</a:t>
            </a:r>
          </a:p>
          <a:p>
            <a:pPr marL="15243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und Kabeltests</a:t>
            </a:r>
          </a:p>
        </p:txBody>
      </p:sp>
      <p:sp>
        <p:nvSpPr>
          <p:cNvPr id="513" name="Rectangle 513"/>
          <p:cNvSpPr/>
          <p:nvPr/>
        </p:nvSpPr>
        <p:spPr>
          <a:xfrm>
            <a:off x="5712871" y="2384970"/>
            <a:ext cx="70532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SI</a:t>
            </a:r>
          </a:p>
        </p:txBody>
      </p:sp>
      <p:sp>
        <p:nvSpPr>
          <p:cNvPr id="514" name="Rectangle 514"/>
          <p:cNvSpPr/>
          <p:nvPr/>
        </p:nvSpPr>
        <p:spPr>
          <a:xfrm>
            <a:off x="4263444" y="2037655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14.</a:t>
            </a:r>
          </a:p>
        </p:txBody>
      </p:sp>
      <p:sp>
        <p:nvSpPr>
          <p:cNvPr id="515" name="Rectangle 515"/>
          <p:cNvSpPr/>
          <p:nvPr/>
        </p:nvSpPr>
        <p:spPr>
          <a:xfrm>
            <a:off x="4348413" y="2124738"/>
            <a:ext cx="58669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7585"/>
            <a:r>
              <a:rPr lang="de-DE" sz="574" dirty="0">
                <a:solidFill>
                  <a:srgbClr val="000000"/>
                </a:solidFill>
                <a:latin typeface="Arial"/>
              </a:rPr>
              <a:t>Vakuum-Kabel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konfektionieren</a:t>
            </a:r>
          </a:p>
          <a:p>
            <a:pPr marL="15243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und Kabeltests</a:t>
            </a:r>
          </a:p>
          <a:p>
            <a:pPr marL="381016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CSVS</a:t>
            </a:r>
          </a:p>
        </p:txBody>
      </p:sp>
      <p:sp>
        <p:nvSpPr>
          <p:cNvPr id="516" name="Rectangle 516"/>
          <p:cNvSpPr/>
          <p:nvPr/>
        </p:nvSpPr>
        <p:spPr>
          <a:xfrm>
            <a:off x="3392778" y="2037655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15.</a:t>
            </a:r>
          </a:p>
        </p:txBody>
      </p:sp>
      <p:sp>
        <p:nvSpPr>
          <p:cNvPr id="517" name="Rectangle 517"/>
          <p:cNvSpPr/>
          <p:nvPr/>
        </p:nvSpPr>
        <p:spPr>
          <a:xfrm>
            <a:off x="3477674" y="2124738"/>
            <a:ext cx="586058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188"/>
            <a:r>
              <a:rPr lang="de-DE" sz="574" dirty="0">
                <a:solidFill>
                  <a:srgbClr val="FFFFFF"/>
                </a:solidFill>
                <a:latin typeface="Arial"/>
              </a:rPr>
              <a:t>Sonstige Kabel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konfektionieren</a:t>
            </a:r>
          </a:p>
          <a:p>
            <a:pPr marL="15243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und Kabeltests</a:t>
            </a:r>
          </a:p>
          <a:p>
            <a:pPr marL="475687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NN</a:t>
            </a:r>
          </a:p>
        </p:txBody>
      </p:sp>
      <p:sp>
        <p:nvSpPr>
          <p:cNvPr id="518" name="Rectangle 518"/>
          <p:cNvSpPr/>
          <p:nvPr/>
        </p:nvSpPr>
        <p:spPr>
          <a:xfrm>
            <a:off x="2518146" y="2036636"/>
            <a:ext cx="673902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16.</a:t>
            </a:r>
          </a:p>
          <a:p>
            <a:pPr marL="5470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Potentialausgleichs-</a:t>
            </a:r>
          </a:p>
          <a:p>
            <a:pPr marL="6644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schienen für alle </a:t>
            </a:r>
          </a:p>
          <a:p>
            <a:pPr marL="105611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Racks anschl.</a:t>
            </a:r>
          </a:p>
          <a:p>
            <a:pPr marL="47028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LOEP</a:t>
            </a:r>
          </a:p>
        </p:txBody>
      </p:sp>
      <p:sp>
        <p:nvSpPr>
          <p:cNvPr id="519" name="Rectangle 519"/>
          <p:cNvSpPr/>
          <p:nvPr/>
        </p:nvSpPr>
        <p:spPr>
          <a:xfrm>
            <a:off x="796510" y="2644949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19.</a:t>
            </a:r>
          </a:p>
        </p:txBody>
      </p:sp>
      <p:sp>
        <p:nvSpPr>
          <p:cNvPr id="520" name="Rectangle 520"/>
          <p:cNvSpPr/>
          <p:nvPr/>
        </p:nvSpPr>
        <p:spPr>
          <a:xfrm>
            <a:off x="804096" y="2732033"/>
            <a:ext cx="674865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86064"/>
            <a:r>
              <a:rPr lang="de-DE" sz="574" dirty="0">
                <a:solidFill>
                  <a:srgbClr val="FFFFFF"/>
                </a:solidFill>
                <a:latin typeface="Arial"/>
              </a:rPr>
              <a:t>Kühlwasser an </a:t>
            </a:r>
          </a:p>
          <a:p>
            <a:pPr marL="656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Racks anschließen,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füllen, entlü., spülen</a:t>
            </a:r>
          </a:p>
          <a:p>
            <a:pPr marL="462631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LOEP</a:t>
            </a:r>
          </a:p>
        </p:txBody>
      </p:sp>
      <p:sp>
        <p:nvSpPr>
          <p:cNvPr id="521" name="Rectangle 521"/>
          <p:cNvSpPr/>
          <p:nvPr/>
        </p:nvSpPr>
        <p:spPr>
          <a:xfrm>
            <a:off x="2518146" y="2644949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21.</a:t>
            </a:r>
          </a:p>
        </p:txBody>
      </p:sp>
      <p:sp>
        <p:nvSpPr>
          <p:cNvPr id="522" name="Rectangle 522"/>
          <p:cNvSpPr/>
          <p:nvPr/>
        </p:nvSpPr>
        <p:spPr>
          <a:xfrm>
            <a:off x="2609532" y="2732033"/>
            <a:ext cx="582852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0714"/>
            <a:r>
              <a:rPr lang="de-DE" sz="574" dirty="0">
                <a:solidFill>
                  <a:srgbClr val="FFFFFF"/>
                </a:solidFill>
                <a:latin typeface="Arial"/>
              </a:rPr>
              <a:t>Interlock</a:t>
            </a:r>
            <a:r>
              <a:rPr lang="de-DE" sz="574" spc="151" dirty="0">
                <a:solidFill>
                  <a:srgbClr val="FFFFFF"/>
                </a:solidFill>
                <a:latin typeface="Arial"/>
              </a:rPr>
              <a:t>-</a:t>
            </a:r>
            <a:r>
              <a:rPr lang="de-DE" sz="574" dirty="0">
                <a:solidFill>
                  <a:srgbClr val="FFFFFF"/>
                </a:solidFill>
                <a:latin typeface="Arial"/>
              </a:rPr>
              <a:t>und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Controls-Kabel</a:t>
            </a:r>
          </a:p>
          <a:p>
            <a:pPr marL="4456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anschließen</a:t>
            </a:r>
          </a:p>
          <a:p>
            <a:pPr marL="12617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LOEP+CSCO</a:t>
            </a:r>
          </a:p>
        </p:txBody>
      </p:sp>
      <p:sp>
        <p:nvSpPr>
          <p:cNvPr id="523" name="Rectangle 523"/>
          <p:cNvSpPr/>
          <p:nvPr/>
        </p:nvSpPr>
        <p:spPr>
          <a:xfrm>
            <a:off x="3392778" y="2644949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22.</a:t>
            </a:r>
          </a:p>
        </p:txBody>
      </p:sp>
      <p:sp>
        <p:nvSpPr>
          <p:cNvPr id="524" name="Rectangle 524"/>
          <p:cNvSpPr/>
          <p:nvPr/>
        </p:nvSpPr>
        <p:spPr>
          <a:xfrm>
            <a:off x="3528874" y="2732033"/>
            <a:ext cx="534762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8786"/>
            <a:r>
              <a:rPr lang="de-DE" sz="574" dirty="0">
                <a:solidFill>
                  <a:srgbClr val="000000"/>
                </a:solidFill>
                <a:latin typeface="Arial"/>
              </a:rPr>
              <a:t>BI Kabel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anschließen</a:t>
            </a:r>
          </a:p>
          <a:p>
            <a:pPr marL="358114">
              <a:lnSpc>
                <a:spcPts val="137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CSBI</a:t>
            </a:r>
          </a:p>
        </p:txBody>
      </p:sp>
      <p:sp>
        <p:nvSpPr>
          <p:cNvPr id="525" name="Rectangle 525"/>
          <p:cNvSpPr/>
          <p:nvPr/>
        </p:nvSpPr>
        <p:spPr>
          <a:xfrm>
            <a:off x="4263444" y="2644949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23.</a:t>
            </a:r>
          </a:p>
        </p:txBody>
      </p:sp>
      <p:sp>
        <p:nvSpPr>
          <p:cNvPr id="526" name="Rectangle 526"/>
          <p:cNvSpPr/>
          <p:nvPr/>
        </p:nvSpPr>
        <p:spPr>
          <a:xfrm>
            <a:off x="4399540" y="2732033"/>
            <a:ext cx="400751" cy="1781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8785"/>
            <a:r>
              <a:rPr lang="de-DE" sz="574" dirty="0">
                <a:solidFill>
                  <a:srgbClr val="FFFFFF"/>
                </a:solidFill>
                <a:latin typeface="Arial"/>
              </a:rPr>
              <a:t>SI Kabel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anschließen</a:t>
            </a:r>
          </a:p>
        </p:txBody>
      </p:sp>
      <p:sp>
        <p:nvSpPr>
          <p:cNvPr id="527" name="Rectangle 527"/>
          <p:cNvSpPr/>
          <p:nvPr/>
        </p:nvSpPr>
        <p:spPr>
          <a:xfrm>
            <a:off x="4858953" y="2993284"/>
            <a:ext cx="70532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SI</a:t>
            </a:r>
          </a:p>
        </p:txBody>
      </p:sp>
      <p:sp>
        <p:nvSpPr>
          <p:cNvPr id="528" name="Rectangle 528"/>
          <p:cNvSpPr/>
          <p:nvPr/>
        </p:nvSpPr>
        <p:spPr>
          <a:xfrm>
            <a:off x="5117362" y="2647019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24.</a:t>
            </a:r>
          </a:p>
        </p:txBody>
      </p:sp>
      <p:sp>
        <p:nvSpPr>
          <p:cNvPr id="529" name="Rectangle 529"/>
          <p:cNvSpPr/>
          <p:nvPr/>
        </p:nvSpPr>
        <p:spPr>
          <a:xfrm>
            <a:off x="5201164" y="2734103"/>
            <a:ext cx="587981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Vakuum-Racks </a:t>
            </a:r>
          </a:p>
          <a:p>
            <a:pPr marL="52221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anschließen</a:t>
            </a:r>
          </a:p>
          <a:p>
            <a:pPr marL="382036">
              <a:lnSpc>
                <a:spcPts val="137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CSVS</a:t>
            </a:r>
          </a:p>
        </p:txBody>
      </p:sp>
      <p:sp>
        <p:nvSpPr>
          <p:cNvPr id="530" name="Rectangle 530"/>
          <p:cNvSpPr/>
          <p:nvPr/>
        </p:nvSpPr>
        <p:spPr>
          <a:xfrm>
            <a:off x="5981734" y="2644949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25.</a:t>
            </a:r>
          </a:p>
        </p:txBody>
      </p:sp>
      <p:sp>
        <p:nvSpPr>
          <p:cNvPr id="531" name="Rectangle 531"/>
          <p:cNvSpPr/>
          <p:nvPr/>
        </p:nvSpPr>
        <p:spPr>
          <a:xfrm>
            <a:off x="6055762" y="2732033"/>
            <a:ext cx="596958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Brandmelder im </a:t>
            </a:r>
          </a:p>
          <a:p>
            <a:pPr marL="4244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Doppelboden </a:t>
            </a:r>
          </a:p>
          <a:p>
            <a:pPr marL="9576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montieren</a:t>
            </a:r>
          </a:p>
          <a:p>
            <a:pPr marL="448482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FSB</a:t>
            </a:r>
          </a:p>
        </p:txBody>
      </p:sp>
      <p:sp>
        <p:nvSpPr>
          <p:cNvPr id="532" name="Rectangle 532"/>
          <p:cNvSpPr/>
          <p:nvPr/>
        </p:nvSpPr>
        <p:spPr>
          <a:xfrm>
            <a:off x="6831230" y="2644949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26.</a:t>
            </a:r>
          </a:p>
        </p:txBody>
      </p:sp>
      <p:sp>
        <p:nvSpPr>
          <p:cNvPr id="533" name="Rectangle 533"/>
          <p:cNvSpPr/>
          <p:nvPr/>
        </p:nvSpPr>
        <p:spPr>
          <a:xfrm>
            <a:off x="6949893" y="2732032"/>
            <a:ext cx="552074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Brandschotts </a:t>
            </a:r>
          </a:p>
          <a:p>
            <a:pPr marL="57692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schließen</a:t>
            </a:r>
          </a:p>
          <a:p>
            <a:pPr marL="403845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FSB</a:t>
            </a:r>
          </a:p>
        </p:txBody>
      </p:sp>
      <p:sp>
        <p:nvSpPr>
          <p:cNvPr id="534" name="Rectangle 534"/>
          <p:cNvSpPr/>
          <p:nvPr/>
        </p:nvSpPr>
        <p:spPr>
          <a:xfrm>
            <a:off x="7683756" y="2644948"/>
            <a:ext cx="696986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27.</a:t>
            </a:r>
          </a:p>
          <a:p>
            <a:pPr marL="7585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Doppelbodenplatten </a:t>
            </a:r>
          </a:p>
          <a:p>
            <a:pPr marL="63089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durch endgültige </a:t>
            </a:r>
          </a:p>
          <a:p>
            <a:pPr marL="59807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Platten tauschen</a:t>
            </a:r>
          </a:p>
          <a:p>
            <a:pPr marL="52243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FSB</a:t>
            </a:r>
          </a:p>
        </p:txBody>
      </p:sp>
      <p:sp>
        <p:nvSpPr>
          <p:cNvPr id="535" name="Rectangle 535"/>
          <p:cNvSpPr/>
          <p:nvPr/>
        </p:nvSpPr>
        <p:spPr>
          <a:xfrm>
            <a:off x="796510" y="2036636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18.</a:t>
            </a:r>
          </a:p>
        </p:txBody>
      </p:sp>
      <p:sp>
        <p:nvSpPr>
          <p:cNvPr id="536" name="Rectangle 536"/>
          <p:cNvSpPr/>
          <p:nvPr/>
        </p:nvSpPr>
        <p:spPr>
          <a:xfrm>
            <a:off x="930417" y="2123719"/>
            <a:ext cx="53860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Nutzertrafos</a:t>
            </a:r>
          </a:p>
          <a:p>
            <a:pPr marL="218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anschließen</a:t>
            </a:r>
          </a:p>
          <a:p>
            <a:pPr marL="336380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LOEP</a:t>
            </a:r>
          </a:p>
        </p:txBody>
      </p:sp>
      <p:sp>
        <p:nvSpPr>
          <p:cNvPr id="537" name="Rectangle 537"/>
          <p:cNvSpPr/>
          <p:nvPr/>
        </p:nvSpPr>
        <p:spPr>
          <a:xfrm>
            <a:off x="1674486" y="2644949"/>
            <a:ext cx="673902" cy="447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20.</a:t>
            </a:r>
          </a:p>
          <a:p>
            <a:pPr marL="3281">
              <a:lnSpc>
                <a:spcPts val="759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Kühlwasser an H</a:t>
            </a:r>
            <a:r>
              <a:rPr lang="de-DE" sz="571" baseline="-36370" dirty="0">
                <a:solidFill>
                  <a:srgbClr val="FFFFFF"/>
                </a:solidFill>
                <a:latin typeface="Arial"/>
              </a:rPr>
              <a:t>2</a:t>
            </a:r>
            <a:r>
              <a:rPr lang="de-DE" sz="574" dirty="0">
                <a:solidFill>
                  <a:srgbClr val="FFFFFF"/>
                </a:solidFill>
                <a:latin typeface="Arial"/>
              </a:rPr>
              <a:t>O-</a:t>
            </a:r>
          </a:p>
          <a:p>
            <a:pPr marL="31524">
              <a:lnSpc>
                <a:spcPts val="612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Kabel anschließen</a:t>
            </a:r>
          </a:p>
          <a:p>
            <a:pPr marL="470233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LOEP</a:t>
            </a:r>
          </a:p>
        </p:txBody>
      </p:sp>
      <p:sp>
        <p:nvSpPr>
          <p:cNvPr id="538" name="Rectangle 538"/>
          <p:cNvSpPr/>
          <p:nvPr/>
        </p:nvSpPr>
        <p:spPr>
          <a:xfrm>
            <a:off x="7683756" y="3264604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28.</a:t>
            </a:r>
          </a:p>
        </p:txBody>
      </p:sp>
      <p:sp>
        <p:nvSpPr>
          <p:cNvPr id="539" name="Rectangle 539"/>
          <p:cNvSpPr/>
          <p:nvPr/>
        </p:nvSpPr>
        <p:spPr>
          <a:xfrm>
            <a:off x="7763254" y="3351688"/>
            <a:ext cx="592791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Inbetriebnahme </a:t>
            </a:r>
          </a:p>
          <a:p>
            <a:pPr marL="13609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Control</a:t>
            </a:r>
          </a:p>
          <a:p>
            <a:pPr marL="375619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CSCO</a:t>
            </a:r>
          </a:p>
        </p:txBody>
      </p:sp>
      <p:sp>
        <p:nvSpPr>
          <p:cNvPr id="540" name="Rectangle 540"/>
          <p:cNvSpPr/>
          <p:nvPr/>
        </p:nvSpPr>
        <p:spPr>
          <a:xfrm>
            <a:off x="6835028" y="3264604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29.</a:t>
            </a:r>
          </a:p>
        </p:txBody>
      </p:sp>
      <p:sp>
        <p:nvSpPr>
          <p:cNvPr id="541" name="Rectangle 541"/>
          <p:cNvSpPr/>
          <p:nvPr/>
        </p:nvSpPr>
        <p:spPr>
          <a:xfrm>
            <a:off x="6894908" y="3351688"/>
            <a:ext cx="612988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9619"/>
            <a:r>
              <a:rPr lang="de-DE" sz="574" dirty="0">
                <a:solidFill>
                  <a:srgbClr val="FFFFFF"/>
                </a:solidFill>
                <a:latin typeface="Arial"/>
              </a:rPr>
              <a:t>Inbetriebnahme </a:t>
            </a:r>
          </a:p>
          <a:p>
            <a:pPr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Power Converter</a:t>
            </a:r>
          </a:p>
          <a:p>
            <a:pPr marL="410336">
              <a:lnSpc>
                <a:spcPts val="1371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LOEP</a:t>
            </a:r>
          </a:p>
        </p:txBody>
      </p:sp>
      <p:sp>
        <p:nvSpPr>
          <p:cNvPr id="542" name="Rectangle 542"/>
          <p:cNvSpPr/>
          <p:nvPr/>
        </p:nvSpPr>
        <p:spPr>
          <a:xfrm>
            <a:off x="5986306" y="3264604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30.</a:t>
            </a:r>
          </a:p>
        </p:txBody>
      </p:sp>
      <p:sp>
        <p:nvSpPr>
          <p:cNvPr id="543" name="Rectangle 543"/>
          <p:cNvSpPr/>
          <p:nvPr/>
        </p:nvSpPr>
        <p:spPr>
          <a:xfrm>
            <a:off x="6065805" y="3351688"/>
            <a:ext cx="59182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Inbetriebnahme</a:t>
            </a:r>
          </a:p>
          <a:p>
            <a:pPr marL="217713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BI</a:t>
            </a:r>
          </a:p>
          <a:p>
            <a:pPr marL="414713">
              <a:lnSpc>
                <a:spcPts val="137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CSBI</a:t>
            </a:r>
          </a:p>
        </p:txBody>
      </p:sp>
      <p:sp>
        <p:nvSpPr>
          <p:cNvPr id="544" name="Rectangle 544"/>
          <p:cNvSpPr/>
          <p:nvPr/>
        </p:nvSpPr>
        <p:spPr>
          <a:xfrm>
            <a:off x="5113399" y="3264604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31.</a:t>
            </a:r>
          </a:p>
        </p:txBody>
      </p:sp>
      <p:sp>
        <p:nvSpPr>
          <p:cNvPr id="545" name="Rectangle 545"/>
          <p:cNvSpPr/>
          <p:nvPr/>
        </p:nvSpPr>
        <p:spPr>
          <a:xfrm>
            <a:off x="5192897" y="3351688"/>
            <a:ext cx="538609" cy="1781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Inbetriebnahme </a:t>
            </a:r>
          </a:p>
          <a:p>
            <a:pPr marL="217714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SI</a:t>
            </a:r>
          </a:p>
        </p:txBody>
      </p:sp>
      <p:sp>
        <p:nvSpPr>
          <p:cNvPr id="546" name="Rectangle 546"/>
          <p:cNvSpPr/>
          <p:nvPr/>
        </p:nvSpPr>
        <p:spPr>
          <a:xfrm>
            <a:off x="5708908" y="3612939"/>
            <a:ext cx="70532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SI</a:t>
            </a:r>
          </a:p>
        </p:txBody>
      </p:sp>
      <p:sp>
        <p:nvSpPr>
          <p:cNvPr id="547" name="Rectangle 547"/>
          <p:cNvSpPr/>
          <p:nvPr/>
        </p:nvSpPr>
        <p:spPr>
          <a:xfrm>
            <a:off x="4263444" y="3265623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32.</a:t>
            </a:r>
          </a:p>
        </p:txBody>
      </p:sp>
      <p:sp>
        <p:nvSpPr>
          <p:cNvPr id="548" name="Rectangle 548"/>
          <p:cNvSpPr/>
          <p:nvPr/>
        </p:nvSpPr>
        <p:spPr>
          <a:xfrm>
            <a:off x="4342942" y="3352706"/>
            <a:ext cx="592470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000000"/>
                </a:solidFill>
                <a:latin typeface="Arial"/>
              </a:rPr>
              <a:t>Inbetriebnahme </a:t>
            </a:r>
          </a:p>
          <a:p>
            <a:pPr marL="118666">
              <a:lnSpc>
                <a:spcPts val="685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Vakuum</a:t>
            </a:r>
          </a:p>
          <a:p>
            <a:pPr marL="386486">
              <a:lnSpc>
                <a:spcPts val="1371"/>
              </a:lnSpc>
            </a:pPr>
            <a:r>
              <a:rPr lang="de-DE" sz="574" dirty="0">
                <a:solidFill>
                  <a:srgbClr val="000000"/>
                </a:solidFill>
                <a:latin typeface="Arial"/>
              </a:rPr>
              <a:t>CSVS</a:t>
            </a:r>
          </a:p>
        </p:txBody>
      </p:sp>
      <p:sp>
        <p:nvSpPr>
          <p:cNvPr id="549" name="Rectangle 549"/>
          <p:cNvSpPr/>
          <p:nvPr/>
        </p:nvSpPr>
        <p:spPr>
          <a:xfrm>
            <a:off x="3392776" y="3264604"/>
            <a:ext cx="104196" cy="883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33.</a:t>
            </a:r>
          </a:p>
        </p:txBody>
      </p:sp>
      <p:sp>
        <p:nvSpPr>
          <p:cNvPr id="550" name="Rectangle 550"/>
          <p:cNvSpPr/>
          <p:nvPr/>
        </p:nvSpPr>
        <p:spPr>
          <a:xfrm>
            <a:off x="3472274" y="3351688"/>
            <a:ext cx="591829" cy="357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574" dirty="0">
                <a:solidFill>
                  <a:srgbClr val="FFFFFF"/>
                </a:solidFill>
                <a:latin typeface="Arial"/>
              </a:rPr>
              <a:t>Inbetriebnahme </a:t>
            </a:r>
          </a:p>
          <a:p>
            <a:pPr marL="116478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restliche </a:t>
            </a:r>
          </a:p>
          <a:p>
            <a:pPr marL="26111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Komponenten</a:t>
            </a:r>
          </a:p>
          <a:p>
            <a:pPr marL="481157">
              <a:lnSpc>
                <a:spcPts val="685"/>
              </a:lnSpc>
            </a:pPr>
            <a:r>
              <a:rPr lang="de-DE" sz="574" dirty="0">
                <a:solidFill>
                  <a:srgbClr val="FFFFFF"/>
                </a:solidFill>
                <a:latin typeface="Arial"/>
              </a:rPr>
              <a:t>NN</a:t>
            </a:r>
          </a:p>
        </p:txBody>
      </p:sp>
      <p:sp>
        <p:nvSpPr>
          <p:cNvPr id="551" name="Rectangle 551"/>
          <p:cNvSpPr/>
          <p:nvPr/>
        </p:nvSpPr>
        <p:spPr>
          <a:xfrm rot="5400000">
            <a:off x="8474294" y="3345209"/>
            <a:ext cx="501740" cy="2601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857" b="1" dirty="0">
                <a:solidFill>
                  <a:srgbClr val="000000"/>
                </a:solidFill>
                <a:latin typeface="Arial"/>
              </a:rPr>
              <a:t>Inbetrieb-</a:t>
            </a:r>
          </a:p>
          <a:p>
            <a:pPr marL="71846">
              <a:lnSpc>
                <a:spcPts val="1029"/>
              </a:lnSpc>
            </a:pPr>
            <a:r>
              <a:rPr lang="de-DE" sz="857" b="1" dirty="0">
                <a:solidFill>
                  <a:srgbClr val="000000"/>
                </a:solidFill>
                <a:latin typeface="Arial"/>
              </a:rPr>
              <a:t>nahme</a:t>
            </a:r>
          </a:p>
        </p:txBody>
      </p:sp>
    </p:spTree>
    <p:extLst>
      <p:ext uri="{BB962C8B-B14F-4D97-AF65-F5344CB8AC3E}">
        <p14:creationId xmlns:p14="http://schemas.microsoft.com/office/powerpoint/2010/main" val="22590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HEBT </a:t>
            </a:r>
            <a:r>
              <a:rPr lang="de-DE" dirty="0" err="1" smtClean="0"/>
              <a:t>Overview</a:t>
            </a:r>
            <a:r>
              <a:rPr lang="de-DE" dirty="0" smtClean="0"/>
              <a:t> </a:t>
            </a:r>
            <a:r>
              <a:rPr lang="de-DE" dirty="0" smtClean="0"/>
              <a:t>– MSV (Module 0-3)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sp>
        <p:nvSpPr>
          <p:cNvPr id="7" name="Text Box 51"/>
          <p:cNvSpPr txBox="1">
            <a:spLocks noChangeArrowheads="1"/>
          </p:cNvSpPr>
          <p:nvPr/>
        </p:nvSpPr>
        <p:spPr bwMode="auto">
          <a:xfrm>
            <a:off x="4427538" y="4132173"/>
            <a:ext cx="4335511" cy="21390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altLang="de-DE" sz="1400" dirty="0">
                <a:cs typeface="Arial" charset="0"/>
              </a:rPr>
              <a:t> </a:t>
            </a:r>
            <a:r>
              <a:rPr lang="de-DE" altLang="de-DE" sz="1400" dirty="0" smtClean="0">
                <a:cs typeface="Arial" charset="0"/>
              </a:rPr>
              <a:t>29 </a:t>
            </a:r>
            <a:r>
              <a:rPr lang="de-DE" altLang="de-DE" sz="1400" dirty="0" err="1">
                <a:cs typeface="Arial" charset="0"/>
              </a:rPr>
              <a:t>sections</a:t>
            </a:r>
            <a:r>
              <a:rPr lang="de-DE" altLang="de-DE" sz="1400" dirty="0">
                <a:cs typeface="Arial" charset="0"/>
              </a:rPr>
              <a:t> (</a:t>
            </a:r>
            <a:r>
              <a:rPr lang="de-DE" altLang="de-DE" sz="1400" dirty="0" smtClean="0">
                <a:cs typeface="Arial" charset="0"/>
              </a:rPr>
              <a:t>13 </a:t>
            </a:r>
            <a:r>
              <a:rPr lang="de-DE" altLang="de-DE" sz="1400" dirty="0" err="1">
                <a:cs typeface="Arial" charset="0"/>
              </a:rPr>
              <a:t>connections</a:t>
            </a:r>
            <a:r>
              <a:rPr lang="de-DE" altLang="de-DE" sz="1400" dirty="0">
                <a:cs typeface="Arial" charset="0"/>
              </a:rPr>
              <a:t>/beam </a:t>
            </a:r>
            <a:r>
              <a:rPr lang="de-DE" altLang="de-DE" sz="1400" dirty="0" err="1">
                <a:cs typeface="Arial" charset="0"/>
              </a:rPr>
              <a:t>lines</a:t>
            </a:r>
            <a:r>
              <a:rPr lang="de-DE" altLang="de-DE" sz="1400" dirty="0">
                <a:cs typeface="Arial" charset="0"/>
              </a:rPr>
              <a:t>)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altLang="de-DE" sz="1400" dirty="0">
                <a:cs typeface="Arial" charset="0"/>
              </a:rPr>
              <a:t> total </a:t>
            </a:r>
            <a:r>
              <a:rPr lang="de-DE" altLang="de-DE" sz="1400" dirty="0" err="1">
                <a:cs typeface="Arial" charset="0"/>
              </a:rPr>
              <a:t>length</a:t>
            </a:r>
            <a:r>
              <a:rPr lang="de-DE" altLang="de-DE" sz="1400" dirty="0">
                <a:cs typeface="Arial" charset="0"/>
              </a:rPr>
              <a:t> (HEBT) ca. </a:t>
            </a:r>
            <a:r>
              <a:rPr lang="de-DE" altLang="de-DE" sz="1400" dirty="0" smtClean="0">
                <a:cs typeface="Arial" charset="0"/>
              </a:rPr>
              <a:t>1.5km</a:t>
            </a:r>
            <a:endParaRPr lang="de-DE" altLang="de-DE" sz="1400" dirty="0">
              <a:cs typeface="Arial" charset="0"/>
              <a:sym typeface="Wingdings" pitchFamily="2" charset="2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altLang="de-DE" sz="1400" dirty="0">
                <a:cs typeface="Arial" charset="0"/>
              </a:rPr>
              <a:t> all beam </a:t>
            </a:r>
            <a:r>
              <a:rPr lang="de-DE" altLang="de-DE" sz="1400" dirty="0" err="1">
                <a:cs typeface="Arial" charset="0"/>
              </a:rPr>
              <a:t>lines</a:t>
            </a:r>
            <a:r>
              <a:rPr lang="de-DE" altLang="de-DE" sz="1400" dirty="0">
                <a:cs typeface="Arial" charset="0"/>
              </a:rPr>
              <a:t> </a:t>
            </a:r>
            <a:r>
              <a:rPr lang="de-DE" altLang="de-DE" sz="1400" dirty="0" smtClean="0">
                <a:cs typeface="Arial" charset="0"/>
              </a:rPr>
              <a:t>normal </a:t>
            </a:r>
            <a:r>
              <a:rPr lang="de-DE" altLang="de-DE" sz="1400" dirty="0" err="1" smtClean="0">
                <a:cs typeface="Arial" charset="0"/>
              </a:rPr>
              <a:t>conducting</a:t>
            </a:r>
            <a:endParaRPr lang="de-DE" altLang="de-DE" sz="1400" dirty="0" smtClean="0">
              <a:cs typeface="Arial" charset="0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altLang="de-DE" sz="1400" dirty="0">
                <a:cs typeface="Arial" charset="0"/>
              </a:rPr>
              <a:t> </a:t>
            </a:r>
            <a:r>
              <a:rPr lang="de-DE" altLang="de-DE" sz="1400" dirty="0" smtClean="0">
                <a:cs typeface="Arial" charset="0"/>
              </a:rPr>
              <a:t>nominal </a:t>
            </a:r>
            <a:r>
              <a:rPr lang="de-DE" altLang="de-DE" sz="1400" dirty="0" err="1" smtClean="0">
                <a:cs typeface="Arial" charset="0"/>
              </a:rPr>
              <a:t>magnetic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rigidity</a:t>
            </a:r>
            <a:r>
              <a:rPr lang="de-DE" altLang="de-DE" sz="1400" dirty="0" smtClean="0">
                <a:cs typeface="Arial" charset="0"/>
              </a:rPr>
              <a:t> 100Tm, 18Tm, 13Tm</a:t>
            </a:r>
            <a:endParaRPr lang="de-DE" altLang="de-DE" sz="1400" dirty="0">
              <a:cs typeface="Arial" charset="0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altLang="de-DE" sz="1400" dirty="0">
                <a:cs typeface="Arial" charset="0"/>
              </a:rPr>
              <a:t> parallel </a:t>
            </a:r>
            <a:r>
              <a:rPr lang="de-DE" altLang="de-DE" sz="1400" dirty="0" err="1">
                <a:cs typeface="Arial" charset="0"/>
              </a:rPr>
              <a:t>operation</a:t>
            </a:r>
            <a:r>
              <a:rPr lang="de-DE" altLang="de-DE" sz="1400" dirty="0">
                <a:cs typeface="Arial" charset="0"/>
              </a:rPr>
              <a:t> </a:t>
            </a:r>
            <a:endParaRPr lang="de-DE" altLang="de-DE" sz="1400" dirty="0" smtClean="0">
              <a:cs typeface="Arial" charset="0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full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version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had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to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be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taken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into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account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for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building</a:t>
            </a:r>
            <a:r>
              <a:rPr lang="de-DE" altLang="de-DE" sz="1400" dirty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planning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of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the</a:t>
            </a:r>
            <a:r>
              <a:rPr lang="de-DE" altLang="de-DE" sz="1400" dirty="0" smtClean="0">
                <a:cs typeface="Arial" charset="0"/>
              </a:rPr>
              <a:t> MSV  </a:t>
            </a:r>
            <a:endParaRPr lang="de-DE" altLang="de-DE" sz="1400" dirty="0">
              <a:cs typeface="Arial" charset="0"/>
            </a:endParaRPr>
          </a:p>
        </p:txBody>
      </p:sp>
      <p:grpSp>
        <p:nvGrpSpPr>
          <p:cNvPr id="8" name="Group 13"/>
          <p:cNvGrpSpPr>
            <a:grpSpLocks noChangeAspect="1"/>
          </p:cNvGrpSpPr>
          <p:nvPr/>
        </p:nvGrpSpPr>
        <p:grpSpPr bwMode="auto">
          <a:xfrm>
            <a:off x="4613301" y="1347252"/>
            <a:ext cx="3920332" cy="2681367"/>
            <a:chOff x="1746" y="709"/>
            <a:chExt cx="3946" cy="2767"/>
          </a:xfrm>
        </p:grpSpPr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2"/>
            <a:srcRect t="3293" r="1694"/>
            <a:stretch>
              <a:fillRect/>
            </a:stretch>
          </p:blipFill>
          <p:spPr bwMode="auto">
            <a:xfrm>
              <a:off x="1746" y="709"/>
              <a:ext cx="3946" cy="2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833" y="3068"/>
              <a:ext cx="725" cy="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600" b="1" i="1">
                <a:latin typeface="+mn-lt"/>
                <a:ea typeface="ＭＳ Ｐゴシック" charset="0"/>
              </a:endParaRP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81" y="1249208"/>
            <a:ext cx="3768356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6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HEBT </a:t>
            </a:r>
            <a:r>
              <a:rPr lang="de-DE" dirty="0" err="1" smtClean="0"/>
              <a:t>Overview</a:t>
            </a:r>
            <a:r>
              <a:rPr lang="de-DE" dirty="0" smtClean="0"/>
              <a:t> – </a:t>
            </a:r>
            <a:r>
              <a:rPr lang="de-DE" dirty="0" err="1" smtClean="0"/>
              <a:t>Staging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780" y="1505240"/>
            <a:ext cx="4840644" cy="346892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667307" y="6058233"/>
            <a:ext cx="2900650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/>
              <a:t>(*</a:t>
            </a:r>
            <a:r>
              <a:rPr lang="de-DE" sz="1000" dirty="0" err="1" smtClean="0"/>
              <a:t>to</a:t>
            </a:r>
            <a:r>
              <a:rPr lang="de-DE" sz="1000" dirty="0" smtClean="0"/>
              <a:t> </a:t>
            </a:r>
            <a:r>
              <a:rPr lang="de-DE" sz="1000" dirty="0" err="1" smtClean="0"/>
              <a:t>be</a:t>
            </a:r>
            <a:r>
              <a:rPr lang="de-DE" sz="1000" dirty="0" smtClean="0"/>
              <a:t> </a:t>
            </a:r>
            <a:r>
              <a:rPr lang="de-DE" sz="1000" dirty="0" err="1" smtClean="0"/>
              <a:t>added</a:t>
            </a:r>
            <a:r>
              <a:rPr lang="de-DE" sz="1000" dirty="0" smtClean="0"/>
              <a:t> </a:t>
            </a:r>
            <a:r>
              <a:rPr lang="de-DE" sz="1000" dirty="0" err="1" smtClean="0"/>
              <a:t>to</a:t>
            </a:r>
            <a:r>
              <a:rPr lang="de-DE" sz="1000" dirty="0" smtClean="0"/>
              <a:t> </a:t>
            </a:r>
            <a:r>
              <a:rPr lang="de-DE" sz="1000" dirty="0" err="1" smtClean="0"/>
              <a:t>complete</a:t>
            </a:r>
            <a:r>
              <a:rPr lang="de-DE" sz="1000" dirty="0" smtClean="0"/>
              <a:t> </a:t>
            </a:r>
            <a:r>
              <a:rPr lang="de-DE" sz="1000" dirty="0" err="1" smtClean="0"/>
              <a:t>the</a:t>
            </a:r>
            <a:r>
              <a:rPr lang="de-DE" sz="1000" dirty="0" smtClean="0"/>
              <a:t> </a:t>
            </a:r>
            <a:r>
              <a:rPr lang="de-DE" sz="1000" dirty="0" err="1" smtClean="0"/>
              <a:t>scenario</a:t>
            </a:r>
            <a:r>
              <a:rPr lang="de-DE" sz="1000" dirty="0" smtClean="0"/>
              <a:t>)</a:t>
            </a:r>
          </a:p>
        </p:txBody>
      </p:sp>
      <p:grpSp>
        <p:nvGrpSpPr>
          <p:cNvPr id="77" name="Gruppieren 76"/>
          <p:cNvGrpSpPr/>
          <p:nvPr/>
        </p:nvGrpSpPr>
        <p:grpSpPr>
          <a:xfrm>
            <a:off x="240981" y="1249208"/>
            <a:ext cx="3768356" cy="4932136"/>
            <a:chOff x="240981" y="1249208"/>
            <a:chExt cx="3768356" cy="4932136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4"/>
            <a:srcRect b="6161"/>
            <a:stretch/>
          </p:blipFill>
          <p:spPr>
            <a:xfrm>
              <a:off x="240981" y="1249208"/>
              <a:ext cx="3768356" cy="4932136"/>
            </a:xfrm>
            <a:prstGeom prst="rect">
              <a:avLst/>
            </a:prstGeom>
          </p:spPr>
        </p:pic>
        <p:cxnSp>
          <p:nvCxnSpPr>
            <p:cNvPr id="12" name="Gerader Verbinder 11"/>
            <p:cNvCxnSpPr/>
            <p:nvPr/>
          </p:nvCxnSpPr>
          <p:spPr>
            <a:xfrm>
              <a:off x="1607820" y="1592263"/>
              <a:ext cx="0" cy="1354137"/>
            </a:xfrm>
            <a:prstGeom prst="line">
              <a:avLst/>
            </a:prstGeom>
            <a:ln w="508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>
            <a:xfrm>
              <a:off x="1607820" y="2946400"/>
              <a:ext cx="821055" cy="263525"/>
            </a:xfrm>
            <a:prstGeom prst="line">
              <a:avLst/>
            </a:prstGeom>
            <a:ln w="508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>
              <a:off x="2419349" y="3209925"/>
              <a:ext cx="0" cy="481013"/>
            </a:xfrm>
            <a:prstGeom prst="line">
              <a:avLst/>
            </a:prstGeom>
            <a:ln w="508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>
              <a:off x="2822575" y="3740150"/>
              <a:ext cx="819150" cy="279400"/>
            </a:xfrm>
            <a:prstGeom prst="line">
              <a:avLst/>
            </a:prstGeom>
            <a:ln w="508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>
            <a:xfrm>
              <a:off x="3632200" y="4010025"/>
              <a:ext cx="0" cy="215900"/>
            </a:xfrm>
            <a:prstGeom prst="line">
              <a:avLst/>
            </a:prstGeom>
            <a:ln w="508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>
            <a:xfrm flipH="1">
              <a:off x="1607820" y="2946400"/>
              <a:ext cx="811529" cy="263525"/>
            </a:xfrm>
            <a:prstGeom prst="line">
              <a:avLst/>
            </a:prstGeom>
            <a:ln w="50800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>
            <a:xfrm>
              <a:off x="1607820" y="2946400"/>
              <a:ext cx="0" cy="527050"/>
            </a:xfrm>
            <a:prstGeom prst="line">
              <a:avLst/>
            </a:prstGeom>
            <a:ln w="50800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 flipH="1">
              <a:off x="942975" y="3473450"/>
              <a:ext cx="664845" cy="217488"/>
            </a:xfrm>
            <a:prstGeom prst="line">
              <a:avLst/>
            </a:prstGeom>
            <a:ln w="50800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>
              <a:off x="1209675" y="3603625"/>
              <a:ext cx="0" cy="358775"/>
            </a:xfrm>
            <a:prstGeom prst="line">
              <a:avLst/>
            </a:prstGeom>
            <a:ln w="50800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/>
            <p:nvPr/>
          </p:nvCxnSpPr>
          <p:spPr>
            <a:xfrm>
              <a:off x="1607820" y="2127250"/>
              <a:ext cx="675005" cy="225425"/>
            </a:xfrm>
            <a:prstGeom prst="line">
              <a:avLst/>
            </a:prstGeom>
            <a:ln w="5080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/>
            <p:cNvCxnSpPr/>
            <p:nvPr/>
          </p:nvCxnSpPr>
          <p:spPr>
            <a:xfrm>
              <a:off x="2019300" y="2241550"/>
              <a:ext cx="0" cy="374650"/>
            </a:xfrm>
            <a:prstGeom prst="line">
              <a:avLst/>
            </a:prstGeom>
            <a:ln w="5080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/>
            <p:cNvCxnSpPr/>
            <p:nvPr/>
          </p:nvCxnSpPr>
          <p:spPr>
            <a:xfrm>
              <a:off x="2419349" y="2454275"/>
              <a:ext cx="0" cy="730250"/>
            </a:xfrm>
            <a:prstGeom prst="line">
              <a:avLst/>
            </a:prstGeom>
            <a:ln w="5080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/>
            <p:cNvCxnSpPr/>
            <p:nvPr/>
          </p:nvCxnSpPr>
          <p:spPr>
            <a:xfrm>
              <a:off x="2419349" y="2667000"/>
              <a:ext cx="403226" cy="136525"/>
            </a:xfrm>
            <a:prstGeom prst="line">
              <a:avLst/>
            </a:prstGeom>
            <a:ln w="5080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/>
            <p:cNvCxnSpPr/>
            <p:nvPr/>
          </p:nvCxnSpPr>
          <p:spPr>
            <a:xfrm>
              <a:off x="2822575" y="2803525"/>
              <a:ext cx="0" cy="1158875"/>
            </a:xfrm>
            <a:prstGeom prst="line">
              <a:avLst/>
            </a:prstGeom>
            <a:ln w="5080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/>
            <p:cNvCxnSpPr/>
            <p:nvPr/>
          </p:nvCxnSpPr>
          <p:spPr>
            <a:xfrm>
              <a:off x="1614170" y="3473450"/>
              <a:ext cx="0" cy="892175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/>
            <p:cNvCxnSpPr/>
            <p:nvPr/>
          </p:nvCxnSpPr>
          <p:spPr>
            <a:xfrm>
              <a:off x="1614170" y="3740150"/>
              <a:ext cx="405130" cy="149225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/>
            <p:cNvCxnSpPr/>
            <p:nvPr/>
          </p:nvCxnSpPr>
          <p:spPr>
            <a:xfrm>
              <a:off x="2012950" y="3889375"/>
              <a:ext cx="0" cy="523875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/>
            <p:cNvCxnSpPr/>
            <p:nvPr/>
          </p:nvCxnSpPr>
          <p:spPr>
            <a:xfrm>
              <a:off x="2019300" y="4413250"/>
              <a:ext cx="400049" cy="139700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/>
            <p:cNvCxnSpPr/>
            <p:nvPr/>
          </p:nvCxnSpPr>
          <p:spPr>
            <a:xfrm>
              <a:off x="2419349" y="4552950"/>
              <a:ext cx="0" cy="266700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/>
            <p:cNvCxnSpPr/>
            <p:nvPr/>
          </p:nvCxnSpPr>
          <p:spPr>
            <a:xfrm flipH="1">
              <a:off x="1607820" y="4819650"/>
              <a:ext cx="811529" cy="276225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/>
            <p:nvPr/>
          </p:nvCxnSpPr>
          <p:spPr>
            <a:xfrm flipH="1">
              <a:off x="800100" y="5415788"/>
              <a:ext cx="641350" cy="213487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/>
            <p:cNvCxnSpPr/>
            <p:nvPr/>
          </p:nvCxnSpPr>
          <p:spPr>
            <a:xfrm>
              <a:off x="800100" y="5629275"/>
              <a:ext cx="0" cy="209550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/>
            <p:cNvCxnSpPr/>
            <p:nvPr/>
          </p:nvCxnSpPr>
          <p:spPr>
            <a:xfrm>
              <a:off x="1614170" y="4476750"/>
              <a:ext cx="0" cy="828675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/>
            <p:cNvCxnSpPr/>
            <p:nvPr/>
          </p:nvCxnSpPr>
          <p:spPr>
            <a:xfrm>
              <a:off x="2419349" y="3802856"/>
              <a:ext cx="0" cy="473869"/>
            </a:xfrm>
            <a:prstGeom prst="line">
              <a:avLst/>
            </a:prstGeom>
            <a:ln w="50800">
              <a:solidFill>
                <a:schemeClr val="accent3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/>
            <p:cNvCxnSpPr/>
            <p:nvPr/>
          </p:nvCxnSpPr>
          <p:spPr>
            <a:xfrm>
              <a:off x="2419349" y="4276725"/>
              <a:ext cx="403226" cy="136525"/>
            </a:xfrm>
            <a:prstGeom prst="line">
              <a:avLst/>
            </a:prstGeom>
            <a:ln w="50800">
              <a:solidFill>
                <a:schemeClr val="accent3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/>
            <p:cNvCxnSpPr/>
            <p:nvPr/>
          </p:nvCxnSpPr>
          <p:spPr>
            <a:xfrm>
              <a:off x="2822575" y="4413250"/>
              <a:ext cx="0" cy="356394"/>
            </a:xfrm>
            <a:prstGeom prst="line">
              <a:avLst/>
            </a:prstGeom>
            <a:ln w="50800">
              <a:solidFill>
                <a:schemeClr val="accent3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/>
            <p:cNvCxnSpPr/>
            <p:nvPr/>
          </p:nvCxnSpPr>
          <p:spPr>
            <a:xfrm>
              <a:off x="2419349" y="4276725"/>
              <a:ext cx="0" cy="276225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/>
            <p:cNvCxnSpPr/>
            <p:nvPr/>
          </p:nvCxnSpPr>
          <p:spPr>
            <a:xfrm>
              <a:off x="2822575" y="4413250"/>
              <a:ext cx="246856" cy="84931"/>
            </a:xfrm>
            <a:prstGeom prst="line">
              <a:avLst/>
            </a:prstGeom>
            <a:ln w="50800">
              <a:solidFill>
                <a:srgbClr val="FFC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hteck 74"/>
            <p:cNvSpPr/>
            <p:nvPr/>
          </p:nvSpPr>
          <p:spPr>
            <a:xfrm>
              <a:off x="2567940" y="1394460"/>
              <a:ext cx="1371600" cy="8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79" name="Textfeld 78"/>
          <p:cNvSpPr txBox="1"/>
          <p:nvPr/>
        </p:nvSpPr>
        <p:spPr>
          <a:xfrm>
            <a:off x="3809" y="4769644"/>
            <a:ext cx="1205866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err="1" smtClean="0"/>
              <a:t>dotted</a:t>
            </a:r>
            <a:r>
              <a:rPr lang="de-DE" sz="1000" dirty="0" smtClean="0"/>
              <a:t> </a:t>
            </a:r>
            <a:r>
              <a:rPr lang="de-DE" sz="1000" dirty="0" err="1" smtClean="0"/>
              <a:t>lines</a:t>
            </a:r>
            <a:r>
              <a:rPr lang="de-DE" sz="1000" dirty="0" smtClean="0"/>
              <a:t> </a:t>
            </a:r>
            <a:r>
              <a:rPr lang="de-DE" sz="1000" dirty="0" err="1" smtClean="0"/>
              <a:t>are</a:t>
            </a:r>
            <a:r>
              <a:rPr lang="de-DE" sz="1000" dirty="0" smtClean="0"/>
              <a:t> not </a:t>
            </a:r>
            <a:r>
              <a:rPr lang="de-DE" sz="1000" dirty="0" err="1" smtClean="0"/>
              <a:t>part</a:t>
            </a:r>
            <a:r>
              <a:rPr lang="de-DE" sz="1000" dirty="0" smtClean="0"/>
              <a:t> </a:t>
            </a:r>
            <a:r>
              <a:rPr lang="de-DE" sz="1000" dirty="0" err="1" smtClean="0"/>
              <a:t>of</a:t>
            </a:r>
            <a:r>
              <a:rPr lang="de-DE" sz="1000" dirty="0" smtClean="0"/>
              <a:t> HEBT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5467683"/>
            <a:ext cx="692467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Buildings – MSV  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" b="2444"/>
          <a:stretch>
            <a:fillRect/>
          </a:stretch>
        </p:blipFill>
        <p:spPr bwMode="auto">
          <a:xfrm>
            <a:off x="46038" y="1323975"/>
            <a:ext cx="89281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9" name="Gruppieren 5"/>
          <p:cNvGrpSpPr>
            <a:grpSpLocks/>
          </p:cNvGrpSpPr>
          <p:nvPr/>
        </p:nvGrpSpPr>
        <p:grpSpPr bwMode="auto">
          <a:xfrm>
            <a:off x="265113" y="2543175"/>
            <a:ext cx="6200775" cy="3044825"/>
            <a:chOff x="265113" y="2238375"/>
            <a:chExt cx="6201406" cy="3044825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186838" y="2238375"/>
              <a:ext cx="790179" cy="276999"/>
            </a:xfrm>
            <a:prstGeom prst="rect">
              <a:avLst/>
            </a:prstGeom>
            <a:solidFill>
              <a:srgbClr val="00B0F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H0719A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5676340" y="2514849"/>
              <a:ext cx="790179" cy="276999"/>
            </a:xfrm>
            <a:prstGeom prst="rect">
              <a:avLst/>
            </a:prstGeom>
            <a:solidFill>
              <a:srgbClr val="00B0F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L0516A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3719847" y="3544521"/>
              <a:ext cx="790179" cy="276999"/>
            </a:xfrm>
            <a:prstGeom prst="rect">
              <a:avLst/>
            </a:prstGeom>
            <a:solidFill>
              <a:srgbClr val="00B0F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G0418A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5419170" y="4902437"/>
              <a:ext cx="790179" cy="276999"/>
            </a:xfrm>
            <a:prstGeom prst="rect">
              <a:avLst/>
            </a:prstGeom>
            <a:solidFill>
              <a:srgbClr val="00B0F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G0418A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265113" y="4975501"/>
              <a:ext cx="1979982" cy="307699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400" b="1">
                  <a:solidFill>
                    <a:schemeClr val="tx1"/>
                  </a:solidFill>
                </a:rPr>
                <a:t>with HEBT Supply</a:t>
              </a:r>
            </a:p>
          </p:txBody>
        </p:sp>
      </p:grpSp>
      <p:grpSp>
        <p:nvGrpSpPr>
          <p:cNvPr id="15" name="Gruppieren 4"/>
          <p:cNvGrpSpPr>
            <a:grpSpLocks/>
          </p:cNvGrpSpPr>
          <p:nvPr/>
        </p:nvGrpSpPr>
        <p:grpSpPr bwMode="auto">
          <a:xfrm>
            <a:off x="252413" y="2355850"/>
            <a:ext cx="7865218" cy="3137619"/>
            <a:chOff x="252412" y="2050586"/>
            <a:chExt cx="7866022" cy="3138388"/>
          </a:xfrm>
        </p:grpSpPr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6935304" y="3912444"/>
              <a:ext cx="772543" cy="277067"/>
            </a:xfrm>
            <a:prstGeom prst="rect">
              <a:avLst/>
            </a:prstGeom>
            <a:solidFill>
              <a:srgbClr val="FFC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K0410A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4158012" y="2050586"/>
              <a:ext cx="770065" cy="277067"/>
            </a:xfrm>
            <a:prstGeom prst="rect">
              <a:avLst/>
            </a:prstGeom>
            <a:solidFill>
              <a:srgbClr val="FFC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K0923A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252412" y="4610191"/>
              <a:ext cx="1981220" cy="307884"/>
            </a:xfrm>
            <a:prstGeom prst="rect">
              <a:avLst/>
            </a:prstGeom>
            <a:solidFill>
              <a:srgbClr val="FFC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400" b="1" dirty="0" err="1">
                  <a:solidFill>
                    <a:schemeClr val="tx1"/>
                  </a:solidFill>
                </a:rPr>
                <a:t>with</a:t>
              </a:r>
              <a:r>
                <a:rPr lang="de-DE" altLang="de-DE" sz="1400" b="1" dirty="0">
                  <a:solidFill>
                    <a:schemeClr val="tx1"/>
                  </a:solidFill>
                </a:rPr>
                <a:t> HEBT </a:t>
              </a:r>
              <a:r>
                <a:rPr lang="de-DE" altLang="de-DE" sz="1400" b="1" dirty="0" err="1">
                  <a:solidFill>
                    <a:schemeClr val="tx1"/>
                  </a:solidFill>
                </a:rPr>
                <a:t>Beamline</a:t>
              </a:r>
              <a:endParaRPr lang="de-DE" altLang="de-DE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5676337" y="3487783"/>
              <a:ext cx="790185" cy="277067"/>
            </a:xfrm>
            <a:prstGeom prst="rect">
              <a:avLst/>
            </a:prstGeom>
            <a:solidFill>
              <a:srgbClr val="FFC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K0406A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0" name="Gruppieren 2"/>
            <p:cNvGrpSpPr>
              <a:grpSpLocks/>
            </p:cNvGrpSpPr>
            <p:nvPr/>
          </p:nvGrpSpPr>
          <p:grpSpPr bwMode="auto">
            <a:xfrm>
              <a:off x="7325252" y="4907666"/>
              <a:ext cx="793182" cy="281308"/>
              <a:chOff x="7401452" y="4717166"/>
              <a:chExt cx="793182" cy="281308"/>
            </a:xfrm>
          </p:grpSpPr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7700427" y="4717166"/>
                <a:ext cx="494207" cy="277067"/>
              </a:xfrm>
              <a:prstGeom prst="rect">
                <a:avLst/>
              </a:prstGeom>
              <a:solidFill>
                <a:srgbClr val="00B0F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de-DE" altLang="de-DE" sz="1200" b="1" dirty="0" smtClean="0">
                    <a:solidFill>
                      <a:schemeClr val="tx1"/>
                    </a:solidFill>
                  </a:rPr>
                  <a:t>09A</a:t>
                </a:r>
                <a:endParaRPr lang="de-DE" altLang="de-DE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 Box 10"/>
              <p:cNvSpPr txBox="1">
                <a:spLocks noChangeArrowheads="1"/>
              </p:cNvSpPr>
              <p:nvPr/>
            </p:nvSpPr>
            <p:spPr bwMode="auto">
              <a:xfrm>
                <a:off x="7401452" y="4721407"/>
                <a:ext cx="475910" cy="277067"/>
              </a:xfrm>
              <a:prstGeom prst="rect">
                <a:avLst/>
              </a:prstGeom>
              <a:solidFill>
                <a:srgbClr val="FFC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de-DE" altLang="de-DE" sz="1200" b="1" dirty="0" smtClean="0">
                    <a:solidFill>
                      <a:schemeClr val="tx1"/>
                    </a:solidFill>
                  </a:rPr>
                  <a:t>H02</a:t>
                </a:r>
                <a:endParaRPr lang="de-DE" altLang="de-DE" sz="12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uppieren 3"/>
            <p:cNvGrpSpPr>
              <a:grpSpLocks/>
            </p:cNvGrpSpPr>
            <p:nvPr/>
          </p:nvGrpSpPr>
          <p:grpSpPr bwMode="auto">
            <a:xfrm>
              <a:off x="6281792" y="3754069"/>
              <a:ext cx="872672" cy="281500"/>
              <a:chOff x="7156109" y="1930598"/>
              <a:chExt cx="872672" cy="281500"/>
            </a:xfrm>
          </p:grpSpPr>
          <p:sp>
            <p:nvSpPr>
              <p:cNvPr id="22" name="Text Box 4"/>
              <p:cNvSpPr txBox="1">
                <a:spLocks noChangeArrowheads="1"/>
              </p:cNvSpPr>
              <p:nvPr/>
            </p:nvSpPr>
            <p:spPr bwMode="auto">
              <a:xfrm>
                <a:off x="7422781" y="1930598"/>
                <a:ext cx="606000" cy="277067"/>
              </a:xfrm>
              <a:prstGeom prst="rect">
                <a:avLst/>
              </a:prstGeom>
              <a:solidFill>
                <a:srgbClr val="00B0F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de-DE" altLang="de-DE" sz="1200" b="1" dirty="0" smtClean="0">
                    <a:solidFill>
                      <a:schemeClr val="tx1"/>
                    </a:solidFill>
                  </a:rPr>
                  <a:t>321A</a:t>
                </a:r>
                <a:endParaRPr lang="de-DE" altLang="de-DE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 Box 10"/>
              <p:cNvSpPr txBox="1">
                <a:spLocks noChangeArrowheads="1"/>
              </p:cNvSpPr>
              <p:nvPr/>
            </p:nvSpPr>
            <p:spPr bwMode="auto">
              <a:xfrm>
                <a:off x="7156109" y="1935031"/>
                <a:ext cx="453600" cy="277067"/>
              </a:xfrm>
              <a:prstGeom prst="rect">
                <a:avLst/>
              </a:prstGeom>
              <a:solidFill>
                <a:srgbClr val="FFC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de-DE" altLang="de-DE" sz="1200" b="1" dirty="0" smtClean="0">
                    <a:solidFill>
                      <a:schemeClr val="tx1"/>
                    </a:solidFill>
                  </a:rPr>
                  <a:t>K0</a:t>
                </a:r>
                <a:endParaRPr lang="de-DE" altLang="de-DE" sz="1200" b="1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6" name="Gruppieren 30"/>
          <p:cNvGrpSpPr>
            <a:grpSpLocks/>
          </p:cNvGrpSpPr>
          <p:nvPr/>
        </p:nvGrpSpPr>
        <p:grpSpPr bwMode="auto">
          <a:xfrm>
            <a:off x="2573510" y="3897313"/>
            <a:ext cx="813502" cy="577850"/>
            <a:chOff x="2788187" y="5605600"/>
            <a:chExt cx="814702" cy="578603"/>
          </a:xfrm>
        </p:grpSpPr>
        <p:sp>
          <p:nvSpPr>
            <p:cNvPr id="27" name="Ellipse 26"/>
            <p:cNvSpPr/>
            <p:nvPr/>
          </p:nvSpPr>
          <p:spPr>
            <a:xfrm>
              <a:off x="2872276" y="5605600"/>
              <a:ext cx="627988" cy="578603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/>
            </a:p>
          </p:txBody>
        </p: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2788187" y="5750386"/>
              <a:ext cx="814702" cy="277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G0702A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uppieren 30"/>
          <p:cNvGrpSpPr>
            <a:grpSpLocks/>
          </p:cNvGrpSpPr>
          <p:nvPr/>
        </p:nvGrpSpPr>
        <p:grpSpPr bwMode="auto">
          <a:xfrm>
            <a:off x="4182521" y="3011488"/>
            <a:ext cx="881606" cy="577850"/>
            <a:chOff x="2754085" y="5605600"/>
            <a:chExt cx="882908" cy="578603"/>
          </a:xfrm>
        </p:grpSpPr>
        <p:sp>
          <p:nvSpPr>
            <p:cNvPr id="30" name="Ellipse 31"/>
            <p:cNvSpPr/>
            <p:nvPr/>
          </p:nvSpPr>
          <p:spPr>
            <a:xfrm>
              <a:off x="2872276" y="5605600"/>
              <a:ext cx="627988" cy="578603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/>
            </a:p>
          </p:txBody>
        </p:sp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2754085" y="5750386"/>
              <a:ext cx="882908" cy="277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K0617A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uppieren 30"/>
          <p:cNvGrpSpPr>
            <a:grpSpLocks/>
          </p:cNvGrpSpPr>
          <p:nvPr/>
        </p:nvGrpSpPr>
        <p:grpSpPr bwMode="auto">
          <a:xfrm>
            <a:off x="6123809" y="4746625"/>
            <a:ext cx="799506" cy="577850"/>
            <a:chOff x="2795195" y="5605600"/>
            <a:chExt cx="800685" cy="578603"/>
          </a:xfrm>
        </p:grpSpPr>
        <p:sp>
          <p:nvSpPr>
            <p:cNvPr id="33" name="Ellipse 31"/>
            <p:cNvSpPr/>
            <p:nvPr/>
          </p:nvSpPr>
          <p:spPr>
            <a:xfrm>
              <a:off x="2872276" y="5605600"/>
              <a:ext cx="627988" cy="578603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/>
            </a:p>
          </p:txBody>
        </p:sp>
        <p:sp>
          <p:nvSpPr>
            <p:cNvPr id="34" name="Text Box 10"/>
            <p:cNvSpPr txBox="1">
              <a:spLocks noChangeArrowheads="1"/>
            </p:cNvSpPr>
            <p:nvPr/>
          </p:nvSpPr>
          <p:spPr bwMode="auto">
            <a:xfrm>
              <a:off x="2795195" y="5750386"/>
              <a:ext cx="800685" cy="277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H0307A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uppieren 30"/>
          <p:cNvGrpSpPr>
            <a:grpSpLocks/>
          </p:cNvGrpSpPr>
          <p:nvPr/>
        </p:nvGrpSpPr>
        <p:grpSpPr bwMode="auto">
          <a:xfrm>
            <a:off x="4943799" y="2271713"/>
            <a:ext cx="887836" cy="579437"/>
            <a:chOff x="2752071" y="5605600"/>
            <a:chExt cx="886934" cy="578603"/>
          </a:xfrm>
        </p:grpSpPr>
        <p:sp>
          <p:nvSpPr>
            <p:cNvPr id="36" name="Ellipse 31"/>
            <p:cNvSpPr/>
            <p:nvPr/>
          </p:nvSpPr>
          <p:spPr>
            <a:xfrm>
              <a:off x="2872276" y="5605600"/>
              <a:ext cx="628012" cy="578603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/>
            </a:p>
          </p:txBody>
        </p:sp>
        <p:sp>
          <p:nvSpPr>
            <p:cNvPr id="37" name="Text Box 10"/>
            <p:cNvSpPr txBox="1">
              <a:spLocks noChangeArrowheads="1"/>
            </p:cNvSpPr>
            <p:nvPr/>
          </p:nvSpPr>
          <p:spPr bwMode="auto">
            <a:xfrm>
              <a:off x="2752071" y="5750386"/>
              <a:ext cx="886934" cy="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K0619A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uppieren 30"/>
          <p:cNvGrpSpPr>
            <a:grpSpLocks/>
          </p:cNvGrpSpPr>
          <p:nvPr/>
        </p:nvGrpSpPr>
        <p:grpSpPr bwMode="auto">
          <a:xfrm>
            <a:off x="4907534" y="3141663"/>
            <a:ext cx="768256" cy="579437"/>
            <a:chOff x="2810844" y="5605600"/>
            <a:chExt cx="769389" cy="578603"/>
          </a:xfrm>
        </p:grpSpPr>
        <p:sp>
          <p:nvSpPr>
            <p:cNvPr id="39" name="Ellipse 31"/>
            <p:cNvSpPr/>
            <p:nvPr/>
          </p:nvSpPr>
          <p:spPr>
            <a:xfrm>
              <a:off x="2872276" y="5605600"/>
              <a:ext cx="627988" cy="578603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/>
            </a:p>
          </p:txBody>
        </p: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2810844" y="5750386"/>
              <a:ext cx="769389" cy="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K0503A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uppieren 30"/>
          <p:cNvGrpSpPr>
            <a:grpSpLocks/>
          </p:cNvGrpSpPr>
          <p:nvPr/>
        </p:nvGrpSpPr>
        <p:grpSpPr bwMode="auto">
          <a:xfrm>
            <a:off x="2295525" y="3170238"/>
            <a:ext cx="819150" cy="579437"/>
            <a:chOff x="2775941" y="5605600"/>
            <a:chExt cx="820144" cy="578603"/>
          </a:xfrm>
        </p:grpSpPr>
        <p:sp>
          <p:nvSpPr>
            <p:cNvPr id="42" name="Ellipse 31"/>
            <p:cNvSpPr/>
            <p:nvPr/>
          </p:nvSpPr>
          <p:spPr>
            <a:xfrm>
              <a:off x="2872897" y="5605600"/>
              <a:ext cx="627823" cy="578603"/>
            </a:xfrm>
            <a:prstGeom prst="ellipse">
              <a:avLst/>
            </a:prstGeom>
            <a:solidFill>
              <a:srgbClr val="00B0F0">
                <a:alpha val="4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/>
            </a:p>
          </p:txBody>
        </p:sp>
        <p:sp>
          <p:nvSpPr>
            <p:cNvPr id="43" name="Text Box 10"/>
            <p:cNvSpPr txBox="1">
              <a:spLocks noChangeArrowheads="1"/>
            </p:cNvSpPr>
            <p:nvPr/>
          </p:nvSpPr>
          <p:spPr bwMode="auto">
            <a:xfrm>
              <a:off x="2775941" y="5750386"/>
              <a:ext cx="820144" cy="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G0704A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4" name="Ellipse 31"/>
          <p:cNvSpPr>
            <a:spLocks noChangeAspect="1"/>
          </p:cNvSpPr>
          <p:nvPr/>
        </p:nvSpPr>
        <p:spPr>
          <a:xfrm>
            <a:off x="274638" y="5659438"/>
            <a:ext cx="352425" cy="3238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655638" y="5680075"/>
            <a:ext cx="2628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400" b="1">
                <a:solidFill>
                  <a:schemeClr val="tx1"/>
                </a:solidFill>
              </a:rPr>
              <a:t>GAP HEBT </a:t>
            </a:r>
          </a:p>
        </p:txBody>
      </p:sp>
      <p:grpSp>
        <p:nvGrpSpPr>
          <p:cNvPr id="46" name="Gruppieren 54"/>
          <p:cNvGrpSpPr>
            <a:grpSpLocks/>
          </p:cNvGrpSpPr>
          <p:nvPr/>
        </p:nvGrpSpPr>
        <p:grpSpPr bwMode="auto">
          <a:xfrm>
            <a:off x="3596241" y="3009900"/>
            <a:ext cx="798478" cy="577850"/>
            <a:chOff x="2796705" y="5605600"/>
            <a:chExt cx="797667" cy="578603"/>
          </a:xfrm>
        </p:grpSpPr>
        <p:sp>
          <p:nvSpPr>
            <p:cNvPr id="47" name="Ellipse 46"/>
            <p:cNvSpPr/>
            <p:nvPr/>
          </p:nvSpPr>
          <p:spPr>
            <a:xfrm>
              <a:off x="2872276" y="5605600"/>
              <a:ext cx="628012" cy="578603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/>
            </a:p>
          </p:txBody>
        </p:sp>
        <p:sp>
          <p:nvSpPr>
            <p:cNvPr id="48" name="Text Box 10"/>
            <p:cNvSpPr txBox="1">
              <a:spLocks noChangeArrowheads="1"/>
            </p:cNvSpPr>
            <p:nvPr/>
          </p:nvSpPr>
          <p:spPr bwMode="auto">
            <a:xfrm>
              <a:off x="2796705" y="5750386"/>
              <a:ext cx="797667" cy="277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200" b="1" dirty="0" smtClean="0">
                  <a:solidFill>
                    <a:schemeClr val="tx1"/>
                  </a:solidFill>
                </a:rPr>
                <a:t>H0705A</a:t>
              </a:r>
              <a:endParaRPr lang="de-DE" altLang="de-DE" sz="12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3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Buildings – Early Science  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46038" y="1323975"/>
            <a:ext cx="8928100" cy="5229225"/>
            <a:chOff x="46038" y="1323975"/>
            <a:chExt cx="8928100" cy="5229225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4" b="2444"/>
            <a:stretch>
              <a:fillRect/>
            </a:stretch>
          </p:blipFill>
          <p:spPr bwMode="auto">
            <a:xfrm>
              <a:off x="46038" y="1323975"/>
              <a:ext cx="8928100" cy="522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9" name="Gruppieren 5"/>
            <p:cNvGrpSpPr>
              <a:grpSpLocks/>
            </p:cNvGrpSpPr>
            <p:nvPr/>
          </p:nvGrpSpPr>
          <p:grpSpPr bwMode="auto">
            <a:xfrm>
              <a:off x="265113" y="2543175"/>
              <a:ext cx="3711526" cy="3044825"/>
              <a:chOff x="265113" y="2238375"/>
              <a:chExt cx="3711904" cy="3044825"/>
            </a:xfrm>
          </p:grpSpPr>
          <p:sp>
            <p:nvSpPr>
              <p:cNvPr id="10" name="Text Box 4"/>
              <p:cNvSpPr txBox="1">
                <a:spLocks noChangeArrowheads="1"/>
              </p:cNvSpPr>
              <p:nvPr/>
            </p:nvSpPr>
            <p:spPr bwMode="auto">
              <a:xfrm>
                <a:off x="3186838" y="2238375"/>
                <a:ext cx="790179" cy="276999"/>
              </a:xfrm>
              <a:prstGeom prst="rect">
                <a:avLst/>
              </a:prstGeom>
              <a:solidFill>
                <a:srgbClr val="00B0F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de-DE" altLang="de-DE" sz="1200" b="1" dirty="0" smtClean="0">
                    <a:solidFill>
                      <a:schemeClr val="tx1"/>
                    </a:solidFill>
                  </a:rPr>
                  <a:t>H0719A</a:t>
                </a:r>
                <a:endParaRPr lang="de-DE" altLang="de-DE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>
                <a:off x="265113" y="4975501"/>
                <a:ext cx="1979982" cy="307699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de-DE" altLang="de-DE" sz="1400" b="1">
                    <a:solidFill>
                      <a:schemeClr val="tx1"/>
                    </a:solidFill>
                  </a:rPr>
                  <a:t>with HEBT Supply</a:t>
                </a:r>
              </a:p>
            </p:txBody>
          </p:sp>
        </p:grpSp>
        <p:grpSp>
          <p:nvGrpSpPr>
            <p:cNvPr id="26" name="Gruppieren 30"/>
            <p:cNvGrpSpPr>
              <a:grpSpLocks/>
            </p:cNvGrpSpPr>
            <p:nvPr/>
          </p:nvGrpSpPr>
          <p:grpSpPr bwMode="auto">
            <a:xfrm>
              <a:off x="2573510" y="3897313"/>
              <a:ext cx="813502" cy="577850"/>
              <a:chOff x="2788187" y="5605600"/>
              <a:chExt cx="814702" cy="578603"/>
            </a:xfrm>
          </p:grpSpPr>
          <p:sp>
            <p:nvSpPr>
              <p:cNvPr id="27" name="Ellipse 26"/>
              <p:cNvSpPr/>
              <p:nvPr/>
            </p:nvSpPr>
            <p:spPr>
              <a:xfrm>
                <a:off x="2872276" y="5605600"/>
                <a:ext cx="627988" cy="578603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28" name="Text Box 10"/>
              <p:cNvSpPr txBox="1">
                <a:spLocks noChangeArrowheads="1"/>
              </p:cNvSpPr>
              <p:nvPr/>
            </p:nvSpPr>
            <p:spPr bwMode="auto">
              <a:xfrm>
                <a:off x="2788187" y="5750386"/>
                <a:ext cx="814702" cy="277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de-DE" altLang="de-DE" sz="1200" b="1" dirty="0" smtClean="0">
                    <a:solidFill>
                      <a:schemeClr val="tx1"/>
                    </a:solidFill>
                  </a:rPr>
                  <a:t>G0702A</a:t>
                </a:r>
                <a:endParaRPr lang="de-DE" altLang="de-DE" sz="12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Gruppieren 30"/>
            <p:cNvGrpSpPr>
              <a:grpSpLocks/>
            </p:cNvGrpSpPr>
            <p:nvPr/>
          </p:nvGrpSpPr>
          <p:grpSpPr bwMode="auto">
            <a:xfrm>
              <a:off x="4182521" y="3011488"/>
              <a:ext cx="881606" cy="577850"/>
              <a:chOff x="2754085" y="5605600"/>
              <a:chExt cx="882908" cy="578603"/>
            </a:xfrm>
          </p:grpSpPr>
          <p:sp>
            <p:nvSpPr>
              <p:cNvPr id="30" name="Ellipse 31"/>
              <p:cNvSpPr/>
              <p:nvPr/>
            </p:nvSpPr>
            <p:spPr>
              <a:xfrm>
                <a:off x="2872276" y="5605600"/>
                <a:ext cx="627988" cy="578603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31" name="Text Box 10"/>
              <p:cNvSpPr txBox="1">
                <a:spLocks noChangeArrowheads="1"/>
              </p:cNvSpPr>
              <p:nvPr/>
            </p:nvSpPr>
            <p:spPr bwMode="auto">
              <a:xfrm>
                <a:off x="2754085" y="5750386"/>
                <a:ext cx="882908" cy="277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de-DE" altLang="de-DE" sz="1200" b="1" dirty="0" smtClean="0">
                    <a:solidFill>
                      <a:schemeClr val="tx1"/>
                    </a:solidFill>
                  </a:rPr>
                  <a:t>K0617A</a:t>
                </a:r>
                <a:endParaRPr lang="de-DE" altLang="de-DE" sz="12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" name="Gruppieren 30"/>
            <p:cNvGrpSpPr>
              <a:grpSpLocks/>
            </p:cNvGrpSpPr>
            <p:nvPr/>
          </p:nvGrpSpPr>
          <p:grpSpPr bwMode="auto">
            <a:xfrm>
              <a:off x="2295525" y="3170238"/>
              <a:ext cx="819150" cy="579437"/>
              <a:chOff x="2775941" y="5605600"/>
              <a:chExt cx="820144" cy="578603"/>
            </a:xfrm>
          </p:grpSpPr>
          <p:sp>
            <p:nvSpPr>
              <p:cNvPr id="42" name="Ellipse 31"/>
              <p:cNvSpPr/>
              <p:nvPr/>
            </p:nvSpPr>
            <p:spPr>
              <a:xfrm>
                <a:off x="2872897" y="5605600"/>
                <a:ext cx="627823" cy="578603"/>
              </a:xfrm>
              <a:prstGeom prst="ellipse">
                <a:avLst/>
              </a:prstGeom>
              <a:solidFill>
                <a:srgbClr val="00B0F0">
                  <a:alpha val="49804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43" name="Text Box 10"/>
              <p:cNvSpPr txBox="1">
                <a:spLocks noChangeArrowheads="1"/>
              </p:cNvSpPr>
              <p:nvPr/>
            </p:nvSpPr>
            <p:spPr bwMode="auto">
              <a:xfrm>
                <a:off x="2775941" y="5750386"/>
                <a:ext cx="820144" cy="276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de-DE" altLang="de-DE" sz="1200" b="1" dirty="0" smtClean="0">
                    <a:solidFill>
                      <a:schemeClr val="tx1"/>
                    </a:solidFill>
                  </a:rPr>
                  <a:t>G0704A</a:t>
                </a:r>
                <a:endParaRPr lang="de-DE" altLang="de-DE" sz="12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6" name="Gruppieren 54"/>
            <p:cNvGrpSpPr>
              <a:grpSpLocks/>
            </p:cNvGrpSpPr>
            <p:nvPr/>
          </p:nvGrpSpPr>
          <p:grpSpPr bwMode="auto">
            <a:xfrm>
              <a:off x="3596241" y="3009900"/>
              <a:ext cx="798478" cy="577850"/>
              <a:chOff x="2796705" y="5605600"/>
              <a:chExt cx="797667" cy="578603"/>
            </a:xfrm>
          </p:grpSpPr>
          <p:sp>
            <p:nvSpPr>
              <p:cNvPr id="47" name="Ellipse 46"/>
              <p:cNvSpPr/>
              <p:nvPr/>
            </p:nvSpPr>
            <p:spPr>
              <a:xfrm>
                <a:off x="2872276" y="5605600"/>
                <a:ext cx="628012" cy="578603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48" name="Text Box 10"/>
              <p:cNvSpPr txBox="1">
                <a:spLocks noChangeArrowheads="1"/>
              </p:cNvSpPr>
              <p:nvPr/>
            </p:nvSpPr>
            <p:spPr bwMode="auto">
              <a:xfrm>
                <a:off x="2796705" y="5750386"/>
                <a:ext cx="797667" cy="277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DBB63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de-DE" altLang="de-DE" sz="1200" b="1" dirty="0" smtClean="0">
                    <a:solidFill>
                      <a:schemeClr val="tx1"/>
                    </a:solidFill>
                  </a:rPr>
                  <a:t>H0705A</a:t>
                </a:r>
                <a:endParaRPr lang="de-DE" altLang="de-DE" sz="12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Text Box 10"/>
            <p:cNvSpPr txBox="1">
              <a:spLocks noChangeArrowheads="1"/>
            </p:cNvSpPr>
            <p:nvPr/>
          </p:nvSpPr>
          <p:spPr bwMode="auto">
            <a:xfrm>
              <a:off x="252413" y="4914828"/>
              <a:ext cx="1981017" cy="307809"/>
            </a:xfrm>
            <a:prstGeom prst="rect">
              <a:avLst/>
            </a:prstGeom>
            <a:solidFill>
              <a:srgbClr val="FFC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anose="05000000000000000000" pitchFamily="2" charset="2"/>
                <a:buChar char="§"/>
                <a:defRPr sz="14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de-DE" altLang="de-DE" sz="1400" b="1" dirty="0" err="1">
                  <a:solidFill>
                    <a:schemeClr val="tx1"/>
                  </a:solidFill>
                </a:rPr>
                <a:t>with</a:t>
              </a:r>
              <a:r>
                <a:rPr lang="de-DE" altLang="de-DE" sz="1400" b="1" dirty="0">
                  <a:solidFill>
                    <a:schemeClr val="tx1"/>
                  </a:solidFill>
                </a:rPr>
                <a:t> HEBT </a:t>
              </a:r>
              <a:r>
                <a:rPr lang="de-DE" altLang="de-DE" sz="1400" b="1" dirty="0" err="1">
                  <a:solidFill>
                    <a:schemeClr val="tx1"/>
                  </a:solidFill>
                </a:rPr>
                <a:t>Beamline</a:t>
              </a:r>
              <a:endParaRPr lang="de-DE" altLang="de-DE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0" name="Ellipse 31"/>
          <p:cNvSpPr>
            <a:spLocks noChangeAspect="1"/>
          </p:cNvSpPr>
          <p:nvPr/>
        </p:nvSpPr>
        <p:spPr>
          <a:xfrm>
            <a:off x="274638" y="5659438"/>
            <a:ext cx="352425" cy="3238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655638" y="5680075"/>
            <a:ext cx="2628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400" b="1">
                <a:solidFill>
                  <a:schemeClr val="tx1"/>
                </a:solidFill>
              </a:rPr>
              <a:t>GAP HEBT </a:t>
            </a:r>
          </a:p>
        </p:txBody>
      </p:sp>
    </p:spTree>
    <p:extLst>
      <p:ext uri="{BB962C8B-B14F-4D97-AF65-F5344CB8AC3E}">
        <p14:creationId xmlns:p14="http://schemas.microsoft.com/office/powerpoint/2010/main" val="299530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6CC3DC-CDF0-48DE-A6FF-DC6718FDF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43" r="816"/>
          <a:stretch/>
        </p:blipFill>
        <p:spPr>
          <a:xfrm>
            <a:off x="28693" y="1866507"/>
            <a:ext cx="9062866" cy="4678458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4846612-2EF2-4768-A2C7-01E9C39C658C}"/>
              </a:ext>
            </a:extLst>
          </p:cNvPr>
          <p:cNvCxnSpPr>
            <a:cxnSpLocks/>
          </p:cNvCxnSpPr>
          <p:nvPr/>
        </p:nvCxnSpPr>
        <p:spPr>
          <a:xfrm>
            <a:off x="3133531" y="3081600"/>
            <a:ext cx="0" cy="82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32">
            <a:extLst>
              <a:ext uri="{FF2B5EF4-FFF2-40B4-BE49-F238E27FC236}">
                <a16:creationId xmlns:a16="http://schemas.microsoft.com/office/drawing/2014/main" id="{86BEF3BB-B118-4161-A68D-66F7F40F1D71}"/>
              </a:ext>
            </a:extLst>
          </p:cNvPr>
          <p:cNvSpPr txBox="1"/>
          <p:nvPr/>
        </p:nvSpPr>
        <p:spPr>
          <a:xfrm rot="1382315">
            <a:off x="553347" y="3646004"/>
            <a:ext cx="701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/>
              <a:t>T1S1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9530E748-1CEF-42FF-99CC-78F2F09C3D58}"/>
              </a:ext>
            </a:extLst>
          </p:cNvPr>
          <p:cNvCxnSpPr>
            <a:cxnSpLocks/>
          </p:cNvCxnSpPr>
          <p:nvPr/>
        </p:nvCxnSpPr>
        <p:spPr>
          <a:xfrm>
            <a:off x="1581116" y="3818284"/>
            <a:ext cx="155241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4D105B1-E77D-41AC-8408-91A18C43E3E7}"/>
              </a:ext>
            </a:extLst>
          </p:cNvPr>
          <p:cNvCxnSpPr>
            <a:cxnSpLocks/>
          </p:cNvCxnSpPr>
          <p:nvPr/>
        </p:nvCxnSpPr>
        <p:spPr>
          <a:xfrm flipH="1" flipV="1">
            <a:off x="76203" y="2126044"/>
            <a:ext cx="81820" cy="8130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FBF721B-E5F5-4940-88B6-DA5FCA64C816}"/>
              </a:ext>
            </a:extLst>
          </p:cNvPr>
          <p:cNvCxnSpPr>
            <a:cxnSpLocks/>
          </p:cNvCxnSpPr>
          <p:nvPr/>
        </p:nvCxnSpPr>
        <p:spPr>
          <a:xfrm>
            <a:off x="326571" y="3261671"/>
            <a:ext cx="378279" cy="2725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0FBF721B-E5F5-4940-88B6-DA5FCA64C816}"/>
              </a:ext>
            </a:extLst>
          </p:cNvPr>
          <p:cNvCxnSpPr>
            <a:cxnSpLocks/>
          </p:cNvCxnSpPr>
          <p:nvPr/>
        </p:nvCxnSpPr>
        <p:spPr>
          <a:xfrm>
            <a:off x="1231900" y="3771900"/>
            <a:ext cx="355566" cy="463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98720AC2-DC41-4EFD-96F0-B6F3724F5D25}"/>
              </a:ext>
            </a:extLst>
          </p:cNvPr>
          <p:cNvCxnSpPr>
            <a:cxnSpLocks/>
          </p:cNvCxnSpPr>
          <p:nvPr/>
        </p:nvCxnSpPr>
        <p:spPr>
          <a:xfrm>
            <a:off x="5146747" y="3081512"/>
            <a:ext cx="0" cy="82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ABFE8A8-8AC6-4364-9F95-2F0010191990}"/>
              </a:ext>
            </a:extLst>
          </p:cNvPr>
          <p:cNvCxnSpPr>
            <a:cxnSpLocks/>
          </p:cNvCxnSpPr>
          <p:nvPr/>
        </p:nvCxnSpPr>
        <p:spPr>
          <a:xfrm>
            <a:off x="3133531" y="3814022"/>
            <a:ext cx="2013216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32">
            <a:extLst>
              <a:ext uri="{FF2B5EF4-FFF2-40B4-BE49-F238E27FC236}">
                <a16:creationId xmlns:a16="http://schemas.microsoft.com/office/drawing/2014/main" id="{9D1FFEB0-9BD6-41D1-8EBE-88FD78914CBF}"/>
              </a:ext>
            </a:extLst>
          </p:cNvPr>
          <p:cNvSpPr txBox="1"/>
          <p:nvPr/>
        </p:nvSpPr>
        <p:spPr>
          <a:xfrm>
            <a:off x="3785331" y="3840530"/>
            <a:ext cx="646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/>
              <a:t>T1S2</a:t>
            </a:r>
          </a:p>
        </p:txBody>
      </p:sp>
      <p:sp>
        <p:nvSpPr>
          <p:cNvPr id="18" name="Textfeld 32">
            <a:extLst>
              <a:ext uri="{FF2B5EF4-FFF2-40B4-BE49-F238E27FC236}">
                <a16:creationId xmlns:a16="http://schemas.microsoft.com/office/drawing/2014/main" id="{9DF3B812-340F-451C-AEA3-8B71CA3772E4}"/>
              </a:ext>
            </a:extLst>
          </p:cNvPr>
          <p:cNvSpPr txBox="1"/>
          <p:nvPr/>
        </p:nvSpPr>
        <p:spPr>
          <a:xfrm rot="1930080">
            <a:off x="5926216" y="4065276"/>
            <a:ext cx="63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/>
              <a:t>TSX1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66FBD5A0-B206-419D-A1A3-D0AE8A1FE44A}"/>
              </a:ext>
            </a:extLst>
          </p:cNvPr>
          <p:cNvCxnSpPr>
            <a:cxnSpLocks/>
          </p:cNvCxnSpPr>
          <p:nvPr/>
        </p:nvCxnSpPr>
        <p:spPr>
          <a:xfrm>
            <a:off x="6595012" y="4211058"/>
            <a:ext cx="428088" cy="3446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570415A3-D6F1-42D6-97D4-C5A443405472}"/>
              </a:ext>
            </a:extLst>
          </p:cNvPr>
          <p:cNvCxnSpPr>
            <a:cxnSpLocks/>
          </p:cNvCxnSpPr>
          <p:nvPr/>
        </p:nvCxnSpPr>
        <p:spPr>
          <a:xfrm>
            <a:off x="7023100" y="4555660"/>
            <a:ext cx="520700" cy="5687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6599A26C-D4CD-4262-8F8C-A990E414CCE0}"/>
              </a:ext>
            </a:extLst>
          </p:cNvPr>
          <p:cNvCxnSpPr>
            <a:cxnSpLocks/>
          </p:cNvCxnSpPr>
          <p:nvPr/>
        </p:nvCxnSpPr>
        <p:spPr>
          <a:xfrm>
            <a:off x="6065520" y="3909512"/>
            <a:ext cx="535305" cy="3037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A67ADD64-2433-409E-B9E7-C70D7D5F9D62}"/>
              </a:ext>
            </a:extLst>
          </p:cNvPr>
          <p:cNvCxnSpPr>
            <a:cxnSpLocks/>
          </p:cNvCxnSpPr>
          <p:nvPr/>
        </p:nvCxnSpPr>
        <p:spPr>
          <a:xfrm flipH="1">
            <a:off x="5146748" y="3814022"/>
            <a:ext cx="524924" cy="42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A630506-EBC6-4124-BBED-B242633C34C2}"/>
              </a:ext>
            </a:extLst>
          </p:cNvPr>
          <p:cNvCxnSpPr>
            <a:cxnSpLocks/>
          </p:cNvCxnSpPr>
          <p:nvPr/>
        </p:nvCxnSpPr>
        <p:spPr>
          <a:xfrm>
            <a:off x="5663931" y="3814022"/>
            <a:ext cx="401589" cy="954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32">
            <a:extLst>
              <a:ext uri="{FF2B5EF4-FFF2-40B4-BE49-F238E27FC236}">
                <a16:creationId xmlns:a16="http://schemas.microsoft.com/office/drawing/2014/main" id="{D683E270-159D-434C-A16C-640D87FDDDC5}"/>
              </a:ext>
            </a:extLst>
          </p:cNvPr>
          <p:cNvSpPr txBox="1"/>
          <p:nvPr/>
        </p:nvSpPr>
        <p:spPr>
          <a:xfrm rot="2797342">
            <a:off x="7220363" y="5369932"/>
            <a:ext cx="640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 smtClean="0"/>
              <a:t>TSF1</a:t>
            </a:r>
            <a:endParaRPr lang="de-DE" sz="1400" b="1" dirty="0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35B532EB-2AF9-4FDE-83AA-CB17E28765E9}"/>
              </a:ext>
            </a:extLst>
          </p:cNvPr>
          <p:cNvCxnSpPr>
            <a:cxnSpLocks/>
            <a:endCxn id="25" idx="1"/>
          </p:cNvCxnSpPr>
          <p:nvPr/>
        </p:nvCxnSpPr>
        <p:spPr>
          <a:xfrm flipH="1">
            <a:off x="7320612" y="4686300"/>
            <a:ext cx="815486" cy="6048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744526D6-172B-40CC-98E6-5673612EE09B}"/>
              </a:ext>
            </a:extLst>
          </p:cNvPr>
          <p:cNvCxnSpPr>
            <a:cxnSpLocks/>
          </p:cNvCxnSpPr>
          <p:nvPr/>
        </p:nvCxnSpPr>
        <p:spPr>
          <a:xfrm flipH="1">
            <a:off x="8010525" y="5589761"/>
            <a:ext cx="841375" cy="5760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F95D1A95-6C08-4594-A25C-32A822F6F74D}"/>
              </a:ext>
            </a:extLst>
          </p:cNvPr>
          <p:cNvCxnSpPr>
            <a:cxnSpLocks/>
          </p:cNvCxnSpPr>
          <p:nvPr/>
        </p:nvCxnSpPr>
        <p:spPr>
          <a:xfrm>
            <a:off x="7964992" y="5601859"/>
            <a:ext cx="265050" cy="42270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3AEA76FD-D3F9-4849-A201-E5487A99977B}"/>
              </a:ext>
            </a:extLst>
          </p:cNvPr>
          <p:cNvCxnSpPr>
            <a:cxnSpLocks/>
          </p:cNvCxnSpPr>
          <p:nvPr/>
        </p:nvCxnSpPr>
        <p:spPr>
          <a:xfrm flipH="1">
            <a:off x="8301038" y="5959475"/>
            <a:ext cx="754062" cy="536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C4962C25-0769-4D3D-B84A-653463E09A46}"/>
              </a:ext>
            </a:extLst>
          </p:cNvPr>
          <p:cNvCxnSpPr>
            <a:cxnSpLocks/>
          </p:cNvCxnSpPr>
          <p:nvPr/>
        </p:nvCxnSpPr>
        <p:spPr>
          <a:xfrm>
            <a:off x="8234480" y="6024563"/>
            <a:ext cx="252029" cy="36376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feld 32">
            <a:extLst>
              <a:ext uri="{FF2B5EF4-FFF2-40B4-BE49-F238E27FC236}">
                <a16:creationId xmlns:a16="http://schemas.microsoft.com/office/drawing/2014/main" id="{4E6AE215-A633-4577-B52B-D77ED25A6D06}"/>
              </a:ext>
            </a:extLst>
          </p:cNvPr>
          <p:cNvSpPr txBox="1"/>
          <p:nvPr/>
        </p:nvSpPr>
        <p:spPr>
          <a:xfrm rot="3390750">
            <a:off x="7794478" y="6234442"/>
            <a:ext cx="644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/>
              <a:t>TFF1</a:t>
            </a:r>
          </a:p>
        </p:txBody>
      </p:sp>
      <p:sp>
        <p:nvSpPr>
          <p:cNvPr id="45" name="Titel 4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</p:spPr>
        <p:txBody>
          <a:bodyPr/>
          <a:lstStyle/>
          <a:p>
            <a:r>
              <a:rPr lang="de-DE" dirty="0" smtClean="0"/>
              <a:t>HEBT </a:t>
            </a:r>
            <a:r>
              <a:rPr lang="de-DE" dirty="0" smtClean="0"/>
              <a:t>Early Science (ES) </a:t>
            </a:r>
            <a:endParaRPr lang="de-DE" dirty="0"/>
          </a:p>
        </p:txBody>
      </p: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0FBF721B-E5F5-4940-88B6-DA5FCA64C816}"/>
              </a:ext>
            </a:extLst>
          </p:cNvPr>
          <p:cNvCxnSpPr>
            <a:cxnSpLocks/>
          </p:cNvCxnSpPr>
          <p:nvPr/>
        </p:nvCxnSpPr>
        <p:spPr>
          <a:xfrm flipH="1">
            <a:off x="76203" y="2126044"/>
            <a:ext cx="5172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35B532EB-2AF9-4FDE-83AA-CB17E28765E9}"/>
              </a:ext>
            </a:extLst>
          </p:cNvPr>
          <p:cNvCxnSpPr>
            <a:cxnSpLocks/>
          </p:cNvCxnSpPr>
          <p:nvPr/>
        </p:nvCxnSpPr>
        <p:spPr>
          <a:xfrm flipH="1">
            <a:off x="7740352" y="5203761"/>
            <a:ext cx="809923" cy="5294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0FBF721B-E5F5-4940-88B6-DA5FCA64C816}"/>
              </a:ext>
            </a:extLst>
          </p:cNvPr>
          <p:cNvCxnSpPr>
            <a:cxnSpLocks/>
          </p:cNvCxnSpPr>
          <p:nvPr/>
        </p:nvCxnSpPr>
        <p:spPr>
          <a:xfrm>
            <a:off x="704850" y="3534204"/>
            <a:ext cx="527050" cy="2376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0FBF721B-E5F5-4940-88B6-DA5FCA64C816}"/>
              </a:ext>
            </a:extLst>
          </p:cNvPr>
          <p:cNvCxnSpPr>
            <a:cxnSpLocks/>
          </p:cNvCxnSpPr>
          <p:nvPr/>
        </p:nvCxnSpPr>
        <p:spPr>
          <a:xfrm>
            <a:off x="158023" y="2939143"/>
            <a:ext cx="189139" cy="3529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feld 32">
            <a:extLst>
              <a:ext uri="{FF2B5EF4-FFF2-40B4-BE49-F238E27FC236}">
                <a16:creationId xmlns:a16="http://schemas.microsoft.com/office/drawing/2014/main" id="{4E6AE215-A633-4577-B52B-D77ED25A6D06}"/>
              </a:ext>
            </a:extLst>
          </p:cNvPr>
          <p:cNvSpPr txBox="1"/>
          <p:nvPr/>
        </p:nvSpPr>
        <p:spPr>
          <a:xfrm rot="3390750">
            <a:off x="7527785" y="5801474"/>
            <a:ext cx="644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/>
              <a:t>T1F2</a:t>
            </a:r>
            <a:endParaRPr lang="de-DE" sz="1400" b="1" dirty="0"/>
          </a:p>
        </p:txBody>
      </p: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570415A3-D6F1-42D6-97D4-C5A443405472}"/>
              </a:ext>
            </a:extLst>
          </p:cNvPr>
          <p:cNvCxnSpPr>
            <a:cxnSpLocks noChangeAspect="1"/>
          </p:cNvCxnSpPr>
          <p:nvPr/>
        </p:nvCxnSpPr>
        <p:spPr>
          <a:xfrm>
            <a:off x="7540447" y="5124450"/>
            <a:ext cx="399810" cy="43673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feld 32">
            <a:extLst>
              <a:ext uri="{FF2B5EF4-FFF2-40B4-BE49-F238E27FC236}">
                <a16:creationId xmlns:a16="http://schemas.microsoft.com/office/drawing/2014/main" id="{28465A8B-2975-4D8A-A1D0-B760FB207322}"/>
              </a:ext>
            </a:extLst>
          </p:cNvPr>
          <p:cNvSpPr txBox="1"/>
          <p:nvPr/>
        </p:nvSpPr>
        <p:spPr>
          <a:xfrm>
            <a:off x="2174133" y="2599656"/>
            <a:ext cx="959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 smtClean="0">
                <a:solidFill>
                  <a:srgbClr val="0070C0"/>
                </a:solidFill>
              </a:rPr>
              <a:t>G0702A</a:t>
            </a:r>
            <a:endParaRPr lang="de-DE" sz="1600" b="1" dirty="0">
              <a:solidFill>
                <a:srgbClr val="0070C0"/>
              </a:solidFill>
            </a:endParaRPr>
          </a:p>
        </p:txBody>
      </p:sp>
      <p:cxnSp>
        <p:nvCxnSpPr>
          <p:cNvPr id="133" name="Gerader Verbinder 132"/>
          <p:cNvCxnSpPr/>
          <p:nvPr/>
        </p:nvCxnSpPr>
        <p:spPr>
          <a:xfrm flipV="1">
            <a:off x="867747" y="2463282"/>
            <a:ext cx="419049" cy="326572"/>
          </a:xfrm>
          <a:prstGeom prst="line">
            <a:avLst/>
          </a:prstGeom>
          <a:ln w="15875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Gerader Verbinder 135"/>
          <p:cNvCxnSpPr/>
          <p:nvPr/>
        </p:nvCxnSpPr>
        <p:spPr>
          <a:xfrm flipV="1">
            <a:off x="4666268" y="2686639"/>
            <a:ext cx="0" cy="394961"/>
          </a:xfrm>
          <a:prstGeom prst="line">
            <a:avLst/>
          </a:prstGeom>
          <a:ln w="15875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Textfeld 32">
            <a:extLst>
              <a:ext uri="{FF2B5EF4-FFF2-40B4-BE49-F238E27FC236}">
                <a16:creationId xmlns:a16="http://schemas.microsoft.com/office/drawing/2014/main" id="{28465A8B-2975-4D8A-A1D0-B760FB207322}"/>
              </a:ext>
            </a:extLst>
          </p:cNvPr>
          <p:cNvSpPr txBox="1"/>
          <p:nvPr/>
        </p:nvSpPr>
        <p:spPr>
          <a:xfrm rot="2853584">
            <a:off x="519742" y="2158544"/>
            <a:ext cx="696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 smtClean="0">
                <a:solidFill>
                  <a:srgbClr val="0070C0"/>
                </a:solidFill>
              </a:rPr>
              <a:t>TR</a:t>
            </a:r>
            <a:endParaRPr lang="de-DE" sz="1600" b="1" dirty="0">
              <a:solidFill>
                <a:srgbClr val="0070C0"/>
              </a:solidFill>
            </a:endParaRPr>
          </a:p>
        </p:txBody>
      </p:sp>
      <p:sp>
        <p:nvSpPr>
          <p:cNvPr id="139" name="Textfeld 32">
            <a:extLst>
              <a:ext uri="{FF2B5EF4-FFF2-40B4-BE49-F238E27FC236}">
                <a16:creationId xmlns:a16="http://schemas.microsoft.com/office/drawing/2014/main" id="{28465A8B-2975-4D8A-A1D0-B760FB207322}"/>
              </a:ext>
            </a:extLst>
          </p:cNvPr>
          <p:cNvSpPr txBox="1"/>
          <p:nvPr/>
        </p:nvSpPr>
        <p:spPr>
          <a:xfrm rot="2030553">
            <a:off x="6296798" y="3312505"/>
            <a:ext cx="1067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 smtClean="0">
                <a:solidFill>
                  <a:srgbClr val="0070C0"/>
                </a:solidFill>
              </a:rPr>
              <a:t>H0705A</a:t>
            </a:r>
            <a:endParaRPr lang="de-DE" sz="1600" b="1" dirty="0">
              <a:solidFill>
                <a:srgbClr val="0070C0"/>
              </a:solidFill>
            </a:endParaRPr>
          </a:p>
        </p:txBody>
      </p:sp>
      <p:cxnSp>
        <p:nvCxnSpPr>
          <p:cNvPr id="140" name="Gerader Verbinder 139"/>
          <p:cNvCxnSpPr/>
          <p:nvPr/>
        </p:nvCxnSpPr>
        <p:spPr>
          <a:xfrm flipV="1">
            <a:off x="7587549" y="3840530"/>
            <a:ext cx="397049" cy="285533"/>
          </a:xfrm>
          <a:prstGeom prst="line">
            <a:avLst/>
          </a:prstGeom>
          <a:ln w="15875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feld 32">
            <a:extLst>
              <a:ext uri="{FF2B5EF4-FFF2-40B4-BE49-F238E27FC236}">
                <a16:creationId xmlns:a16="http://schemas.microsoft.com/office/drawing/2014/main" id="{28465A8B-2975-4D8A-A1D0-B760FB207322}"/>
              </a:ext>
            </a:extLst>
          </p:cNvPr>
          <p:cNvSpPr txBox="1"/>
          <p:nvPr/>
        </p:nvSpPr>
        <p:spPr>
          <a:xfrm rot="3044105">
            <a:off x="7935855" y="4474293"/>
            <a:ext cx="959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 smtClean="0">
                <a:solidFill>
                  <a:srgbClr val="0070C0"/>
                </a:solidFill>
              </a:rPr>
              <a:t>K0617A</a:t>
            </a:r>
            <a:endParaRPr lang="de-DE" sz="1600" b="1" dirty="0">
              <a:solidFill>
                <a:srgbClr val="0070C0"/>
              </a:solidFill>
            </a:endParaRPr>
          </a:p>
        </p:txBody>
      </p:sp>
      <p:sp>
        <p:nvSpPr>
          <p:cNvPr id="144" name="Textfeld 32">
            <a:extLst>
              <a:ext uri="{FF2B5EF4-FFF2-40B4-BE49-F238E27FC236}">
                <a16:creationId xmlns:a16="http://schemas.microsoft.com/office/drawing/2014/main" id="{9D1FFEB0-9BD6-41D1-8EBE-88FD78914CBF}"/>
              </a:ext>
            </a:extLst>
          </p:cNvPr>
          <p:cNvSpPr txBox="1"/>
          <p:nvPr/>
        </p:nvSpPr>
        <p:spPr>
          <a:xfrm>
            <a:off x="6766197" y="1558730"/>
            <a:ext cx="866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 smtClean="0">
                <a:solidFill>
                  <a:schemeClr val="bg1">
                    <a:lumMod val="50000"/>
                  </a:schemeClr>
                </a:solidFill>
              </a:rPr>
              <a:t>SIS100</a:t>
            </a:r>
            <a:endParaRPr lang="de-D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5" name="Textfeld 32">
            <a:extLst>
              <a:ext uri="{FF2B5EF4-FFF2-40B4-BE49-F238E27FC236}">
                <a16:creationId xmlns:a16="http://schemas.microsoft.com/office/drawing/2014/main" id="{9D1FFEB0-9BD6-41D1-8EBE-88FD78914CBF}"/>
              </a:ext>
            </a:extLst>
          </p:cNvPr>
          <p:cNvSpPr txBox="1"/>
          <p:nvPr/>
        </p:nvSpPr>
        <p:spPr>
          <a:xfrm>
            <a:off x="-10472" y="1558730"/>
            <a:ext cx="866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 smtClean="0">
                <a:solidFill>
                  <a:schemeClr val="bg1">
                    <a:lumMod val="50000"/>
                  </a:schemeClr>
                </a:solidFill>
              </a:rPr>
              <a:t>SIS18</a:t>
            </a:r>
            <a:endParaRPr lang="de-D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46" name="Tabelle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092632"/>
              </p:ext>
            </p:extLst>
          </p:nvPr>
        </p:nvGraphicFramePr>
        <p:xfrm>
          <a:off x="76203" y="4952206"/>
          <a:ext cx="6883400" cy="781050"/>
        </p:xfrm>
        <a:graphic>
          <a:graphicData uri="http://schemas.openxmlformats.org/drawingml/2006/table">
            <a:tbl>
              <a:tblPr/>
              <a:tblGrid>
                <a:gridCol w="863600">
                  <a:extLst>
                    <a:ext uri="{9D8B030D-6E8A-4147-A177-3AD203B41FA5}">
                      <a16:colId xmlns:a16="http://schemas.microsoft.com/office/drawing/2014/main" val="13874304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529341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54878308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43497805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32911945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8089644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4723103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0008847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TR/G0702A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G0702A/H0705A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H0705A/K0617A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K0617A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69888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T1S1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T1S2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TSX1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TSF1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T1F2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TFF1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3719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 [m]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E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8444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 Sections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189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075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sp>
        <p:nvSpPr>
          <p:cNvPr id="45" name="Titel 4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</p:spPr>
        <p:txBody>
          <a:bodyPr/>
          <a:lstStyle/>
          <a:p>
            <a:r>
              <a:rPr lang="de-DE" dirty="0" smtClean="0"/>
              <a:t>HEBT ES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Sections</a:t>
            </a:r>
            <a:endParaRPr lang="de-DE" dirty="0"/>
          </a:p>
        </p:txBody>
      </p:sp>
      <p:grpSp>
        <p:nvGrpSpPr>
          <p:cNvPr id="27" name="Gruppieren 26"/>
          <p:cNvGrpSpPr/>
          <p:nvPr/>
        </p:nvGrpSpPr>
        <p:grpSpPr>
          <a:xfrm>
            <a:off x="19549" y="2290636"/>
            <a:ext cx="6206431" cy="2482532"/>
            <a:chOff x="19549" y="2290636"/>
            <a:chExt cx="6206431" cy="2482532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19549" y="2332851"/>
              <a:ext cx="6198371" cy="2440317"/>
              <a:chOff x="28693" y="1866507"/>
              <a:chExt cx="6198371" cy="2440317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FB6CC3DC-CDF0-48DE-A6FF-DC6718FDF6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1643" r="32165" b="42269"/>
              <a:stretch/>
            </p:blipFill>
            <p:spPr>
              <a:xfrm>
                <a:off x="28693" y="1866507"/>
                <a:ext cx="6198371" cy="2440317"/>
              </a:xfrm>
              <a:prstGeom prst="rect">
                <a:avLst/>
              </a:prstGeom>
            </p:spPr>
          </p:pic>
          <p:cxnSp>
            <p:nvCxnSpPr>
              <p:cNvPr id="8" name="Gerader Verbinder 7">
                <a:extLst>
                  <a:ext uri="{FF2B5EF4-FFF2-40B4-BE49-F238E27FC236}">
                    <a16:creationId xmlns:a16="http://schemas.microsoft.com/office/drawing/2014/main" id="{A4846612-2EF2-4768-A2C7-01E9C39C65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3531" y="3081600"/>
                <a:ext cx="0" cy="82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feld 32">
                <a:extLst>
                  <a:ext uri="{FF2B5EF4-FFF2-40B4-BE49-F238E27FC236}">
                    <a16:creationId xmlns:a16="http://schemas.microsoft.com/office/drawing/2014/main" id="{86BEF3BB-B118-4161-A68D-66F7F40F1D71}"/>
                  </a:ext>
                </a:extLst>
              </p:cNvPr>
              <p:cNvSpPr txBox="1"/>
              <p:nvPr/>
            </p:nvSpPr>
            <p:spPr>
              <a:xfrm rot="1382315">
                <a:off x="553347" y="3646004"/>
                <a:ext cx="7011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400" b="1" dirty="0"/>
                  <a:t>T1S1</a:t>
                </a:r>
              </a:p>
            </p:txBody>
          </p:sp>
          <p:cxnSp>
            <p:nvCxnSpPr>
              <p:cNvPr id="10" name="Gerade Verbindung mit Pfeil 9">
                <a:extLst>
                  <a:ext uri="{FF2B5EF4-FFF2-40B4-BE49-F238E27FC236}">
                    <a16:creationId xmlns:a16="http://schemas.microsoft.com/office/drawing/2014/main" id="{9530E748-1CEF-42FF-99CC-78F2F09C3D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1116" y="3818284"/>
                <a:ext cx="155241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mit Pfeil 10">
                <a:extLst>
                  <a:ext uri="{FF2B5EF4-FFF2-40B4-BE49-F238E27FC236}">
                    <a16:creationId xmlns:a16="http://schemas.microsoft.com/office/drawing/2014/main" id="{E4D105B1-E77D-41AC-8408-91A18C43E3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203" y="2126044"/>
                <a:ext cx="81820" cy="81309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0FBF721B-E5F5-4940-88B6-DA5FCA64C8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571" y="3261671"/>
                <a:ext cx="378279" cy="27253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r Verbinder 12">
                <a:extLst>
                  <a:ext uri="{FF2B5EF4-FFF2-40B4-BE49-F238E27FC236}">
                    <a16:creationId xmlns:a16="http://schemas.microsoft.com/office/drawing/2014/main" id="{0FBF721B-E5F5-4940-88B6-DA5FCA64C8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900" y="3771900"/>
                <a:ext cx="355566" cy="463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98720AC2-DC41-4EFD-96F0-B6F3724F5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747" y="3081512"/>
                <a:ext cx="0" cy="82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Gerade Verbindung mit Pfeil 14">
                <a:extLst>
                  <a:ext uri="{FF2B5EF4-FFF2-40B4-BE49-F238E27FC236}">
                    <a16:creationId xmlns:a16="http://schemas.microsoft.com/office/drawing/2014/main" id="{0ABFE8A8-8AC6-4364-9F95-2F00101919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3531" y="3814022"/>
                <a:ext cx="201321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feld 32">
                <a:extLst>
                  <a:ext uri="{FF2B5EF4-FFF2-40B4-BE49-F238E27FC236}">
                    <a16:creationId xmlns:a16="http://schemas.microsoft.com/office/drawing/2014/main" id="{9D1FFEB0-9BD6-41D1-8EBE-88FD78914CBF}"/>
                  </a:ext>
                </a:extLst>
              </p:cNvPr>
              <p:cNvSpPr txBox="1"/>
              <p:nvPr/>
            </p:nvSpPr>
            <p:spPr>
              <a:xfrm>
                <a:off x="3785331" y="3840530"/>
                <a:ext cx="6462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400" b="1" dirty="0"/>
                  <a:t>T1S2</a:t>
                </a:r>
              </a:p>
            </p:txBody>
          </p:sp>
          <p:cxnSp>
            <p:nvCxnSpPr>
              <p:cNvPr id="58" name="Gerader Verbinder 57">
                <a:extLst>
                  <a:ext uri="{FF2B5EF4-FFF2-40B4-BE49-F238E27FC236}">
                    <a16:creationId xmlns:a16="http://schemas.microsoft.com/office/drawing/2014/main" id="{0FBF721B-E5F5-4940-88B6-DA5FCA64C8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203" y="2126044"/>
                <a:ext cx="51722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0FBF721B-E5F5-4940-88B6-DA5FCA64C8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850" y="3534204"/>
                <a:ext cx="527050" cy="2376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0FBF721B-E5F5-4940-88B6-DA5FCA64C8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023" y="2939143"/>
                <a:ext cx="189139" cy="3529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Gerader Verbinder 132"/>
              <p:cNvCxnSpPr/>
              <p:nvPr/>
            </p:nvCxnSpPr>
            <p:spPr>
              <a:xfrm flipV="1">
                <a:off x="309963" y="2724912"/>
                <a:ext cx="567861" cy="44899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>
              <a:xfrm flipV="1">
                <a:off x="1897971" y="3067159"/>
                <a:ext cx="0" cy="72057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feld 52"/>
              <p:cNvSpPr txBox="1"/>
              <p:nvPr/>
            </p:nvSpPr>
            <p:spPr>
              <a:xfrm rot="4104031">
                <a:off x="87167" y="2615639"/>
                <a:ext cx="292608" cy="27699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200" b="1" dirty="0" smtClean="0"/>
                  <a:t>1</a:t>
                </a:r>
                <a:endParaRPr lang="en-GB" sz="1200" b="1" dirty="0" smtClean="0"/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 rot="1656227">
                <a:off x="902965" y="3446386"/>
                <a:ext cx="292608" cy="27699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200" b="1" dirty="0"/>
                  <a:t>2</a:t>
                </a:r>
                <a:endParaRPr lang="en-GB" sz="1200" b="1" dirty="0" smtClean="0"/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2390388" y="3573098"/>
                <a:ext cx="292608" cy="27699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200" b="1" dirty="0" smtClean="0"/>
                  <a:t>3</a:t>
                </a:r>
                <a:endParaRPr lang="en-GB" sz="1200" b="1" dirty="0" smtClean="0"/>
              </a:p>
            </p:txBody>
          </p:sp>
        </p:grpSp>
        <p:sp>
          <p:nvSpPr>
            <p:cNvPr id="24" name="Rechteck 23"/>
            <p:cNvSpPr/>
            <p:nvPr/>
          </p:nvSpPr>
          <p:spPr>
            <a:xfrm>
              <a:off x="4732253" y="2290636"/>
              <a:ext cx="1493727" cy="11900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100" name="Gruppieren 99"/>
          <p:cNvGrpSpPr/>
          <p:nvPr/>
        </p:nvGrpSpPr>
        <p:grpSpPr>
          <a:xfrm>
            <a:off x="817963" y="1268676"/>
            <a:ext cx="5948934" cy="1700784"/>
            <a:chOff x="1150065" y="1499616"/>
            <a:chExt cx="5948934" cy="1700784"/>
          </a:xfrm>
        </p:grpSpPr>
        <p:pic>
          <p:nvPicPr>
            <p:cNvPr id="101" name="Grafik 10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42" b="6687"/>
            <a:stretch/>
          </p:blipFill>
          <p:spPr>
            <a:xfrm>
              <a:off x="1150065" y="1499616"/>
              <a:ext cx="5948934" cy="1700784"/>
            </a:xfrm>
            <a:prstGeom prst="rect">
              <a:avLst/>
            </a:prstGeom>
          </p:spPr>
        </p:pic>
        <p:cxnSp>
          <p:nvCxnSpPr>
            <p:cNvPr id="102" name="Gerader Verbinder 101"/>
            <p:cNvCxnSpPr/>
            <p:nvPr/>
          </p:nvCxnSpPr>
          <p:spPr>
            <a:xfrm flipV="1">
              <a:off x="2109617" y="1699832"/>
              <a:ext cx="1021977" cy="600552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r Verbinder 102"/>
            <p:cNvCxnSpPr/>
            <p:nvPr/>
          </p:nvCxnSpPr>
          <p:spPr>
            <a:xfrm flipH="1" flipV="1">
              <a:off x="5184287" y="1699832"/>
              <a:ext cx="1040132" cy="152878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feld 32">
              <a:extLst>
                <a:ext uri="{FF2B5EF4-FFF2-40B4-BE49-F238E27FC236}">
                  <a16:creationId xmlns:a16="http://schemas.microsoft.com/office/drawing/2014/main" id="{86BEF3BB-B118-4161-A68D-66F7F40F1D71}"/>
                </a:ext>
              </a:extLst>
            </p:cNvPr>
            <p:cNvSpPr txBox="1"/>
            <p:nvPr/>
          </p:nvSpPr>
          <p:spPr>
            <a:xfrm>
              <a:off x="3131594" y="1519668"/>
              <a:ext cx="2052693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400" b="1" dirty="0" smtClean="0"/>
                <a:t>T1S1 – VAC </a:t>
              </a:r>
              <a:r>
                <a:rPr lang="de-DE" sz="1400" b="1" dirty="0" err="1" smtClean="0"/>
                <a:t>section</a:t>
              </a:r>
              <a:r>
                <a:rPr lang="de-DE" sz="1400" b="1" dirty="0" smtClean="0"/>
                <a:t> 1 </a:t>
              </a:r>
              <a:endParaRPr lang="de-DE" sz="1400" b="1" dirty="0"/>
            </a:p>
          </p:txBody>
        </p:sp>
      </p:grpSp>
      <p:grpSp>
        <p:nvGrpSpPr>
          <p:cNvPr id="105" name="Gruppieren 104"/>
          <p:cNvGrpSpPr/>
          <p:nvPr/>
        </p:nvGrpSpPr>
        <p:grpSpPr>
          <a:xfrm>
            <a:off x="1998030" y="2582767"/>
            <a:ext cx="5950800" cy="1709928"/>
            <a:chOff x="1150065" y="3931920"/>
            <a:chExt cx="5950800" cy="1709928"/>
          </a:xfrm>
        </p:grpSpPr>
        <p:pic>
          <p:nvPicPr>
            <p:cNvPr id="106" name="Grafik 10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" b="10663"/>
            <a:stretch/>
          </p:blipFill>
          <p:spPr>
            <a:xfrm>
              <a:off x="1150065" y="3931920"/>
              <a:ext cx="5950800" cy="1709928"/>
            </a:xfrm>
            <a:prstGeom prst="rect">
              <a:avLst/>
            </a:prstGeom>
          </p:spPr>
        </p:pic>
        <p:sp>
          <p:nvSpPr>
            <p:cNvPr id="107" name="Textfeld 32">
              <a:extLst>
                <a:ext uri="{FF2B5EF4-FFF2-40B4-BE49-F238E27FC236}">
                  <a16:creationId xmlns:a16="http://schemas.microsoft.com/office/drawing/2014/main" id="{86BEF3BB-B118-4161-A68D-66F7F40F1D71}"/>
                </a:ext>
              </a:extLst>
            </p:cNvPr>
            <p:cNvSpPr txBox="1"/>
            <p:nvPr/>
          </p:nvSpPr>
          <p:spPr>
            <a:xfrm>
              <a:off x="3030298" y="3975404"/>
              <a:ext cx="2052693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400" b="1" dirty="0" smtClean="0"/>
                <a:t>T1S1 – VAC </a:t>
              </a:r>
              <a:r>
                <a:rPr lang="de-DE" sz="1400" b="1" dirty="0" err="1" smtClean="0"/>
                <a:t>section</a:t>
              </a:r>
              <a:r>
                <a:rPr lang="de-DE" sz="1400" b="1" dirty="0" smtClean="0"/>
                <a:t> 2 </a:t>
              </a:r>
              <a:endParaRPr lang="de-DE" sz="1400" b="1" dirty="0"/>
            </a:p>
          </p:txBody>
        </p:sp>
        <p:cxnSp>
          <p:nvCxnSpPr>
            <p:cNvPr id="108" name="Gerader Verbinder 107"/>
            <p:cNvCxnSpPr/>
            <p:nvPr/>
          </p:nvCxnSpPr>
          <p:spPr>
            <a:xfrm flipV="1">
              <a:off x="1725066" y="4175013"/>
              <a:ext cx="1239805" cy="394508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r Verbinder 108"/>
            <p:cNvCxnSpPr/>
            <p:nvPr/>
          </p:nvCxnSpPr>
          <p:spPr>
            <a:xfrm flipH="1" flipV="1">
              <a:off x="5214295" y="4175014"/>
              <a:ext cx="960120" cy="394508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pieren 86"/>
          <p:cNvGrpSpPr/>
          <p:nvPr/>
        </p:nvGrpSpPr>
        <p:grpSpPr>
          <a:xfrm>
            <a:off x="2688177" y="3982892"/>
            <a:ext cx="5950800" cy="1694872"/>
            <a:chOff x="2701560" y="2302816"/>
            <a:chExt cx="5950800" cy="1694872"/>
          </a:xfrm>
        </p:grpSpPr>
        <p:pic>
          <p:nvPicPr>
            <p:cNvPr id="89" name="Grafik 8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560" y="2302816"/>
              <a:ext cx="5950800" cy="1694872"/>
            </a:xfrm>
            <a:prstGeom prst="rect">
              <a:avLst/>
            </a:prstGeom>
          </p:spPr>
        </p:pic>
        <p:sp>
          <p:nvSpPr>
            <p:cNvPr id="90" name="Textfeld 32">
              <a:extLst>
                <a:ext uri="{FF2B5EF4-FFF2-40B4-BE49-F238E27FC236}">
                  <a16:creationId xmlns:a16="http://schemas.microsoft.com/office/drawing/2014/main" id="{86BEF3BB-B118-4161-A68D-66F7F40F1D71}"/>
                </a:ext>
              </a:extLst>
            </p:cNvPr>
            <p:cNvSpPr txBox="1"/>
            <p:nvPr/>
          </p:nvSpPr>
          <p:spPr>
            <a:xfrm>
              <a:off x="4455389" y="2351482"/>
              <a:ext cx="2052693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400" b="1" dirty="0" smtClean="0"/>
                <a:t>T1S1 – VAC </a:t>
              </a:r>
              <a:r>
                <a:rPr lang="de-DE" sz="1400" b="1" dirty="0" err="1" smtClean="0"/>
                <a:t>section</a:t>
              </a:r>
              <a:r>
                <a:rPr lang="de-DE" sz="1400" b="1" dirty="0" smtClean="0"/>
                <a:t> 3 </a:t>
              </a:r>
              <a:endParaRPr lang="de-DE" sz="1400" b="1" dirty="0"/>
            </a:p>
          </p:txBody>
        </p:sp>
        <p:cxnSp>
          <p:nvCxnSpPr>
            <p:cNvPr id="91" name="Gerader Verbinder 90"/>
            <p:cNvCxnSpPr/>
            <p:nvPr/>
          </p:nvCxnSpPr>
          <p:spPr>
            <a:xfrm flipV="1">
              <a:off x="2975585" y="2659259"/>
              <a:ext cx="1312951" cy="469070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r Verbinder 91"/>
            <p:cNvCxnSpPr/>
            <p:nvPr/>
          </p:nvCxnSpPr>
          <p:spPr>
            <a:xfrm flipH="1" flipV="1">
              <a:off x="6611112" y="2724912"/>
              <a:ext cx="997657" cy="403418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uppieren 94"/>
          <p:cNvGrpSpPr/>
          <p:nvPr/>
        </p:nvGrpSpPr>
        <p:grpSpPr>
          <a:xfrm>
            <a:off x="3086520" y="4912659"/>
            <a:ext cx="5950800" cy="1639984"/>
            <a:chOff x="1689624" y="2373220"/>
            <a:chExt cx="5950800" cy="1639984"/>
          </a:xfrm>
        </p:grpSpPr>
        <p:pic>
          <p:nvPicPr>
            <p:cNvPr id="96" name="Grafik 9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624" y="2373220"/>
              <a:ext cx="5950800" cy="1639984"/>
            </a:xfrm>
            <a:prstGeom prst="rect">
              <a:avLst/>
            </a:prstGeom>
          </p:spPr>
        </p:pic>
        <p:cxnSp>
          <p:nvCxnSpPr>
            <p:cNvPr id="97" name="Gerader Verbinder 96"/>
            <p:cNvCxnSpPr/>
            <p:nvPr/>
          </p:nvCxnSpPr>
          <p:spPr>
            <a:xfrm flipV="1">
              <a:off x="2249424" y="2606040"/>
              <a:ext cx="2093976" cy="338330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r Verbinder 97"/>
            <p:cNvCxnSpPr/>
            <p:nvPr/>
          </p:nvCxnSpPr>
          <p:spPr>
            <a:xfrm flipH="1" flipV="1">
              <a:off x="5541264" y="2606040"/>
              <a:ext cx="1670661" cy="359868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feld 32">
              <a:extLst>
                <a:ext uri="{FF2B5EF4-FFF2-40B4-BE49-F238E27FC236}">
                  <a16:creationId xmlns:a16="http://schemas.microsoft.com/office/drawing/2014/main" id="{86BEF3BB-B118-4161-A68D-66F7F40F1D71}"/>
                </a:ext>
              </a:extLst>
            </p:cNvPr>
            <p:cNvSpPr txBox="1"/>
            <p:nvPr/>
          </p:nvSpPr>
          <p:spPr>
            <a:xfrm>
              <a:off x="4572000" y="2409681"/>
              <a:ext cx="666600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400" b="1" dirty="0" smtClean="0"/>
                <a:t>T1S2 </a:t>
              </a:r>
              <a:endParaRPr lang="de-DE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2516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uppieren 72"/>
          <p:cNvGrpSpPr/>
          <p:nvPr/>
        </p:nvGrpSpPr>
        <p:grpSpPr>
          <a:xfrm>
            <a:off x="4463004" y="1314237"/>
            <a:ext cx="4557658" cy="3791925"/>
            <a:chOff x="4533900" y="2918459"/>
            <a:chExt cx="4557658" cy="3791925"/>
          </a:xfrm>
        </p:grpSpPr>
        <p:grpSp>
          <p:nvGrpSpPr>
            <p:cNvPr id="75" name="Gruppieren 74"/>
            <p:cNvGrpSpPr/>
            <p:nvPr/>
          </p:nvGrpSpPr>
          <p:grpSpPr>
            <a:xfrm>
              <a:off x="4533900" y="2918459"/>
              <a:ext cx="4557658" cy="3626505"/>
              <a:chOff x="4533900" y="2918459"/>
              <a:chExt cx="4557658" cy="3626505"/>
            </a:xfrm>
          </p:grpSpPr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FB6CC3DC-CDF0-48DE-A6FF-DC6718FDF6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9305" t="31510" r="816"/>
              <a:stretch/>
            </p:blipFill>
            <p:spPr>
              <a:xfrm>
                <a:off x="4533900" y="2918459"/>
                <a:ext cx="4557658" cy="3626505"/>
              </a:xfrm>
              <a:prstGeom prst="rect">
                <a:avLst/>
              </a:prstGeom>
            </p:spPr>
          </p:pic>
          <p:cxnSp>
            <p:nvCxnSpPr>
              <p:cNvPr id="79" name="Gerader Verbinder 78">
                <a:extLst>
                  <a:ext uri="{FF2B5EF4-FFF2-40B4-BE49-F238E27FC236}">
                    <a16:creationId xmlns:a16="http://schemas.microsoft.com/office/drawing/2014/main" id="{98720AC2-DC41-4EFD-96F0-B6F3724F5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747" y="3081512"/>
                <a:ext cx="0" cy="828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feld 32">
                <a:extLst>
                  <a:ext uri="{FF2B5EF4-FFF2-40B4-BE49-F238E27FC236}">
                    <a16:creationId xmlns:a16="http://schemas.microsoft.com/office/drawing/2014/main" id="{9DF3B812-340F-451C-AEA3-8B71CA3772E4}"/>
                  </a:ext>
                </a:extLst>
              </p:cNvPr>
              <p:cNvSpPr txBox="1"/>
              <p:nvPr/>
            </p:nvSpPr>
            <p:spPr>
              <a:xfrm rot="1930080">
                <a:off x="5926216" y="4065276"/>
                <a:ext cx="6356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400" b="1" dirty="0"/>
                  <a:t>TSX1</a:t>
                </a:r>
              </a:p>
            </p:txBody>
          </p:sp>
          <p:cxnSp>
            <p:nvCxnSpPr>
              <p:cNvPr id="81" name="Gerader Verbinder 80">
                <a:extLst>
                  <a:ext uri="{FF2B5EF4-FFF2-40B4-BE49-F238E27FC236}">
                    <a16:creationId xmlns:a16="http://schemas.microsoft.com/office/drawing/2014/main" id="{66FBD5A0-B206-419D-A1A3-D0AE8A1FE4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5012" y="4211058"/>
                <a:ext cx="428088" cy="34460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Gerade Verbindung mit Pfeil 81">
                <a:extLst>
                  <a:ext uri="{FF2B5EF4-FFF2-40B4-BE49-F238E27FC236}">
                    <a16:creationId xmlns:a16="http://schemas.microsoft.com/office/drawing/2014/main" id="{570415A3-D6F1-42D6-97D4-C5A4434054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3100" y="4555660"/>
                <a:ext cx="520700" cy="56879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6599A26C-D4CD-4262-8F8C-A990E414CC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5520" y="3909512"/>
                <a:ext cx="535305" cy="30371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 Verbindung mit Pfeil 83">
                <a:extLst>
                  <a:ext uri="{FF2B5EF4-FFF2-40B4-BE49-F238E27FC236}">
                    <a16:creationId xmlns:a16="http://schemas.microsoft.com/office/drawing/2014/main" id="{A67ADD64-2433-409E-B9E7-C70D7D5F9D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46748" y="3814022"/>
                <a:ext cx="524924" cy="426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r Verbinder 84">
                <a:extLst>
                  <a:ext uri="{FF2B5EF4-FFF2-40B4-BE49-F238E27FC236}">
                    <a16:creationId xmlns:a16="http://schemas.microsoft.com/office/drawing/2014/main" id="{FA630506-EBC6-4124-BBED-B242633C3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3931" y="3814022"/>
                <a:ext cx="401589" cy="9549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feld 32">
                <a:extLst>
                  <a:ext uri="{FF2B5EF4-FFF2-40B4-BE49-F238E27FC236}">
                    <a16:creationId xmlns:a16="http://schemas.microsoft.com/office/drawing/2014/main" id="{D683E270-159D-434C-A16C-640D87FDDDC5}"/>
                  </a:ext>
                </a:extLst>
              </p:cNvPr>
              <p:cNvSpPr txBox="1"/>
              <p:nvPr/>
            </p:nvSpPr>
            <p:spPr>
              <a:xfrm rot="2797342">
                <a:off x="7220363" y="5369932"/>
                <a:ext cx="6401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400" b="1" dirty="0" smtClean="0"/>
                  <a:t>TSF1</a:t>
                </a:r>
                <a:endParaRPr lang="de-DE" sz="1400" b="1" dirty="0"/>
              </a:p>
            </p:txBody>
          </p:sp>
          <p:cxnSp>
            <p:nvCxnSpPr>
              <p:cNvPr id="87" name="Gerader Verbinder 86">
                <a:extLst>
                  <a:ext uri="{FF2B5EF4-FFF2-40B4-BE49-F238E27FC236}">
                    <a16:creationId xmlns:a16="http://schemas.microsoft.com/office/drawing/2014/main" id="{35B532EB-2AF9-4FDE-83AA-CB17E28765E9}"/>
                  </a:ext>
                </a:extLst>
              </p:cNvPr>
              <p:cNvCxnSpPr>
                <a:cxnSpLocks/>
                <a:endCxn id="86" idx="1"/>
              </p:cNvCxnSpPr>
              <p:nvPr/>
            </p:nvCxnSpPr>
            <p:spPr>
              <a:xfrm flipH="1">
                <a:off x="7320612" y="4686300"/>
                <a:ext cx="815486" cy="6048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744526D6-172B-40CC-98E6-5673612EE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10525" y="5589761"/>
                <a:ext cx="841375" cy="57608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 Verbindung mit Pfeil 88">
                <a:extLst>
                  <a:ext uri="{FF2B5EF4-FFF2-40B4-BE49-F238E27FC236}">
                    <a16:creationId xmlns:a16="http://schemas.microsoft.com/office/drawing/2014/main" id="{F95D1A95-6C08-4594-A25C-32A822F6F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4992" y="5601859"/>
                <a:ext cx="265050" cy="42270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r Verbinder 89">
                <a:extLst>
                  <a:ext uri="{FF2B5EF4-FFF2-40B4-BE49-F238E27FC236}">
                    <a16:creationId xmlns:a16="http://schemas.microsoft.com/office/drawing/2014/main" id="{3AEA76FD-D3F9-4849-A201-E5487A9997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01038" y="5959475"/>
                <a:ext cx="754062" cy="5365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mit Pfeil 90">
                <a:extLst>
                  <a:ext uri="{FF2B5EF4-FFF2-40B4-BE49-F238E27FC236}">
                    <a16:creationId xmlns:a16="http://schemas.microsoft.com/office/drawing/2014/main" id="{C4962C25-0769-4D3D-B84A-653463E09A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4480" y="6024563"/>
                <a:ext cx="252029" cy="36376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35B532EB-2AF9-4FDE-83AA-CB17E28765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40352" y="5203761"/>
                <a:ext cx="809923" cy="5294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feld 32">
                <a:extLst>
                  <a:ext uri="{FF2B5EF4-FFF2-40B4-BE49-F238E27FC236}">
                    <a16:creationId xmlns:a16="http://schemas.microsoft.com/office/drawing/2014/main" id="{4E6AE215-A633-4577-B52B-D77ED25A6D06}"/>
                  </a:ext>
                </a:extLst>
              </p:cNvPr>
              <p:cNvSpPr txBox="1"/>
              <p:nvPr/>
            </p:nvSpPr>
            <p:spPr>
              <a:xfrm rot="3390750">
                <a:off x="7527785" y="5801474"/>
                <a:ext cx="6441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400" b="1" dirty="0" smtClean="0"/>
                  <a:t>T1F2</a:t>
                </a:r>
                <a:endParaRPr lang="de-DE" sz="1400" b="1" dirty="0"/>
              </a:p>
            </p:txBody>
          </p:sp>
          <p:cxnSp>
            <p:nvCxnSpPr>
              <p:cNvPr id="94" name="Gerade Verbindung mit Pfeil 93">
                <a:extLst>
                  <a:ext uri="{FF2B5EF4-FFF2-40B4-BE49-F238E27FC236}">
                    <a16:creationId xmlns:a16="http://schemas.microsoft.com/office/drawing/2014/main" id="{570415A3-D6F1-42D6-97D4-C5A44340547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7540447" y="5124450"/>
                <a:ext cx="399810" cy="436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feld 32">
                <a:extLst>
                  <a:ext uri="{FF2B5EF4-FFF2-40B4-BE49-F238E27FC236}">
                    <a16:creationId xmlns:a16="http://schemas.microsoft.com/office/drawing/2014/main" id="{28465A8B-2975-4D8A-A1D0-B760FB207322}"/>
                  </a:ext>
                </a:extLst>
              </p:cNvPr>
              <p:cNvSpPr txBox="1"/>
              <p:nvPr/>
            </p:nvSpPr>
            <p:spPr>
              <a:xfrm rot="2030553">
                <a:off x="6296798" y="3312505"/>
                <a:ext cx="10677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600" b="1" dirty="0" smtClean="0">
                    <a:solidFill>
                      <a:srgbClr val="0070C0"/>
                    </a:solidFill>
                  </a:rPr>
                  <a:t>H0705A</a:t>
                </a:r>
                <a:endParaRPr lang="de-DE" sz="16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96" name="Gerader Verbinder 95"/>
              <p:cNvCxnSpPr/>
              <p:nvPr/>
            </p:nvCxnSpPr>
            <p:spPr>
              <a:xfrm flipV="1">
                <a:off x="7587549" y="3840530"/>
                <a:ext cx="397049" cy="285533"/>
              </a:xfrm>
              <a:prstGeom prst="line">
                <a:avLst/>
              </a:prstGeom>
              <a:ln w="15875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feld 32">
                <a:extLst>
                  <a:ext uri="{FF2B5EF4-FFF2-40B4-BE49-F238E27FC236}">
                    <a16:creationId xmlns:a16="http://schemas.microsoft.com/office/drawing/2014/main" id="{28465A8B-2975-4D8A-A1D0-B760FB207322}"/>
                  </a:ext>
                </a:extLst>
              </p:cNvPr>
              <p:cNvSpPr txBox="1"/>
              <p:nvPr/>
            </p:nvSpPr>
            <p:spPr>
              <a:xfrm rot="3044105">
                <a:off x="7935855" y="4474293"/>
                <a:ext cx="9593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600" b="1" dirty="0" smtClean="0">
                    <a:solidFill>
                      <a:srgbClr val="0070C0"/>
                    </a:solidFill>
                  </a:rPr>
                  <a:t>K0617A</a:t>
                </a:r>
                <a:endParaRPr lang="de-DE" sz="16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98" name="Gerader Verbinder 97"/>
              <p:cNvCxnSpPr/>
              <p:nvPr/>
            </p:nvCxnSpPr>
            <p:spPr>
              <a:xfrm flipH="1">
                <a:off x="6600826" y="3730752"/>
                <a:ext cx="293750" cy="413599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feld 75"/>
            <p:cNvSpPr txBox="1"/>
            <p:nvPr/>
          </p:nvSpPr>
          <p:spPr>
            <a:xfrm rot="1395000">
              <a:off x="5841619" y="3567525"/>
              <a:ext cx="292608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b="1" dirty="0" smtClean="0"/>
                <a:t>1</a:t>
              </a:r>
              <a:endParaRPr lang="en-GB" sz="1200" b="1" dirty="0" smtClean="0"/>
            </a:p>
          </p:txBody>
        </p:sp>
        <p:sp>
          <p:nvSpPr>
            <p:cNvPr id="77" name="Textfeld 76"/>
            <p:cNvSpPr txBox="1"/>
            <p:nvPr/>
          </p:nvSpPr>
          <p:spPr>
            <a:xfrm rot="2566766">
              <a:off x="6999873" y="4371940"/>
              <a:ext cx="292608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b="1" dirty="0"/>
                <a:t>2</a:t>
              </a:r>
              <a:endParaRPr lang="en-GB" sz="1200" b="1" dirty="0" smtClean="0"/>
            </a:p>
          </p:txBody>
        </p:sp>
        <p:sp>
          <p:nvSpPr>
            <p:cNvPr id="74" name="Textfeld 32">
              <a:extLst>
                <a:ext uri="{FF2B5EF4-FFF2-40B4-BE49-F238E27FC236}">
                  <a16:creationId xmlns:a16="http://schemas.microsoft.com/office/drawing/2014/main" id="{4E6AE215-A633-4577-B52B-D77ED25A6D06}"/>
                </a:ext>
              </a:extLst>
            </p:cNvPr>
            <p:cNvSpPr txBox="1"/>
            <p:nvPr/>
          </p:nvSpPr>
          <p:spPr>
            <a:xfrm rot="3390750">
              <a:off x="7794478" y="6234442"/>
              <a:ext cx="644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400" b="1" dirty="0"/>
                <a:t>TFF1</a:t>
              </a:r>
            </a:p>
          </p:txBody>
        </p:sp>
      </p:grp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smtClean="0"/>
              <a:t>November 7-8, 2024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F. Hagenbuck/ HEBT Hardware Commissioning</a:t>
            </a:r>
            <a:endParaRPr lang="en-GB" dirty="0"/>
          </a:p>
        </p:txBody>
      </p:sp>
      <p:sp>
        <p:nvSpPr>
          <p:cNvPr id="45" name="Titel 4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</p:spPr>
        <p:txBody>
          <a:bodyPr/>
          <a:lstStyle/>
          <a:p>
            <a:r>
              <a:rPr lang="de-DE" dirty="0" smtClean="0"/>
              <a:t>HEBT ES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sections</a:t>
            </a:r>
            <a:endParaRPr lang="de-DE" dirty="0"/>
          </a:p>
        </p:txBody>
      </p:sp>
      <p:grpSp>
        <p:nvGrpSpPr>
          <p:cNvPr id="25" name="Gruppieren 24"/>
          <p:cNvGrpSpPr/>
          <p:nvPr/>
        </p:nvGrpSpPr>
        <p:grpSpPr>
          <a:xfrm>
            <a:off x="84829" y="2430921"/>
            <a:ext cx="5760000" cy="2300670"/>
            <a:chOff x="65087" y="2250544"/>
            <a:chExt cx="5760000" cy="230067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87" y="2250544"/>
              <a:ext cx="5760000" cy="2300670"/>
            </a:xfrm>
            <a:prstGeom prst="rect">
              <a:avLst/>
            </a:prstGeom>
          </p:spPr>
        </p:pic>
        <p:sp>
          <p:nvSpPr>
            <p:cNvPr id="9" name="Textfeld 32">
              <a:extLst>
                <a:ext uri="{FF2B5EF4-FFF2-40B4-BE49-F238E27FC236}">
                  <a16:creationId xmlns:a16="http://schemas.microsoft.com/office/drawing/2014/main" id="{86BEF3BB-B118-4161-A68D-66F7F40F1D71}"/>
                </a:ext>
              </a:extLst>
            </p:cNvPr>
            <p:cNvSpPr txBox="1"/>
            <p:nvPr/>
          </p:nvSpPr>
          <p:spPr>
            <a:xfrm>
              <a:off x="2211593" y="2305883"/>
              <a:ext cx="2052693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400" b="1" dirty="0" smtClean="0"/>
                <a:t>TSX1 – VAC </a:t>
              </a:r>
              <a:r>
                <a:rPr lang="de-DE" sz="1400" b="1" dirty="0" err="1" smtClean="0"/>
                <a:t>section</a:t>
              </a:r>
              <a:r>
                <a:rPr lang="de-DE" sz="1400" b="1" dirty="0" smtClean="0"/>
                <a:t> 1 </a:t>
              </a:r>
              <a:endParaRPr lang="de-DE" sz="1400" b="1" dirty="0"/>
            </a:p>
          </p:txBody>
        </p:sp>
        <p:cxnSp>
          <p:nvCxnSpPr>
            <p:cNvPr id="11" name="Gerader Verbinder 10"/>
            <p:cNvCxnSpPr/>
            <p:nvPr/>
          </p:nvCxnSpPr>
          <p:spPr>
            <a:xfrm flipV="1">
              <a:off x="1066800" y="2613660"/>
              <a:ext cx="1021080" cy="886028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>
            <a:xfrm flipH="1" flipV="1">
              <a:off x="4422647" y="2613660"/>
              <a:ext cx="1066106" cy="976314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/>
          <p:cNvGrpSpPr/>
          <p:nvPr/>
        </p:nvGrpSpPr>
        <p:grpSpPr>
          <a:xfrm>
            <a:off x="1743848" y="4262863"/>
            <a:ext cx="5760000" cy="1902987"/>
            <a:chOff x="1340456" y="4063229"/>
            <a:chExt cx="5760000" cy="1902987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56" y="4063229"/>
              <a:ext cx="5760000" cy="1902987"/>
            </a:xfrm>
            <a:prstGeom prst="rect">
              <a:avLst/>
            </a:prstGeom>
          </p:spPr>
        </p:pic>
        <p:sp>
          <p:nvSpPr>
            <p:cNvPr id="10" name="Textfeld 32">
              <a:extLst>
                <a:ext uri="{FF2B5EF4-FFF2-40B4-BE49-F238E27FC236}">
                  <a16:creationId xmlns:a16="http://schemas.microsoft.com/office/drawing/2014/main" id="{86BEF3BB-B118-4161-A68D-66F7F40F1D71}"/>
                </a:ext>
              </a:extLst>
            </p:cNvPr>
            <p:cNvSpPr txBox="1"/>
            <p:nvPr/>
          </p:nvSpPr>
          <p:spPr>
            <a:xfrm>
              <a:off x="2554493" y="5526166"/>
              <a:ext cx="2052693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400" b="1" dirty="0" smtClean="0"/>
                <a:t>TSX1 – VAC </a:t>
              </a:r>
              <a:r>
                <a:rPr lang="de-DE" sz="1400" b="1" dirty="0" err="1" smtClean="0"/>
                <a:t>section</a:t>
              </a:r>
              <a:r>
                <a:rPr lang="de-DE" sz="1400" b="1" dirty="0" smtClean="0"/>
                <a:t> 2 </a:t>
              </a:r>
              <a:endParaRPr lang="de-DE" sz="1400" b="1" dirty="0"/>
            </a:p>
          </p:txBody>
        </p:sp>
        <p:cxnSp>
          <p:nvCxnSpPr>
            <p:cNvPr id="19" name="Gerader Verbinder 18"/>
            <p:cNvCxnSpPr/>
            <p:nvPr/>
          </p:nvCxnSpPr>
          <p:spPr>
            <a:xfrm>
              <a:off x="1805940" y="5122748"/>
              <a:ext cx="601980" cy="348412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 flipH="1">
              <a:off x="4780094" y="5295900"/>
              <a:ext cx="682302" cy="230266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 w="med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355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MAC-Template-V03</Template>
  <TotalTime>0</TotalTime>
  <Words>2448</Words>
  <Application>Microsoft Office PowerPoint</Application>
  <PresentationFormat>Bildschirmpräsentation (4:3)</PresentationFormat>
  <Paragraphs>1027</Paragraphs>
  <Slides>26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ＭＳ Ｐゴシック</vt:lpstr>
      <vt:lpstr>Arial</vt:lpstr>
      <vt:lpstr>Calibri</vt:lpstr>
      <vt:lpstr>Tahoma</vt:lpstr>
      <vt:lpstr>Wingdings</vt:lpstr>
      <vt:lpstr>MAC-Template-V03</vt:lpstr>
      <vt:lpstr>HEBT  Hardware Commissioning</vt:lpstr>
      <vt:lpstr>Outline</vt:lpstr>
      <vt:lpstr>HEBT Overview – MSV (Module 0-3)</vt:lpstr>
      <vt:lpstr>HEBT Overview – Staging</vt:lpstr>
      <vt:lpstr>Buildings – MSV  </vt:lpstr>
      <vt:lpstr>Buildings – Early Science  </vt:lpstr>
      <vt:lpstr>HEBT Early Science (ES) </vt:lpstr>
      <vt:lpstr>HEBT ES Vacuum Sections</vt:lpstr>
      <vt:lpstr>HEBT ES Vacuum sections</vt:lpstr>
      <vt:lpstr>HEBT ES Components</vt:lpstr>
      <vt:lpstr>HEBT ES Components </vt:lpstr>
      <vt:lpstr>HEBT ES Components</vt:lpstr>
      <vt:lpstr>Commissioning Planning</vt:lpstr>
      <vt:lpstr>Commissioning Planning - Progress dashboard</vt:lpstr>
      <vt:lpstr>HEBT ES Installation Schedule</vt:lpstr>
      <vt:lpstr>HEBT ES Commissioning Schedule</vt:lpstr>
      <vt:lpstr>HEBT Installation (ES, FS) &amp; Commissioning (ES) Schedule</vt:lpstr>
      <vt:lpstr>‘Staged’ Commissioning of TBI - HEBT</vt:lpstr>
      <vt:lpstr>HEBT Commissioning Roles</vt:lpstr>
      <vt:lpstr>Summary</vt:lpstr>
      <vt:lpstr>PowerPoint-Präsentation</vt:lpstr>
      <vt:lpstr>HEBT beam commissioning</vt:lpstr>
      <vt:lpstr>Tunnel G0702A</vt:lpstr>
      <vt:lpstr>Tunnel K0617A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Carvas</dc:creator>
  <cp:lastModifiedBy>Hagenbuck, Frank Dr.</cp:lastModifiedBy>
  <cp:revision>459</cp:revision>
  <dcterms:created xsi:type="dcterms:W3CDTF">2017-05-03T12:35:34Z</dcterms:created>
  <dcterms:modified xsi:type="dcterms:W3CDTF">2024-11-06T22:24:58Z</dcterms:modified>
</cp:coreProperties>
</file>