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60" r:id="rId4"/>
    <p:sldId id="261" r:id="rId5"/>
    <p:sldId id="269" r:id="rId6"/>
    <p:sldId id="262" r:id="rId7"/>
    <p:sldId id="263" r:id="rId8"/>
    <p:sldId id="264" r:id="rId9"/>
    <p:sldId id="268" r:id="rId10"/>
    <p:sldId id="267" r:id="rId11"/>
    <p:sldId id="271" r:id="rId12"/>
    <p:sldId id="274" r:id="rId13"/>
    <p:sldId id="273" r:id="rId14"/>
    <p:sldId id="275" r:id="rId15"/>
    <p:sldId id="276" r:id="rId16"/>
    <p:sldId id="277" r:id="rId17"/>
    <p:sldId id="270" r:id="rId18"/>
    <p:sldId id="272" r:id="rId19"/>
    <p:sldId id="266" r:id="rId20"/>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333333"/>
    <a:srgbClr val="EAEAEA"/>
    <a:srgbClr val="FDBB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3" autoAdjust="0"/>
    <p:restoredTop sz="94655" autoAdjust="0"/>
  </p:normalViewPr>
  <p:slideViewPr>
    <p:cSldViewPr snapToGrid="0" snapToObjects="1">
      <p:cViewPr varScale="1">
        <p:scale>
          <a:sx n="234" d="100"/>
          <a:sy n="234" d="100"/>
        </p:scale>
        <p:origin x="134" y="691"/>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05.11.2024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05.11.2024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smtClean="0"/>
              <a:t>Formatvorlagen des Textmasters bearbeiten</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smtClean="0"/>
              <a:t>Formatvorlagen des Textmasters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p>
            <a:fld id="{125CBDDA-5CCF-8748-8988-9DC6C8981774}" type="slidenum">
              <a:rPr lang="de-DE" smtClean="0"/>
              <a:pPr/>
              <a:t>‹Nr.›</a:t>
            </a:fld>
            <a:endParaRPr lang="de-DE" dirty="0"/>
          </a:p>
        </p:txBody>
      </p:sp>
      <p:sp>
        <p:nvSpPr>
          <p:cNvPr id="4" name="Datumsplatzhalter 3"/>
          <p:cNvSpPr>
            <a:spLocks noGrp="1"/>
          </p:cNvSpPr>
          <p:nvPr>
            <p:ph type="dt" sz="half" idx="11"/>
          </p:nvPr>
        </p:nvSpPr>
        <p:spPr/>
        <p:txBody>
          <a:bodyPr/>
          <a:lstStyle/>
          <a:p>
            <a:r>
              <a:rPr lang="de-DE" dirty="0" smtClean="0"/>
              <a:t>March 28,2023</a:t>
            </a:r>
            <a:endParaRPr lang="de-DE" dirty="0"/>
          </a:p>
        </p:txBody>
      </p:sp>
      <p:sp>
        <p:nvSpPr>
          <p:cNvPr id="5" name="Fußzeilenplatzhalter 4"/>
          <p:cNvSpPr>
            <a:spLocks noGrp="1"/>
          </p:cNvSpPr>
          <p:nvPr>
            <p:ph type="ftr" sz="quarter" idx="12"/>
          </p:nvPr>
        </p:nvSpPr>
        <p:spPr/>
        <p:txBody>
          <a:bodyPr/>
          <a:lstStyle/>
          <a:p>
            <a:pPr algn="l"/>
            <a:r>
              <a:rPr lang="de-DE" dirty="0" smtClean="0"/>
              <a:t>Holger Kollmus, ECD 2023</a:t>
            </a:r>
            <a:endParaRPr lang="de-DE" dirty="0"/>
          </a:p>
        </p:txBody>
      </p:sp>
    </p:spTree>
    <p:extLst>
      <p:ext uri="{BB962C8B-B14F-4D97-AF65-F5344CB8AC3E}">
        <p14:creationId xmlns:p14="http://schemas.microsoft.com/office/powerpoint/2010/main" val="2086862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sldNum="0" hdr="0" ftr="0" dt="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4.xml"/><Relationship Id="rId4" Type="http://schemas.openxmlformats.org/officeDocument/2006/relationships/image" Target="../media/image23.tm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dirty="0"/>
              <a:t>Start of Commissioning &amp; </a:t>
            </a:r>
            <a:r>
              <a:rPr lang="en-GB" dirty="0" smtClean="0"/>
              <a:t>Cryogenic Operation @ FAIR</a:t>
            </a:r>
            <a:endParaRPr lang="de-DE" dirty="0"/>
          </a:p>
        </p:txBody>
      </p:sp>
      <p:sp>
        <p:nvSpPr>
          <p:cNvPr id="3" name="Untertitel 2"/>
          <p:cNvSpPr>
            <a:spLocks noGrp="1"/>
          </p:cNvSpPr>
          <p:nvPr>
            <p:ph type="subTitle" idx="1"/>
          </p:nvPr>
        </p:nvSpPr>
        <p:spPr/>
        <p:txBody>
          <a:bodyPr/>
          <a:lstStyle/>
          <a:p>
            <a:r>
              <a:rPr lang="de-DE" dirty="0" smtClean="0"/>
              <a:t>Holger Kollmus, </a:t>
            </a:r>
            <a:r>
              <a:rPr lang="de-DE" dirty="0" smtClean="0"/>
              <a:t>FAIR </a:t>
            </a:r>
            <a:r>
              <a:rPr lang="de-DE" dirty="0" err="1" smtClean="0"/>
              <a:t>Commissioning</a:t>
            </a:r>
            <a:r>
              <a:rPr lang="de-DE" dirty="0" smtClean="0"/>
              <a:t> Workshop</a:t>
            </a:r>
            <a:endParaRPr lang="de-DE" baseline="30000" dirty="0"/>
          </a:p>
        </p:txBody>
      </p:sp>
    </p:spTree>
    <p:extLst>
      <p:ext uri="{BB962C8B-B14F-4D97-AF65-F5344CB8AC3E}">
        <p14:creationId xmlns:p14="http://schemas.microsoft.com/office/powerpoint/2010/main" val="3910199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SIS100 </a:t>
            </a:r>
            <a:r>
              <a:rPr lang="de-DE" dirty="0" err="1" smtClean="0"/>
              <a:t>local</a:t>
            </a:r>
            <a:r>
              <a:rPr lang="de-DE" dirty="0" smtClean="0"/>
              <a:t> </a:t>
            </a:r>
            <a:r>
              <a:rPr lang="de-DE" dirty="0" err="1" smtClean="0"/>
              <a:t>cryogenics</a:t>
            </a:r>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819" y="907257"/>
            <a:ext cx="5114924" cy="3836193"/>
          </a:xfrm>
          <a:prstGeom prst="rect">
            <a:avLst/>
          </a:prstGeom>
        </p:spPr>
      </p:pic>
      <p:sp>
        <p:nvSpPr>
          <p:cNvPr id="4" name="Date Placeholder 3"/>
          <p:cNvSpPr>
            <a:spLocks noGrp="1"/>
          </p:cNvSpPr>
          <p:nvPr>
            <p:ph type="dt" sz="half" idx="2"/>
          </p:nvPr>
        </p:nvSpPr>
        <p:spPr/>
        <p:txBody>
          <a:bodyPr/>
          <a:lstStyle/>
          <a:p>
            <a:r>
              <a:rPr lang="en-US" noProof="0" smtClean="0"/>
              <a:t>6/19/2017</a:t>
            </a:r>
            <a:endParaRPr lang="en-GB" noProof="0" dirty="0"/>
          </a:p>
        </p:txBody>
      </p:sp>
      <p:sp>
        <p:nvSpPr>
          <p:cNvPr id="6" name="Footer Placeholder 5"/>
          <p:cNvSpPr>
            <a:spLocks noGrp="1"/>
          </p:cNvSpPr>
          <p:nvPr>
            <p:ph type="ftr" sz="quarter" idx="3"/>
          </p:nvPr>
        </p:nvSpPr>
        <p:spPr/>
        <p:txBody>
          <a:bodyPr/>
          <a:lstStyle/>
          <a:p>
            <a:pPr algn="l"/>
            <a:r>
              <a:rPr lang="en-GB" smtClean="0"/>
              <a:t>Holger Kollmus / Progress of the FAIR Cryogenic System</a:t>
            </a:r>
            <a:endParaRPr lang="en-GB" dirty="0"/>
          </a:p>
        </p:txBody>
      </p:sp>
      <p:sp>
        <p:nvSpPr>
          <p:cNvPr id="7" name="Slide Number Placeholder 6"/>
          <p:cNvSpPr>
            <a:spLocks noGrp="1"/>
          </p:cNvSpPr>
          <p:nvPr>
            <p:ph type="sldNum" sz="quarter" idx="4294967295"/>
          </p:nvPr>
        </p:nvSpPr>
        <p:spPr/>
        <p:txBody>
          <a:bodyPr/>
          <a:lstStyle/>
          <a:p>
            <a:fld id="{125CBDDA-5CCF-8748-8988-9DC6C8981774}" type="slidenum">
              <a:rPr lang="en-GB" noProof="0" smtClean="0"/>
              <a:pPr/>
              <a:t>10</a:t>
            </a:fld>
            <a:endParaRPr lang="en-GB" noProof="0" dirty="0"/>
          </a:p>
        </p:txBody>
      </p:sp>
      <p:sp>
        <p:nvSpPr>
          <p:cNvPr id="8" name="Text Box 4"/>
          <p:cNvSpPr txBox="1">
            <a:spLocks noChangeArrowheads="1"/>
          </p:cNvSpPr>
          <p:nvPr/>
        </p:nvSpPr>
        <p:spPr bwMode="auto">
          <a:xfrm>
            <a:off x="1968103" y="4509301"/>
            <a:ext cx="5125640" cy="300082"/>
          </a:xfrm>
          <a:prstGeom prst="rect">
            <a:avLst/>
          </a:prstGeom>
          <a:solidFill>
            <a:srgbClr val="FFCC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buFont typeface="Arial" charset="0"/>
              <a:buChar char="•"/>
            </a:pPr>
            <a:r>
              <a:rPr lang="en-US" altLang="de-DE" sz="1350" dirty="0" smtClean="0"/>
              <a:t>Produced at </a:t>
            </a:r>
            <a:r>
              <a:rPr lang="en-US" altLang="de-DE" sz="1350" dirty="0" err="1" smtClean="0"/>
              <a:t>Kriosystem</a:t>
            </a:r>
            <a:r>
              <a:rPr lang="en-US" altLang="de-DE" sz="1350" dirty="0" smtClean="0"/>
              <a:t> in Poland, finished accept feed boxes</a:t>
            </a:r>
            <a:endParaRPr lang="en-US" altLang="de-DE" sz="1350" dirty="0"/>
          </a:p>
        </p:txBody>
      </p:sp>
    </p:spTree>
    <p:extLst>
      <p:ext uri="{BB962C8B-B14F-4D97-AF65-F5344CB8AC3E}">
        <p14:creationId xmlns:p14="http://schemas.microsoft.com/office/powerpoint/2010/main" val="162993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SuperFRS</a:t>
            </a:r>
            <a:r>
              <a:rPr lang="de-DE" dirty="0" smtClean="0"/>
              <a:t> </a:t>
            </a:r>
            <a:r>
              <a:rPr lang="de-DE" dirty="0" err="1" smtClean="0"/>
              <a:t>local</a:t>
            </a:r>
            <a:r>
              <a:rPr lang="de-DE" dirty="0" smtClean="0"/>
              <a:t> </a:t>
            </a:r>
            <a:r>
              <a:rPr lang="de-DE" dirty="0" err="1" smtClean="0"/>
              <a:t>cryogenic</a:t>
            </a:r>
            <a:endParaRPr lang="de-DE" dirty="0"/>
          </a:p>
        </p:txBody>
      </p:sp>
      <p:pic>
        <p:nvPicPr>
          <p:cNvPr id="3" name="Grafik 2"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67" y="925425"/>
            <a:ext cx="3817435" cy="3463428"/>
          </a:xfrm>
          <a:prstGeom prst="rect">
            <a:avLst/>
          </a:prstGeom>
        </p:spPr>
      </p:pic>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748" y="928171"/>
            <a:ext cx="3264716" cy="3832493"/>
          </a:xfrm>
          <a:prstGeom prst="rect">
            <a:avLst/>
          </a:prstGeom>
        </p:spPr>
      </p:pic>
      <p:sp>
        <p:nvSpPr>
          <p:cNvPr id="5" name="Text Box 4"/>
          <p:cNvSpPr txBox="1">
            <a:spLocks noChangeArrowheads="1"/>
          </p:cNvSpPr>
          <p:nvPr/>
        </p:nvSpPr>
        <p:spPr bwMode="auto">
          <a:xfrm>
            <a:off x="1" y="4260106"/>
            <a:ext cx="9144000" cy="715581"/>
          </a:xfrm>
          <a:prstGeom prst="rect">
            <a:avLst/>
          </a:prstGeom>
          <a:solidFill>
            <a:srgbClr val="FFCC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buFont typeface="Arial" charset="0"/>
              <a:buChar char="•"/>
            </a:pPr>
            <a:r>
              <a:rPr lang="en-US" altLang="de-DE" sz="1350" dirty="0" smtClean="0"/>
              <a:t>T-Branch of </a:t>
            </a:r>
            <a:r>
              <a:rPr lang="en-US" altLang="de-DE" sz="1350" dirty="0" err="1" smtClean="0"/>
              <a:t>SuperFRS</a:t>
            </a:r>
            <a:r>
              <a:rPr lang="en-US" altLang="de-DE" sz="1350" dirty="0" smtClean="0"/>
              <a:t> is on the transport to FAIR, </a:t>
            </a:r>
            <a:r>
              <a:rPr lang="en-US" altLang="de-DE" sz="1350" dirty="0" err="1" smtClean="0"/>
              <a:t>FoS</a:t>
            </a:r>
            <a:r>
              <a:rPr lang="en-US" altLang="de-DE" sz="1350" dirty="0" smtClean="0"/>
              <a:t> testing will start in January 2025, produced at INOX, India</a:t>
            </a:r>
          </a:p>
          <a:p>
            <a:pPr algn="l" eaLnBrk="1" hangingPunct="1">
              <a:buFont typeface="Arial" charset="0"/>
              <a:buChar char="•"/>
            </a:pPr>
            <a:r>
              <a:rPr lang="en-US" altLang="de-DE" sz="1350" dirty="0" smtClean="0"/>
              <a:t>Branch P Polish In-Kind, production most probably INOX, India</a:t>
            </a:r>
          </a:p>
          <a:p>
            <a:pPr algn="l" eaLnBrk="1" hangingPunct="1">
              <a:buFont typeface="Arial" charset="0"/>
              <a:buChar char="•"/>
            </a:pPr>
            <a:r>
              <a:rPr lang="en-US" altLang="de-DE" sz="1350" dirty="0" smtClean="0"/>
              <a:t>Branch M, H, G in procurement, M4 earliest February 25</a:t>
            </a:r>
            <a:endParaRPr lang="en-US" altLang="de-DE" sz="1350" dirty="0"/>
          </a:p>
        </p:txBody>
      </p:sp>
    </p:spTree>
    <p:extLst>
      <p:ext uri="{BB962C8B-B14F-4D97-AF65-F5344CB8AC3E}">
        <p14:creationId xmlns:p14="http://schemas.microsoft.com/office/powerpoint/2010/main" val="3094724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p>
            <a:r>
              <a:rPr lang="de-DE" dirty="0" err="1" smtClean="0"/>
              <a:t>SuperFRS</a:t>
            </a:r>
            <a:r>
              <a:rPr lang="de-DE" dirty="0" smtClean="0"/>
              <a:t> </a:t>
            </a:r>
            <a:r>
              <a:rPr lang="de-DE" dirty="0" err="1" smtClean="0"/>
              <a:t>Branch</a:t>
            </a:r>
            <a:r>
              <a:rPr lang="de-DE" dirty="0" smtClean="0"/>
              <a:t> Box (</a:t>
            </a:r>
            <a:r>
              <a:rPr lang="de-DE" dirty="0" err="1" smtClean="0"/>
              <a:t>Demaco</a:t>
            </a:r>
            <a:r>
              <a:rPr lang="de-DE" dirty="0" smtClean="0"/>
              <a:t>)</a:t>
            </a:r>
            <a:endParaRPr lang="de-DE" dirty="0"/>
          </a:p>
        </p:txBody>
      </p:sp>
      <p:pic>
        <p:nvPicPr>
          <p:cNvPr id="4" name="Grafik 3"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7" y="986010"/>
            <a:ext cx="5249559" cy="3960000"/>
          </a:xfrm>
          <a:prstGeom prst="rect">
            <a:avLst/>
          </a:prstGeom>
        </p:spPr>
      </p:pic>
    </p:spTree>
    <p:extLst>
      <p:ext uri="{BB962C8B-B14F-4D97-AF65-F5344CB8AC3E}">
        <p14:creationId xmlns:p14="http://schemas.microsoft.com/office/powerpoint/2010/main" val="2514877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SuperFRS</a:t>
            </a:r>
            <a:r>
              <a:rPr lang="de-DE" dirty="0" smtClean="0"/>
              <a:t> </a:t>
            </a:r>
            <a:r>
              <a:rPr lang="de-DE" dirty="0" err="1" smtClean="0"/>
              <a:t>Branch</a:t>
            </a:r>
            <a:r>
              <a:rPr lang="de-DE" dirty="0" smtClean="0"/>
              <a:t> Box (</a:t>
            </a:r>
            <a:r>
              <a:rPr lang="de-DE" dirty="0" err="1" smtClean="0"/>
              <a:t>Demaco</a:t>
            </a:r>
            <a:r>
              <a:rPr lang="de-DE" dirty="0" smtClean="0"/>
              <a:t>)</a:t>
            </a:r>
            <a:endParaRPr lang="de-DE" dirty="0"/>
          </a:p>
        </p:txBody>
      </p:sp>
      <p:pic>
        <p:nvPicPr>
          <p:cNvPr id="3" name="Grafik 2"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57" y="946535"/>
            <a:ext cx="6388397" cy="3960000"/>
          </a:xfrm>
          <a:prstGeom prst="rect">
            <a:avLst/>
          </a:prstGeom>
        </p:spPr>
      </p:pic>
    </p:spTree>
    <p:extLst>
      <p:ext uri="{BB962C8B-B14F-4D97-AF65-F5344CB8AC3E}">
        <p14:creationId xmlns:p14="http://schemas.microsoft.com/office/powerpoint/2010/main" val="155168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SuperFRS</a:t>
            </a:r>
            <a:r>
              <a:rPr lang="de-DE" dirty="0"/>
              <a:t> </a:t>
            </a:r>
            <a:r>
              <a:rPr lang="de-DE" dirty="0" err="1"/>
              <a:t>Branch</a:t>
            </a:r>
            <a:r>
              <a:rPr lang="de-DE" dirty="0"/>
              <a:t> Box (</a:t>
            </a:r>
            <a:r>
              <a:rPr lang="de-DE" dirty="0" err="1"/>
              <a:t>Demaco</a:t>
            </a:r>
            <a:r>
              <a:rPr lang="de-DE" dirty="0"/>
              <a:t>)</a:t>
            </a:r>
          </a:p>
        </p:txBody>
      </p:sp>
      <p:pic>
        <p:nvPicPr>
          <p:cNvPr id="3" name="Grafik 2"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33" y="963976"/>
            <a:ext cx="5230084" cy="3960000"/>
          </a:xfrm>
          <a:prstGeom prst="rect">
            <a:avLst/>
          </a:prstGeom>
        </p:spPr>
      </p:pic>
    </p:spTree>
    <p:extLst>
      <p:ext uri="{BB962C8B-B14F-4D97-AF65-F5344CB8AC3E}">
        <p14:creationId xmlns:p14="http://schemas.microsoft.com/office/powerpoint/2010/main" val="4281854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SuperFRS</a:t>
            </a:r>
            <a:r>
              <a:rPr lang="de-DE" dirty="0"/>
              <a:t> </a:t>
            </a:r>
            <a:r>
              <a:rPr lang="de-DE" dirty="0" err="1"/>
              <a:t>Branch</a:t>
            </a:r>
            <a:r>
              <a:rPr lang="de-DE" dirty="0"/>
              <a:t> Box (</a:t>
            </a:r>
            <a:r>
              <a:rPr lang="de-DE" dirty="0" err="1"/>
              <a:t>Demaco</a:t>
            </a:r>
            <a:r>
              <a:rPr lang="de-DE" dirty="0"/>
              <a:t>)</a:t>
            </a:r>
          </a:p>
        </p:txBody>
      </p:sp>
      <p:pic>
        <p:nvPicPr>
          <p:cNvPr id="3" name="Grafik 2"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37" y="952959"/>
            <a:ext cx="5299743" cy="3960000"/>
          </a:xfrm>
          <a:prstGeom prst="rect">
            <a:avLst/>
          </a:prstGeom>
        </p:spPr>
      </p:pic>
    </p:spTree>
    <p:extLst>
      <p:ext uri="{BB962C8B-B14F-4D97-AF65-F5344CB8AC3E}">
        <p14:creationId xmlns:p14="http://schemas.microsoft.com/office/powerpoint/2010/main" val="700960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SuperFRS</a:t>
            </a:r>
            <a:r>
              <a:rPr lang="de-DE" dirty="0"/>
              <a:t> </a:t>
            </a:r>
            <a:r>
              <a:rPr lang="de-DE" dirty="0" err="1"/>
              <a:t>Branch</a:t>
            </a:r>
            <a:r>
              <a:rPr lang="de-DE" dirty="0"/>
              <a:t> Box (</a:t>
            </a:r>
            <a:r>
              <a:rPr lang="de-DE" dirty="0" err="1"/>
              <a:t>Demaco</a:t>
            </a:r>
            <a:r>
              <a:rPr lang="de-DE" dirty="0"/>
              <a:t>)</a:t>
            </a:r>
          </a:p>
        </p:txBody>
      </p:sp>
      <p:pic>
        <p:nvPicPr>
          <p:cNvPr id="3" name="Grafik 2"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56" y="969484"/>
            <a:ext cx="5307245" cy="3960000"/>
          </a:xfrm>
          <a:prstGeom prst="rect">
            <a:avLst/>
          </a:prstGeom>
        </p:spPr>
      </p:pic>
      <p:grpSp>
        <p:nvGrpSpPr>
          <p:cNvPr id="6" name="Gruppieren 5"/>
          <p:cNvGrpSpPr/>
          <p:nvPr/>
        </p:nvGrpSpPr>
        <p:grpSpPr>
          <a:xfrm>
            <a:off x="5795293" y="1011750"/>
            <a:ext cx="2880000" cy="3863828"/>
            <a:chOff x="5784277" y="1077847"/>
            <a:chExt cx="2880000" cy="3863828"/>
          </a:xfrm>
        </p:grpSpPr>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277" y="1077847"/>
              <a:ext cx="2880000" cy="261323"/>
            </a:xfrm>
            <a:prstGeom prst="rect">
              <a:avLst/>
            </a:prstGeom>
          </p:spPr>
        </p:pic>
        <p:pic>
          <p:nvPicPr>
            <p:cNvPr id="5" name="Grafik 4" descr="Bildschirmausschnit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277" y="1357795"/>
              <a:ext cx="2880000" cy="3583880"/>
            </a:xfrm>
            <a:prstGeom prst="rect">
              <a:avLst/>
            </a:prstGeom>
          </p:spPr>
        </p:pic>
      </p:grpSp>
      <p:sp>
        <p:nvSpPr>
          <p:cNvPr id="7" name="Textfeld 6"/>
          <p:cNvSpPr txBox="1"/>
          <p:nvPr/>
        </p:nvSpPr>
        <p:spPr>
          <a:xfrm>
            <a:off x="5712246" y="1655151"/>
            <a:ext cx="1287532" cy="369332"/>
          </a:xfrm>
          <a:prstGeom prst="rect">
            <a:avLst/>
          </a:prstGeom>
        </p:spPr>
        <p:txBody>
          <a:bodyPr vert="horz" wrap="none" lIns="91440" tIns="45720" rIns="91440" bIns="45720" rtlCol="0" anchor="t">
            <a:spAutoFit/>
          </a:bodyPr>
          <a:lstStyle/>
          <a:p>
            <a:pPr algn="l"/>
            <a:r>
              <a:rPr lang="de-DE" dirty="0" err="1" smtClean="0"/>
              <a:t>Production</a:t>
            </a:r>
            <a:endParaRPr lang="de-DE" dirty="0" smtClean="0"/>
          </a:p>
        </p:txBody>
      </p:sp>
      <p:sp>
        <p:nvSpPr>
          <p:cNvPr id="8" name="Ellipse 7"/>
          <p:cNvSpPr/>
          <p:nvPr/>
        </p:nvSpPr>
        <p:spPr>
          <a:xfrm rot="2400000">
            <a:off x="7136945" y="3624550"/>
            <a:ext cx="1201559" cy="86729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 name="Textfeld 8"/>
          <p:cNvSpPr txBox="1"/>
          <p:nvPr/>
        </p:nvSpPr>
        <p:spPr>
          <a:xfrm>
            <a:off x="7318119" y="1914602"/>
            <a:ext cx="1193596" cy="369332"/>
          </a:xfrm>
          <a:prstGeom prst="rect">
            <a:avLst/>
          </a:prstGeom>
        </p:spPr>
        <p:txBody>
          <a:bodyPr vert="horz" wrap="none" lIns="91440" tIns="45720" rIns="91440" bIns="45720" rtlCol="0" anchor="t">
            <a:spAutoFit/>
          </a:bodyPr>
          <a:lstStyle/>
          <a:p>
            <a:pPr algn="l"/>
            <a:r>
              <a:rPr lang="de-DE" dirty="0" smtClean="0"/>
              <a:t>Tests/FAT</a:t>
            </a:r>
            <a:endParaRPr lang="de-DE" dirty="0" smtClean="0"/>
          </a:p>
        </p:txBody>
      </p:sp>
      <p:sp>
        <p:nvSpPr>
          <p:cNvPr id="10" name="Textfeld 9"/>
          <p:cNvSpPr txBox="1"/>
          <p:nvPr/>
        </p:nvSpPr>
        <p:spPr>
          <a:xfrm>
            <a:off x="7489499" y="2908444"/>
            <a:ext cx="1287532" cy="646331"/>
          </a:xfrm>
          <a:prstGeom prst="rect">
            <a:avLst/>
          </a:prstGeom>
        </p:spPr>
        <p:txBody>
          <a:bodyPr vert="horz" wrap="none" lIns="91440" tIns="45720" rIns="91440" bIns="45720" rtlCol="0" anchor="t">
            <a:spAutoFit/>
          </a:bodyPr>
          <a:lstStyle/>
          <a:p>
            <a:pPr algn="l"/>
            <a:r>
              <a:rPr lang="de-DE" dirty="0" smtClean="0"/>
              <a:t>Transport</a:t>
            </a:r>
          </a:p>
          <a:p>
            <a:pPr algn="l"/>
            <a:r>
              <a:rPr lang="de-DE" dirty="0" smtClean="0"/>
              <a:t>Installation</a:t>
            </a:r>
            <a:endParaRPr lang="de-DE" dirty="0" smtClean="0"/>
          </a:p>
        </p:txBody>
      </p:sp>
      <p:sp>
        <p:nvSpPr>
          <p:cNvPr id="11" name="Ellipse 10"/>
          <p:cNvSpPr/>
          <p:nvPr/>
        </p:nvSpPr>
        <p:spPr>
          <a:xfrm rot="2400000">
            <a:off x="6215206" y="2140956"/>
            <a:ext cx="1201559" cy="86729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3" name="Gerader Verbinder 12"/>
          <p:cNvCxnSpPr>
            <a:endCxn id="9" idx="2"/>
          </p:cNvCxnSpPr>
          <p:nvPr/>
        </p:nvCxnSpPr>
        <p:spPr>
          <a:xfrm flipV="1">
            <a:off x="7408843" y="2283934"/>
            <a:ext cx="506074" cy="2906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p:cNvCxnSpPr/>
          <p:nvPr/>
        </p:nvCxnSpPr>
        <p:spPr>
          <a:xfrm flipV="1">
            <a:off x="8178413" y="3573400"/>
            <a:ext cx="144543" cy="28217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7817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Requirements for commissioning</a:t>
            </a:r>
            <a:endParaRPr lang="en-US" dirty="0"/>
          </a:p>
        </p:txBody>
      </p:sp>
      <p:sp>
        <p:nvSpPr>
          <p:cNvPr id="3" name="Rechteck 2"/>
          <p:cNvSpPr/>
          <p:nvPr/>
        </p:nvSpPr>
        <p:spPr>
          <a:xfrm>
            <a:off x="187287" y="1042080"/>
            <a:ext cx="6670713" cy="3914918"/>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r>
              <a:rPr lang="en-US" sz="1200" dirty="0" smtClean="0">
                <a:latin typeface="+mj-lt"/>
                <a:ea typeface="Calibri" panose="020F0502020204030204" pitchFamily="34" charset="0"/>
              </a:rPr>
              <a:t>He </a:t>
            </a:r>
            <a:r>
              <a:rPr lang="en-US" sz="1200" dirty="0" smtClean="0">
                <a:latin typeface="+mj-lt"/>
                <a:ea typeface="Calibri" panose="020F0502020204030204" pitchFamily="34" charset="0"/>
              </a:rPr>
              <a:t>deliveries; remaining deliveries</a:t>
            </a:r>
          </a:p>
          <a:p>
            <a:pPr marL="800100" lvl="1" indent="-342900">
              <a:lnSpc>
                <a:spcPct val="115000"/>
              </a:lnSpc>
              <a:buFont typeface="Symbol" panose="05050102010706020507" pitchFamily="18" charset="2"/>
              <a:buChar char=""/>
            </a:pPr>
            <a:r>
              <a:rPr lang="en-US" sz="1200" dirty="0" smtClean="0">
                <a:solidFill>
                  <a:srgbClr val="00B050"/>
                </a:solidFill>
                <a:latin typeface="+mj-lt"/>
                <a:ea typeface="Calibri" panose="020F0502020204030204" pitchFamily="34" charset="0"/>
              </a:rPr>
              <a:t>Helium is ordered, filling in November 2024, 10.000 m</a:t>
            </a:r>
            <a:r>
              <a:rPr lang="en-US" sz="1200" baseline="30000" dirty="0" smtClean="0">
                <a:solidFill>
                  <a:srgbClr val="00B050"/>
                </a:solidFill>
                <a:latin typeface="+mj-lt"/>
                <a:ea typeface="Calibri" panose="020F0502020204030204" pitchFamily="34" charset="0"/>
              </a:rPr>
              <a:t>3</a:t>
            </a:r>
          </a:p>
          <a:p>
            <a:pPr marL="800100" lvl="1" indent="-342900">
              <a:lnSpc>
                <a:spcPct val="115000"/>
              </a:lnSpc>
              <a:buFont typeface="Symbol" panose="05050102010706020507" pitchFamily="18" charset="2"/>
              <a:buChar char=""/>
            </a:pPr>
            <a:r>
              <a:rPr lang="en-US" sz="1200" dirty="0" smtClean="0">
                <a:solidFill>
                  <a:srgbClr val="00B050"/>
                </a:solidFill>
                <a:latin typeface="+mj-lt"/>
                <a:ea typeface="Calibri" panose="020F0502020204030204" pitchFamily="34" charset="0"/>
              </a:rPr>
              <a:t>All remaining deliveries of CRYO2 are on store and will be delivered just in time</a:t>
            </a:r>
          </a:p>
          <a:p>
            <a:pPr marL="800100" lvl="1" indent="-342900">
              <a:lnSpc>
                <a:spcPct val="115000"/>
              </a:lnSpc>
              <a:buFont typeface="Symbol" panose="05050102010706020507" pitchFamily="18" charset="2"/>
              <a:buChar char=""/>
            </a:pPr>
            <a:r>
              <a:rPr lang="en-US" sz="1200" dirty="0" smtClean="0">
                <a:solidFill>
                  <a:srgbClr val="00B050"/>
                </a:solidFill>
                <a:latin typeface="+mj-lt"/>
                <a:ea typeface="Calibri" panose="020F0502020204030204" pitchFamily="34" charset="0"/>
              </a:rPr>
              <a:t>charcoal still needs to be filled, </a:t>
            </a:r>
            <a:r>
              <a:rPr lang="en-US" sz="1200" dirty="0" smtClean="0">
                <a:solidFill>
                  <a:srgbClr val="00B050"/>
                </a:solidFill>
                <a:latin typeface="+mj-lt"/>
                <a:ea typeface="Calibri" panose="020F0502020204030204" pitchFamily="34" charset="0"/>
              </a:rPr>
              <a:t>7.5 to</a:t>
            </a:r>
          </a:p>
          <a:p>
            <a:pPr marL="800100" lvl="1" indent="-342900">
              <a:lnSpc>
                <a:spcPct val="115000"/>
              </a:lnSpc>
              <a:buFont typeface="Symbol" panose="05050102010706020507" pitchFamily="18" charset="2"/>
              <a:buChar char=""/>
            </a:pPr>
            <a:r>
              <a:rPr lang="en-US" sz="1200" dirty="0">
                <a:solidFill>
                  <a:srgbClr val="00B050"/>
                </a:solidFill>
                <a:latin typeface="+mj-lt"/>
                <a:ea typeface="Calibri" panose="020F0502020204030204" pitchFamily="34" charset="0"/>
              </a:rPr>
              <a:t>Declaration of conformity (HBO building </a:t>
            </a:r>
            <a:r>
              <a:rPr lang="en-US" sz="1200" dirty="0" smtClean="0">
                <a:solidFill>
                  <a:srgbClr val="00B050"/>
                </a:solidFill>
                <a:latin typeface="+mj-lt"/>
                <a:ea typeface="Calibri" panose="020F0502020204030204" pitchFamily="34" charset="0"/>
              </a:rPr>
              <a:t>supervision, TÜV</a:t>
            </a:r>
            <a:r>
              <a:rPr lang="en-US" sz="1200" dirty="0">
                <a:solidFill>
                  <a:srgbClr val="00B050"/>
                </a:solidFill>
                <a:latin typeface="+mj-lt"/>
                <a:ea typeface="Calibri" panose="020F0502020204030204" pitchFamily="34" charset="0"/>
              </a:rPr>
              <a:t>)</a:t>
            </a:r>
            <a:endParaRPr lang="en-US" sz="1200" dirty="0" smtClean="0">
              <a:solidFill>
                <a:srgbClr val="00B050"/>
              </a:solidFill>
              <a:latin typeface="+mj-lt"/>
              <a:ea typeface="Calibri" panose="020F0502020204030204" pitchFamily="34" charset="0"/>
            </a:endParaRPr>
          </a:p>
          <a:p>
            <a:pPr marL="800100" lvl="1" indent="-342900">
              <a:lnSpc>
                <a:spcPct val="115000"/>
              </a:lnSpc>
              <a:buFont typeface="Symbol" panose="05050102010706020507" pitchFamily="18" charset="2"/>
              <a:buChar char=""/>
            </a:pPr>
            <a:r>
              <a:rPr lang="en-US" sz="1200" dirty="0" smtClean="0">
                <a:solidFill>
                  <a:srgbClr val="FF0000"/>
                </a:solidFill>
                <a:latin typeface="+mj-lt"/>
                <a:ea typeface="Calibri" panose="020F0502020204030204" pitchFamily="34" charset="0"/>
              </a:rPr>
              <a:t>LAN </a:t>
            </a:r>
            <a:r>
              <a:rPr lang="en-US" sz="1200" dirty="0" smtClean="0">
                <a:solidFill>
                  <a:srgbClr val="FF0000"/>
                </a:solidFill>
                <a:latin typeface="+mj-lt"/>
                <a:ea typeface="Calibri" panose="020F0502020204030204" pitchFamily="34" charset="0"/>
                <a:sym typeface="Wingdings" panose="05000000000000000000" pitchFamily="2" charset="2"/>
              </a:rPr>
              <a:t> still no access to outside world (back office, mobile phone</a:t>
            </a:r>
            <a:r>
              <a:rPr lang="en-US" sz="1200" dirty="0" smtClean="0">
                <a:solidFill>
                  <a:srgbClr val="FF0000"/>
                </a:solidFill>
                <a:latin typeface="+mj-lt"/>
                <a:ea typeface="Calibri" panose="020F0502020204030204" pitchFamily="34" charset="0"/>
                <a:sym typeface="Wingdings" panose="05000000000000000000" pitchFamily="2" charset="2"/>
              </a:rPr>
              <a:t>)</a:t>
            </a:r>
          </a:p>
          <a:p>
            <a:pPr marL="800100" lvl="1" indent="-342900">
              <a:lnSpc>
                <a:spcPct val="115000"/>
              </a:lnSpc>
              <a:buFont typeface="Symbol" panose="05050102010706020507" pitchFamily="18" charset="2"/>
              <a:buChar char=""/>
            </a:pPr>
            <a:r>
              <a:rPr lang="en-US" sz="1200" dirty="0" smtClean="0">
                <a:solidFill>
                  <a:srgbClr val="FF0000"/>
                </a:solidFill>
                <a:latin typeface="+mj-lt"/>
                <a:ea typeface="Calibri" panose="020F0502020204030204" pitchFamily="34" charset="0"/>
                <a:sym typeface="Wingdings" panose="05000000000000000000" pitchFamily="2" charset="2"/>
              </a:rPr>
              <a:t>LN</a:t>
            </a:r>
            <a:r>
              <a:rPr lang="en-US" sz="1200" baseline="-25000" dirty="0" smtClean="0">
                <a:solidFill>
                  <a:srgbClr val="FF0000"/>
                </a:solidFill>
                <a:latin typeface="+mj-lt"/>
                <a:ea typeface="Calibri" panose="020F0502020204030204" pitchFamily="34" charset="0"/>
                <a:sym typeface="Wingdings" panose="05000000000000000000" pitchFamily="2" charset="2"/>
              </a:rPr>
              <a:t>2</a:t>
            </a:r>
            <a:r>
              <a:rPr lang="en-US" sz="1200" dirty="0" smtClean="0">
                <a:solidFill>
                  <a:srgbClr val="FF0000"/>
                </a:solidFill>
                <a:latin typeface="+mj-lt"/>
                <a:ea typeface="Calibri" panose="020F0502020204030204" pitchFamily="34" charset="0"/>
                <a:sym typeface="Wingdings" panose="05000000000000000000" pitchFamily="2" charset="2"/>
              </a:rPr>
              <a:t> needs to be contracted</a:t>
            </a:r>
            <a:endParaRPr lang="en-US" sz="1200" dirty="0" smtClean="0">
              <a:solidFill>
                <a:srgbClr val="FF0000"/>
              </a:solidFill>
              <a:latin typeface="+mj-lt"/>
              <a:ea typeface="Calibri" panose="020F0502020204030204" pitchFamily="34" charset="0"/>
              <a:sym typeface="Wingdings" panose="05000000000000000000" pitchFamily="2" charset="2"/>
            </a:endParaRPr>
          </a:p>
          <a:p>
            <a:pPr marL="800100" lvl="1" indent="-342900">
              <a:lnSpc>
                <a:spcPct val="115000"/>
              </a:lnSpc>
              <a:buFont typeface="Symbol" panose="05050102010706020507" pitchFamily="18" charset="2"/>
              <a:buChar char=""/>
            </a:pPr>
            <a:r>
              <a:rPr lang="en-US" sz="1200" dirty="0" smtClean="0">
                <a:solidFill>
                  <a:srgbClr val="FF0000"/>
                </a:solidFill>
                <a:latin typeface="+mj-lt"/>
                <a:ea typeface="Calibri" panose="020F0502020204030204" pitchFamily="34" charset="0"/>
                <a:sym typeface="Wingdings" panose="05000000000000000000" pitchFamily="2" charset="2"/>
              </a:rPr>
              <a:t>Hall and machine needs to be </a:t>
            </a:r>
            <a:r>
              <a:rPr lang="en-US" sz="1200" dirty="0" smtClean="0">
                <a:solidFill>
                  <a:srgbClr val="FF0000"/>
                </a:solidFill>
                <a:latin typeface="+mj-lt"/>
                <a:ea typeface="Calibri" panose="020F0502020204030204" pitchFamily="34" charset="0"/>
                <a:sym typeface="Wingdings" panose="05000000000000000000" pitchFamily="2" charset="2"/>
              </a:rPr>
              <a:t>cleaned</a:t>
            </a:r>
            <a:endParaRPr lang="en-US" sz="1200" dirty="0" smtClean="0">
              <a:solidFill>
                <a:srgbClr val="FF0000"/>
              </a:solidFill>
              <a:latin typeface="+mj-lt"/>
              <a:ea typeface="Calibri" panose="020F0502020204030204" pitchFamily="34" charset="0"/>
            </a:endParaRPr>
          </a:p>
          <a:p>
            <a:pPr marL="800100" lvl="1" indent="-342900">
              <a:lnSpc>
                <a:spcPct val="115000"/>
              </a:lnSpc>
              <a:buFont typeface="Symbol" panose="05050102010706020507" pitchFamily="18" charset="2"/>
              <a:buChar char=""/>
            </a:pPr>
            <a:r>
              <a:rPr lang="en-US" sz="1200" dirty="0">
                <a:solidFill>
                  <a:srgbClr val="FF0000"/>
                </a:solidFill>
                <a:latin typeface="+mj-lt"/>
                <a:ea typeface="Calibri" panose="020F0502020204030204" pitchFamily="34" charset="0"/>
              </a:rPr>
              <a:t>Fire protection concept must </a:t>
            </a:r>
            <a:r>
              <a:rPr lang="en-US" sz="1200">
                <a:solidFill>
                  <a:srgbClr val="FF0000"/>
                </a:solidFill>
                <a:latin typeface="+mj-lt"/>
                <a:ea typeface="Calibri" panose="020F0502020204030204" pitchFamily="34" charset="0"/>
              </a:rPr>
              <a:t>be </a:t>
            </a:r>
            <a:r>
              <a:rPr lang="en-US" sz="1200">
                <a:solidFill>
                  <a:srgbClr val="FF0000"/>
                </a:solidFill>
                <a:latin typeface="+mj-lt"/>
                <a:ea typeface="Calibri" panose="020F0502020204030204" pitchFamily="34" charset="0"/>
              </a:rPr>
              <a:t>approved </a:t>
            </a:r>
            <a:r>
              <a:rPr lang="en-US" sz="1200" smtClean="0">
                <a:solidFill>
                  <a:srgbClr val="FF0000"/>
                </a:solidFill>
                <a:latin typeface="+mj-lt"/>
                <a:ea typeface="Calibri" panose="020F0502020204030204" pitchFamily="34" charset="0"/>
              </a:rPr>
              <a:t>(HBO </a:t>
            </a:r>
            <a:r>
              <a:rPr lang="en-US" sz="1200">
                <a:solidFill>
                  <a:srgbClr val="FF0000"/>
                </a:solidFill>
                <a:latin typeface="+mj-lt"/>
                <a:ea typeface="Calibri" panose="020F0502020204030204" pitchFamily="34" charset="0"/>
              </a:rPr>
              <a:t>building </a:t>
            </a:r>
            <a:r>
              <a:rPr lang="en-US" sz="1200" smtClean="0">
                <a:solidFill>
                  <a:srgbClr val="FF0000"/>
                </a:solidFill>
                <a:latin typeface="+mj-lt"/>
                <a:ea typeface="Calibri" panose="020F0502020204030204" pitchFamily="34" charset="0"/>
              </a:rPr>
              <a:t>supervision)</a:t>
            </a:r>
            <a:endParaRPr lang="en-US" sz="1200" dirty="0" smtClean="0">
              <a:solidFill>
                <a:srgbClr val="FF0000"/>
              </a:solidFill>
              <a:latin typeface="+mj-lt"/>
              <a:ea typeface="Calibri" panose="020F0502020204030204" pitchFamily="34" charset="0"/>
            </a:endParaRPr>
          </a:p>
          <a:p>
            <a:pPr lvl="1">
              <a:lnSpc>
                <a:spcPct val="115000"/>
              </a:lnSpc>
            </a:pPr>
            <a:endParaRPr lang="en-US" sz="1200" dirty="0" smtClean="0">
              <a:latin typeface="+mj-lt"/>
              <a:ea typeface="Calibri" panose="020F0502020204030204" pitchFamily="34" charset="0"/>
            </a:endParaRPr>
          </a:p>
          <a:p>
            <a:pPr marL="342900" lvl="0" indent="-342900">
              <a:lnSpc>
                <a:spcPct val="115000"/>
              </a:lnSpc>
              <a:spcAft>
                <a:spcPts val="0"/>
              </a:spcAft>
              <a:buFont typeface="Symbol" panose="05050102010706020507" pitchFamily="18" charset="2"/>
              <a:buChar char=""/>
            </a:pPr>
            <a:r>
              <a:rPr lang="en-US" sz="1200" dirty="0" smtClean="0">
                <a:latin typeface="+mj-lt"/>
                <a:ea typeface="Calibri" panose="020F0502020204030204" pitchFamily="34" charset="0"/>
              </a:rPr>
              <a:t>Time </a:t>
            </a:r>
            <a:r>
              <a:rPr lang="en-US" sz="1200" dirty="0" smtClean="0">
                <a:latin typeface="+mj-lt"/>
                <a:ea typeface="Calibri" panose="020F0502020204030204" pitchFamily="34" charset="0"/>
              </a:rPr>
              <a:t>Schedule </a:t>
            </a:r>
            <a:r>
              <a:rPr lang="en-US" sz="1200" dirty="0" smtClean="0">
                <a:latin typeface="+mj-lt"/>
                <a:ea typeface="Calibri" panose="020F0502020204030204" pitchFamily="34" charset="0"/>
              </a:rPr>
              <a:t>CRYO2 depending on </a:t>
            </a:r>
            <a:r>
              <a:rPr lang="en-US" sz="1200" dirty="0" err="1" smtClean="0">
                <a:latin typeface="+mj-lt"/>
                <a:ea typeface="Calibri" panose="020F0502020204030204" pitchFamily="34" charset="0"/>
              </a:rPr>
              <a:t>Techn</a:t>
            </a:r>
            <a:r>
              <a:rPr lang="en-US" sz="1200" dirty="0" smtClean="0">
                <a:latin typeface="+mj-lt"/>
                <a:ea typeface="Calibri" panose="020F0502020204030204" pitchFamily="34" charset="0"/>
              </a:rPr>
              <a:t>. Infrastructure </a:t>
            </a:r>
            <a:r>
              <a:rPr lang="en-US" sz="1200" dirty="0" smtClean="0">
                <a:latin typeface="+mj-lt"/>
                <a:ea typeface="Calibri" panose="020F0502020204030204" pitchFamily="34" charset="0"/>
              </a:rPr>
              <a:t>available in </a:t>
            </a:r>
            <a:r>
              <a:rPr lang="en-US" sz="1200" dirty="0" smtClean="0">
                <a:latin typeface="+mj-lt"/>
                <a:ea typeface="Calibri" panose="020F0502020204030204" pitchFamily="34" charset="0"/>
              </a:rPr>
              <a:t>2025 </a:t>
            </a:r>
            <a:endParaRPr lang="en-US" sz="1200" dirty="0" smtClean="0">
              <a:latin typeface="+mj-lt"/>
              <a:ea typeface="Calibri" panose="020F0502020204030204" pitchFamily="34" charset="0"/>
            </a:endParaRPr>
          </a:p>
          <a:p>
            <a:pPr marL="800100" lvl="1" indent="-342900">
              <a:lnSpc>
                <a:spcPct val="115000"/>
              </a:lnSpc>
              <a:buFont typeface="Symbol" panose="05050102010706020507" pitchFamily="18" charset="2"/>
              <a:buChar char=""/>
            </a:pPr>
            <a:r>
              <a:rPr lang="en-US" sz="1200" dirty="0" smtClean="0">
                <a:solidFill>
                  <a:srgbClr val="00B050"/>
                </a:solidFill>
                <a:latin typeface="+mj-lt"/>
                <a:ea typeface="Calibri" panose="020F0502020204030204" pitchFamily="34" charset="0"/>
              </a:rPr>
              <a:t>Electricity </a:t>
            </a:r>
            <a:r>
              <a:rPr lang="en-US" sz="1200" dirty="0" smtClean="0">
                <a:solidFill>
                  <a:srgbClr val="00B050"/>
                </a:solidFill>
                <a:latin typeface="+mj-lt"/>
                <a:ea typeface="Calibri" panose="020F0502020204030204" pitchFamily="34" charset="0"/>
                <a:sym typeface="Wingdings" panose="05000000000000000000" pitchFamily="2" charset="2"/>
              </a:rPr>
              <a:t> </a:t>
            </a:r>
            <a:r>
              <a:rPr lang="en-US" sz="1200" dirty="0" smtClean="0">
                <a:solidFill>
                  <a:srgbClr val="00B050"/>
                </a:solidFill>
                <a:latin typeface="+mj-lt"/>
                <a:ea typeface="Calibri" panose="020F0502020204030204" pitchFamily="34" charset="0"/>
              </a:rPr>
              <a:t>approx. 5 MW (April 2025, 20 kV transformer, with “</a:t>
            </a:r>
            <a:r>
              <a:rPr lang="en-US" sz="1200" dirty="0" err="1" smtClean="0">
                <a:solidFill>
                  <a:srgbClr val="00B050"/>
                </a:solidFill>
                <a:latin typeface="+mj-lt"/>
                <a:ea typeface="Calibri" panose="020F0502020204030204" pitchFamily="34" charset="0"/>
              </a:rPr>
              <a:t>Baustrom</a:t>
            </a:r>
            <a:r>
              <a:rPr lang="en-US" sz="1200" dirty="0" smtClean="0">
                <a:solidFill>
                  <a:srgbClr val="00B050"/>
                </a:solidFill>
                <a:latin typeface="+mj-lt"/>
                <a:ea typeface="Calibri" panose="020F0502020204030204" pitchFamily="34" charset="0"/>
              </a:rPr>
              <a:t>”)</a:t>
            </a:r>
          </a:p>
          <a:p>
            <a:pPr marL="800100" lvl="1" indent="-342900">
              <a:lnSpc>
                <a:spcPct val="115000"/>
              </a:lnSpc>
              <a:buFont typeface="Symbol" panose="05050102010706020507" pitchFamily="18" charset="2"/>
              <a:buChar char=""/>
            </a:pPr>
            <a:r>
              <a:rPr lang="en-US" sz="1200" dirty="0" smtClean="0">
                <a:solidFill>
                  <a:srgbClr val="00B050"/>
                </a:solidFill>
                <a:latin typeface="+mj-lt"/>
                <a:ea typeface="Calibri" panose="020F0502020204030204" pitchFamily="34" charset="0"/>
              </a:rPr>
              <a:t>Cooling water </a:t>
            </a:r>
            <a:r>
              <a:rPr lang="en-US" sz="1200" dirty="0" smtClean="0">
                <a:solidFill>
                  <a:srgbClr val="00B050"/>
                </a:solidFill>
                <a:latin typeface="+mj-lt"/>
                <a:ea typeface="Calibri" panose="020F0502020204030204" pitchFamily="34" charset="0"/>
                <a:sym typeface="Wingdings" panose="05000000000000000000" pitchFamily="2" charset="2"/>
              </a:rPr>
              <a:t> </a:t>
            </a:r>
            <a:r>
              <a:rPr lang="en-US" sz="1200" dirty="0" smtClean="0">
                <a:solidFill>
                  <a:srgbClr val="00B050"/>
                </a:solidFill>
                <a:latin typeface="+mj-lt"/>
                <a:ea typeface="Calibri" panose="020F0502020204030204" pitchFamily="34" charset="0"/>
              </a:rPr>
              <a:t>comes from the main supply building via the P-route (promised for February 2025)</a:t>
            </a:r>
          </a:p>
          <a:p>
            <a:pPr marL="800100" lvl="1" indent="-342900">
              <a:lnSpc>
                <a:spcPct val="115000"/>
              </a:lnSpc>
              <a:buFont typeface="Symbol" panose="05050102010706020507" pitchFamily="18" charset="2"/>
              <a:buChar char=""/>
            </a:pPr>
            <a:r>
              <a:rPr lang="en-US" sz="1200" dirty="0" smtClean="0">
                <a:solidFill>
                  <a:srgbClr val="00B050"/>
                </a:solidFill>
                <a:latin typeface="+mj-lt"/>
                <a:ea typeface="Calibri" panose="020F0502020204030204" pitchFamily="34" charset="0"/>
              </a:rPr>
              <a:t>Compressed air </a:t>
            </a:r>
            <a:r>
              <a:rPr lang="en-US" sz="1200" dirty="0" smtClean="0">
                <a:solidFill>
                  <a:srgbClr val="00B050"/>
                </a:solidFill>
                <a:latin typeface="+mj-lt"/>
                <a:ea typeface="Calibri" panose="020F0502020204030204" pitchFamily="34" charset="0"/>
                <a:sym typeface="Wingdings" panose="05000000000000000000" pitchFamily="2" charset="2"/>
              </a:rPr>
              <a:t> </a:t>
            </a:r>
            <a:r>
              <a:rPr lang="en-US" sz="1200" dirty="0" smtClean="0">
                <a:solidFill>
                  <a:srgbClr val="00B050"/>
                </a:solidFill>
                <a:latin typeface="+mj-lt"/>
                <a:ea typeface="Calibri" panose="020F0502020204030204" pitchFamily="34" charset="0"/>
              </a:rPr>
              <a:t>an isolated solution is to be implemented here (promised for January 2025</a:t>
            </a:r>
            <a:r>
              <a:rPr lang="en-US" sz="1200" dirty="0" smtClean="0">
                <a:solidFill>
                  <a:srgbClr val="00B050"/>
                </a:solidFill>
                <a:latin typeface="+mj-lt"/>
                <a:ea typeface="Calibri" panose="020F0502020204030204" pitchFamily="34" charset="0"/>
              </a:rPr>
              <a:t>)</a:t>
            </a:r>
          </a:p>
          <a:p>
            <a:pPr marL="800100" lvl="1" indent="-342900">
              <a:lnSpc>
                <a:spcPct val="115000"/>
              </a:lnSpc>
              <a:buFont typeface="Symbol" panose="05050102010706020507" pitchFamily="18" charset="2"/>
              <a:buChar char=""/>
            </a:pPr>
            <a:r>
              <a:rPr lang="en-US" sz="1200" dirty="0" smtClean="0">
                <a:solidFill>
                  <a:srgbClr val="FF0000"/>
                </a:solidFill>
                <a:latin typeface="+mj-lt"/>
                <a:ea typeface="Calibri" panose="020F0502020204030204" pitchFamily="34" charset="0"/>
              </a:rPr>
              <a:t>Air cooling in Compressor hall (?) 5% of heat goes to the air and needs to be ventilated</a:t>
            </a:r>
            <a:endParaRPr lang="en-US" sz="1200" dirty="0" smtClean="0">
              <a:solidFill>
                <a:srgbClr val="FF0000"/>
              </a:solidFill>
              <a:latin typeface="+mj-lt"/>
              <a:ea typeface="Calibri" panose="020F0502020204030204" pitchFamily="34" charset="0"/>
            </a:endParaRPr>
          </a:p>
        </p:txBody>
      </p:sp>
    </p:spTree>
    <p:extLst>
      <p:ext uri="{BB962C8B-B14F-4D97-AF65-F5344CB8AC3E}">
        <p14:creationId xmlns:p14="http://schemas.microsoft.com/office/powerpoint/2010/main" val="4176454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Legal points for commissioning</a:t>
            </a:r>
            <a:endParaRPr lang="de-DE" dirty="0"/>
          </a:p>
        </p:txBody>
      </p:sp>
      <p:sp>
        <p:nvSpPr>
          <p:cNvPr id="3" name="Rechteck 2"/>
          <p:cNvSpPr/>
          <p:nvPr/>
        </p:nvSpPr>
        <p:spPr>
          <a:xfrm>
            <a:off x="71437" y="1028700"/>
            <a:ext cx="8986837" cy="3490186"/>
          </a:xfrm>
          <a:prstGeom prst="rect">
            <a:avLst/>
          </a:prstGeom>
        </p:spPr>
        <p:txBody>
          <a:bodyPr wrap="square">
            <a:spAutoFit/>
          </a:bodyPr>
          <a:lstStyle/>
          <a:p>
            <a:pPr lvl="0">
              <a:lnSpc>
                <a:spcPct val="115000"/>
              </a:lnSpc>
              <a:spcAft>
                <a:spcPts val="0"/>
              </a:spcAft>
            </a:pPr>
            <a:r>
              <a:rPr lang="en-US" sz="1200" dirty="0" smtClean="0">
                <a:solidFill>
                  <a:srgbClr val="FF0000"/>
                </a:solidFill>
                <a:ea typeface="Calibri" panose="020F0502020204030204" pitchFamily="34" charset="0"/>
              </a:rPr>
              <a:t>During Commissioning FAIR is still a construction </a:t>
            </a:r>
            <a:r>
              <a:rPr lang="en-US" sz="1200" dirty="0">
                <a:solidFill>
                  <a:srgbClr val="FF0000"/>
                </a:solidFill>
                <a:ea typeface="Calibri" panose="020F0502020204030204" pitchFamily="34" charset="0"/>
              </a:rPr>
              <a:t>side without HBO </a:t>
            </a:r>
            <a:r>
              <a:rPr lang="en-US" sz="1200" dirty="0" smtClean="0">
                <a:solidFill>
                  <a:srgbClr val="FF0000"/>
                </a:solidFill>
                <a:ea typeface="Calibri" panose="020F0502020204030204" pitchFamily="34" charset="0"/>
              </a:rPr>
              <a:t>acceptance!</a:t>
            </a:r>
          </a:p>
          <a:p>
            <a:pPr marL="342900" lvl="0" indent="-342900">
              <a:lnSpc>
                <a:spcPct val="115000"/>
              </a:lnSpc>
              <a:spcAft>
                <a:spcPts val="0"/>
              </a:spcAft>
              <a:buFont typeface="Symbol" panose="05050102010706020507" pitchFamily="18" charset="2"/>
              <a:buChar char=""/>
            </a:pPr>
            <a:endParaRPr lang="en-US" sz="1200" dirty="0">
              <a:ea typeface="Calibri" panose="020F0502020204030204" pitchFamily="34" charset="0"/>
            </a:endParaRPr>
          </a:p>
          <a:p>
            <a:pPr marL="342900" lvl="0" indent="-342900">
              <a:lnSpc>
                <a:spcPct val="115000"/>
              </a:lnSpc>
              <a:spcAft>
                <a:spcPts val="0"/>
              </a:spcAft>
              <a:buFont typeface="Symbol" panose="05050102010706020507" pitchFamily="18" charset="2"/>
              <a:buChar char=""/>
            </a:pPr>
            <a:r>
              <a:rPr lang="en-US" sz="1200" dirty="0" smtClean="0">
                <a:ea typeface="Calibri" panose="020F0502020204030204" pitchFamily="34" charset="0"/>
              </a:rPr>
              <a:t>Access control</a:t>
            </a:r>
            <a:endParaRPr lang="en-US" sz="1200" dirty="0">
              <a:ea typeface="Calibri" panose="020F0502020204030204" pitchFamily="34" charset="0"/>
            </a:endParaRPr>
          </a:p>
          <a:p>
            <a:pPr marL="800100" lvl="1" indent="-342900">
              <a:lnSpc>
                <a:spcPct val="115000"/>
              </a:lnSpc>
              <a:buFont typeface="Symbol" panose="05050102010706020507" pitchFamily="18" charset="2"/>
              <a:buChar char=""/>
            </a:pPr>
            <a:r>
              <a:rPr lang="en-US" sz="1200" dirty="0">
                <a:solidFill>
                  <a:srgbClr val="00B050"/>
                </a:solidFill>
                <a:ea typeface="Calibri" panose="020F0502020204030204" pitchFamily="34" charset="0"/>
              </a:rPr>
              <a:t>Access with card for trained personnel only (like GSI, annual instructions for working on refrigeration systems as a supplement to general safety instructions</a:t>
            </a:r>
            <a:r>
              <a:rPr lang="en-US" sz="1200" dirty="0" smtClean="0">
                <a:solidFill>
                  <a:srgbClr val="00B050"/>
                </a:solidFill>
                <a:ea typeface="Calibri" panose="020F0502020204030204" pitchFamily="34" charset="0"/>
              </a:rPr>
              <a:t>).</a:t>
            </a:r>
            <a:endParaRPr lang="en-US" sz="1200" dirty="0" smtClean="0">
              <a:ea typeface="Calibri" panose="020F0502020204030204" pitchFamily="34" charset="0"/>
            </a:endParaRPr>
          </a:p>
          <a:p>
            <a:pPr marL="342900" lvl="0" indent="-342900">
              <a:lnSpc>
                <a:spcPct val="115000"/>
              </a:lnSpc>
              <a:spcAft>
                <a:spcPts val="0"/>
              </a:spcAft>
              <a:buFont typeface="Symbol" panose="05050102010706020507" pitchFamily="18" charset="2"/>
              <a:buChar char=""/>
            </a:pPr>
            <a:r>
              <a:rPr lang="en-US" sz="1200" dirty="0" smtClean="0">
                <a:ea typeface="Calibri" panose="020F0502020204030204" pitchFamily="34" charset="0"/>
              </a:rPr>
              <a:t>CRYO_TBI </a:t>
            </a:r>
            <a:r>
              <a:rPr lang="en-US" sz="1200" dirty="0">
                <a:ea typeface="Calibri" panose="020F0502020204030204" pitchFamily="34" charset="0"/>
              </a:rPr>
              <a:t>interaction, roles &amp; responsibilities, </a:t>
            </a:r>
            <a:r>
              <a:rPr lang="en-US" sz="1200" dirty="0" smtClean="0">
                <a:ea typeface="Calibri" panose="020F0502020204030204" pitchFamily="34" charset="0"/>
              </a:rPr>
              <a:t>Organization </a:t>
            </a:r>
            <a:r>
              <a:rPr lang="en-US" sz="1200" dirty="0">
                <a:ea typeface="Calibri" panose="020F0502020204030204" pitchFamily="34" charset="0"/>
              </a:rPr>
              <a:t>during commissioning</a:t>
            </a:r>
            <a:r>
              <a:rPr lang="en-US" sz="1200" dirty="0" smtClean="0">
                <a:ea typeface="Calibri" panose="020F0502020204030204" pitchFamily="34" charset="0"/>
              </a:rPr>
              <a:t>.</a:t>
            </a:r>
          </a:p>
          <a:p>
            <a:pPr marL="800100" lvl="1" indent="-342900">
              <a:lnSpc>
                <a:spcPct val="115000"/>
              </a:lnSpc>
              <a:buFont typeface="Symbol" panose="05050102010706020507" pitchFamily="18" charset="2"/>
              <a:buChar char=""/>
            </a:pPr>
            <a:r>
              <a:rPr lang="en-US" sz="1200" dirty="0">
                <a:solidFill>
                  <a:srgbClr val="00B050"/>
                </a:solidFill>
                <a:ea typeface="Calibri" panose="020F0502020204030204" pitchFamily="34" charset="0"/>
              </a:rPr>
              <a:t>Access of external companies, remaining work on the building, TBI should be coordinated by </a:t>
            </a:r>
            <a:r>
              <a:rPr lang="en-US" sz="1200" dirty="0" smtClean="0">
                <a:solidFill>
                  <a:srgbClr val="00B050"/>
                </a:solidFill>
                <a:ea typeface="Calibri" panose="020F0502020204030204" pitchFamily="34" charset="0"/>
              </a:rPr>
              <a:t>CRY.</a:t>
            </a:r>
          </a:p>
          <a:p>
            <a:pPr marL="800100" lvl="1" indent="-342900">
              <a:lnSpc>
                <a:spcPct val="115000"/>
              </a:lnSpc>
              <a:buFont typeface="Symbol" panose="05050102010706020507" pitchFamily="18" charset="2"/>
              <a:buChar char=""/>
            </a:pPr>
            <a:r>
              <a:rPr lang="en-US" sz="1200" dirty="0" smtClean="0">
                <a:solidFill>
                  <a:srgbClr val="00B050"/>
                </a:solidFill>
                <a:ea typeface="Calibri" panose="020F0502020204030204" pitchFamily="34" charset="0"/>
              </a:rPr>
              <a:t>TBI </a:t>
            </a:r>
            <a:r>
              <a:rPr lang="en-US" sz="1200" dirty="0">
                <a:solidFill>
                  <a:srgbClr val="00B050"/>
                </a:solidFill>
                <a:ea typeface="Calibri" panose="020F0502020204030204" pitchFamily="34" charset="0"/>
                <a:sym typeface="Wingdings" panose="05000000000000000000" pitchFamily="2" charset="2"/>
              </a:rPr>
              <a:t> </a:t>
            </a:r>
            <a:r>
              <a:rPr lang="en-US" sz="1200" dirty="0" smtClean="0">
                <a:solidFill>
                  <a:srgbClr val="00B050"/>
                </a:solidFill>
                <a:ea typeface="Calibri" panose="020F0502020204030204" pitchFamily="34" charset="0"/>
                <a:sym typeface="Wingdings" panose="05000000000000000000" pitchFamily="2" charset="2"/>
              </a:rPr>
              <a:t>Who takes </a:t>
            </a:r>
            <a:r>
              <a:rPr lang="en-US" sz="1200" dirty="0">
                <a:solidFill>
                  <a:srgbClr val="00B050"/>
                </a:solidFill>
                <a:ea typeface="Calibri" panose="020F0502020204030204" pitchFamily="34" charset="0"/>
                <a:sym typeface="Wingdings" panose="05000000000000000000" pitchFamily="2" charset="2"/>
              </a:rPr>
              <a:t>care of the operation of all technical infrastructure, especially cooling. What role will GSI/GAT play at FAIR?</a:t>
            </a:r>
            <a:endParaRPr lang="en-US" sz="1200" dirty="0">
              <a:solidFill>
                <a:srgbClr val="00B050"/>
              </a:solidFill>
              <a:ea typeface="Calibri" panose="020F0502020204030204" pitchFamily="34" charset="0"/>
            </a:endParaRPr>
          </a:p>
          <a:p>
            <a:pPr marL="342900" lvl="0" indent="-342900">
              <a:lnSpc>
                <a:spcPct val="115000"/>
              </a:lnSpc>
              <a:spcAft>
                <a:spcPts val="0"/>
              </a:spcAft>
              <a:buFont typeface="Symbol" panose="05050102010706020507" pitchFamily="18" charset="2"/>
              <a:buChar char=""/>
            </a:pPr>
            <a:r>
              <a:rPr lang="en-US" sz="1200" dirty="0" smtClean="0">
                <a:ea typeface="Calibri" panose="020F0502020204030204" pitchFamily="34" charset="0"/>
              </a:rPr>
              <a:t>Organization, </a:t>
            </a:r>
            <a:r>
              <a:rPr lang="en-US" sz="1200" dirty="0">
                <a:ea typeface="Calibri" panose="020F0502020204030204" pitchFamily="34" charset="0"/>
              </a:rPr>
              <a:t>roles, responsibilities during remaining site existence</a:t>
            </a:r>
            <a:r>
              <a:rPr lang="en-US" sz="1200" dirty="0" smtClean="0">
                <a:ea typeface="Calibri" panose="020F0502020204030204" pitchFamily="34" charset="0"/>
              </a:rPr>
              <a:t>.</a:t>
            </a:r>
          </a:p>
          <a:p>
            <a:pPr marL="800100" lvl="1" indent="-342900">
              <a:lnSpc>
                <a:spcPct val="115000"/>
              </a:lnSpc>
              <a:buFont typeface="Symbol" panose="05050102010706020507" pitchFamily="18" charset="2"/>
              <a:buChar char=""/>
            </a:pPr>
            <a:r>
              <a:rPr lang="en-US" sz="1200" dirty="0">
                <a:solidFill>
                  <a:srgbClr val="00B050"/>
                </a:solidFill>
                <a:ea typeface="Calibri" panose="020F0502020204030204" pitchFamily="34" charset="0"/>
              </a:rPr>
              <a:t>At GSI there is an STV (Safety Technical Officer). He is responsible for instruction, for the access of employees and external companies, as well as for the safety and functionality of the work equipment. He is appointed by the management</a:t>
            </a:r>
            <a:r>
              <a:rPr lang="en-US" sz="1200" dirty="0" smtClean="0">
                <a:solidFill>
                  <a:srgbClr val="00B050"/>
                </a:solidFill>
                <a:ea typeface="Calibri" panose="020F0502020204030204" pitchFamily="34" charset="0"/>
              </a:rPr>
              <a:t>.</a:t>
            </a:r>
          </a:p>
          <a:p>
            <a:pPr marL="342900" indent="-342900">
              <a:lnSpc>
                <a:spcPct val="115000"/>
              </a:lnSpc>
              <a:buFont typeface="Symbol" panose="05050102010706020507" pitchFamily="18" charset="2"/>
              <a:buChar char=""/>
            </a:pPr>
            <a:r>
              <a:rPr lang="en-US" sz="1200" dirty="0" smtClean="0">
                <a:ea typeface="Calibri" panose="020F0502020204030204" pitchFamily="34" charset="0"/>
              </a:rPr>
              <a:t>Training and integration of GSI Personnel.</a:t>
            </a:r>
          </a:p>
          <a:p>
            <a:pPr marL="800100" lvl="1" indent="-342900">
              <a:lnSpc>
                <a:spcPct val="115000"/>
              </a:lnSpc>
              <a:buFont typeface="Symbol" panose="05050102010706020507" pitchFamily="18" charset="2"/>
              <a:buChar char=""/>
            </a:pPr>
            <a:r>
              <a:rPr lang="en-US" sz="1200" dirty="0" smtClean="0">
                <a:solidFill>
                  <a:srgbClr val="00B050"/>
                </a:solidFill>
                <a:ea typeface="Calibri" panose="020F0502020204030204" pitchFamily="34" charset="0"/>
              </a:rPr>
              <a:t>Approximately </a:t>
            </a:r>
            <a:r>
              <a:rPr lang="en-US" sz="1200" dirty="0">
                <a:solidFill>
                  <a:srgbClr val="00B050"/>
                </a:solidFill>
                <a:ea typeface="Calibri" panose="020F0502020204030204" pitchFamily="34" charset="0"/>
              </a:rPr>
              <a:t>5 persons of the GSI cryogenic department are very familiar with the CRYO2 and will be trained during commissioning. Presently we are operating 4 </a:t>
            </a:r>
            <a:r>
              <a:rPr lang="en-US" sz="1200" dirty="0" err="1">
                <a:solidFill>
                  <a:srgbClr val="00B050"/>
                </a:solidFill>
                <a:ea typeface="Calibri" panose="020F0502020204030204" pitchFamily="34" charset="0"/>
              </a:rPr>
              <a:t>cryo</a:t>
            </a:r>
            <a:r>
              <a:rPr lang="en-US" sz="1200" dirty="0">
                <a:solidFill>
                  <a:srgbClr val="00B050"/>
                </a:solidFill>
                <a:ea typeface="Calibri" panose="020F0502020204030204" pitchFamily="34" charset="0"/>
              </a:rPr>
              <a:t> plants at GSI. There is no concept for regular 24/7 </a:t>
            </a:r>
            <a:r>
              <a:rPr lang="en-US" sz="1200" dirty="0" smtClean="0">
                <a:solidFill>
                  <a:srgbClr val="00B050"/>
                </a:solidFill>
                <a:ea typeface="Calibri" panose="020F0502020204030204" pitchFamily="34" charset="0"/>
              </a:rPr>
              <a:t>operation.</a:t>
            </a:r>
            <a:endParaRPr lang="en-US" sz="1200" dirty="0">
              <a:solidFill>
                <a:srgbClr val="00B050"/>
              </a:solidFill>
              <a:ea typeface="Calibri" panose="020F0502020204030204" pitchFamily="34" charset="0"/>
            </a:endParaRPr>
          </a:p>
        </p:txBody>
      </p:sp>
    </p:spTree>
    <p:extLst>
      <p:ext uri="{BB962C8B-B14F-4D97-AF65-F5344CB8AC3E}">
        <p14:creationId xmlns:p14="http://schemas.microsoft.com/office/powerpoint/2010/main" val="1880967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Commissioning sequence ES</a:t>
            </a:r>
            <a:endParaRPr lang="en-US" dirty="0"/>
          </a:p>
        </p:txBody>
      </p:sp>
      <p:sp>
        <p:nvSpPr>
          <p:cNvPr id="3" name="Foliennummernplatzhalter 2"/>
          <p:cNvSpPr>
            <a:spLocks noGrp="1"/>
          </p:cNvSpPr>
          <p:nvPr>
            <p:ph type="sldNum" sz="quarter" idx="10"/>
          </p:nvPr>
        </p:nvSpPr>
        <p:spPr/>
        <p:txBody>
          <a:bodyPr/>
          <a:lstStyle/>
          <a:p>
            <a:fld id="{125CBDDA-5CCF-8748-8988-9DC6C8981774}" type="slidenum">
              <a:rPr lang="de-DE" smtClean="0"/>
              <a:pPr/>
              <a:t>19</a:t>
            </a:fld>
            <a:endParaRPr lang="de-DE" dirty="0"/>
          </a:p>
        </p:txBody>
      </p:sp>
      <p:sp>
        <p:nvSpPr>
          <p:cNvPr id="5" name="Fußzeilenplatzhalter 4"/>
          <p:cNvSpPr>
            <a:spLocks noGrp="1"/>
          </p:cNvSpPr>
          <p:nvPr>
            <p:ph type="ftr" sz="quarter" idx="12"/>
          </p:nvPr>
        </p:nvSpPr>
        <p:spPr/>
        <p:txBody>
          <a:bodyPr/>
          <a:lstStyle/>
          <a:p>
            <a:pPr algn="l"/>
            <a:r>
              <a:rPr lang="de-DE" dirty="0" smtClean="0"/>
              <a:t>Holger Kollmus</a:t>
            </a:r>
            <a:endParaRPr lang="de-DE" dirty="0"/>
          </a:p>
        </p:txBody>
      </p:sp>
      <p:sp>
        <p:nvSpPr>
          <p:cNvPr id="6" name="Textfeld 5"/>
          <p:cNvSpPr txBox="1"/>
          <p:nvPr/>
        </p:nvSpPr>
        <p:spPr>
          <a:xfrm>
            <a:off x="20646" y="1181514"/>
            <a:ext cx="7817855" cy="3185487"/>
          </a:xfrm>
          <a:prstGeom prst="rect">
            <a:avLst/>
          </a:prstGeom>
        </p:spPr>
        <p:txBody>
          <a:bodyPr vert="horz" wrap="square" lIns="68580" tIns="34290" rIns="68580" bIns="34290" rtlCol="0" anchor="t">
            <a:spAutoFit/>
          </a:bodyPr>
          <a:lstStyle/>
          <a:p>
            <a:pPr marL="214313" indent="-214313">
              <a:buFont typeface="Arial" panose="020B0604020202020204" pitchFamily="34" charset="0"/>
              <a:buChar char="•"/>
            </a:pPr>
            <a:r>
              <a:rPr lang="en-US" sz="1350" dirty="0">
                <a:sym typeface="Wingdings" panose="05000000000000000000" pitchFamily="2" charset="2"/>
              </a:rPr>
              <a:t>June 25  January 26: commissioning of CRYO2 against </a:t>
            </a:r>
            <a:r>
              <a:rPr lang="en-US" sz="1350" dirty="0" smtClean="0">
                <a:sym typeface="Wingdings" panose="05000000000000000000" pitchFamily="2" charset="2"/>
              </a:rPr>
              <a:t>DB3</a:t>
            </a:r>
          </a:p>
          <a:p>
            <a:endParaRPr lang="en-US" sz="1350" dirty="0">
              <a:sym typeface="Wingdings" panose="05000000000000000000" pitchFamily="2" charset="2"/>
            </a:endParaRPr>
          </a:p>
          <a:p>
            <a:r>
              <a:rPr lang="en-US" sz="1350" dirty="0" smtClean="0">
                <a:solidFill>
                  <a:srgbClr val="FFC000"/>
                </a:solidFill>
                <a:sym typeface="Wingdings" panose="05000000000000000000" pitchFamily="2" charset="2"/>
              </a:rPr>
              <a:t>Cold </a:t>
            </a:r>
            <a:r>
              <a:rPr lang="en-US" sz="1350" dirty="0">
                <a:solidFill>
                  <a:srgbClr val="FFC000"/>
                </a:solidFill>
                <a:sym typeface="Wingdings" panose="05000000000000000000" pitchFamily="2" charset="2"/>
              </a:rPr>
              <a:t>link </a:t>
            </a:r>
            <a:r>
              <a:rPr lang="en-US" sz="1350" dirty="0" smtClean="0">
                <a:solidFill>
                  <a:srgbClr val="FFC000"/>
                </a:solidFill>
                <a:sym typeface="Wingdings" panose="05000000000000000000" pitchFamily="2" charset="2"/>
              </a:rPr>
              <a:t>and DB3  DB2 in procurement, first offer this week followed by a negotiation phase, M4 earliest February 25, </a:t>
            </a:r>
            <a:r>
              <a:rPr lang="en-US" sz="1350" dirty="0">
                <a:solidFill>
                  <a:srgbClr val="FFC000"/>
                </a:solidFill>
                <a:sym typeface="Wingdings" panose="05000000000000000000" pitchFamily="2" charset="2"/>
              </a:rPr>
              <a:t>start installation </a:t>
            </a:r>
            <a:r>
              <a:rPr lang="en-US" sz="1350" dirty="0" smtClean="0">
                <a:solidFill>
                  <a:srgbClr val="FFC000"/>
                </a:solidFill>
                <a:sym typeface="Wingdings" panose="05000000000000000000" pitchFamily="2" charset="2"/>
              </a:rPr>
              <a:t>earliest January 26, ½ year of installation</a:t>
            </a:r>
          </a:p>
          <a:p>
            <a:endParaRPr lang="en-US" sz="1350" dirty="0" smtClean="0">
              <a:sym typeface="Wingdings" panose="05000000000000000000" pitchFamily="2" charset="2"/>
            </a:endParaRPr>
          </a:p>
          <a:p>
            <a:pPr marL="100013" indent="-214313">
              <a:buFont typeface="Arial" panose="020B0604020202020204" pitchFamily="34" charset="0"/>
              <a:buChar char="•"/>
            </a:pPr>
            <a:r>
              <a:rPr lang="en-US" sz="1350" dirty="0" smtClean="0">
                <a:sym typeface="Wingdings" panose="05000000000000000000" pitchFamily="2" charset="2"/>
              </a:rPr>
              <a:t>July </a:t>
            </a:r>
            <a:r>
              <a:rPr lang="en-US" sz="1350" dirty="0">
                <a:sym typeface="Wingdings" panose="05000000000000000000" pitchFamily="2" charset="2"/>
              </a:rPr>
              <a:t>26  October 26: cool down of transfer line towards </a:t>
            </a:r>
            <a:r>
              <a:rPr lang="en-US" sz="1350" dirty="0" smtClean="0">
                <a:sym typeface="Wingdings" panose="05000000000000000000" pitchFamily="2" charset="2"/>
              </a:rPr>
              <a:t>DB2</a:t>
            </a:r>
          </a:p>
          <a:p>
            <a:pPr marL="100013" indent="-214313">
              <a:buFont typeface="Arial" panose="020B0604020202020204" pitchFamily="34" charset="0"/>
              <a:buChar char="•"/>
            </a:pPr>
            <a:r>
              <a:rPr lang="en-US" sz="1350" dirty="0" smtClean="0">
                <a:sym typeface="Wingdings" panose="05000000000000000000" pitchFamily="2" charset="2"/>
              </a:rPr>
              <a:t>November </a:t>
            </a:r>
            <a:r>
              <a:rPr lang="en-US" sz="1350" dirty="0">
                <a:sym typeface="Wingdings" panose="05000000000000000000" pitchFamily="2" charset="2"/>
              </a:rPr>
              <a:t>26: filling the sub cooler of </a:t>
            </a:r>
            <a:r>
              <a:rPr lang="en-US" sz="1350" dirty="0" smtClean="0">
                <a:sym typeface="Wingdings" panose="05000000000000000000" pitchFamily="2" charset="2"/>
              </a:rPr>
              <a:t>DB2</a:t>
            </a:r>
          </a:p>
          <a:p>
            <a:pPr marL="100013" indent="-214313">
              <a:buFont typeface="Arial" panose="020B0604020202020204" pitchFamily="34" charset="0"/>
              <a:buChar char="•"/>
            </a:pPr>
            <a:endParaRPr lang="en-US" sz="1350" dirty="0" smtClean="0">
              <a:sym typeface="Wingdings" panose="05000000000000000000" pitchFamily="2" charset="2"/>
            </a:endParaRPr>
          </a:p>
          <a:p>
            <a:r>
              <a:rPr lang="en-US" sz="1350" dirty="0">
                <a:solidFill>
                  <a:srgbClr val="FFC000"/>
                </a:solidFill>
                <a:sym typeface="Wingdings" panose="05000000000000000000" pitchFamily="2" charset="2"/>
              </a:rPr>
              <a:t>R</a:t>
            </a:r>
            <a:r>
              <a:rPr lang="en-US" sz="1350" dirty="0" smtClean="0">
                <a:solidFill>
                  <a:srgbClr val="FFC000"/>
                </a:solidFill>
                <a:sym typeface="Wingdings" panose="05000000000000000000" pitchFamily="2" charset="2"/>
              </a:rPr>
              <a:t>eady </a:t>
            </a:r>
            <a:r>
              <a:rPr lang="en-US" sz="1350" dirty="0">
                <a:solidFill>
                  <a:srgbClr val="FFC000"/>
                </a:solidFill>
                <a:sym typeface="Wingdings" panose="05000000000000000000" pitchFamily="2" charset="2"/>
              </a:rPr>
              <a:t>for cool down </a:t>
            </a:r>
            <a:r>
              <a:rPr lang="en-US" sz="1350" dirty="0" smtClean="0">
                <a:solidFill>
                  <a:srgbClr val="FFC000"/>
                </a:solidFill>
                <a:sym typeface="Wingdings" panose="05000000000000000000" pitchFamily="2" charset="2"/>
              </a:rPr>
              <a:t>T-Branch in November 26</a:t>
            </a:r>
          </a:p>
          <a:p>
            <a:endParaRPr lang="en-US" sz="1350" dirty="0">
              <a:sym typeface="Wingdings" panose="05000000000000000000" pitchFamily="2" charset="2"/>
            </a:endParaRPr>
          </a:p>
          <a:p>
            <a:pPr marL="214313" indent="-214313">
              <a:buFont typeface="Arial" panose="020B0604020202020204" pitchFamily="34" charset="0"/>
              <a:buChar char="•"/>
            </a:pPr>
            <a:r>
              <a:rPr lang="en-US" sz="1350" dirty="0">
                <a:sym typeface="Wingdings" panose="05000000000000000000" pitchFamily="2" charset="2"/>
              </a:rPr>
              <a:t>December 26  April 27: cool down of T-Branch</a:t>
            </a:r>
          </a:p>
          <a:p>
            <a:pPr marL="214313" indent="-214313">
              <a:buFont typeface="Arial" panose="020B0604020202020204" pitchFamily="34" charset="0"/>
              <a:buChar char="•"/>
            </a:pPr>
            <a:r>
              <a:rPr lang="en-US" sz="1350" dirty="0">
                <a:sym typeface="Wingdings" panose="05000000000000000000" pitchFamily="2" charset="2"/>
              </a:rPr>
              <a:t>Mai 27: cool down P, </a:t>
            </a:r>
            <a:r>
              <a:rPr lang="en-US" sz="1350" dirty="0" smtClean="0">
                <a:sym typeface="Wingdings" panose="05000000000000000000" pitchFamily="2" charset="2"/>
              </a:rPr>
              <a:t>M, H </a:t>
            </a:r>
            <a:r>
              <a:rPr lang="en-US" sz="1350" dirty="0">
                <a:sym typeface="Wingdings" panose="05000000000000000000" pitchFamily="2" charset="2"/>
              </a:rPr>
              <a:t>and </a:t>
            </a:r>
            <a:r>
              <a:rPr lang="en-US" sz="1350" dirty="0" smtClean="0">
                <a:sym typeface="Wingdings" panose="05000000000000000000" pitchFamily="2" charset="2"/>
              </a:rPr>
              <a:t>G</a:t>
            </a:r>
          </a:p>
          <a:p>
            <a:pPr marL="342900" lvl="1"/>
            <a:endParaRPr lang="en-US" sz="1350" dirty="0">
              <a:sym typeface="Wingdings" panose="05000000000000000000" pitchFamily="2" charset="2"/>
            </a:endParaRPr>
          </a:p>
          <a:p>
            <a:pPr marL="0" lvl="1"/>
            <a:r>
              <a:rPr lang="en-US" sz="1350" dirty="0" smtClean="0">
                <a:solidFill>
                  <a:srgbClr val="FFC000"/>
                </a:solidFill>
                <a:sym typeface="Wingdings" panose="05000000000000000000" pitchFamily="2" charset="2"/>
              </a:rPr>
              <a:t>Branch </a:t>
            </a:r>
            <a:r>
              <a:rPr lang="en-US" sz="1350" dirty="0">
                <a:solidFill>
                  <a:srgbClr val="FFC000"/>
                </a:solidFill>
                <a:sym typeface="Wingdings" panose="05000000000000000000" pitchFamily="2" charset="2"/>
              </a:rPr>
              <a:t>M/H/G </a:t>
            </a:r>
            <a:r>
              <a:rPr lang="en-US" sz="1350" dirty="0" smtClean="0">
                <a:solidFill>
                  <a:srgbClr val="FFC000"/>
                </a:solidFill>
                <a:sym typeface="Wingdings" panose="05000000000000000000" pitchFamily="2" charset="2"/>
              </a:rPr>
              <a:t>currently in procurement phase, first offers received, negotiation meetings under planning, M4 earliest February 25, </a:t>
            </a:r>
            <a:r>
              <a:rPr lang="en-US" sz="1350" dirty="0">
                <a:solidFill>
                  <a:srgbClr val="FFC000"/>
                </a:solidFill>
                <a:sym typeface="Wingdings" panose="05000000000000000000" pitchFamily="2" charset="2"/>
              </a:rPr>
              <a:t>start installation </a:t>
            </a:r>
            <a:r>
              <a:rPr lang="en-US" sz="1350" dirty="0" smtClean="0">
                <a:solidFill>
                  <a:srgbClr val="FFC000"/>
                </a:solidFill>
                <a:sym typeface="Wingdings" panose="05000000000000000000" pitchFamily="2" charset="2"/>
              </a:rPr>
              <a:t>Q2/2026</a:t>
            </a:r>
            <a:r>
              <a:rPr lang="en-US" sz="1350" dirty="0">
                <a:solidFill>
                  <a:srgbClr val="FFC000"/>
                </a:solidFill>
                <a:sym typeface="Wingdings" panose="05000000000000000000" pitchFamily="2" charset="2"/>
              </a:rPr>
              <a:t>?</a:t>
            </a:r>
          </a:p>
        </p:txBody>
      </p:sp>
    </p:spTree>
    <p:extLst>
      <p:ext uri="{BB962C8B-B14F-4D97-AF65-F5344CB8AC3E}">
        <p14:creationId xmlns:p14="http://schemas.microsoft.com/office/powerpoint/2010/main" val="2787477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Outline </a:t>
            </a:r>
            <a:endParaRPr lang="de-DE" dirty="0"/>
          </a:p>
        </p:txBody>
      </p:sp>
      <p:sp>
        <p:nvSpPr>
          <p:cNvPr id="3" name="Inhaltsplatzhalter 2"/>
          <p:cNvSpPr>
            <a:spLocks noGrp="1"/>
          </p:cNvSpPr>
          <p:nvPr>
            <p:ph idx="1"/>
          </p:nvPr>
        </p:nvSpPr>
        <p:spPr/>
        <p:txBody>
          <a:bodyPr/>
          <a:lstStyle/>
          <a:p>
            <a:r>
              <a:rPr lang="de-DE" dirty="0" smtClean="0"/>
              <a:t>Status </a:t>
            </a:r>
            <a:r>
              <a:rPr lang="de-DE" dirty="0" err="1" smtClean="0"/>
              <a:t>of</a:t>
            </a:r>
            <a:r>
              <a:rPr lang="de-DE" dirty="0" smtClean="0"/>
              <a:t> </a:t>
            </a:r>
            <a:r>
              <a:rPr lang="de-DE" dirty="0" err="1" smtClean="0"/>
              <a:t>the</a:t>
            </a:r>
            <a:r>
              <a:rPr lang="de-DE" dirty="0" smtClean="0"/>
              <a:t> </a:t>
            </a:r>
            <a:r>
              <a:rPr lang="de-DE" dirty="0" err="1" smtClean="0"/>
              <a:t>cryogenics</a:t>
            </a:r>
            <a:r>
              <a:rPr lang="de-DE" dirty="0" smtClean="0"/>
              <a:t> </a:t>
            </a:r>
            <a:r>
              <a:rPr lang="de-DE" dirty="0" err="1" smtClean="0"/>
              <a:t>for</a:t>
            </a:r>
            <a:r>
              <a:rPr lang="de-DE" dirty="0" smtClean="0"/>
              <a:t> FAIR</a:t>
            </a:r>
          </a:p>
          <a:p>
            <a:r>
              <a:rPr lang="de-DE" dirty="0" smtClean="0"/>
              <a:t>CRYO2 </a:t>
            </a:r>
            <a:r>
              <a:rPr lang="de-DE" dirty="0" err="1" smtClean="0"/>
              <a:t>and</a:t>
            </a:r>
            <a:r>
              <a:rPr lang="de-DE" dirty="0" smtClean="0"/>
              <a:t> DB3</a:t>
            </a:r>
          </a:p>
          <a:p>
            <a:r>
              <a:rPr lang="de-DE" dirty="0" smtClean="0"/>
              <a:t>Distribution Systems</a:t>
            </a:r>
          </a:p>
          <a:p>
            <a:r>
              <a:rPr lang="de-DE" dirty="0" err="1" smtClean="0"/>
              <a:t>Local</a:t>
            </a:r>
            <a:r>
              <a:rPr lang="de-DE" dirty="0" smtClean="0"/>
              <a:t> </a:t>
            </a:r>
            <a:r>
              <a:rPr lang="de-DE" dirty="0" err="1" smtClean="0"/>
              <a:t>cryogenics</a:t>
            </a:r>
            <a:endParaRPr lang="de-DE" dirty="0" smtClean="0"/>
          </a:p>
          <a:p>
            <a:r>
              <a:rPr lang="de-DE" dirty="0" err="1" smtClean="0"/>
              <a:t>Commissioning</a:t>
            </a:r>
            <a:r>
              <a:rPr lang="de-DE" dirty="0" smtClean="0"/>
              <a:t> </a:t>
            </a:r>
            <a:r>
              <a:rPr lang="de-DE" dirty="0" smtClean="0"/>
              <a:t>Scenario </a:t>
            </a:r>
            <a:r>
              <a:rPr lang="de-DE" dirty="0" err="1" smtClean="0"/>
              <a:t>for</a:t>
            </a:r>
            <a:r>
              <a:rPr lang="de-DE" dirty="0" smtClean="0"/>
              <a:t> ES</a:t>
            </a:r>
            <a:endParaRPr lang="de-DE" dirty="0"/>
          </a:p>
        </p:txBody>
      </p:sp>
    </p:spTree>
    <p:extLst>
      <p:ext uri="{BB962C8B-B14F-4D97-AF65-F5344CB8AC3E}">
        <p14:creationId xmlns:p14="http://schemas.microsoft.com/office/powerpoint/2010/main" val="290044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Cryogenic</a:t>
            </a:r>
            <a:r>
              <a:rPr lang="de-DE" dirty="0"/>
              <a:t> </a:t>
            </a:r>
            <a:r>
              <a:rPr lang="de-DE" dirty="0" smtClean="0"/>
              <a:t>System </a:t>
            </a:r>
            <a:r>
              <a:rPr lang="de-DE" dirty="0" err="1" smtClean="0"/>
              <a:t>for</a:t>
            </a:r>
            <a:r>
              <a:rPr lang="de-DE" dirty="0" smtClean="0"/>
              <a:t> FAIR</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172" y="793168"/>
            <a:ext cx="2408497" cy="4183645"/>
          </a:xfrm>
          <a:prstGeom prst="rect">
            <a:avLst/>
          </a:prstGeom>
        </p:spPr>
      </p:pic>
      <p:sp>
        <p:nvSpPr>
          <p:cNvPr id="3" name="Textfeld 2"/>
          <p:cNvSpPr txBox="1"/>
          <p:nvPr/>
        </p:nvSpPr>
        <p:spPr>
          <a:xfrm>
            <a:off x="3993357" y="1128713"/>
            <a:ext cx="3829051" cy="2977738"/>
          </a:xfrm>
          <a:prstGeom prst="rect">
            <a:avLst/>
          </a:prstGeom>
        </p:spPr>
        <p:txBody>
          <a:bodyPr vert="horz" wrap="square" lIns="68580" tIns="34290" rIns="68580" bIns="34290" rtlCol="0" anchor="t">
            <a:spAutoFit/>
          </a:bodyPr>
          <a:lstStyle/>
          <a:p>
            <a:pPr marL="214313" indent="-214313">
              <a:buFont typeface="Arial" panose="020B0604020202020204" pitchFamily="34" charset="0"/>
              <a:buChar char="•"/>
            </a:pPr>
            <a:r>
              <a:rPr lang="en-US" sz="1350" dirty="0" smtClean="0"/>
              <a:t>One central </a:t>
            </a:r>
            <a:r>
              <a:rPr lang="en-US" sz="1350" dirty="0" err="1" smtClean="0"/>
              <a:t>cryo</a:t>
            </a:r>
            <a:r>
              <a:rPr lang="en-US" sz="1350" dirty="0" smtClean="0"/>
              <a:t> plant, the CRYO2:</a:t>
            </a:r>
            <a:br>
              <a:rPr lang="en-US" sz="1350" dirty="0" smtClean="0"/>
            </a:br>
            <a:r>
              <a:rPr lang="en-US" sz="1350" dirty="0" smtClean="0"/>
              <a:t>15 kW cooling power @ 4,4 K (-269 °C)</a:t>
            </a:r>
            <a:br>
              <a:rPr lang="en-US" sz="1350" dirty="0" smtClean="0"/>
            </a:br>
            <a:r>
              <a:rPr lang="en-US" sz="1350" dirty="0" smtClean="0"/>
              <a:t>50 kW cooling power @ 50 K (-223 °C)</a:t>
            </a:r>
          </a:p>
          <a:p>
            <a:pPr marL="214313" indent="-214313">
              <a:buFont typeface="Arial" panose="020B0604020202020204" pitchFamily="34" charset="0"/>
              <a:buChar char="•"/>
            </a:pPr>
            <a:r>
              <a:rPr lang="en-US" sz="1350" dirty="0" smtClean="0"/>
              <a:t>Main users:</a:t>
            </a:r>
          </a:p>
          <a:p>
            <a:pPr marL="557213" lvl="1" indent="-214313">
              <a:buFont typeface="Arial" panose="020B0604020202020204" pitchFamily="34" charset="0"/>
              <a:buChar char="•"/>
            </a:pPr>
            <a:r>
              <a:rPr lang="en-US" sz="1350" dirty="0" smtClean="0"/>
              <a:t>SIS100 located in the north</a:t>
            </a:r>
          </a:p>
          <a:p>
            <a:pPr marL="557213" lvl="1" indent="-214313">
              <a:buFont typeface="Arial" panose="020B0604020202020204" pitchFamily="34" charset="0"/>
              <a:buChar char="•"/>
            </a:pPr>
            <a:r>
              <a:rPr lang="en-US" sz="1350" dirty="0" smtClean="0"/>
              <a:t>Super-FRS located in the south</a:t>
            </a:r>
          </a:p>
          <a:p>
            <a:pPr marL="214313" indent="-214313">
              <a:buFont typeface="Arial" panose="020B0604020202020204" pitchFamily="34" charset="0"/>
              <a:buChar char="•"/>
            </a:pPr>
            <a:r>
              <a:rPr lang="en-US" sz="1350" dirty="0" smtClean="0"/>
              <a:t>Transfer system of approximately 1.5 km of vacuum insulated lines + distribution boxes (DB2, DB3 and DB4)</a:t>
            </a:r>
          </a:p>
          <a:p>
            <a:pPr marL="214313" indent="-214313">
              <a:buFont typeface="Arial" panose="020B0604020202020204" pitchFamily="34" charset="0"/>
              <a:buChar char="•"/>
            </a:pPr>
            <a:r>
              <a:rPr lang="en-US" sz="1350" dirty="0" smtClean="0"/>
              <a:t>DB3 </a:t>
            </a:r>
            <a:r>
              <a:rPr lang="en-US" sz="1350" dirty="0" smtClean="0">
                <a:sym typeface="Wingdings" panose="05000000000000000000" pitchFamily="2" charset="2"/>
              </a:rPr>
              <a:t> central DB close to CRYO2</a:t>
            </a:r>
          </a:p>
          <a:p>
            <a:pPr marL="214313" indent="-214313">
              <a:buFont typeface="Arial" panose="020B0604020202020204" pitchFamily="34" charset="0"/>
              <a:buChar char="•"/>
            </a:pPr>
            <a:r>
              <a:rPr lang="en-US" sz="1350" dirty="0" smtClean="0">
                <a:sym typeface="Wingdings" panose="05000000000000000000" pitchFamily="2" charset="2"/>
              </a:rPr>
              <a:t>DB2 target area of </a:t>
            </a:r>
            <a:r>
              <a:rPr lang="en-US" sz="1350" dirty="0" err="1" smtClean="0">
                <a:sym typeface="Wingdings" panose="05000000000000000000" pitchFamily="2" charset="2"/>
              </a:rPr>
              <a:t>SuperFRS</a:t>
            </a:r>
            <a:r>
              <a:rPr lang="en-US" sz="1350" dirty="0" smtClean="0">
                <a:sym typeface="Wingdings" panose="05000000000000000000" pitchFamily="2" charset="2"/>
              </a:rPr>
              <a:t>, distribution to T, P and CBM</a:t>
            </a:r>
          </a:p>
          <a:p>
            <a:pPr marL="214313" indent="-214313">
              <a:buFont typeface="Arial" panose="020B0604020202020204" pitchFamily="34" charset="0"/>
              <a:buChar char="•"/>
            </a:pPr>
            <a:r>
              <a:rPr lang="en-US" sz="1350" dirty="0" smtClean="0">
                <a:sym typeface="Wingdings" panose="05000000000000000000" pitchFamily="2" charset="2"/>
              </a:rPr>
              <a:t>DB4  SIS100, niche 5</a:t>
            </a:r>
            <a:endParaRPr lang="en-US" sz="1350" dirty="0" smtClean="0"/>
          </a:p>
          <a:p>
            <a:pPr marL="214313" indent="-214313">
              <a:buFont typeface="Arial" panose="020B0604020202020204" pitchFamily="34" charset="0"/>
              <a:buChar char="•"/>
            </a:pPr>
            <a:endParaRPr lang="en-US" sz="1350" dirty="0"/>
          </a:p>
        </p:txBody>
      </p:sp>
    </p:spTree>
    <p:extLst>
      <p:ext uri="{BB962C8B-B14F-4D97-AF65-F5344CB8AC3E}">
        <p14:creationId xmlns:p14="http://schemas.microsoft.com/office/powerpoint/2010/main" val="1463676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Topologie </a:t>
            </a:r>
            <a:r>
              <a:rPr lang="de-DE" dirty="0" err="1" smtClean="0"/>
              <a:t>of</a:t>
            </a:r>
            <a:r>
              <a:rPr lang="de-DE" dirty="0" smtClean="0"/>
              <a:t> FAIR </a:t>
            </a:r>
            <a:r>
              <a:rPr lang="de-DE" dirty="0" err="1" smtClean="0"/>
              <a:t>cryo</a:t>
            </a:r>
            <a:r>
              <a:rPr lang="de-DE" dirty="0" smtClean="0"/>
              <a:t> </a:t>
            </a:r>
            <a:r>
              <a:rPr lang="de-DE" dirty="0" err="1" smtClean="0"/>
              <a:t>systems</a:t>
            </a:r>
            <a:endParaRPr lang="en-US"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438" y="912413"/>
            <a:ext cx="5368159" cy="4150628"/>
          </a:xfrm>
          <a:prstGeom prst="rect">
            <a:avLst/>
          </a:prstGeom>
        </p:spPr>
      </p:pic>
      <p:cxnSp>
        <p:nvCxnSpPr>
          <p:cNvPr id="10" name="Gewinkelter Verbinder 9"/>
          <p:cNvCxnSpPr/>
          <p:nvPr/>
        </p:nvCxnSpPr>
        <p:spPr>
          <a:xfrm rot="16200000" flipH="1">
            <a:off x="5943732" y="3551646"/>
            <a:ext cx="270000" cy="432000"/>
          </a:xfrm>
          <a:prstGeom prst="bentConnector3">
            <a:avLst>
              <a:gd name="adj1"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481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Status </a:t>
            </a:r>
            <a:r>
              <a:rPr lang="de-DE" dirty="0" err="1" smtClean="0"/>
              <a:t>of</a:t>
            </a:r>
            <a:r>
              <a:rPr lang="de-DE" dirty="0" smtClean="0"/>
              <a:t> </a:t>
            </a:r>
            <a:r>
              <a:rPr lang="de-DE" dirty="0" err="1" smtClean="0"/>
              <a:t>Procurement</a:t>
            </a:r>
            <a:r>
              <a:rPr lang="de-DE" dirty="0" smtClean="0"/>
              <a:t>/Installation</a:t>
            </a:r>
            <a:endParaRPr lang="en-US"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438" y="912413"/>
            <a:ext cx="5368159" cy="4150628"/>
          </a:xfrm>
          <a:prstGeom prst="rect">
            <a:avLst/>
          </a:prstGeom>
        </p:spPr>
      </p:pic>
      <p:cxnSp>
        <p:nvCxnSpPr>
          <p:cNvPr id="10" name="Gewinkelter Verbinder 9"/>
          <p:cNvCxnSpPr/>
          <p:nvPr/>
        </p:nvCxnSpPr>
        <p:spPr>
          <a:xfrm rot="16200000" flipH="1">
            <a:off x="5943732" y="3551646"/>
            <a:ext cx="270000" cy="432000"/>
          </a:xfrm>
          <a:prstGeom prst="bentConnector3">
            <a:avLst>
              <a:gd name="adj1"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Rechteck 4"/>
          <p:cNvSpPr/>
          <p:nvPr/>
        </p:nvSpPr>
        <p:spPr>
          <a:xfrm>
            <a:off x="1871003" y="1078524"/>
            <a:ext cx="1439594" cy="2165944"/>
          </a:xfrm>
          <a:prstGeom prst="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Rechteck 6"/>
          <p:cNvSpPr/>
          <p:nvPr/>
        </p:nvSpPr>
        <p:spPr>
          <a:xfrm>
            <a:off x="3382256" y="1078522"/>
            <a:ext cx="2632956" cy="585025"/>
          </a:xfrm>
          <a:prstGeom prst="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8" name="Rechteck 7"/>
          <p:cNvSpPr/>
          <p:nvPr/>
        </p:nvSpPr>
        <p:spPr>
          <a:xfrm>
            <a:off x="3366632" y="1704647"/>
            <a:ext cx="2659595" cy="1600413"/>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 name="Rechteck 8"/>
          <p:cNvSpPr/>
          <p:nvPr/>
        </p:nvSpPr>
        <p:spPr>
          <a:xfrm>
            <a:off x="5727875" y="3652793"/>
            <a:ext cx="871229" cy="249854"/>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 name="Rechteck 10"/>
          <p:cNvSpPr/>
          <p:nvPr/>
        </p:nvSpPr>
        <p:spPr>
          <a:xfrm>
            <a:off x="1871003" y="3294961"/>
            <a:ext cx="1398251" cy="357831"/>
          </a:xfrm>
          <a:prstGeom prst="rect">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 name="Rechteck 11"/>
          <p:cNvSpPr/>
          <p:nvPr/>
        </p:nvSpPr>
        <p:spPr>
          <a:xfrm>
            <a:off x="5779472" y="3375542"/>
            <a:ext cx="190016" cy="249854"/>
          </a:xfrm>
          <a:prstGeom prst="rect">
            <a:avLst/>
          </a:prstGeom>
          <a:no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 name="Textfeld 5"/>
          <p:cNvSpPr txBox="1"/>
          <p:nvPr/>
        </p:nvSpPr>
        <p:spPr>
          <a:xfrm>
            <a:off x="717345" y="1078523"/>
            <a:ext cx="1043876" cy="369332"/>
          </a:xfrm>
          <a:prstGeom prst="rect">
            <a:avLst/>
          </a:prstGeom>
        </p:spPr>
        <p:txBody>
          <a:bodyPr vert="horz" wrap="none" lIns="91440" tIns="45720" rIns="91440" bIns="45720" rtlCol="0" anchor="t">
            <a:spAutoFit/>
          </a:bodyPr>
          <a:lstStyle/>
          <a:p>
            <a:pPr algn="l"/>
            <a:r>
              <a:rPr lang="de-DE" dirty="0" err="1" smtClean="0">
                <a:solidFill>
                  <a:srgbClr val="00B050"/>
                </a:solidFill>
              </a:rPr>
              <a:t>Installed</a:t>
            </a:r>
            <a:endParaRPr lang="de-DE" dirty="0" smtClean="0">
              <a:solidFill>
                <a:srgbClr val="00B050"/>
              </a:solidFill>
            </a:endParaRPr>
          </a:p>
        </p:txBody>
      </p:sp>
      <p:sp>
        <p:nvSpPr>
          <p:cNvPr id="13" name="Textfeld 12"/>
          <p:cNvSpPr txBox="1"/>
          <p:nvPr/>
        </p:nvSpPr>
        <p:spPr>
          <a:xfrm>
            <a:off x="6077166" y="1808745"/>
            <a:ext cx="1505540" cy="369332"/>
          </a:xfrm>
          <a:prstGeom prst="rect">
            <a:avLst/>
          </a:prstGeom>
        </p:spPr>
        <p:txBody>
          <a:bodyPr vert="horz" wrap="none" lIns="91440" tIns="45720" rIns="91440" bIns="45720" rtlCol="0" anchor="t">
            <a:spAutoFit/>
          </a:bodyPr>
          <a:lstStyle/>
          <a:p>
            <a:r>
              <a:rPr lang="de-DE" dirty="0" err="1">
                <a:solidFill>
                  <a:srgbClr val="FFC000"/>
                </a:solidFill>
              </a:rPr>
              <a:t>Procurement</a:t>
            </a:r>
            <a:endParaRPr lang="de-DE" dirty="0" smtClean="0">
              <a:solidFill>
                <a:srgbClr val="FFC000"/>
              </a:solidFill>
            </a:endParaRPr>
          </a:p>
        </p:txBody>
      </p:sp>
      <p:sp>
        <p:nvSpPr>
          <p:cNvPr id="14" name="Textfeld 13"/>
          <p:cNvSpPr txBox="1"/>
          <p:nvPr/>
        </p:nvSpPr>
        <p:spPr>
          <a:xfrm>
            <a:off x="6123605" y="3294261"/>
            <a:ext cx="1287532" cy="369332"/>
          </a:xfrm>
          <a:prstGeom prst="rect">
            <a:avLst/>
          </a:prstGeom>
        </p:spPr>
        <p:txBody>
          <a:bodyPr vert="horz" wrap="none" lIns="91440" tIns="45720" rIns="91440" bIns="45720" rtlCol="0" anchor="t">
            <a:spAutoFit/>
          </a:bodyPr>
          <a:lstStyle/>
          <a:p>
            <a:r>
              <a:rPr lang="de-DE" dirty="0" err="1" smtClean="0">
                <a:solidFill>
                  <a:srgbClr val="92D050"/>
                </a:solidFill>
              </a:rPr>
              <a:t>Production</a:t>
            </a:r>
            <a:endParaRPr lang="de-DE" dirty="0" smtClean="0">
              <a:solidFill>
                <a:srgbClr val="92D050"/>
              </a:solidFill>
            </a:endParaRPr>
          </a:p>
        </p:txBody>
      </p:sp>
      <p:sp>
        <p:nvSpPr>
          <p:cNvPr id="15" name="Textfeld 14"/>
          <p:cNvSpPr txBox="1"/>
          <p:nvPr/>
        </p:nvSpPr>
        <p:spPr>
          <a:xfrm>
            <a:off x="660772" y="3263314"/>
            <a:ext cx="1159292" cy="369332"/>
          </a:xfrm>
          <a:prstGeom prst="rect">
            <a:avLst/>
          </a:prstGeom>
        </p:spPr>
        <p:txBody>
          <a:bodyPr vert="horz" wrap="none" lIns="91440" tIns="45720" rIns="91440" bIns="45720" rtlCol="0" anchor="t">
            <a:spAutoFit/>
          </a:bodyPr>
          <a:lstStyle/>
          <a:p>
            <a:pPr algn="l"/>
            <a:r>
              <a:rPr lang="de-DE" dirty="0" err="1" smtClean="0">
                <a:solidFill>
                  <a:srgbClr val="0070C0"/>
                </a:solidFill>
              </a:rPr>
              <a:t>Delivered</a:t>
            </a:r>
            <a:endParaRPr lang="de-DE" dirty="0" smtClean="0">
              <a:solidFill>
                <a:srgbClr val="0070C0"/>
              </a:solidFill>
            </a:endParaRPr>
          </a:p>
        </p:txBody>
      </p:sp>
      <p:sp>
        <p:nvSpPr>
          <p:cNvPr id="16" name="Rechteck 15"/>
          <p:cNvSpPr/>
          <p:nvPr/>
        </p:nvSpPr>
        <p:spPr>
          <a:xfrm>
            <a:off x="3366632" y="3372575"/>
            <a:ext cx="2361243" cy="252822"/>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599395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p:txBody>
          <a:bodyPr/>
          <a:lstStyle/>
          <a:p>
            <a:fld id="{125CBDDA-5CCF-8748-8988-9DC6C8981774}" type="slidenum">
              <a:rPr lang="en-GB" noProof="0" smtClean="0"/>
              <a:pPr/>
              <a:t>6</a:t>
            </a:fld>
            <a:endParaRPr lang="en-GB" noProof="0" dirty="0"/>
          </a:p>
        </p:txBody>
      </p:sp>
      <p:sp>
        <p:nvSpPr>
          <p:cNvPr id="4" name="Titel 3"/>
          <p:cNvSpPr>
            <a:spLocks noGrp="1"/>
          </p:cNvSpPr>
          <p:nvPr>
            <p:ph type="title"/>
          </p:nvPr>
        </p:nvSpPr>
        <p:spPr/>
        <p:txBody>
          <a:bodyPr/>
          <a:lstStyle/>
          <a:p>
            <a:r>
              <a:rPr lang="de-DE" dirty="0" smtClean="0"/>
              <a:t>CRYO2 Installation</a:t>
            </a:r>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43000" y="890500"/>
            <a:ext cx="6858000" cy="2363880"/>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927" y="3254380"/>
            <a:ext cx="2259758" cy="1694819"/>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806" y="3254380"/>
            <a:ext cx="2259758" cy="1694819"/>
          </a:xfrm>
          <a:prstGeom prst="rect">
            <a:avLst/>
          </a:prstGeom>
        </p:spPr>
      </p:pic>
      <p:sp>
        <p:nvSpPr>
          <p:cNvPr id="9" name="Textfeld 8"/>
          <p:cNvSpPr txBox="1"/>
          <p:nvPr/>
        </p:nvSpPr>
        <p:spPr>
          <a:xfrm>
            <a:off x="2779182" y="4672200"/>
            <a:ext cx="3783793" cy="276999"/>
          </a:xfrm>
          <a:prstGeom prst="rect">
            <a:avLst/>
          </a:prstGeom>
          <a:solidFill>
            <a:schemeClr val="bg1"/>
          </a:solidFill>
        </p:spPr>
        <p:txBody>
          <a:bodyPr vert="horz" wrap="none" lIns="68580" tIns="34290" rIns="68580" bIns="34290" rtlCol="0" anchor="t">
            <a:spAutoFit/>
          </a:bodyPr>
          <a:lstStyle/>
          <a:p>
            <a:pPr algn="l"/>
            <a:r>
              <a:rPr lang="de-DE" sz="1350" dirty="0" smtClean="0"/>
              <a:t>MC </a:t>
            </a:r>
            <a:r>
              <a:rPr lang="de-DE" sz="1350" dirty="0"/>
              <a:t>in August </a:t>
            </a:r>
            <a:r>
              <a:rPr lang="de-DE" sz="1350" dirty="0" smtClean="0"/>
              <a:t>2023, </a:t>
            </a:r>
            <a:r>
              <a:rPr lang="de-DE" sz="1350" dirty="0" err="1" smtClean="0"/>
              <a:t>only</a:t>
            </a:r>
            <a:r>
              <a:rPr lang="de-DE" sz="1350" dirty="0" smtClean="0"/>
              <a:t> a </a:t>
            </a:r>
            <a:r>
              <a:rPr lang="de-DE" sz="1350" dirty="0" err="1" smtClean="0"/>
              <a:t>few</a:t>
            </a:r>
            <a:r>
              <a:rPr lang="de-DE" sz="1350" dirty="0" smtClean="0"/>
              <a:t> </a:t>
            </a:r>
            <a:r>
              <a:rPr lang="de-DE" sz="1350" dirty="0" err="1" smtClean="0"/>
              <a:t>remaining</a:t>
            </a:r>
            <a:r>
              <a:rPr lang="de-DE" sz="1350" dirty="0" smtClean="0"/>
              <a:t> </a:t>
            </a:r>
            <a:r>
              <a:rPr lang="de-DE" sz="1350" dirty="0" err="1" smtClean="0"/>
              <a:t>works</a:t>
            </a:r>
            <a:endParaRPr lang="de-DE" sz="1350" baseline="30000" dirty="0"/>
          </a:p>
        </p:txBody>
      </p:sp>
    </p:spTree>
    <p:extLst>
      <p:ext uri="{BB962C8B-B14F-4D97-AF65-F5344CB8AC3E}">
        <p14:creationId xmlns:p14="http://schemas.microsoft.com/office/powerpoint/2010/main" val="908270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Delivery</a:t>
            </a:r>
            <a:r>
              <a:rPr lang="de-DE" dirty="0" smtClean="0"/>
              <a:t> </a:t>
            </a:r>
            <a:r>
              <a:rPr lang="de-DE" dirty="0" err="1" smtClean="0"/>
              <a:t>of</a:t>
            </a:r>
            <a:r>
              <a:rPr lang="de-DE" dirty="0" smtClean="0"/>
              <a:t> Warm </a:t>
            </a:r>
            <a:r>
              <a:rPr lang="de-DE" dirty="0" err="1" smtClean="0"/>
              <a:t>Compressor</a:t>
            </a:r>
            <a:r>
              <a:rPr lang="de-DE" dirty="0" smtClean="0"/>
              <a:t> </a:t>
            </a:r>
            <a:r>
              <a:rPr lang="de-DE" dirty="0" err="1" smtClean="0"/>
              <a:t>system</a:t>
            </a:r>
            <a:r>
              <a:rPr lang="de-DE" dirty="0" smtClean="0"/>
              <a:t> in Q4/2022</a:t>
            </a:r>
            <a:endParaRPr lang="de-DE" dirty="0"/>
          </a:p>
        </p:txBody>
      </p:sp>
      <p:sp>
        <p:nvSpPr>
          <p:cNvPr id="3" name="Foliennummernplatzhalter 2"/>
          <p:cNvSpPr>
            <a:spLocks noGrp="1"/>
          </p:cNvSpPr>
          <p:nvPr>
            <p:ph type="sldNum" sz="quarter" idx="4294967295"/>
          </p:nvPr>
        </p:nvSpPr>
        <p:spPr/>
        <p:txBody>
          <a:bodyPr/>
          <a:lstStyle/>
          <a:p>
            <a:fld id="{125CBDDA-5CCF-8748-8988-9DC6C8981774}" type="slidenum">
              <a:rPr lang="de-DE" smtClean="0"/>
              <a:t>7</a:t>
            </a:fld>
            <a:endParaRPr lang="de-DE"/>
          </a:p>
        </p:txBody>
      </p:sp>
      <p:pic>
        <p:nvPicPr>
          <p:cNvPr id="6" name="Grafik 5"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079" y="1523166"/>
            <a:ext cx="3950617" cy="2680453"/>
          </a:xfrm>
          <a:prstGeom prst="rect">
            <a:avLst/>
          </a:prstGeom>
        </p:spPr>
      </p:pic>
      <p:sp>
        <p:nvSpPr>
          <p:cNvPr id="7" name="Textfeld 6"/>
          <p:cNvSpPr txBox="1"/>
          <p:nvPr/>
        </p:nvSpPr>
        <p:spPr>
          <a:xfrm>
            <a:off x="5291026" y="1822285"/>
            <a:ext cx="2523364" cy="2146742"/>
          </a:xfrm>
          <a:prstGeom prst="rect">
            <a:avLst/>
          </a:prstGeom>
        </p:spPr>
        <p:txBody>
          <a:bodyPr vert="horz" wrap="square" lIns="68580" tIns="34290" rIns="68580" bIns="34290" rtlCol="0" anchor="t">
            <a:spAutoFit/>
          </a:bodyPr>
          <a:lstStyle/>
          <a:p>
            <a:pPr algn="l"/>
            <a:r>
              <a:rPr lang="de-DE" sz="1350" dirty="0" err="1"/>
              <a:t>Five</a:t>
            </a:r>
            <a:r>
              <a:rPr lang="de-DE" sz="1350" dirty="0"/>
              <a:t> </a:t>
            </a:r>
            <a:r>
              <a:rPr lang="de-DE" sz="1350" dirty="0" err="1"/>
              <a:t>Compressors</a:t>
            </a:r>
            <a:endParaRPr lang="de-DE" sz="1350" dirty="0"/>
          </a:p>
          <a:p>
            <a:pPr marL="214313" indent="-214313">
              <a:buFont typeface="Arial" panose="020B0604020202020204" pitchFamily="34" charset="0"/>
              <a:buChar char="•"/>
            </a:pPr>
            <a:r>
              <a:rPr lang="de-DE" sz="1350" dirty="0"/>
              <a:t>2 x LP</a:t>
            </a:r>
          </a:p>
          <a:p>
            <a:pPr marL="214313" indent="-214313">
              <a:buFont typeface="Arial" panose="020B0604020202020204" pitchFamily="34" charset="0"/>
              <a:buChar char="•"/>
            </a:pPr>
            <a:r>
              <a:rPr lang="de-DE" sz="1350" dirty="0"/>
              <a:t>2 x HP</a:t>
            </a:r>
          </a:p>
          <a:p>
            <a:pPr marL="214313" indent="-214313">
              <a:buFont typeface="Arial" panose="020B0604020202020204" pitchFamily="34" charset="0"/>
              <a:buChar char="•"/>
            </a:pPr>
            <a:r>
              <a:rPr lang="de-DE" sz="1350" dirty="0"/>
              <a:t>CWU (1. </a:t>
            </a:r>
            <a:r>
              <a:rPr lang="de-DE" sz="1350" dirty="0" err="1"/>
              <a:t>stage</a:t>
            </a:r>
            <a:r>
              <a:rPr lang="de-DE" sz="1350" dirty="0"/>
              <a:t>)</a:t>
            </a:r>
          </a:p>
          <a:p>
            <a:pPr marL="214313" indent="-214313">
              <a:buFont typeface="Arial" panose="020B0604020202020204" pitchFamily="34" charset="0"/>
              <a:buChar char="•"/>
            </a:pPr>
            <a:endParaRPr lang="de-DE" sz="1350" dirty="0"/>
          </a:p>
          <a:p>
            <a:pPr algn="l"/>
            <a:r>
              <a:rPr lang="de-DE" sz="1350" dirty="0"/>
              <a:t>CWU </a:t>
            </a:r>
            <a:r>
              <a:rPr lang="de-DE" sz="1350" dirty="0" err="1"/>
              <a:t>Compressor</a:t>
            </a:r>
            <a:r>
              <a:rPr lang="de-DE" sz="1350" dirty="0"/>
              <a:t> </a:t>
            </a:r>
            <a:r>
              <a:rPr lang="de-DE" sz="1350" dirty="0" err="1"/>
              <a:t>can</a:t>
            </a:r>
            <a:r>
              <a:rPr lang="de-DE" sz="1350" dirty="0"/>
              <a:t> </a:t>
            </a:r>
            <a:r>
              <a:rPr lang="de-DE" sz="1350" dirty="0" err="1"/>
              <a:t>be</a:t>
            </a:r>
            <a:r>
              <a:rPr lang="de-DE" sz="1350" dirty="0"/>
              <a:t> </a:t>
            </a:r>
            <a:r>
              <a:rPr lang="de-DE" sz="1350" dirty="0" err="1"/>
              <a:t>used</a:t>
            </a:r>
            <a:r>
              <a:rPr lang="de-DE" sz="1350" dirty="0"/>
              <a:t> </a:t>
            </a:r>
            <a:r>
              <a:rPr lang="de-DE" sz="1350" dirty="0" err="1"/>
              <a:t>as</a:t>
            </a:r>
            <a:r>
              <a:rPr lang="de-DE" sz="1350" dirty="0"/>
              <a:t> </a:t>
            </a:r>
            <a:r>
              <a:rPr lang="de-DE" sz="1350" dirty="0" err="1"/>
              <a:t>redundancy</a:t>
            </a:r>
            <a:r>
              <a:rPr lang="de-DE" sz="1350" dirty="0"/>
              <a:t> </a:t>
            </a:r>
            <a:r>
              <a:rPr lang="de-DE" sz="1350" dirty="0" err="1"/>
              <a:t>for</a:t>
            </a:r>
            <a:r>
              <a:rPr lang="de-DE" sz="1350" dirty="0"/>
              <a:t> </a:t>
            </a:r>
            <a:r>
              <a:rPr lang="de-DE" sz="1350" dirty="0" err="1"/>
              <a:t>either</a:t>
            </a:r>
            <a:r>
              <a:rPr lang="de-DE" sz="1350" dirty="0"/>
              <a:t> HP </a:t>
            </a:r>
            <a:r>
              <a:rPr lang="de-DE" sz="1350" dirty="0" err="1"/>
              <a:t>or</a:t>
            </a:r>
            <a:r>
              <a:rPr lang="de-DE" sz="1350" dirty="0"/>
              <a:t> LP</a:t>
            </a:r>
          </a:p>
          <a:p>
            <a:pPr algn="l"/>
            <a:endParaRPr lang="de-DE" sz="1350" dirty="0"/>
          </a:p>
          <a:p>
            <a:pPr marL="214313" indent="-214313">
              <a:buFont typeface="Arial" panose="020B0604020202020204" pitchFamily="34" charset="0"/>
              <a:buChar char="•"/>
            </a:pPr>
            <a:r>
              <a:rPr lang="de-DE" sz="1350" dirty="0"/>
              <a:t>2 </a:t>
            </a:r>
            <a:r>
              <a:rPr lang="de-DE" sz="1350" dirty="0" err="1"/>
              <a:t>Oil</a:t>
            </a:r>
            <a:r>
              <a:rPr lang="de-DE" sz="1350" dirty="0"/>
              <a:t> </a:t>
            </a:r>
            <a:r>
              <a:rPr lang="de-DE" sz="1350" dirty="0" err="1"/>
              <a:t>removal</a:t>
            </a:r>
            <a:r>
              <a:rPr lang="de-DE" sz="1350" dirty="0"/>
              <a:t> </a:t>
            </a:r>
            <a:r>
              <a:rPr lang="de-DE" sz="1350" dirty="0" err="1"/>
              <a:t>systems</a:t>
            </a:r>
            <a:endParaRPr lang="de-DE" sz="1350" dirty="0"/>
          </a:p>
        </p:txBody>
      </p:sp>
    </p:spTree>
    <p:extLst>
      <p:ext uri="{BB962C8B-B14F-4D97-AF65-F5344CB8AC3E}">
        <p14:creationId xmlns:p14="http://schemas.microsoft.com/office/powerpoint/2010/main" val="2012786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p:txBody>
          <a:bodyPr/>
          <a:lstStyle/>
          <a:p>
            <a:fld id="{125CBDDA-5CCF-8748-8988-9DC6C8981774}" type="slidenum">
              <a:rPr lang="en-GB" noProof="0" smtClean="0"/>
              <a:pPr/>
              <a:t>8</a:t>
            </a:fld>
            <a:endParaRPr lang="en-GB" noProof="0" dirty="0"/>
          </a:p>
        </p:txBody>
      </p:sp>
      <p:sp>
        <p:nvSpPr>
          <p:cNvPr id="4" name="Titel 3"/>
          <p:cNvSpPr>
            <a:spLocks noGrp="1"/>
          </p:cNvSpPr>
          <p:nvPr>
            <p:ph type="title"/>
          </p:nvPr>
        </p:nvSpPr>
        <p:spPr/>
        <p:txBody>
          <a:bodyPr/>
          <a:lstStyle/>
          <a:p>
            <a:r>
              <a:rPr lang="de-DE" dirty="0" smtClean="0"/>
              <a:t>Tank </a:t>
            </a:r>
            <a:r>
              <a:rPr lang="de-DE" dirty="0" err="1" smtClean="0"/>
              <a:t>installation</a:t>
            </a:r>
            <a:r>
              <a:rPr lang="de-DE" dirty="0" smtClean="0"/>
              <a:t>, </a:t>
            </a:r>
            <a:r>
              <a:rPr lang="de-DE" dirty="0" err="1" smtClean="0"/>
              <a:t>first</a:t>
            </a:r>
            <a:r>
              <a:rPr lang="de-DE" dirty="0" smtClean="0"/>
              <a:t> </a:t>
            </a:r>
            <a:r>
              <a:rPr lang="de-DE" dirty="0" err="1" smtClean="0"/>
              <a:t>six</a:t>
            </a:r>
            <a:r>
              <a:rPr lang="de-DE" dirty="0" smtClean="0"/>
              <a:t> (100 m</a:t>
            </a:r>
            <a:r>
              <a:rPr lang="de-DE" baseline="30000" dirty="0" smtClean="0"/>
              <a:t>3</a:t>
            </a:r>
            <a:r>
              <a:rPr lang="de-DE" dirty="0" smtClean="0"/>
              <a:t>)</a:t>
            </a:r>
            <a:endParaRPr lang="de-DE" dirty="0"/>
          </a:p>
        </p:txBody>
      </p:sp>
      <p:pic>
        <p:nvPicPr>
          <p:cNvPr id="6" name="Grafik 5"/>
          <p:cNvPicPr>
            <a:picLocks noChangeAspect="1"/>
          </p:cNvPicPr>
          <p:nvPr/>
        </p:nvPicPr>
        <p:blipFill>
          <a:blip r:embed="rId2"/>
          <a:stretch>
            <a:fillRect/>
          </a:stretch>
        </p:blipFill>
        <p:spPr>
          <a:xfrm>
            <a:off x="1321045" y="887347"/>
            <a:ext cx="3008111" cy="4072745"/>
          </a:xfrm>
          <a:prstGeom prst="rect">
            <a:avLst/>
          </a:prstGeom>
        </p:spPr>
      </p:pic>
      <p:pic>
        <p:nvPicPr>
          <p:cNvPr id="7" name="Grafik 6"/>
          <p:cNvPicPr>
            <a:picLocks noChangeAspect="1"/>
          </p:cNvPicPr>
          <p:nvPr/>
        </p:nvPicPr>
        <p:blipFill>
          <a:blip r:embed="rId3"/>
          <a:stretch>
            <a:fillRect/>
          </a:stretch>
        </p:blipFill>
        <p:spPr>
          <a:xfrm>
            <a:off x="4677510" y="872345"/>
            <a:ext cx="3077882" cy="4087746"/>
          </a:xfrm>
          <a:prstGeom prst="rect">
            <a:avLst/>
          </a:prstGeom>
        </p:spPr>
      </p:pic>
      <p:sp>
        <p:nvSpPr>
          <p:cNvPr id="8" name="Textfeld 7"/>
          <p:cNvSpPr txBox="1"/>
          <p:nvPr/>
        </p:nvSpPr>
        <p:spPr>
          <a:xfrm>
            <a:off x="2287615" y="4474099"/>
            <a:ext cx="4670189" cy="484748"/>
          </a:xfrm>
          <a:prstGeom prst="rect">
            <a:avLst/>
          </a:prstGeom>
          <a:solidFill>
            <a:schemeClr val="bg1"/>
          </a:solidFill>
        </p:spPr>
        <p:txBody>
          <a:bodyPr vert="horz" wrap="none" lIns="68580" tIns="34290" rIns="68580" bIns="34290" rtlCol="0" anchor="t">
            <a:spAutoFit/>
          </a:bodyPr>
          <a:lstStyle/>
          <a:p>
            <a:pPr algn="l"/>
            <a:r>
              <a:rPr lang="de-DE" sz="1350" dirty="0" err="1"/>
              <a:t>Filling</a:t>
            </a:r>
            <a:r>
              <a:rPr lang="de-DE" sz="1350" dirty="0"/>
              <a:t> in </a:t>
            </a:r>
            <a:r>
              <a:rPr lang="de-DE" sz="1350" dirty="0" smtClean="0"/>
              <a:t>November </a:t>
            </a:r>
            <a:r>
              <a:rPr lang="de-DE" sz="1350" dirty="0"/>
              <a:t>2024, 6 x 100 m</a:t>
            </a:r>
            <a:r>
              <a:rPr lang="de-DE" sz="1350" baseline="30000" dirty="0"/>
              <a:t>3</a:t>
            </a:r>
            <a:r>
              <a:rPr lang="de-DE" sz="1350" dirty="0"/>
              <a:t> @ 16 bar ~10,000 </a:t>
            </a:r>
            <a:r>
              <a:rPr lang="de-DE" sz="1350" dirty="0" smtClean="0"/>
              <a:t>m</a:t>
            </a:r>
            <a:r>
              <a:rPr lang="de-DE" sz="1350" baseline="30000" dirty="0" smtClean="0"/>
              <a:t>3</a:t>
            </a:r>
          </a:p>
          <a:p>
            <a:pPr algn="l"/>
            <a:r>
              <a:rPr lang="de-DE" sz="1350" dirty="0" smtClean="0"/>
              <a:t>12 </a:t>
            </a:r>
            <a:r>
              <a:rPr lang="de-DE" sz="1350" dirty="0" err="1" smtClean="0"/>
              <a:t>more</a:t>
            </a:r>
            <a:r>
              <a:rPr lang="de-DE" sz="1350" dirty="0" smtClean="0"/>
              <a:t> </a:t>
            </a:r>
            <a:r>
              <a:rPr lang="de-DE" sz="1350" dirty="0" err="1" smtClean="0"/>
              <a:t>tanks</a:t>
            </a:r>
            <a:r>
              <a:rPr lang="de-DE" sz="1350" dirty="0" smtClean="0"/>
              <a:t> </a:t>
            </a:r>
            <a:r>
              <a:rPr lang="de-DE" sz="1350" dirty="0" err="1" smtClean="0"/>
              <a:t>are</a:t>
            </a:r>
            <a:r>
              <a:rPr lang="de-DE" sz="1350" dirty="0" smtClean="0"/>
              <a:t> in </a:t>
            </a:r>
            <a:r>
              <a:rPr lang="de-DE" sz="1350" dirty="0" err="1" smtClean="0"/>
              <a:t>production</a:t>
            </a:r>
            <a:r>
              <a:rPr lang="de-DE" sz="1350" dirty="0" smtClean="0"/>
              <a:t> (</a:t>
            </a:r>
            <a:r>
              <a:rPr lang="de-DE" sz="1350" dirty="0" err="1" smtClean="0"/>
              <a:t>SuperFRS</a:t>
            </a:r>
            <a:r>
              <a:rPr lang="de-DE" sz="1350" dirty="0" smtClean="0"/>
              <a:t> </a:t>
            </a:r>
            <a:r>
              <a:rPr lang="de-DE" sz="1350" dirty="0" err="1" smtClean="0"/>
              <a:t>inventory</a:t>
            </a:r>
            <a:r>
              <a:rPr lang="de-DE" sz="1350" dirty="0" smtClean="0"/>
              <a:t>)</a:t>
            </a:r>
            <a:endParaRPr lang="de-DE" sz="1350" dirty="0"/>
          </a:p>
        </p:txBody>
      </p:sp>
    </p:spTree>
    <p:extLst>
      <p:ext uri="{BB962C8B-B14F-4D97-AF65-F5344CB8AC3E}">
        <p14:creationId xmlns:p14="http://schemas.microsoft.com/office/powerpoint/2010/main" val="1298026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Installation SIS100 DS </a:t>
            </a:r>
            <a:r>
              <a:rPr lang="de-DE" dirty="0" err="1" smtClean="0"/>
              <a:t>Started</a:t>
            </a:r>
            <a:r>
              <a:rPr lang="de-DE" dirty="0" smtClean="0"/>
              <a:t> in </a:t>
            </a:r>
            <a:r>
              <a:rPr lang="de-DE" dirty="0" err="1" smtClean="0"/>
              <a:t>October</a:t>
            </a:r>
            <a:r>
              <a:rPr lang="de-DE" dirty="0" smtClean="0"/>
              <a:t> 2022</a:t>
            </a:r>
            <a:endParaRPr lang="de-DE" dirty="0"/>
          </a:p>
        </p:txBody>
      </p:sp>
      <p:sp>
        <p:nvSpPr>
          <p:cNvPr id="3" name="Foliennummernplatzhalter 2"/>
          <p:cNvSpPr>
            <a:spLocks noGrp="1"/>
          </p:cNvSpPr>
          <p:nvPr>
            <p:ph type="sldNum" sz="quarter" idx="4294967295"/>
          </p:nvPr>
        </p:nvSpPr>
        <p:spPr/>
        <p:txBody>
          <a:bodyPr/>
          <a:lstStyle/>
          <a:p>
            <a:fld id="{125CBDDA-5CCF-8748-8988-9DC6C8981774}" type="slidenum">
              <a:rPr lang="de-DE" smtClean="0"/>
              <a:t>9</a:t>
            </a:fld>
            <a:endParaRPr lang="de-DE"/>
          </a:p>
        </p:txBody>
      </p:sp>
      <p:pic>
        <p:nvPicPr>
          <p:cNvPr id="6" name="Grafik 5"/>
          <p:cNvPicPr>
            <a:picLocks noChangeAspect="1"/>
          </p:cNvPicPr>
          <p:nvPr/>
        </p:nvPicPr>
        <p:blipFill>
          <a:blip r:embed="rId2"/>
          <a:stretch>
            <a:fillRect/>
          </a:stretch>
        </p:blipFill>
        <p:spPr>
          <a:xfrm>
            <a:off x="1835951" y="1400175"/>
            <a:ext cx="3143250" cy="2216209"/>
          </a:xfrm>
          <a:prstGeom prst="rect">
            <a:avLst/>
          </a:prstGeom>
        </p:spPr>
      </p:pic>
      <p:sp>
        <p:nvSpPr>
          <p:cNvPr id="7" name="Textfeld 6"/>
          <p:cNvSpPr txBox="1"/>
          <p:nvPr/>
        </p:nvSpPr>
        <p:spPr>
          <a:xfrm>
            <a:off x="1835952" y="3690269"/>
            <a:ext cx="5399555" cy="276999"/>
          </a:xfrm>
          <a:prstGeom prst="rect">
            <a:avLst/>
          </a:prstGeom>
        </p:spPr>
        <p:txBody>
          <a:bodyPr vert="horz" wrap="none" lIns="68580" tIns="34290" rIns="68580" bIns="34290" rtlCol="0" anchor="t">
            <a:spAutoFit/>
          </a:bodyPr>
          <a:lstStyle/>
          <a:p>
            <a:pPr algn="l"/>
            <a:r>
              <a:rPr lang="de-DE" sz="1350" dirty="0" err="1"/>
              <a:t>Delivery</a:t>
            </a:r>
            <a:r>
              <a:rPr lang="de-DE" sz="1350" dirty="0"/>
              <a:t> </a:t>
            </a:r>
            <a:r>
              <a:rPr lang="de-DE" sz="1350" dirty="0" err="1"/>
              <a:t>and</a:t>
            </a:r>
            <a:r>
              <a:rPr lang="de-DE" sz="1350" dirty="0"/>
              <a:t> Installation </a:t>
            </a:r>
            <a:r>
              <a:rPr lang="de-DE" sz="1350" dirty="0" err="1"/>
              <a:t>of</a:t>
            </a:r>
            <a:r>
              <a:rPr lang="de-DE" sz="1350" dirty="0"/>
              <a:t> DB4 in </a:t>
            </a:r>
            <a:r>
              <a:rPr lang="de-DE" sz="1350" dirty="0" err="1"/>
              <a:t>niche</a:t>
            </a:r>
            <a:r>
              <a:rPr lang="de-DE" sz="1350" dirty="0"/>
              <a:t> 5     Installation in </a:t>
            </a:r>
            <a:r>
              <a:rPr lang="de-DE" sz="1350" dirty="0" err="1"/>
              <a:t>the</a:t>
            </a:r>
            <a:r>
              <a:rPr lang="de-DE" sz="1350" dirty="0"/>
              <a:t> </a:t>
            </a:r>
            <a:r>
              <a:rPr lang="de-DE" sz="1350" dirty="0" err="1"/>
              <a:t>tunnel</a:t>
            </a:r>
            <a:endParaRPr lang="de-DE" sz="1350" dirty="0"/>
          </a:p>
        </p:txBody>
      </p:sp>
      <p:pic>
        <p:nvPicPr>
          <p:cNvPr id="8" name="Grafik 7"/>
          <p:cNvPicPr>
            <a:picLocks noChangeAspect="1"/>
          </p:cNvPicPr>
          <p:nvPr/>
        </p:nvPicPr>
        <p:blipFill>
          <a:blip r:embed="rId3"/>
          <a:stretch>
            <a:fillRect/>
          </a:stretch>
        </p:blipFill>
        <p:spPr>
          <a:xfrm>
            <a:off x="5081071" y="1400176"/>
            <a:ext cx="2112618" cy="2205563"/>
          </a:xfrm>
          <a:prstGeom prst="rect">
            <a:avLst/>
          </a:prstGeom>
        </p:spPr>
      </p:pic>
      <p:sp>
        <p:nvSpPr>
          <p:cNvPr id="9" name="Textfeld 8"/>
          <p:cNvSpPr txBox="1"/>
          <p:nvPr/>
        </p:nvSpPr>
        <p:spPr>
          <a:xfrm>
            <a:off x="2183614" y="4005605"/>
            <a:ext cx="4110741" cy="276999"/>
          </a:xfrm>
          <a:prstGeom prst="rect">
            <a:avLst/>
          </a:prstGeom>
          <a:solidFill>
            <a:srgbClr val="FDBB63"/>
          </a:solidFill>
        </p:spPr>
        <p:txBody>
          <a:bodyPr vert="horz" wrap="none" lIns="68580" tIns="34290" rIns="68580" bIns="34290" rtlCol="0" anchor="t">
            <a:spAutoFit/>
          </a:bodyPr>
          <a:lstStyle/>
          <a:p>
            <a:pPr algn="l"/>
            <a:r>
              <a:rPr lang="de-DE" sz="1350" dirty="0"/>
              <a:t>SIS100 </a:t>
            </a:r>
            <a:r>
              <a:rPr lang="de-DE" sz="1350" dirty="0" err="1"/>
              <a:t>distribution</a:t>
            </a:r>
            <a:r>
              <a:rPr lang="de-DE" sz="1350" dirty="0"/>
              <a:t> </a:t>
            </a:r>
            <a:r>
              <a:rPr lang="de-DE" sz="1350" dirty="0" err="1"/>
              <a:t>system</a:t>
            </a:r>
            <a:r>
              <a:rPr lang="de-DE" sz="1350" dirty="0"/>
              <a:t> </a:t>
            </a:r>
            <a:r>
              <a:rPr lang="de-DE" sz="1350" dirty="0" err="1"/>
              <a:t>finished</a:t>
            </a:r>
            <a:r>
              <a:rPr lang="de-DE" sz="1350" dirty="0"/>
              <a:t> in </a:t>
            </a:r>
            <a:r>
              <a:rPr lang="de-DE" sz="1350" dirty="0" err="1"/>
              <a:t>October</a:t>
            </a:r>
            <a:r>
              <a:rPr lang="de-DE" sz="1350" dirty="0"/>
              <a:t> 2023</a:t>
            </a:r>
          </a:p>
        </p:txBody>
      </p:sp>
    </p:spTree>
    <p:extLst>
      <p:ext uri="{BB962C8B-B14F-4D97-AF65-F5344CB8AC3E}">
        <p14:creationId xmlns:p14="http://schemas.microsoft.com/office/powerpoint/2010/main" val="343702267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8" id="{88F67082-FAA7-774F-81ED-C94DAF9F09F3}" vid="{76C6051D-27C6-564A-8764-CCBC0645D37F}"/>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fair-gsi-folienmaster_2019_16zu9</Template>
  <TotalTime>0</TotalTime>
  <Words>865</Words>
  <Application>Microsoft Office PowerPoint</Application>
  <PresentationFormat>Bildschirmpräsentation (16:9)</PresentationFormat>
  <Paragraphs>106</Paragraphs>
  <Slides>19</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Arial</vt:lpstr>
      <vt:lpstr>Calibri</vt:lpstr>
      <vt:lpstr>Symbol</vt:lpstr>
      <vt:lpstr>Tahoma</vt:lpstr>
      <vt:lpstr>Wingdings</vt:lpstr>
      <vt:lpstr>fair-gsi-folienmaster_2017_onering</vt:lpstr>
      <vt:lpstr>Start of Commissioning &amp; Cryogenic Operation @ FAIR</vt:lpstr>
      <vt:lpstr>Outline </vt:lpstr>
      <vt:lpstr>Cryogenic System for FAIR</vt:lpstr>
      <vt:lpstr>Topologie of FAIR cryo systems</vt:lpstr>
      <vt:lpstr>Status of Procurement/Installation</vt:lpstr>
      <vt:lpstr>CRYO2 Installation</vt:lpstr>
      <vt:lpstr>Delivery of Warm Compressor system in Q4/2022</vt:lpstr>
      <vt:lpstr>Tank installation, first six (100 m3)</vt:lpstr>
      <vt:lpstr>Installation SIS100 DS Started in October 2022</vt:lpstr>
      <vt:lpstr>SIS100 local cryogenics</vt:lpstr>
      <vt:lpstr>SuperFRS local cryogenic</vt:lpstr>
      <vt:lpstr>SuperFRS Branch Box (Demaco)</vt:lpstr>
      <vt:lpstr>SuperFRS Branch Box (Demaco)</vt:lpstr>
      <vt:lpstr>SuperFRS Branch Box (Demaco)</vt:lpstr>
      <vt:lpstr>SuperFRS Branch Box (Demaco)</vt:lpstr>
      <vt:lpstr>SuperFRS Branch Box (Demaco)</vt:lpstr>
      <vt:lpstr>Requirements for commissioning</vt:lpstr>
      <vt:lpstr>Legal points for commissioning</vt:lpstr>
      <vt:lpstr>Commissioning sequence ES</vt:lpstr>
    </vt:vector>
  </TitlesOfParts>
  <Company>GSI Helmholtzzentrum für Schwerionenforschung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of Commissioning &amp; Operation Cryogenic System (Rec 08)</dc:title>
  <dc:creator>Kollmus, Holger Dr.</dc:creator>
  <cp:lastModifiedBy>Kollmus, Holger Dr.</cp:lastModifiedBy>
  <cp:revision>32</cp:revision>
  <dcterms:created xsi:type="dcterms:W3CDTF">2024-10-29T08:45:23Z</dcterms:created>
  <dcterms:modified xsi:type="dcterms:W3CDTF">2024-11-06T15:56:18Z</dcterms:modified>
</cp:coreProperties>
</file>