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1" r:id="rId3"/>
    <p:sldId id="272" r:id="rId4"/>
    <p:sldId id="270" r:id="rId5"/>
    <p:sldId id="271" r:id="rId6"/>
    <p:sldId id="273" r:id="rId7"/>
    <p:sldId id="268" r:id="rId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66"/>
    <a:srgbClr val="333333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36" autoAdjust="0"/>
  </p:normalViewPr>
  <p:slideViewPr>
    <p:cSldViewPr snapToGrid="0" snapToObjects="1">
      <p:cViewPr varScale="1">
        <p:scale>
          <a:sx n="59" d="100"/>
          <a:sy n="59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12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0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58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7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96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38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_mesh_einRing_2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602"/>
          <a:stretch/>
        </p:blipFill>
        <p:spPr>
          <a:xfrm>
            <a:off x="472796" y="1244600"/>
            <a:ext cx="8518804" cy="534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656" y="2394857"/>
            <a:ext cx="7517218" cy="3712028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FAIR Project</a:t>
            </a:r>
            <a:br>
              <a:rPr lang="de-DE" dirty="0"/>
            </a:br>
            <a:r>
              <a:rPr lang="de-DE" dirty="0"/>
              <a:t>1st </a:t>
            </a:r>
            <a:r>
              <a:rPr lang="de-DE" dirty="0" err="1"/>
              <a:t>Commissioning</a:t>
            </a:r>
            <a:r>
              <a:rPr lang="de-DE" dirty="0"/>
              <a:t> Workshop</a:t>
            </a:r>
            <a:br>
              <a:rPr lang="de-DE" dirty="0"/>
            </a:br>
            <a:r>
              <a:rPr lang="en-US" dirty="0"/>
              <a:t>7. und 8. Nov. 2024</a:t>
            </a:r>
            <a:br>
              <a:rPr lang="en-US" dirty="0"/>
            </a:br>
            <a:br>
              <a:rPr lang="en-US" sz="2000" dirty="0"/>
            </a:br>
            <a:r>
              <a:rPr lang="en-US" sz="2000" dirty="0" err="1"/>
              <a:t>Jörg</a:t>
            </a:r>
            <a:r>
              <a:rPr lang="en-US" sz="2000" dirty="0"/>
              <a:t> Blaurock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key objective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72144" y="1450685"/>
            <a:ext cx="8556170" cy="4903585"/>
          </a:xfrm>
        </p:spPr>
        <p:txBody>
          <a:bodyPr>
            <a:noAutofit/>
          </a:bodyPr>
          <a:lstStyle/>
          <a:p>
            <a:pPr marL="0" indent="0" fontAlgn="t">
              <a:buNone/>
              <a:tabLst>
                <a:tab pos="5918200" algn="l"/>
              </a:tabLst>
            </a:pPr>
            <a:r>
              <a:rPr lang="en-US" b="1" dirty="0">
                <a:solidFill>
                  <a:srgbClr val="FF0000"/>
                </a:solidFill>
              </a:rPr>
              <a:t>Focus:</a:t>
            </a:r>
          </a:p>
          <a:p>
            <a:pPr marL="0" indent="0" fontAlgn="t">
              <a:buNone/>
              <a:tabLst>
                <a:tab pos="5918200" algn="l"/>
              </a:tabLst>
            </a:pPr>
            <a:r>
              <a:rPr lang="en-US" b="1" dirty="0">
                <a:solidFill>
                  <a:srgbClr val="00B050"/>
                </a:solidFill>
              </a:rPr>
              <a:t>Early Science at the end of the year 2027</a:t>
            </a:r>
          </a:p>
          <a:p>
            <a:pPr marL="0" indent="0" fontAlgn="t">
              <a:buNone/>
              <a:tabLst>
                <a:tab pos="5918200" algn="l"/>
              </a:tabLst>
            </a:pPr>
            <a:endParaRPr lang="en-US" b="1" dirty="0"/>
          </a:p>
          <a:p>
            <a:pPr marL="0" indent="0" fontAlgn="t">
              <a:buNone/>
              <a:tabLst>
                <a:tab pos="5918200" algn="l"/>
              </a:tabLst>
            </a:pPr>
            <a:r>
              <a:rPr lang="en-US" b="1" dirty="0"/>
              <a:t>This comprises :</a:t>
            </a:r>
          </a:p>
          <a:p>
            <a:pPr fontAlgn="t">
              <a:tabLst>
                <a:tab pos="5918200" algn="l"/>
              </a:tabLst>
            </a:pPr>
            <a:r>
              <a:rPr lang="en-US" sz="2000" b="1" dirty="0"/>
              <a:t>Components -&gt; Delivery of In-kind + FAIR purchases</a:t>
            </a:r>
          </a:p>
          <a:p>
            <a:pPr fontAlgn="t">
              <a:tabLst>
                <a:tab pos="5918200" algn="l"/>
              </a:tabLst>
            </a:pPr>
            <a:r>
              <a:rPr lang="en-US" sz="2000" b="1" dirty="0"/>
              <a:t>Installation -&gt; Preparation (incl. Lessons Learnt) and execution</a:t>
            </a:r>
          </a:p>
          <a:p>
            <a:pPr fontAlgn="t">
              <a:tabLst>
                <a:tab pos="5918200" algn="l"/>
              </a:tabLst>
            </a:pPr>
            <a:r>
              <a:rPr lang="en-US" sz="2000" b="1" dirty="0"/>
              <a:t>Start of commissioning, first step </a:t>
            </a:r>
            <a:r>
              <a:rPr lang="en-US" sz="2000" b="1" dirty="0" err="1"/>
              <a:t>Cryo</a:t>
            </a:r>
            <a:r>
              <a:rPr lang="en-US" sz="2000" b="1" dirty="0"/>
              <a:t> 2</a:t>
            </a:r>
          </a:p>
          <a:p>
            <a:pPr fontAlgn="t">
              <a:tabLst>
                <a:tab pos="5918200" algn="l"/>
              </a:tabLst>
            </a:pPr>
            <a:r>
              <a:rPr lang="en-US" sz="2000" b="1" dirty="0"/>
              <a:t>Safety -&gt; Transition to Live-Systems</a:t>
            </a:r>
          </a:p>
          <a:p>
            <a:pPr fontAlgn="t">
              <a:tabLst>
                <a:tab pos="5918200" algn="l"/>
              </a:tabLst>
            </a:pPr>
            <a:r>
              <a:rPr lang="en-US" sz="2000" b="1" dirty="0"/>
              <a:t>Remaining procurement and installation activities as per budget priorities</a:t>
            </a:r>
          </a:p>
          <a:p>
            <a:pPr marL="0" indent="0" fontAlgn="t">
              <a:buNone/>
              <a:tabLst>
                <a:tab pos="5918200" algn="l"/>
              </a:tabLst>
            </a:pPr>
            <a:endParaRPr lang="en-US" sz="2000" b="1" dirty="0"/>
          </a:p>
          <a:p>
            <a:pPr marL="0" indent="0" fontAlgn="t">
              <a:buNone/>
              <a:tabLst>
                <a:tab pos="5918200" algn="l"/>
              </a:tabLst>
            </a:pPr>
            <a:endParaRPr lang="en-US" b="1" dirty="0"/>
          </a:p>
          <a:p>
            <a:pPr marL="285750" fontAlgn="t">
              <a:buFont typeface="+mj-lt"/>
              <a:buAutoNum type="romanUcPeriod"/>
              <a:tabLst>
                <a:tab pos="5918200" algn="l"/>
              </a:tabLst>
            </a:pPr>
            <a:endParaRPr lang="en-US" b="1" dirty="0"/>
          </a:p>
          <a:p>
            <a:pPr marL="285750" fontAlgn="t">
              <a:buFont typeface="+mj-lt"/>
              <a:buAutoNum type="romanUcPeriod"/>
              <a:tabLst>
                <a:tab pos="5918200" algn="l"/>
              </a:tabLst>
            </a:pPr>
            <a:endParaRPr lang="en-US" b="1" dirty="0"/>
          </a:p>
          <a:p>
            <a:pPr marL="400050" indent="-400050">
              <a:buFont typeface="+mj-lt"/>
              <a:buAutoNum type="romanUcPeriod"/>
              <a:tabLst>
                <a:tab pos="841375" algn="l"/>
                <a:tab pos="5829300" algn="l"/>
              </a:tabLst>
            </a:pPr>
            <a:endParaRPr lang="en-US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277" y="173362"/>
            <a:ext cx="5584535" cy="787557"/>
          </a:xfrm>
        </p:spPr>
        <p:txBody>
          <a:bodyPr>
            <a:normAutofit/>
          </a:bodyPr>
          <a:lstStyle/>
          <a:p>
            <a:r>
              <a:rPr lang="en-US" sz="3200" dirty="0"/>
              <a:t>Overview and Big Picture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D0CA2-763F-4F0E-8C57-B7B0E2FDA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Opportunity: Spain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1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 and Big Picture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226" y="1256909"/>
            <a:ext cx="8643174" cy="52418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de-DE" sz="1800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Science </a:t>
            </a:r>
            <a:r>
              <a:rPr lang="de-DE" sz="1800" b="1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 – </a:t>
            </a:r>
            <a:r>
              <a:rPr lang="de-DE" sz="1800" b="1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800" b="1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1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 2027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More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focussed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answering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interface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SFRS - SMG - FSB - TGA -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Commissioning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Handover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Take-Over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GSI </a:t>
            </a:r>
            <a:r>
              <a:rPr lang="de-DE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HostLab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70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 and Big Picture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64992" y="672681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88DB0FF-BAA4-4690-94D1-E356DBDF2FBA}"/>
              </a:ext>
            </a:extLst>
          </p:cNvPr>
          <p:cNvSpPr txBox="1">
            <a:spLocks/>
          </p:cNvSpPr>
          <p:nvPr/>
        </p:nvSpPr>
        <p:spPr bwMode="auto">
          <a:xfrm>
            <a:off x="262759" y="1445922"/>
            <a:ext cx="8589140" cy="50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Font typeface="Wingdings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40000"/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>
              <a:spcBef>
                <a:spcPts val="0"/>
              </a:spcBef>
              <a:spcAft>
                <a:spcPts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>
              <a:spcBef>
                <a:spcPts val="0"/>
              </a:spcBef>
              <a:spcAft>
                <a:spcPts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>
              <a:spcBef>
                <a:spcPts val="0"/>
              </a:spcBef>
              <a:spcAft>
                <a:spcPts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>
              <a:spcBef>
                <a:spcPts val="0"/>
              </a:spcBef>
              <a:spcAft>
                <a:spcPts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>
              <a:spcBef>
                <a:spcPts val="0"/>
              </a:spcBef>
              <a:spcAft>
                <a:spcPts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r>
              <a:rPr lang="de-DE" sz="2200" dirty="0" err="1">
                <a:solidFill>
                  <a:schemeClr val="tx1"/>
                </a:solidFill>
              </a:rPr>
              <a:t>We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are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converging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to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our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overall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objective</a:t>
            </a:r>
            <a:r>
              <a:rPr lang="de-DE" sz="2200" dirty="0">
                <a:solidFill>
                  <a:schemeClr val="tx1"/>
                </a:solidFill>
              </a:rPr>
              <a:t> - </a:t>
            </a:r>
            <a:r>
              <a:rPr lang="de-DE" sz="2200" dirty="0" err="1">
                <a:solidFill>
                  <a:schemeClr val="tx1"/>
                </a:solidFill>
              </a:rPr>
              <a:t>the</a:t>
            </a:r>
            <a:r>
              <a:rPr lang="de-DE" sz="2200" dirty="0">
                <a:solidFill>
                  <a:schemeClr val="tx1"/>
                </a:solidFill>
              </a:rPr>
              <a:t>  </a:t>
            </a:r>
            <a:r>
              <a:rPr lang="de-DE" sz="2200" dirty="0" err="1">
                <a:solidFill>
                  <a:schemeClr val="tx1"/>
                </a:solidFill>
              </a:rPr>
              <a:t>integrated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campus</a:t>
            </a:r>
            <a:r>
              <a:rPr lang="de-DE" sz="2200" dirty="0">
                <a:solidFill>
                  <a:schemeClr val="tx1"/>
                </a:solidFill>
              </a:rPr>
              <a:t> GSI &amp; FAIR - </a:t>
            </a:r>
            <a:r>
              <a:rPr lang="de-DE" sz="2200" dirty="0" err="1">
                <a:solidFill>
                  <a:schemeClr val="tx1"/>
                </a:solidFill>
              </a:rPr>
              <a:t>through</a:t>
            </a:r>
            <a:r>
              <a:rPr lang="de-DE" sz="2200" dirty="0">
                <a:solidFill>
                  <a:schemeClr val="tx1"/>
                </a:solidFill>
              </a:rPr>
              <a:t> all </a:t>
            </a:r>
            <a:r>
              <a:rPr lang="de-DE" sz="2200" dirty="0" err="1">
                <a:solidFill>
                  <a:schemeClr val="tx1"/>
                </a:solidFill>
              </a:rPr>
              <a:t>strategic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objectives</a:t>
            </a:r>
            <a:r>
              <a:rPr lang="de-DE" sz="2200" dirty="0">
                <a:solidFill>
                  <a:schemeClr val="tx1"/>
                </a:solidFill>
              </a:rPr>
              <a:t>.</a:t>
            </a:r>
          </a:p>
          <a:p>
            <a:endParaRPr lang="de-DE" sz="22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402FB4F-8F32-4AF8-A871-95CEDD60F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6440"/>
          <a:stretch/>
        </p:blipFill>
        <p:spPr bwMode="auto">
          <a:xfrm>
            <a:off x="5736920" y="2772676"/>
            <a:ext cx="2788359" cy="220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6DC60C9-4F77-485D-9FEA-584C489FFB20}"/>
              </a:ext>
            </a:extLst>
          </p:cNvPr>
          <p:cNvGrpSpPr>
            <a:grpSpLocks noChangeAspect="1"/>
          </p:cNvGrpSpPr>
          <p:nvPr/>
        </p:nvGrpSpPr>
        <p:grpSpPr>
          <a:xfrm>
            <a:off x="601783" y="2774406"/>
            <a:ext cx="4635403" cy="3184055"/>
            <a:chOff x="336884" y="2070910"/>
            <a:chExt cx="5267504" cy="3618244"/>
          </a:xfrm>
        </p:grpSpPr>
        <p:pic>
          <p:nvPicPr>
            <p:cNvPr id="18" name="Grafik 17" descr="Cauchy sequence - Wikipedia">
              <a:extLst>
                <a:ext uri="{FF2B5EF4-FFF2-40B4-BE49-F238E27FC236}">
                  <a16:creationId xmlns:a16="http://schemas.microsoft.com/office/drawing/2014/main" id="{3F272A86-08DC-4EFD-8B9E-321460CC3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84" y="2161504"/>
              <a:ext cx="5267504" cy="3014166"/>
            </a:xfrm>
            <a:prstGeom prst="rect">
              <a:avLst/>
            </a:prstGeom>
          </p:spPr>
        </p:pic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62FD3E9-9F3F-4377-A33C-6B9FBEA09821}"/>
                </a:ext>
              </a:extLst>
            </p:cNvPr>
            <p:cNvCxnSpPr/>
            <p:nvPr/>
          </p:nvCxnSpPr>
          <p:spPr>
            <a:xfrm>
              <a:off x="3334898" y="2070910"/>
              <a:ext cx="7371" cy="3129031"/>
            </a:xfrm>
            <a:prstGeom prst="line">
              <a:avLst/>
            </a:prstGeom>
            <a:ln w="41275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DC90703-ECF3-46B5-B46E-B5F4EA481F95}"/>
                </a:ext>
              </a:extLst>
            </p:cNvPr>
            <p:cNvSpPr txBox="1"/>
            <p:nvPr/>
          </p:nvSpPr>
          <p:spPr>
            <a:xfrm>
              <a:off x="637900" y="5164535"/>
              <a:ext cx="4945856" cy="52461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de-DE" sz="2400" b="1" dirty="0">
                  <a:solidFill>
                    <a:srgbClr val="FF0000"/>
                  </a:solidFill>
                </a:rPr>
                <a:t>  </a:t>
              </a:r>
              <a:r>
                <a:rPr lang="de-DE" sz="2000" b="1" dirty="0">
                  <a:solidFill>
                    <a:srgbClr val="0070C0"/>
                  </a:solidFill>
                </a:rPr>
                <a:t>2016</a:t>
              </a:r>
              <a:r>
                <a:rPr lang="de-DE" sz="2000" b="1" dirty="0">
                  <a:solidFill>
                    <a:srgbClr val="FF0000"/>
                  </a:solidFill>
                </a:rPr>
                <a:t>		         </a:t>
              </a:r>
              <a:r>
                <a:rPr lang="de-DE" sz="2000" b="1" dirty="0" err="1">
                  <a:solidFill>
                    <a:srgbClr val="FF0000"/>
                  </a:solidFill>
                </a:rPr>
                <a:t>today</a:t>
              </a:r>
              <a:r>
                <a:rPr lang="de-DE" sz="2000" b="1" dirty="0">
                  <a:solidFill>
                    <a:srgbClr val="FF0000"/>
                  </a:solidFill>
                </a:rPr>
                <a:t> (2024)</a:t>
              </a:r>
              <a:endParaRPr lang="de-DE" sz="2000" b="1" dirty="0">
                <a:solidFill>
                  <a:srgbClr val="FDBB63"/>
                </a:solidFill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9F99FE72-0A90-43C7-9ED1-1495C797246A}"/>
                </a:ext>
              </a:extLst>
            </p:cNvPr>
            <p:cNvCxnSpPr/>
            <p:nvPr/>
          </p:nvCxnSpPr>
          <p:spPr>
            <a:xfrm>
              <a:off x="1272036" y="2078368"/>
              <a:ext cx="7371" cy="3129031"/>
            </a:xfrm>
            <a:prstGeom prst="line">
              <a:avLst/>
            </a:prstGeom>
            <a:ln w="41275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4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1258" y="162478"/>
            <a:ext cx="6335485" cy="7875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Good discussions and decisions and a fruitful workshop!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64992" y="672681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 dirty="0"/>
          </a:p>
        </p:txBody>
      </p:sp>
      <p:pic>
        <p:nvPicPr>
          <p:cNvPr id="11" name="Grafik 10" descr="Smiley — Wikipédia">
            <a:extLst>
              <a:ext uri="{FF2B5EF4-FFF2-40B4-BE49-F238E27FC236}">
                <a16:creationId xmlns:a16="http://schemas.microsoft.com/office/drawing/2014/main" id="{6C8EC5D3-ACD1-4E36-BF2B-18B6EE5D0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86" y="1915427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Thank you for your attention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9A051E-B720-413E-A789-C904D6BB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978" y="1604551"/>
            <a:ext cx="9205935" cy="4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752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220</Words>
  <Application>Microsoft Office PowerPoint</Application>
  <PresentationFormat>Bildschirmpräsentation (4:3)</PresentationFormat>
  <Paragraphs>45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fair-gsi-folienmaster_2017_onering</vt:lpstr>
      <vt:lpstr>       FAIR Project 1st Commissioning Workshop 7. und 8. Nov. 2024  Jörg Blaurock </vt:lpstr>
      <vt:lpstr>Our key objective</vt:lpstr>
      <vt:lpstr>Overview and Big Picture</vt:lpstr>
      <vt:lpstr>Overview and Big Picture</vt:lpstr>
      <vt:lpstr>Overview and Big Picture</vt:lpstr>
      <vt:lpstr>Good discussions and decisions and a fruitful workshop!</vt:lpstr>
      <vt:lpstr>Thank you for your attention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Bogusch, Cora</dc:creator>
  <cp:lastModifiedBy>Blaurock, Joerg</cp:lastModifiedBy>
  <cp:revision>212</cp:revision>
  <cp:lastPrinted>2019-08-22T07:25:10Z</cp:lastPrinted>
  <dcterms:created xsi:type="dcterms:W3CDTF">2017-07-10T10:38:53Z</dcterms:created>
  <dcterms:modified xsi:type="dcterms:W3CDTF">2024-11-07T06:51:34Z</dcterms:modified>
</cp:coreProperties>
</file>