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84" r:id="rId1"/>
  </p:sldMasterIdLst>
  <p:notesMasterIdLst>
    <p:notesMasterId r:id="rId21"/>
  </p:notesMasterIdLst>
  <p:handoutMasterIdLst>
    <p:handoutMasterId r:id="rId22"/>
  </p:handoutMasterIdLst>
  <p:sldIdLst>
    <p:sldId id="271" r:id="rId2"/>
    <p:sldId id="369" r:id="rId3"/>
    <p:sldId id="350" r:id="rId4"/>
    <p:sldId id="379" r:id="rId5"/>
    <p:sldId id="378" r:id="rId6"/>
    <p:sldId id="364" r:id="rId7"/>
    <p:sldId id="377" r:id="rId8"/>
    <p:sldId id="374" r:id="rId9"/>
    <p:sldId id="375" r:id="rId10"/>
    <p:sldId id="376" r:id="rId11"/>
    <p:sldId id="380" r:id="rId12"/>
    <p:sldId id="382" r:id="rId13"/>
    <p:sldId id="385" r:id="rId14"/>
    <p:sldId id="386" r:id="rId15"/>
    <p:sldId id="387" r:id="rId16"/>
    <p:sldId id="384" r:id="rId17"/>
    <p:sldId id="383" r:id="rId18"/>
    <p:sldId id="381" r:id="rId19"/>
    <p:sldId id="354" r:id="rId20"/>
  </p:sldIdLst>
  <p:sldSz cx="12192000" cy="6858000"/>
  <p:notesSz cx="6858000" cy="9144000"/>
  <p:embeddedFontLst>
    <p:embeddedFont>
      <p:font typeface="Open Sans" panose="020B0606030504020204" pitchFamily="34" charset="0"/>
      <p:regular r:id="rId23"/>
      <p:bold r:id="rId24"/>
      <p:italic r:id="rId25"/>
      <p:boldItalic r:id="rId2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7E"/>
    <a:srgbClr val="F0781E"/>
    <a:srgbClr val="005AA0"/>
    <a:srgbClr val="E46C0A"/>
    <a:srgbClr val="E2F2B4"/>
    <a:srgbClr val="8BB41E"/>
    <a:srgbClr val="050F1B"/>
    <a:srgbClr val="0070C0"/>
    <a:srgbClr val="FFFFFF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55" autoAdjust="0"/>
    <p:restoredTop sz="87736" autoAdjust="0"/>
  </p:normalViewPr>
  <p:slideViewPr>
    <p:cSldViewPr snapToGrid="0">
      <p:cViewPr varScale="1">
        <p:scale>
          <a:sx n="70" d="100"/>
          <a:sy n="70" d="100"/>
        </p:scale>
        <p:origin x="1181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179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2B47CD7-A5BF-5BBC-5C6C-CC102D7FE0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4691A4D-C1AE-1C43-F5D1-26613FF8A6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CAC2C-9993-4AE3-8752-9D5F6CBFAE2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C9E923B-AD42-5B07-9AA4-B532B2B9F6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D1F267-696D-DA41-B260-5C4B5380C5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1840A-C2B1-4EC1-A8B1-AD48C7AA437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389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AB56A-BD67-4CEB-9E59-5B3B38DB9011}" type="datetimeFigureOut">
              <a:rPr lang="de-DE" smtClean="0"/>
              <a:t>29.10.2024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E3DEF-1916-4A4B-BD23-D9E031A78E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242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736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0BE1D-0787-896D-3F45-21D9681D1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1551D3B-53E2-CDB1-6B0D-DA105024AD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341A76F-2F70-5CDB-391D-33204BD851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692EA78-FA0F-300E-239B-C324AB8CE1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439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8953501" y="5943600"/>
            <a:ext cx="32385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 hasCustomPrompt="1"/>
          </p:nvPr>
        </p:nvSpPr>
        <p:spPr>
          <a:xfrm>
            <a:off x="408000" y="1409700"/>
            <a:ext cx="11376000" cy="3657600"/>
          </a:xfrm>
          <a:solidFill>
            <a:srgbClr val="E6007E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US" noProof="0" dirty="0"/>
              <a:t>on</a:t>
            </a:r>
            <a:r>
              <a:rPr lang="en-US" dirty="0"/>
              <a:t> symbol to add image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408000" y="5067300"/>
            <a:ext cx="11376000" cy="14946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4710" y="5158740"/>
            <a:ext cx="10503391" cy="503952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4710" y="5711297"/>
            <a:ext cx="8786497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964710" y="6187442"/>
            <a:ext cx="8786497" cy="137506"/>
          </a:xfr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Edit Text Master Styles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F7CD036-ED6C-4ECF-9230-9F954A24C9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101" y="418338"/>
            <a:ext cx="1810516" cy="74371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712" y="5945880"/>
            <a:ext cx="1371783" cy="50939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CCB05AA-0C62-1FBA-64B5-85C7EFF8234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6"/>
          <a:stretch/>
        </p:blipFill>
        <p:spPr bwMode="auto">
          <a:xfrm>
            <a:off x="408000" y="430195"/>
            <a:ext cx="202334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795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8501" y="492369"/>
            <a:ext cx="11087100" cy="409714"/>
          </a:xfrm>
        </p:spPr>
        <p:txBody>
          <a:bodyPr>
            <a:norm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Text Master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US" noProof="0" dirty="0"/>
              <a:t>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98501" y="931362"/>
            <a:ext cx="11087100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36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 dirty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 dirty="0">
                  <a:solidFill>
                    <a:srgbClr val="333333"/>
                  </a:solidFill>
                </a:rPr>
              </a:br>
              <a:r>
                <a:rPr lang="en-US" sz="1000" noProof="0" dirty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38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41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B4CF56-4341-04D3-0AD6-51D5B1E280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6509" y="6308727"/>
            <a:ext cx="6935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2E868E3-0933-E52A-B1E0-C4F0B1C25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1987" y="6308727"/>
            <a:ext cx="34278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5053332-D332-65C6-B600-95FB5A8E6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55" y="6308727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EB721F-1515-4815-8BAC-2C06E19CB9A5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058FC20-949A-F325-F22E-D9DFC22F6C6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6"/>
          <a:stretch/>
        </p:blipFill>
        <p:spPr bwMode="auto">
          <a:xfrm>
            <a:off x="8204458" y="6275289"/>
            <a:ext cx="121401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30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re, Bild 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44344" y="492369"/>
            <a:ext cx="5341257" cy="409714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44344" y="1535723"/>
            <a:ext cx="5341257" cy="4641241"/>
          </a:xfrm>
        </p:spPr>
        <p:txBody>
          <a:bodyPr>
            <a:noAutofit/>
          </a:bodyPr>
          <a:lstStyle/>
          <a:p>
            <a:pPr lvl="0"/>
            <a:r>
              <a:rPr lang="en-US" noProof="0" dirty="0"/>
              <a:t>Edit Text Master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444344" y="931362"/>
            <a:ext cx="5341257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285750"/>
            <a:ext cx="5579533" cy="5911850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on symbol to add image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44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 dirty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 dirty="0">
                  <a:solidFill>
                    <a:srgbClr val="333333"/>
                  </a:solidFill>
                </a:rPr>
              </a:br>
              <a:r>
                <a:rPr lang="en-US" sz="1000" noProof="0" dirty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46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49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49EFFA-40C8-46E3-7CD2-14C0A0EF3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6509" y="6308727"/>
            <a:ext cx="6935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4692488-4B4F-6A16-1661-CF7D0D7A9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1987" y="6308727"/>
            <a:ext cx="34278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2942361-5ADC-A208-8A4F-5CCF44F8F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55" y="6308727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EB721F-1515-4815-8BAC-2C06E19CB9A5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29EC3EE-DA35-9588-7592-8871AABE8E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6"/>
          <a:stretch/>
        </p:blipFill>
        <p:spPr bwMode="auto">
          <a:xfrm>
            <a:off x="8204458" y="6275289"/>
            <a:ext cx="121401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578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2 Bilder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8501" y="492369"/>
            <a:ext cx="7019756" cy="409714"/>
          </a:xfrm>
        </p:spPr>
        <p:txBody>
          <a:bodyPr>
            <a:norm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8501" y="1535723"/>
            <a:ext cx="7019756" cy="4641240"/>
          </a:xfrm>
        </p:spPr>
        <p:txBody>
          <a:bodyPr/>
          <a:lstStyle/>
          <a:p>
            <a:pPr lvl="0"/>
            <a:r>
              <a:rPr lang="en-US" noProof="0" dirty="0"/>
              <a:t>Edit Text Master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98501" y="931362"/>
            <a:ext cx="7019756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2" name="Bildplatzhalter 12"/>
          <p:cNvSpPr>
            <a:spLocks noGrp="1"/>
          </p:cNvSpPr>
          <p:nvPr>
            <p:ph type="pic" sz="quarter" idx="14" hasCustomPrompt="1"/>
          </p:nvPr>
        </p:nvSpPr>
        <p:spPr>
          <a:xfrm>
            <a:off x="8147352" y="285751"/>
            <a:ext cx="3638248" cy="2849336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on symbol to add image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8147352" y="3327627"/>
            <a:ext cx="3638248" cy="2849336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on symbol to add image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38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 dirty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 dirty="0">
                  <a:solidFill>
                    <a:srgbClr val="333333"/>
                  </a:solidFill>
                </a:rPr>
              </a:br>
              <a:r>
                <a:rPr lang="en-US" sz="1000" noProof="0" dirty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40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43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0D55E5-400B-D319-F942-82AF454C5B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6509" y="6308727"/>
            <a:ext cx="6935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D11A433-362B-5202-114B-3B44B52A6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1987" y="6308727"/>
            <a:ext cx="34278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0254EF2-30E5-92D8-75BC-7DB27FADF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55" y="6308727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EB721F-1515-4815-8BAC-2C06E19CB9A5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447F34-D3B2-01A0-E45B-F808D450D7E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6"/>
          <a:stretch/>
        </p:blipFill>
        <p:spPr bwMode="auto">
          <a:xfrm>
            <a:off x="8204458" y="6275289"/>
            <a:ext cx="121401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12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1B29FB91-D68B-4962-B3D3-C04392BD12A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758" y="6396800"/>
            <a:ext cx="1005842" cy="18897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1" y="492369"/>
            <a:ext cx="11087100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1" y="1535723"/>
            <a:ext cx="11087100" cy="46412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6509" y="6308727"/>
            <a:ext cx="6935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1987" y="6308727"/>
            <a:ext cx="34278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155" y="6308727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EB721F-1515-4815-8BAC-2C06E19CB9A5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E931392-A1E0-4D48-8861-E04FD216DF05}"/>
              </a:ext>
            </a:extLst>
          </p:cNvPr>
          <p:cNvGrpSpPr/>
          <p:nvPr userDrawn="1"/>
        </p:nvGrpSpPr>
        <p:grpSpPr>
          <a:xfrm>
            <a:off x="-626533" y="-469900"/>
            <a:ext cx="13400133" cy="7764100"/>
            <a:chOff x="-469900" y="-469900"/>
            <a:chExt cx="10050100" cy="776410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AB8C7248-3EE2-433A-ADE9-88EDFE8891BC}"/>
                </a:ext>
              </a:extLst>
            </p:cNvPr>
            <p:cNvGrpSpPr/>
            <p:nvPr userDrawn="1"/>
          </p:nvGrpSpPr>
          <p:grpSpPr>
            <a:xfrm>
              <a:off x="511175" y="-469900"/>
              <a:ext cx="0" cy="7764100"/>
              <a:chOff x="523875" y="-469900"/>
              <a:chExt cx="0" cy="7764100"/>
            </a:xfrm>
          </p:grpSpPr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F504C1D3-B806-4A63-9021-4438B44D294B}"/>
                  </a:ext>
                </a:extLst>
              </p:cNvPr>
              <p:cNvCxnSpPr/>
              <p:nvPr userDrawn="1"/>
            </p:nvCxnSpPr>
            <p:spPr>
              <a:xfrm>
                <a:off x="523875" y="-4699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7D68EEE1-138B-464F-94A9-9A7B8D366E6D}"/>
                  </a:ext>
                </a:extLst>
              </p:cNvPr>
              <p:cNvCxnSpPr/>
              <p:nvPr userDrawn="1"/>
            </p:nvCxnSpPr>
            <p:spPr>
              <a:xfrm>
                <a:off x="523875" y="69342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0E6947D-6BC0-4772-9A13-FCC219252CD2}"/>
                </a:ext>
              </a:extLst>
            </p:cNvPr>
            <p:cNvGrpSpPr/>
            <p:nvPr userDrawn="1"/>
          </p:nvGrpSpPr>
          <p:grpSpPr>
            <a:xfrm>
              <a:off x="8832850" y="-469900"/>
              <a:ext cx="0" cy="7764100"/>
              <a:chOff x="8515350" y="-469900"/>
              <a:chExt cx="0" cy="7764100"/>
            </a:xfrm>
          </p:grpSpPr>
          <p:cxnSp>
            <p:nvCxnSpPr>
              <p:cNvPr id="24" name="Gerader Verbinder 23">
                <a:extLst>
                  <a:ext uri="{FF2B5EF4-FFF2-40B4-BE49-F238E27FC236}">
                    <a16:creationId xmlns:a16="http://schemas.microsoft.com/office/drawing/2014/main" id="{83107247-8158-465C-91EE-38F232EF9002}"/>
                  </a:ext>
                </a:extLst>
              </p:cNvPr>
              <p:cNvCxnSpPr/>
              <p:nvPr userDrawn="1"/>
            </p:nvCxnSpPr>
            <p:spPr>
              <a:xfrm>
                <a:off x="8515350" y="-4699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>
                <a:extLst>
                  <a:ext uri="{FF2B5EF4-FFF2-40B4-BE49-F238E27FC236}">
                    <a16:creationId xmlns:a16="http://schemas.microsoft.com/office/drawing/2014/main" id="{BF9E29DE-C229-4366-B67D-84601A075A78}"/>
                  </a:ext>
                </a:extLst>
              </p:cNvPr>
              <p:cNvCxnSpPr/>
              <p:nvPr userDrawn="1"/>
            </p:nvCxnSpPr>
            <p:spPr>
              <a:xfrm>
                <a:off x="8515350" y="69342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7A546391-9534-4D35-8625-78FFDFCCC7A9}"/>
                </a:ext>
              </a:extLst>
            </p:cNvPr>
            <p:cNvGrpSpPr/>
            <p:nvPr userDrawn="1"/>
          </p:nvGrpSpPr>
          <p:grpSpPr>
            <a:xfrm>
              <a:off x="-469900" y="6202364"/>
              <a:ext cx="10050100" cy="0"/>
              <a:chOff x="-469900" y="6354764"/>
              <a:chExt cx="10050100" cy="0"/>
            </a:xfrm>
          </p:grpSpPr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1FD58811-5F05-4092-B10D-7C37F321F784}"/>
                  </a:ext>
                </a:extLst>
              </p:cNvPr>
              <p:cNvCxnSpPr/>
              <p:nvPr userDrawn="1"/>
            </p:nvCxnSpPr>
            <p:spPr>
              <a:xfrm>
                <a:off x="9220200" y="6354764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E2981AC0-EE73-476A-9A1D-EABC661E12D3}"/>
                  </a:ext>
                </a:extLst>
              </p:cNvPr>
              <p:cNvCxnSpPr/>
              <p:nvPr userDrawn="1"/>
            </p:nvCxnSpPr>
            <p:spPr>
              <a:xfrm>
                <a:off x="-469900" y="6354764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Hilfslinien">
              <a:extLst>
                <a:ext uri="{FF2B5EF4-FFF2-40B4-BE49-F238E27FC236}">
                  <a16:creationId xmlns:a16="http://schemas.microsoft.com/office/drawing/2014/main" id="{63D7143B-9222-48EF-961F-8FB7100D79FE}"/>
                </a:ext>
              </a:extLst>
            </p:cNvPr>
            <p:cNvSpPr txBox="1"/>
            <p:nvPr userDrawn="1"/>
          </p:nvSpPr>
          <p:spPr>
            <a:xfrm rot="10800000" flipH="1" flipV="1">
              <a:off x="634998" y="-468000"/>
              <a:ext cx="5246253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42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Show guides via menu: View // Guides // click guides checkbox</a:t>
              </a:r>
            </a:p>
          </p:txBody>
        </p:sp>
        <p:sp>
          <p:nvSpPr>
            <p:cNvPr id="18" name="Fußzeile">
              <a:extLst>
                <a:ext uri="{FF2B5EF4-FFF2-40B4-BE49-F238E27FC236}">
                  <a16:creationId xmlns:a16="http://schemas.microsoft.com/office/drawing/2014/main" id="{4AB8BBB8-563C-4B63-AD33-4CFEF37AC6B1}"/>
                </a:ext>
              </a:extLst>
            </p:cNvPr>
            <p:cNvSpPr txBox="1"/>
            <p:nvPr userDrawn="1"/>
          </p:nvSpPr>
          <p:spPr>
            <a:xfrm rot="10800000" flipH="1" flipV="1">
              <a:off x="634999" y="6934200"/>
              <a:ext cx="7477501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42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0" baseline="0" noProof="0" dirty="0">
                  <a:solidFill>
                    <a:schemeClr val="tx1"/>
                  </a:solidFill>
                  <a:latin typeface="+mn-lt"/>
                </a:rPr>
                <a:t>Set footer per slide or for all/some via menu: Insert // text // Header &amp; Footer</a:t>
              </a: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167CA611-DFAA-4EA5-A690-281B0DBADDFD}"/>
                </a:ext>
              </a:extLst>
            </p:cNvPr>
            <p:cNvGrpSpPr/>
            <p:nvPr userDrawn="1"/>
          </p:nvGrpSpPr>
          <p:grpSpPr>
            <a:xfrm>
              <a:off x="-469900" y="1520866"/>
              <a:ext cx="10050100" cy="2157"/>
              <a:chOff x="-469900" y="1520866"/>
              <a:chExt cx="10050100" cy="2157"/>
            </a:xfrm>
          </p:grpSpPr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12E7E94B-6545-460C-B370-BE200C4BE355}"/>
                  </a:ext>
                </a:extLst>
              </p:cNvPr>
              <p:cNvCxnSpPr/>
              <p:nvPr userDrawn="1"/>
            </p:nvCxnSpPr>
            <p:spPr>
              <a:xfrm>
                <a:off x="9220200" y="1523023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97289D65-223E-4BF4-BB12-B5E565B7BA18}"/>
                  </a:ext>
                </a:extLst>
              </p:cNvPr>
              <p:cNvCxnSpPr/>
              <p:nvPr userDrawn="1"/>
            </p:nvCxnSpPr>
            <p:spPr>
              <a:xfrm>
                <a:off x="-469900" y="1520866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echteck 29">
            <a:extLst>
              <a:ext uri="{FF2B5EF4-FFF2-40B4-BE49-F238E27FC236}">
                <a16:creationId xmlns:a16="http://schemas.microsoft.com/office/drawing/2014/main" id="{A1960674-AA03-4969-8CF8-731ED6176232}"/>
              </a:ext>
            </a:extLst>
          </p:cNvPr>
          <p:cNvSpPr/>
          <p:nvPr userDrawn="1"/>
        </p:nvSpPr>
        <p:spPr>
          <a:xfrm>
            <a:off x="0" y="0"/>
            <a:ext cx="288000" cy="28800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79" y="6267768"/>
            <a:ext cx="919040" cy="447039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ACAF29C-A526-C3B7-57F3-471BDF726E30}"/>
              </a:ext>
            </a:extLst>
          </p:cNvPr>
          <p:cNvSpPr txBox="1">
            <a:spLocks/>
          </p:cNvSpPr>
          <p:nvPr userDrawn="1"/>
        </p:nvSpPr>
        <p:spPr>
          <a:xfrm>
            <a:off x="4681875" y="6308727"/>
            <a:ext cx="282825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Dr. Florian Kroll – florian.kroll@hzdr.de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8" r:id="rId3"/>
    <p:sldLayoutId id="2147483699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33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17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04" userDrawn="1">
          <p15:clr>
            <a:srgbClr val="F26B43"/>
          </p15:clr>
        </p15:guide>
        <p15:guide id="2" pos="7424" userDrawn="1">
          <p15:clr>
            <a:srgbClr val="F26B43"/>
          </p15:clr>
        </p15:guide>
        <p15:guide id="3" pos="427" userDrawn="1">
          <p15:clr>
            <a:srgbClr val="F26B43"/>
          </p15:clr>
        </p15:guide>
        <p15:guide id="4" orient="horz" pos="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1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E9BADA0-E1E7-B7BC-227F-9B0DF631C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109" y="5237121"/>
            <a:ext cx="10629782" cy="289560"/>
          </a:xfrm>
        </p:spPr>
        <p:txBody>
          <a:bodyPr anchor="ctr">
            <a:noAutofit/>
          </a:bodyPr>
          <a:lstStyle/>
          <a:p>
            <a:r>
              <a:rPr lang="en-US" sz="2000" dirty="0"/>
              <a:t>Solenoid design optimization for improved beam transport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380222AF-78D2-97E6-74C5-FE8C851A0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109" y="5712281"/>
            <a:ext cx="8480233" cy="289560"/>
          </a:xfrm>
        </p:spPr>
        <p:txBody>
          <a:bodyPr anchor="ctr"/>
          <a:lstStyle/>
          <a:p>
            <a:r>
              <a:rPr lang="en-US" sz="1600" dirty="0"/>
              <a:t>Florian Kroll – Institute of Radiation Physics – Application-oriented Laser-plasma Accelerators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15B405-DC54-77EA-AC16-EB3A6CF432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1109" y="6187442"/>
            <a:ext cx="8786497" cy="137506"/>
          </a:xfrm>
        </p:spPr>
        <p:txBody>
          <a:bodyPr/>
          <a:lstStyle/>
          <a:p>
            <a:r>
              <a:rPr lang="en-US" sz="1100" dirty="0"/>
              <a:t>(</a:t>
            </a:r>
            <a:r>
              <a:rPr lang="en-US" sz="1100" dirty="0" err="1"/>
              <a:t>i</a:t>
            </a:r>
            <a:r>
              <a:rPr lang="en-US" sz="1100" dirty="0"/>
              <a:t>)LIGHT-Meeting 2024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1466373D-FC7F-3BF1-DA58-7134E2867A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8" b="39620"/>
          <a:stretch/>
        </p:blipFill>
        <p:spPr>
          <a:xfrm>
            <a:off x="407988" y="1409700"/>
            <a:ext cx="11376025" cy="3657600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10529BED-5C7C-F22D-14A8-BFCA7856D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9" y="1409700"/>
            <a:ext cx="11376024" cy="3657600"/>
          </a:xfrm>
          <a:prstGeom prst="rect">
            <a:avLst/>
          </a:prstGeom>
          <a:solidFill>
            <a:srgbClr val="739BCB">
              <a:alpha val="30196"/>
            </a:srgbClr>
          </a:solidFill>
          <a:ln>
            <a:noFill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en-US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1591E1B-67FC-E7B8-2471-570EDD772520}"/>
              </a:ext>
            </a:extLst>
          </p:cNvPr>
          <p:cNvGrpSpPr/>
          <p:nvPr/>
        </p:nvGrpSpPr>
        <p:grpSpPr>
          <a:xfrm>
            <a:off x="972225" y="2158500"/>
            <a:ext cx="2568000" cy="2160000"/>
            <a:chOff x="3586115" y="2230009"/>
            <a:chExt cx="2568000" cy="2160000"/>
          </a:xfrm>
        </p:grpSpPr>
        <p:pic>
          <p:nvPicPr>
            <p:cNvPr id="8198" name="Picture 6">
              <a:extLst>
                <a:ext uri="{FF2B5EF4-FFF2-40B4-BE49-F238E27FC236}">
                  <a16:creationId xmlns:a16="http://schemas.microsoft.com/office/drawing/2014/main" id="{99714354-26F5-E31F-5C0F-5A4557E6E8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115" y="2230009"/>
              <a:ext cx="2568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6">
              <a:extLst>
                <a:ext uri="{FF2B5EF4-FFF2-40B4-BE49-F238E27FC236}">
                  <a16:creationId xmlns:a16="http://schemas.microsoft.com/office/drawing/2014/main" id="{54313A2C-D6D9-A0A4-A438-037E732FDE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115" y="2230009"/>
              <a:ext cx="2568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476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4808D-B9B4-2692-5DAC-48AEC9610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835788F-24FC-4622-6473-7041AD2F38B1}"/>
              </a:ext>
            </a:extLst>
          </p:cNvPr>
          <p:cNvGrpSpPr/>
          <p:nvPr/>
        </p:nvGrpSpPr>
        <p:grpSpPr>
          <a:xfrm>
            <a:off x="695244" y="2887470"/>
            <a:ext cx="467090" cy="357946"/>
            <a:chOff x="695244" y="2887470"/>
            <a:chExt cx="467090" cy="357946"/>
          </a:xfrm>
        </p:grpSpPr>
        <p:pic>
          <p:nvPicPr>
            <p:cNvPr id="9" name="Flowchart: Extract 4">
              <a:extLst>
                <a:ext uri="{FF2B5EF4-FFF2-40B4-BE49-F238E27FC236}">
                  <a16:creationId xmlns:a16="http://schemas.microsoft.com/office/drawing/2014/main" id="{7931C46A-214E-AF9F-ABF4-F9D4D1B82BE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873487">
              <a:off x="695244" y="2974316"/>
              <a:ext cx="165879" cy="27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20">
              <a:extLst>
                <a:ext uri="{FF2B5EF4-FFF2-40B4-BE49-F238E27FC236}">
                  <a16:creationId xmlns:a16="http://schemas.microsoft.com/office/drawing/2014/main" id="{18048572-045A-7AEF-8C09-D1F2B3F3CA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3766">
              <a:off x="868838" y="2950113"/>
              <a:ext cx="23515" cy="263361"/>
            </a:xfrm>
            <a:prstGeom prst="rect">
              <a:avLst/>
            </a:prstGeom>
            <a:solidFill>
              <a:srgbClr val="A6A6A6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A6A6A6"/>
              </a:extrusionClr>
            </a:sp3d>
          </p:spPr>
          <p:txBody>
            <a:bodyPr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LI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grpSp>
          <p:nvGrpSpPr>
            <p:cNvPr id="11" name="Group 129">
              <a:extLst>
                <a:ext uri="{FF2B5EF4-FFF2-40B4-BE49-F238E27FC236}">
                  <a16:creationId xmlns:a16="http://schemas.microsoft.com/office/drawing/2014/main" id="{29F923DF-AAD1-E2ED-5EB2-37F6E80EF92D}"/>
                </a:ext>
              </a:extLst>
            </p:cNvPr>
            <p:cNvGrpSpPr>
              <a:grpSpLocks/>
            </p:cNvGrpSpPr>
            <p:nvPr/>
          </p:nvGrpSpPr>
          <p:grpSpPr bwMode="auto">
            <a:xfrm rot="21536046">
              <a:off x="914633" y="2887470"/>
              <a:ext cx="80308" cy="254158"/>
              <a:chOff x="5135555" y="1990419"/>
              <a:chExt cx="1935805" cy="3134621"/>
            </a:xfrm>
          </p:grpSpPr>
          <p:sp>
            <p:nvSpPr>
              <p:cNvPr id="18" name="Text Box 560">
                <a:extLst>
                  <a:ext uri="{FF2B5EF4-FFF2-40B4-BE49-F238E27FC236}">
                    <a16:creationId xmlns:a16="http://schemas.microsoft.com/office/drawing/2014/main" id="{455DF39C-D9BD-D786-A141-44EDD253EA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2925403">
                <a:off x="5408241" y="4249457"/>
                <a:ext cx="687490" cy="875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sp>
            <p:nvSpPr>
              <p:cNvPr id="19" name="Moon 131">
                <a:extLst>
                  <a:ext uri="{FF2B5EF4-FFF2-40B4-BE49-F238E27FC236}">
                    <a16:creationId xmlns:a16="http://schemas.microsoft.com/office/drawing/2014/main" id="{DA912B08-DB42-F0FA-5261-3CDA5D4E8D3B}"/>
                  </a:ext>
                </a:extLst>
              </p:cNvPr>
              <p:cNvSpPr/>
              <p:nvPr/>
            </p:nvSpPr>
            <p:spPr bwMode="auto">
              <a:xfrm rot="19474596">
                <a:off x="5135555" y="1990419"/>
                <a:ext cx="1126339" cy="1317372"/>
              </a:xfrm>
              <a:prstGeom prst="moon">
                <a:avLst>
                  <a:gd name="adj" fmla="val 86321"/>
                </a:avLst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0"/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grpSp>
            <p:nvGrpSpPr>
              <p:cNvPr id="20" name="Pie 132">
                <a:extLst>
                  <a:ext uri="{FF2B5EF4-FFF2-40B4-BE49-F238E27FC236}">
                    <a16:creationId xmlns:a16="http://schemas.microsoft.com/office/drawing/2014/main" id="{AB1F2CB3-103B-69FD-774C-5A242BD4C0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22976" y="2592686"/>
                <a:ext cx="1548384" cy="2090928"/>
                <a:chOff x="5675376" y="2529840"/>
                <a:chExt cx="1548384" cy="2090928"/>
              </a:xfrm>
            </p:grpSpPr>
            <p:pic>
              <p:nvPicPr>
                <p:cNvPr id="21" name="Pie 132">
                  <a:extLst>
                    <a:ext uri="{FF2B5EF4-FFF2-40B4-BE49-F238E27FC236}">
                      <a16:creationId xmlns:a16="http://schemas.microsoft.com/office/drawing/2014/main" id="{8FF7429B-7BE9-A45C-AE95-CA2685C13759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675376" y="2529840"/>
                  <a:ext cx="1548384" cy="2090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" name="Text Box 566">
                  <a:extLst>
                    <a:ext uri="{FF2B5EF4-FFF2-40B4-BE49-F238E27FC236}">
                      <a16:creationId xmlns:a16="http://schemas.microsoft.com/office/drawing/2014/main" id="{288A4BD5-B852-6D4B-5750-FF9CD8A04ED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943877" y="2488985"/>
                  <a:ext cx="1470825" cy="2172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LI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+mn-cs"/>
                  </a:endParaRPr>
                </a:p>
              </p:txBody>
            </p:sp>
          </p:grpSp>
        </p:grpSp>
        <p:grpSp>
          <p:nvGrpSpPr>
            <p:cNvPr id="12" name="Gruppieren 43">
              <a:extLst>
                <a:ext uri="{FF2B5EF4-FFF2-40B4-BE49-F238E27FC236}">
                  <a16:creationId xmlns:a16="http://schemas.microsoft.com/office/drawing/2014/main" id="{C5DC69FF-D134-CD70-A13B-B7B591824312}"/>
                </a:ext>
              </a:extLst>
            </p:cNvPr>
            <p:cNvGrpSpPr>
              <a:grpSpLocks/>
            </p:cNvGrpSpPr>
            <p:nvPr/>
          </p:nvGrpSpPr>
          <p:grpSpPr bwMode="auto">
            <a:xfrm rot="19496116">
              <a:off x="934210" y="2921263"/>
              <a:ext cx="228124" cy="180264"/>
              <a:chOff x="2587181" y="20733560"/>
              <a:chExt cx="958673" cy="813151"/>
            </a:xfrm>
          </p:grpSpPr>
          <p:cxnSp>
            <p:nvCxnSpPr>
              <p:cNvPr id="13" name="Gerade Verbindung mit Pfeil 31">
                <a:extLst>
                  <a:ext uri="{FF2B5EF4-FFF2-40B4-BE49-F238E27FC236}">
                    <a16:creationId xmlns:a16="http://schemas.microsoft.com/office/drawing/2014/main" id="{3B648A40-1669-12E7-5E6E-449E5E160F8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731593" y="20949196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4" name="Gerade Verbindung mit Pfeil 39">
                <a:extLst>
                  <a:ext uri="{FF2B5EF4-FFF2-40B4-BE49-F238E27FC236}">
                    <a16:creationId xmlns:a16="http://schemas.microsoft.com/office/drawing/2014/main" id="{B8FC5261-5E1F-3702-BA89-7620CB81766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200000">
                <a:off x="2587181" y="2112411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5" name="Gerade Verbindung mit Pfeil 40">
                <a:extLst>
                  <a:ext uri="{FF2B5EF4-FFF2-40B4-BE49-F238E27FC236}">
                    <a16:creationId xmlns:a16="http://schemas.microsoft.com/office/drawing/2014/main" id="{FF14BB5F-E5A2-B67B-63FA-7F0DF5454AA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1200000">
                <a:off x="2813887" y="2073356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6" name="Gerade Verbindung mit Pfeil 41">
                <a:extLst>
                  <a:ext uri="{FF2B5EF4-FFF2-40B4-BE49-F238E27FC236}">
                    <a16:creationId xmlns:a16="http://schemas.microsoft.com/office/drawing/2014/main" id="{357257C6-8B55-7443-C18E-1FB7F663AAB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600000">
                <a:off x="2666749" y="21044464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7" name="Gerade Verbindung mit Pfeil 42">
                <a:extLst>
                  <a:ext uri="{FF2B5EF4-FFF2-40B4-BE49-F238E27FC236}">
                    <a16:creationId xmlns:a16="http://schemas.microsoft.com/office/drawing/2014/main" id="{5C36CD27-D7DA-32D8-8A96-C7937CF2697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600000">
                <a:off x="2783139" y="20845678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</p:grpSp>
      </p:grpSp>
      <p:pic>
        <p:nvPicPr>
          <p:cNvPr id="48" name="Grafik 47">
            <a:extLst>
              <a:ext uri="{FF2B5EF4-FFF2-40B4-BE49-F238E27FC236}">
                <a16:creationId xmlns:a16="http://schemas.microsoft.com/office/drawing/2014/main" id="{A383BF36-E005-09BE-4F92-E75796AE8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D6E52B3A-C804-911A-5521-0EE2583C9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CE93CA-716C-068C-8EEA-240E70327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B</a:t>
            </a:r>
            <a:r>
              <a:rPr lang="en-US" dirty="0"/>
              <a:t>-field and particle tracing simulations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C445BC93-0446-6840-5C49-2D4E85E062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98501" y="931362"/>
            <a:ext cx="11087100" cy="332742"/>
          </a:xfrm>
        </p:spPr>
        <p:txBody>
          <a:bodyPr/>
          <a:lstStyle/>
          <a:p>
            <a:r>
              <a:rPr lang="en-US" dirty="0"/>
              <a:t>Set 5 – helix + wires (24° in z-direction)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D3A85DC-68E4-16D5-461D-F83BA01213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7BEB9B3-BA0E-91F5-F2FA-19E78402F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CB7789-54D7-9B8D-855D-91520B55A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10</a:t>
            </a:fld>
            <a:endParaRPr lang="en-US" noProof="0" dirty="0"/>
          </a:p>
        </p:txBody>
      </p: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A817C6E6-67E7-3DB3-2121-5584E5A693C5}"/>
              </a:ext>
            </a:extLst>
          </p:cNvPr>
          <p:cNvGrpSpPr/>
          <p:nvPr/>
        </p:nvGrpSpPr>
        <p:grpSpPr>
          <a:xfrm>
            <a:off x="1226338" y="1964857"/>
            <a:ext cx="1954958" cy="1601600"/>
            <a:chOff x="2524042" y="865241"/>
            <a:chExt cx="1954958" cy="1601600"/>
          </a:xfrm>
        </p:grpSpPr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469AE088-59EF-31C2-112B-CBC3583E690F}"/>
                </a:ext>
              </a:extLst>
            </p:cNvPr>
            <p:cNvGrpSpPr/>
            <p:nvPr/>
          </p:nvGrpSpPr>
          <p:grpSpPr>
            <a:xfrm>
              <a:off x="2524042" y="1386841"/>
              <a:ext cx="1718537" cy="1080000"/>
              <a:chOff x="2524042" y="1386841"/>
              <a:chExt cx="1718537" cy="1080000"/>
            </a:xfrm>
          </p:grpSpPr>
          <p:sp>
            <p:nvSpPr>
              <p:cNvPr id="49" name="Parallelogramm 48">
                <a:extLst>
                  <a:ext uri="{FF2B5EF4-FFF2-40B4-BE49-F238E27FC236}">
                    <a16:creationId xmlns:a16="http://schemas.microsoft.com/office/drawing/2014/main" id="{791071F1-D9A9-93AA-E82B-FA21B538BDC6}"/>
                  </a:ext>
                </a:extLst>
              </p:cNvPr>
              <p:cNvSpPr/>
              <p:nvPr/>
            </p:nvSpPr>
            <p:spPr>
              <a:xfrm>
                <a:off x="252404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Parallelogramm 49">
                <a:extLst>
                  <a:ext uri="{FF2B5EF4-FFF2-40B4-BE49-F238E27FC236}">
                    <a16:creationId xmlns:a16="http://schemas.microsoft.com/office/drawing/2014/main" id="{353D6874-2676-70B9-79E8-3169A9419D19}"/>
                  </a:ext>
                </a:extLst>
              </p:cNvPr>
              <p:cNvSpPr/>
              <p:nvPr/>
            </p:nvSpPr>
            <p:spPr>
              <a:xfrm>
                <a:off x="258494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Parallelogramm 50">
                <a:extLst>
                  <a:ext uri="{FF2B5EF4-FFF2-40B4-BE49-F238E27FC236}">
                    <a16:creationId xmlns:a16="http://schemas.microsoft.com/office/drawing/2014/main" id="{7AC69192-2BE2-2BEC-0AAC-700090077F2A}"/>
                  </a:ext>
                </a:extLst>
              </p:cNvPr>
              <p:cNvSpPr/>
              <p:nvPr/>
            </p:nvSpPr>
            <p:spPr>
              <a:xfrm>
                <a:off x="264585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Parallelogramm 51">
                <a:extLst>
                  <a:ext uri="{FF2B5EF4-FFF2-40B4-BE49-F238E27FC236}">
                    <a16:creationId xmlns:a16="http://schemas.microsoft.com/office/drawing/2014/main" id="{54D7A17F-CFE4-D381-467C-3CD812EC6153}"/>
                  </a:ext>
                </a:extLst>
              </p:cNvPr>
              <p:cNvSpPr/>
              <p:nvPr/>
            </p:nvSpPr>
            <p:spPr>
              <a:xfrm>
                <a:off x="270675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Parallelogramm 52">
                <a:extLst>
                  <a:ext uri="{FF2B5EF4-FFF2-40B4-BE49-F238E27FC236}">
                    <a16:creationId xmlns:a16="http://schemas.microsoft.com/office/drawing/2014/main" id="{CBA33455-E6C8-2F8E-03D0-21AF599FB8B8}"/>
                  </a:ext>
                </a:extLst>
              </p:cNvPr>
              <p:cNvSpPr/>
              <p:nvPr/>
            </p:nvSpPr>
            <p:spPr>
              <a:xfrm>
                <a:off x="276765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Parallelogramm 53">
                <a:extLst>
                  <a:ext uri="{FF2B5EF4-FFF2-40B4-BE49-F238E27FC236}">
                    <a16:creationId xmlns:a16="http://schemas.microsoft.com/office/drawing/2014/main" id="{84F7B659-E0D8-C144-4A78-2457009C019C}"/>
                  </a:ext>
                </a:extLst>
              </p:cNvPr>
              <p:cNvSpPr/>
              <p:nvPr/>
            </p:nvSpPr>
            <p:spPr>
              <a:xfrm>
                <a:off x="282856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Parallelogramm 54">
                <a:extLst>
                  <a:ext uri="{FF2B5EF4-FFF2-40B4-BE49-F238E27FC236}">
                    <a16:creationId xmlns:a16="http://schemas.microsoft.com/office/drawing/2014/main" id="{01D67FB3-A1F6-87A2-4FDF-379A929C3063}"/>
                  </a:ext>
                </a:extLst>
              </p:cNvPr>
              <p:cNvSpPr/>
              <p:nvPr/>
            </p:nvSpPr>
            <p:spPr>
              <a:xfrm>
                <a:off x="288946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Parallelogramm 55">
                <a:extLst>
                  <a:ext uri="{FF2B5EF4-FFF2-40B4-BE49-F238E27FC236}">
                    <a16:creationId xmlns:a16="http://schemas.microsoft.com/office/drawing/2014/main" id="{0F38A1C1-7FDF-BEA9-BFF9-EC6F7200F958}"/>
                  </a:ext>
                </a:extLst>
              </p:cNvPr>
              <p:cNvSpPr/>
              <p:nvPr/>
            </p:nvSpPr>
            <p:spPr>
              <a:xfrm>
                <a:off x="295037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Parallelogramm 56">
                <a:extLst>
                  <a:ext uri="{FF2B5EF4-FFF2-40B4-BE49-F238E27FC236}">
                    <a16:creationId xmlns:a16="http://schemas.microsoft.com/office/drawing/2014/main" id="{30019440-2243-8153-98C6-A845321DB20B}"/>
                  </a:ext>
                </a:extLst>
              </p:cNvPr>
              <p:cNvSpPr/>
              <p:nvPr/>
            </p:nvSpPr>
            <p:spPr>
              <a:xfrm>
                <a:off x="301127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Parallelogramm 57">
                <a:extLst>
                  <a:ext uri="{FF2B5EF4-FFF2-40B4-BE49-F238E27FC236}">
                    <a16:creationId xmlns:a16="http://schemas.microsoft.com/office/drawing/2014/main" id="{86201203-EC77-5093-C71B-1F3AFF12636F}"/>
                  </a:ext>
                </a:extLst>
              </p:cNvPr>
              <p:cNvSpPr/>
              <p:nvPr/>
            </p:nvSpPr>
            <p:spPr>
              <a:xfrm>
                <a:off x="307217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Parallelogramm 58">
                <a:extLst>
                  <a:ext uri="{FF2B5EF4-FFF2-40B4-BE49-F238E27FC236}">
                    <a16:creationId xmlns:a16="http://schemas.microsoft.com/office/drawing/2014/main" id="{275E9902-4ECC-5E8D-F032-1C8449CF12D9}"/>
                  </a:ext>
                </a:extLst>
              </p:cNvPr>
              <p:cNvSpPr/>
              <p:nvPr/>
            </p:nvSpPr>
            <p:spPr>
              <a:xfrm>
                <a:off x="313308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Parallelogramm 59">
                <a:extLst>
                  <a:ext uri="{FF2B5EF4-FFF2-40B4-BE49-F238E27FC236}">
                    <a16:creationId xmlns:a16="http://schemas.microsoft.com/office/drawing/2014/main" id="{1F1BD695-05DE-4997-92AC-8DCBF4CC3503}"/>
                  </a:ext>
                </a:extLst>
              </p:cNvPr>
              <p:cNvSpPr/>
              <p:nvPr/>
            </p:nvSpPr>
            <p:spPr>
              <a:xfrm>
                <a:off x="319398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Parallelogramm 60">
                <a:extLst>
                  <a:ext uri="{FF2B5EF4-FFF2-40B4-BE49-F238E27FC236}">
                    <a16:creationId xmlns:a16="http://schemas.microsoft.com/office/drawing/2014/main" id="{B40A1A47-17D1-3DA3-39E4-BF9DE530A267}"/>
                  </a:ext>
                </a:extLst>
              </p:cNvPr>
              <p:cNvSpPr/>
              <p:nvPr/>
            </p:nvSpPr>
            <p:spPr>
              <a:xfrm>
                <a:off x="325489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Parallelogramm 61">
                <a:extLst>
                  <a:ext uri="{FF2B5EF4-FFF2-40B4-BE49-F238E27FC236}">
                    <a16:creationId xmlns:a16="http://schemas.microsoft.com/office/drawing/2014/main" id="{A031DCDB-B37E-E77B-382A-AE86550AD997}"/>
                  </a:ext>
                </a:extLst>
              </p:cNvPr>
              <p:cNvSpPr/>
              <p:nvPr/>
            </p:nvSpPr>
            <p:spPr>
              <a:xfrm>
                <a:off x="331579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Parallelogramm 62">
                <a:extLst>
                  <a:ext uri="{FF2B5EF4-FFF2-40B4-BE49-F238E27FC236}">
                    <a16:creationId xmlns:a16="http://schemas.microsoft.com/office/drawing/2014/main" id="{30F74A4B-97CE-76FC-120F-EE9C98361909}"/>
                  </a:ext>
                </a:extLst>
              </p:cNvPr>
              <p:cNvSpPr/>
              <p:nvPr/>
            </p:nvSpPr>
            <p:spPr>
              <a:xfrm>
                <a:off x="337669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Parallelogramm 63">
                <a:extLst>
                  <a:ext uri="{FF2B5EF4-FFF2-40B4-BE49-F238E27FC236}">
                    <a16:creationId xmlns:a16="http://schemas.microsoft.com/office/drawing/2014/main" id="{C32E6B84-F4FD-EC3C-EE73-AE36C03A03CA}"/>
                  </a:ext>
                </a:extLst>
              </p:cNvPr>
              <p:cNvSpPr/>
              <p:nvPr/>
            </p:nvSpPr>
            <p:spPr>
              <a:xfrm>
                <a:off x="343760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Parallelogramm 64">
                <a:extLst>
                  <a:ext uri="{FF2B5EF4-FFF2-40B4-BE49-F238E27FC236}">
                    <a16:creationId xmlns:a16="http://schemas.microsoft.com/office/drawing/2014/main" id="{1A82CADD-B93F-EDE6-1056-00A7216E3F0C}"/>
                  </a:ext>
                </a:extLst>
              </p:cNvPr>
              <p:cNvSpPr/>
              <p:nvPr/>
            </p:nvSpPr>
            <p:spPr>
              <a:xfrm>
                <a:off x="349850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Parallelogramm 65">
                <a:extLst>
                  <a:ext uri="{FF2B5EF4-FFF2-40B4-BE49-F238E27FC236}">
                    <a16:creationId xmlns:a16="http://schemas.microsoft.com/office/drawing/2014/main" id="{322A03D6-FAF2-14F1-FD17-34E11E8FB8DC}"/>
                  </a:ext>
                </a:extLst>
              </p:cNvPr>
              <p:cNvSpPr/>
              <p:nvPr/>
            </p:nvSpPr>
            <p:spPr>
              <a:xfrm>
                <a:off x="355941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A4104B95-07CF-FF0F-9662-ED102ECA33A0}"/>
                  </a:ext>
                </a:extLst>
              </p:cNvPr>
              <p:cNvSpPr/>
              <p:nvPr/>
            </p:nvSpPr>
            <p:spPr>
              <a:xfrm>
                <a:off x="362031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47D159F2-304F-A9AC-EA56-D8B2D00A5038}"/>
                  </a:ext>
                </a:extLst>
              </p:cNvPr>
              <p:cNvSpPr/>
              <p:nvPr/>
            </p:nvSpPr>
            <p:spPr>
              <a:xfrm>
                <a:off x="368121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8EFBD656-01F9-3D0E-891B-25FD1DE12973}"/>
                  </a:ext>
                </a:extLst>
              </p:cNvPr>
              <p:cNvSpPr/>
              <p:nvPr/>
            </p:nvSpPr>
            <p:spPr>
              <a:xfrm>
                <a:off x="374212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B730CEED-A495-295A-3800-6FCD471885D6}"/>
                  </a:ext>
                </a:extLst>
              </p:cNvPr>
              <p:cNvSpPr/>
              <p:nvPr/>
            </p:nvSpPr>
            <p:spPr>
              <a:xfrm>
                <a:off x="380302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Parallelogramm 70">
                <a:extLst>
                  <a:ext uri="{FF2B5EF4-FFF2-40B4-BE49-F238E27FC236}">
                    <a16:creationId xmlns:a16="http://schemas.microsoft.com/office/drawing/2014/main" id="{0C79999A-33DB-6645-5F47-82C89D88873F}"/>
                  </a:ext>
                </a:extLst>
              </p:cNvPr>
              <p:cNvSpPr/>
              <p:nvPr/>
            </p:nvSpPr>
            <p:spPr>
              <a:xfrm>
                <a:off x="386393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Parallelogramm 71">
                <a:extLst>
                  <a:ext uri="{FF2B5EF4-FFF2-40B4-BE49-F238E27FC236}">
                    <a16:creationId xmlns:a16="http://schemas.microsoft.com/office/drawing/2014/main" id="{B71BC91D-47FE-3CFD-3F25-FA84E7AE11C6}"/>
                  </a:ext>
                </a:extLst>
              </p:cNvPr>
              <p:cNvSpPr/>
              <p:nvPr/>
            </p:nvSpPr>
            <p:spPr>
              <a:xfrm>
                <a:off x="392483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Parallelogramm 72">
                <a:extLst>
                  <a:ext uri="{FF2B5EF4-FFF2-40B4-BE49-F238E27FC236}">
                    <a16:creationId xmlns:a16="http://schemas.microsoft.com/office/drawing/2014/main" id="{161EF097-3A93-5CD4-C159-E6260A27BADC}"/>
                  </a:ext>
                </a:extLst>
              </p:cNvPr>
              <p:cNvSpPr/>
              <p:nvPr/>
            </p:nvSpPr>
            <p:spPr>
              <a:xfrm>
                <a:off x="398573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Parallelogramm 73">
                <a:extLst>
                  <a:ext uri="{FF2B5EF4-FFF2-40B4-BE49-F238E27FC236}">
                    <a16:creationId xmlns:a16="http://schemas.microsoft.com/office/drawing/2014/main" id="{B2CE82C6-0142-5B22-F25E-AA8FD850ED7E}"/>
                  </a:ext>
                </a:extLst>
              </p:cNvPr>
              <p:cNvSpPr/>
              <p:nvPr/>
            </p:nvSpPr>
            <p:spPr>
              <a:xfrm>
                <a:off x="404664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Parallelogramm 74">
                <a:extLst>
                  <a:ext uri="{FF2B5EF4-FFF2-40B4-BE49-F238E27FC236}">
                    <a16:creationId xmlns:a16="http://schemas.microsoft.com/office/drawing/2014/main" id="{51874F4F-06E7-6B5C-3E18-CF0BD4D27337}"/>
                  </a:ext>
                </a:extLst>
              </p:cNvPr>
              <p:cNvSpPr/>
              <p:nvPr/>
            </p:nvSpPr>
            <p:spPr>
              <a:xfrm>
                <a:off x="410754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Parallelogramm 75">
                <a:extLst>
                  <a:ext uri="{FF2B5EF4-FFF2-40B4-BE49-F238E27FC236}">
                    <a16:creationId xmlns:a16="http://schemas.microsoft.com/office/drawing/2014/main" id="{E31B5D11-57A8-CE48-3509-8EE613F1849C}"/>
                  </a:ext>
                </a:extLst>
              </p:cNvPr>
              <p:cNvSpPr/>
              <p:nvPr/>
            </p:nvSpPr>
            <p:spPr>
              <a:xfrm>
                <a:off x="4168455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2A018DF9-66EC-2851-4027-8A09B01921C3}"/>
                </a:ext>
              </a:extLst>
            </p:cNvPr>
            <p:cNvCxnSpPr>
              <a:cxnSpLocks/>
            </p:cNvCxnSpPr>
            <p:nvPr/>
          </p:nvCxnSpPr>
          <p:spPr>
            <a:xfrm rot="1800000" flipV="1">
              <a:off x="4479000" y="865241"/>
              <a:ext cx="0" cy="1080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8570A969-502E-2A9E-3DD0-AF52F33DE101}"/>
              </a:ext>
            </a:extLst>
          </p:cNvPr>
          <p:cNvGrpSpPr/>
          <p:nvPr/>
        </p:nvGrpSpPr>
        <p:grpSpPr>
          <a:xfrm>
            <a:off x="1598359" y="4420089"/>
            <a:ext cx="1080285" cy="1619714"/>
            <a:chOff x="2659070" y="2707712"/>
            <a:chExt cx="1080285" cy="1619714"/>
          </a:xfrm>
        </p:grpSpPr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6216FFEE-A830-B630-629D-FEFC3A75D7FB}"/>
                </a:ext>
              </a:extLst>
            </p:cNvPr>
            <p:cNvGrpSpPr/>
            <p:nvPr/>
          </p:nvGrpSpPr>
          <p:grpSpPr>
            <a:xfrm>
              <a:off x="2659070" y="3247426"/>
              <a:ext cx="1080000" cy="1080000"/>
              <a:chOff x="1397137" y="2778810"/>
              <a:chExt cx="720000" cy="720000"/>
            </a:xfrm>
          </p:grpSpPr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DFCC245A-D222-2A5C-562E-944063B93785}"/>
                  </a:ext>
                </a:extLst>
              </p:cNvPr>
              <p:cNvSpPr/>
              <p:nvPr/>
            </p:nvSpPr>
            <p:spPr>
              <a:xfrm>
                <a:off x="1397137" y="2778810"/>
                <a:ext cx="720000" cy="720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17EB283B-DBD7-2D76-D8F6-C11ACAD953AC}"/>
                  </a:ext>
                </a:extLst>
              </p:cNvPr>
              <p:cNvSpPr/>
              <p:nvPr/>
            </p:nvSpPr>
            <p:spPr>
              <a:xfrm>
                <a:off x="1469137" y="2850810"/>
                <a:ext cx="576000" cy="576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F2A473AC-67D2-C89B-3BF7-4C981E40B775}"/>
                  </a:ext>
                </a:extLst>
              </p:cNvPr>
              <p:cNvSpPr/>
              <p:nvPr/>
            </p:nvSpPr>
            <p:spPr>
              <a:xfrm>
                <a:off x="1541137" y="2922810"/>
                <a:ext cx="432000" cy="432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5F13655E-A3AC-2B1F-FDEB-791B7FCF73E1}"/>
                  </a:ext>
                </a:extLst>
              </p:cNvPr>
              <p:cNvSpPr/>
              <p:nvPr/>
            </p:nvSpPr>
            <p:spPr>
              <a:xfrm>
                <a:off x="1613137" y="2994810"/>
                <a:ext cx="288000" cy="288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BE11DBCF-42A1-FC89-DBAB-90466AB0EB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3070" y="2707712"/>
              <a:ext cx="0" cy="1080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2E85E7D9-0C76-1967-C91F-8A87CDCEB6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9355" y="2707712"/>
              <a:ext cx="0" cy="1080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feld 92">
            <a:extLst>
              <a:ext uri="{FF2B5EF4-FFF2-40B4-BE49-F238E27FC236}">
                <a16:creationId xmlns:a16="http://schemas.microsoft.com/office/drawing/2014/main" id="{9B83FAF3-37CF-1A46-B94C-3829CC198E97}"/>
              </a:ext>
            </a:extLst>
          </p:cNvPr>
          <p:cNvSpPr txBox="1"/>
          <p:nvPr/>
        </p:nvSpPr>
        <p:spPr>
          <a:xfrm>
            <a:off x="1533207" y="153572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side view</a:t>
            </a:r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40C35908-5C0C-4093-2EE0-3B5097276381}"/>
              </a:ext>
            </a:extLst>
          </p:cNvPr>
          <p:cNvSpPr/>
          <p:nvPr/>
        </p:nvSpPr>
        <p:spPr>
          <a:xfrm>
            <a:off x="698501" y="401696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FC1E4197-AA30-369E-7F4C-4410D708938F}"/>
              </a:ext>
            </a:extLst>
          </p:cNvPr>
          <p:cNvSpPr txBox="1"/>
          <p:nvPr/>
        </p:nvSpPr>
        <p:spPr>
          <a:xfrm>
            <a:off x="1501147" y="401696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front view</a:t>
            </a:r>
          </a:p>
        </p:txBody>
      </p:sp>
      <p:sp>
        <p:nvSpPr>
          <p:cNvPr id="97" name="Rechteck 96">
            <a:extLst>
              <a:ext uri="{FF2B5EF4-FFF2-40B4-BE49-F238E27FC236}">
                <a16:creationId xmlns:a16="http://schemas.microsoft.com/office/drawing/2014/main" id="{D45E1FB5-F438-82C2-929E-EFE8386E0A58}"/>
              </a:ext>
            </a:extLst>
          </p:cNvPr>
          <p:cNvSpPr/>
          <p:nvPr/>
        </p:nvSpPr>
        <p:spPr>
          <a:xfrm>
            <a:off x="698501" y="153572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4642F64-2EA6-F12D-3FE5-75A6854E65C5}"/>
              </a:ext>
            </a:extLst>
          </p:cNvPr>
          <p:cNvSpPr/>
          <p:nvPr/>
        </p:nvSpPr>
        <p:spPr>
          <a:xfrm>
            <a:off x="8186057" y="5014267"/>
            <a:ext cx="3599544" cy="726609"/>
          </a:xfrm>
          <a:prstGeom prst="rect">
            <a:avLst/>
          </a:prstGeom>
          <a:solidFill>
            <a:schemeClr val="bg1"/>
          </a:solidFill>
          <a:ln w="38100">
            <a:solidFill>
              <a:srgbClr val="E6007E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E46C0A"/>
              </a:buClr>
            </a:pPr>
            <a:r>
              <a:rPr lang="en-US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 </a:t>
            </a:r>
            <a:r>
              <a:rPr lang="en-US" b="1" i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-bend = worse focal spot</a:t>
            </a:r>
          </a:p>
        </p:txBody>
      </p:sp>
    </p:spTree>
    <p:extLst>
      <p:ext uri="{BB962C8B-B14F-4D97-AF65-F5344CB8AC3E}">
        <p14:creationId xmlns:p14="http://schemas.microsoft.com/office/powerpoint/2010/main" val="320383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52EC3-41F8-8124-827B-3B371D3B9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5579351-E79F-F301-77A5-7B9EB783B00E}"/>
              </a:ext>
            </a:extLst>
          </p:cNvPr>
          <p:cNvGrpSpPr/>
          <p:nvPr/>
        </p:nvGrpSpPr>
        <p:grpSpPr>
          <a:xfrm>
            <a:off x="695244" y="2887470"/>
            <a:ext cx="467090" cy="357946"/>
            <a:chOff x="695244" y="2887470"/>
            <a:chExt cx="467090" cy="357946"/>
          </a:xfrm>
        </p:grpSpPr>
        <p:pic>
          <p:nvPicPr>
            <p:cNvPr id="11" name="Flowchart: Extract 4">
              <a:extLst>
                <a:ext uri="{FF2B5EF4-FFF2-40B4-BE49-F238E27FC236}">
                  <a16:creationId xmlns:a16="http://schemas.microsoft.com/office/drawing/2014/main" id="{0C5CDB69-6494-48CE-1D63-3F0EDA27299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873487">
              <a:off x="695244" y="2974316"/>
              <a:ext cx="165879" cy="27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20">
              <a:extLst>
                <a:ext uri="{FF2B5EF4-FFF2-40B4-BE49-F238E27FC236}">
                  <a16:creationId xmlns:a16="http://schemas.microsoft.com/office/drawing/2014/main" id="{4C6D444B-A70F-D827-B12E-15E851A8E0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3766">
              <a:off x="868838" y="2950113"/>
              <a:ext cx="23515" cy="263361"/>
            </a:xfrm>
            <a:prstGeom prst="rect">
              <a:avLst/>
            </a:prstGeom>
            <a:solidFill>
              <a:srgbClr val="A6A6A6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A6A6A6"/>
              </a:extrusionClr>
            </a:sp3d>
          </p:spPr>
          <p:txBody>
            <a:bodyPr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LI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grpSp>
          <p:nvGrpSpPr>
            <p:cNvPr id="13" name="Group 129">
              <a:extLst>
                <a:ext uri="{FF2B5EF4-FFF2-40B4-BE49-F238E27FC236}">
                  <a16:creationId xmlns:a16="http://schemas.microsoft.com/office/drawing/2014/main" id="{45044A16-1F5C-C370-778F-01FFEF5851CE}"/>
                </a:ext>
              </a:extLst>
            </p:cNvPr>
            <p:cNvGrpSpPr>
              <a:grpSpLocks/>
            </p:cNvGrpSpPr>
            <p:nvPr/>
          </p:nvGrpSpPr>
          <p:grpSpPr bwMode="auto">
            <a:xfrm rot="21536046">
              <a:off x="914633" y="2887470"/>
              <a:ext cx="80308" cy="254158"/>
              <a:chOff x="5135555" y="1990419"/>
              <a:chExt cx="1935805" cy="3134621"/>
            </a:xfrm>
          </p:grpSpPr>
          <p:sp>
            <p:nvSpPr>
              <p:cNvPr id="20" name="Text Box 560">
                <a:extLst>
                  <a:ext uri="{FF2B5EF4-FFF2-40B4-BE49-F238E27FC236}">
                    <a16:creationId xmlns:a16="http://schemas.microsoft.com/office/drawing/2014/main" id="{0713B2D1-D9DA-5A83-E1D1-B58E5C475D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2925403">
                <a:off x="5408241" y="4249457"/>
                <a:ext cx="687490" cy="875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sp>
            <p:nvSpPr>
              <p:cNvPr id="21" name="Moon 131">
                <a:extLst>
                  <a:ext uri="{FF2B5EF4-FFF2-40B4-BE49-F238E27FC236}">
                    <a16:creationId xmlns:a16="http://schemas.microsoft.com/office/drawing/2014/main" id="{1917E1A6-55CE-A157-C468-10F05414EF0F}"/>
                  </a:ext>
                </a:extLst>
              </p:cNvPr>
              <p:cNvSpPr/>
              <p:nvPr/>
            </p:nvSpPr>
            <p:spPr bwMode="auto">
              <a:xfrm rot="19474596">
                <a:off x="5135555" y="1990419"/>
                <a:ext cx="1126339" cy="1317372"/>
              </a:xfrm>
              <a:prstGeom prst="moon">
                <a:avLst>
                  <a:gd name="adj" fmla="val 86321"/>
                </a:avLst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0"/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grpSp>
            <p:nvGrpSpPr>
              <p:cNvPr id="22" name="Pie 132">
                <a:extLst>
                  <a:ext uri="{FF2B5EF4-FFF2-40B4-BE49-F238E27FC236}">
                    <a16:creationId xmlns:a16="http://schemas.microsoft.com/office/drawing/2014/main" id="{ED6CE7AF-13A6-2E5C-A4A6-A68383C724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22976" y="2592686"/>
                <a:ext cx="1548384" cy="2090928"/>
                <a:chOff x="5675376" y="2529840"/>
                <a:chExt cx="1548384" cy="2090928"/>
              </a:xfrm>
            </p:grpSpPr>
            <p:pic>
              <p:nvPicPr>
                <p:cNvPr id="23" name="Pie 132">
                  <a:extLst>
                    <a:ext uri="{FF2B5EF4-FFF2-40B4-BE49-F238E27FC236}">
                      <a16:creationId xmlns:a16="http://schemas.microsoft.com/office/drawing/2014/main" id="{F801310E-B033-1E42-08EA-2B686F6E7F14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675376" y="2529840"/>
                  <a:ext cx="1548384" cy="2090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4" name="Text Box 566">
                  <a:extLst>
                    <a:ext uri="{FF2B5EF4-FFF2-40B4-BE49-F238E27FC236}">
                      <a16:creationId xmlns:a16="http://schemas.microsoft.com/office/drawing/2014/main" id="{29E69314-79C0-FDAA-5482-FFF0486D814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943877" y="2488985"/>
                  <a:ext cx="1470825" cy="2172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LI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+mn-cs"/>
                  </a:endParaRPr>
                </a:p>
              </p:txBody>
            </p:sp>
          </p:grpSp>
        </p:grpSp>
        <p:grpSp>
          <p:nvGrpSpPr>
            <p:cNvPr id="14" name="Gruppieren 43">
              <a:extLst>
                <a:ext uri="{FF2B5EF4-FFF2-40B4-BE49-F238E27FC236}">
                  <a16:creationId xmlns:a16="http://schemas.microsoft.com/office/drawing/2014/main" id="{5B18E8B9-FC23-C0E9-DEFF-7584CA145F69}"/>
                </a:ext>
              </a:extLst>
            </p:cNvPr>
            <p:cNvGrpSpPr>
              <a:grpSpLocks/>
            </p:cNvGrpSpPr>
            <p:nvPr/>
          </p:nvGrpSpPr>
          <p:grpSpPr bwMode="auto">
            <a:xfrm rot="19496116">
              <a:off x="934210" y="2921263"/>
              <a:ext cx="228124" cy="180264"/>
              <a:chOff x="2587181" y="20733560"/>
              <a:chExt cx="958673" cy="813151"/>
            </a:xfrm>
          </p:grpSpPr>
          <p:cxnSp>
            <p:nvCxnSpPr>
              <p:cNvPr id="15" name="Gerade Verbindung mit Pfeil 31">
                <a:extLst>
                  <a:ext uri="{FF2B5EF4-FFF2-40B4-BE49-F238E27FC236}">
                    <a16:creationId xmlns:a16="http://schemas.microsoft.com/office/drawing/2014/main" id="{D6BA86C4-D99C-BFA4-6654-75C5B96AE61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731593" y="20949196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6" name="Gerade Verbindung mit Pfeil 39">
                <a:extLst>
                  <a:ext uri="{FF2B5EF4-FFF2-40B4-BE49-F238E27FC236}">
                    <a16:creationId xmlns:a16="http://schemas.microsoft.com/office/drawing/2014/main" id="{795BDE9E-0CF3-558B-E3C9-A25043AEC01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200000">
                <a:off x="2587181" y="2112411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7" name="Gerade Verbindung mit Pfeil 40">
                <a:extLst>
                  <a:ext uri="{FF2B5EF4-FFF2-40B4-BE49-F238E27FC236}">
                    <a16:creationId xmlns:a16="http://schemas.microsoft.com/office/drawing/2014/main" id="{115B41A5-78D7-36F5-6E61-A56137D2907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1200000">
                <a:off x="2813887" y="2073356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8" name="Gerade Verbindung mit Pfeil 41">
                <a:extLst>
                  <a:ext uri="{FF2B5EF4-FFF2-40B4-BE49-F238E27FC236}">
                    <a16:creationId xmlns:a16="http://schemas.microsoft.com/office/drawing/2014/main" id="{5A0E264B-F6F8-B365-1125-6C2355DD08C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600000">
                <a:off x="2666749" y="21044464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9" name="Gerade Verbindung mit Pfeil 42">
                <a:extLst>
                  <a:ext uri="{FF2B5EF4-FFF2-40B4-BE49-F238E27FC236}">
                    <a16:creationId xmlns:a16="http://schemas.microsoft.com/office/drawing/2014/main" id="{684F98DC-D7C3-EDC5-D99F-B9B784CE970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600000">
                <a:off x="2783139" y="20845678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723CBCCB-12D2-8D9D-0EDA-72D564C69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CE26467-3F4C-69BC-ECFD-A8D3C6F140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3C0863E-7C33-D9F5-6355-DFF984B42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0C0B7EB-4318-7204-ED60-6132EF94C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B</a:t>
            </a:r>
            <a:r>
              <a:rPr lang="en-US" dirty="0"/>
              <a:t>-field and particle tracing simulations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81F9A318-8D31-DC5B-3A24-49B703049C7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98501" y="931362"/>
            <a:ext cx="11087100" cy="332742"/>
          </a:xfrm>
        </p:spPr>
        <p:txBody>
          <a:bodyPr/>
          <a:lstStyle/>
          <a:p>
            <a:r>
              <a:rPr lang="en-US" dirty="0"/>
              <a:t>Set 6 – helix + true wire geometry 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AE19E2D-655E-D508-4BAF-FE2C97C400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FA8F0C8-F64F-F315-09D2-C876B0005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F26E20-DA34-DDEF-A441-9711FD4D4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11</a:t>
            </a:fld>
            <a:endParaRPr lang="en-US" noProof="0" dirty="0"/>
          </a:p>
        </p:txBody>
      </p: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EC80FDF6-0C83-C97C-4753-A0611D162656}"/>
              </a:ext>
            </a:extLst>
          </p:cNvPr>
          <p:cNvGrpSpPr/>
          <p:nvPr/>
        </p:nvGrpSpPr>
        <p:grpSpPr>
          <a:xfrm>
            <a:off x="1226338" y="1964857"/>
            <a:ext cx="1954958" cy="1601600"/>
            <a:chOff x="2524042" y="865241"/>
            <a:chExt cx="1954958" cy="1601600"/>
          </a:xfrm>
        </p:grpSpPr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BD3AD1C1-723F-C1DC-7AB7-975A8C5A0FCC}"/>
                </a:ext>
              </a:extLst>
            </p:cNvPr>
            <p:cNvGrpSpPr/>
            <p:nvPr/>
          </p:nvGrpSpPr>
          <p:grpSpPr>
            <a:xfrm>
              <a:off x="2524042" y="1386841"/>
              <a:ext cx="1718537" cy="1080000"/>
              <a:chOff x="2524042" y="1386841"/>
              <a:chExt cx="1718537" cy="1080000"/>
            </a:xfrm>
          </p:grpSpPr>
          <p:sp>
            <p:nvSpPr>
              <p:cNvPr id="49" name="Parallelogramm 48">
                <a:extLst>
                  <a:ext uri="{FF2B5EF4-FFF2-40B4-BE49-F238E27FC236}">
                    <a16:creationId xmlns:a16="http://schemas.microsoft.com/office/drawing/2014/main" id="{E10EDA0F-D801-9BC8-ADE0-3659E1CF65DB}"/>
                  </a:ext>
                </a:extLst>
              </p:cNvPr>
              <p:cNvSpPr/>
              <p:nvPr/>
            </p:nvSpPr>
            <p:spPr>
              <a:xfrm>
                <a:off x="252404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Parallelogramm 49">
                <a:extLst>
                  <a:ext uri="{FF2B5EF4-FFF2-40B4-BE49-F238E27FC236}">
                    <a16:creationId xmlns:a16="http://schemas.microsoft.com/office/drawing/2014/main" id="{7860C619-EB7F-5843-594F-2024041319C9}"/>
                  </a:ext>
                </a:extLst>
              </p:cNvPr>
              <p:cNvSpPr/>
              <p:nvPr/>
            </p:nvSpPr>
            <p:spPr>
              <a:xfrm>
                <a:off x="258494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Parallelogramm 50">
                <a:extLst>
                  <a:ext uri="{FF2B5EF4-FFF2-40B4-BE49-F238E27FC236}">
                    <a16:creationId xmlns:a16="http://schemas.microsoft.com/office/drawing/2014/main" id="{640D12D2-7362-FB0C-E44E-EF1A93392A5E}"/>
                  </a:ext>
                </a:extLst>
              </p:cNvPr>
              <p:cNvSpPr/>
              <p:nvPr/>
            </p:nvSpPr>
            <p:spPr>
              <a:xfrm>
                <a:off x="264585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Parallelogramm 51">
                <a:extLst>
                  <a:ext uri="{FF2B5EF4-FFF2-40B4-BE49-F238E27FC236}">
                    <a16:creationId xmlns:a16="http://schemas.microsoft.com/office/drawing/2014/main" id="{3EAB128F-7218-429A-23EF-D445E52BBBE7}"/>
                  </a:ext>
                </a:extLst>
              </p:cNvPr>
              <p:cNvSpPr/>
              <p:nvPr/>
            </p:nvSpPr>
            <p:spPr>
              <a:xfrm>
                <a:off x="270675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Parallelogramm 52">
                <a:extLst>
                  <a:ext uri="{FF2B5EF4-FFF2-40B4-BE49-F238E27FC236}">
                    <a16:creationId xmlns:a16="http://schemas.microsoft.com/office/drawing/2014/main" id="{4583AA41-AF0E-D261-A796-26AEB3E6C294}"/>
                  </a:ext>
                </a:extLst>
              </p:cNvPr>
              <p:cNvSpPr/>
              <p:nvPr/>
            </p:nvSpPr>
            <p:spPr>
              <a:xfrm>
                <a:off x="276765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Parallelogramm 53">
                <a:extLst>
                  <a:ext uri="{FF2B5EF4-FFF2-40B4-BE49-F238E27FC236}">
                    <a16:creationId xmlns:a16="http://schemas.microsoft.com/office/drawing/2014/main" id="{19C203FB-1E78-4454-59E1-AD1E84427EB7}"/>
                  </a:ext>
                </a:extLst>
              </p:cNvPr>
              <p:cNvSpPr/>
              <p:nvPr/>
            </p:nvSpPr>
            <p:spPr>
              <a:xfrm>
                <a:off x="282856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Parallelogramm 54">
                <a:extLst>
                  <a:ext uri="{FF2B5EF4-FFF2-40B4-BE49-F238E27FC236}">
                    <a16:creationId xmlns:a16="http://schemas.microsoft.com/office/drawing/2014/main" id="{523E658F-8FC3-9894-B398-C56B25CBDDBC}"/>
                  </a:ext>
                </a:extLst>
              </p:cNvPr>
              <p:cNvSpPr/>
              <p:nvPr/>
            </p:nvSpPr>
            <p:spPr>
              <a:xfrm>
                <a:off x="288946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Parallelogramm 55">
                <a:extLst>
                  <a:ext uri="{FF2B5EF4-FFF2-40B4-BE49-F238E27FC236}">
                    <a16:creationId xmlns:a16="http://schemas.microsoft.com/office/drawing/2014/main" id="{13A7FA7E-9B43-2215-FD37-8F879490BAF1}"/>
                  </a:ext>
                </a:extLst>
              </p:cNvPr>
              <p:cNvSpPr/>
              <p:nvPr/>
            </p:nvSpPr>
            <p:spPr>
              <a:xfrm>
                <a:off x="295037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Parallelogramm 56">
                <a:extLst>
                  <a:ext uri="{FF2B5EF4-FFF2-40B4-BE49-F238E27FC236}">
                    <a16:creationId xmlns:a16="http://schemas.microsoft.com/office/drawing/2014/main" id="{BB40F67F-BFD4-FDE1-65A4-036A9A3229CB}"/>
                  </a:ext>
                </a:extLst>
              </p:cNvPr>
              <p:cNvSpPr/>
              <p:nvPr/>
            </p:nvSpPr>
            <p:spPr>
              <a:xfrm>
                <a:off x="301127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Parallelogramm 57">
                <a:extLst>
                  <a:ext uri="{FF2B5EF4-FFF2-40B4-BE49-F238E27FC236}">
                    <a16:creationId xmlns:a16="http://schemas.microsoft.com/office/drawing/2014/main" id="{843D0A33-B89C-624F-0E38-E6DB4BC1F7A3}"/>
                  </a:ext>
                </a:extLst>
              </p:cNvPr>
              <p:cNvSpPr/>
              <p:nvPr/>
            </p:nvSpPr>
            <p:spPr>
              <a:xfrm>
                <a:off x="307217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Parallelogramm 58">
                <a:extLst>
                  <a:ext uri="{FF2B5EF4-FFF2-40B4-BE49-F238E27FC236}">
                    <a16:creationId xmlns:a16="http://schemas.microsoft.com/office/drawing/2014/main" id="{2B853FEB-620D-AFA0-9B21-38E2A575CB6E}"/>
                  </a:ext>
                </a:extLst>
              </p:cNvPr>
              <p:cNvSpPr/>
              <p:nvPr/>
            </p:nvSpPr>
            <p:spPr>
              <a:xfrm>
                <a:off x="313308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Parallelogramm 59">
                <a:extLst>
                  <a:ext uri="{FF2B5EF4-FFF2-40B4-BE49-F238E27FC236}">
                    <a16:creationId xmlns:a16="http://schemas.microsoft.com/office/drawing/2014/main" id="{FFF8DFE9-443A-3F71-BF5A-41AB02C10977}"/>
                  </a:ext>
                </a:extLst>
              </p:cNvPr>
              <p:cNvSpPr/>
              <p:nvPr/>
            </p:nvSpPr>
            <p:spPr>
              <a:xfrm>
                <a:off x="319398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Parallelogramm 60">
                <a:extLst>
                  <a:ext uri="{FF2B5EF4-FFF2-40B4-BE49-F238E27FC236}">
                    <a16:creationId xmlns:a16="http://schemas.microsoft.com/office/drawing/2014/main" id="{5DD6FB35-B59A-03E4-6980-364C2F58B7A1}"/>
                  </a:ext>
                </a:extLst>
              </p:cNvPr>
              <p:cNvSpPr/>
              <p:nvPr/>
            </p:nvSpPr>
            <p:spPr>
              <a:xfrm>
                <a:off x="325489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Parallelogramm 61">
                <a:extLst>
                  <a:ext uri="{FF2B5EF4-FFF2-40B4-BE49-F238E27FC236}">
                    <a16:creationId xmlns:a16="http://schemas.microsoft.com/office/drawing/2014/main" id="{952ED9F2-E4B1-74FA-688E-A99FFD3CDDCA}"/>
                  </a:ext>
                </a:extLst>
              </p:cNvPr>
              <p:cNvSpPr/>
              <p:nvPr/>
            </p:nvSpPr>
            <p:spPr>
              <a:xfrm>
                <a:off x="331579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Parallelogramm 62">
                <a:extLst>
                  <a:ext uri="{FF2B5EF4-FFF2-40B4-BE49-F238E27FC236}">
                    <a16:creationId xmlns:a16="http://schemas.microsoft.com/office/drawing/2014/main" id="{CCEA6465-B202-5347-7465-3B793391F15C}"/>
                  </a:ext>
                </a:extLst>
              </p:cNvPr>
              <p:cNvSpPr/>
              <p:nvPr/>
            </p:nvSpPr>
            <p:spPr>
              <a:xfrm>
                <a:off x="337669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Parallelogramm 63">
                <a:extLst>
                  <a:ext uri="{FF2B5EF4-FFF2-40B4-BE49-F238E27FC236}">
                    <a16:creationId xmlns:a16="http://schemas.microsoft.com/office/drawing/2014/main" id="{CDE64C5B-68B4-71F1-83F5-38904334531D}"/>
                  </a:ext>
                </a:extLst>
              </p:cNvPr>
              <p:cNvSpPr/>
              <p:nvPr/>
            </p:nvSpPr>
            <p:spPr>
              <a:xfrm>
                <a:off x="343760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Parallelogramm 64">
                <a:extLst>
                  <a:ext uri="{FF2B5EF4-FFF2-40B4-BE49-F238E27FC236}">
                    <a16:creationId xmlns:a16="http://schemas.microsoft.com/office/drawing/2014/main" id="{D07BACBC-CC02-99B3-8EA3-9F9ADCFC6233}"/>
                  </a:ext>
                </a:extLst>
              </p:cNvPr>
              <p:cNvSpPr/>
              <p:nvPr/>
            </p:nvSpPr>
            <p:spPr>
              <a:xfrm>
                <a:off x="349850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Parallelogramm 65">
                <a:extLst>
                  <a:ext uri="{FF2B5EF4-FFF2-40B4-BE49-F238E27FC236}">
                    <a16:creationId xmlns:a16="http://schemas.microsoft.com/office/drawing/2014/main" id="{DEDE1DD6-2D46-EBA0-EE89-D0EF76A98499}"/>
                  </a:ext>
                </a:extLst>
              </p:cNvPr>
              <p:cNvSpPr/>
              <p:nvPr/>
            </p:nvSpPr>
            <p:spPr>
              <a:xfrm>
                <a:off x="355941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B1C55CD9-2AFB-D052-C942-2AE9D7DD5878}"/>
                  </a:ext>
                </a:extLst>
              </p:cNvPr>
              <p:cNvSpPr/>
              <p:nvPr/>
            </p:nvSpPr>
            <p:spPr>
              <a:xfrm>
                <a:off x="362031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F36CC4A0-1D60-70A3-4EAA-35BBD07EF352}"/>
                  </a:ext>
                </a:extLst>
              </p:cNvPr>
              <p:cNvSpPr/>
              <p:nvPr/>
            </p:nvSpPr>
            <p:spPr>
              <a:xfrm>
                <a:off x="368121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D0F4B4E3-80D5-1725-8DE6-47E4B17AEB94}"/>
                  </a:ext>
                </a:extLst>
              </p:cNvPr>
              <p:cNvSpPr/>
              <p:nvPr/>
            </p:nvSpPr>
            <p:spPr>
              <a:xfrm>
                <a:off x="374212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318AC1FF-4C75-120F-B939-DB013F0A0918}"/>
                  </a:ext>
                </a:extLst>
              </p:cNvPr>
              <p:cNvSpPr/>
              <p:nvPr/>
            </p:nvSpPr>
            <p:spPr>
              <a:xfrm>
                <a:off x="380302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Parallelogramm 70">
                <a:extLst>
                  <a:ext uri="{FF2B5EF4-FFF2-40B4-BE49-F238E27FC236}">
                    <a16:creationId xmlns:a16="http://schemas.microsoft.com/office/drawing/2014/main" id="{7BB68E08-BD15-33A0-9FD7-73B4C419B237}"/>
                  </a:ext>
                </a:extLst>
              </p:cNvPr>
              <p:cNvSpPr/>
              <p:nvPr/>
            </p:nvSpPr>
            <p:spPr>
              <a:xfrm>
                <a:off x="386393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Parallelogramm 71">
                <a:extLst>
                  <a:ext uri="{FF2B5EF4-FFF2-40B4-BE49-F238E27FC236}">
                    <a16:creationId xmlns:a16="http://schemas.microsoft.com/office/drawing/2014/main" id="{7948F719-E363-8E29-9EC4-7F0A68B65ED5}"/>
                  </a:ext>
                </a:extLst>
              </p:cNvPr>
              <p:cNvSpPr/>
              <p:nvPr/>
            </p:nvSpPr>
            <p:spPr>
              <a:xfrm>
                <a:off x="392483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Parallelogramm 72">
                <a:extLst>
                  <a:ext uri="{FF2B5EF4-FFF2-40B4-BE49-F238E27FC236}">
                    <a16:creationId xmlns:a16="http://schemas.microsoft.com/office/drawing/2014/main" id="{E098C801-F9BE-6C0A-2389-60B5F15D7E33}"/>
                  </a:ext>
                </a:extLst>
              </p:cNvPr>
              <p:cNvSpPr/>
              <p:nvPr/>
            </p:nvSpPr>
            <p:spPr>
              <a:xfrm>
                <a:off x="398573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Parallelogramm 73">
                <a:extLst>
                  <a:ext uri="{FF2B5EF4-FFF2-40B4-BE49-F238E27FC236}">
                    <a16:creationId xmlns:a16="http://schemas.microsoft.com/office/drawing/2014/main" id="{FAB7D5B4-2ADB-FA82-5C96-FD922DCBEC9C}"/>
                  </a:ext>
                </a:extLst>
              </p:cNvPr>
              <p:cNvSpPr/>
              <p:nvPr/>
            </p:nvSpPr>
            <p:spPr>
              <a:xfrm>
                <a:off x="404664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Parallelogramm 74">
                <a:extLst>
                  <a:ext uri="{FF2B5EF4-FFF2-40B4-BE49-F238E27FC236}">
                    <a16:creationId xmlns:a16="http://schemas.microsoft.com/office/drawing/2014/main" id="{4F4E4AAE-392E-2C42-54C4-ABB022C0F3FF}"/>
                  </a:ext>
                </a:extLst>
              </p:cNvPr>
              <p:cNvSpPr/>
              <p:nvPr/>
            </p:nvSpPr>
            <p:spPr>
              <a:xfrm>
                <a:off x="410754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Parallelogramm 75">
                <a:extLst>
                  <a:ext uri="{FF2B5EF4-FFF2-40B4-BE49-F238E27FC236}">
                    <a16:creationId xmlns:a16="http://schemas.microsoft.com/office/drawing/2014/main" id="{25D5D619-328E-CB0C-628B-2B74FCA73C13}"/>
                  </a:ext>
                </a:extLst>
              </p:cNvPr>
              <p:cNvSpPr/>
              <p:nvPr/>
            </p:nvSpPr>
            <p:spPr>
              <a:xfrm>
                <a:off x="4168455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56BB652B-A621-FC67-0DAA-FFCEDF98F59E}"/>
                </a:ext>
              </a:extLst>
            </p:cNvPr>
            <p:cNvCxnSpPr>
              <a:cxnSpLocks/>
            </p:cNvCxnSpPr>
            <p:nvPr/>
          </p:nvCxnSpPr>
          <p:spPr>
            <a:xfrm rot="1800000" flipV="1">
              <a:off x="4479000" y="865241"/>
              <a:ext cx="0" cy="1080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D36A8D09-E896-0E50-FCA8-3B935571E19E}"/>
              </a:ext>
            </a:extLst>
          </p:cNvPr>
          <p:cNvGrpSpPr/>
          <p:nvPr/>
        </p:nvGrpSpPr>
        <p:grpSpPr>
          <a:xfrm>
            <a:off x="1598359" y="4420089"/>
            <a:ext cx="1801687" cy="1619714"/>
            <a:chOff x="2659070" y="2707712"/>
            <a:chExt cx="1801687" cy="1619714"/>
          </a:xfrm>
        </p:grpSpPr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6D882312-1D9F-DC35-E495-3076A0646584}"/>
                </a:ext>
              </a:extLst>
            </p:cNvPr>
            <p:cNvGrpSpPr/>
            <p:nvPr/>
          </p:nvGrpSpPr>
          <p:grpSpPr>
            <a:xfrm>
              <a:off x="2659070" y="3247426"/>
              <a:ext cx="1080000" cy="1080000"/>
              <a:chOff x="1397137" y="2778810"/>
              <a:chExt cx="720000" cy="720000"/>
            </a:xfrm>
          </p:grpSpPr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26D57441-1AC9-6BEC-336E-387576A4DB41}"/>
                  </a:ext>
                </a:extLst>
              </p:cNvPr>
              <p:cNvSpPr/>
              <p:nvPr/>
            </p:nvSpPr>
            <p:spPr>
              <a:xfrm>
                <a:off x="1397137" y="2778810"/>
                <a:ext cx="720000" cy="720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348485D1-6CFA-3E9C-7B15-294E2A01DD56}"/>
                  </a:ext>
                </a:extLst>
              </p:cNvPr>
              <p:cNvSpPr/>
              <p:nvPr/>
            </p:nvSpPr>
            <p:spPr>
              <a:xfrm>
                <a:off x="1469137" y="2850810"/>
                <a:ext cx="576000" cy="576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8A7EBB07-CD57-B749-274E-3DCE02C5BBC0}"/>
                  </a:ext>
                </a:extLst>
              </p:cNvPr>
              <p:cNvSpPr/>
              <p:nvPr/>
            </p:nvSpPr>
            <p:spPr>
              <a:xfrm>
                <a:off x="1541137" y="2922810"/>
                <a:ext cx="432000" cy="432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6C2F890C-B7D9-CCAB-0510-D6E37525370A}"/>
                  </a:ext>
                </a:extLst>
              </p:cNvPr>
              <p:cNvSpPr/>
              <p:nvPr/>
            </p:nvSpPr>
            <p:spPr>
              <a:xfrm>
                <a:off x="1613137" y="2994810"/>
                <a:ext cx="288000" cy="288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ECDB8F75-B070-3FC4-8B02-C063D09A71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3070" y="2707712"/>
              <a:ext cx="0" cy="1080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809A4ADB-96D6-C7DF-43B8-72661CCA4644}"/>
                </a:ext>
              </a:extLst>
            </p:cNvPr>
            <p:cNvCxnSpPr>
              <a:cxnSpLocks/>
            </p:cNvCxnSpPr>
            <p:nvPr/>
          </p:nvCxnSpPr>
          <p:spPr>
            <a:xfrm rot="4500000" flipV="1">
              <a:off x="3920757" y="3613166"/>
              <a:ext cx="0" cy="1080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feld 92">
            <a:extLst>
              <a:ext uri="{FF2B5EF4-FFF2-40B4-BE49-F238E27FC236}">
                <a16:creationId xmlns:a16="http://schemas.microsoft.com/office/drawing/2014/main" id="{62FF3E14-C23C-43EC-373B-27D27EDD6F81}"/>
              </a:ext>
            </a:extLst>
          </p:cNvPr>
          <p:cNvSpPr txBox="1"/>
          <p:nvPr/>
        </p:nvSpPr>
        <p:spPr>
          <a:xfrm>
            <a:off x="1533207" y="153572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side view</a:t>
            </a:r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B554F35A-D709-7CD2-9B1A-68B34AC189B8}"/>
              </a:ext>
            </a:extLst>
          </p:cNvPr>
          <p:cNvSpPr/>
          <p:nvPr/>
        </p:nvSpPr>
        <p:spPr>
          <a:xfrm>
            <a:off x="698501" y="401696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C890412B-0D0E-C19B-8A39-A8283086B676}"/>
              </a:ext>
            </a:extLst>
          </p:cNvPr>
          <p:cNvSpPr txBox="1"/>
          <p:nvPr/>
        </p:nvSpPr>
        <p:spPr>
          <a:xfrm>
            <a:off x="1501147" y="401696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front view</a:t>
            </a:r>
          </a:p>
        </p:txBody>
      </p:sp>
      <p:sp>
        <p:nvSpPr>
          <p:cNvPr id="97" name="Rechteck 96">
            <a:extLst>
              <a:ext uri="{FF2B5EF4-FFF2-40B4-BE49-F238E27FC236}">
                <a16:creationId xmlns:a16="http://schemas.microsoft.com/office/drawing/2014/main" id="{02B8AE7E-852C-CFE9-8334-8AD1DA54E0E8}"/>
              </a:ext>
            </a:extLst>
          </p:cNvPr>
          <p:cNvSpPr/>
          <p:nvPr/>
        </p:nvSpPr>
        <p:spPr>
          <a:xfrm>
            <a:off x="698501" y="153572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4C170CE-8526-B72D-ED4B-37F4A0F7D4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t="29301" r="47716" b="26516"/>
          <a:stretch/>
        </p:blipFill>
        <p:spPr>
          <a:xfrm rot="12374641" flipV="1">
            <a:off x="7977622" y="3904861"/>
            <a:ext cx="1498976" cy="1072470"/>
          </a:xfrm>
          <a:prstGeom prst="ellipse">
            <a:avLst/>
          </a:prstGeom>
          <a:ln w="28575">
            <a:noFill/>
          </a:ln>
          <a:effectLst>
            <a:softEdge rad="63500"/>
          </a:effectLst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99B46E4C-7600-FDAA-A3CF-B22E51A3D6EC}"/>
              </a:ext>
            </a:extLst>
          </p:cNvPr>
          <p:cNvSpPr/>
          <p:nvPr/>
        </p:nvSpPr>
        <p:spPr>
          <a:xfrm>
            <a:off x="8186057" y="5014267"/>
            <a:ext cx="3599544" cy="726609"/>
          </a:xfrm>
          <a:prstGeom prst="rect">
            <a:avLst/>
          </a:prstGeom>
          <a:solidFill>
            <a:schemeClr val="bg1"/>
          </a:solidFill>
          <a:ln w="38100">
            <a:solidFill>
              <a:srgbClr val="E6007E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E46C0A"/>
              </a:buClr>
            </a:pPr>
            <a:r>
              <a:rPr lang="en-US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Focal spot shape nicely reproduced</a:t>
            </a:r>
          </a:p>
        </p:txBody>
      </p:sp>
    </p:spTree>
    <p:extLst>
      <p:ext uri="{BB962C8B-B14F-4D97-AF65-F5344CB8AC3E}">
        <p14:creationId xmlns:p14="http://schemas.microsoft.com/office/powerpoint/2010/main" val="75271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10FF4-5637-5064-3C2B-7515F3C2F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ABE26970-1191-BDF1-829F-64354804F758}"/>
              </a:ext>
            </a:extLst>
          </p:cNvPr>
          <p:cNvGrpSpPr/>
          <p:nvPr/>
        </p:nvGrpSpPr>
        <p:grpSpPr>
          <a:xfrm>
            <a:off x="695244" y="2640984"/>
            <a:ext cx="467090" cy="357946"/>
            <a:chOff x="695244" y="2887470"/>
            <a:chExt cx="467090" cy="357946"/>
          </a:xfrm>
        </p:grpSpPr>
        <p:pic>
          <p:nvPicPr>
            <p:cNvPr id="45" name="Flowchart: Extract 4">
              <a:extLst>
                <a:ext uri="{FF2B5EF4-FFF2-40B4-BE49-F238E27FC236}">
                  <a16:creationId xmlns:a16="http://schemas.microsoft.com/office/drawing/2014/main" id="{594CABFE-07F6-CE38-C258-917C199EF01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873487">
              <a:off x="695244" y="2974316"/>
              <a:ext cx="165879" cy="27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F148994C-A940-8059-08EC-86E67282FB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3766">
              <a:off x="868838" y="2950113"/>
              <a:ext cx="23515" cy="263361"/>
            </a:xfrm>
            <a:prstGeom prst="rect">
              <a:avLst/>
            </a:prstGeom>
            <a:solidFill>
              <a:srgbClr val="A6A6A6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A6A6A6"/>
              </a:extrusionClr>
            </a:sp3d>
          </p:spPr>
          <p:txBody>
            <a:bodyPr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LI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grpSp>
          <p:nvGrpSpPr>
            <p:cNvPr id="47" name="Group 129">
              <a:extLst>
                <a:ext uri="{FF2B5EF4-FFF2-40B4-BE49-F238E27FC236}">
                  <a16:creationId xmlns:a16="http://schemas.microsoft.com/office/drawing/2014/main" id="{20C495F8-86DD-9EEF-DD64-4E5C346206F8}"/>
                </a:ext>
              </a:extLst>
            </p:cNvPr>
            <p:cNvGrpSpPr>
              <a:grpSpLocks/>
            </p:cNvGrpSpPr>
            <p:nvPr/>
          </p:nvGrpSpPr>
          <p:grpSpPr bwMode="auto">
            <a:xfrm rot="21536046">
              <a:off x="914633" y="2887470"/>
              <a:ext cx="80308" cy="254158"/>
              <a:chOff x="5135555" y="1990419"/>
              <a:chExt cx="1935805" cy="3134621"/>
            </a:xfrm>
          </p:grpSpPr>
          <p:sp>
            <p:nvSpPr>
              <p:cNvPr id="94" name="Text Box 560">
                <a:extLst>
                  <a:ext uri="{FF2B5EF4-FFF2-40B4-BE49-F238E27FC236}">
                    <a16:creationId xmlns:a16="http://schemas.microsoft.com/office/drawing/2014/main" id="{4CF43117-BFAD-B396-AFDD-D404F4C857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2925403">
                <a:off x="5408241" y="4249457"/>
                <a:ext cx="687490" cy="875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sp>
            <p:nvSpPr>
              <p:cNvPr id="98" name="Moon 131">
                <a:extLst>
                  <a:ext uri="{FF2B5EF4-FFF2-40B4-BE49-F238E27FC236}">
                    <a16:creationId xmlns:a16="http://schemas.microsoft.com/office/drawing/2014/main" id="{AFDE9733-6057-C104-A1B5-1F9440992966}"/>
                  </a:ext>
                </a:extLst>
              </p:cNvPr>
              <p:cNvSpPr/>
              <p:nvPr/>
            </p:nvSpPr>
            <p:spPr bwMode="auto">
              <a:xfrm rot="19474596">
                <a:off x="5135555" y="1990419"/>
                <a:ext cx="1126339" cy="1317372"/>
              </a:xfrm>
              <a:prstGeom prst="moon">
                <a:avLst>
                  <a:gd name="adj" fmla="val 86321"/>
                </a:avLst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0"/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grpSp>
            <p:nvGrpSpPr>
              <p:cNvPr id="99" name="Pie 132">
                <a:extLst>
                  <a:ext uri="{FF2B5EF4-FFF2-40B4-BE49-F238E27FC236}">
                    <a16:creationId xmlns:a16="http://schemas.microsoft.com/office/drawing/2014/main" id="{0B862E15-8AAD-7E20-EEFB-60DBA3F063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22976" y="2592686"/>
                <a:ext cx="1548384" cy="2090928"/>
                <a:chOff x="5675376" y="2529840"/>
                <a:chExt cx="1548384" cy="2090928"/>
              </a:xfrm>
            </p:grpSpPr>
            <p:pic>
              <p:nvPicPr>
                <p:cNvPr id="100" name="Pie 132">
                  <a:extLst>
                    <a:ext uri="{FF2B5EF4-FFF2-40B4-BE49-F238E27FC236}">
                      <a16:creationId xmlns:a16="http://schemas.microsoft.com/office/drawing/2014/main" id="{B1A2B6B6-7CEC-9555-229D-AD2F9B59028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675376" y="2529840"/>
                  <a:ext cx="1548384" cy="2090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1" name="Text Box 566">
                  <a:extLst>
                    <a:ext uri="{FF2B5EF4-FFF2-40B4-BE49-F238E27FC236}">
                      <a16:creationId xmlns:a16="http://schemas.microsoft.com/office/drawing/2014/main" id="{13BD2EC2-5879-77FD-F251-96AF09C085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943877" y="2488985"/>
                  <a:ext cx="1470825" cy="2172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LI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+mn-cs"/>
                  </a:endParaRPr>
                </a:p>
              </p:txBody>
            </p:sp>
          </p:grpSp>
        </p:grpSp>
        <p:grpSp>
          <p:nvGrpSpPr>
            <p:cNvPr id="48" name="Gruppieren 43">
              <a:extLst>
                <a:ext uri="{FF2B5EF4-FFF2-40B4-BE49-F238E27FC236}">
                  <a16:creationId xmlns:a16="http://schemas.microsoft.com/office/drawing/2014/main" id="{88CB549F-BC8F-5AEE-F540-905EECAD1DCE}"/>
                </a:ext>
              </a:extLst>
            </p:cNvPr>
            <p:cNvGrpSpPr>
              <a:grpSpLocks/>
            </p:cNvGrpSpPr>
            <p:nvPr/>
          </p:nvGrpSpPr>
          <p:grpSpPr bwMode="auto">
            <a:xfrm rot="19496116">
              <a:off x="934210" y="2921263"/>
              <a:ext cx="228124" cy="180264"/>
              <a:chOff x="2587181" y="20733560"/>
              <a:chExt cx="958673" cy="813151"/>
            </a:xfrm>
          </p:grpSpPr>
          <p:cxnSp>
            <p:nvCxnSpPr>
              <p:cNvPr id="77" name="Gerade Verbindung mit Pfeil 31">
                <a:extLst>
                  <a:ext uri="{FF2B5EF4-FFF2-40B4-BE49-F238E27FC236}">
                    <a16:creationId xmlns:a16="http://schemas.microsoft.com/office/drawing/2014/main" id="{6BEDE13F-1C59-B4E8-484E-80CF87ED614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731593" y="20949196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87" name="Gerade Verbindung mit Pfeil 39">
                <a:extLst>
                  <a:ext uri="{FF2B5EF4-FFF2-40B4-BE49-F238E27FC236}">
                    <a16:creationId xmlns:a16="http://schemas.microsoft.com/office/drawing/2014/main" id="{FD1CC198-2587-A598-2049-CEF5B4DD02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200000">
                <a:off x="2587181" y="2112411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88" name="Gerade Verbindung mit Pfeil 40">
                <a:extLst>
                  <a:ext uri="{FF2B5EF4-FFF2-40B4-BE49-F238E27FC236}">
                    <a16:creationId xmlns:a16="http://schemas.microsoft.com/office/drawing/2014/main" id="{3385675D-8D96-3869-4760-E1516C23D5C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1200000">
                <a:off x="2813887" y="2073356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91" name="Gerade Verbindung mit Pfeil 41">
                <a:extLst>
                  <a:ext uri="{FF2B5EF4-FFF2-40B4-BE49-F238E27FC236}">
                    <a16:creationId xmlns:a16="http://schemas.microsoft.com/office/drawing/2014/main" id="{AB07B2A5-B17E-1D2A-DB59-3FA082CDB8E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600000">
                <a:off x="2666749" y="21044464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92" name="Gerade Verbindung mit Pfeil 42">
                <a:extLst>
                  <a:ext uri="{FF2B5EF4-FFF2-40B4-BE49-F238E27FC236}">
                    <a16:creationId xmlns:a16="http://schemas.microsoft.com/office/drawing/2014/main" id="{9A99EC36-23A5-130A-F8BC-B264FDE34BC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600000">
                <a:off x="2783139" y="20845678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</p:grp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57871C3B-CFD9-33CE-F598-2281970F1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9E21315-232A-8B3C-B2B9-D34BAC659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E51B6D3-7D55-607D-EEF7-1EE942E3B1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D9A449-8079-02F7-46D9-D8C69D7E7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B</a:t>
            </a:r>
            <a:r>
              <a:rPr lang="en-US" dirty="0"/>
              <a:t>-field and particle tracing simulations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029305C8-677B-CCD0-8EEC-7176F11F3D5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98501" y="931362"/>
            <a:ext cx="11087100" cy="332742"/>
          </a:xfrm>
        </p:spPr>
        <p:txBody>
          <a:bodyPr/>
          <a:lstStyle/>
          <a:p>
            <a:r>
              <a:rPr lang="en-US" dirty="0"/>
              <a:t>Set 7 – 1.5 × larger helix + true wire geometry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3A3C4C4-0802-B1F4-7C1B-BCA1DB8DA3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C32D407-DE33-BCFF-4426-658511045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FF11F67-0829-2DB9-71C3-A8371C46E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3ABC415D-1EDB-FA72-8BC2-A1C302ADF0FB}"/>
              </a:ext>
            </a:extLst>
          </p:cNvPr>
          <p:cNvSpPr txBox="1"/>
          <p:nvPr/>
        </p:nvSpPr>
        <p:spPr>
          <a:xfrm>
            <a:off x="1533207" y="153572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side view</a:t>
            </a:r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20C235D1-697E-4A83-CCEE-33F8E0EA0B80}"/>
              </a:ext>
            </a:extLst>
          </p:cNvPr>
          <p:cNvSpPr/>
          <p:nvPr/>
        </p:nvSpPr>
        <p:spPr>
          <a:xfrm>
            <a:off x="698501" y="401696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2DBD76C6-4D34-4C54-810B-71511BC9277F}"/>
              </a:ext>
            </a:extLst>
          </p:cNvPr>
          <p:cNvSpPr txBox="1"/>
          <p:nvPr/>
        </p:nvSpPr>
        <p:spPr>
          <a:xfrm>
            <a:off x="1501147" y="401696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front view</a:t>
            </a:r>
          </a:p>
        </p:txBody>
      </p:sp>
      <p:sp>
        <p:nvSpPr>
          <p:cNvPr id="97" name="Rechteck 96">
            <a:extLst>
              <a:ext uri="{FF2B5EF4-FFF2-40B4-BE49-F238E27FC236}">
                <a16:creationId xmlns:a16="http://schemas.microsoft.com/office/drawing/2014/main" id="{CE4F6E3F-5562-0192-F504-D06212F06934}"/>
              </a:ext>
            </a:extLst>
          </p:cNvPr>
          <p:cNvSpPr/>
          <p:nvPr/>
        </p:nvSpPr>
        <p:spPr>
          <a:xfrm>
            <a:off x="698501" y="153572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B837C76-F9AD-2066-32C0-F82DC2AF9024}"/>
              </a:ext>
            </a:extLst>
          </p:cNvPr>
          <p:cNvGrpSpPr/>
          <p:nvPr/>
        </p:nvGrpSpPr>
        <p:grpSpPr>
          <a:xfrm>
            <a:off x="1226338" y="1946457"/>
            <a:ext cx="1718537" cy="1620000"/>
            <a:chOff x="2524042" y="1386841"/>
            <a:chExt cx="1718537" cy="1080000"/>
          </a:xfrm>
        </p:grpSpPr>
        <p:sp>
          <p:nvSpPr>
            <p:cNvPr id="8" name="Parallelogramm 7">
              <a:extLst>
                <a:ext uri="{FF2B5EF4-FFF2-40B4-BE49-F238E27FC236}">
                  <a16:creationId xmlns:a16="http://schemas.microsoft.com/office/drawing/2014/main" id="{CB4F61AE-EB39-BF19-2FE6-0F28EE84ED45}"/>
                </a:ext>
              </a:extLst>
            </p:cNvPr>
            <p:cNvSpPr/>
            <p:nvPr/>
          </p:nvSpPr>
          <p:spPr>
            <a:xfrm>
              <a:off x="252404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12" name="Parallelogramm 11">
              <a:extLst>
                <a:ext uri="{FF2B5EF4-FFF2-40B4-BE49-F238E27FC236}">
                  <a16:creationId xmlns:a16="http://schemas.microsoft.com/office/drawing/2014/main" id="{B47DD500-A318-686C-92A3-E32D94C41B18}"/>
                </a:ext>
              </a:extLst>
            </p:cNvPr>
            <p:cNvSpPr/>
            <p:nvPr/>
          </p:nvSpPr>
          <p:spPr>
            <a:xfrm>
              <a:off x="258494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13" name="Parallelogramm 12">
              <a:extLst>
                <a:ext uri="{FF2B5EF4-FFF2-40B4-BE49-F238E27FC236}">
                  <a16:creationId xmlns:a16="http://schemas.microsoft.com/office/drawing/2014/main" id="{02F2D27E-730C-765F-55F3-830979180BA3}"/>
                </a:ext>
              </a:extLst>
            </p:cNvPr>
            <p:cNvSpPr/>
            <p:nvPr/>
          </p:nvSpPr>
          <p:spPr>
            <a:xfrm>
              <a:off x="264585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14" name="Parallelogramm 13">
              <a:extLst>
                <a:ext uri="{FF2B5EF4-FFF2-40B4-BE49-F238E27FC236}">
                  <a16:creationId xmlns:a16="http://schemas.microsoft.com/office/drawing/2014/main" id="{A2C444C3-BA11-6FC2-76AD-A172344EB8C1}"/>
                </a:ext>
              </a:extLst>
            </p:cNvPr>
            <p:cNvSpPr/>
            <p:nvPr/>
          </p:nvSpPr>
          <p:spPr>
            <a:xfrm>
              <a:off x="270675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15" name="Parallelogramm 14">
              <a:extLst>
                <a:ext uri="{FF2B5EF4-FFF2-40B4-BE49-F238E27FC236}">
                  <a16:creationId xmlns:a16="http://schemas.microsoft.com/office/drawing/2014/main" id="{940E02C8-9BD1-5462-E4B2-2F4A923C299B}"/>
                </a:ext>
              </a:extLst>
            </p:cNvPr>
            <p:cNvSpPr/>
            <p:nvPr/>
          </p:nvSpPr>
          <p:spPr>
            <a:xfrm>
              <a:off x="276765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16" name="Parallelogramm 15">
              <a:extLst>
                <a:ext uri="{FF2B5EF4-FFF2-40B4-BE49-F238E27FC236}">
                  <a16:creationId xmlns:a16="http://schemas.microsoft.com/office/drawing/2014/main" id="{7C682B39-0124-907D-1B10-C524B614953C}"/>
                </a:ext>
              </a:extLst>
            </p:cNvPr>
            <p:cNvSpPr/>
            <p:nvPr/>
          </p:nvSpPr>
          <p:spPr>
            <a:xfrm>
              <a:off x="282856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17" name="Parallelogramm 16">
              <a:extLst>
                <a:ext uri="{FF2B5EF4-FFF2-40B4-BE49-F238E27FC236}">
                  <a16:creationId xmlns:a16="http://schemas.microsoft.com/office/drawing/2014/main" id="{36486A9F-A14E-0B35-B471-E1CD75D61883}"/>
                </a:ext>
              </a:extLst>
            </p:cNvPr>
            <p:cNvSpPr/>
            <p:nvPr/>
          </p:nvSpPr>
          <p:spPr>
            <a:xfrm>
              <a:off x="288946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18" name="Parallelogramm 17">
              <a:extLst>
                <a:ext uri="{FF2B5EF4-FFF2-40B4-BE49-F238E27FC236}">
                  <a16:creationId xmlns:a16="http://schemas.microsoft.com/office/drawing/2014/main" id="{9044694B-9DAC-461D-7F72-D4AD192B9B83}"/>
                </a:ext>
              </a:extLst>
            </p:cNvPr>
            <p:cNvSpPr/>
            <p:nvPr/>
          </p:nvSpPr>
          <p:spPr>
            <a:xfrm>
              <a:off x="295037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19" name="Parallelogramm 18">
              <a:extLst>
                <a:ext uri="{FF2B5EF4-FFF2-40B4-BE49-F238E27FC236}">
                  <a16:creationId xmlns:a16="http://schemas.microsoft.com/office/drawing/2014/main" id="{FFA3CFAB-25A2-1652-8F02-4E7D5E777303}"/>
                </a:ext>
              </a:extLst>
            </p:cNvPr>
            <p:cNvSpPr/>
            <p:nvPr/>
          </p:nvSpPr>
          <p:spPr>
            <a:xfrm>
              <a:off x="301127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20" name="Parallelogramm 19">
              <a:extLst>
                <a:ext uri="{FF2B5EF4-FFF2-40B4-BE49-F238E27FC236}">
                  <a16:creationId xmlns:a16="http://schemas.microsoft.com/office/drawing/2014/main" id="{1DBD8E3D-A21A-6132-2C63-95AC328AEBB5}"/>
                </a:ext>
              </a:extLst>
            </p:cNvPr>
            <p:cNvSpPr/>
            <p:nvPr/>
          </p:nvSpPr>
          <p:spPr>
            <a:xfrm>
              <a:off x="307217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21" name="Parallelogramm 20">
              <a:extLst>
                <a:ext uri="{FF2B5EF4-FFF2-40B4-BE49-F238E27FC236}">
                  <a16:creationId xmlns:a16="http://schemas.microsoft.com/office/drawing/2014/main" id="{667E368D-057B-DC33-9BE3-09B5CF944DC4}"/>
                </a:ext>
              </a:extLst>
            </p:cNvPr>
            <p:cNvSpPr/>
            <p:nvPr/>
          </p:nvSpPr>
          <p:spPr>
            <a:xfrm>
              <a:off x="313308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22" name="Parallelogramm 21">
              <a:extLst>
                <a:ext uri="{FF2B5EF4-FFF2-40B4-BE49-F238E27FC236}">
                  <a16:creationId xmlns:a16="http://schemas.microsoft.com/office/drawing/2014/main" id="{9F41A2FF-7577-4E74-C63C-118A70B0470B}"/>
                </a:ext>
              </a:extLst>
            </p:cNvPr>
            <p:cNvSpPr/>
            <p:nvPr/>
          </p:nvSpPr>
          <p:spPr>
            <a:xfrm>
              <a:off x="319398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23" name="Parallelogramm 22">
              <a:extLst>
                <a:ext uri="{FF2B5EF4-FFF2-40B4-BE49-F238E27FC236}">
                  <a16:creationId xmlns:a16="http://schemas.microsoft.com/office/drawing/2014/main" id="{25310FC0-C29B-EA76-8F46-F13F06ED1843}"/>
                </a:ext>
              </a:extLst>
            </p:cNvPr>
            <p:cNvSpPr/>
            <p:nvPr/>
          </p:nvSpPr>
          <p:spPr>
            <a:xfrm>
              <a:off x="325489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24" name="Parallelogramm 23">
              <a:extLst>
                <a:ext uri="{FF2B5EF4-FFF2-40B4-BE49-F238E27FC236}">
                  <a16:creationId xmlns:a16="http://schemas.microsoft.com/office/drawing/2014/main" id="{4B2FB751-5EF7-C300-AFB9-B47C7E66F42C}"/>
                </a:ext>
              </a:extLst>
            </p:cNvPr>
            <p:cNvSpPr/>
            <p:nvPr/>
          </p:nvSpPr>
          <p:spPr>
            <a:xfrm>
              <a:off x="331579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25" name="Parallelogramm 24">
              <a:extLst>
                <a:ext uri="{FF2B5EF4-FFF2-40B4-BE49-F238E27FC236}">
                  <a16:creationId xmlns:a16="http://schemas.microsoft.com/office/drawing/2014/main" id="{89355250-1ED5-03AB-5C37-C2E70399B8BB}"/>
                </a:ext>
              </a:extLst>
            </p:cNvPr>
            <p:cNvSpPr/>
            <p:nvPr/>
          </p:nvSpPr>
          <p:spPr>
            <a:xfrm>
              <a:off x="337669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26" name="Parallelogramm 25">
              <a:extLst>
                <a:ext uri="{FF2B5EF4-FFF2-40B4-BE49-F238E27FC236}">
                  <a16:creationId xmlns:a16="http://schemas.microsoft.com/office/drawing/2014/main" id="{05F12623-D938-A50E-F5C9-3033CBF4927A}"/>
                </a:ext>
              </a:extLst>
            </p:cNvPr>
            <p:cNvSpPr/>
            <p:nvPr/>
          </p:nvSpPr>
          <p:spPr>
            <a:xfrm>
              <a:off x="343760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27" name="Parallelogramm 26">
              <a:extLst>
                <a:ext uri="{FF2B5EF4-FFF2-40B4-BE49-F238E27FC236}">
                  <a16:creationId xmlns:a16="http://schemas.microsoft.com/office/drawing/2014/main" id="{C717C7BE-5A89-E227-09AA-46ADECA2419E}"/>
                </a:ext>
              </a:extLst>
            </p:cNvPr>
            <p:cNvSpPr/>
            <p:nvPr/>
          </p:nvSpPr>
          <p:spPr>
            <a:xfrm>
              <a:off x="349850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28" name="Parallelogramm 27">
              <a:extLst>
                <a:ext uri="{FF2B5EF4-FFF2-40B4-BE49-F238E27FC236}">
                  <a16:creationId xmlns:a16="http://schemas.microsoft.com/office/drawing/2014/main" id="{E849CBCD-054E-0A27-DD89-CFE0ADB4C027}"/>
                </a:ext>
              </a:extLst>
            </p:cNvPr>
            <p:cNvSpPr/>
            <p:nvPr/>
          </p:nvSpPr>
          <p:spPr>
            <a:xfrm>
              <a:off x="355941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29" name="Parallelogramm 28">
              <a:extLst>
                <a:ext uri="{FF2B5EF4-FFF2-40B4-BE49-F238E27FC236}">
                  <a16:creationId xmlns:a16="http://schemas.microsoft.com/office/drawing/2014/main" id="{A8618487-3F0E-DF51-96AA-082B34575DFD}"/>
                </a:ext>
              </a:extLst>
            </p:cNvPr>
            <p:cNvSpPr/>
            <p:nvPr/>
          </p:nvSpPr>
          <p:spPr>
            <a:xfrm>
              <a:off x="362031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30" name="Parallelogramm 29">
              <a:extLst>
                <a:ext uri="{FF2B5EF4-FFF2-40B4-BE49-F238E27FC236}">
                  <a16:creationId xmlns:a16="http://schemas.microsoft.com/office/drawing/2014/main" id="{5463395A-4171-5387-27E1-F03F1FF6DE92}"/>
                </a:ext>
              </a:extLst>
            </p:cNvPr>
            <p:cNvSpPr/>
            <p:nvPr/>
          </p:nvSpPr>
          <p:spPr>
            <a:xfrm>
              <a:off x="368121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31" name="Parallelogramm 30">
              <a:extLst>
                <a:ext uri="{FF2B5EF4-FFF2-40B4-BE49-F238E27FC236}">
                  <a16:creationId xmlns:a16="http://schemas.microsoft.com/office/drawing/2014/main" id="{99DD5150-B779-C2C1-BED5-CB370C960137}"/>
                </a:ext>
              </a:extLst>
            </p:cNvPr>
            <p:cNvSpPr/>
            <p:nvPr/>
          </p:nvSpPr>
          <p:spPr>
            <a:xfrm>
              <a:off x="374212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32" name="Parallelogramm 31">
              <a:extLst>
                <a:ext uri="{FF2B5EF4-FFF2-40B4-BE49-F238E27FC236}">
                  <a16:creationId xmlns:a16="http://schemas.microsoft.com/office/drawing/2014/main" id="{5FDC2FF0-6DE6-A96D-FFC3-B4B04459EBF8}"/>
                </a:ext>
              </a:extLst>
            </p:cNvPr>
            <p:cNvSpPr/>
            <p:nvPr/>
          </p:nvSpPr>
          <p:spPr>
            <a:xfrm>
              <a:off x="380302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33" name="Parallelogramm 32">
              <a:extLst>
                <a:ext uri="{FF2B5EF4-FFF2-40B4-BE49-F238E27FC236}">
                  <a16:creationId xmlns:a16="http://schemas.microsoft.com/office/drawing/2014/main" id="{1E591D8E-C633-AEED-CD57-E2EFA1A904A5}"/>
                </a:ext>
              </a:extLst>
            </p:cNvPr>
            <p:cNvSpPr/>
            <p:nvPr/>
          </p:nvSpPr>
          <p:spPr>
            <a:xfrm>
              <a:off x="386393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34" name="Parallelogramm 33">
              <a:extLst>
                <a:ext uri="{FF2B5EF4-FFF2-40B4-BE49-F238E27FC236}">
                  <a16:creationId xmlns:a16="http://schemas.microsoft.com/office/drawing/2014/main" id="{52E6762C-661D-8E1D-4599-E78E7579F325}"/>
                </a:ext>
              </a:extLst>
            </p:cNvPr>
            <p:cNvSpPr/>
            <p:nvPr/>
          </p:nvSpPr>
          <p:spPr>
            <a:xfrm>
              <a:off x="392483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35" name="Parallelogramm 34">
              <a:extLst>
                <a:ext uri="{FF2B5EF4-FFF2-40B4-BE49-F238E27FC236}">
                  <a16:creationId xmlns:a16="http://schemas.microsoft.com/office/drawing/2014/main" id="{F82620D1-6EBB-D58B-2319-061F0570E538}"/>
                </a:ext>
              </a:extLst>
            </p:cNvPr>
            <p:cNvSpPr/>
            <p:nvPr/>
          </p:nvSpPr>
          <p:spPr>
            <a:xfrm>
              <a:off x="398573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36" name="Parallelogramm 35">
              <a:extLst>
                <a:ext uri="{FF2B5EF4-FFF2-40B4-BE49-F238E27FC236}">
                  <a16:creationId xmlns:a16="http://schemas.microsoft.com/office/drawing/2014/main" id="{E9BBFB7B-7DC6-B006-F0BD-F7F302789337}"/>
                </a:ext>
              </a:extLst>
            </p:cNvPr>
            <p:cNvSpPr/>
            <p:nvPr/>
          </p:nvSpPr>
          <p:spPr>
            <a:xfrm>
              <a:off x="404664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37" name="Parallelogramm 36">
              <a:extLst>
                <a:ext uri="{FF2B5EF4-FFF2-40B4-BE49-F238E27FC236}">
                  <a16:creationId xmlns:a16="http://schemas.microsoft.com/office/drawing/2014/main" id="{C08544AF-BBDA-57F2-ED9D-15E2E3733B2C}"/>
                </a:ext>
              </a:extLst>
            </p:cNvPr>
            <p:cNvSpPr/>
            <p:nvPr/>
          </p:nvSpPr>
          <p:spPr>
            <a:xfrm>
              <a:off x="410754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38" name="Parallelogramm 37">
              <a:extLst>
                <a:ext uri="{FF2B5EF4-FFF2-40B4-BE49-F238E27FC236}">
                  <a16:creationId xmlns:a16="http://schemas.microsoft.com/office/drawing/2014/main" id="{DF53120D-84B9-E6B2-3262-D254C8DB94E5}"/>
                </a:ext>
              </a:extLst>
            </p:cNvPr>
            <p:cNvSpPr/>
            <p:nvPr/>
          </p:nvSpPr>
          <p:spPr>
            <a:xfrm>
              <a:off x="4168455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E488DFB9-012E-6372-58AD-301E84ECE3FE}"/>
              </a:ext>
            </a:extLst>
          </p:cNvPr>
          <p:cNvCxnSpPr>
            <a:cxnSpLocks/>
          </p:cNvCxnSpPr>
          <p:nvPr/>
        </p:nvCxnSpPr>
        <p:spPr>
          <a:xfrm rot="900000" flipV="1">
            <a:off x="3048522" y="1701990"/>
            <a:ext cx="0" cy="1080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9769EE15-C6D8-1CAC-794F-D1DEB0840A8D}"/>
              </a:ext>
            </a:extLst>
          </p:cNvPr>
          <p:cNvGrpSpPr/>
          <p:nvPr/>
        </p:nvGrpSpPr>
        <p:grpSpPr>
          <a:xfrm>
            <a:off x="1328501" y="4419803"/>
            <a:ext cx="1620000" cy="1620000"/>
            <a:chOff x="1397137" y="2778810"/>
            <a:chExt cx="720000" cy="720000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7B1AB0BC-D828-03AF-D1CB-EE18B0BFFD0D}"/>
                </a:ext>
              </a:extLst>
            </p:cNvPr>
            <p:cNvSpPr/>
            <p:nvPr/>
          </p:nvSpPr>
          <p:spPr>
            <a:xfrm>
              <a:off x="1397137" y="2778810"/>
              <a:ext cx="720000" cy="720000"/>
            </a:xfrm>
            <a:prstGeom prst="ellipse">
              <a:avLst/>
            </a:prstGeom>
            <a:noFill/>
            <a:ln w="28575">
              <a:solidFill>
                <a:srgbClr val="005A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B4D57BD2-D9D2-1C4C-8AC3-559FF3A0F825}"/>
                </a:ext>
              </a:extLst>
            </p:cNvPr>
            <p:cNvSpPr/>
            <p:nvPr/>
          </p:nvSpPr>
          <p:spPr>
            <a:xfrm>
              <a:off x="1469137" y="2850810"/>
              <a:ext cx="576000" cy="576000"/>
            </a:xfrm>
            <a:prstGeom prst="ellipse">
              <a:avLst/>
            </a:prstGeom>
            <a:noFill/>
            <a:ln w="28575">
              <a:solidFill>
                <a:srgbClr val="005A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9C71EF19-75A0-FF96-DDA8-D72FC3E7CFC5}"/>
                </a:ext>
              </a:extLst>
            </p:cNvPr>
            <p:cNvSpPr/>
            <p:nvPr/>
          </p:nvSpPr>
          <p:spPr>
            <a:xfrm>
              <a:off x="1541137" y="2922810"/>
              <a:ext cx="432000" cy="432000"/>
            </a:xfrm>
            <a:prstGeom prst="ellipse">
              <a:avLst/>
            </a:prstGeom>
            <a:noFill/>
            <a:ln w="28575">
              <a:solidFill>
                <a:srgbClr val="005A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E31A329B-096F-D6E7-39FD-9BE78E8F7FED}"/>
                </a:ext>
              </a:extLst>
            </p:cNvPr>
            <p:cNvSpPr/>
            <p:nvPr/>
          </p:nvSpPr>
          <p:spPr>
            <a:xfrm>
              <a:off x="1613137" y="2994810"/>
              <a:ext cx="288000" cy="288000"/>
            </a:xfrm>
            <a:prstGeom prst="ellipse">
              <a:avLst/>
            </a:prstGeom>
            <a:noFill/>
            <a:ln w="28575">
              <a:solidFill>
                <a:srgbClr val="005A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0B4EF122-9F84-1814-271C-40EE9313CD72}"/>
              </a:ext>
            </a:extLst>
          </p:cNvPr>
          <p:cNvCxnSpPr>
            <a:cxnSpLocks/>
          </p:cNvCxnSpPr>
          <p:nvPr/>
        </p:nvCxnSpPr>
        <p:spPr>
          <a:xfrm flipV="1">
            <a:off x="1811869" y="4329579"/>
            <a:ext cx="0" cy="900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75725B72-919D-1C18-F76E-8E3FA5FA382A}"/>
              </a:ext>
            </a:extLst>
          </p:cNvPr>
          <p:cNvCxnSpPr>
            <a:cxnSpLocks/>
          </p:cNvCxnSpPr>
          <p:nvPr/>
        </p:nvCxnSpPr>
        <p:spPr>
          <a:xfrm rot="4500000" flipV="1">
            <a:off x="2949154" y="5304009"/>
            <a:ext cx="0" cy="1080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hteck 101">
            <a:extLst>
              <a:ext uri="{FF2B5EF4-FFF2-40B4-BE49-F238E27FC236}">
                <a16:creationId xmlns:a16="http://schemas.microsoft.com/office/drawing/2014/main" id="{E0754DB8-7184-B311-14F8-9A1C9B0A52C3}"/>
              </a:ext>
            </a:extLst>
          </p:cNvPr>
          <p:cNvSpPr/>
          <p:nvPr/>
        </p:nvSpPr>
        <p:spPr>
          <a:xfrm>
            <a:off x="8186057" y="5014267"/>
            <a:ext cx="3599544" cy="726609"/>
          </a:xfrm>
          <a:prstGeom prst="rect">
            <a:avLst/>
          </a:prstGeom>
          <a:solidFill>
            <a:schemeClr val="bg1"/>
          </a:solidFill>
          <a:ln w="38100">
            <a:solidFill>
              <a:srgbClr val="E6007E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E46C0A"/>
              </a:buClr>
            </a:pPr>
            <a:r>
              <a:rPr lang="en-US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coil radius might help</a:t>
            </a:r>
          </a:p>
          <a:p>
            <a:pPr algn="ctr">
              <a:lnSpc>
                <a:spcPct val="120000"/>
              </a:lnSpc>
              <a:buClr>
                <a:srgbClr val="E46C0A"/>
              </a:buClr>
            </a:pPr>
            <a:r>
              <a:rPr lang="en-US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(capture efficiency ↑ &amp; power ↑)</a:t>
            </a:r>
          </a:p>
        </p:txBody>
      </p:sp>
    </p:spTree>
    <p:extLst>
      <p:ext uri="{BB962C8B-B14F-4D97-AF65-F5344CB8AC3E}">
        <p14:creationId xmlns:p14="http://schemas.microsoft.com/office/powerpoint/2010/main" val="133630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97F6C-FAB6-8D90-BAAC-57D7B77D1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fik 47">
            <a:extLst>
              <a:ext uri="{FF2B5EF4-FFF2-40B4-BE49-F238E27FC236}">
                <a16:creationId xmlns:a16="http://schemas.microsoft.com/office/drawing/2014/main" id="{EFE9E3C8-B67E-53D8-34FA-8A501409E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0D48BD30-1DC8-E2DE-5817-E4A1565CB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D489CFA-29FD-CAF6-8301-3904D4489A52}"/>
              </a:ext>
            </a:extLst>
          </p:cNvPr>
          <p:cNvGrpSpPr/>
          <p:nvPr/>
        </p:nvGrpSpPr>
        <p:grpSpPr>
          <a:xfrm>
            <a:off x="695244" y="2887470"/>
            <a:ext cx="467090" cy="357946"/>
            <a:chOff x="695244" y="2887470"/>
            <a:chExt cx="467090" cy="357946"/>
          </a:xfrm>
        </p:grpSpPr>
        <p:pic>
          <p:nvPicPr>
            <p:cNvPr id="9" name="Flowchart: Extract 4">
              <a:extLst>
                <a:ext uri="{FF2B5EF4-FFF2-40B4-BE49-F238E27FC236}">
                  <a16:creationId xmlns:a16="http://schemas.microsoft.com/office/drawing/2014/main" id="{A38C18C4-E4DD-2569-5B92-42760A82DE4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873487">
              <a:off x="695244" y="2974316"/>
              <a:ext cx="165879" cy="27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20">
              <a:extLst>
                <a:ext uri="{FF2B5EF4-FFF2-40B4-BE49-F238E27FC236}">
                  <a16:creationId xmlns:a16="http://schemas.microsoft.com/office/drawing/2014/main" id="{C79691E0-92DF-42D6-73B4-7602DF1329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3766">
              <a:off x="868838" y="2950113"/>
              <a:ext cx="23515" cy="263361"/>
            </a:xfrm>
            <a:prstGeom prst="rect">
              <a:avLst/>
            </a:prstGeom>
            <a:solidFill>
              <a:srgbClr val="A6A6A6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A6A6A6"/>
              </a:extrusionClr>
            </a:sp3d>
          </p:spPr>
          <p:txBody>
            <a:bodyPr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LI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grpSp>
          <p:nvGrpSpPr>
            <p:cNvPr id="11" name="Group 129">
              <a:extLst>
                <a:ext uri="{FF2B5EF4-FFF2-40B4-BE49-F238E27FC236}">
                  <a16:creationId xmlns:a16="http://schemas.microsoft.com/office/drawing/2014/main" id="{66D2A631-7CFC-063E-F92C-9D01F0701E0A}"/>
                </a:ext>
              </a:extLst>
            </p:cNvPr>
            <p:cNvGrpSpPr>
              <a:grpSpLocks/>
            </p:cNvGrpSpPr>
            <p:nvPr/>
          </p:nvGrpSpPr>
          <p:grpSpPr bwMode="auto">
            <a:xfrm rot="21536046">
              <a:off x="914633" y="2887470"/>
              <a:ext cx="80308" cy="254158"/>
              <a:chOff x="5135555" y="1990419"/>
              <a:chExt cx="1935805" cy="3134621"/>
            </a:xfrm>
          </p:grpSpPr>
          <p:sp>
            <p:nvSpPr>
              <p:cNvPr id="18" name="Text Box 560">
                <a:extLst>
                  <a:ext uri="{FF2B5EF4-FFF2-40B4-BE49-F238E27FC236}">
                    <a16:creationId xmlns:a16="http://schemas.microsoft.com/office/drawing/2014/main" id="{DAF20543-86B0-F514-6050-2404CE5138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2925403">
                <a:off x="5408241" y="4249457"/>
                <a:ext cx="687490" cy="875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sp>
            <p:nvSpPr>
              <p:cNvPr id="19" name="Moon 131">
                <a:extLst>
                  <a:ext uri="{FF2B5EF4-FFF2-40B4-BE49-F238E27FC236}">
                    <a16:creationId xmlns:a16="http://schemas.microsoft.com/office/drawing/2014/main" id="{DE979ABC-4E97-2AF0-0204-D5BFACB7D254}"/>
                  </a:ext>
                </a:extLst>
              </p:cNvPr>
              <p:cNvSpPr/>
              <p:nvPr/>
            </p:nvSpPr>
            <p:spPr bwMode="auto">
              <a:xfrm rot="19474596">
                <a:off x="5135555" y="1990419"/>
                <a:ext cx="1126339" cy="1317372"/>
              </a:xfrm>
              <a:prstGeom prst="moon">
                <a:avLst>
                  <a:gd name="adj" fmla="val 86321"/>
                </a:avLst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0"/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grpSp>
            <p:nvGrpSpPr>
              <p:cNvPr id="20" name="Pie 132">
                <a:extLst>
                  <a:ext uri="{FF2B5EF4-FFF2-40B4-BE49-F238E27FC236}">
                    <a16:creationId xmlns:a16="http://schemas.microsoft.com/office/drawing/2014/main" id="{9A2EABB8-0379-19EC-8CBE-09D0D8EF92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22976" y="2592686"/>
                <a:ext cx="1548384" cy="2090928"/>
                <a:chOff x="5675376" y="2529840"/>
                <a:chExt cx="1548384" cy="2090928"/>
              </a:xfrm>
            </p:grpSpPr>
            <p:pic>
              <p:nvPicPr>
                <p:cNvPr id="21" name="Pie 132">
                  <a:extLst>
                    <a:ext uri="{FF2B5EF4-FFF2-40B4-BE49-F238E27FC236}">
                      <a16:creationId xmlns:a16="http://schemas.microsoft.com/office/drawing/2014/main" id="{E1066B3D-F789-CD84-F648-27FCCB5315B7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675376" y="2529840"/>
                  <a:ext cx="1548384" cy="2090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" name="Text Box 566">
                  <a:extLst>
                    <a:ext uri="{FF2B5EF4-FFF2-40B4-BE49-F238E27FC236}">
                      <a16:creationId xmlns:a16="http://schemas.microsoft.com/office/drawing/2014/main" id="{DB87AE68-F16F-00D3-C1CD-40EB959A4FA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943877" y="2488985"/>
                  <a:ext cx="1470825" cy="2172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LI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+mn-cs"/>
                  </a:endParaRPr>
                </a:p>
              </p:txBody>
            </p:sp>
          </p:grpSp>
        </p:grpSp>
        <p:grpSp>
          <p:nvGrpSpPr>
            <p:cNvPr id="12" name="Gruppieren 43">
              <a:extLst>
                <a:ext uri="{FF2B5EF4-FFF2-40B4-BE49-F238E27FC236}">
                  <a16:creationId xmlns:a16="http://schemas.microsoft.com/office/drawing/2014/main" id="{6FBBE33E-42A9-A5D2-AB83-68A52AD42CE4}"/>
                </a:ext>
              </a:extLst>
            </p:cNvPr>
            <p:cNvGrpSpPr>
              <a:grpSpLocks/>
            </p:cNvGrpSpPr>
            <p:nvPr/>
          </p:nvGrpSpPr>
          <p:grpSpPr bwMode="auto">
            <a:xfrm rot="19496116">
              <a:off x="934210" y="2921263"/>
              <a:ext cx="228124" cy="180264"/>
              <a:chOff x="2587181" y="20733560"/>
              <a:chExt cx="958673" cy="813151"/>
            </a:xfrm>
          </p:grpSpPr>
          <p:cxnSp>
            <p:nvCxnSpPr>
              <p:cNvPr id="13" name="Gerade Verbindung mit Pfeil 31">
                <a:extLst>
                  <a:ext uri="{FF2B5EF4-FFF2-40B4-BE49-F238E27FC236}">
                    <a16:creationId xmlns:a16="http://schemas.microsoft.com/office/drawing/2014/main" id="{C0EFA26D-88DB-577A-A246-E5410F1F594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731593" y="20949196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4" name="Gerade Verbindung mit Pfeil 39">
                <a:extLst>
                  <a:ext uri="{FF2B5EF4-FFF2-40B4-BE49-F238E27FC236}">
                    <a16:creationId xmlns:a16="http://schemas.microsoft.com/office/drawing/2014/main" id="{F6022E54-AC2F-90CA-34E5-0088CFD171A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200000">
                <a:off x="2587181" y="2112411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5" name="Gerade Verbindung mit Pfeil 40">
                <a:extLst>
                  <a:ext uri="{FF2B5EF4-FFF2-40B4-BE49-F238E27FC236}">
                    <a16:creationId xmlns:a16="http://schemas.microsoft.com/office/drawing/2014/main" id="{4D3E48EF-A4E2-1A0A-3307-0BDD98B2623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1200000">
                <a:off x="2813887" y="2073356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6" name="Gerade Verbindung mit Pfeil 41">
                <a:extLst>
                  <a:ext uri="{FF2B5EF4-FFF2-40B4-BE49-F238E27FC236}">
                    <a16:creationId xmlns:a16="http://schemas.microsoft.com/office/drawing/2014/main" id="{7926C98C-BE71-3B13-8F98-79232B21A45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600000">
                <a:off x="2666749" y="21044464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7" name="Gerade Verbindung mit Pfeil 42">
                <a:extLst>
                  <a:ext uri="{FF2B5EF4-FFF2-40B4-BE49-F238E27FC236}">
                    <a16:creationId xmlns:a16="http://schemas.microsoft.com/office/drawing/2014/main" id="{6102C3DD-2F45-4185-062C-4831994B056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600000">
                <a:off x="2783139" y="20845678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AE3F505-72F9-2C60-4848-EB2A999E9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B</a:t>
            </a:r>
            <a:r>
              <a:rPr lang="en-US" dirty="0"/>
              <a:t>-field and particle tracing simulations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B9CE7BF1-4310-428D-7750-1AEF2027D62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98501" y="931362"/>
            <a:ext cx="11087100" cy="332742"/>
          </a:xfrm>
        </p:spPr>
        <p:txBody>
          <a:bodyPr/>
          <a:lstStyle/>
          <a:p>
            <a:r>
              <a:rPr lang="en-US" dirty="0"/>
              <a:t>Set 8 – 2-layer helix + wires (24° in z-direction)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A7110C-D4A0-3349-5B46-B5013E27E7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4AFFD4-1AE8-6EF0-7E68-B52BB899E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026FC61-9EBF-195E-243E-A330CB28D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13</a:t>
            </a:fld>
            <a:endParaRPr lang="en-US" noProof="0" dirty="0"/>
          </a:p>
        </p:txBody>
      </p: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0CADD0AC-24C2-BA4C-E95B-CB483DB979D4}"/>
              </a:ext>
            </a:extLst>
          </p:cNvPr>
          <p:cNvGrpSpPr/>
          <p:nvPr/>
        </p:nvGrpSpPr>
        <p:grpSpPr>
          <a:xfrm>
            <a:off x="1226338" y="2680493"/>
            <a:ext cx="1718537" cy="648000"/>
            <a:chOff x="2524042" y="1386841"/>
            <a:chExt cx="1718537" cy="1080000"/>
          </a:xfrm>
        </p:grpSpPr>
        <p:sp>
          <p:nvSpPr>
            <p:cNvPr id="49" name="Parallelogramm 48">
              <a:extLst>
                <a:ext uri="{FF2B5EF4-FFF2-40B4-BE49-F238E27FC236}">
                  <a16:creationId xmlns:a16="http://schemas.microsoft.com/office/drawing/2014/main" id="{7B2860FD-3AD0-1902-10A1-7C8426A28FA1}"/>
                </a:ext>
              </a:extLst>
            </p:cNvPr>
            <p:cNvSpPr/>
            <p:nvPr/>
          </p:nvSpPr>
          <p:spPr>
            <a:xfrm>
              <a:off x="252404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0" name="Parallelogramm 49">
              <a:extLst>
                <a:ext uri="{FF2B5EF4-FFF2-40B4-BE49-F238E27FC236}">
                  <a16:creationId xmlns:a16="http://schemas.microsoft.com/office/drawing/2014/main" id="{31651D33-F3A5-5891-D32D-57B0F72219C1}"/>
                </a:ext>
              </a:extLst>
            </p:cNvPr>
            <p:cNvSpPr/>
            <p:nvPr/>
          </p:nvSpPr>
          <p:spPr>
            <a:xfrm>
              <a:off x="258494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1" name="Parallelogramm 50">
              <a:extLst>
                <a:ext uri="{FF2B5EF4-FFF2-40B4-BE49-F238E27FC236}">
                  <a16:creationId xmlns:a16="http://schemas.microsoft.com/office/drawing/2014/main" id="{13F6F77F-F97B-64A9-8102-122FF9DC13D3}"/>
                </a:ext>
              </a:extLst>
            </p:cNvPr>
            <p:cNvSpPr/>
            <p:nvPr/>
          </p:nvSpPr>
          <p:spPr>
            <a:xfrm>
              <a:off x="264585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2" name="Parallelogramm 51">
              <a:extLst>
                <a:ext uri="{FF2B5EF4-FFF2-40B4-BE49-F238E27FC236}">
                  <a16:creationId xmlns:a16="http://schemas.microsoft.com/office/drawing/2014/main" id="{82B51465-F51B-D730-6E6F-2069FABC32F7}"/>
                </a:ext>
              </a:extLst>
            </p:cNvPr>
            <p:cNvSpPr/>
            <p:nvPr/>
          </p:nvSpPr>
          <p:spPr>
            <a:xfrm>
              <a:off x="270675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3" name="Parallelogramm 52">
              <a:extLst>
                <a:ext uri="{FF2B5EF4-FFF2-40B4-BE49-F238E27FC236}">
                  <a16:creationId xmlns:a16="http://schemas.microsoft.com/office/drawing/2014/main" id="{0AA6A85C-061F-5BD7-B32D-C289E0850127}"/>
                </a:ext>
              </a:extLst>
            </p:cNvPr>
            <p:cNvSpPr/>
            <p:nvPr/>
          </p:nvSpPr>
          <p:spPr>
            <a:xfrm>
              <a:off x="276765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4" name="Parallelogramm 53">
              <a:extLst>
                <a:ext uri="{FF2B5EF4-FFF2-40B4-BE49-F238E27FC236}">
                  <a16:creationId xmlns:a16="http://schemas.microsoft.com/office/drawing/2014/main" id="{D2F14270-6D0A-78A7-A240-2A7B30502B12}"/>
                </a:ext>
              </a:extLst>
            </p:cNvPr>
            <p:cNvSpPr/>
            <p:nvPr/>
          </p:nvSpPr>
          <p:spPr>
            <a:xfrm>
              <a:off x="282856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5" name="Parallelogramm 54">
              <a:extLst>
                <a:ext uri="{FF2B5EF4-FFF2-40B4-BE49-F238E27FC236}">
                  <a16:creationId xmlns:a16="http://schemas.microsoft.com/office/drawing/2014/main" id="{FE064BE7-F599-1565-EC42-461BA566C8D7}"/>
                </a:ext>
              </a:extLst>
            </p:cNvPr>
            <p:cNvSpPr/>
            <p:nvPr/>
          </p:nvSpPr>
          <p:spPr>
            <a:xfrm>
              <a:off x="288946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6" name="Parallelogramm 55">
              <a:extLst>
                <a:ext uri="{FF2B5EF4-FFF2-40B4-BE49-F238E27FC236}">
                  <a16:creationId xmlns:a16="http://schemas.microsoft.com/office/drawing/2014/main" id="{C1FB4BD0-9368-2BE7-BCE7-3F52057BAA2B}"/>
                </a:ext>
              </a:extLst>
            </p:cNvPr>
            <p:cNvSpPr/>
            <p:nvPr/>
          </p:nvSpPr>
          <p:spPr>
            <a:xfrm>
              <a:off x="295037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7" name="Parallelogramm 56">
              <a:extLst>
                <a:ext uri="{FF2B5EF4-FFF2-40B4-BE49-F238E27FC236}">
                  <a16:creationId xmlns:a16="http://schemas.microsoft.com/office/drawing/2014/main" id="{14705103-0746-5EA1-4195-5A0F3A5B690F}"/>
                </a:ext>
              </a:extLst>
            </p:cNvPr>
            <p:cNvSpPr/>
            <p:nvPr/>
          </p:nvSpPr>
          <p:spPr>
            <a:xfrm>
              <a:off x="301127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8" name="Parallelogramm 57">
              <a:extLst>
                <a:ext uri="{FF2B5EF4-FFF2-40B4-BE49-F238E27FC236}">
                  <a16:creationId xmlns:a16="http://schemas.microsoft.com/office/drawing/2014/main" id="{38DD4BAF-6249-81B7-57A7-48130FA72BF4}"/>
                </a:ext>
              </a:extLst>
            </p:cNvPr>
            <p:cNvSpPr/>
            <p:nvPr/>
          </p:nvSpPr>
          <p:spPr>
            <a:xfrm>
              <a:off x="307217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9" name="Parallelogramm 58">
              <a:extLst>
                <a:ext uri="{FF2B5EF4-FFF2-40B4-BE49-F238E27FC236}">
                  <a16:creationId xmlns:a16="http://schemas.microsoft.com/office/drawing/2014/main" id="{A5C95B2A-3371-DC62-C684-020A09E852C0}"/>
                </a:ext>
              </a:extLst>
            </p:cNvPr>
            <p:cNvSpPr/>
            <p:nvPr/>
          </p:nvSpPr>
          <p:spPr>
            <a:xfrm>
              <a:off x="313308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0" name="Parallelogramm 59">
              <a:extLst>
                <a:ext uri="{FF2B5EF4-FFF2-40B4-BE49-F238E27FC236}">
                  <a16:creationId xmlns:a16="http://schemas.microsoft.com/office/drawing/2014/main" id="{7DB699F2-E118-80BC-F51E-59395E12E4FB}"/>
                </a:ext>
              </a:extLst>
            </p:cNvPr>
            <p:cNvSpPr/>
            <p:nvPr/>
          </p:nvSpPr>
          <p:spPr>
            <a:xfrm>
              <a:off x="319398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1" name="Parallelogramm 60">
              <a:extLst>
                <a:ext uri="{FF2B5EF4-FFF2-40B4-BE49-F238E27FC236}">
                  <a16:creationId xmlns:a16="http://schemas.microsoft.com/office/drawing/2014/main" id="{6E27C587-C782-F5DE-6C8C-CE5E7F299229}"/>
                </a:ext>
              </a:extLst>
            </p:cNvPr>
            <p:cNvSpPr/>
            <p:nvPr/>
          </p:nvSpPr>
          <p:spPr>
            <a:xfrm>
              <a:off x="325489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2" name="Parallelogramm 61">
              <a:extLst>
                <a:ext uri="{FF2B5EF4-FFF2-40B4-BE49-F238E27FC236}">
                  <a16:creationId xmlns:a16="http://schemas.microsoft.com/office/drawing/2014/main" id="{D4ADA325-03AA-3482-3DF6-20E4D8D8986E}"/>
                </a:ext>
              </a:extLst>
            </p:cNvPr>
            <p:cNvSpPr/>
            <p:nvPr/>
          </p:nvSpPr>
          <p:spPr>
            <a:xfrm>
              <a:off x="331579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3" name="Parallelogramm 62">
              <a:extLst>
                <a:ext uri="{FF2B5EF4-FFF2-40B4-BE49-F238E27FC236}">
                  <a16:creationId xmlns:a16="http://schemas.microsoft.com/office/drawing/2014/main" id="{54DEB6A5-709B-3940-BB4A-57D89997B037}"/>
                </a:ext>
              </a:extLst>
            </p:cNvPr>
            <p:cNvSpPr/>
            <p:nvPr/>
          </p:nvSpPr>
          <p:spPr>
            <a:xfrm>
              <a:off x="337669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4" name="Parallelogramm 63">
              <a:extLst>
                <a:ext uri="{FF2B5EF4-FFF2-40B4-BE49-F238E27FC236}">
                  <a16:creationId xmlns:a16="http://schemas.microsoft.com/office/drawing/2014/main" id="{3C4A3F7B-6488-114B-41F3-4D98283449C0}"/>
                </a:ext>
              </a:extLst>
            </p:cNvPr>
            <p:cNvSpPr/>
            <p:nvPr/>
          </p:nvSpPr>
          <p:spPr>
            <a:xfrm>
              <a:off x="343760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5" name="Parallelogramm 64">
              <a:extLst>
                <a:ext uri="{FF2B5EF4-FFF2-40B4-BE49-F238E27FC236}">
                  <a16:creationId xmlns:a16="http://schemas.microsoft.com/office/drawing/2014/main" id="{E9198A16-0E05-8BFC-2979-B3FD92328994}"/>
                </a:ext>
              </a:extLst>
            </p:cNvPr>
            <p:cNvSpPr/>
            <p:nvPr/>
          </p:nvSpPr>
          <p:spPr>
            <a:xfrm>
              <a:off x="349850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6" name="Parallelogramm 65">
              <a:extLst>
                <a:ext uri="{FF2B5EF4-FFF2-40B4-BE49-F238E27FC236}">
                  <a16:creationId xmlns:a16="http://schemas.microsoft.com/office/drawing/2014/main" id="{7E90E625-B656-032B-3760-EA47CD1E54AF}"/>
                </a:ext>
              </a:extLst>
            </p:cNvPr>
            <p:cNvSpPr/>
            <p:nvPr/>
          </p:nvSpPr>
          <p:spPr>
            <a:xfrm>
              <a:off x="355941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7" name="Parallelogramm 66">
              <a:extLst>
                <a:ext uri="{FF2B5EF4-FFF2-40B4-BE49-F238E27FC236}">
                  <a16:creationId xmlns:a16="http://schemas.microsoft.com/office/drawing/2014/main" id="{7B333AAE-E858-3A99-6A7C-A50B979CE912}"/>
                </a:ext>
              </a:extLst>
            </p:cNvPr>
            <p:cNvSpPr/>
            <p:nvPr/>
          </p:nvSpPr>
          <p:spPr>
            <a:xfrm>
              <a:off x="362031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8" name="Parallelogramm 67">
              <a:extLst>
                <a:ext uri="{FF2B5EF4-FFF2-40B4-BE49-F238E27FC236}">
                  <a16:creationId xmlns:a16="http://schemas.microsoft.com/office/drawing/2014/main" id="{8EFEF863-8788-3ACA-41F6-2AFCC77008FE}"/>
                </a:ext>
              </a:extLst>
            </p:cNvPr>
            <p:cNvSpPr/>
            <p:nvPr/>
          </p:nvSpPr>
          <p:spPr>
            <a:xfrm>
              <a:off x="368121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9" name="Parallelogramm 68">
              <a:extLst>
                <a:ext uri="{FF2B5EF4-FFF2-40B4-BE49-F238E27FC236}">
                  <a16:creationId xmlns:a16="http://schemas.microsoft.com/office/drawing/2014/main" id="{66E599B4-7201-512D-59BB-F21620A348EB}"/>
                </a:ext>
              </a:extLst>
            </p:cNvPr>
            <p:cNvSpPr/>
            <p:nvPr/>
          </p:nvSpPr>
          <p:spPr>
            <a:xfrm>
              <a:off x="374212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0" name="Parallelogramm 69">
              <a:extLst>
                <a:ext uri="{FF2B5EF4-FFF2-40B4-BE49-F238E27FC236}">
                  <a16:creationId xmlns:a16="http://schemas.microsoft.com/office/drawing/2014/main" id="{B547B244-03E2-6633-C2D2-6E5DC7652B5F}"/>
                </a:ext>
              </a:extLst>
            </p:cNvPr>
            <p:cNvSpPr/>
            <p:nvPr/>
          </p:nvSpPr>
          <p:spPr>
            <a:xfrm>
              <a:off x="380302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1" name="Parallelogramm 70">
              <a:extLst>
                <a:ext uri="{FF2B5EF4-FFF2-40B4-BE49-F238E27FC236}">
                  <a16:creationId xmlns:a16="http://schemas.microsoft.com/office/drawing/2014/main" id="{B81E2836-BD22-B6C4-9205-98D250510000}"/>
                </a:ext>
              </a:extLst>
            </p:cNvPr>
            <p:cNvSpPr/>
            <p:nvPr/>
          </p:nvSpPr>
          <p:spPr>
            <a:xfrm>
              <a:off x="386393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2" name="Parallelogramm 71">
              <a:extLst>
                <a:ext uri="{FF2B5EF4-FFF2-40B4-BE49-F238E27FC236}">
                  <a16:creationId xmlns:a16="http://schemas.microsoft.com/office/drawing/2014/main" id="{FAD2D411-7A5A-F2D8-9D88-0EB4B21F6F55}"/>
                </a:ext>
              </a:extLst>
            </p:cNvPr>
            <p:cNvSpPr/>
            <p:nvPr/>
          </p:nvSpPr>
          <p:spPr>
            <a:xfrm>
              <a:off x="392483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3" name="Parallelogramm 72">
              <a:extLst>
                <a:ext uri="{FF2B5EF4-FFF2-40B4-BE49-F238E27FC236}">
                  <a16:creationId xmlns:a16="http://schemas.microsoft.com/office/drawing/2014/main" id="{E59F1420-BE90-12E3-1BCC-B28AAAB483A5}"/>
                </a:ext>
              </a:extLst>
            </p:cNvPr>
            <p:cNvSpPr/>
            <p:nvPr/>
          </p:nvSpPr>
          <p:spPr>
            <a:xfrm>
              <a:off x="398573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4" name="Parallelogramm 73">
              <a:extLst>
                <a:ext uri="{FF2B5EF4-FFF2-40B4-BE49-F238E27FC236}">
                  <a16:creationId xmlns:a16="http://schemas.microsoft.com/office/drawing/2014/main" id="{BA1DDF54-5FB6-EAD0-80B0-0B4DD537C420}"/>
                </a:ext>
              </a:extLst>
            </p:cNvPr>
            <p:cNvSpPr/>
            <p:nvPr/>
          </p:nvSpPr>
          <p:spPr>
            <a:xfrm>
              <a:off x="404664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5" name="Parallelogramm 74">
              <a:extLst>
                <a:ext uri="{FF2B5EF4-FFF2-40B4-BE49-F238E27FC236}">
                  <a16:creationId xmlns:a16="http://schemas.microsoft.com/office/drawing/2014/main" id="{7B7EC57F-9315-FBE1-3E3D-6162ECD9E50A}"/>
                </a:ext>
              </a:extLst>
            </p:cNvPr>
            <p:cNvSpPr/>
            <p:nvPr/>
          </p:nvSpPr>
          <p:spPr>
            <a:xfrm>
              <a:off x="410754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6" name="Parallelogramm 75">
              <a:extLst>
                <a:ext uri="{FF2B5EF4-FFF2-40B4-BE49-F238E27FC236}">
                  <a16:creationId xmlns:a16="http://schemas.microsoft.com/office/drawing/2014/main" id="{177B0067-612B-3A74-858C-49E797AF96B9}"/>
                </a:ext>
              </a:extLst>
            </p:cNvPr>
            <p:cNvSpPr/>
            <p:nvPr/>
          </p:nvSpPr>
          <p:spPr>
            <a:xfrm>
              <a:off x="4168455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D8628632-E04C-7E0A-5729-6411F90D3A6C}"/>
              </a:ext>
            </a:extLst>
          </p:cNvPr>
          <p:cNvCxnSpPr>
            <a:cxnSpLocks/>
          </p:cNvCxnSpPr>
          <p:nvPr/>
        </p:nvCxnSpPr>
        <p:spPr>
          <a:xfrm rot="1800000" flipV="1">
            <a:off x="3181296" y="1964857"/>
            <a:ext cx="0" cy="1080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>
            <a:extLst>
              <a:ext uri="{FF2B5EF4-FFF2-40B4-BE49-F238E27FC236}">
                <a16:creationId xmlns:a16="http://schemas.microsoft.com/office/drawing/2014/main" id="{331CD98A-1469-C62C-C339-A397A5584160}"/>
              </a:ext>
            </a:extLst>
          </p:cNvPr>
          <p:cNvSpPr/>
          <p:nvPr/>
        </p:nvSpPr>
        <p:spPr>
          <a:xfrm>
            <a:off x="1814359" y="5175803"/>
            <a:ext cx="648000" cy="648000"/>
          </a:xfrm>
          <a:prstGeom prst="ellipse">
            <a:avLst/>
          </a:prstGeom>
          <a:noFill/>
          <a:ln w="28575">
            <a:solidFill>
              <a:srgbClr val="005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11377EE0-3CF2-C2A8-AFC1-E686203C5FA6}"/>
              </a:ext>
            </a:extLst>
          </p:cNvPr>
          <p:cNvSpPr/>
          <p:nvPr/>
        </p:nvSpPr>
        <p:spPr>
          <a:xfrm>
            <a:off x="1922359" y="5283803"/>
            <a:ext cx="432000" cy="432000"/>
          </a:xfrm>
          <a:prstGeom prst="ellipse">
            <a:avLst/>
          </a:prstGeom>
          <a:noFill/>
          <a:ln w="28575">
            <a:solidFill>
              <a:srgbClr val="005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45F6FC27-4217-49D5-8DAF-E582682DCB86}"/>
              </a:ext>
            </a:extLst>
          </p:cNvPr>
          <p:cNvCxnSpPr>
            <a:cxnSpLocks/>
          </p:cNvCxnSpPr>
          <p:nvPr/>
        </p:nvCxnSpPr>
        <p:spPr>
          <a:xfrm flipV="1">
            <a:off x="1922359" y="4420089"/>
            <a:ext cx="0" cy="1080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97E6E78A-BC7E-17C1-8062-3A2A5EFB4E7C}"/>
              </a:ext>
            </a:extLst>
          </p:cNvPr>
          <p:cNvCxnSpPr>
            <a:cxnSpLocks/>
          </p:cNvCxnSpPr>
          <p:nvPr/>
        </p:nvCxnSpPr>
        <p:spPr>
          <a:xfrm flipV="1">
            <a:off x="2469094" y="4420089"/>
            <a:ext cx="0" cy="1080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feld 92">
            <a:extLst>
              <a:ext uri="{FF2B5EF4-FFF2-40B4-BE49-F238E27FC236}">
                <a16:creationId xmlns:a16="http://schemas.microsoft.com/office/drawing/2014/main" id="{FF5B4B12-CC88-3385-1738-E637679B8932}"/>
              </a:ext>
            </a:extLst>
          </p:cNvPr>
          <p:cNvSpPr txBox="1"/>
          <p:nvPr/>
        </p:nvSpPr>
        <p:spPr>
          <a:xfrm>
            <a:off x="1533207" y="153572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side view</a:t>
            </a:r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80EE1C93-36D6-B97E-242E-3408E7990DDB}"/>
              </a:ext>
            </a:extLst>
          </p:cNvPr>
          <p:cNvSpPr/>
          <p:nvPr/>
        </p:nvSpPr>
        <p:spPr>
          <a:xfrm>
            <a:off x="698501" y="401696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16F987F8-66AD-76CD-5501-50C500E48E81}"/>
              </a:ext>
            </a:extLst>
          </p:cNvPr>
          <p:cNvSpPr txBox="1"/>
          <p:nvPr/>
        </p:nvSpPr>
        <p:spPr>
          <a:xfrm>
            <a:off x="1501147" y="401696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front view</a:t>
            </a:r>
          </a:p>
        </p:txBody>
      </p:sp>
      <p:sp>
        <p:nvSpPr>
          <p:cNvPr id="97" name="Rechteck 96">
            <a:extLst>
              <a:ext uri="{FF2B5EF4-FFF2-40B4-BE49-F238E27FC236}">
                <a16:creationId xmlns:a16="http://schemas.microsoft.com/office/drawing/2014/main" id="{AB4EB427-9C81-85E7-910B-1B730FAB131C}"/>
              </a:ext>
            </a:extLst>
          </p:cNvPr>
          <p:cNvSpPr/>
          <p:nvPr/>
        </p:nvSpPr>
        <p:spPr>
          <a:xfrm>
            <a:off x="698501" y="153572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8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ADC96-2ABE-B5DD-A456-72B5EC875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fik 47">
            <a:extLst>
              <a:ext uri="{FF2B5EF4-FFF2-40B4-BE49-F238E27FC236}">
                <a16:creationId xmlns:a16="http://schemas.microsoft.com/office/drawing/2014/main" id="{AE2558E3-76AB-9545-1596-57A559688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C411B98C-350C-AFB8-4BD8-CF7B26EAE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3FE662C-31A4-E1FD-C055-F3A1B5337ECA}"/>
              </a:ext>
            </a:extLst>
          </p:cNvPr>
          <p:cNvGrpSpPr/>
          <p:nvPr/>
        </p:nvGrpSpPr>
        <p:grpSpPr>
          <a:xfrm>
            <a:off x="695244" y="2887470"/>
            <a:ext cx="467090" cy="357946"/>
            <a:chOff x="695244" y="2887470"/>
            <a:chExt cx="467090" cy="357946"/>
          </a:xfrm>
        </p:grpSpPr>
        <p:pic>
          <p:nvPicPr>
            <p:cNvPr id="9" name="Flowchart: Extract 4">
              <a:extLst>
                <a:ext uri="{FF2B5EF4-FFF2-40B4-BE49-F238E27FC236}">
                  <a16:creationId xmlns:a16="http://schemas.microsoft.com/office/drawing/2014/main" id="{A2ED2233-4A31-CB79-9184-38DA3BC978B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873487">
              <a:off x="695244" y="2974316"/>
              <a:ext cx="165879" cy="27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20">
              <a:extLst>
                <a:ext uri="{FF2B5EF4-FFF2-40B4-BE49-F238E27FC236}">
                  <a16:creationId xmlns:a16="http://schemas.microsoft.com/office/drawing/2014/main" id="{D4254548-5764-0294-6CC8-840508C7F1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3766">
              <a:off x="868838" y="2950113"/>
              <a:ext cx="23515" cy="263361"/>
            </a:xfrm>
            <a:prstGeom prst="rect">
              <a:avLst/>
            </a:prstGeom>
            <a:solidFill>
              <a:srgbClr val="A6A6A6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A6A6A6"/>
              </a:extrusionClr>
            </a:sp3d>
          </p:spPr>
          <p:txBody>
            <a:bodyPr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LI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grpSp>
          <p:nvGrpSpPr>
            <p:cNvPr id="11" name="Group 129">
              <a:extLst>
                <a:ext uri="{FF2B5EF4-FFF2-40B4-BE49-F238E27FC236}">
                  <a16:creationId xmlns:a16="http://schemas.microsoft.com/office/drawing/2014/main" id="{BD21B695-0784-8BA5-46E0-28B6F915781B}"/>
                </a:ext>
              </a:extLst>
            </p:cNvPr>
            <p:cNvGrpSpPr>
              <a:grpSpLocks/>
            </p:cNvGrpSpPr>
            <p:nvPr/>
          </p:nvGrpSpPr>
          <p:grpSpPr bwMode="auto">
            <a:xfrm rot="21536046">
              <a:off x="914633" y="2887470"/>
              <a:ext cx="80308" cy="254158"/>
              <a:chOff x="5135555" y="1990419"/>
              <a:chExt cx="1935805" cy="3134621"/>
            </a:xfrm>
          </p:grpSpPr>
          <p:sp>
            <p:nvSpPr>
              <p:cNvPr id="18" name="Text Box 560">
                <a:extLst>
                  <a:ext uri="{FF2B5EF4-FFF2-40B4-BE49-F238E27FC236}">
                    <a16:creationId xmlns:a16="http://schemas.microsoft.com/office/drawing/2014/main" id="{0E5FCC70-56C4-6DB7-D31C-663D79D115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2925403">
                <a:off x="5408241" y="4249457"/>
                <a:ext cx="687490" cy="875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sp>
            <p:nvSpPr>
              <p:cNvPr id="19" name="Moon 131">
                <a:extLst>
                  <a:ext uri="{FF2B5EF4-FFF2-40B4-BE49-F238E27FC236}">
                    <a16:creationId xmlns:a16="http://schemas.microsoft.com/office/drawing/2014/main" id="{EDD1E076-3A57-511E-E2F4-D2F8E4A171B5}"/>
                  </a:ext>
                </a:extLst>
              </p:cNvPr>
              <p:cNvSpPr/>
              <p:nvPr/>
            </p:nvSpPr>
            <p:spPr bwMode="auto">
              <a:xfrm rot="19474596">
                <a:off x="5135555" y="1990419"/>
                <a:ext cx="1126339" cy="1317372"/>
              </a:xfrm>
              <a:prstGeom prst="moon">
                <a:avLst>
                  <a:gd name="adj" fmla="val 86321"/>
                </a:avLst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0"/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grpSp>
            <p:nvGrpSpPr>
              <p:cNvPr id="20" name="Pie 132">
                <a:extLst>
                  <a:ext uri="{FF2B5EF4-FFF2-40B4-BE49-F238E27FC236}">
                    <a16:creationId xmlns:a16="http://schemas.microsoft.com/office/drawing/2014/main" id="{FDA3EA03-E16D-CB26-96F5-0D94BE4151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22976" y="2592686"/>
                <a:ext cx="1548384" cy="2090928"/>
                <a:chOff x="5675376" y="2529840"/>
                <a:chExt cx="1548384" cy="2090928"/>
              </a:xfrm>
            </p:grpSpPr>
            <p:pic>
              <p:nvPicPr>
                <p:cNvPr id="21" name="Pie 132">
                  <a:extLst>
                    <a:ext uri="{FF2B5EF4-FFF2-40B4-BE49-F238E27FC236}">
                      <a16:creationId xmlns:a16="http://schemas.microsoft.com/office/drawing/2014/main" id="{40965C62-5443-042B-D1B6-1A50F79AE17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675376" y="2529840"/>
                  <a:ext cx="1548384" cy="2090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" name="Text Box 566">
                  <a:extLst>
                    <a:ext uri="{FF2B5EF4-FFF2-40B4-BE49-F238E27FC236}">
                      <a16:creationId xmlns:a16="http://schemas.microsoft.com/office/drawing/2014/main" id="{5B9F153F-A51D-A3F2-6A59-1EA130EF99C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943877" y="2488985"/>
                  <a:ext cx="1470825" cy="2172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LI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+mn-cs"/>
                  </a:endParaRPr>
                </a:p>
              </p:txBody>
            </p:sp>
          </p:grpSp>
        </p:grpSp>
        <p:grpSp>
          <p:nvGrpSpPr>
            <p:cNvPr id="12" name="Gruppieren 43">
              <a:extLst>
                <a:ext uri="{FF2B5EF4-FFF2-40B4-BE49-F238E27FC236}">
                  <a16:creationId xmlns:a16="http://schemas.microsoft.com/office/drawing/2014/main" id="{4178F9A3-F065-DCE3-5BB4-36B24F92C8C9}"/>
                </a:ext>
              </a:extLst>
            </p:cNvPr>
            <p:cNvGrpSpPr>
              <a:grpSpLocks/>
            </p:cNvGrpSpPr>
            <p:nvPr/>
          </p:nvGrpSpPr>
          <p:grpSpPr bwMode="auto">
            <a:xfrm rot="19496116">
              <a:off x="934210" y="2921263"/>
              <a:ext cx="228124" cy="180264"/>
              <a:chOff x="2587181" y="20733560"/>
              <a:chExt cx="958673" cy="813151"/>
            </a:xfrm>
          </p:grpSpPr>
          <p:cxnSp>
            <p:nvCxnSpPr>
              <p:cNvPr id="13" name="Gerade Verbindung mit Pfeil 31">
                <a:extLst>
                  <a:ext uri="{FF2B5EF4-FFF2-40B4-BE49-F238E27FC236}">
                    <a16:creationId xmlns:a16="http://schemas.microsoft.com/office/drawing/2014/main" id="{6A76D79C-E016-D33C-D422-8B71E5D3433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731593" y="20949196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4" name="Gerade Verbindung mit Pfeil 39">
                <a:extLst>
                  <a:ext uri="{FF2B5EF4-FFF2-40B4-BE49-F238E27FC236}">
                    <a16:creationId xmlns:a16="http://schemas.microsoft.com/office/drawing/2014/main" id="{4954BBF5-8A9F-8DB5-025A-99FFB685960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200000">
                <a:off x="2587181" y="2112411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5" name="Gerade Verbindung mit Pfeil 40">
                <a:extLst>
                  <a:ext uri="{FF2B5EF4-FFF2-40B4-BE49-F238E27FC236}">
                    <a16:creationId xmlns:a16="http://schemas.microsoft.com/office/drawing/2014/main" id="{749F8D47-AF5F-9767-434C-910EC65E862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1200000">
                <a:off x="2813887" y="2073356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6" name="Gerade Verbindung mit Pfeil 41">
                <a:extLst>
                  <a:ext uri="{FF2B5EF4-FFF2-40B4-BE49-F238E27FC236}">
                    <a16:creationId xmlns:a16="http://schemas.microsoft.com/office/drawing/2014/main" id="{EEE53A78-9D75-00F2-B1AD-50AC236F438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600000">
                <a:off x="2666749" y="21044464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7" name="Gerade Verbindung mit Pfeil 42">
                <a:extLst>
                  <a:ext uri="{FF2B5EF4-FFF2-40B4-BE49-F238E27FC236}">
                    <a16:creationId xmlns:a16="http://schemas.microsoft.com/office/drawing/2014/main" id="{437AB891-BC9A-E153-DF3A-FA28DF89C20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600000">
                <a:off x="2783139" y="20845678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43CFB18-0AD5-12DA-D839-90F534A63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B</a:t>
            </a:r>
            <a:r>
              <a:rPr lang="en-US" dirty="0"/>
              <a:t>-field and particle tracing simulations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E9655812-8C1C-FA66-66CE-60E9536DB17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98501" y="931362"/>
            <a:ext cx="11087100" cy="332742"/>
          </a:xfrm>
        </p:spPr>
        <p:txBody>
          <a:bodyPr/>
          <a:lstStyle/>
          <a:p>
            <a:r>
              <a:rPr lang="en-US" dirty="0"/>
              <a:t>Set 9 – large 2-layer helix + wires (24° in z-direction)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D2EAF3-D2DE-2857-16BA-1BD10E7A72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9C0C68-D008-1620-2517-60451152C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BAA78B6-A729-2D9F-C5DC-D74B951BC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14</a:t>
            </a:fld>
            <a:endParaRPr lang="en-US" noProof="0" dirty="0"/>
          </a:p>
        </p:txBody>
      </p: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4D5AEEE5-4427-EC8D-643E-754EAC1F29CD}"/>
              </a:ext>
            </a:extLst>
          </p:cNvPr>
          <p:cNvGrpSpPr/>
          <p:nvPr/>
        </p:nvGrpSpPr>
        <p:grpSpPr>
          <a:xfrm>
            <a:off x="1226338" y="1964857"/>
            <a:ext cx="1954958" cy="1601600"/>
            <a:chOff x="2524042" y="865241"/>
            <a:chExt cx="1954958" cy="1601600"/>
          </a:xfrm>
        </p:grpSpPr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A4EA063C-1A32-9B25-A322-0613E7B2DE33}"/>
                </a:ext>
              </a:extLst>
            </p:cNvPr>
            <p:cNvGrpSpPr/>
            <p:nvPr/>
          </p:nvGrpSpPr>
          <p:grpSpPr>
            <a:xfrm>
              <a:off x="2524042" y="1386841"/>
              <a:ext cx="1718537" cy="1080000"/>
              <a:chOff x="2524042" y="1386841"/>
              <a:chExt cx="1718537" cy="1080000"/>
            </a:xfrm>
          </p:grpSpPr>
          <p:sp>
            <p:nvSpPr>
              <p:cNvPr id="49" name="Parallelogramm 48">
                <a:extLst>
                  <a:ext uri="{FF2B5EF4-FFF2-40B4-BE49-F238E27FC236}">
                    <a16:creationId xmlns:a16="http://schemas.microsoft.com/office/drawing/2014/main" id="{60E3AC11-2C1A-4CE9-B005-A345EA5B3C39}"/>
                  </a:ext>
                </a:extLst>
              </p:cNvPr>
              <p:cNvSpPr/>
              <p:nvPr/>
            </p:nvSpPr>
            <p:spPr>
              <a:xfrm>
                <a:off x="252404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Parallelogramm 49">
                <a:extLst>
                  <a:ext uri="{FF2B5EF4-FFF2-40B4-BE49-F238E27FC236}">
                    <a16:creationId xmlns:a16="http://schemas.microsoft.com/office/drawing/2014/main" id="{0ED93CF7-2D76-74A8-8A4E-B0BA33654230}"/>
                  </a:ext>
                </a:extLst>
              </p:cNvPr>
              <p:cNvSpPr/>
              <p:nvPr/>
            </p:nvSpPr>
            <p:spPr>
              <a:xfrm>
                <a:off x="258494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Parallelogramm 50">
                <a:extLst>
                  <a:ext uri="{FF2B5EF4-FFF2-40B4-BE49-F238E27FC236}">
                    <a16:creationId xmlns:a16="http://schemas.microsoft.com/office/drawing/2014/main" id="{BE162028-913A-8AC9-10A0-260A324B46AE}"/>
                  </a:ext>
                </a:extLst>
              </p:cNvPr>
              <p:cNvSpPr/>
              <p:nvPr/>
            </p:nvSpPr>
            <p:spPr>
              <a:xfrm>
                <a:off x="264585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Parallelogramm 51">
                <a:extLst>
                  <a:ext uri="{FF2B5EF4-FFF2-40B4-BE49-F238E27FC236}">
                    <a16:creationId xmlns:a16="http://schemas.microsoft.com/office/drawing/2014/main" id="{E3351A60-0D55-AC5A-A7A5-8A22743CDEED}"/>
                  </a:ext>
                </a:extLst>
              </p:cNvPr>
              <p:cNvSpPr/>
              <p:nvPr/>
            </p:nvSpPr>
            <p:spPr>
              <a:xfrm>
                <a:off x="270675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Parallelogramm 52">
                <a:extLst>
                  <a:ext uri="{FF2B5EF4-FFF2-40B4-BE49-F238E27FC236}">
                    <a16:creationId xmlns:a16="http://schemas.microsoft.com/office/drawing/2014/main" id="{1C391E58-E569-F5CC-1039-A21EBFE45F56}"/>
                  </a:ext>
                </a:extLst>
              </p:cNvPr>
              <p:cNvSpPr/>
              <p:nvPr/>
            </p:nvSpPr>
            <p:spPr>
              <a:xfrm>
                <a:off x="276765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Parallelogramm 53">
                <a:extLst>
                  <a:ext uri="{FF2B5EF4-FFF2-40B4-BE49-F238E27FC236}">
                    <a16:creationId xmlns:a16="http://schemas.microsoft.com/office/drawing/2014/main" id="{B83D600E-7458-97F8-772C-A6BA9143D379}"/>
                  </a:ext>
                </a:extLst>
              </p:cNvPr>
              <p:cNvSpPr/>
              <p:nvPr/>
            </p:nvSpPr>
            <p:spPr>
              <a:xfrm>
                <a:off x="282856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Parallelogramm 54">
                <a:extLst>
                  <a:ext uri="{FF2B5EF4-FFF2-40B4-BE49-F238E27FC236}">
                    <a16:creationId xmlns:a16="http://schemas.microsoft.com/office/drawing/2014/main" id="{6403107B-8360-D84B-D19B-CCFF8105A6E1}"/>
                  </a:ext>
                </a:extLst>
              </p:cNvPr>
              <p:cNvSpPr/>
              <p:nvPr/>
            </p:nvSpPr>
            <p:spPr>
              <a:xfrm>
                <a:off x="288946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Parallelogramm 55">
                <a:extLst>
                  <a:ext uri="{FF2B5EF4-FFF2-40B4-BE49-F238E27FC236}">
                    <a16:creationId xmlns:a16="http://schemas.microsoft.com/office/drawing/2014/main" id="{0763B6D0-E240-3E97-38E2-BF5CE2A87D4A}"/>
                  </a:ext>
                </a:extLst>
              </p:cNvPr>
              <p:cNvSpPr/>
              <p:nvPr/>
            </p:nvSpPr>
            <p:spPr>
              <a:xfrm>
                <a:off x="295037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Parallelogramm 56">
                <a:extLst>
                  <a:ext uri="{FF2B5EF4-FFF2-40B4-BE49-F238E27FC236}">
                    <a16:creationId xmlns:a16="http://schemas.microsoft.com/office/drawing/2014/main" id="{08B2F75E-2E41-C40E-BA65-C4D6B8D15754}"/>
                  </a:ext>
                </a:extLst>
              </p:cNvPr>
              <p:cNvSpPr/>
              <p:nvPr/>
            </p:nvSpPr>
            <p:spPr>
              <a:xfrm>
                <a:off x="301127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Parallelogramm 57">
                <a:extLst>
                  <a:ext uri="{FF2B5EF4-FFF2-40B4-BE49-F238E27FC236}">
                    <a16:creationId xmlns:a16="http://schemas.microsoft.com/office/drawing/2014/main" id="{473F7668-CA07-D6B6-BD06-3CC51C129DB7}"/>
                  </a:ext>
                </a:extLst>
              </p:cNvPr>
              <p:cNvSpPr/>
              <p:nvPr/>
            </p:nvSpPr>
            <p:spPr>
              <a:xfrm>
                <a:off x="307217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Parallelogramm 58">
                <a:extLst>
                  <a:ext uri="{FF2B5EF4-FFF2-40B4-BE49-F238E27FC236}">
                    <a16:creationId xmlns:a16="http://schemas.microsoft.com/office/drawing/2014/main" id="{0BB4B0FE-9374-A5D3-B470-66C8697A7ABB}"/>
                  </a:ext>
                </a:extLst>
              </p:cNvPr>
              <p:cNvSpPr/>
              <p:nvPr/>
            </p:nvSpPr>
            <p:spPr>
              <a:xfrm>
                <a:off x="313308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Parallelogramm 59">
                <a:extLst>
                  <a:ext uri="{FF2B5EF4-FFF2-40B4-BE49-F238E27FC236}">
                    <a16:creationId xmlns:a16="http://schemas.microsoft.com/office/drawing/2014/main" id="{E845D5B1-6814-6178-3067-A0F08CD0C1E2}"/>
                  </a:ext>
                </a:extLst>
              </p:cNvPr>
              <p:cNvSpPr/>
              <p:nvPr/>
            </p:nvSpPr>
            <p:spPr>
              <a:xfrm>
                <a:off x="319398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Parallelogramm 60">
                <a:extLst>
                  <a:ext uri="{FF2B5EF4-FFF2-40B4-BE49-F238E27FC236}">
                    <a16:creationId xmlns:a16="http://schemas.microsoft.com/office/drawing/2014/main" id="{26F43CD1-79F8-84DE-6B71-A2ED3F07FE74}"/>
                  </a:ext>
                </a:extLst>
              </p:cNvPr>
              <p:cNvSpPr/>
              <p:nvPr/>
            </p:nvSpPr>
            <p:spPr>
              <a:xfrm>
                <a:off x="325489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Parallelogramm 61">
                <a:extLst>
                  <a:ext uri="{FF2B5EF4-FFF2-40B4-BE49-F238E27FC236}">
                    <a16:creationId xmlns:a16="http://schemas.microsoft.com/office/drawing/2014/main" id="{2AECCAD6-D26A-4A0A-5022-410A0EC2233D}"/>
                  </a:ext>
                </a:extLst>
              </p:cNvPr>
              <p:cNvSpPr/>
              <p:nvPr/>
            </p:nvSpPr>
            <p:spPr>
              <a:xfrm>
                <a:off x="331579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Parallelogramm 62">
                <a:extLst>
                  <a:ext uri="{FF2B5EF4-FFF2-40B4-BE49-F238E27FC236}">
                    <a16:creationId xmlns:a16="http://schemas.microsoft.com/office/drawing/2014/main" id="{DCB905A4-092C-3F66-4CF0-D63AAE8043E9}"/>
                  </a:ext>
                </a:extLst>
              </p:cNvPr>
              <p:cNvSpPr/>
              <p:nvPr/>
            </p:nvSpPr>
            <p:spPr>
              <a:xfrm>
                <a:off x="337669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Parallelogramm 63">
                <a:extLst>
                  <a:ext uri="{FF2B5EF4-FFF2-40B4-BE49-F238E27FC236}">
                    <a16:creationId xmlns:a16="http://schemas.microsoft.com/office/drawing/2014/main" id="{2E9CF802-1251-C47B-7561-CEB6ADD51583}"/>
                  </a:ext>
                </a:extLst>
              </p:cNvPr>
              <p:cNvSpPr/>
              <p:nvPr/>
            </p:nvSpPr>
            <p:spPr>
              <a:xfrm>
                <a:off x="343760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Parallelogramm 64">
                <a:extLst>
                  <a:ext uri="{FF2B5EF4-FFF2-40B4-BE49-F238E27FC236}">
                    <a16:creationId xmlns:a16="http://schemas.microsoft.com/office/drawing/2014/main" id="{B3BD1252-60BE-EC9A-FF6C-8859DD3A2E23}"/>
                  </a:ext>
                </a:extLst>
              </p:cNvPr>
              <p:cNvSpPr/>
              <p:nvPr/>
            </p:nvSpPr>
            <p:spPr>
              <a:xfrm>
                <a:off x="349850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Parallelogramm 65">
                <a:extLst>
                  <a:ext uri="{FF2B5EF4-FFF2-40B4-BE49-F238E27FC236}">
                    <a16:creationId xmlns:a16="http://schemas.microsoft.com/office/drawing/2014/main" id="{D122FB7D-3AB5-2EDB-CCD9-917298BC739A}"/>
                  </a:ext>
                </a:extLst>
              </p:cNvPr>
              <p:cNvSpPr/>
              <p:nvPr/>
            </p:nvSpPr>
            <p:spPr>
              <a:xfrm>
                <a:off x="355941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7E6A50F0-0C15-A94E-F3FA-B026CD7F8230}"/>
                  </a:ext>
                </a:extLst>
              </p:cNvPr>
              <p:cNvSpPr/>
              <p:nvPr/>
            </p:nvSpPr>
            <p:spPr>
              <a:xfrm>
                <a:off x="362031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12EA2F61-4CB0-BD0C-133D-1A275568F987}"/>
                  </a:ext>
                </a:extLst>
              </p:cNvPr>
              <p:cNvSpPr/>
              <p:nvPr/>
            </p:nvSpPr>
            <p:spPr>
              <a:xfrm>
                <a:off x="368121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992F474E-7B8E-6F3B-E30D-47DF5AD10192}"/>
                  </a:ext>
                </a:extLst>
              </p:cNvPr>
              <p:cNvSpPr/>
              <p:nvPr/>
            </p:nvSpPr>
            <p:spPr>
              <a:xfrm>
                <a:off x="374212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FD6F4710-58CB-F76B-F19D-21AFC5650451}"/>
                  </a:ext>
                </a:extLst>
              </p:cNvPr>
              <p:cNvSpPr/>
              <p:nvPr/>
            </p:nvSpPr>
            <p:spPr>
              <a:xfrm>
                <a:off x="380302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Parallelogramm 70">
                <a:extLst>
                  <a:ext uri="{FF2B5EF4-FFF2-40B4-BE49-F238E27FC236}">
                    <a16:creationId xmlns:a16="http://schemas.microsoft.com/office/drawing/2014/main" id="{A9B73828-3BB3-C1DD-2681-6C6E28E2A5A9}"/>
                  </a:ext>
                </a:extLst>
              </p:cNvPr>
              <p:cNvSpPr/>
              <p:nvPr/>
            </p:nvSpPr>
            <p:spPr>
              <a:xfrm>
                <a:off x="386393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Parallelogramm 71">
                <a:extLst>
                  <a:ext uri="{FF2B5EF4-FFF2-40B4-BE49-F238E27FC236}">
                    <a16:creationId xmlns:a16="http://schemas.microsoft.com/office/drawing/2014/main" id="{009F7692-431F-27F4-18B2-ED7AD6B8731A}"/>
                  </a:ext>
                </a:extLst>
              </p:cNvPr>
              <p:cNvSpPr/>
              <p:nvPr/>
            </p:nvSpPr>
            <p:spPr>
              <a:xfrm>
                <a:off x="392483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Parallelogramm 72">
                <a:extLst>
                  <a:ext uri="{FF2B5EF4-FFF2-40B4-BE49-F238E27FC236}">
                    <a16:creationId xmlns:a16="http://schemas.microsoft.com/office/drawing/2014/main" id="{149B533F-2E7B-418C-EDF4-E8AE600C61BC}"/>
                  </a:ext>
                </a:extLst>
              </p:cNvPr>
              <p:cNvSpPr/>
              <p:nvPr/>
            </p:nvSpPr>
            <p:spPr>
              <a:xfrm>
                <a:off x="398573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Parallelogramm 73">
                <a:extLst>
                  <a:ext uri="{FF2B5EF4-FFF2-40B4-BE49-F238E27FC236}">
                    <a16:creationId xmlns:a16="http://schemas.microsoft.com/office/drawing/2014/main" id="{7E212A84-4E5C-794E-E01F-4762EEE318CD}"/>
                  </a:ext>
                </a:extLst>
              </p:cNvPr>
              <p:cNvSpPr/>
              <p:nvPr/>
            </p:nvSpPr>
            <p:spPr>
              <a:xfrm>
                <a:off x="404664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Parallelogramm 74">
                <a:extLst>
                  <a:ext uri="{FF2B5EF4-FFF2-40B4-BE49-F238E27FC236}">
                    <a16:creationId xmlns:a16="http://schemas.microsoft.com/office/drawing/2014/main" id="{860CEEDD-76D9-F576-31EB-AEE01581901A}"/>
                  </a:ext>
                </a:extLst>
              </p:cNvPr>
              <p:cNvSpPr/>
              <p:nvPr/>
            </p:nvSpPr>
            <p:spPr>
              <a:xfrm>
                <a:off x="410754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Parallelogramm 75">
                <a:extLst>
                  <a:ext uri="{FF2B5EF4-FFF2-40B4-BE49-F238E27FC236}">
                    <a16:creationId xmlns:a16="http://schemas.microsoft.com/office/drawing/2014/main" id="{01A6D354-44E6-7271-F10F-DB928AB67EEC}"/>
                  </a:ext>
                </a:extLst>
              </p:cNvPr>
              <p:cNvSpPr/>
              <p:nvPr/>
            </p:nvSpPr>
            <p:spPr>
              <a:xfrm>
                <a:off x="4168455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C8B22CE5-DF65-3C9C-9903-C3C0B4B2742F}"/>
                </a:ext>
              </a:extLst>
            </p:cNvPr>
            <p:cNvCxnSpPr>
              <a:cxnSpLocks/>
            </p:cNvCxnSpPr>
            <p:nvPr/>
          </p:nvCxnSpPr>
          <p:spPr>
            <a:xfrm rot="1800000" flipV="1">
              <a:off x="4479000" y="865241"/>
              <a:ext cx="0" cy="1080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Ellipse 80">
            <a:extLst>
              <a:ext uri="{FF2B5EF4-FFF2-40B4-BE49-F238E27FC236}">
                <a16:creationId xmlns:a16="http://schemas.microsoft.com/office/drawing/2014/main" id="{BF462EB9-A3B0-498A-36E9-7FFF58680F5D}"/>
              </a:ext>
            </a:extLst>
          </p:cNvPr>
          <p:cNvSpPr/>
          <p:nvPr/>
        </p:nvSpPr>
        <p:spPr>
          <a:xfrm>
            <a:off x="1598359" y="4959803"/>
            <a:ext cx="1080000" cy="1080000"/>
          </a:xfrm>
          <a:prstGeom prst="ellipse">
            <a:avLst/>
          </a:prstGeom>
          <a:noFill/>
          <a:ln w="28575">
            <a:solidFill>
              <a:srgbClr val="005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6123C223-91F4-B629-E58C-CE937A09204C}"/>
              </a:ext>
            </a:extLst>
          </p:cNvPr>
          <p:cNvSpPr/>
          <p:nvPr/>
        </p:nvSpPr>
        <p:spPr>
          <a:xfrm>
            <a:off x="1706359" y="5067803"/>
            <a:ext cx="864000" cy="864000"/>
          </a:xfrm>
          <a:prstGeom prst="ellipse">
            <a:avLst/>
          </a:prstGeom>
          <a:noFill/>
          <a:ln w="28575">
            <a:solidFill>
              <a:srgbClr val="005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7B92EBF0-8A95-11F0-FBFC-1CEC2C66D879}"/>
              </a:ext>
            </a:extLst>
          </p:cNvPr>
          <p:cNvCxnSpPr>
            <a:cxnSpLocks/>
          </p:cNvCxnSpPr>
          <p:nvPr/>
        </p:nvCxnSpPr>
        <p:spPr>
          <a:xfrm flipV="1">
            <a:off x="1707253" y="4420089"/>
            <a:ext cx="0" cy="1080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BABB957B-6C5E-F168-FA3A-891D6D5D81B0}"/>
              </a:ext>
            </a:extLst>
          </p:cNvPr>
          <p:cNvCxnSpPr>
            <a:cxnSpLocks/>
          </p:cNvCxnSpPr>
          <p:nvPr/>
        </p:nvCxnSpPr>
        <p:spPr>
          <a:xfrm flipV="1">
            <a:off x="2678644" y="4420089"/>
            <a:ext cx="0" cy="1080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feld 92">
            <a:extLst>
              <a:ext uri="{FF2B5EF4-FFF2-40B4-BE49-F238E27FC236}">
                <a16:creationId xmlns:a16="http://schemas.microsoft.com/office/drawing/2014/main" id="{8720CBD0-0863-A1D1-0127-9F09EF83C38A}"/>
              </a:ext>
            </a:extLst>
          </p:cNvPr>
          <p:cNvSpPr txBox="1"/>
          <p:nvPr/>
        </p:nvSpPr>
        <p:spPr>
          <a:xfrm>
            <a:off x="1533207" y="153572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side view</a:t>
            </a:r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303B853B-FA71-95E0-04E8-81C684FA67E7}"/>
              </a:ext>
            </a:extLst>
          </p:cNvPr>
          <p:cNvSpPr/>
          <p:nvPr/>
        </p:nvSpPr>
        <p:spPr>
          <a:xfrm>
            <a:off x="698501" y="401696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28A52862-3BC7-C24B-2043-ED174F98C0AA}"/>
              </a:ext>
            </a:extLst>
          </p:cNvPr>
          <p:cNvSpPr txBox="1"/>
          <p:nvPr/>
        </p:nvSpPr>
        <p:spPr>
          <a:xfrm>
            <a:off x="1501147" y="401696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front view</a:t>
            </a:r>
          </a:p>
        </p:txBody>
      </p:sp>
      <p:sp>
        <p:nvSpPr>
          <p:cNvPr id="97" name="Rechteck 96">
            <a:extLst>
              <a:ext uri="{FF2B5EF4-FFF2-40B4-BE49-F238E27FC236}">
                <a16:creationId xmlns:a16="http://schemas.microsoft.com/office/drawing/2014/main" id="{535D1581-CBE5-7BFF-2B30-E57D3E6CB148}"/>
              </a:ext>
            </a:extLst>
          </p:cNvPr>
          <p:cNvSpPr/>
          <p:nvPr/>
        </p:nvSpPr>
        <p:spPr>
          <a:xfrm>
            <a:off x="698501" y="153572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9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8E35A-D32B-7A6B-5440-040DCB97E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fik 47">
            <a:extLst>
              <a:ext uri="{FF2B5EF4-FFF2-40B4-BE49-F238E27FC236}">
                <a16:creationId xmlns:a16="http://schemas.microsoft.com/office/drawing/2014/main" id="{8C334B19-E34A-5985-2823-94EC1ED07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0E759D64-9262-6EAF-245C-E0B11311F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CCBC135-0037-1B96-00EA-CAFC00E7166E}"/>
              </a:ext>
            </a:extLst>
          </p:cNvPr>
          <p:cNvGrpSpPr/>
          <p:nvPr/>
        </p:nvGrpSpPr>
        <p:grpSpPr>
          <a:xfrm>
            <a:off x="695244" y="2887470"/>
            <a:ext cx="467090" cy="357946"/>
            <a:chOff x="695244" y="2887470"/>
            <a:chExt cx="467090" cy="357946"/>
          </a:xfrm>
        </p:grpSpPr>
        <p:pic>
          <p:nvPicPr>
            <p:cNvPr id="9" name="Flowchart: Extract 4">
              <a:extLst>
                <a:ext uri="{FF2B5EF4-FFF2-40B4-BE49-F238E27FC236}">
                  <a16:creationId xmlns:a16="http://schemas.microsoft.com/office/drawing/2014/main" id="{274F8A99-1FE5-E0B6-2B1E-652F27DE8F9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873487">
              <a:off x="695244" y="2974316"/>
              <a:ext cx="165879" cy="27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20">
              <a:extLst>
                <a:ext uri="{FF2B5EF4-FFF2-40B4-BE49-F238E27FC236}">
                  <a16:creationId xmlns:a16="http://schemas.microsoft.com/office/drawing/2014/main" id="{0B4F5E04-ADD3-B5B3-51DA-A67625F923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3766">
              <a:off x="868838" y="2950113"/>
              <a:ext cx="23515" cy="263361"/>
            </a:xfrm>
            <a:prstGeom prst="rect">
              <a:avLst/>
            </a:prstGeom>
            <a:solidFill>
              <a:srgbClr val="A6A6A6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A6A6A6"/>
              </a:extrusionClr>
            </a:sp3d>
          </p:spPr>
          <p:txBody>
            <a:bodyPr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LI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grpSp>
          <p:nvGrpSpPr>
            <p:cNvPr id="11" name="Group 129">
              <a:extLst>
                <a:ext uri="{FF2B5EF4-FFF2-40B4-BE49-F238E27FC236}">
                  <a16:creationId xmlns:a16="http://schemas.microsoft.com/office/drawing/2014/main" id="{A6852A19-A752-6F1B-81ED-9046EE322A73}"/>
                </a:ext>
              </a:extLst>
            </p:cNvPr>
            <p:cNvGrpSpPr>
              <a:grpSpLocks/>
            </p:cNvGrpSpPr>
            <p:nvPr/>
          </p:nvGrpSpPr>
          <p:grpSpPr bwMode="auto">
            <a:xfrm rot="21536046">
              <a:off x="914633" y="2887470"/>
              <a:ext cx="80308" cy="254158"/>
              <a:chOff x="5135555" y="1990419"/>
              <a:chExt cx="1935805" cy="3134621"/>
            </a:xfrm>
          </p:grpSpPr>
          <p:sp>
            <p:nvSpPr>
              <p:cNvPr id="18" name="Text Box 560">
                <a:extLst>
                  <a:ext uri="{FF2B5EF4-FFF2-40B4-BE49-F238E27FC236}">
                    <a16:creationId xmlns:a16="http://schemas.microsoft.com/office/drawing/2014/main" id="{398EEA03-D094-5156-E38E-FBC94E3396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2925403">
                <a:off x="5408241" y="4249457"/>
                <a:ext cx="687490" cy="875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sp>
            <p:nvSpPr>
              <p:cNvPr id="19" name="Moon 131">
                <a:extLst>
                  <a:ext uri="{FF2B5EF4-FFF2-40B4-BE49-F238E27FC236}">
                    <a16:creationId xmlns:a16="http://schemas.microsoft.com/office/drawing/2014/main" id="{1A42622D-EAFC-9F38-2A9B-2749365598B5}"/>
                  </a:ext>
                </a:extLst>
              </p:cNvPr>
              <p:cNvSpPr/>
              <p:nvPr/>
            </p:nvSpPr>
            <p:spPr bwMode="auto">
              <a:xfrm rot="19474596">
                <a:off x="5135555" y="1990419"/>
                <a:ext cx="1126339" cy="1317372"/>
              </a:xfrm>
              <a:prstGeom prst="moon">
                <a:avLst>
                  <a:gd name="adj" fmla="val 86321"/>
                </a:avLst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0"/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grpSp>
            <p:nvGrpSpPr>
              <p:cNvPr id="20" name="Pie 132">
                <a:extLst>
                  <a:ext uri="{FF2B5EF4-FFF2-40B4-BE49-F238E27FC236}">
                    <a16:creationId xmlns:a16="http://schemas.microsoft.com/office/drawing/2014/main" id="{44FC2ECB-5D8F-44BE-4C71-CA6945A617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22976" y="2592686"/>
                <a:ext cx="1548384" cy="2090928"/>
                <a:chOff x="5675376" y="2529840"/>
                <a:chExt cx="1548384" cy="2090928"/>
              </a:xfrm>
            </p:grpSpPr>
            <p:pic>
              <p:nvPicPr>
                <p:cNvPr id="21" name="Pie 132">
                  <a:extLst>
                    <a:ext uri="{FF2B5EF4-FFF2-40B4-BE49-F238E27FC236}">
                      <a16:creationId xmlns:a16="http://schemas.microsoft.com/office/drawing/2014/main" id="{D1C9F62C-4185-537F-2732-3FA5AAF230DA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675376" y="2529840"/>
                  <a:ext cx="1548384" cy="2090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" name="Text Box 566">
                  <a:extLst>
                    <a:ext uri="{FF2B5EF4-FFF2-40B4-BE49-F238E27FC236}">
                      <a16:creationId xmlns:a16="http://schemas.microsoft.com/office/drawing/2014/main" id="{C22C126B-634D-3D5F-2D7B-F158B727742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943877" y="2488985"/>
                  <a:ext cx="1470825" cy="2172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LI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+mn-cs"/>
                  </a:endParaRPr>
                </a:p>
              </p:txBody>
            </p:sp>
          </p:grpSp>
        </p:grpSp>
        <p:grpSp>
          <p:nvGrpSpPr>
            <p:cNvPr id="12" name="Gruppieren 43">
              <a:extLst>
                <a:ext uri="{FF2B5EF4-FFF2-40B4-BE49-F238E27FC236}">
                  <a16:creationId xmlns:a16="http://schemas.microsoft.com/office/drawing/2014/main" id="{ECF14C3A-9E56-330F-0E82-5A44FD1E5278}"/>
                </a:ext>
              </a:extLst>
            </p:cNvPr>
            <p:cNvGrpSpPr>
              <a:grpSpLocks/>
            </p:cNvGrpSpPr>
            <p:nvPr/>
          </p:nvGrpSpPr>
          <p:grpSpPr bwMode="auto">
            <a:xfrm rot="19496116">
              <a:off x="934210" y="2921263"/>
              <a:ext cx="228124" cy="180264"/>
              <a:chOff x="2587181" y="20733560"/>
              <a:chExt cx="958673" cy="813151"/>
            </a:xfrm>
          </p:grpSpPr>
          <p:cxnSp>
            <p:nvCxnSpPr>
              <p:cNvPr id="13" name="Gerade Verbindung mit Pfeil 31">
                <a:extLst>
                  <a:ext uri="{FF2B5EF4-FFF2-40B4-BE49-F238E27FC236}">
                    <a16:creationId xmlns:a16="http://schemas.microsoft.com/office/drawing/2014/main" id="{AC034332-C040-16C9-F5DA-2AC32F7DA7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731593" y="20949196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4" name="Gerade Verbindung mit Pfeil 39">
                <a:extLst>
                  <a:ext uri="{FF2B5EF4-FFF2-40B4-BE49-F238E27FC236}">
                    <a16:creationId xmlns:a16="http://schemas.microsoft.com/office/drawing/2014/main" id="{A7BAADC6-0DBC-4CF4-CACE-286D87FEF9C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200000">
                <a:off x="2587181" y="2112411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5" name="Gerade Verbindung mit Pfeil 40">
                <a:extLst>
                  <a:ext uri="{FF2B5EF4-FFF2-40B4-BE49-F238E27FC236}">
                    <a16:creationId xmlns:a16="http://schemas.microsoft.com/office/drawing/2014/main" id="{E16A371E-8A34-D5FA-50AE-8E4D382674F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1200000">
                <a:off x="2813887" y="2073356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6" name="Gerade Verbindung mit Pfeil 41">
                <a:extLst>
                  <a:ext uri="{FF2B5EF4-FFF2-40B4-BE49-F238E27FC236}">
                    <a16:creationId xmlns:a16="http://schemas.microsoft.com/office/drawing/2014/main" id="{1445BEA9-B6E0-6E47-03C3-C5C5EC85265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600000">
                <a:off x="2666749" y="21044464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7" name="Gerade Verbindung mit Pfeil 42">
                <a:extLst>
                  <a:ext uri="{FF2B5EF4-FFF2-40B4-BE49-F238E27FC236}">
                    <a16:creationId xmlns:a16="http://schemas.microsoft.com/office/drawing/2014/main" id="{C71D4585-ADFF-1391-AF53-C53EA02EA50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600000">
                <a:off x="2783139" y="20845678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DBBE36B-8108-90A0-3CDB-873DCD4E0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B</a:t>
            </a:r>
            <a:r>
              <a:rPr lang="en-US" dirty="0"/>
              <a:t>-field and particle tracing simulations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ACBA2B0C-61D2-60F6-C7A7-6494E745464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98501" y="931362"/>
            <a:ext cx="11087100" cy="332742"/>
          </a:xfrm>
        </p:spPr>
        <p:txBody>
          <a:bodyPr/>
          <a:lstStyle/>
          <a:p>
            <a:r>
              <a:rPr lang="en-US" dirty="0"/>
              <a:t>Set 10 – large 2-layer helix, no wires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8ABDDAE-510A-8893-11D0-B1AD659BB7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CBD89A-09CF-8EBA-A154-8C9B01E8B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1490354-0A0D-EEBC-898E-C0AE24E68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15</a:t>
            </a:fld>
            <a:endParaRPr lang="en-US" noProof="0" dirty="0"/>
          </a:p>
        </p:txBody>
      </p: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CCC894B5-4764-5384-681E-F76B9C100AB7}"/>
              </a:ext>
            </a:extLst>
          </p:cNvPr>
          <p:cNvGrpSpPr/>
          <p:nvPr/>
        </p:nvGrpSpPr>
        <p:grpSpPr>
          <a:xfrm>
            <a:off x="1226338" y="2486457"/>
            <a:ext cx="1718537" cy="1080000"/>
            <a:chOff x="2524042" y="1386841"/>
            <a:chExt cx="1718537" cy="1080000"/>
          </a:xfrm>
        </p:grpSpPr>
        <p:sp>
          <p:nvSpPr>
            <p:cNvPr id="49" name="Parallelogramm 48">
              <a:extLst>
                <a:ext uri="{FF2B5EF4-FFF2-40B4-BE49-F238E27FC236}">
                  <a16:creationId xmlns:a16="http://schemas.microsoft.com/office/drawing/2014/main" id="{307E878F-6884-249B-8542-457DB9EE49D0}"/>
                </a:ext>
              </a:extLst>
            </p:cNvPr>
            <p:cNvSpPr/>
            <p:nvPr/>
          </p:nvSpPr>
          <p:spPr>
            <a:xfrm>
              <a:off x="252404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0" name="Parallelogramm 49">
              <a:extLst>
                <a:ext uri="{FF2B5EF4-FFF2-40B4-BE49-F238E27FC236}">
                  <a16:creationId xmlns:a16="http://schemas.microsoft.com/office/drawing/2014/main" id="{EEC805E4-D1F5-A673-BE46-601E2ADAC5F8}"/>
                </a:ext>
              </a:extLst>
            </p:cNvPr>
            <p:cNvSpPr/>
            <p:nvPr/>
          </p:nvSpPr>
          <p:spPr>
            <a:xfrm>
              <a:off x="258494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1" name="Parallelogramm 50">
              <a:extLst>
                <a:ext uri="{FF2B5EF4-FFF2-40B4-BE49-F238E27FC236}">
                  <a16:creationId xmlns:a16="http://schemas.microsoft.com/office/drawing/2014/main" id="{7A9E6BFF-093E-4631-ABEC-3FC4424665C2}"/>
                </a:ext>
              </a:extLst>
            </p:cNvPr>
            <p:cNvSpPr/>
            <p:nvPr/>
          </p:nvSpPr>
          <p:spPr>
            <a:xfrm>
              <a:off x="264585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2" name="Parallelogramm 51">
              <a:extLst>
                <a:ext uri="{FF2B5EF4-FFF2-40B4-BE49-F238E27FC236}">
                  <a16:creationId xmlns:a16="http://schemas.microsoft.com/office/drawing/2014/main" id="{49B8E32D-536E-C418-1AA8-37281C9733A9}"/>
                </a:ext>
              </a:extLst>
            </p:cNvPr>
            <p:cNvSpPr/>
            <p:nvPr/>
          </p:nvSpPr>
          <p:spPr>
            <a:xfrm>
              <a:off x="270675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3" name="Parallelogramm 52">
              <a:extLst>
                <a:ext uri="{FF2B5EF4-FFF2-40B4-BE49-F238E27FC236}">
                  <a16:creationId xmlns:a16="http://schemas.microsoft.com/office/drawing/2014/main" id="{9232228C-97E9-6395-85EF-05254ED02331}"/>
                </a:ext>
              </a:extLst>
            </p:cNvPr>
            <p:cNvSpPr/>
            <p:nvPr/>
          </p:nvSpPr>
          <p:spPr>
            <a:xfrm>
              <a:off x="276765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4" name="Parallelogramm 53">
              <a:extLst>
                <a:ext uri="{FF2B5EF4-FFF2-40B4-BE49-F238E27FC236}">
                  <a16:creationId xmlns:a16="http://schemas.microsoft.com/office/drawing/2014/main" id="{EC1E3332-CB1A-CFF2-9B5D-B1A40E89F054}"/>
                </a:ext>
              </a:extLst>
            </p:cNvPr>
            <p:cNvSpPr/>
            <p:nvPr/>
          </p:nvSpPr>
          <p:spPr>
            <a:xfrm>
              <a:off x="282856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5" name="Parallelogramm 54">
              <a:extLst>
                <a:ext uri="{FF2B5EF4-FFF2-40B4-BE49-F238E27FC236}">
                  <a16:creationId xmlns:a16="http://schemas.microsoft.com/office/drawing/2014/main" id="{B707E347-12E1-1228-20EB-1FBF6FAAE693}"/>
                </a:ext>
              </a:extLst>
            </p:cNvPr>
            <p:cNvSpPr/>
            <p:nvPr/>
          </p:nvSpPr>
          <p:spPr>
            <a:xfrm>
              <a:off x="288946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6" name="Parallelogramm 55">
              <a:extLst>
                <a:ext uri="{FF2B5EF4-FFF2-40B4-BE49-F238E27FC236}">
                  <a16:creationId xmlns:a16="http://schemas.microsoft.com/office/drawing/2014/main" id="{97433823-A5CB-94E9-1D66-5ADC3E295F12}"/>
                </a:ext>
              </a:extLst>
            </p:cNvPr>
            <p:cNvSpPr/>
            <p:nvPr/>
          </p:nvSpPr>
          <p:spPr>
            <a:xfrm>
              <a:off x="295037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7" name="Parallelogramm 56">
              <a:extLst>
                <a:ext uri="{FF2B5EF4-FFF2-40B4-BE49-F238E27FC236}">
                  <a16:creationId xmlns:a16="http://schemas.microsoft.com/office/drawing/2014/main" id="{05480C6C-5048-1E98-F744-3ADF25FC6347}"/>
                </a:ext>
              </a:extLst>
            </p:cNvPr>
            <p:cNvSpPr/>
            <p:nvPr/>
          </p:nvSpPr>
          <p:spPr>
            <a:xfrm>
              <a:off x="301127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8" name="Parallelogramm 57">
              <a:extLst>
                <a:ext uri="{FF2B5EF4-FFF2-40B4-BE49-F238E27FC236}">
                  <a16:creationId xmlns:a16="http://schemas.microsoft.com/office/drawing/2014/main" id="{918FFC54-888D-3CA2-D235-7A931C93E2D3}"/>
                </a:ext>
              </a:extLst>
            </p:cNvPr>
            <p:cNvSpPr/>
            <p:nvPr/>
          </p:nvSpPr>
          <p:spPr>
            <a:xfrm>
              <a:off x="307217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9" name="Parallelogramm 58">
              <a:extLst>
                <a:ext uri="{FF2B5EF4-FFF2-40B4-BE49-F238E27FC236}">
                  <a16:creationId xmlns:a16="http://schemas.microsoft.com/office/drawing/2014/main" id="{10A00391-86C6-AE14-DE57-8CD88FA04BE9}"/>
                </a:ext>
              </a:extLst>
            </p:cNvPr>
            <p:cNvSpPr/>
            <p:nvPr/>
          </p:nvSpPr>
          <p:spPr>
            <a:xfrm>
              <a:off x="313308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0" name="Parallelogramm 59">
              <a:extLst>
                <a:ext uri="{FF2B5EF4-FFF2-40B4-BE49-F238E27FC236}">
                  <a16:creationId xmlns:a16="http://schemas.microsoft.com/office/drawing/2014/main" id="{B5F939BE-090E-9CCB-72BB-54A277D52F7F}"/>
                </a:ext>
              </a:extLst>
            </p:cNvPr>
            <p:cNvSpPr/>
            <p:nvPr/>
          </p:nvSpPr>
          <p:spPr>
            <a:xfrm>
              <a:off x="319398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1" name="Parallelogramm 60">
              <a:extLst>
                <a:ext uri="{FF2B5EF4-FFF2-40B4-BE49-F238E27FC236}">
                  <a16:creationId xmlns:a16="http://schemas.microsoft.com/office/drawing/2014/main" id="{96EF9382-40A7-132B-BC38-353EB3DE5D32}"/>
                </a:ext>
              </a:extLst>
            </p:cNvPr>
            <p:cNvSpPr/>
            <p:nvPr/>
          </p:nvSpPr>
          <p:spPr>
            <a:xfrm>
              <a:off x="325489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2" name="Parallelogramm 61">
              <a:extLst>
                <a:ext uri="{FF2B5EF4-FFF2-40B4-BE49-F238E27FC236}">
                  <a16:creationId xmlns:a16="http://schemas.microsoft.com/office/drawing/2014/main" id="{FED625E5-D016-6D56-BA97-BF3823B37627}"/>
                </a:ext>
              </a:extLst>
            </p:cNvPr>
            <p:cNvSpPr/>
            <p:nvPr/>
          </p:nvSpPr>
          <p:spPr>
            <a:xfrm>
              <a:off x="331579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3" name="Parallelogramm 62">
              <a:extLst>
                <a:ext uri="{FF2B5EF4-FFF2-40B4-BE49-F238E27FC236}">
                  <a16:creationId xmlns:a16="http://schemas.microsoft.com/office/drawing/2014/main" id="{FB96E2D2-B19D-3590-80C8-564D4023AB46}"/>
                </a:ext>
              </a:extLst>
            </p:cNvPr>
            <p:cNvSpPr/>
            <p:nvPr/>
          </p:nvSpPr>
          <p:spPr>
            <a:xfrm>
              <a:off x="337669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4" name="Parallelogramm 63">
              <a:extLst>
                <a:ext uri="{FF2B5EF4-FFF2-40B4-BE49-F238E27FC236}">
                  <a16:creationId xmlns:a16="http://schemas.microsoft.com/office/drawing/2014/main" id="{261ED757-B06A-FFE8-5D63-2C8808FE476A}"/>
                </a:ext>
              </a:extLst>
            </p:cNvPr>
            <p:cNvSpPr/>
            <p:nvPr/>
          </p:nvSpPr>
          <p:spPr>
            <a:xfrm>
              <a:off x="343760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5" name="Parallelogramm 64">
              <a:extLst>
                <a:ext uri="{FF2B5EF4-FFF2-40B4-BE49-F238E27FC236}">
                  <a16:creationId xmlns:a16="http://schemas.microsoft.com/office/drawing/2014/main" id="{2FB9553C-2059-58B7-7EC9-0AF437225835}"/>
                </a:ext>
              </a:extLst>
            </p:cNvPr>
            <p:cNvSpPr/>
            <p:nvPr/>
          </p:nvSpPr>
          <p:spPr>
            <a:xfrm>
              <a:off x="349850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6" name="Parallelogramm 65">
              <a:extLst>
                <a:ext uri="{FF2B5EF4-FFF2-40B4-BE49-F238E27FC236}">
                  <a16:creationId xmlns:a16="http://schemas.microsoft.com/office/drawing/2014/main" id="{23E51D07-302B-E400-2EC0-30324EC5B8BB}"/>
                </a:ext>
              </a:extLst>
            </p:cNvPr>
            <p:cNvSpPr/>
            <p:nvPr/>
          </p:nvSpPr>
          <p:spPr>
            <a:xfrm>
              <a:off x="355941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7" name="Parallelogramm 66">
              <a:extLst>
                <a:ext uri="{FF2B5EF4-FFF2-40B4-BE49-F238E27FC236}">
                  <a16:creationId xmlns:a16="http://schemas.microsoft.com/office/drawing/2014/main" id="{B2AC655C-99E6-A1EA-632E-AD0502040638}"/>
                </a:ext>
              </a:extLst>
            </p:cNvPr>
            <p:cNvSpPr/>
            <p:nvPr/>
          </p:nvSpPr>
          <p:spPr>
            <a:xfrm>
              <a:off x="362031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8" name="Parallelogramm 67">
              <a:extLst>
                <a:ext uri="{FF2B5EF4-FFF2-40B4-BE49-F238E27FC236}">
                  <a16:creationId xmlns:a16="http://schemas.microsoft.com/office/drawing/2014/main" id="{F8629744-3D20-4A9B-04BF-BC5CBF26DA01}"/>
                </a:ext>
              </a:extLst>
            </p:cNvPr>
            <p:cNvSpPr/>
            <p:nvPr/>
          </p:nvSpPr>
          <p:spPr>
            <a:xfrm>
              <a:off x="368121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9" name="Parallelogramm 68">
              <a:extLst>
                <a:ext uri="{FF2B5EF4-FFF2-40B4-BE49-F238E27FC236}">
                  <a16:creationId xmlns:a16="http://schemas.microsoft.com/office/drawing/2014/main" id="{30C6C47B-A55C-47E6-2505-D841CF096DE6}"/>
                </a:ext>
              </a:extLst>
            </p:cNvPr>
            <p:cNvSpPr/>
            <p:nvPr/>
          </p:nvSpPr>
          <p:spPr>
            <a:xfrm>
              <a:off x="374212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0" name="Parallelogramm 69">
              <a:extLst>
                <a:ext uri="{FF2B5EF4-FFF2-40B4-BE49-F238E27FC236}">
                  <a16:creationId xmlns:a16="http://schemas.microsoft.com/office/drawing/2014/main" id="{49CC4483-8B77-1044-5842-1889121659A2}"/>
                </a:ext>
              </a:extLst>
            </p:cNvPr>
            <p:cNvSpPr/>
            <p:nvPr/>
          </p:nvSpPr>
          <p:spPr>
            <a:xfrm>
              <a:off x="380302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1" name="Parallelogramm 70">
              <a:extLst>
                <a:ext uri="{FF2B5EF4-FFF2-40B4-BE49-F238E27FC236}">
                  <a16:creationId xmlns:a16="http://schemas.microsoft.com/office/drawing/2014/main" id="{8E61C003-D3D9-6AB1-791F-DC2287A45146}"/>
                </a:ext>
              </a:extLst>
            </p:cNvPr>
            <p:cNvSpPr/>
            <p:nvPr/>
          </p:nvSpPr>
          <p:spPr>
            <a:xfrm>
              <a:off x="386393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2" name="Parallelogramm 71">
              <a:extLst>
                <a:ext uri="{FF2B5EF4-FFF2-40B4-BE49-F238E27FC236}">
                  <a16:creationId xmlns:a16="http://schemas.microsoft.com/office/drawing/2014/main" id="{83985C62-5A98-3165-6B44-15B21A4388FA}"/>
                </a:ext>
              </a:extLst>
            </p:cNvPr>
            <p:cNvSpPr/>
            <p:nvPr/>
          </p:nvSpPr>
          <p:spPr>
            <a:xfrm>
              <a:off x="392483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3" name="Parallelogramm 72">
              <a:extLst>
                <a:ext uri="{FF2B5EF4-FFF2-40B4-BE49-F238E27FC236}">
                  <a16:creationId xmlns:a16="http://schemas.microsoft.com/office/drawing/2014/main" id="{ED51BAAF-3341-43C5-DD3E-EA375AD2B653}"/>
                </a:ext>
              </a:extLst>
            </p:cNvPr>
            <p:cNvSpPr/>
            <p:nvPr/>
          </p:nvSpPr>
          <p:spPr>
            <a:xfrm>
              <a:off x="398573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4" name="Parallelogramm 73">
              <a:extLst>
                <a:ext uri="{FF2B5EF4-FFF2-40B4-BE49-F238E27FC236}">
                  <a16:creationId xmlns:a16="http://schemas.microsoft.com/office/drawing/2014/main" id="{EA43B4D4-6455-9E29-4514-5514A32722BF}"/>
                </a:ext>
              </a:extLst>
            </p:cNvPr>
            <p:cNvSpPr/>
            <p:nvPr/>
          </p:nvSpPr>
          <p:spPr>
            <a:xfrm>
              <a:off x="404664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5" name="Parallelogramm 74">
              <a:extLst>
                <a:ext uri="{FF2B5EF4-FFF2-40B4-BE49-F238E27FC236}">
                  <a16:creationId xmlns:a16="http://schemas.microsoft.com/office/drawing/2014/main" id="{D8F52AA9-5C61-B7F2-0083-4ECF100BE045}"/>
                </a:ext>
              </a:extLst>
            </p:cNvPr>
            <p:cNvSpPr/>
            <p:nvPr/>
          </p:nvSpPr>
          <p:spPr>
            <a:xfrm>
              <a:off x="410754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6" name="Parallelogramm 75">
              <a:extLst>
                <a:ext uri="{FF2B5EF4-FFF2-40B4-BE49-F238E27FC236}">
                  <a16:creationId xmlns:a16="http://schemas.microsoft.com/office/drawing/2014/main" id="{29940FB1-BC08-76C2-359C-D41423E7BC97}"/>
                </a:ext>
              </a:extLst>
            </p:cNvPr>
            <p:cNvSpPr/>
            <p:nvPr/>
          </p:nvSpPr>
          <p:spPr>
            <a:xfrm>
              <a:off x="4168455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81" name="Ellipse 80">
            <a:extLst>
              <a:ext uri="{FF2B5EF4-FFF2-40B4-BE49-F238E27FC236}">
                <a16:creationId xmlns:a16="http://schemas.microsoft.com/office/drawing/2014/main" id="{BF22A9C9-8254-C795-54E9-20E69A338C74}"/>
              </a:ext>
            </a:extLst>
          </p:cNvPr>
          <p:cNvSpPr/>
          <p:nvPr/>
        </p:nvSpPr>
        <p:spPr>
          <a:xfrm>
            <a:off x="1598359" y="4959803"/>
            <a:ext cx="1080000" cy="1080000"/>
          </a:xfrm>
          <a:prstGeom prst="ellipse">
            <a:avLst/>
          </a:prstGeom>
          <a:noFill/>
          <a:ln w="28575">
            <a:solidFill>
              <a:srgbClr val="005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D802E442-D606-FE02-8ADD-1366B3829BC3}"/>
              </a:ext>
            </a:extLst>
          </p:cNvPr>
          <p:cNvSpPr/>
          <p:nvPr/>
        </p:nvSpPr>
        <p:spPr>
          <a:xfrm>
            <a:off x="1706359" y="5067803"/>
            <a:ext cx="864000" cy="864000"/>
          </a:xfrm>
          <a:prstGeom prst="ellipse">
            <a:avLst/>
          </a:prstGeom>
          <a:noFill/>
          <a:ln w="28575">
            <a:solidFill>
              <a:srgbClr val="005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F86F1E15-E497-4290-BFB6-9771CA5D20C1}"/>
              </a:ext>
            </a:extLst>
          </p:cNvPr>
          <p:cNvSpPr txBox="1"/>
          <p:nvPr/>
        </p:nvSpPr>
        <p:spPr>
          <a:xfrm>
            <a:off x="1533207" y="153572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side view</a:t>
            </a:r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10349980-CEC4-B01A-F744-232AF91E3134}"/>
              </a:ext>
            </a:extLst>
          </p:cNvPr>
          <p:cNvSpPr/>
          <p:nvPr/>
        </p:nvSpPr>
        <p:spPr>
          <a:xfrm>
            <a:off x="698501" y="401696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B90E48E8-F13C-6DE8-2AD2-998E746E6056}"/>
              </a:ext>
            </a:extLst>
          </p:cNvPr>
          <p:cNvSpPr txBox="1"/>
          <p:nvPr/>
        </p:nvSpPr>
        <p:spPr>
          <a:xfrm>
            <a:off x="1501147" y="401696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front view</a:t>
            </a:r>
          </a:p>
        </p:txBody>
      </p:sp>
      <p:sp>
        <p:nvSpPr>
          <p:cNvPr id="97" name="Rechteck 96">
            <a:extLst>
              <a:ext uri="{FF2B5EF4-FFF2-40B4-BE49-F238E27FC236}">
                <a16:creationId xmlns:a16="http://schemas.microsoft.com/office/drawing/2014/main" id="{D94A1A4B-7084-543C-AC6B-4302C7F145F0}"/>
              </a:ext>
            </a:extLst>
          </p:cNvPr>
          <p:cNvSpPr/>
          <p:nvPr/>
        </p:nvSpPr>
        <p:spPr>
          <a:xfrm>
            <a:off x="698501" y="153572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1A4E770-2EAA-F4A4-A95B-A4FA78EC765C}"/>
              </a:ext>
            </a:extLst>
          </p:cNvPr>
          <p:cNvSpPr/>
          <p:nvPr/>
        </p:nvSpPr>
        <p:spPr>
          <a:xfrm>
            <a:off x="8186057" y="5014267"/>
            <a:ext cx="3599544" cy="726609"/>
          </a:xfrm>
          <a:prstGeom prst="rect">
            <a:avLst/>
          </a:prstGeom>
          <a:solidFill>
            <a:schemeClr val="bg1"/>
          </a:solidFill>
          <a:ln w="38100">
            <a:solidFill>
              <a:srgbClr val="E6007E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E46C0A"/>
              </a:buClr>
            </a:pPr>
            <a:r>
              <a:rPr lang="en-US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number of windings is favorable (</a:t>
            </a:r>
            <a:r>
              <a:rPr lang="en-US" b="1" i="1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b="1" baseline="-250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</a:t>
            </a:r>
            <a:r>
              <a:rPr lang="en-US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E6007E"/>
                </a:solidFill>
              </a:rPr>
              <a:t>↓</a:t>
            </a:r>
            <a:r>
              <a:rPr lang="en-US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96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DF86E-3610-7ED7-2B0A-2740A7BA9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BB28C3D-DE84-B909-F01E-CD725334F08E}"/>
              </a:ext>
            </a:extLst>
          </p:cNvPr>
          <p:cNvGrpSpPr/>
          <p:nvPr/>
        </p:nvGrpSpPr>
        <p:grpSpPr>
          <a:xfrm>
            <a:off x="695244" y="2887470"/>
            <a:ext cx="467090" cy="357946"/>
            <a:chOff x="695244" y="2887470"/>
            <a:chExt cx="467090" cy="357946"/>
          </a:xfrm>
        </p:grpSpPr>
        <p:pic>
          <p:nvPicPr>
            <p:cNvPr id="9" name="Flowchart: Extract 4">
              <a:extLst>
                <a:ext uri="{FF2B5EF4-FFF2-40B4-BE49-F238E27FC236}">
                  <a16:creationId xmlns:a16="http://schemas.microsoft.com/office/drawing/2014/main" id="{9BFE4029-ED2D-C4AA-8665-7D51F22F365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873487">
              <a:off x="695244" y="2974316"/>
              <a:ext cx="165879" cy="27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20">
              <a:extLst>
                <a:ext uri="{FF2B5EF4-FFF2-40B4-BE49-F238E27FC236}">
                  <a16:creationId xmlns:a16="http://schemas.microsoft.com/office/drawing/2014/main" id="{EC66058E-E291-1680-CBAB-1C233B50C1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3766">
              <a:off x="868838" y="2950113"/>
              <a:ext cx="23515" cy="263361"/>
            </a:xfrm>
            <a:prstGeom prst="rect">
              <a:avLst/>
            </a:prstGeom>
            <a:solidFill>
              <a:srgbClr val="A6A6A6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A6A6A6"/>
              </a:extrusionClr>
            </a:sp3d>
          </p:spPr>
          <p:txBody>
            <a:bodyPr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LI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grpSp>
          <p:nvGrpSpPr>
            <p:cNvPr id="11" name="Group 129">
              <a:extLst>
                <a:ext uri="{FF2B5EF4-FFF2-40B4-BE49-F238E27FC236}">
                  <a16:creationId xmlns:a16="http://schemas.microsoft.com/office/drawing/2014/main" id="{1066DDC2-64DE-FFC5-1082-C4958270D718}"/>
                </a:ext>
              </a:extLst>
            </p:cNvPr>
            <p:cNvGrpSpPr>
              <a:grpSpLocks/>
            </p:cNvGrpSpPr>
            <p:nvPr/>
          </p:nvGrpSpPr>
          <p:grpSpPr bwMode="auto">
            <a:xfrm rot="21536046">
              <a:off x="914633" y="2887470"/>
              <a:ext cx="80308" cy="254158"/>
              <a:chOff x="5135555" y="1990419"/>
              <a:chExt cx="1935805" cy="3134621"/>
            </a:xfrm>
          </p:grpSpPr>
          <p:sp>
            <p:nvSpPr>
              <p:cNvPr id="18" name="Text Box 560">
                <a:extLst>
                  <a:ext uri="{FF2B5EF4-FFF2-40B4-BE49-F238E27FC236}">
                    <a16:creationId xmlns:a16="http://schemas.microsoft.com/office/drawing/2014/main" id="{C6C90DCE-4DB9-8B38-4F82-BA7C977DB8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2925403">
                <a:off x="5408241" y="4249457"/>
                <a:ext cx="687490" cy="875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sp>
            <p:nvSpPr>
              <p:cNvPr id="19" name="Moon 131">
                <a:extLst>
                  <a:ext uri="{FF2B5EF4-FFF2-40B4-BE49-F238E27FC236}">
                    <a16:creationId xmlns:a16="http://schemas.microsoft.com/office/drawing/2014/main" id="{9ABCBD8B-7FCC-66C6-10F3-3CA50BF59C0E}"/>
                  </a:ext>
                </a:extLst>
              </p:cNvPr>
              <p:cNvSpPr/>
              <p:nvPr/>
            </p:nvSpPr>
            <p:spPr bwMode="auto">
              <a:xfrm rot="19474596">
                <a:off x="5135555" y="1990419"/>
                <a:ext cx="1126339" cy="1317372"/>
              </a:xfrm>
              <a:prstGeom prst="moon">
                <a:avLst>
                  <a:gd name="adj" fmla="val 86321"/>
                </a:avLst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0"/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grpSp>
            <p:nvGrpSpPr>
              <p:cNvPr id="20" name="Pie 132">
                <a:extLst>
                  <a:ext uri="{FF2B5EF4-FFF2-40B4-BE49-F238E27FC236}">
                    <a16:creationId xmlns:a16="http://schemas.microsoft.com/office/drawing/2014/main" id="{72E7B4B3-A611-A45B-E555-224D0AC9A0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22976" y="2592686"/>
                <a:ext cx="1548384" cy="2090928"/>
                <a:chOff x="5675376" y="2529840"/>
                <a:chExt cx="1548384" cy="2090928"/>
              </a:xfrm>
            </p:grpSpPr>
            <p:pic>
              <p:nvPicPr>
                <p:cNvPr id="21" name="Pie 132">
                  <a:extLst>
                    <a:ext uri="{FF2B5EF4-FFF2-40B4-BE49-F238E27FC236}">
                      <a16:creationId xmlns:a16="http://schemas.microsoft.com/office/drawing/2014/main" id="{FDC7233F-21C0-182B-721C-61ECF9E563F9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675376" y="2529840"/>
                  <a:ext cx="1548384" cy="2090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" name="Text Box 566">
                  <a:extLst>
                    <a:ext uri="{FF2B5EF4-FFF2-40B4-BE49-F238E27FC236}">
                      <a16:creationId xmlns:a16="http://schemas.microsoft.com/office/drawing/2014/main" id="{AEF3CAF9-CDA8-D5F2-1F0D-23E9D4DEC76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943877" y="2488985"/>
                  <a:ext cx="1470825" cy="2172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LI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+mn-cs"/>
                  </a:endParaRPr>
                </a:p>
              </p:txBody>
            </p:sp>
          </p:grpSp>
        </p:grpSp>
        <p:grpSp>
          <p:nvGrpSpPr>
            <p:cNvPr id="12" name="Gruppieren 43">
              <a:extLst>
                <a:ext uri="{FF2B5EF4-FFF2-40B4-BE49-F238E27FC236}">
                  <a16:creationId xmlns:a16="http://schemas.microsoft.com/office/drawing/2014/main" id="{1F0662D9-DD01-F7ED-6239-72D95FCBEA05}"/>
                </a:ext>
              </a:extLst>
            </p:cNvPr>
            <p:cNvGrpSpPr>
              <a:grpSpLocks/>
            </p:cNvGrpSpPr>
            <p:nvPr/>
          </p:nvGrpSpPr>
          <p:grpSpPr bwMode="auto">
            <a:xfrm rot="19496116">
              <a:off x="934210" y="2921263"/>
              <a:ext cx="228124" cy="180264"/>
              <a:chOff x="2587181" y="20733560"/>
              <a:chExt cx="958673" cy="813151"/>
            </a:xfrm>
          </p:grpSpPr>
          <p:cxnSp>
            <p:nvCxnSpPr>
              <p:cNvPr id="13" name="Gerade Verbindung mit Pfeil 31">
                <a:extLst>
                  <a:ext uri="{FF2B5EF4-FFF2-40B4-BE49-F238E27FC236}">
                    <a16:creationId xmlns:a16="http://schemas.microsoft.com/office/drawing/2014/main" id="{B8EE80C2-E93F-DB13-822A-27212811878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731593" y="20949196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4" name="Gerade Verbindung mit Pfeil 39">
                <a:extLst>
                  <a:ext uri="{FF2B5EF4-FFF2-40B4-BE49-F238E27FC236}">
                    <a16:creationId xmlns:a16="http://schemas.microsoft.com/office/drawing/2014/main" id="{5A299257-B70A-B8DD-DB58-9AED58300C2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200000">
                <a:off x="2587181" y="2112411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5" name="Gerade Verbindung mit Pfeil 40">
                <a:extLst>
                  <a:ext uri="{FF2B5EF4-FFF2-40B4-BE49-F238E27FC236}">
                    <a16:creationId xmlns:a16="http://schemas.microsoft.com/office/drawing/2014/main" id="{CE09458B-F64A-EB0D-D62B-96A1B04BC0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1200000">
                <a:off x="2813887" y="2073356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6" name="Gerade Verbindung mit Pfeil 41">
                <a:extLst>
                  <a:ext uri="{FF2B5EF4-FFF2-40B4-BE49-F238E27FC236}">
                    <a16:creationId xmlns:a16="http://schemas.microsoft.com/office/drawing/2014/main" id="{8085FAC0-24E2-882F-19FB-D527AF11923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600000">
                <a:off x="2666749" y="21044464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7" name="Gerade Verbindung mit Pfeil 42">
                <a:extLst>
                  <a:ext uri="{FF2B5EF4-FFF2-40B4-BE49-F238E27FC236}">
                    <a16:creationId xmlns:a16="http://schemas.microsoft.com/office/drawing/2014/main" id="{1B6CC63C-CF3B-C4C0-23D1-CE9F42D2F4A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600000">
                <a:off x="2783139" y="20845678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</p:grpSp>
      </p:grpSp>
      <p:pic>
        <p:nvPicPr>
          <p:cNvPr id="48" name="Grafik 47">
            <a:extLst>
              <a:ext uri="{FF2B5EF4-FFF2-40B4-BE49-F238E27FC236}">
                <a16:creationId xmlns:a16="http://schemas.microsoft.com/office/drawing/2014/main" id="{1B02370A-760F-659A-DE42-79722C673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6D4BAA24-00DA-BC51-E7CA-1A2E269FB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895918A-49A2-003B-53F7-6E6BDEB78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B</a:t>
            </a:r>
            <a:r>
              <a:rPr lang="en-US" dirty="0"/>
              <a:t>-field and particle tracing simulations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604F2FEB-E517-5197-D610-CE0EE085442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98501" y="931362"/>
            <a:ext cx="11087100" cy="332742"/>
          </a:xfrm>
        </p:spPr>
        <p:txBody>
          <a:bodyPr/>
          <a:lstStyle/>
          <a:p>
            <a:r>
              <a:rPr lang="en-US" dirty="0"/>
              <a:t>Set 8 – like set 5 but with a twist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B80B71-10AA-B55D-082B-BCB94AE91B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663C4A5-F930-5B39-7070-EDB22263B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E4E68F-95AB-B366-F1D3-59A85C599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16</a:t>
            </a:fld>
            <a:endParaRPr lang="en-US" noProof="0" dirty="0"/>
          </a:p>
        </p:txBody>
      </p: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1ED25DB4-64DA-FFA2-6CD4-A349691828E5}"/>
              </a:ext>
            </a:extLst>
          </p:cNvPr>
          <p:cNvGrpSpPr/>
          <p:nvPr/>
        </p:nvGrpSpPr>
        <p:grpSpPr>
          <a:xfrm>
            <a:off x="1226338" y="1964857"/>
            <a:ext cx="1954958" cy="1601600"/>
            <a:chOff x="2524042" y="865241"/>
            <a:chExt cx="1954958" cy="1601600"/>
          </a:xfrm>
        </p:grpSpPr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C33329C9-4D44-F97A-B0B2-7B3F588BB05A}"/>
                </a:ext>
              </a:extLst>
            </p:cNvPr>
            <p:cNvGrpSpPr/>
            <p:nvPr/>
          </p:nvGrpSpPr>
          <p:grpSpPr>
            <a:xfrm>
              <a:off x="2524042" y="1386841"/>
              <a:ext cx="1718537" cy="1080000"/>
              <a:chOff x="2524042" y="1386841"/>
              <a:chExt cx="1718537" cy="1080000"/>
            </a:xfrm>
          </p:grpSpPr>
          <p:sp>
            <p:nvSpPr>
              <p:cNvPr id="49" name="Parallelogramm 48">
                <a:extLst>
                  <a:ext uri="{FF2B5EF4-FFF2-40B4-BE49-F238E27FC236}">
                    <a16:creationId xmlns:a16="http://schemas.microsoft.com/office/drawing/2014/main" id="{0530D498-F89C-9699-178B-9627458426BE}"/>
                  </a:ext>
                </a:extLst>
              </p:cNvPr>
              <p:cNvSpPr/>
              <p:nvPr/>
            </p:nvSpPr>
            <p:spPr>
              <a:xfrm>
                <a:off x="252404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Parallelogramm 49">
                <a:extLst>
                  <a:ext uri="{FF2B5EF4-FFF2-40B4-BE49-F238E27FC236}">
                    <a16:creationId xmlns:a16="http://schemas.microsoft.com/office/drawing/2014/main" id="{8784DA55-BEA1-6160-824F-93A0CB75F82A}"/>
                  </a:ext>
                </a:extLst>
              </p:cNvPr>
              <p:cNvSpPr/>
              <p:nvPr/>
            </p:nvSpPr>
            <p:spPr>
              <a:xfrm>
                <a:off x="258494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Parallelogramm 50">
                <a:extLst>
                  <a:ext uri="{FF2B5EF4-FFF2-40B4-BE49-F238E27FC236}">
                    <a16:creationId xmlns:a16="http://schemas.microsoft.com/office/drawing/2014/main" id="{E4DB1E52-A5E6-90CE-2652-1801C210A2F5}"/>
                  </a:ext>
                </a:extLst>
              </p:cNvPr>
              <p:cNvSpPr/>
              <p:nvPr/>
            </p:nvSpPr>
            <p:spPr>
              <a:xfrm>
                <a:off x="264585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Parallelogramm 51">
                <a:extLst>
                  <a:ext uri="{FF2B5EF4-FFF2-40B4-BE49-F238E27FC236}">
                    <a16:creationId xmlns:a16="http://schemas.microsoft.com/office/drawing/2014/main" id="{419331BF-F845-F1C1-8C4B-51468DB016C0}"/>
                  </a:ext>
                </a:extLst>
              </p:cNvPr>
              <p:cNvSpPr/>
              <p:nvPr/>
            </p:nvSpPr>
            <p:spPr>
              <a:xfrm>
                <a:off x="270675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Parallelogramm 52">
                <a:extLst>
                  <a:ext uri="{FF2B5EF4-FFF2-40B4-BE49-F238E27FC236}">
                    <a16:creationId xmlns:a16="http://schemas.microsoft.com/office/drawing/2014/main" id="{B27C8471-9369-3A7E-7BF0-2C42E72B8D02}"/>
                  </a:ext>
                </a:extLst>
              </p:cNvPr>
              <p:cNvSpPr/>
              <p:nvPr/>
            </p:nvSpPr>
            <p:spPr>
              <a:xfrm>
                <a:off x="276765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Parallelogramm 53">
                <a:extLst>
                  <a:ext uri="{FF2B5EF4-FFF2-40B4-BE49-F238E27FC236}">
                    <a16:creationId xmlns:a16="http://schemas.microsoft.com/office/drawing/2014/main" id="{2F14E3DD-0FB7-785E-3A20-CC264BA65C72}"/>
                  </a:ext>
                </a:extLst>
              </p:cNvPr>
              <p:cNvSpPr/>
              <p:nvPr/>
            </p:nvSpPr>
            <p:spPr>
              <a:xfrm>
                <a:off x="282856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Parallelogramm 54">
                <a:extLst>
                  <a:ext uri="{FF2B5EF4-FFF2-40B4-BE49-F238E27FC236}">
                    <a16:creationId xmlns:a16="http://schemas.microsoft.com/office/drawing/2014/main" id="{65CD9B00-E9FB-10E3-BD6D-973C4AFB41F1}"/>
                  </a:ext>
                </a:extLst>
              </p:cNvPr>
              <p:cNvSpPr/>
              <p:nvPr/>
            </p:nvSpPr>
            <p:spPr>
              <a:xfrm>
                <a:off x="288946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Parallelogramm 55">
                <a:extLst>
                  <a:ext uri="{FF2B5EF4-FFF2-40B4-BE49-F238E27FC236}">
                    <a16:creationId xmlns:a16="http://schemas.microsoft.com/office/drawing/2014/main" id="{601A9C8F-840B-2407-DC8A-53BAFFDED023}"/>
                  </a:ext>
                </a:extLst>
              </p:cNvPr>
              <p:cNvSpPr/>
              <p:nvPr/>
            </p:nvSpPr>
            <p:spPr>
              <a:xfrm>
                <a:off x="295037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Parallelogramm 56">
                <a:extLst>
                  <a:ext uri="{FF2B5EF4-FFF2-40B4-BE49-F238E27FC236}">
                    <a16:creationId xmlns:a16="http://schemas.microsoft.com/office/drawing/2014/main" id="{292FBE11-10B7-872F-1981-CD16362B0243}"/>
                  </a:ext>
                </a:extLst>
              </p:cNvPr>
              <p:cNvSpPr/>
              <p:nvPr/>
            </p:nvSpPr>
            <p:spPr>
              <a:xfrm>
                <a:off x="301127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Parallelogramm 57">
                <a:extLst>
                  <a:ext uri="{FF2B5EF4-FFF2-40B4-BE49-F238E27FC236}">
                    <a16:creationId xmlns:a16="http://schemas.microsoft.com/office/drawing/2014/main" id="{A541932A-FEDD-D538-86C3-CA76D13D7724}"/>
                  </a:ext>
                </a:extLst>
              </p:cNvPr>
              <p:cNvSpPr/>
              <p:nvPr/>
            </p:nvSpPr>
            <p:spPr>
              <a:xfrm>
                <a:off x="307217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Parallelogramm 58">
                <a:extLst>
                  <a:ext uri="{FF2B5EF4-FFF2-40B4-BE49-F238E27FC236}">
                    <a16:creationId xmlns:a16="http://schemas.microsoft.com/office/drawing/2014/main" id="{C1F7201E-FB99-2862-D108-B011B2AC8856}"/>
                  </a:ext>
                </a:extLst>
              </p:cNvPr>
              <p:cNvSpPr/>
              <p:nvPr/>
            </p:nvSpPr>
            <p:spPr>
              <a:xfrm>
                <a:off x="313308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Parallelogramm 59">
                <a:extLst>
                  <a:ext uri="{FF2B5EF4-FFF2-40B4-BE49-F238E27FC236}">
                    <a16:creationId xmlns:a16="http://schemas.microsoft.com/office/drawing/2014/main" id="{44EF05E0-9FC3-8409-C6F0-B342B448CA80}"/>
                  </a:ext>
                </a:extLst>
              </p:cNvPr>
              <p:cNvSpPr/>
              <p:nvPr/>
            </p:nvSpPr>
            <p:spPr>
              <a:xfrm>
                <a:off x="319398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Parallelogramm 60">
                <a:extLst>
                  <a:ext uri="{FF2B5EF4-FFF2-40B4-BE49-F238E27FC236}">
                    <a16:creationId xmlns:a16="http://schemas.microsoft.com/office/drawing/2014/main" id="{896E6564-41CD-DD30-5BE0-5165EC93333B}"/>
                  </a:ext>
                </a:extLst>
              </p:cNvPr>
              <p:cNvSpPr/>
              <p:nvPr/>
            </p:nvSpPr>
            <p:spPr>
              <a:xfrm>
                <a:off x="325489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Parallelogramm 61">
                <a:extLst>
                  <a:ext uri="{FF2B5EF4-FFF2-40B4-BE49-F238E27FC236}">
                    <a16:creationId xmlns:a16="http://schemas.microsoft.com/office/drawing/2014/main" id="{68385F8E-CE17-BC0A-444C-14091B1E25F2}"/>
                  </a:ext>
                </a:extLst>
              </p:cNvPr>
              <p:cNvSpPr/>
              <p:nvPr/>
            </p:nvSpPr>
            <p:spPr>
              <a:xfrm>
                <a:off x="331579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Parallelogramm 62">
                <a:extLst>
                  <a:ext uri="{FF2B5EF4-FFF2-40B4-BE49-F238E27FC236}">
                    <a16:creationId xmlns:a16="http://schemas.microsoft.com/office/drawing/2014/main" id="{FBD60B03-BFE7-EA0D-FB05-7D8962A8F591}"/>
                  </a:ext>
                </a:extLst>
              </p:cNvPr>
              <p:cNvSpPr/>
              <p:nvPr/>
            </p:nvSpPr>
            <p:spPr>
              <a:xfrm>
                <a:off x="337669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Parallelogramm 63">
                <a:extLst>
                  <a:ext uri="{FF2B5EF4-FFF2-40B4-BE49-F238E27FC236}">
                    <a16:creationId xmlns:a16="http://schemas.microsoft.com/office/drawing/2014/main" id="{D7C4631A-CF0A-5D82-C411-6298ACE9ED5D}"/>
                  </a:ext>
                </a:extLst>
              </p:cNvPr>
              <p:cNvSpPr/>
              <p:nvPr/>
            </p:nvSpPr>
            <p:spPr>
              <a:xfrm>
                <a:off x="343760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Parallelogramm 64">
                <a:extLst>
                  <a:ext uri="{FF2B5EF4-FFF2-40B4-BE49-F238E27FC236}">
                    <a16:creationId xmlns:a16="http://schemas.microsoft.com/office/drawing/2014/main" id="{7495EAB8-579E-80E6-663E-82D7090D547C}"/>
                  </a:ext>
                </a:extLst>
              </p:cNvPr>
              <p:cNvSpPr/>
              <p:nvPr/>
            </p:nvSpPr>
            <p:spPr>
              <a:xfrm>
                <a:off x="349850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Parallelogramm 65">
                <a:extLst>
                  <a:ext uri="{FF2B5EF4-FFF2-40B4-BE49-F238E27FC236}">
                    <a16:creationId xmlns:a16="http://schemas.microsoft.com/office/drawing/2014/main" id="{7E106F85-E5B3-D5AA-E052-9729588A5312}"/>
                  </a:ext>
                </a:extLst>
              </p:cNvPr>
              <p:cNvSpPr/>
              <p:nvPr/>
            </p:nvSpPr>
            <p:spPr>
              <a:xfrm>
                <a:off x="355941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F9B20B47-BDE7-1FE1-D226-BB638B501437}"/>
                  </a:ext>
                </a:extLst>
              </p:cNvPr>
              <p:cNvSpPr/>
              <p:nvPr/>
            </p:nvSpPr>
            <p:spPr>
              <a:xfrm>
                <a:off x="362031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A8A86E36-FD1B-5C5A-644B-681EA649ADC4}"/>
                  </a:ext>
                </a:extLst>
              </p:cNvPr>
              <p:cNvSpPr/>
              <p:nvPr/>
            </p:nvSpPr>
            <p:spPr>
              <a:xfrm>
                <a:off x="368121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58037C03-625C-8944-D3F7-DA7A9245E699}"/>
                  </a:ext>
                </a:extLst>
              </p:cNvPr>
              <p:cNvSpPr/>
              <p:nvPr/>
            </p:nvSpPr>
            <p:spPr>
              <a:xfrm>
                <a:off x="374212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63997C1B-F5F4-6580-4433-48CE6FDE92EE}"/>
                  </a:ext>
                </a:extLst>
              </p:cNvPr>
              <p:cNvSpPr/>
              <p:nvPr/>
            </p:nvSpPr>
            <p:spPr>
              <a:xfrm>
                <a:off x="380302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Parallelogramm 70">
                <a:extLst>
                  <a:ext uri="{FF2B5EF4-FFF2-40B4-BE49-F238E27FC236}">
                    <a16:creationId xmlns:a16="http://schemas.microsoft.com/office/drawing/2014/main" id="{40664E55-8C70-3B43-EC65-22749F57CE6D}"/>
                  </a:ext>
                </a:extLst>
              </p:cNvPr>
              <p:cNvSpPr/>
              <p:nvPr/>
            </p:nvSpPr>
            <p:spPr>
              <a:xfrm>
                <a:off x="386393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Parallelogramm 71">
                <a:extLst>
                  <a:ext uri="{FF2B5EF4-FFF2-40B4-BE49-F238E27FC236}">
                    <a16:creationId xmlns:a16="http://schemas.microsoft.com/office/drawing/2014/main" id="{C7E6D1C2-E7DF-934C-F043-DFF0A35BF2E4}"/>
                  </a:ext>
                </a:extLst>
              </p:cNvPr>
              <p:cNvSpPr/>
              <p:nvPr/>
            </p:nvSpPr>
            <p:spPr>
              <a:xfrm>
                <a:off x="392483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Parallelogramm 72">
                <a:extLst>
                  <a:ext uri="{FF2B5EF4-FFF2-40B4-BE49-F238E27FC236}">
                    <a16:creationId xmlns:a16="http://schemas.microsoft.com/office/drawing/2014/main" id="{C4EACDF3-FCD7-D88C-B655-0FDF9C806F87}"/>
                  </a:ext>
                </a:extLst>
              </p:cNvPr>
              <p:cNvSpPr/>
              <p:nvPr/>
            </p:nvSpPr>
            <p:spPr>
              <a:xfrm>
                <a:off x="398573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Parallelogramm 73">
                <a:extLst>
                  <a:ext uri="{FF2B5EF4-FFF2-40B4-BE49-F238E27FC236}">
                    <a16:creationId xmlns:a16="http://schemas.microsoft.com/office/drawing/2014/main" id="{DE395ABE-FD20-BB79-DAFA-B00D60D7A93E}"/>
                  </a:ext>
                </a:extLst>
              </p:cNvPr>
              <p:cNvSpPr/>
              <p:nvPr/>
            </p:nvSpPr>
            <p:spPr>
              <a:xfrm>
                <a:off x="404664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Parallelogramm 74">
                <a:extLst>
                  <a:ext uri="{FF2B5EF4-FFF2-40B4-BE49-F238E27FC236}">
                    <a16:creationId xmlns:a16="http://schemas.microsoft.com/office/drawing/2014/main" id="{7283586C-AC60-0B2E-AFF0-A61DB5A8338E}"/>
                  </a:ext>
                </a:extLst>
              </p:cNvPr>
              <p:cNvSpPr/>
              <p:nvPr/>
            </p:nvSpPr>
            <p:spPr>
              <a:xfrm>
                <a:off x="410754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Parallelogramm 75">
                <a:extLst>
                  <a:ext uri="{FF2B5EF4-FFF2-40B4-BE49-F238E27FC236}">
                    <a16:creationId xmlns:a16="http://schemas.microsoft.com/office/drawing/2014/main" id="{BACDC85B-6675-2F74-BDC6-8543027700DC}"/>
                  </a:ext>
                </a:extLst>
              </p:cNvPr>
              <p:cNvSpPr/>
              <p:nvPr/>
            </p:nvSpPr>
            <p:spPr>
              <a:xfrm>
                <a:off x="4168455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AEDBF419-3707-9A5F-44E8-5C210F33B57A}"/>
                </a:ext>
              </a:extLst>
            </p:cNvPr>
            <p:cNvCxnSpPr>
              <a:cxnSpLocks/>
            </p:cNvCxnSpPr>
            <p:nvPr/>
          </p:nvCxnSpPr>
          <p:spPr>
            <a:xfrm rot="1800000" flipV="1">
              <a:off x="4479000" y="865241"/>
              <a:ext cx="0" cy="1080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601B658A-51B4-8D3B-2382-F70AB38C4062}"/>
              </a:ext>
            </a:extLst>
          </p:cNvPr>
          <p:cNvGrpSpPr/>
          <p:nvPr/>
        </p:nvGrpSpPr>
        <p:grpSpPr>
          <a:xfrm>
            <a:off x="1598359" y="4420089"/>
            <a:ext cx="1080285" cy="1619714"/>
            <a:chOff x="2659070" y="2707712"/>
            <a:chExt cx="1080285" cy="1619714"/>
          </a:xfrm>
        </p:grpSpPr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B8C01DF5-136C-E931-E1F8-A93D240A1E9C}"/>
                </a:ext>
              </a:extLst>
            </p:cNvPr>
            <p:cNvGrpSpPr/>
            <p:nvPr/>
          </p:nvGrpSpPr>
          <p:grpSpPr>
            <a:xfrm>
              <a:off x="2659070" y="3247426"/>
              <a:ext cx="1080000" cy="1080000"/>
              <a:chOff x="1397137" y="2778810"/>
              <a:chExt cx="720000" cy="720000"/>
            </a:xfrm>
          </p:grpSpPr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A235507A-B090-D5D1-C203-B7060787418A}"/>
                  </a:ext>
                </a:extLst>
              </p:cNvPr>
              <p:cNvSpPr/>
              <p:nvPr/>
            </p:nvSpPr>
            <p:spPr>
              <a:xfrm>
                <a:off x="1397137" y="2778810"/>
                <a:ext cx="720000" cy="720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AF41A2A3-65AE-96C9-25E3-2223B3724A2A}"/>
                  </a:ext>
                </a:extLst>
              </p:cNvPr>
              <p:cNvSpPr/>
              <p:nvPr/>
            </p:nvSpPr>
            <p:spPr>
              <a:xfrm>
                <a:off x="1469137" y="2850810"/>
                <a:ext cx="576000" cy="576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1A311B28-F7C2-EF94-ADCA-0D7BF33E8C88}"/>
                  </a:ext>
                </a:extLst>
              </p:cNvPr>
              <p:cNvSpPr/>
              <p:nvPr/>
            </p:nvSpPr>
            <p:spPr>
              <a:xfrm>
                <a:off x="1541137" y="2922810"/>
                <a:ext cx="432000" cy="432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78BFC539-50E1-2830-2B0C-17870C987215}"/>
                  </a:ext>
                </a:extLst>
              </p:cNvPr>
              <p:cNvSpPr/>
              <p:nvPr/>
            </p:nvSpPr>
            <p:spPr>
              <a:xfrm>
                <a:off x="1613137" y="2994810"/>
                <a:ext cx="288000" cy="288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433CBB4F-4979-9C43-AAF0-49E3A96465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3070" y="2707712"/>
              <a:ext cx="0" cy="1080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8B74B4A4-D4CE-4901-FAA9-124F0B84C5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9355" y="2707712"/>
              <a:ext cx="0" cy="1080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feld 92">
            <a:extLst>
              <a:ext uri="{FF2B5EF4-FFF2-40B4-BE49-F238E27FC236}">
                <a16:creationId xmlns:a16="http://schemas.microsoft.com/office/drawing/2014/main" id="{F44C39F5-D3D1-17AA-016E-BFF1BFB9E611}"/>
              </a:ext>
            </a:extLst>
          </p:cNvPr>
          <p:cNvSpPr txBox="1"/>
          <p:nvPr/>
        </p:nvSpPr>
        <p:spPr>
          <a:xfrm>
            <a:off x="1533207" y="153572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side view</a:t>
            </a:r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7E4F0F7F-A28A-AEDB-B002-240262B24F32}"/>
              </a:ext>
            </a:extLst>
          </p:cNvPr>
          <p:cNvSpPr/>
          <p:nvPr/>
        </p:nvSpPr>
        <p:spPr>
          <a:xfrm>
            <a:off x="698501" y="401696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968D3770-19F6-2652-5F95-5CA4EC59646C}"/>
              </a:ext>
            </a:extLst>
          </p:cNvPr>
          <p:cNvSpPr txBox="1"/>
          <p:nvPr/>
        </p:nvSpPr>
        <p:spPr>
          <a:xfrm>
            <a:off x="1501147" y="401696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front view</a:t>
            </a:r>
          </a:p>
        </p:txBody>
      </p:sp>
      <p:sp>
        <p:nvSpPr>
          <p:cNvPr id="97" name="Rechteck 96">
            <a:extLst>
              <a:ext uri="{FF2B5EF4-FFF2-40B4-BE49-F238E27FC236}">
                <a16:creationId xmlns:a16="http://schemas.microsoft.com/office/drawing/2014/main" id="{56F5D9CF-BD0A-A125-91C4-1E0B8C0CC266}"/>
              </a:ext>
            </a:extLst>
          </p:cNvPr>
          <p:cNvSpPr/>
          <p:nvPr/>
        </p:nvSpPr>
        <p:spPr>
          <a:xfrm>
            <a:off x="698501" y="153572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CC5D35A5-5C78-A742-14E3-D8F54A7EAA7B}"/>
              </a:ext>
            </a:extLst>
          </p:cNvPr>
          <p:cNvGrpSpPr/>
          <p:nvPr/>
        </p:nvGrpSpPr>
        <p:grpSpPr>
          <a:xfrm flipH="1">
            <a:off x="765715" y="2201984"/>
            <a:ext cx="2129822" cy="1364473"/>
            <a:chOff x="2524042" y="1102368"/>
            <a:chExt cx="2129822" cy="1364473"/>
          </a:xfrm>
        </p:grpSpPr>
        <p:grpSp>
          <p:nvGrpSpPr>
            <p:cNvPr id="99" name="Gruppieren 98">
              <a:extLst>
                <a:ext uri="{FF2B5EF4-FFF2-40B4-BE49-F238E27FC236}">
                  <a16:creationId xmlns:a16="http://schemas.microsoft.com/office/drawing/2014/main" id="{4B9A17FC-DE80-DC98-E486-FA1BBD3E26FC}"/>
                </a:ext>
              </a:extLst>
            </p:cNvPr>
            <p:cNvGrpSpPr/>
            <p:nvPr/>
          </p:nvGrpSpPr>
          <p:grpSpPr>
            <a:xfrm>
              <a:off x="2524042" y="1386841"/>
              <a:ext cx="1718537" cy="1080000"/>
              <a:chOff x="2524042" y="1386841"/>
              <a:chExt cx="1718537" cy="1080000"/>
            </a:xfrm>
          </p:grpSpPr>
          <p:sp>
            <p:nvSpPr>
              <p:cNvPr id="101" name="Parallelogramm 100">
                <a:extLst>
                  <a:ext uri="{FF2B5EF4-FFF2-40B4-BE49-F238E27FC236}">
                    <a16:creationId xmlns:a16="http://schemas.microsoft.com/office/drawing/2014/main" id="{F7F5D806-8B45-15B4-2B75-B52E91979262}"/>
                  </a:ext>
                </a:extLst>
              </p:cNvPr>
              <p:cNvSpPr/>
              <p:nvPr/>
            </p:nvSpPr>
            <p:spPr>
              <a:xfrm>
                <a:off x="252404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Parallelogramm 101">
                <a:extLst>
                  <a:ext uri="{FF2B5EF4-FFF2-40B4-BE49-F238E27FC236}">
                    <a16:creationId xmlns:a16="http://schemas.microsoft.com/office/drawing/2014/main" id="{D39CE6A5-A186-E0B8-FD5A-663F5ABEDBD3}"/>
                  </a:ext>
                </a:extLst>
              </p:cNvPr>
              <p:cNvSpPr/>
              <p:nvPr/>
            </p:nvSpPr>
            <p:spPr>
              <a:xfrm>
                <a:off x="258494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Parallelogramm 102">
                <a:extLst>
                  <a:ext uri="{FF2B5EF4-FFF2-40B4-BE49-F238E27FC236}">
                    <a16:creationId xmlns:a16="http://schemas.microsoft.com/office/drawing/2014/main" id="{BFFBB7C6-6049-F1AB-DB11-3FAC56DABDC0}"/>
                  </a:ext>
                </a:extLst>
              </p:cNvPr>
              <p:cNvSpPr/>
              <p:nvPr/>
            </p:nvSpPr>
            <p:spPr>
              <a:xfrm>
                <a:off x="264585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Parallelogramm 103">
                <a:extLst>
                  <a:ext uri="{FF2B5EF4-FFF2-40B4-BE49-F238E27FC236}">
                    <a16:creationId xmlns:a16="http://schemas.microsoft.com/office/drawing/2014/main" id="{5344F4BE-DE40-BC92-FDDC-7FB392C16857}"/>
                  </a:ext>
                </a:extLst>
              </p:cNvPr>
              <p:cNvSpPr/>
              <p:nvPr/>
            </p:nvSpPr>
            <p:spPr>
              <a:xfrm>
                <a:off x="270675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Parallelogramm 104">
                <a:extLst>
                  <a:ext uri="{FF2B5EF4-FFF2-40B4-BE49-F238E27FC236}">
                    <a16:creationId xmlns:a16="http://schemas.microsoft.com/office/drawing/2014/main" id="{D505FB6D-34AB-FADF-4E75-BAC2A4DB3674}"/>
                  </a:ext>
                </a:extLst>
              </p:cNvPr>
              <p:cNvSpPr/>
              <p:nvPr/>
            </p:nvSpPr>
            <p:spPr>
              <a:xfrm>
                <a:off x="276765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Parallelogramm 105">
                <a:extLst>
                  <a:ext uri="{FF2B5EF4-FFF2-40B4-BE49-F238E27FC236}">
                    <a16:creationId xmlns:a16="http://schemas.microsoft.com/office/drawing/2014/main" id="{3DAED1F3-76CC-6C3D-6001-33E11B31AC86}"/>
                  </a:ext>
                </a:extLst>
              </p:cNvPr>
              <p:cNvSpPr/>
              <p:nvPr/>
            </p:nvSpPr>
            <p:spPr>
              <a:xfrm>
                <a:off x="282856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Parallelogramm 106">
                <a:extLst>
                  <a:ext uri="{FF2B5EF4-FFF2-40B4-BE49-F238E27FC236}">
                    <a16:creationId xmlns:a16="http://schemas.microsoft.com/office/drawing/2014/main" id="{BD03A03D-88E9-B09D-89C4-A3E021CEFCC0}"/>
                  </a:ext>
                </a:extLst>
              </p:cNvPr>
              <p:cNvSpPr/>
              <p:nvPr/>
            </p:nvSpPr>
            <p:spPr>
              <a:xfrm>
                <a:off x="288946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Parallelogramm 107">
                <a:extLst>
                  <a:ext uri="{FF2B5EF4-FFF2-40B4-BE49-F238E27FC236}">
                    <a16:creationId xmlns:a16="http://schemas.microsoft.com/office/drawing/2014/main" id="{A7B4DB3C-B05B-1CD1-15DB-B236DAF05537}"/>
                  </a:ext>
                </a:extLst>
              </p:cNvPr>
              <p:cNvSpPr/>
              <p:nvPr/>
            </p:nvSpPr>
            <p:spPr>
              <a:xfrm>
                <a:off x="295037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Parallelogramm 108">
                <a:extLst>
                  <a:ext uri="{FF2B5EF4-FFF2-40B4-BE49-F238E27FC236}">
                    <a16:creationId xmlns:a16="http://schemas.microsoft.com/office/drawing/2014/main" id="{7F132DF1-DA01-27CD-6A8E-7666023909BA}"/>
                  </a:ext>
                </a:extLst>
              </p:cNvPr>
              <p:cNvSpPr/>
              <p:nvPr/>
            </p:nvSpPr>
            <p:spPr>
              <a:xfrm>
                <a:off x="301127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Parallelogramm 109">
                <a:extLst>
                  <a:ext uri="{FF2B5EF4-FFF2-40B4-BE49-F238E27FC236}">
                    <a16:creationId xmlns:a16="http://schemas.microsoft.com/office/drawing/2014/main" id="{F62D12A3-60C2-599B-0EA9-798713DBBFFC}"/>
                  </a:ext>
                </a:extLst>
              </p:cNvPr>
              <p:cNvSpPr/>
              <p:nvPr/>
            </p:nvSpPr>
            <p:spPr>
              <a:xfrm>
                <a:off x="307217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Parallelogramm 110">
                <a:extLst>
                  <a:ext uri="{FF2B5EF4-FFF2-40B4-BE49-F238E27FC236}">
                    <a16:creationId xmlns:a16="http://schemas.microsoft.com/office/drawing/2014/main" id="{E35DA83C-217C-B0D1-474E-EC35D2820D3B}"/>
                  </a:ext>
                </a:extLst>
              </p:cNvPr>
              <p:cNvSpPr/>
              <p:nvPr/>
            </p:nvSpPr>
            <p:spPr>
              <a:xfrm>
                <a:off x="313308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Parallelogramm 111">
                <a:extLst>
                  <a:ext uri="{FF2B5EF4-FFF2-40B4-BE49-F238E27FC236}">
                    <a16:creationId xmlns:a16="http://schemas.microsoft.com/office/drawing/2014/main" id="{25123874-9D57-FCB2-3A99-A77174608545}"/>
                  </a:ext>
                </a:extLst>
              </p:cNvPr>
              <p:cNvSpPr/>
              <p:nvPr/>
            </p:nvSpPr>
            <p:spPr>
              <a:xfrm>
                <a:off x="319398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Parallelogramm 112">
                <a:extLst>
                  <a:ext uri="{FF2B5EF4-FFF2-40B4-BE49-F238E27FC236}">
                    <a16:creationId xmlns:a16="http://schemas.microsoft.com/office/drawing/2014/main" id="{1F9D3C46-30A1-70CC-99F4-5330032D9FE6}"/>
                  </a:ext>
                </a:extLst>
              </p:cNvPr>
              <p:cNvSpPr/>
              <p:nvPr/>
            </p:nvSpPr>
            <p:spPr>
              <a:xfrm>
                <a:off x="325489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Parallelogramm 113">
                <a:extLst>
                  <a:ext uri="{FF2B5EF4-FFF2-40B4-BE49-F238E27FC236}">
                    <a16:creationId xmlns:a16="http://schemas.microsoft.com/office/drawing/2014/main" id="{0D0AB7E3-849D-B176-00E0-BF3DE269FF44}"/>
                  </a:ext>
                </a:extLst>
              </p:cNvPr>
              <p:cNvSpPr/>
              <p:nvPr/>
            </p:nvSpPr>
            <p:spPr>
              <a:xfrm>
                <a:off x="331579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Parallelogramm 114">
                <a:extLst>
                  <a:ext uri="{FF2B5EF4-FFF2-40B4-BE49-F238E27FC236}">
                    <a16:creationId xmlns:a16="http://schemas.microsoft.com/office/drawing/2014/main" id="{7279E9F2-651A-3C37-3D27-EFBCEE2C1B08}"/>
                  </a:ext>
                </a:extLst>
              </p:cNvPr>
              <p:cNvSpPr/>
              <p:nvPr/>
            </p:nvSpPr>
            <p:spPr>
              <a:xfrm>
                <a:off x="337669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Parallelogramm 115">
                <a:extLst>
                  <a:ext uri="{FF2B5EF4-FFF2-40B4-BE49-F238E27FC236}">
                    <a16:creationId xmlns:a16="http://schemas.microsoft.com/office/drawing/2014/main" id="{21CD97DA-6A98-EF20-3540-39CA98440EB8}"/>
                  </a:ext>
                </a:extLst>
              </p:cNvPr>
              <p:cNvSpPr/>
              <p:nvPr/>
            </p:nvSpPr>
            <p:spPr>
              <a:xfrm>
                <a:off x="343760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7" name="Parallelogramm 116">
                <a:extLst>
                  <a:ext uri="{FF2B5EF4-FFF2-40B4-BE49-F238E27FC236}">
                    <a16:creationId xmlns:a16="http://schemas.microsoft.com/office/drawing/2014/main" id="{6D09164E-DD6B-D4A4-9073-83A8D356A796}"/>
                  </a:ext>
                </a:extLst>
              </p:cNvPr>
              <p:cNvSpPr/>
              <p:nvPr/>
            </p:nvSpPr>
            <p:spPr>
              <a:xfrm>
                <a:off x="349850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Parallelogramm 117">
                <a:extLst>
                  <a:ext uri="{FF2B5EF4-FFF2-40B4-BE49-F238E27FC236}">
                    <a16:creationId xmlns:a16="http://schemas.microsoft.com/office/drawing/2014/main" id="{EB60E5B6-311E-CA91-2F26-E84FB5F4AFFD}"/>
                  </a:ext>
                </a:extLst>
              </p:cNvPr>
              <p:cNvSpPr/>
              <p:nvPr/>
            </p:nvSpPr>
            <p:spPr>
              <a:xfrm>
                <a:off x="355941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9" name="Parallelogramm 118">
                <a:extLst>
                  <a:ext uri="{FF2B5EF4-FFF2-40B4-BE49-F238E27FC236}">
                    <a16:creationId xmlns:a16="http://schemas.microsoft.com/office/drawing/2014/main" id="{95D73AD9-E2B4-A179-E45A-C37EECFA070C}"/>
                  </a:ext>
                </a:extLst>
              </p:cNvPr>
              <p:cNvSpPr/>
              <p:nvPr/>
            </p:nvSpPr>
            <p:spPr>
              <a:xfrm>
                <a:off x="362031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0" name="Parallelogramm 119">
                <a:extLst>
                  <a:ext uri="{FF2B5EF4-FFF2-40B4-BE49-F238E27FC236}">
                    <a16:creationId xmlns:a16="http://schemas.microsoft.com/office/drawing/2014/main" id="{673AFDDD-8C0D-B5BA-045D-153BD688BAF0}"/>
                  </a:ext>
                </a:extLst>
              </p:cNvPr>
              <p:cNvSpPr/>
              <p:nvPr/>
            </p:nvSpPr>
            <p:spPr>
              <a:xfrm>
                <a:off x="368121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1" name="Parallelogramm 120">
                <a:extLst>
                  <a:ext uri="{FF2B5EF4-FFF2-40B4-BE49-F238E27FC236}">
                    <a16:creationId xmlns:a16="http://schemas.microsoft.com/office/drawing/2014/main" id="{A2FBAE80-F472-CFAB-406E-FEB26DC01D7E}"/>
                  </a:ext>
                </a:extLst>
              </p:cNvPr>
              <p:cNvSpPr/>
              <p:nvPr/>
            </p:nvSpPr>
            <p:spPr>
              <a:xfrm>
                <a:off x="374212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2" name="Parallelogramm 121">
                <a:extLst>
                  <a:ext uri="{FF2B5EF4-FFF2-40B4-BE49-F238E27FC236}">
                    <a16:creationId xmlns:a16="http://schemas.microsoft.com/office/drawing/2014/main" id="{C57FFB17-D0A2-DF21-CB0C-24EE3745E6B9}"/>
                  </a:ext>
                </a:extLst>
              </p:cNvPr>
              <p:cNvSpPr/>
              <p:nvPr/>
            </p:nvSpPr>
            <p:spPr>
              <a:xfrm>
                <a:off x="380302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Parallelogramm 122">
                <a:extLst>
                  <a:ext uri="{FF2B5EF4-FFF2-40B4-BE49-F238E27FC236}">
                    <a16:creationId xmlns:a16="http://schemas.microsoft.com/office/drawing/2014/main" id="{09DF32B3-DB01-D31E-B755-2046D308982A}"/>
                  </a:ext>
                </a:extLst>
              </p:cNvPr>
              <p:cNvSpPr/>
              <p:nvPr/>
            </p:nvSpPr>
            <p:spPr>
              <a:xfrm>
                <a:off x="386393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Parallelogramm 123">
                <a:extLst>
                  <a:ext uri="{FF2B5EF4-FFF2-40B4-BE49-F238E27FC236}">
                    <a16:creationId xmlns:a16="http://schemas.microsoft.com/office/drawing/2014/main" id="{1C0EEA90-6632-7C92-B5B1-03FDD48CF875}"/>
                  </a:ext>
                </a:extLst>
              </p:cNvPr>
              <p:cNvSpPr/>
              <p:nvPr/>
            </p:nvSpPr>
            <p:spPr>
              <a:xfrm>
                <a:off x="392483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Parallelogramm 124">
                <a:extLst>
                  <a:ext uri="{FF2B5EF4-FFF2-40B4-BE49-F238E27FC236}">
                    <a16:creationId xmlns:a16="http://schemas.microsoft.com/office/drawing/2014/main" id="{C5E4E8F9-9994-8CDD-9EBB-342C05D281C6}"/>
                  </a:ext>
                </a:extLst>
              </p:cNvPr>
              <p:cNvSpPr/>
              <p:nvPr/>
            </p:nvSpPr>
            <p:spPr>
              <a:xfrm>
                <a:off x="398573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Parallelogramm 125">
                <a:extLst>
                  <a:ext uri="{FF2B5EF4-FFF2-40B4-BE49-F238E27FC236}">
                    <a16:creationId xmlns:a16="http://schemas.microsoft.com/office/drawing/2014/main" id="{31C3A683-AB48-F6AA-D12F-A67C0A2F5426}"/>
                  </a:ext>
                </a:extLst>
              </p:cNvPr>
              <p:cNvSpPr/>
              <p:nvPr/>
            </p:nvSpPr>
            <p:spPr>
              <a:xfrm>
                <a:off x="404664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7" name="Parallelogramm 126">
                <a:extLst>
                  <a:ext uri="{FF2B5EF4-FFF2-40B4-BE49-F238E27FC236}">
                    <a16:creationId xmlns:a16="http://schemas.microsoft.com/office/drawing/2014/main" id="{11160BFB-CCCC-617E-7406-DEF94C6DBE1B}"/>
                  </a:ext>
                </a:extLst>
              </p:cNvPr>
              <p:cNvSpPr/>
              <p:nvPr/>
            </p:nvSpPr>
            <p:spPr>
              <a:xfrm>
                <a:off x="410754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8" name="Parallelogramm 127">
                <a:extLst>
                  <a:ext uri="{FF2B5EF4-FFF2-40B4-BE49-F238E27FC236}">
                    <a16:creationId xmlns:a16="http://schemas.microsoft.com/office/drawing/2014/main" id="{0D5A164A-BD8C-DC90-FAAF-4B86F374329D}"/>
                  </a:ext>
                </a:extLst>
              </p:cNvPr>
              <p:cNvSpPr/>
              <p:nvPr/>
            </p:nvSpPr>
            <p:spPr>
              <a:xfrm>
                <a:off x="4168455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6F0F3757-5FB5-D63C-8BAD-D96994FE97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9000" y="1102368"/>
              <a:ext cx="444864" cy="77052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0" name="Grafik 129">
            <a:extLst>
              <a:ext uri="{FF2B5EF4-FFF2-40B4-BE49-F238E27FC236}">
                <a16:creationId xmlns:a16="http://schemas.microsoft.com/office/drawing/2014/main" id="{50D56389-A5F5-93BE-454E-5070495F0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E1B2E04F-CD9A-E62E-B6A5-5576D0339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sp>
        <p:nvSpPr>
          <p:cNvPr id="132" name="Rechteck 131">
            <a:extLst>
              <a:ext uri="{FF2B5EF4-FFF2-40B4-BE49-F238E27FC236}">
                <a16:creationId xmlns:a16="http://schemas.microsoft.com/office/drawing/2014/main" id="{94A511DB-F0C6-6E56-EF62-4029DB30EFB7}"/>
              </a:ext>
            </a:extLst>
          </p:cNvPr>
          <p:cNvSpPr/>
          <p:nvPr/>
        </p:nvSpPr>
        <p:spPr>
          <a:xfrm>
            <a:off x="8186057" y="5014267"/>
            <a:ext cx="3599544" cy="726609"/>
          </a:xfrm>
          <a:prstGeom prst="rect">
            <a:avLst/>
          </a:prstGeom>
          <a:solidFill>
            <a:schemeClr val="bg1"/>
          </a:solidFill>
          <a:ln w="38100">
            <a:solidFill>
              <a:srgbClr val="E6007E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E46C0A"/>
              </a:buClr>
            </a:pPr>
            <a:r>
              <a:rPr lang="en-US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solution to all our problems???</a:t>
            </a:r>
          </a:p>
        </p:txBody>
      </p:sp>
    </p:spTree>
    <p:extLst>
      <p:ext uri="{BB962C8B-B14F-4D97-AF65-F5344CB8AC3E}">
        <p14:creationId xmlns:p14="http://schemas.microsoft.com/office/powerpoint/2010/main" val="28678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9F591-83BC-CCF8-18AF-C8CBB1B23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Maybe!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09B97800-00F1-5622-C2F3-29DE1EC4952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Practicability of turning the coil around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4D23DEC-CF33-FA81-5A75-7DB8E2BC65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B449EFC-19E2-D9E5-2933-205B32068C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1252ABA-EE82-FA3C-F841-CB8B0ECA5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49D1B70-39C6-D70F-13C8-14CCA9FE93C3}"/>
              </a:ext>
            </a:extLst>
          </p:cNvPr>
          <p:cNvSpPr/>
          <p:nvPr/>
        </p:nvSpPr>
        <p:spPr>
          <a:xfrm>
            <a:off x="6834188" y="1496963"/>
            <a:ext cx="4951413" cy="2098747"/>
          </a:xfrm>
          <a:prstGeom prst="rect">
            <a:avLst/>
          </a:prstGeom>
          <a:solidFill>
            <a:schemeClr val="bg1"/>
          </a:solidFill>
          <a:ln w="38100">
            <a:solidFill>
              <a:srgbClr val="005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5AA0"/>
                </a:solidFill>
              </a:rPr>
              <a:t>Soft copper wires with PTFE tubing allow for flexible routing away from TCC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005A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5AA0"/>
                </a:solidFill>
              </a:rPr>
              <a:t>Coil sits symmetrically in the housing (same distancer to TCC possible)</a:t>
            </a:r>
          </a:p>
        </p:txBody>
      </p:sp>
      <p:pic>
        <p:nvPicPr>
          <p:cNvPr id="12" name="Bildplatzhalter 7">
            <a:extLst>
              <a:ext uri="{FF2B5EF4-FFF2-40B4-BE49-F238E27FC236}">
                <a16:creationId xmlns:a16="http://schemas.microsoft.com/office/drawing/2014/main" id="{31F8A58A-6854-BD68-4B52-22A239F3A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517" b="24269"/>
          <a:stretch/>
        </p:blipFill>
        <p:spPr>
          <a:xfrm>
            <a:off x="698501" y="1496963"/>
            <a:ext cx="5358651" cy="468000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C9E777A-254B-3C28-4112-01E58C6C46F3}"/>
              </a:ext>
            </a:extLst>
          </p:cNvPr>
          <p:cNvSpPr/>
          <p:nvPr/>
        </p:nvSpPr>
        <p:spPr>
          <a:xfrm>
            <a:off x="6834188" y="4078216"/>
            <a:ext cx="4951413" cy="2098747"/>
          </a:xfrm>
          <a:prstGeom prst="rect">
            <a:avLst/>
          </a:prstGeom>
          <a:solidFill>
            <a:schemeClr val="bg1"/>
          </a:solidFill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F0781E"/>
                </a:solidFill>
              </a:rPr>
              <a:t>Nuts and bolts increase TCC distance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F0781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F0781E"/>
                </a:solidFill>
              </a:rPr>
              <a:t>Cooling connection clearly in the way </a:t>
            </a:r>
          </a:p>
        </p:txBody>
      </p:sp>
    </p:spTree>
    <p:extLst>
      <p:ext uri="{BB962C8B-B14F-4D97-AF65-F5344CB8AC3E}">
        <p14:creationId xmlns:p14="http://schemas.microsoft.com/office/powerpoint/2010/main" val="168911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35740E-BEEC-6317-D955-A04738B5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should we do next?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F4AE1C-2F14-0618-5A84-A99EE3462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5AA0"/>
                </a:solidFill>
              </a:rPr>
              <a:t>Considerations: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5AA0"/>
                </a:solidFill>
              </a:rPr>
              <a:t>Thinner wires:</a:t>
            </a:r>
          </a:p>
          <a:p>
            <a:pPr marL="819150" lvl="3" indent="-285750">
              <a:buFont typeface="Arial" panose="020B0604020202020204" pitchFamily="34" charset="0"/>
              <a:buChar char="→"/>
            </a:pPr>
            <a:r>
              <a:rPr lang="en-US" dirty="0">
                <a:solidFill>
                  <a:srgbClr val="005AA0"/>
                </a:solidFill>
              </a:rPr>
              <a:t>more flexible wire routing vs</a:t>
            </a:r>
            <a:r>
              <a:rPr lang="en-US" dirty="0">
                <a:solidFill>
                  <a:srgbClr val="F0781E"/>
                </a:solidFill>
              </a:rPr>
              <a:t>. less mechanical strength</a:t>
            </a:r>
          </a:p>
          <a:p>
            <a:pPr marL="819150" lvl="3" indent="-285750">
              <a:buFont typeface="Arial" panose="020B0604020202020204" pitchFamily="34" charset="0"/>
              <a:buChar char="→"/>
            </a:pPr>
            <a:r>
              <a:rPr lang="en-US" dirty="0">
                <a:solidFill>
                  <a:srgbClr val="005AA0"/>
                </a:solidFill>
              </a:rPr>
              <a:t>less steep incoming/outgoing wire</a:t>
            </a:r>
          </a:p>
          <a:p>
            <a:pPr marL="819150" lvl="3" indent="-285750">
              <a:buFont typeface="Arial" panose="020B0604020202020204" pitchFamily="34" charset="0"/>
              <a:buChar char="→"/>
            </a:pPr>
            <a:r>
              <a:rPr lang="en-US" dirty="0">
                <a:solidFill>
                  <a:srgbClr val="005AA0"/>
                </a:solidFill>
              </a:rPr>
              <a:t>More windings per coil length</a:t>
            </a:r>
          </a:p>
          <a:p>
            <a:pPr marL="819150" lvl="3" indent="-285750">
              <a:buFont typeface="Arial" panose="020B0604020202020204" pitchFamily="34" charset="0"/>
              <a:buChar char="→"/>
            </a:pPr>
            <a:endParaRPr lang="en-US" dirty="0">
              <a:solidFill>
                <a:srgbClr val="005AA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5AA0"/>
                </a:solidFill>
              </a:rPr>
              <a:t>Larger coil radius:</a:t>
            </a:r>
          </a:p>
          <a:p>
            <a:pPr marL="819150" lvl="3" indent="-285750">
              <a:buFont typeface="Arial" panose="020B0604020202020204" pitchFamily="34" charset="0"/>
              <a:buChar char="→"/>
            </a:pPr>
            <a:r>
              <a:rPr lang="en-US" dirty="0">
                <a:solidFill>
                  <a:srgbClr val="005AA0"/>
                </a:solidFill>
              </a:rPr>
              <a:t>Higher capture efficiency</a:t>
            </a:r>
          </a:p>
          <a:p>
            <a:pPr marL="819150" lvl="3" indent="-285750">
              <a:buFont typeface="Arial" panose="020B0604020202020204" pitchFamily="34" charset="0"/>
              <a:buChar char="→"/>
            </a:pPr>
            <a:r>
              <a:rPr lang="en-US" dirty="0">
                <a:solidFill>
                  <a:srgbClr val="005AA0"/>
                </a:solidFill>
              </a:rPr>
              <a:t>Possibly better focal spot quality</a:t>
            </a:r>
          </a:p>
          <a:p>
            <a:pPr marL="819150" lvl="3" indent="-285750">
              <a:buFont typeface="Arial" panose="020B0604020202020204" pitchFamily="34" charset="0"/>
              <a:buChar char="→"/>
            </a:pPr>
            <a:r>
              <a:rPr lang="en-US" dirty="0">
                <a:solidFill>
                  <a:srgbClr val="F0781E"/>
                </a:solidFill>
              </a:rPr>
              <a:t>Higher energy requirement</a:t>
            </a:r>
          </a:p>
          <a:p>
            <a:pPr marL="819150" lvl="3" indent="-285750">
              <a:buFont typeface="Arial" panose="020B0604020202020204" pitchFamily="34" charset="0"/>
              <a:buChar char="→"/>
            </a:pPr>
            <a:endParaRPr lang="en-US" dirty="0">
              <a:solidFill>
                <a:srgbClr val="E6007E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E6007E"/>
                </a:solidFill>
              </a:rPr>
              <a:t>Change mounting direction with slightly adopted design!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75D0B845-3284-E272-6B50-85FEE35D44C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Should we build modified coil prototype(s) for LIGHT and Dresden?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11F5B65-B420-494E-C2D8-51809DDCD4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E21CD20-2390-3450-AF2E-303DCC8B0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0C0684-6548-65BE-A774-D4AD477BC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442449B-3FF7-F9B4-1B11-6415D09CE114}"/>
              </a:ext>
            </a:extLst>
          </p:cNvPr>
          <p:cNvSpPr txBox="1"/>
          <p:nvPr/>
        </p:nvSpPr>
        <p:spPr>
          <a:xfrm>
            <a:off x="6730999" y="3587925"/>
            <a:ext cx="4299858" cy="954107"/>
          </a:xfrm>
          <a:prstGeom prst="rect">
            <a:avLst/>
          </a:prstGeom>
          <a:noFill/>
          <a:ln w="38100">
            <a:solidFill>
              <a:srgbClr val="E6007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6007E"/>
                </a:solidFill>
              </a:rPr>
              <a:t>Any wishes for future coil designs?</a:t>
            </a:r>
          </a:p>
        </p:txBody>
      </p:sp>
    </p:spTree>
    <p:extLst>
      <p:ext uri="{BB962C8B-B14F-4D97-AF65-F5344CB8AC3E}">
        <p14:creationId xmlns:p14="http://schemas.microsoft.com/office/powerpoint/2010/main" val="169105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BBF835-A625-F0F3-4662-4436801D93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0149FE-D6F9-A94F-8638-785058993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8FA5085-5534-AEBD-A8C9-6B50AFD1C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19</a:t>
            </a:fld>
            <a:endParaRPr lang="en-US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354C0CC-EC68-7D08-AEBD-B6FC2B78D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6" b="26215"/>
          <a:stretch/>
        </p:blipFill>
        <p:spPr>
          <a:xfrm>
            <a:off x="1" y="0"/>
            <a:ext cx="12192000" cy="617434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1277488F-646A-A5A6-A812-09D6EC4D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46" y="791235"/>
            <a:ext cx="7981228" cy="40971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Thank you for your attention!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A3C7A6A-2391-227D-265F-E7D890BBCEB5}"/>
              </a:ext>
            </a:extLst>
          </p:cNvPr>
          <p:cNvSpPr txBox="1"/>
          <p:nvPr/>
        </p:nvSpPr>
        <p:spPr>
          <a:xfrm>
            <a:off x="10385095" y="0"/>
            <a:ext cx="180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Funklicht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Gewitter</a:t>
            </a: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62262E3-FACF-F73C-A34B-5FF07A4FD5F3}"/>
              </a:ext>
            </a:extLst>
          </p:cNvPr>
          <p:cNvSpPr/>
          <p:nvPr/>
        </p:nvSpPr>
        <p:spPr>
          <a:xfrm>
            <a:off x="0" y="0"/>
            <a:ext cx="288000" cy="28800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1475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CC825DF-DAFE-FEB8-417A-E0BFFC58E571}"/>
              </a:ext>
            </a:extLst>
          </p:cNvPr>
          <p:cNvGrpSpPr/>
          <p:nvPr/>
        </p:nvGrpSpPr>
        <p:grpSpPr>
          <a:xfrm>
            <a:off x="698501" y="1448253"/>
            <a:ext cx="6407149" cy="4728710"/>
            <a:chOff x="698501" y="1448253"/>
            <a:chExt cx="6407149" cy="4728710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2A5CCD99-CDF9-0215-60DB-9330FEBC427F}"/>
                </a:ext>
              </a:extLst>
            </p:cNvPr>
            <p:cNvSpPr/>
            <p:nvPr/>
          </p:nvSpPr>
          <p:spPr>
            <a:xfrm>
              <a:off x="698502" y="1448253"/>
              <a:ext cx="6407148" cy="4728710"/>
            </a:xfrm>
            <a:prstGeom prst="rect">
              <a:avLst/>
            </a:prstGeom>
            <a:solidFill>
              <a:srgbClr val="050F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69317253-820D-8BAA-26E7-07B37C38F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8501" y="1702533"/>
              <a:ext cx="5938066" cy="4474430"/>
            </a:xfrm>
            <a:prstGeom prst="rect">
              <a:avLst/>
            </a:prstGeom>
          </p:spPr>
        </p:pic>
      </p:grp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E46AC9-8A5B-1604-ACE1-C409BE093A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F25FB0-01E2-C496-27B2-B8F559D3D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A2E4BE4-994A-6F61-1E66-4724E986E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30309C8-988A-E55E-7378-B03D41F98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6274" y="6391979"/>
            <a:ext cx="868965" cy="19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3EB64592-9A22-0F60-73C7-B855C6366E74}"/>
              </a:ext>
            </a:extLst>
          </p:cNvPr>
          <p:cNvSpPr txBox="1"/>
          <p:nvPr/>
        </p:nvSpPr>
        <p:spPr>
          <a:xfrm>
            <a:off x="4473737" y="2346706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glow rad="50800">
                    <a:schemeClr val="bg1">
                      <a:lumMod val="65000"/>
                      <a:alpha val="60000"/>
                    </a:schemeClr>
                  </a:glow>
                </a:effectLst>
              </a:rPr>
              <a:t>radiobiology</a:t>
            </a:r>
            <a:endParaRPr lang="en-US" sz="1500" dirty="0">
              <a:solidFill>
                <a:schemeClr val="bg1"/>
              </a:solidFill>
              <a:effectLst>
                <a:glow rad="50800">
                  <a:schemeClr val="bg1">
                    <a:lumMod val="65000"/>
                    <a:alpha val="60000"/>
                  </a:schemeClr>
                </a:glow>
              </a:effectLst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59C7CC9E-A861-390C-C673-EFA5D83741C3}"/>
              </a:ext>
            </a:extLst>
          </p:cNvPr>
          <p:cNvSpPr txBox="1"/>
          <p:nvPr/>
        </p:nvSpPr>
        <p:spPr>
          <a:xfrm>
            <a:off x="4137690" y="1895090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glow rad="50800">
                    <a:schemeClr val="bg1">
                      <a:lumMod val="65000"/>
                      <a:alpha val="60000"/>
                    </a:schemeClr>
                  </a:glow>
                </a:effectLst>
              </a:rPr>
              <a:t>injection</a:t>
            </a:r>
            <a:endParaRPr lang="en-US" sz="1600" dirty="0">
              <a:solidFill>
                <a:schemeClr val="bg1"/>
              </a:solidFill>
              <a:effectLst>
                <a:glow rad="50800">
                  <a:schemeClr val="bg1">
                    <a:lumMod val="65000"/>
                    <a:alpha val="60000"/>
                  </a:schemeClr>
                </a:glow>
              </a:effectLst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34171204-469B-DD59-3E07-D8D0CFE58DDE}"/>
              </a:ext>
            </a:extLst>
          </p:cNvPr>
          <p:cNvSpPr txBox="1"/>
          <p:nvPr/>
        </p:nvSpPr>
        <p:spPr>
          <a:xfrm>
            <a:off x="4015261" y="1511828"/>
            <a:ext cx="1745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glow rad="50800">
                    <a:schemeClr val="bg1">
                      <a:lumMod val="65000"/>
                      <a:alpha val="60000"/>
                    </a:schemeClr>
                  </a:glow>
                </a:effectLst>
              </a:rPr>
              <a:t>post-acceleration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D1203F94-C6B3-FD75-1868-3F8CF4B9A547}"/>
              </a:ext>
            </a:extLst>
          </p:cNvPr>
          <p:cNvSpPr txBox="1"/>
          <p:nvPr/>
        </p:nvSpPr>
        <p:spPr>
          <a:xfrm>
            <a:off x="4150452" y="2531372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glow rad="50800">
                    <a:schemeClr val="bg1">
                      <a:lumMod val="65000"/>
                      <a:alpha val="60000"/>
                    </a:schemeClr>
                  </a:glow>
                </a:effectLst>
              </a:rPr>
              <a:t>etc</a:t>
            </a:r>
            <a:r>
              <a:rPr lang="en-US" sz="1500" dirty="0">
                <a:solidFill>
                  <a:schemeClr val="bg1"/>
                </a:solidFill>
                <a:effectLst>
                  <a:glow rad="50800">
                    <a:schemeClr val="bg1">
                      <a:lumMod val="65000"/>
                      <a:alpha val="60000"/>
                    </a:schemeClr>
                  </a:glow>
                </a:effectLst>
              </a:rPr>
              <a:t>.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D32D7E68-967D-BFDB-B049-CA54EAF10D94}"/>
              </a:ext>
            </a:extLst>
          </p:cNvPr>
          <p:cNvSpPr txBox="1"/>
          <p:nvPr/>
        </p:nvSpPr>
        <p:spPr>
          <a:xfrm>
            <a:off x="5706001" y="2441956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glow rad="50800">
                    <a:schemeClr val="bg1">
                      <a:lumMod val="65000"/>
                      <a:alpha val="60000"/>
                    </a:schemeClr>
                  </a:glow>
                </a:effectLst>
              </a:rPr>
              <a:t>accelerator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50800">
                    <a:schemeClr val="bg1">
                      <a:lumMod val="65000"/>
                      <a:alpha val="60000"/>
                    </a:schemeClr>
                  </a:glow>
                </a:effectLst>
              </a:rPr>
              <a:t>physics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08A97132-747B-8985-288D-B4E984FEF047}"/>
              </a:ext>
            </a:extLst>
          </p:cNvPr>
          <p:cNvSpPr txBox="1"/>
          <p:nvPr/>
        </p:nvSpPr>
        <p:spPr>
          <a:xfrm>
            <a:off x="5606615" y="1511828"/>
            <a:ext cx="1311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glow rad="50800">
                    <a:schemeClr val="bg1">
                      <a:lumMod val="65000"/>
                      <a:alpha val="60000"/>
                    </a:schemeClr>
                  </a:glow>
                </a:effectLst>
              </a:rPr>
              <a:t>sample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effectLst>
                  <a:glow rad="50800">
                    <a:schemeClr val="bg1">
                      <a:lumMod val="65000"/>
                      <a:alpha val="60000"/>
                    </a:schemeClr>
                  </a:glow>
                </a:effectLst>
              </a:rPr>
              <a:t>irradiation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FE013E98-E260-AE59-BF5D-D1FC1CE2C18D}"/>
              </a:ext>
            </a:extLst>
          </p:cNvPr>
          <p:cNvSpPr txBox="1"/>
          <p:nvPr/>
        </p:nvSpPr>
        <p:spPr>
          <a:xfrm>
            <a:off x="5808832" y="2192336"/>
            <a:ext cx="1002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>
                  <a:glow rad="50800">
                    <a:schemeClr val="bg1">
                      <a:lumMod val="65000"/>
                      <a:alpha val="60000"/>
                    </a:schemeClr>
                  </a:glow>
                </a:effectLst>
              </a:rPr>
              <a:t>pump/probe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543EFDC0-4871-9955-1B9A-2C84B8905187}"/>
              </a:ext>
            </a:extLst>
          </p:cNvPr>
          <p:cNvSpPr txBox="1"/>
          <p:nvPr/>
        </p:nvSpPr>
        <p:spPr>
          <a:xfrm>
            <a:off x="5004496" y="2753649"/>
            <a:ext cx="9236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effectLst>
                  <a:glow rad="50800">
                    <a:schemeClr val="bg1">
                      <a:lumMod val="65000"/>
                      <a:alpha val="60000"/>
                    </a:schemeClr>
                  </a:glow>
                </a:effectLst>
              </a:rPr>
              <a:t>material 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  <a:effectLst>
                  <a:glow rad="50800">
                    <a:schemeClr val="bg1">
                      <a:lumMod val="65000"/>
                      <a:alpha val="60000"/>
                    </a:schemeClr>
                  </a:glow>
                </a:effectLst>
              </a:rPr>
              <a:t>science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06771A5-2454-1D27-8997-DB3452E6D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Laser accelerator meets pulsed high-field magnet</a:t>
            </a:r>
          </a:p>
        </p:txBody>
      </p:sp>
      <p:sp>
        <p:nvSpPr>
          <p:cNvPr id="11" name="Untertitel 10">
            <a:extLst>
              <a:ext uri="{FF2B5EF4-FFF2-40B4-BE49-F238E27FC236}">
                <a16:creationId xmlns:a16="http://schemas.microsoft.com/office/drawing/2014/main" id="{902026D9-8C39-2A84-B445-1B56EB3CFDB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Preparing the LPA proton source for application</a:t>
            </a:r>
          </a:p>
          <a:p>
            <a:endParaRPr lang="en-US" dirty="0"/>
          </a:p>
        </p:txBody>
      </p:sp>
      <p:pic>
        <p:nvPicPr>
          <p:cNvPr id="4" name="Grafik 3" descr="Ein Bild, das Person, Maschine, Werkzeugmaschine, Kleidung enthält.&#10;&#10;Automatisch generierte Beschreibung">
            <a:extLst>
              <a:ext uri="{FF2B5EF4-FFF2-40B4-BE49-F238E27FC236}">
                <a16:creationId xmlns:a16="http://schemas.microsoft.com/office/drawing/2014/main" id="{67FCD104-9184-24C0-2B5C-EC3A9121B4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8"/>
          <a:stretch/>
        </p:blipFill>
        <p:spPr>
          <a:xfrm>
            <a:off x="7276274" y="4272159"/>
            <a:ext cx="2394243" cy="1904804"/>
          </a:xfrm>
          <a:prstGeom prst="rect">
            <a:avLst/>
          </a:prstGeom>
        </p:spPr>
      </p:pic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90A205C1-8CF0-CC8C-8217-E28AAF347FF2}"/>
              </a:ext>
            </a:extLst>
          </p:cNvPr>
          <p:cNvGrpSpPr/>
          <p:nvPr/>
        </p:nvGrpSpPr>
        <p:grpSpPr>
          <a:xfrm>
            <a:off x="7555889" y="1927141"/>
            <a:ext cx="3946771" cy="2294352"/>
            <a:chOff x="7386760" y="1845861"/>
            <a:chExt cx="3946771" cy="2294352"/>
          </a:xfrm>
        </p:grpSpPr>
        <p:sp>
          <p:nvSpPr>
            <p:cNvPr id="48" name="TextBox 67">
              <a:extLst>
                <a:ext uri="{FF2B5EF4-FFF2-40B4-BE49-F238E27FC236}">
                  <a16:creationId xmlns:a16="http://schemas.microsoft.com/office/drawing/2014/main" id="{D565541C-274B-E4DA-BE12-A08827A3C69A}"/>
                </a:ext>
              </a:extLst>
            </p:cNvPr>
            <p:cNvSpPr txBox="1"/>
            <p:nvPr/>
          </p:nvSpPr>
          <p:spPr>
            <a:xfrm rot="16200000">
              <a:off x="7059141" y="2917899"/>
              <a:ext cx="9630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Open Sans" panose="020B0606030504020204" pitchFamily="34" charset="0"/>
                </a:rPr>
                <a:t>r [mm]</a:t>
              </a:r>
            </a:p>
          </p:txBody>
        </p:sp>
        <p:grpSp>
          <p:nvGrpSpPr>
            <p:cNvPr id="49" name="Group 68">
              <a:extLst>
                <a:ext uri="{FF2B5EF4-FFF2-40B4-BE49-F238E27FC236}">
                  <a16:creationId xmlns:a16="http://schemas.microsoft.com/office/drawing/2014/main" id="{D1939703-C140-05CC-7C04-EA32108CA5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15694" y="1845861"/>
              <a:ext cx="3517837" cy="2294352"/>
              <a:chOff x="73828" y="1555229"/>
              <a:chExt cx="4603645" cy="4668579"/>
            </a:xfrm>
          </p:grpSpPr>
          <p:grpSp>
            <p:nvGrpSpPr>
              <p:cNvPr id="57" name="Group 78">
                <a:extLst>
                  <a:ext uri="{FF2B5EF4-FFF2-40B4-BE49-F238E27FC236}">
                    <a16:creationId xmlns:a16="http://schemas.microsoft.com/office/drawing/2014/main" id="{0365C835-321F-8FEA-FCE4-CB52E1DD1218}"/>
                  </a:ext>
                </a:extLst>
              </p:cNvPr>
              <p:cNvGrpSpPr/>
              <p:nvPr/>
            </p:nvGrpSpPr>
            <p:grpSpPr>
              <a:xfrm>
                <a:off x="73828" y="1555229"/>
                <a:ext cx="4603645" cy="2485058"/>
                <a:chOff x="90038" y="1555229"/>
                <a:chExt cx="4603645" cy="2485058"/>
              </a:xfrm>
            </p:grpSpPr>
            <p:pic>
              <p:nvPicPr>
                <p:cNvPr id="63" name="Picture 2" descr="P:\1. KROLL\Simulation\GPT\Chromaticity\Picture5,8,11MeV,7.8kA.bmp">
                  <a:extLst>
                    <a:ext uri="{FF2B5EF4-FFF2-40B4-BE49-F238E27FC236}">
                      <a16:creationId xmlns:a16="http://schemas.microsoft.com/office/drawing/2014/main" id="{ED3A8EED-85B1-3AC0-DECE-3363992D454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2230" r="18126" b="3870"/>
                <a:stretch/>
              </p:blipFill>
              <p:spPr bwMode="auto">
                <a:xfrm>
                  <a:off x="90038" y="1555229"/>
                  <a:ext cx="4603645" cy="24850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4" name="Rectangle 85">
                  <a:extLst>
                    <a:ext uri="{FF2B5EF4-FFF2-40B4-BE49-F238E27FC236}">
                      <a16:creationId xmlns:a16="http://schemas.microsoft.com/office/drawing/2014/main" id="{9D08CA0E-82C7-3915-ECA3-22987C5271E6}"/>
                    </a:ext>
                  </a:extLst>
                </p:cNvPr>
                <p:cNvSpPr/>
                <p:nvPr/>
              </p:nvSpPr>
              <p:spPr>
                <a:xfrm>
                  <a:off x="673147" y="2289128"/>
                  <a:ext cx="672353" cy="960993"/>
                </a:xfrm>
                <a:prstGeom prst="rect">
                  <a:avLst/>
                </a:prstGeom>
                <a:solidFill>
                  <a:srgbClr val="F79646">
                    <a:lumMod val="40000"/>
                    <a:lumOff val="60000"/>
                    <a:alpha val="9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67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" name="Straight Connector 86">
                  <a:extLst>
                    <a:ext uri="{FF2B5EF4-FFF2-40B4-BE49-F238E27FC236}">
                      <a16:creationId xmlns:a16="http://schemas.microsoft.com/office/drawing/2014/main" id="{4919F2D5-C495-CBB5-BE5F-B05FF59A93AA}"/>
                    </a:ext>
                  </a:extLst>
                </p:cNvPr>
                <p:cNvCxnSpPr/>
                <p:nvPr/>
              </p:nvCxnSpPr>
              <p:spPr>
                <a:xfrm flipH="1">
                  <a:off x="581374" y="2289128"/>
                  <a:ext cx="1139113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6" name="Straight Connector 88">
                  <a:extLst>
                    <a:ext uri="{FF2B5EF4-FFF2-40B4-BE49-F238E27FC236}">
                      <a16:creationId xmlns:a16="http://schemas.microsoft.com/office/drawing/2014/main" id="{7816B789-9201-45D6-EF9C-2F2A441EB90B}"/>
                    </a:ext>
                  </a:extLst>
                </p:cNvPr>
                <p:cNvCxnSpPr/>
                <p:nvPr/>
              </p:nvCxnSpPr>
              <p:spPr>
                <a:xfrm>
                  <a:off x="200941" y="3238464"/>
                  <a:ext cx="8675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58" name="Group 79">
                <a:extLst>
                  <a:ext uri="{FF2B5EF4-FFF2-40B4-BE49-F238E27FC236}">
                    <a16:creationId xmlns:a16="http://schemas.microsoft.com/office/drawing/2014/main" id="{63B58E27-EBBC-A7ED-AF7F-F063ECBD7795}"/>
                  </a:ext>
                </a:extLst>
              </p:cNvPr>
              <p:cNvGrpSpPr/>
              <p:nvPr/>
            </p:nvGrpSpPr>
            <p:grpSpPr>
              <a:xfrm flipV="1">
                <a:off x="73830" y="4040285"/>
                <a:ext cx="4603643" cy="2183523"/>
                <a:chOff x="90040" y="1856766"/>
                <a:chExt cx="4603643" cy="2183523"/>
              </a:xfrm>
            </p:grpSpPr>
            <p:pic>
              <p:nvPicPr>
                <p:cNvPr id="59" name="Picture 2" descr="P:\1. KROLL\Simulation\GPT\Chromaticity\Picture5,8,11MeV,7.8kA.bmp">
                  <a:extLst>
                    <a:ext uri="{FF2B5EF4-FFF2-40B4-BE49-F238E27FC236}">
                      <a16:creationId xmlns:a16="http://schemas.microsoft.com/office/drawing/2014/main" id="{2F978C8F-9454-E3AD-271C-7314B7FAD5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1197" r="18126" b="3870"/>
                <a:stretch/>
              </p:blipFill>
              <p:spPr bwMode="auto">
                <a:xfrm>
                  <a:off x="90040" y="1856766"/>
                  <a:ext cx="4603643" cy="218352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0" name="Rectangle 81">
                  <a:extLst>
                    <a:ext uri="{FF2B5EF4-FFF2-40B4-BE49-F238E27FC236}">
                      <a16:creationId xmlns:a16="http://schemas.microsoft.com/office/drawing/2014/main" id="{60AC3D8F-D69F-0170-3B48-4165F8811347}"/>
                    </a:ext>
                  </a:extLst>
                </p:cNvPr>
                <p:cNvSpPr/>
                <p:nvPr/>
              </p:nvSpPr>
              <p:spPr>
                <a:xfrm>
                  <a:off x="673147" y="2288144"/>
                  <a:ext cx="672353" cy="960992"/>
                </a:xfrm>
                <a:prstGeom prst="rect">
                  <a:avLst/>
                </a:prstGeom>
                <a:solidFill>
                  <a:srgbClr val="F79646">
                    <a:lumMod val="40000"/>
                    <a:lumOff val="60000"/>
                    <a:alpha val="9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67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cxnSp>
              <p:nvCxnSpPr>
                <p:cNvPr id="61" name="Straight Connector 82">
                  <a:extLst>
                    <a:ext uri="{FF2B5EF4-FFF2-40B4-BE49-F238E27FC236}">
                      <a16:creationId xmlns:a16="http://schemas.microsoft.com/office/drawing/2014/main" id="{E7D51284-922B-AA3E-D50F-CA19B1CC29AE}"/>
                    </a:ext>
                  </a:extLst>
                </p:cNvPr>
                <p:cNvCxnSpPr/>
                <p:nvPr/>
              </p:nvCxnSpPr>
              <p:spPr>
                <a:xfrm flipH="1">
                  <a:off x="581374" y="2278437"/>
                  <a:ext cx="1139113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2" name="Straight Connector 83">
                  <a:extLst>
                    <a:ext uri="{FF2B5EF4-FFF2-40B4-BE49-F238E27FC236}">
                      <a16:creationId xmlns:a16="http://schemas.microsoft.com/office/drawing/2014/main" id="{9B7C31D0-D15B-0A28-C06E-02DC23302120}"/>
                    </a:ext>
                  </a:extLst>
                </p:cNvPr>
                <p:cNvCxnSpPr/>
                <p:nvPr/>
              </p:nvCxnSpPr>
              <p:spPr>
                <a:xfrm>
                  <a:off x="200941" y="3238464"/>
                  <a:ext cx="8675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50" name="Rectangle 69">
              <a:extLst>
                <a:ext uri="{FF2B5EF4-FFF2-40B4-BE49-F238E27FC236}">
                  <a16:creationId xmlns:a16="http://schemas.microsoft.com/office/drawing/2014/main" id="{02445CE1-8632-86B9-FC3A-EFF9A98FC0EA}"/>
                </a:ext>
              </a:extLst>
            </p:cNvPr>
            <p:cNvSpPr/>
            <p:nvPr/>
          </p:nvSpPr>
          <p:spPr>
            <a:xfrm>
              <a:off x="7694538" y="1845861"/>
              <a:ext cx="318728" cy="229435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cxnSp>
          <p:nvCxnSpPr>
            <p:cNvPr id="51" name="Straight Connector 70">
              <a:extLst>
                <a:ext uri="{FF2B5EF4-FFF2-40B4-BE49-F238E27FC236}">
                  <a16:creationId xmlns:a16="http://schemas.microsoft.com/office/drawing/2014/main" id="{770FA0DC-8A3A-8B96-C8F7-DCE030E4ACF4}"/>
                </a:ext>
              </a:extLst>
            </p:cNvPr>
            <p:cNvCxnSpPr>
              <a:cxnSpLocks/>
            </p:cNvCxnSpPr>
            <p:nvPr/>
          </p:nvCxnSpPr>
          <p:spPr>
            <a:xfrm>
              <a:off x="8006314" y="2085504"/>
              <a:ext cx="0" cy="194117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2" name="TextBox 71">
              <a:extLst>
                <a:ext uri="{FF2B5EF4-FFF2-40B4-BE49-F238E27FC236}">
                  <a16:creationId xmlns:a16="http://schemas.microsoft.com/office/drawing/2014/main" id="{C973BF69-DB04-F8CE-6F77-8C800E9F0830}"/>
                </a:ext>
              </a:extLst>
            </p:cNvPr>
            <p:cNvSpPr txBox="1"/>
            <p:nvPr/>
          </p:nvSpPr>
          <p:spPr>
            <a:xfrm>
              <a:off x="7528348" y="2914815"/>
              <a:ext cx="43997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Open Sans" panose="020B0606030504020204" pitchFamily="34" charset="0"/>
                </a:rPr>
                <a:t>0</a:t>
              </a:r>
            </a:p>
          </p:txBody>
        </p:sp>
        <p:sp>
          <p:nvSpPr>
            <p:cNvPr id="53" name="TextBox 72">
              <a:extLst>
                <a:ext uri="{FF2B5EF4-FFF2-40B4-BE49-F238E27FC236}">
                  <a16:creationId xmlns:a16="http://schemas.microsoft.com/office/drawing/2014/main" id="{4EE14069-0E9C-0554-FAA0-4DA6BD64E3D1}"/>
                </a:ext>
              </a:extLst>
            </p:cNvPr>
            <p:cNvSpPr txBox="1"/>
            <p:nvPr/>
          </p:nvSpPr>
          <p:spPr>
            <a:xfrm>
              <a:off x="7584892" y="2526367"/>
              <a:ext cx="38343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Open Sans" panose="020B0606030504020204" pitchFamily="34" charset="0"/>
                </a:rPr>
                <a:t>20</a:t>
              </a:r>
            </a:p>
          </p:txBody>
        </p:sp>
        <p:sp>
          <p:nvSpPr>
            <p:cNvPr id="54" name="TextBox 73">
              <a:extLst>
                <a:ext uri="{FF2B5EF4-FFF2-40B4-BE49-F238E27FC236}">
                  <a16:creationId xmlns:a16="http://schemas.microsoft.com/office/drawing/2014/main" id="{4FD5491E-1D77-41C0-3C1C-BA0C55EC182B}"/>
                </a:ext>
              </a:extLst>
            </p:cNvPr>
            <p:cNvSpPr txBox="1"/>
            <p:nvPr/>
          </p:nvSpPr>
          <p:spPr>
            <a:xfrm>
              <a:off x="7464074" y="3298470"/>
              <a:ext cx="5042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Open Sans" panose="020B0606030504020204" pitchFamily="34" charset="0"/>
                </a:rPr>
                <a:t>- 20</a:t>
              </a:r>
            </a:p>
          </p:txBody>
        </p:sp>
        <p:sp>
          <p:nvSpPr>
            <p:cNvPr id="55" name="TextBox 74">
              <a:extLst>
                <a:ext uri="{FF2B5EF4-FFF2-40B4-BE49-F238E27FC236}">
                  <a16:creationId xmlns:a16="http://schemas.microsoft.com/office/drawing/2014/main" id="{640B0C78-E7BB-79B9-2351-3EADDA1EBC31}"/>
                </a:ext>
              </a:extLst>
            </p:cNvPr>
            <p:cNvSpPr txBox="1"/>
            <p:nvPr/>
          </p:nvSpPr>
          <p:spPr>
            <a:xfrm>
              <a:off x="8797914" y="3596572"/>
              <a:ext cx="12506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Open Sans" panose="020B0606030504020204" pitchFamily="34" charset="0"/>
                </a:rPr>
                <a:t>E1 </a:t>
              </a: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7EF48C"/>
                  </a:solidFill>
                  <a:effectLst/>
                  <a:uLnTx/>
                  <a:uFillTx/>
                  <a:cs typeface="Open Sans" panose="020B0606030504020204" pitchFamily="34" charset="0"/>
                </a:rPr>
                <a:t>&lt; E2</a:t>
              </a: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Open Sans" panose="020B0606030504020204" pitchFamily="34" charset="0"/>
                </a:rPr>
                <a:t> </a:t>
              </a: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A2D6E">
                      <a:lumMod val="60000"/>
                      <a:lumOff val="40000"/>
                    </a:srgbClr>
                  </a:solidFill>
                  <a:effectLst/>
                  <a:uLnTx/>
                  <a:uFillTx/>
                  <a:cs typeface="Open Sans" panose="020B0606030504020204" pitchFamily="34" charset="0"/>
                </a:rPr>
                <a:t>&lt; E3</a:t>
              </a:r>
            </a:p>
          </p:txBody>
        </p:sp>
        <p:cxnSp>
          <p:nvCxnSpPr>
            <p:cNvPr id="56" name="Straight Connector 75">
              <a:extLst>
                <a:ext uri="{FF2B5EF4-FFF2-40B4-BE49-F238E27FC236}">
                  <a16:creationId xmlns:a16="http://schemas.microsoft.com/office/drawing/2014/main" id="{4210BA72-280F-2B0C-13BC-672196D81FDA}"/>
                </a:ext>
              </a:extLst>
            </p:cNvPr>
            <p:cNvCxnSpPr/>
            <p:nvPr/>
          </p:nvCxnSpPr>
          <p:spPr>
            <a:xfrm>
              <a:off x="7949436" y="3071086"/>
              <a:ext cx="58403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" name="TextBox 67">
              <a:extLst>
                <a:ext uri="{FF2B5EF4-FFF2-40B4-BE49-F238E27FC236}">
                  <a16:creationId xmlns:a16="http://schemas.microsoft.com/office/drawing/2014/main" id="{AB3FE1C7-D3C4-E1C2-7B28-AEF13CC504A5}"/>
                </a:ext>
              </a:extLst>
            </p:cNvPr>
            <p:cNvSpPr txBox="1"/>
            <p:nvPr/>
          </p:nvSpPr>
          <p:spPr>
            <a:xfrm>
              <a:off x="8293266" y="2330835"/>
              <a:ext cx="49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kern="0" dirty="0" err="1">
                  <a:solidFill>
                    <a:srgbClr val="F0781E"/>
                  </a:solidFill>
                  <a:latin typeface="+mj-lt"/>
                  <a:cs typeface="Open Sans" panose="020B0606030504020204" pitchFamily="34" charset="0"/>
                </a:rPr>
                <a:t>sol</a:t>
              </a:r>
              <a:endPara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F0781E"/>
                </a:solidFill>
                <a:effectLst/>
                <a:uLnTx/>
                <a:uFillTx/>
                <a:latin typeface="+mj-lt"/>
                <a:cs typeface="Open Sans" panose="020B0606030504020204" pitchFamily="34" charset="0"/>
              </a:endParaRPr>
            </a:p>
          </p:txBody>
        </p:sp>
      </p:grpSp>
      <p:pic>
        <p:nvPicPr>
          <p:cNvPr id="67" name="Grafik 66" descr="Ein Bild, das Maschine, Pfeife Flöte Rohr, Wand, Im Haus enthält.&#10;&#10;Automatisch generierte Beschreibung">
            <a:extLst>
              <a:ext uri="{FF2B5EF4-FFF2-40B4-BE49-F238E27FC236}">
                <a16:creationId xmlns:a16="http://schemas.microsoft.com/office/drawing/2014/main" id="{4B1B557A-92CF-A985-3FB6-BE056B35EC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1" r="5467"/>
          <a:stretch/>
        </p:blipFill>
        <p:spPr>
          <a:xfrm>
            <a:off x="9754166" y="4272563"/>
            <a:ext cx="2031435" cy="19044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0A5AE99-220D-E13F-FEC1-D8D73612B327}"/>
              </a:ext>
            </a:extLst>
          </p:cNvPr>
          <p:cNvSpPr txBox="1"/>
          <p:nvPr/>
        </p:nvSpPr>
        <p:spPr>
          <a:xfrm>
            <a:off x="7524940" y="1525090"/>
            <a:ext cx="4008668" cy="64633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b="1" kern="0" dirty="0">
                <a:solidFill>
                  <a:srgbClr val="005AA0"/>
                </a:solidFill>
              </a:rPr>
              <a:t>Efficient, tunable beam transport via chromatic focusing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A6B7CD8-13E5-AC0F-EBC9-5A8558029421}"/>
              </a:ext>
            </a:extLst>
          </p:cNvPr>
          <p:cNvSpPr/>
          <p:nvPr/>
        </p:nvSpPr>
        <p:spPr>
          <a:xfrm>
            <a:off x="7272947" y="1448253"/>
            <a:ext cx="4512654" cy="4728710"/>
          </a:xfrm>
          <a:prstGeom prst="rect">
            <a:avLst/>
          </a:prstGeom>
          <a:noFill/>
          <a:ln w="28575">
            <a:solidFill>
              <a:srgbClr val="005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  <p:bldP spid="13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92B07E-C314-C612-F582-3266794BA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1" y="492369"/>
            <a:ext cx="11087100" cy="409714"/>
          </a:xfrm>
        </p:spPr>
        <p:txBody>
          <a:bodyPr>
            <a:normAutofit fontScale="90000"/>
          </a:bodyPr>
          <a:lstStyle/>
          <a:p>
            <a:r>
              <a:rPr lang="en-US" dirty="0"/>
              <a:t>Pulsed power technology platform (ALBUS)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80624AB3-D46E-9F47-DB8F-7EEED6A6F2A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98501" y="931362"/>
            <a:ext cx="11087100" cy="332742"/>
          </a:xfrm>
        </p:spPr>
        <p:txBody>
          <a:bodyPr/>
          <a:lstStyle/>
          <a:p>
            <a:r>
              <a:rPr lang="en-US" dirty="0"/>
              <a:t>And associated research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84B3313-D42C-96DF-9D5E-31F93FECFD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30.10.2024</a:t>
            </a:r>
            <a:endParaRPr lang="en-US" dirty="0"/>
          </a:p>
        </p:txBody>
      </p:sp>
      <p:pic>
        <p:nvPicPr>
          <p:cNvPr id="34" name="Picture 16">
            <a:extLst>
              <a:ext uri="{FF2B5EF4-FFF2-40B4-BE49-F238E27FC236}">
                <a16:creationId xmlns:a16="http://schemas.microsoft.com/office/drawing/2014/main" id="{CF29E7DA-43A4-C917-EDF5-869343C2B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9" t="19726" b="11778"/>
          <a:stretch/>
        </p:blipFill>
        <p:spPr bwMode="auto">
          <a:xfrm>
            <a:off x="698501" y="1524498"/>
            <a:ext cx="1808981" cy="1278000"/>
          </a:xfrm>
          <a:prstGeom prst="rect">
            <a:avLst/>
          </a:prstGeom>
          <a:noFill/>
          <a:ln w="38100" cap="flat">
            <a:noFill/>
            <a:round/>
            <a:headEnd/>
            <a:tailEnd/>
          </a:ln>
          <a:effectLst>
            <a:outerShdw dist="35921" dir="2700000" algn="ctr" rotWithShape="0">
              <a:srgbClr val="808080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D91A772-A04D-D664-96E4-8057F86F0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587EFC-9702-9584-4EAA-851B49EC1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12" name="Grafik 53">
            <a:extLst>
              <a:ext uri="{FF2B5EF4-FFF2-40B4-BE49-F238E27FC236}">
                <a16:creationId xmlns:a16="http://schemas.microsoft.com/office/drawing/2014/main" id="{528E82D6-84FF-4F61-2A79-5868CF6320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" r="4781" b="4585"/>
          <a:stretch>
            <a:fillRect/>
          </a:stretch>
        </p:blipFill>
        <p:spPr bwMode="auto">
          <a:xfrm>
            <a:off x="4725272" y="1524498"/>
            <a:ext cx="1810828" cy="127879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6035BE3-0E56-452C-5F03-BF20F0DED0B4}"/>
              </a:ext>
            </a:extLst>
          </p:cNvPr>
          <p:cNvSpPr txBox="1"/>
          <p:nvPr/>
        </p:nvSpPr>
        <p:spPr bwMode="auto">
          <a:xfrm>
            <a:off x="4438712" y="2591979"/>
            <a:ext cx="1723549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5689"/>
                </a:solidFill>
                <a:latin typeface="Arial" panose="020B0604020202020204" pitchFamily="34" charset="0"/>
                <a:ea typeface="Geneva" pitchFamily="-128" charset="-128"/>
                <a:cs typeface="Arial" panose="020B0604020202020204" pitchFamily="34" charset="0"/>
              </a:rPr>
              <a:t>Quadrupole </a:t>
            </a:r>
          </a:p>
          <a:p>
            <a:pPr algn="ctr">
              <a:defRPr/>
            </a:pPr>
            <a:r>
              <a:rPr lang="en-US" b="1" dirty="0">
                <a:solidFill>
                  <a:srgbClr val="005689"/>
                </a:solidFill>
                <a:latin typeface="Arial" panose="020B0604020202020204" pitchFamily="34" charset="0"/>
                <a:ea typeface="Geneva" pitchFamily="-128" charset="-128"/>
                <a:cs typeface="Arial" panose="020B0604020202020204" pitchFamily="34" charset="0"/>
              </a:rPr>
              <a:t>lens (250 T/m)</a:t>
            </a:r>
          </a:p>
        </p:txBody>
      </p:sp>
      <p:pic>
        <p:nvPicPr>
          <p:cNvPr id="14" name="Grafik 52">
            <a:extLst>
              <a:ext uri="{FF2B5EF4-FFF2-40B4-BE49-F238E27FC236}">
                <a16:creationId xmlns:a16="http://schemas.microsoft.com/office/drawing/2014/main" id="{21EAE85D-6278-3B67-4BC2-6E849BE9BD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3"/>
          <a:stretch>
            <a:fillRect/>
          </a:stretch>
        </p:blipFill>
        <p:spPr bwMode="auto">
          <a:xfrm>
            <a:off x="2711171" y="1524498"/>
            <a:ext cx="1810413" cy="127879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E708EEC-0AAE-CBE0-4788-2D74B553C18B}"/>
              </a:ext>
            </a:extLst>
          </p:cNvPr>
          <p:cNvSpPr txBox="1"/>
          <p:nvPr/>
        </p:nvSpPr>
        <p:spPr bwMode="auto">
          <a:xfrm>
            <a:off x="2430814" y="2591979"/>
            <a:ext cx="1710726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5689"/>
                </a:solidFill>
                <a:latin typeface="Arial" panose="020B0604020202020204" pitchFamily="34" charset="0"/>
                <a:ea typeface="Geneva" pitchFamily="-128" charset="-128"/>
                <a:cs typeface="Arial" panose="020B0604020202020204" pitchFamily="34" charset="0"/>
              </a:rPr>
              <a:t>Dipole sector </a:t>
            </a:r>
          </a:p>
          <a:p>
            <a:pPr algn="ctr">
              <a:defRPr/>
            </a:pPr>
            <a:r>
              <a:rPr lang="en-US" b="1" dirty="0">
                <a:solidFill>
                  <a:srgbClr val="005689"/>
                </a:solidFill>
                <a:latin typeface="Arial" panose="020B0604020202020204" pitchFamily="34" charset="0"/>
                <a:ea typeface="Geneva" pitchFamily="-128" charset="-128"/>
                <a:cs typeface="Arial" panose="020B0604020202020204" pitchFamily="34" charset="0"/>
              </a:rPr>
              <a:t>magnet (10 T)</a:t>
            </a:r>
          </a:p>
        </p:txBody>
      </p:sp>
      <p:pic>
        <p:nvPicPr>
          <p:cNvPr id="17" name="Picture 154" descr="C:\Users\brack28\Downloads\20161125_180759.jpg">
            <a:extLst>
              <a:ext uri="{FF2B5EF4-FFF2-40B4-BE49-F238E27FC236}">
                <a16:creationId xmlns:a16="http://schemas.microsoft.com/office/drawing/2014/main" id="{B3C1F2D6-24B4-4D7C-CC41-046B3EB3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4" t="24196" r="36124" b="30091"/>
          <a:stretch/>
        </p:blipFill>
        <p:spPr bwMode="auto">
          <a:xfrm>
            <a:off x="6739788" y="1524498"/>
            <a:ext cx="1816392" cy="1278799"/>
          </a:xfrm>
          <a:prstGeom prst="roundRect">
            <a:avLst>
              <a:gd name="adj" fmla="val 0"/>
            </a:avLst>
          </a:prstGeom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C8473EC8-F95E-41D5-3DA5-B4741675BB5C}"/>
              </a:ext>
            </a:extLst>
          </p:cNvPr>
          <p:cNvSpPr txBox="1"/>
          <p:nvPr/>
        </p:nvSpPr>
        <p:spPr bwMode="auto">
          <a:xfrm>
            <a:off x="6412662" y="2591979"/>
            <a:ext cx="1813318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8BB41E"/>
                </a:solidFill>
                <a:latin typeface="Arial" panose="020B0604020202020204" pitchFamily="34" charset="0"/>
                <a:ea typeface="Geneva" pitchFamily="-128" charset="-128"/>
                <a:cs typeface="Arial" panose="020B0604020202020204" pitchFamily="34" charset="0"/>
              </a:rPr>
              <a:t>Split-pair </a:t>
            </a:r>
          </a:p>
          <a:p>
            <a:pPr algn="ctr">
              <a:defRPr/>
            </a:pPr>
            <a:r>
              <a:rPr lang="en-US" b="1" dirty="0">
                <a:solidFill>
                  <a:srgbClr val="8BB41E"/>
                </a:solidFill>
                <a:latin typeface="Arial" panose="020B0604020202020204" pitchFamily="34" charset="0"/>
                <a:ea typeface="Geneva" pitchFamily="-128" charset="-128"/>
                <a:cs typeface="Arial" panose="020B0604020202020204" pitchFamily="34" charset="0"/>
              </a:rPr>
              <a:t>solenoid (15 T)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E754A883-1326-709E-0BA0-AA802BCD5044}"/>
              </a:ext>
            </a:extLst>
          </p:cNvPr>
          <p:cNvSpPr>
            <a:spLocks noChangeAspect="1"/>
          </p:cNvSpPr>
          <p:nvPr/>
        </p:nvSpPr>
        <p:spPr bwMode="auto">
          <a:xfrm>
            <a:off x="8878159" y="583565"/>
            <a:ext cx="3026124" cy="2985174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4512FD6-E362-1A77-3237-6BA44A0A6A8C}"/>
              </a:ext>
            </a:extLst>
          </p:cNvPr>
          <p:cNvSpPr txBox="1"/>
          <p:nvPr/>
        </p:nvSpPr>
        <p:spPr bwMode="auto">
          <a:xfrm>
            <a:off x="8842050" y="2761616"/>
            <a:ext cx="2826092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9pPr>
          </a:lstStyle>
          <a:p>
            <a:pPr algn="ctr"/>
            <a:r>
              <a:rPr lang="en-US" altLang="de-DE" sz="1800" b="1" dirty="0">
                <a:solidFill>
                  <a:srgbClr val="005689"/>
                </a:solidFill>
                <a:latin typeface="Arial" pitchFamily="34" charset="0"/>
                <a:cs typeface="Arial" pitchFamily="34" charset="0"/>
              </a:rPr>
              <a:t>Portable current pulse generators (</a:t>
            </a:r>
            <a:r>
              <a:rPr lang="en-US" altLang="de-DE" sz="1800" b="1" i="1" dirty="0">
                <a:solidFill>
                  <a:srgbClr val="005689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de-DE" sz="1800" b="1" baseline="-25000" dirty="0">
                <a:solidFill>
                  <a:srgbClr val="005689"/>
                </a:solidFill>
                <a:latin typeface="Arial" pitchFamily="34" charset="0"/>
                <a:cs typeface="Arial" pitchFamily="34" charset="0"/>
              </a:rPr>
              <a:t>el</a:t>
            </a:r>
            <a:r>
              <a:rPr lang="en-US" altLang="de-DE" sz="1800" b="1" dirty="0">
                <a:solidFill>
                  <a:srgbClr val="005689"/>
                </a:solidFill>
                <a:latin typeface="Arial" pitchFamily="34" charset="0"/>
                <a:cs typeface="Arial" pitchFamily="34" charset="0"/>
              </a:rPr>
              <a:t> ≤ 94 kJ)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8D8EAA10-4EE3-1164-3448-411719FE563A}"/>
              </a:ext>
            </a:extLst>
          </p:cNvPr>
          <p:cNvGrpSpPr/>
          <p:nvPr/>
        </p:nvGrpSpPr>
        <p:grpSpPr>
          <a:xfrm>
            <a:off x="1410432" y="3541153"/>
            <a:ext cx="9637837" cy="2689890"/>
            <a:chOff x="965201" y="3746558"/>
            <a:chExt cx="9637837" cy="2689890"/>
          </a:xfrm>
        </p:grpSpPr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1DCEFD2-EEB8-AC10-6050-408175251021}"/>
                </a:ext>
              </a:extLst>
            </p:cNvPr>
            <p:cNvSpPr txBox="1"/>
            <p:nvPr/>
          </p:nvSpPr>
          <p:spPr>
            <a:xfrm>
              <a:off x="965201" y="4189679"/>
              <a:ext cx="342786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Nazary et al., </a:t>
              </a:r>
              <a:r>
                <a:rPr lang="da-DK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J. Plasma Phys. </a:t>
              </a:r>
              <a:r>
                <a:rPr lang="da-DK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 (2024)</a:t>
              </a:r>
            </a:p>
            <a:p>
              <a:r>
                <a:rPr lang="da-DK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Corvino et al., </a:t>
              </a:r>
              <a:r>
                <a:rPr lang="da-DK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HPLSE</a:t>
              </a:r>
              <a:r>
                <a:rPr lang="da-DK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 (2024)</a:t>
              </a:r>
            </a:p>
            <a:p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Metzkes-Ng et al., </a:t>
              </a:r>
              <a:r>
                <a:rPr lang="en-US" sz="1400" i="1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Sci. Rep.</a:t>
              </a:r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13 (2023)</a:t>
              </a:r>
            </a:p>
            <a:p>
              <a:r>
                <a:rPr lang="en-US" sz="1400" dirty="0" err="1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Reimold</a:t>
              </a:r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  <a:r>
                <a:rPr lang="en-US" sz="1400" i="1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PMB</a:t>
              </a:r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68 (2023)</a:t>
              </a:r>
            </a:p>
            <a:p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Reimold et al., </a:t>
              </a:r>
              <a:r>
                <a:rPr lang="en-US" sz="1400" i="1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HPLSE</a:t>
              </a:r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11 (2023) </a:t>
              </a:r>
            </a:p>
            <a:p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Gerlach et al., </a:t>
              </a:r>
              <a:r>
                <a:rPr lang="en-US" sz="1400" i="1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HPLSE</a:t>
              </a:r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11 (2023) </a:t>
              </a:r>
            </a:p>
            <a:p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Reimold et al., </a:t>
              </a:r>
              <a:r>
                <a:rPr lang="en-US" sz="1400" i="1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Sci. Rep.</a:t>
              </a:r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 (2022)</a:t>
              </a:r>
            </a:p>
            <a:p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Metternich et al., </a:t>
              </a:r>
              <a:r>
                <a:rPr lang="en-US" sz="1400" i="1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PRAB </a:t>
              </a:r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(2022)</a:t>
              </a:r>
            </a:p>
            <a:p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Kroll et al., </a:t>
              </a:r>
              <a:r>
                <a:rPr lang="en-US" sz="1400" i="1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Nat. Phys.</a:t>
              </a:r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18 (2022)</a:t>
              </a:r>
            </a:p>
            <a:p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Brack et al., </a:t>
              </a:r>
              <a:r>
                <a:rPr lang="en-US" sz="1400" i="1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Sci. Rep.</a:t>
              </a:r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 (2020)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3C6AAB79-F840-DF89-B3E4-8AB53CBCE1D7}"/>
                </a:ext>
              </a:extLst>
            </p:cNvPr>
            <p:cNvSpPr txBox="1"/>
            <p:nvPr/>
          </p:nvSpPr>
          <p:spPr>
            <a:xfrm>
              <a:off x="4478973" y="4189679"/>
              <a:ext cx="2754441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 err="1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Haffa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  <a:r>
                <a:rPr lang="en-US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Sci. Rep.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 (2019)</a:t>
              </a:r>
            </a:p>
            <a:p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Jahn et al., </a:t>
              </a:r>
              <a:r>
                <a:rPr lang="en-US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PRAB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 (2019) </a:t>
              </a:r>
            </a:p>
            <a:p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Jahn et al., </a:t>
              </a:r>
              <a:r>
                <a:rPr lang="en-US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NIM-A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909 (2018)</a:t>
              </a:r>
            </a:p>
            <a:p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Jahn et al., </a:t>
              </a:r>
              <a:r>
                <a:rPr lang="en-US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RSI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89 (2018)</a:t>
              </a:r>
            </a:p>
            <a:p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Masood et al., </a:t>
              </a:r>
              <a:r>
                <a:rPr lang="en-US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PMB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62 (2017)</a:t>
              </a:r>
            </a:p>
            <a:p>
              <a:r>
                <a:rPr lang="en-US" sz="1400" dirty="0" err="1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Busold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  <a:r>
                <a:rPr lang="en-US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Sci. Rep.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(2015)</a:t>
              </a:r>
            </a:p>
            <a:p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Masood et al., </a:t>
              </a:r>
              <a:r>
                <a:rPr lang="en-US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AP-B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117 (2014) </a:t>
              </a:r>
            </a:p>
            <a:p>
              <a:r>
                <a:rPr lang="en-US" sz="1400" dirty="0" err="1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Busold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al.,</a:t>
              </a:r>
              <a:r>
                <a:rPr lang="en-US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NIM-A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740 (2014)</a:t>
              </a:r>
            </a:p>
            <a:p>
              <a:r>
                <a:rPr lang="en-US" sz="1400" dirty="0" err="1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Busold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  <a:r>
                <a:rPr lang="en-US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PRAB 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(2014)</a:t>
              </a:r>
            </a:p>
            <a:p>
              <a:r>
                <a:rPr lang="en-US" sz="1400" dirty="0" err="1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Busold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  <a:r>
                <a:rPr lang="en-US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PRAB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16 (2013)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9CDDBEEE-8997-449D-B3F2-06D20C7A0E7E}"/>
                </a:ext>
              </a:extLst>
            </p:cNvPr>
            <p:cNvSpPr txBox="1"/>
            <p:nvPr/>
          </p:nvSpPr>
          <p:spPr>
            <a:xfrm>
              <a:off x="7319321" y="4189679"/>
              <a:ext cx="3283717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Perez-Martin et al., </a:t>
              </a:r>
              <a:r>
                <a:rPr lang="en-US" sz="1400" i="1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HPLSE</a:t>
              </a: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11 (2023)</a:t>
              </a:r>
            </a:p>
            <a:p>
              <a:pPr>
                <a:spcAft>
                  <a:spcPts val="0"/>
                </a:spcAft>
              </a:pP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Bohlin et al., </a:t>
              </a:r>
              <a:r>
                <a:rPr lang="en-US" sz="1400" i="1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PPCF </a:t>
              </a: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64 (2022)</a:t>
              </a:r>
            </a:p>
            <a:p>
              <a:pPr>
                <a:spcAft>
                  <a:spcPts val="0"/>
                </a:spcAft>
              </a:pP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Manuel et al., </a:t>
              </a:r>
              <a:r>
                <a:rPr lang="en-US" sz="1400" i="1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MRE</a:t>
              </a: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 (2021) </a:t>
              </a:r>
            </a:p>
            <a:p>
              <a:pPr>
                <a:spcAft>
                  <a:spcPts val="0"/>
                </a:spcAft>
              </a:pP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Mabey et al., </a:t>
              </a:r>
              <a:r>
                <a:rPr lang="en-US" sz="1400" i="1" dirty="0" err="1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Astrophys</a:t>
              </a:r>
              <a:r>
                <a:rPr lang="en-US" sz="1400" i="1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J.</a:t>
              </a: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896 (2020)</a:t>
              </a:r>
            </a:p>
            <a:p>
              <a:pPr>
                <a:spcAft>
                  <a:spcPts val="0"/>
                </a:spcAft>
              </a:pP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Mabey et al., </a:t>
              </a:r>
              <a:r>
                <a:rPr lang="en-US" sz="1400" i="1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Sci. Rep.</a:t>
              </a: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9 (2019)</a:t>
              </a:r>
            </a:p>
            <a:p>
              <a:pPr>
                <a:spcAft>
                  <a:spcPts val="0"/>
                </a:spcAft>
              </a:pP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Albertazzi et al., </a:t>
              </a:r>
              <a:r>
                <a:rPr lang="en-US" sz="1400" i="1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HPLSE</a:t>
              </a: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 (2018)</a:t>
              </a:r>
            </a:p>
            <a:p>
              <a:pPr>
                <a:spcAft>
                  <a:spcPts val="0"/>
                </a:spcAft>
              </a:pP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Albertazzi et al., </a:t>
              </a:r>
              <a:r>
                <a:rPr lang="en-US" sz="1400" i="1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Science</a:t>
              </a: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346 (2014)</a:t>
              </a:r>
            </a:p>
            <a:p>
              <a:pPr>
                <a:spcAft>
                  <a:spcPts val="0"/>
                </a:spcAft>
              </a:pP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Albertazzi et al., </a:t>
              </a:r>
              <a:r>
                <a:rPr lang="en-US" sz="1400" i="1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RSI</a:t>
              </a: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84 (2013)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C6ED34D8-6AF8-8429-D2C5-162FF96837DA}"/>
                </a:ext>
              </a:extLst>
            </p:cNvPr>
            <p:cNvSpPr txBox="1"/>
            <p:nvPr/>
          </p:nvSpPr>
          <p:spPr>
            <a:xfrm>
              <a:off x="7319321" y="3746558"/>
              <a:ext cx="32837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8BB4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Laboratory Astrophysics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7DD53056-0685-E9CD-D969-DB242867BEE7}"/>
                </a:ext>
              </a:extLst>
            </p:cNvPr>
            <p:cNvSpPr txBox="1"/>
            <p:nvPr/>
          </p:nvSpPr>
          <p:spPr>
            <a:xfrm>
              <a:off x="965201" y="3746558"/>
              <a:ext cx="3046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Accelerator Physics</a:t>
              </a: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1558C90D-B36B-2735-FDA5-2C2C11128988}"/>
              </a:ext>
            </a:extLst>
          </p:cNvPr>
          <p:cNvSpPr txBox="1"/>
          <p:nvPr/>
        </p:nvSpPr>
        <p:spPr bwMode="auto">
          <a:xfrm>
            <a:off x="609790" y="2591979"/>
            <a:ext cx="1326005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5689"/>
                </a:solidFill>
                <a:latin typeface="Arial" panose="020B0604020202020204" pitchFamily="34" charset="0"/>
                <a:ea typeface="Geneva" pitchFamily="-128" charset="-128"/>
                <a:cs typeface="Arial" panose="020B0604020202020204" pitchFamily="34" charset="0"/>
              </a:rPr>
              <a:t>Solenoid </a:t>
            </a:r>
          </a:p>
          <a:p>
            <a:pPr algn="ctr">
              <a:defRPr/>
            </a:pPr>
            <a:r>
              <a:rPr lang="en-US" b="1" dirty="0">
                <a:solidFill>
                  <a:srgbClr val="005689"/>
                </a:solidFill>
                <a:latin typeface="Arial" panose="020B0604020202020204" pitchFamily="34" charset="0"/>
                <a:ea typeface="Geneva" pitchFamily="-128" charset="-128"/>
                <a:cs typeface="Arial" panose="020B0604020202020204" pitchFamily="34" charset="0"/>
              </a:rPr>
              <a:t>lens (20 T)</a:t>
            </a:r>
          </a:p>
        </p:txBody>
      </p:sp>
    </p:spTree>
    <p:extLst>
      <p:ext uri="{BB962C8B-B14F-4D97-AF65-F5344CB8AC3E}">
        <p14:creationId xmlns:p14="http://schemas.microsoft.com/office/powerpoint/2010/main" val="337179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8" grpId="0" animBg="1"/>
      <p:bldP spid="19" grpId="0" animBg="1"/>
      <p:bldP spid="26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5CF19-7D92-0717-B4EA-81C8632F4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extLst>
              <a:ext uri="{FF2B5EF4-FFF2-40B4-BE49-F238E27FC236}">
                <a16:creationId xmlns:a16="http://schemas.microsoft.com/office/drawing/2014/main" id="{D0CC9A65-99AA-6A42-B049-0F297A5CB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9" t="19726" b="11778"/>
          <a:stretch/>
        </p:blipFill>
        <p:spPr bwMode="auto">
          <a:xfrm>
            <a:off x="698501" y="1524498"/>
            <a:ext cx="1808981" cy="1278000"/>
          </a:xfrm>
          <a:prstGeom prst="rect">
            <a:avLst/>
          </a:prstGeom>
          <a:noFill/>
          <a:ln w="38100" cap="flat">
            <a:noFill/>
            <a:round/>
            <a:headEnd/>
            <a:tailEnd/>
          </a:ln>
          <a:effectLst>
            <a:outerShdw dist="35921" dir="2700000" algn="ctr" rotWithShape="0">
              <a:srgbClr val="808080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72810E-CE9F-1340-76DB-C5478016E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1" y="492369"/>
            <a:ext cx="11087100" cy="409714"/>
          </a:xfrm>
        </p:spPr>
        <p:txBody>
          <a:bodyPr>
            <a:normAutofit fontScale="90000"/>
          </a:bodyPr>
          <a:lstStyle/>
          <a:p>
            <a:r>
              <a:rPr lang="en-US" dirty="0"/>
              <a:t>Pulsed power technology platform (ALBUS)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D7B67F2B-E300-65CD-4738-71A0D7AAD1D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98501" y="931362"/>
            <a:ext cx="11087100" cy="332742"/>
          </a:xfrm>
        </p:spPr>
        <p:txBody>
          <a:bodyPr/>
          <a:lstStyle/>
          <a:p>
            <a:r>
              <a:rPr lang="en-US" dirty="0"/>
              <a:t>And associated research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02AE8C2-3212-0F4A-3BE8-B039C83277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8A7AABA-46FB-AF75-3536-28C7D2C48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680472-5FA1-5D4E-FA8C-19E03DF4A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537E14D-FD53-BA07-24D5-D2AFD6AFE3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t="9401" r="24913" b="5201"/>
          <a:stretch/>
        </p:blipFill>
        <p:spPr>
          <a:xfrm>
            <a:off x="698501" y="1524498"/>
            <a:ext cx="1808982" cy="12787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Grafik 53">
            <a:extLst>
              <a:ext uri="{FF2B5EF4-FFF2-40B4-BE49-F238E27FC236}">
                <a16:creationId xmlns:a16="http://schemas.microsoft.com/office/drawing/2014/main" id="{38262C2F-656C-14AF-9C12-89BADD82EA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" r="4781" b="4585"/>
          <a:stretch>
            <a:fillRect/>
          </a:stretch>
        </p:blipFill>
        <p:spPr bwMode="auto">
          <a:xfrm>
            <a:off x="4725272" y="1524498"/>
            <a:ext cx="1810828" cy="127879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DBE57B8-7A9C-9B4F-7E21-05157A5EB677}"/>
              </a:ext>
            </a:extLst>
          </p:cNvPr>
          <p:cNvSpPr txBox="1"/>
          <p:nvPr/>
        </p:nvSpPr>
        <p:spPr bwMode="auto">
          <a:xfrm>
            <a:off x="4438712" y="2591979"/>
            <a:ext cx="1723549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5689"/>
                </a:solidFill>
                <a:latin typeface="Arial" panose="020B0604020202020204" pitchFamily="34" charset="0"/>
                <a:ea typeface="Geneva" pitchFamily="-128" charset="-128"/>
                <a:cs typeface="Arial" panose="020B0604020202020204" pitchFamily="34" charset="0"/>
              </a:rPr>
              <a:t>Quadrupole </a:t>
            </a:r>
          </a:p>
          <a:p>
            <a:pPr algn="ctr">
              <a:defRPr/>
            </a:pPr>
            <a:r>
              <a:rPr lang="en-US" b="1" dirty="0">
                <a:solidFill>
                  <a:srgbClr val="005689"/>
                </a:solidFill>
                <a:latin typeface="Arial" panose="020B0604020202020204" pitchFamily="34" charset="0"/>
                <a:ea typeface="Geneva" pitchFamily="-128" charset="-128"/>
                <a:cs typeface="Arial" panose="020B0604020202020204" pitchFamily="34" charset="0"/>
              </a:rPr>
              <a:t>lens (250 T/m)</a:t>
            </a:r>
          </a:p>
        </p:txBody>
      </p:sp>
      <p:pic>
        <p:nvPicPr>
          <p:cNvPr id="14" name="Grafik 52">
            <a:extLst>
              <a:ext uri="{FF2B5EF4-FFF2-40B4-BE49-F238E27FC236}">
                <a16:creationId xmlns:a16="http://schemas.microsoft.com/office/drawing/2014/main" id="{BC93EF9C-1BF3-5C77-BCF8-E48D8A22D4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3"/>
          <a:stretch>
            <a:fillRect/>
          </a:stretch>
        </p:blipFill>
        <p:spPr bwMode="auto">
          <a:xfrm>
            <a:off x="2711171" y="1524498"/>
            <a:ext cx="1810413" cy="127879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420E239-E4AE-5B70-64BE-54F7E8F3F070}"/>
              </a:ext>
            </a:extLst>
          </p:cNvPr>
          <p:cNvSpPr txBox="1"/>
          <p:nvPr/>
        </p:nvSpPr>
        <p:spPr bwMode="auto">
          <a:xfrm>
            <a:off x="2430814" y="2591979"/>
            <a:ext cx="1710726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5689"/>
                </a:solidFill>
                <a:latin typeface="Arial" panose="020B0604020202020204" pitchFamily="34" charset="0"/>
                <a:ea typeface="Geneva" pitchFamily="-128" charset="-128"/>
                <a:cs typeface="Arial" panose="020B0604020202020204" pitchFamily="34" charset="0"/>
              </a:rPr>
              <a:t>Dipole sector </a:t>
            </a:r>
          </a:p>
          <a:p>
            <a:pPr algn="ctr">
              <a:defRPr/>
            </a:pPr>
            <a:r>
              <a:rPr lang="en-US" b="1" dirty="0">
                <a:solidFill>
                  <a:srgbClr val="005689"/>
                </a:solidFill>
                <a:latin typeface="Arial" panose="020B0604020202020204" pitchFamily="34" charset="0"/>
                <a:ea typeface="Geneva" pitchFamily="-128" charset="-128"/>
                <a:cs typeface="Arial" panose="020B0604020202020204" pitchFamily="34" charset="0"/>
              </a:rPr>
              <a:t>magnet (10 T)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F645146-DD1D-53EE-1919-933F53274168}"/>
              </a:ext>
            </a:extLst>
          </p:cNvPr>
          <p:cNvSpPr txBox="1"/>
          <p:nvPr/>
        </p:nvSpPr>
        <p:spPr bwMode="auto">
          <a:xfrm>
            <a:off x="609790" y="2591979"/>
            <a:ext cx="1326005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5689"/>
                </a:solidFill>
                <a:latin typeface="Arial" panose="020B0604020202020204" pitchFamily="34" charset="0"/>
                <a:ea typeface="Geneva" pitchFamily="-128" charset="-128"/>
                <a:cs typeface="Arial" panose="020B0604020202020204" pitchFamily="34" charset="0"/>
              </a:rPr>
              <a:t>Solenoid </a:t>
            </a:r>
          </a:p>
          <a:p>
            <a:pPr algn="ctr">
              <a:defRPr/>
            </a:pPr>
            <a:r>
              <a:rPr lang="en-US" b="1" dirty="0">
                <a:solidFill>
                  <a:srgbClr val="005689"/>
                </a:solidFill>
                <a:latin typeface="Arial" panose="020B0604020202020204" pitchFamily="34" charset="0"/>
                <a:ea typeface="Geneva" pitchFamily="-128" charset="-128"/>
                <a:cs typeface="Arial" panose="020B0604020202020204" pitchFamily="34" charset="0"/>
              </a:rPr>
              <a:t>lens (20 T)</a:t>
            </a:r>
          </a:p>
        </p:txBody>
      </p:sp>
      <p:pic>
        <p:nvPicPr>
          <p:cNvPr id="17" name="Picture 154" descr="C:\Users\brack28\Downloads\20161125_180759.jpg">
            <a:extLst>
              <a:ext uri="{FF2B5EF4-FFF2-40B4-BE49-F238E27FC236}">
                <a16:creationId xmlns:a16="http://schemas.microsoft.com/office/drawing/2014/main" id="{C6679978-820A-F618-C111-CFFF9FEA3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4" t="24196" r="36124" b="30091"/>
          <a:stretch/>
        </p:blipFill>
        <p:spPr bwMode="auto">
          <a:xfrm>
            <a:off x="6739788" y="1524498"/>
            <a:ext cx="1816392" cy="1278799"/>
          </a:xfrm>
          <a:prstGeom prst="roundRect">
            <a:avLst>
              <a:gd name="adj" fmla="val 0"/>
            </a:avLst>
          </a:prstGeom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090675EB-F9CD-88AC-98B3-B173C5D47551}"/>
              </a:ext>
            </a:extLst>
          </p:cNvPr>
          <p:cNvSpPr txBox="1"/>
          <p:nvPr/>
        </p:nvSpPr>
        <p:spPr bwMode="auto">
          <a:xfrm>
            <a:off x="6412662" y="2591979"/>
            <a:ext cx="1813318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8BB41E"/>
                </a:solidFill>
                <a:latin typeface="Arial" panose="020B0604020202020204" pitchFamily="34" charset="0"/>
                <a:ea typeface="Geneva" pitchFamily="-128" charset="-128"/>
                <a:cs typeface="Arial" panose="020B0604020202020204" pitchFamily="34" charset="0"/>
              </a:rPr>
              <a:t>Split-pair </a:t>
            </a:r>
          </a:p>
          <a:p>
            <a:pPr algn="ctr">
              <a:defRPr/>
            </a:pPr>
            <a:r>
              <a:rPr lang="en-US" b="1" dirty="0">
                <a:solidFill>
                  <a:srgbClr val="8BB41E"/>
                </a:solidFill>
                <a:latin typeface="Arial" panose="020B0604020202020204" pitchFamily="34" charset="0"/>
                <a:ea typeface="Geneva" pitchFamily="-128" charset="-128"/>
                <a:cs typeface="Arial" panose="020B0604020202020204" pitchFamily="34" charset="0"/>
              </a:rPr>
              <a:t>solenoid (15 T)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8D15984-F402-7CB3-2516-86FF9AB83C88}"/>
              </a:ext>
            </a:extLst>
          </p:cNvPr>
          <p:cNvSpPr>
            <a:spLocks noChangeAspect="1"/>
          </p:cNvSpPr>
          <p:nvPr/>
        </p:nvSpPr>
        <p:spPr bwMode="auto">
          <a:xfrm>
            <a:off x="8878159" y="583565"/>
            <a:ext cx="3026124" cy="2985174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DF1F5B4-F117-D016-528A-3B8E69F79B9D}"/>
              </a:ext>
            </a:extLst>
          </p:cNvPr>
          <p:cNvSpPr txBox="1"/>
          <p:nvPr/>
        </p:nvSpPr>
        <p:spPr bwMode="auto">
          <a:xfrm>
            <a:off x="8842050" y="2761616"/>
            <a:ext cx="2826092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Geneva" pitchFamily="34" charset="0"/>
                <a:cs typeface="Geneva" pitchFamily="34" charset="0"/>
              </a:defRPr>
            </a:lvl9pPr>
          </a:lstStyle>
          <a:p>
            <a:pPr algn="ctr"/>
            <a:r>
              <a:rPr lang="en-US" altLang="de-DE" sz="1800" b="1" dirty="0">
                <a:solidFill>
                  <a:srgbClr val="005689"/>
                </a:solidFill>
                <a:latin typeface="Arial" pitchFamily="34" charset="0"/>
                <a:cs typeface="Arial" pitchFamily="34" charset="0"/>
              </a:rPr>
              <a:t>Portable current pulse generators (</a:t>
            </a:r>
            <a:r>
              <a:rPr lang="en-US" altLang="de-DE" sz="1800" b="1" i="1" dirty="0">
                <a:solidFill>
                  <a:srgbClr val="005689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de-DE" sz="1800" b="1" baseline="-25000" dirty="0">
                <a:solidFill>
                  <a:srgbClr val="005689"/>
                </a:solidFill>
                <a:latin typeface="Arial" pitchFamily="34" charset="0"/>
                <a:cs typeface="Arial" pitchFamily="34" charset="0"/>
              </a:rPr>
              <a:t>el</a:t>
            </a:r>
            <a:r>
              <a:rPr lang="en-US" altLang="de-DE" sz="1800" b="1" dirty="0">
                <a:solidFill>
                  <a:srgbClr val="005689"/>
                </a:solidFill>
                <a:latin typeface="Arial" pitchFamily="34" charset="0"/>
                <a:cs typeface="Arial" pitchFamily="34" charset="0"/>
              </a:rPr>
              <a:t> ≤ 94 kJ)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27A31555-CFD4-5DE0-B47F-872A0A1B6A13}"/>
              </a:ext>
            </a:extLst>
          </p:cNvPr>
          <p:cNvGrpSpPr/>
          <p:nvPr/>
        </p:nvGrpSpPr>
        <p:grpSpPr>
          <a:xfrm>
            <a:off x="1410432" y="3541153"/>
            <a:ext cx="9637837" cy="2689890"/>
            <a:chOff x="965201" y="3746558"/>
            <a:chExt cx="9637837" cy="2689890"/>
          </a:xfrm>
        </p:grpSpPr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F923E6CB-3E47-F63F-E14C-AB26840A4864}"/>
                </a:ext>
              </a:extLst>
            </p:cNvPr>
            <p:cNvSpPr txBox="1"/>
            <p:nvPr/>
          </p:nvSpPr>
          <p:spPr>
            <a:xfrm>
              <a:off x="965201" y="4189679"/>
              <a:ext cx="342786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Nazary et al., </a:t>
              </a:r>
              <a:r>
                <a:rPr lang="da-DK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J. Plasma Phys. </a:t>
              </a:r>
              <a:r>
                <a:rPr lang="da-DK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 (2024)</a:t>
              </a:r>
            </a:p>
            <a:p>
              <a:r>
                <a:rPr lang="da-DK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Corvino et al., </a:t>
              </a:r>
              <a:r>
                <a:rPr lang="da-DK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HPLSE</a:t>
              </a:r>
              <a:r>
                <a:rPr lang="da-DK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 (2024)</a:t>
              </a:r>
            </a:p>
            <a:p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Metzkes-Ng et al., </a:t>
              </a:r>
              <a:r>
                <a:rPr lang="en-US" sz="1400" i="1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Sci. Rep.</a:t>
              </a:r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13 (2023)</a:t>
              </a:r>
            </a:p>
            <a:p>
              <a:r>
                <a:rPr lang="en-US" sz="1400" dirty="0" err="1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Reimold</a:t>
              </a:r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  <a:r>
                <a:rPr lang="en-US" sz="1400" i="1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PMB</a:t>
              </a:r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68 (2023)</a:t>
              </a:r>
            </a:p>
            <a:p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Reimold et al., </a:t>
              </a:r>
              <a:r>
                <a:rPr lang="en-US" sz="1400" i="1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HPLSE</a:t>
              </a:r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11 (2023) </a:t>
              </a:r>
            </a:p>
            <a:p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Gerlach et al., </a:t>
              </a:r>
              <a:r>
                <a:rPr lang="en-US" sz="1400" i="1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HPLSE</a:t>
              </a:r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11 (2023) </a:t>
              </a:r>
            </a:p>
            <a:p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Reimold et al., </a:t>
              </a:r>
              <a:r>
                <a:rPr lang="en-US" sz="1400" i="1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Sci. Rep.</a:t>
              </a:r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 (2022)</a:t>
              </a:r>
            </a:p>
            <a:p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Metternich et al., </a:t>
              </a:r>
              <a:r>
                <a:rPr lang="en-US" sz="1400" i="1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PRAB </a:t>
              </a:r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(2022)</a:t>
              </a:r>
            </a:p>
            <a:p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Kroll et al., </a:t>
              </a:r>
              <a:r>
                <a:rPr lang="en-US" sz="1400" i="1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Nat. Phys.</a:t>
              </a:r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18 (2022)</a:t>
              </a:r>
            </a:p>
            <a:p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Brack et al., </a:t>
              </a:r>
              <a:r>
                <a:rPr lang="en-US" sz="1400" i="1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Sci. Rep.</a:t>
              </a:r>
              <a:r>
                <a:rPr lang="en-US" sz="1400" dirty="0">
                  <a:solidFill>
                    <a:srgbClr val="0056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 (2020)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FBE9F118-4C34-3C74-F4AC-01E08C179136}"/>
                </a:ext>
              </a:extLst>
            </p:cNvPr>
            <p:cNvSpPr txBox="1"/>
            <p:nvPr/>
          </p:nvSpPr>
          <p:spPr>
            <a:xfrm>
              <a:off x="4478973" y="4189679"/>
              <a:ext cx="2754441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 err="1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Haffa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  <a:r>
                <a:rPr lang="en-US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Sci. Rep.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 (2019)</a:t>
              </a:r>
            </a:p>
            <a:p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Jahn et al., </a:t>
              </a:r>
              <a:r>
                <a:rPr lang="en-US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PRAB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 (2019) </a:t>
              </a:r>
            </a:p>
            <a:p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Jahn et al., </a:t>
              </a:r>
              <a:r>
                <a:rPr lang="en-US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NIM-A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909 (2018)</a:t>
              </a:r>
            </a:p>
            <a:p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Jahn et al., </a:t>
              </a:r>
              <a:r>
                <a:rPr lang="en-US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RSI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89 (2018)</a:t>
              </a:r>
            </a:p>
            <a:p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Masood et al., </a:t>
              </a:r>
              <a:r>
                <a:rPr lang="en-US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PMB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62 (2017)</a:t>
              </a:r>
            </a:p>
            <a:p>
              <a:r>
                <a:rPr lang="en-US" sz="1400" dirty="0" err="1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Busold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  <a:r>
                <a:rPr lang="en-US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Sci. Rep.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(2015)</a:t>
              </a:r>
            </a:p>
            <a:p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Masood et al., </a:t>
              </a:r>
              <a:r>
                <a:rPr lang="en-US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AP-B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117 (2014) </a:t>
              </a:r>
            </a:p>
            <a:p>
              <a:r>
                <a:rPr lang="en-US" sz="1400" dirty="0" err="1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Busold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al.,</a:t>
              </a:r>
              <a:r>
                <a:rPr lang="en-US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NIM-A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740 (2014)</a:t>
              </a:r>
            </a:p>
            <a:p>
              <a:r>
                <a:rPr lang="en-US" sz="1400" dirty="0" err="1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Busold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  <a:r>
                <a:rPr lang="en-US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PRAB 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(2014)</a:t>
              </a:r>
            </a:p>
            <a:p>
              <a:r>
                <a:rPr lang="en-US" sz="1400" dirty="0" err="1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Busold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  <a:r>
                <a:rPr lang="en-US" sz="1400" i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PRAB</a:t>
              </a:r>
              <a:r>
                <a:rPr lang="en-US" sz="1400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16 (2013)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05047BBB-D913-AF53-EAE0-5C1D917E255E}"/>
                </a:ext>
              </a:extLst>
            </p:cNvPr>
            <p:cNvSpPr txBox="1"/>
            <p:nvPr/>
          </p:nvSpPr>
          <p:spPr>
            <a:xfrm>
              <a:off x="7319321" y="4189679"/>
              <a:ext cx="3283717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Perez-Martin et al., </a:t>
              </a:r>
              <a:r>
                <a:rPr lang="en-US" sz="1400" i="1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HPLSE</a:t>
              </a: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11 (2023)</a:t>
              </a:r>
            </a:p>
            <a:p>
              <a:pPr>
                <a:spcAft>
                  <a:spcPts val="0"/>
                </a:spcAft>
              </a:pP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Bohlin et al., </a:t>
              </a:r>
              <a:r>
                <a:rPr lang="en-US" sz="1400" i="1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PPCF </a:t>
              </a: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64 (2022)</a:t>
              </a:r>
            </a:p>
            <a:p>
              <a:pPr>
                <a:spcAft>
                  <a:spcPts val="0"/>
                </a:spcAft>
              </a:pP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Manuel et al., </a:t>
              </a:r>
              <a:r>
                <a:rPr lang="en-US" sz="1400" i="1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MRE</a:t>
              </a: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 (2021) </a:t>
              </a:r>
            </a:p>
            <a:p>
              <a:pPr>
                <a:spcAft>
                  <a:spcPts val="0"/>
                </a:spcAft>
              </a:pP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Mabey et al., </a:t>
              </a:r>
              <a:r>
                <a:rPr lang="en-US" sz="1400" i="1" dirty="0" err="1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Astrophys</a:t>
              </a:r>
              <a:r>
                <a:rPr lang="en-US" sz="1400" i="1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J.</a:t>
              </a: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896 (2020)</a:t>
              </a:r>
            </a:p>
            <a:p>
              <a:pPr>
                <a:spcAft>
                  <a:spcPts val="0"/>
                </a:spcAft>
              </a:pP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Mabey et al., </a:t>
              </a:r>
              <a:r>
                <a:rPr lang="en-US" sz="1400" i="1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Sci. Rep.</a:t>
              </a: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9 (2019)</a:t>
              </a:r>
            </a:p>
            <a:p>
              <a:pPr>
                <a:spcAft>
                  <a:spcPts val="0"/>
                </a:spcAft>
              </a:pP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Albertazzi et al., </a:t>
              </a:r>
              <a:r>
                <a:rPr lang="en-US" sz="1400" i="1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HPLSE</a:t>
              </a: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 (2018)</a:t>
              </a:r>
            </a:p>
            <a:p>
              <a:pPr>
                <a:spcAft>
                  <a:spcPts val="0"/>
                </a:spcAft>
              </a:pP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Albertazzi et al., </a:t>
              </a:r>
              <a:r>
                <a:rPr lang="en-US" sz="1400" i="1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Science</a:t>
              </a: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346 (2014)</a:t>
              </a:r>
            </a:p>
            <a:p>
              <a:pPr>
                <a:spcAft>
                  <a:spcPts val="0"/>
                </a:spcAft>
              </a:pP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Albertazzi et al., </a:t>
              </a:r>
              <a:r>
                <a:rPr lang="en-US" sz="1400" i="1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RSI</a:t>
              </a:r>
              <a:r>
                <a:rPr lang="en-US" sz="1400" dirty="0">
                  <a:solidFill>
                    <a:srgbClr val="8BB41E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84 (2013)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2B5E7BD1-85EF-B8F5-6FC7-EA455DC2F473}"/>
                </a:ext>
              </a:extLst>
            </p:cNvPr>
            <p:cNvSpPr txBox="1"/>
            <p:nvPr/>
          </p:nvSpPr>
          <p:spPr>
            <a:xfrm>
              <a:off x="7319321" y="3746558"/>
              <a:ext cx="32837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8BB4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Laboratory Astrophysics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27900D0-BEA9-2231-876B-D6E53EC611DB}"/>
                </a:ext>
              </a:extLst>
            </p:cNvPr>
            <p:cNvSpPr txBox="1"/>
            <p:nvPr/>
          </p:nvSpPr>
          <p:spPr>
            <a:xfrm>
              <a:off x="965201" y="3746558"/>
              <a:ext cx="3046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5A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Accelerator Physics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C16E0F9F-C11E-855B-A0F1-34C35D34196B}"/>
              </a:ext>
            </a:extLst>
          </p:cNvPr>
          <p:cNvGrpSpPr/>
          <p:nvPr/>
        </p:nvGrpSpPr>
        <p:grpSpPr>
          <a:xfrm>
            <a:off x="413808" y="1378587"/>
            <a:ext cx="2095493" cy="1918897"/>
            <a:chOff x="413808" y="1378587"/>
            <a:chExt cx="2095493" cy="1918897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6881B2CA-2DDC-BC9C-9D50-A1A4266A87F4}"/>
                </a:ext>
              </a:extLst>
            </p:cNvPr>
            <p:cNvSpPr/>
            <p:nvPr/>
          </p:nvSpPr>
          <p:spPr>
            <a:xfrm>
              <a:off x="698501" y="1524498"/>
              <a:ext cx="1810800" cy="1772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E944B3A1-139B-EE16-72DF-8C1A321B4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6" t="16589" r="16926" b="13247"/>
            <a:stretch/>
          </p:blipFill>
          <p:spPr>
            <a:xfrm>
              <a:off x="698501" y="1378587"/>
              <a:ext cx="1808982" cy="1424710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5ED7FBE4-0B82-612B-DA00-FCEF7C753E65}"/>
                </a:ext>
              </a:extLst>
            </p:cNvPr>
            <p:cNvSpPr txBox="1"/>
            <p:nvPr/>
          </p:nvSpPr>
          <p:spPr bwMode="auto">
            <a:xfrm>
              <a:off x="413808" y="2573646"/>
              <a:ext cx="1813318" cy="64633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005689"/>
                  </a:solidFill>
                  <a:latin typeface="Arial" panose="020B0604020202020204" pitchFamily="34" charset="0"/>
                  <a:ea typeface="Geneva" pitchFamily="-128" charset="-128"/>
                  <a:cs typeface="Arial" panose="020B0604020202020204" pitchFamily="34" charset="0"/>
                </a:rPr>
                <a:t>Cooled </a:t>
              </a:r>
            </a:p>
            <a:p>
              <a:pPr algn="ctr">
                <a:defRPr/>
              </a:pPr>
              <a:r>
                <a:rPr lang="en-US" b="1" dirty="0">
                  <a:solidFill>
                    <a:srgbClr val="005689"/>
                  </a:solidFill>
                  <a:latin typeface="Arial" panose="020B0604020202020204" pitchFamily="34" charset="0"/>
                  <a:ea typeface="Geneva" pitchFamily="-128" charset="-128"/>
                  <a:cs typeface="Arial" panose="020B0604020202020204" pitchFamily="34" charset="0"/>
                </a:rPr>
                <a:t>solenoid (20 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475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863023-56B4-CDE7-641C-2AC70CC63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Messy focal spots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8B831500-740B-2712-6156-EE3FDC13284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Strong astigmatism-like aberrations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CE61730-B264-6819-362A-A9736F0E24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4AABB10-558F-D53A-4ADB-B215043C6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48963EE-6FE7-8F21-5CBC-14F5CB795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10" name="Picture 7" descr="C:\Users\Florian Kroll\Dropbox\EAAC-2013\10MeV-1m.png">
            <a:extLst>
              <a:ext uri="{FF2B5EF4-FFF2-40B4-BE49-F238E27FC236}">
                <a16:creationId xmlns:a16="http://schemas.microsoft.com/office/drawing/2014/main" id="{2D2F8191-7026-32FE-F638-3C8FD354A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1" y="3211485"/>
            <a:ext cx="310004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D77AA834-0959-805B-023D-E13618157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262868" y="2733685"/>
            <a:ext cx="2709558" cy="2520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710030AA-80D1-E782-FFF3-B7CADE863D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" t="15327" r="47716" b="15702"/>
          <a:stretch/>
        </p:blipFill>
        <p:spPr>
          <a:xfrm>
            <a:off x="5436748" y="2255886"/>
            <a:ext cx="2469751" cy="2520000"/>
          </a:xfrm>
          <a:prstGeom prst="rect">
            <a:avLst/>
          </a:prstGeom>
          <a:ln w="28575">
            <a:noFill/>
          </a:ln>
        </p:spPr>
      </p:pic>
      <p:pic>
        <p:nvPicPr>
          <p:cNvPr id="38" name="Grafik 3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1169968A-5507-FE82-A382-0B0D83A8A1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3" t="5423" r="1792" b="8169"/>
          <a:stretch/>
        </p:blipFill>
        <p:spPr>
          <a:xfrm rot="16200000" flipV="1">
            <a:off x="7675353" y="282618"/>
            <a:ext cx="3900497" cy="4320000"/>
          </a:xfrm>
          <a:prstGeom prst="rect">
            <a:avLst/>
          </a:prstGeom>
        </p:spPr>
      </p:pic>
      <p:sp>
        <p:nvSpPr>
          <p:cNvPr id="41" name="Rechteck 40">
            <a:extLst>
              <a:ext uri="{FF2B5EF4-FFF2-40B4-BE49-F238E27FC236}">
                <a16:creationId xmlns:a16="http://schemas.microsoft.com/office/drawing/2014/main" id="{079B0D6C-1DF3-CD6C-2D9E-5D6F2BF177A5}"/>
              </a:ext>
            </a:extLst>
          </p:cNvPr>
          <p:cNvSpPr/>
          <p:nvPr/>
        </p:nvSpPr>
        <p:spPr>
          <a:xfrm>
            <a:off x="8186057" y="5014267"/>
            <a:ext cx="3599544" cy="726609"/>
          </a:xfrm>
          <a:prstGeom prst="rect">
            <a:avLst/>
          </a:prstGeom>
          <a:solidFill>
            <a:schemeClr val="bg1"/>
          </a:solidFill>
          <a:ln w="38100">
            <a:solidFill>
              <a:srgbClr val="E6007E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E46C0A"/>
              </a:buClr>
            </a:pPr>
            <a:r>
              <a:rPr lang="en-US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 to model and reproduce in simulations</a:t>
            </a:r>
          </a:p>
        </p:txBody>
      </p:sp>
    </p:spTree>
    <p:extLst>
      <p:ext uri="{BB962C8B-B14F-4D97-AF65-F5344CB8AC3E}">
        <p14:creationId xmlns:p14="http://schemas.microsoft.com/office/powerpoint/2010/main" val="64480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2C9E2D53-55EA-77D2-83BF-607835C2B00A}"/>
              </a:ext>
            </a:extLst>
          </p:cNvPr>
          <p:cNvGrpSpPr/>
          <p:nvPr/>
        </p:nvGrpSpPr>
        <p:grpSpPr>
          <a:xfrm>
            <a:off x="695244" y="2887470"/>
            <a:ext cx="467090" cy="357946"/>
            <a:chOff x="695244" y="2887470"/>
            <a:chExt cx="467090" cy="357946"/>
          </a:xfrm>
        </p:grpSpPr>
        <p:pic>
          <p:nvPicPr>
            <p:cNvPr id="99" name="Flowchart: Extract 4">
              <a:extLst>
                <a:ext uri="{FF2B5EF4-FFF2-40B4-BE49-F238E27FC236}">
                  <a16:creationId xmlns:a16="http://schemas.microsoft.com/office/drawing/2014/main" id="{5AD6253D-4CFB-4CED-D6BD-F1DBA3785F4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873487">
              <a:off x="695244" y="2974316"/>
              <a:ext cx="165879" cy="27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0" name="Rectangle 20">
              <a:extLst>
                <a:ext uri="{FF2B5EF4-FFF2-40B4-BE49-F238E27FC236}">
                  <a16:creationId xmlns:a16="http://schemas.microsoft.com/office/drawing/2014/main" id="{07D1850C-C0B1-CD5A-94C2-4EB7FF977C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3766">
              <a:off x="868838" y="2950113"/>
              <a:ext cx="23515" cy="263361"/>
            </a:xfrm>
            <a:prstGeom prst="rect">
              <a:avLst/>
            </a:prstGeom>
            <a:solidFill>
              <a:srgbClr val="A6A6A6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A6A6A6"/>
              </a:extrusionClr>
            </a:sp3d>
          </p:spPr>
          <p:txBody>
            <a:bodyPr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LI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grpSp>
          <p:nvGrpSpPr>
            <p:cNvPr id="101" name="Group 129">
              <a:extLst>
                <a:ext uri="{FF2B5EF4-FFF2-40B4-BE49-F238E27FC236}">
                  <a16:creationId xmlns:a16="http://schemas.microsoft.com/office/drawing/2014/main" id="{6CAAEFCA-9618-65A8-11F3-9AE29D3BFE3C}"/>
                </a:ext>
              </a:extLst>
            </p:cNvPr>
            <p:cNvGrpSpPr>
              <a:grpSpLocks/>
            </p:cNvGrpSpPr>
            <p:nvPr/>
          </p:nvGrpSpPr>
          <p:grpSpPr bwMode="auto">
            <a:xfrm rot="21536046">
              <a:off x="914633" y="2887470"/>
              <a:ext cx="80308" cy="254158"/>
              <a:chOff x="5135555" y="1990419"/>
              <a:chExt cx="1935805" cy="3134621"/>
            </a:xfrm>
          </p:grpSpPr>
          <p:sp>
            <p:nvSpPr>
              <p:cNvPr id="108" name="Text Box 560">
                <a:extLst>
                  <a:ext uri="{FF2B5EF4-FFF2-40B4-BE49-F238E27FC236}">
                    <a16:creationId xmlns:a16="http://schemas.microsoft.com/office/drawing/2014/main" id="{D8DDBBA4-FF5D-911C-BB3C-794D39ED88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2925403">
                <a:off x="5408241" y="4249457"/>
                <a:ext cx="687490" cy="875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sp>
            <p:nvSpPr>
              <p:cNvPr id="109" name="Moon 131">
                <a:extLst>
                  <a:ext uri="{FF2B5EF4-FFF2-40B4-BE49-F238E27FC236}">
                    <a16:creationId xmlns:a16="http://schemas.microsoft.com/office/drawing/2014/main" id="{AB61FB0B-CA76-22B9-2123-4CEABA471851}"/>
                  </a:ext>
                </a:extLst>
              </p:cNvPr>
              <p:cNvSpPr/>
              <p:nvPr/>
            </p:nvSpPr>
            <p:spPr bwMode="auto">
              <a:xfrm rot="19474596">
                <a:off x="5135555" y="1990419"/>
                <a:ext cx="1126339" cy="1317372"/>
              </a:xfrm>
              <a:prstGeom prst="moon">
                <a:avLst>
                  <a:gd name="adj" fmla="val 86321"/>
                </a:avLst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0"/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grpSp>
            <p:nvGrpSpPr>
              <p:cNvPr id="110" name="Pie 132">
                <a:extLst>
                  <a:ext uri="{FF2B5EF4-FFF2-40B4-BE49-F238E27FC236}">
                    <a16:creationId xmlns:a16="http://schemas.microsoft.com/office/drawing/2014/main" id="{6017D4CF-D8AD-5F02-DDDE-D0C7FC7F51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22976" y="2592686"/>
                <a:ext cx="1548384" cy="2090928"/>
                <a:chOff x="5675376" y="2529840"/>
                <a:chExt cx="1548384" cy="2090928"/>
              </a:xfrm>
            </p:grpSpPr>
            <p:pic>
              <p:nvPicPr>
                <p:cNvPr id="111" name="Pie 132">
                  <a:extLst>
                    <a:ext uri="{FF2B5EF4-FFF2-40B4-BE49-F238E27FC236}">
                      <a16:creationId xmlns:a16="http://schemas.microsoft.com/office/drawing/2014/main" id="{6DC17F8D-A362-D746-2AE3-9720FDA20730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675376" y="2529840"/>
                  <a:ext cx="1548384" cy="2090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2" name="Text Box 566">
                  <a:extLst>
                    <a:ext uri="{FF2B5EF4-FFF2-40B4-BE49-F238E27FC236}">
                      <a16:creationId xmlns:a16="http://schemas.microsoft.com/office/drawing/2014/main" id="{BF2E664B-8E87-40B6-BB56-316DF5572E3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943877" y="2488985"/>
                  <a:ext cx="1470825" cy="2172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LI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+mn-cs"/>
                  </a:endParaRPr>
                </a:p>
              </p:txBody>
            </p:sp>
          </p:grpSp>
        </p:grpSp>
        <p:grpSp>
          <p:nvGrpSpPr>
            <p:cNvPr id="102" name="Gruppieren 43">
              <a:extLst>
                <a:ext uri="{FF2B5EF4-FFF2-40B4-BE49-F238E27FC236}">
                  <a16:creationId xmlns:a16="http://schemas.microsoft.com/office/drawing/2014/main" id="{35BD7A20-1D8E-7EB5-DB43-72B57DFC4E15}"/>
                </a:ext>
              </a:extLst>
            </p:cNvPr>
            <p:cNvGrpSpPr>
              <a:grpSpLocks/>
            </p:cNvGrpSpPr>
            <p:nvPr/>
          </p:nvGrpSpPr>
          <p:grpSpPr bwMode="auto">
            <a:xfrm rot="19496116">
              <a:off x="934210" y="2921263"/>
              <a:ext cx="228124" cy="180264"/>
              <a:chOff x="2587181" y="20733560"/>
              <a:chExt cx="958673" cy="813151"/>
            </a:xfrm>
          </p:grpSpPr>
          <p:cxnSp>
            <p:nvCxnSpPr>
              <p:cNvPr id="103" name="Gerade Verbindung mit Pfeil 31">
                <a:extLst>
                  <a:ext uri="{FF2B5EF4-FFF2-40B4-BE49-F238E27FC236}">
                    <a16:creationId xmlns:a16="http://schemas.microsoft.com/office/drawing/2014/main" id="{AD15263C-A3EE-3FEF-AABC-31FE1EFF63F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731593" y="20949196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04" name="Gerade Verbindung mit Pfeil 39">
                <a:extLst>
                  <a:ext uri="{FF2B5EF4-FFF2-40B4-BE49-F238E27FC236}">
                    <a16:creationId xmlns:a16="http://schemas.microsoft.com/office/drawing/2014/main" id="{0A43B1A6-4BC1-AB55-CF78-4F86A7A4231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200000">
                <a:off x="2587181" y="2112411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05" name="Gerade Verbindung mit Pfeil 40">
                <a:extLst>
                  <a:ext uri="{FF2B5EF4-FFF2-40B4-BE49-F238E27FC236}">
                    <a16:creationId xmlns:a16="http://schemas.microsoft.com/office/drawing/2014/main" id="{6C4D8638-41AB-2F95-43E1-12AA5B6D5B1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1200000">
                <a:off x="2813887" y="2073356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06" name="Gerade Verbindung mit Pfeil 41">
                <a:extLst>
                  <a:ext uri="{FF2B5EF4-FFF2-40B4-BE49-F238E27FC236}">
                    <a16:creationId xmlns:a16="http://schemas.microsoft.com/office/drawing/2014/main" id="{E535D569-48AF-63B2-6B88-E1DD51CEB71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600000">
                <a:off x="2666749" y="21044464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07" name="Gerade Verbindung mit Pfeil 42">
                <a:extLst>
                  <a:ext uri="{FF2B5EF4-FFF2-40B4-BE49-F238E27FC236}">
                    <a16:creationId xmlns:a16="http://schemas.microsoft.com/office/drawing/2014/main" id="{7FDED1C6-808A-1FC8-F90D-5E3A57A8305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600000">
                <a:off x="2783139" y="20845678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3878459F-D1FA-0346-D541-C3FC1BC87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B</a:t>
            </a:r>
            <a:r>
              <a:rPr lang="en-US" dirty="0"/>
              <a:t>-field and particle tracing simulations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CE6184CA-F4BD-433D-9789-681284E93C1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98501" y="931362"/>
            <a:ext cx="11087100" cy="332742"/>
          </a:xfrm>
        </p:spPr>
        <p:txBody>
          <a:bodyPr/>
          <a:lstStyle/>
          <a:p>
            <a:r>
              <a:rPr lang="en-US" dirty="0"/>
              <a:t>Set 1 – reference helix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F1C7A4-BCBD-284F-2AF4-66606C69C9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B4C4B57-7F84-2F51-5100-CCADBF331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BF7349D-FCB0-F4A8-6E27-BD2DF9328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48" name="Grafik 47" descr="Ein Bild, das Text, Screenshot, Farbigkeit, Diagramm enthält.&#10;&#10;Automatisch generierte Beschreibung">
            <a:extLst>
              <a:ext uri="{FF2B5EF4-FFF2-40B4-BE49-F238E27FC236}">
                <a16:creationId xmlns:a16="http://schemas.microsoft.com/office/drawing/2014/main" id="{00B95B2D-5181-7004-2125-CBD9143A8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pic>
        <p:nvPicPr>
          <p:cNvPr id="46" name="Grafik 45" descr="Ein Bild, das Text, Screenshot, Astronomie enthält.&#10;&#10;Automatisch generierte Beschreibung">
            <a:extLst>
              <a:ext uri="{FF2B5EF4-FFF2-40B4-BE49-F238E27FC236}">
                <a16:creationId xmlns:a16="http://schemas.microsoft.com/office/drawing/2014/main" id="{730E947A-E292-D061-F828-85B9B3D74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38BB4AE5-AC44-1FDC-702B-C385D56443E0}"/>
              </a:ext>
            </a:extLst>
          </p:cNvPr>
          <p:cNvGrpSpPr/>
          <p:nvPr/>
        </p:nvGrpSpPr>
        <p:grpSpPr>
          <a:xfrm>
            <a:off x="1226338" y="2486457"/>
            <a:ext cx="1718537" cy="1080000"/>
            <a:chOff x="2524042" y="1386841"/>
            <a:chExt cx="1718537" cy="1080000"/>
          </a:xfrm>
        </p:grpSpPr>
        <p:sp>
          <p:nvSpPr>
            <p:cNvPr id="49" name="Parallelogramm 48">
              <a:extLst>
                <a:ext uri="{FF2B5EF4-FFF2-40B4-BE49-F238E27FC236}">
                  <a16:creationId xmlns:a16="http://schemas.microsoft.com/office/drawing/2014/main" id="{B7E3B355-A678-4586-A060-85A0C962AF7A}"/>
                </a:ext>
              </a:extLst>
            </p:cNvPr>
            <p:cNvSpPr/>
            <p:nvPr/>
          </p:nvSpPr>
          <p:spPr>
            <a:xfrm>
              <a:off x="252404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0" name="Parallelogramm 49">
              <a:extLst>
                <a:ext uri="{FF2B5EF4-FFF2-40B4-BE49-F238E27FC236}">
                  <a16:creationId xmlns:a16="http://schemas.microsoft.com/office/drawing/2014/main" id="{B8F74170-CF76-4A66-25D0-D335A8465DE2}"/>
                </a:ext>
              </a:extLst>
            </p:cNvPr>
            <p:cNvSpPr/>
            <p:nvPr/>
          </p:nvSpPr>
          <p:spPr>
            <a:xfrm>
              <a:off x="258494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1" name="Parallelogramm 50">
              <a:extLst>
                <a:ext uri="{FF2B5EF4-FFF2-40B4-BE49-F238E27FC236}">
                  <a16:creationId xmlns:a16="http://schemas.microsoft.com/office/drawing/2014/main" id="{01620149-42E2-CEB7-1841-B00AB30F1E6F}"/>
                </a:ext>
              </a:extLst>
            </p:cNvPr>
            <p:cNvSpPr/>
            <p:nvPr/>
          </p:nvSpPr>
          <p:spPr>
            <a:xfrm>
              <a:off x="264585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2" name="Parallelogramm 51">
              <a:extLst>
                <a:ext uri="{FF2B5EF4-FFF2-40B4-BE49-F238E27FC236}">
                  <a16:creationId xmlns:a16="http://schemas.microsoft.com/office/drawing/2014/main" id="{141D3B2D-33DF-39AC-8908-825041256067}"/>
                </a:ext>
              </a:extLst>
            </p:cNvPr>
            <p:cNvSpPr/>
            <p:nvPr/>
          </p:nvSpPr>
          <p:spPr>
            <a:xfrm>
              <a:off x="270675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3" name="Parallelogramm 52">
              <a:extLst>
                <a:ext uri="{FF2B5EF4-FFF2-40B4-BE49-F238E27FC236}">
                  <a16:creationId xmlns:a16="http://schemas.microsoft.com/office/drawing/2014/main" id="{1ED7226A-F685-D392-990E-91BDA7C78CB3}"/>
                </a:ext>
              </a:extLst>
            </p:cNvPr>
            <p:cNvSpPr/>
            <p:nvPr/>
          </p:nvSpPr>
          <p:spPr>
            <a:xfrm>
              <a:off x="276765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4" name="Parallelogramm 53">
              <a:extLst>
                <a:ext uri="{FF2B5EF4-FFF2-40B4-BE49-F238E27FC236}">
                  <a16:creationId xmlns:a16="http://schemas.microsoft.com/office/drawing/2014/main" id="{C2F4D43D-2EDA-FCC6-04AA-31A299D04267}"/>
                </a:ext>
              </a:extLst>
            </p:cNvPr>
            <p:cNvSpPr/>
            <p:nvPr/>
          </p:nvSpPr>
          <p:spPr>
            <a:xfrm>
              <a:off x="282856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5" name="Parallelogramm 54">
              <a:extLst>
                <a:ext uri="{FF2B5EF4-FFF2-40B4-BE49-F238E27FC236}">
                  <a16:creationId xmlns:a16="http://schemas.microsoft.com/office/drawing/2014/main" id="{B9152B1C-9302-C78E-ADD6-BB5E06DB2219}"/>
                </a:ext>
              </a:extLst>
            </p:cNvPr>
            <p:cNvSpPr/>
            <p:nvPr/>
          </p:nvSpPr>
          <p:spPr>
            <a:xfrm>
              <a:off x="288946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6" name="Parallelogramm 55">
              <a:extLst>
                <a:ext uri="{FF2B5EF4-FFF2-40B4-BE49-F238E27FC236}">
                  <a16:creationId xmlns:a16="http://schemas.microsoft.com/office/drawing/2014/main" id="{0C2C03B4-01C6-76C2-8283-BF12C7386293}"/>
                </a:ext>
              </a:extLst>
            </p:cNvPr>
            <p:cNvSpPr/>
            <p:nvPr/>
          </p:nvSpPr>
          <p:spPr>
            <a:xfrm>
              <a:off x="295037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7" name="Parallelogramm 56">
              <a:extLst>
                <a:ext uri="{FF2B5EF4-FFF2-40B4-BE49-F238E27FC236}">
                  <a16:creationId xmlns:a16="http://schemas.microsoft.com/office/drawing/2014/main" id="{693CBA76-D831-AA9D-DB87-747757F68839}"/>
                </a:ext>
              </a:extLst>
            </p:cNvPr>
            <p:cNvSpPr/>
            <p:nvPr/>
          </p:nvSpPr>
          <p:spPr>
            <a:xfrm>
              <a:off x="301127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8" name="Parallelogramm 57">
              <a:extLst>
                <a:ext uri="{FF2B5EF4-FFF2-40B4-BE49-F238E27FC236}">
                  <a16:creationId xmlns:a16="http://schemas.microsoft.com/office/drawing/2014/main" id="{8307AAA2-69B4-1425-125D-601A0A84102D}"/>
                </a:ext>
              </a:extLst>
            </p:cNvPr>
            <p:cNvSpPr/>
            <p:nvPr/>
          </p:nvSpPr>
          <p:spPr>
            <a:xfrm>
              <a:off x="307217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9" name="Parallelogramm 58">
              <a:extLst>
                <a:ext uri="{FF2B5EF4-FFF2-40B4-BE49-F238E27FC236}">
                  <a16:creationId xmlns:a16="http://schemas.microsoft.com/office/drawing/2014/main" id="{B0DE01AF-16B0-90E0-5CA9-0789DA7200B3}"/>
                </a:ext>
              </a:extLst>
            </p:cNvPr>
            <p:cNvSpPr/>
            <p:nvPr/>
          </p:nvSpPr>
          <p:spPr>
            <a:xfrm>
              <a:off x="313308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0" name="Parallelogramm 59">
              <a:extLst>
                <a:ext uri="{FF2B5EF4-FFF2-40B4-BE49-F238E27FC236}">
                  <a16:creationId xmlns:a16="http://schemas.microsoft.com/office/drawing/2014/main" id="{B7ECA870-B930-8A9F-BB1A-16032D80CA7E}"/>
                </a:ext>
              </a:extLst>
            </p:cNvPr>
            <p:cNvSpPr/>
            <p:nvPr/>
          </p:nvSpPr>
          <p:spPr>
            <a:xfrm>
              <a:off x="319398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1" name="Parallelogramm 60">
              <a:extLst>
                <a:ext uri="{FF2B5EF4-FFF2-40B4-BE49-F238E27FC236}">
                  <a16:creationId xmlns:a16="http://schemas.microsoft.com/office/drawing/2014/main" id="{21690530-4736-1C2C-9CF9-A5DC8B7D1C54}"/>
                </a:ext>
              </a:extLst>
            </p:cNvPr>
            <p:cNvSpPr/>
            <p:nvPr/>
          </p:nvSpPr>
          <p:spPr>
            <a:xfrm>
              <a:off x="325489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2" name="Parallelogramm 61">
              <a:extLst>
                <a:ext uri="{FF2B5EF4-FFF2-40B4-BE49-F238E27FC236}">
                  <a16:creationId xmlns:a16="http://schemas.microsoft.com/office/drawing/2014/main" id="{80068212-6494-2404-F67E-1BB70A93A541}"/>
                </a:ext>
              </a:extLst>
            </p:cNvPr>
            <p:cNvSpPr/>
            <p:nvPr/>
          </p:nvSpPr>
          <p:spPr>
            <a:xfrm>
              <a:off x="331579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3" name="Parallelogramm 62">
              <a:extLst>
                <a:ext uri="{FF2B5EF4-FFF2-40B4-BE49-F238E27FC236}">
                  <a16:creationId xmlns:a16="http://schemas.microsoft.com/office/drawing/2014/main" id="{268B5EDF-F7AF-88FF-A882-193FBC18C4FC}"/>
                </a:ext>
              </a:extLst>
            </p:cNvPr>
            <p:cNvSpPr/>
            <p:nvPr/>
          </p:nvSpPr>
          <p:spPr>
            <a:xfrm>
              <a:off x="337669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4" name="Parallelogramm 63">
              <a:extLst>
                <a:ext uri="{FF2B5EF4-FFF2-40B4-BE49-F238E27FC236}">
                  <a16:creationId xmlns:a16="http://schemas.microsoft.com/office/drawing/2014/main" id="{FB87C09A-5913-FCA6-0B64-95ECDE04F0C2}"/>
                </a:ext>
              </a:extLst>
            </p:cNvPr>
            <p:cNvSpPr/>
            <p:nvPr/>
          </p:nvSpPr>
          <p:spPr>
            <a:xfrm>
              <a:off x="343760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5" name="Parallelogramm 64">
              <a:extLst>
                <a:ext uri="{FF2B5EF4-FFF2-40B4-BE49-F238E27FC236}">
                  <a16:creationId xmlns:a16="http://schemas.microsoft.com/office/drawing/2014/main" id="{7A8CC2AE-7FC8-710D-145A-1DAC412C5076}"/>
                </a:ext>
              </a:extLst>
            </p:cNvPr>
            <p:cNvSpPr/>
            <p:nvPr/>
          </p:nvSpPr>
          <p:spPr>
            <a:xfrm>
              <a:off x="349850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6" name="Parallelogramm 65">
              <a:extLst>
                <a:ext uri="{FF2B5EF4-FFF2-40B4-BE49-F238E27FC236}">
                  <a16:creationId xmlns:a16="http://schemas.microsoft.com/office/drawing/2014/main" id="{71B1BAB3-A64F-3199-D31E-3D4B1220A361}"/>
                </a:ext>
              </a:extLst>
            </p:cNvPr>
            <p:cNvSpPr/>
            <p:nvPr/>
          </p:nvSpPr>
          <p:spPr>
            <a:xfrm>
              <a:off x="355941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7" name="Parallelogramm 66">
              <a:extLst>
                <a:ext uri="{FF2B5EF4-FFF2-40B4-BE49-F238E27FC236}">
                  <a16:creationId xmlns:a16="http://schemas.microsoft.com/office/drawing/2014/main" id="{C08334F8-E961-2F92-186F-8BD7BB860EB6}"/>
                </a:ext>
              </a:extLst>
            </p:cNvPr>
            <p:cNvSpPr/>
            <p:nvPr/>
          </p:nvSpPr>
          <p:spPr>
            <a:xfrm>
              <a:off x="362031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8" name="Parallelogramm 67">
              <a:extLst>
                <a:ext uri="{FF2B5EF4-FFF2-40B4-BE49-F238E27FC236}">
                  <a16:creationId xmlns:a16="http://schemas.microsoft.com/office/drawing/2014/main" id="{013F6616-F0F1-7126-DEE1-5AE202CB26E3}"/>
                </a:ext>
              </a:extLst>
            </p:cNvPr>
            <p:cNvSpPr/>
            <p:nvPr/>
          </p:nvSpPr>
          <p:spPr>
            <a:xfrm>
              <a:off x="368121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9" name="Parallelogramm 68">
              <a:extLst>
                <a:ext uri="{FF2B5EF4-FFF2-40B4-BE49-F238E27FC236}">
                  <a16:creationId xmlns:a16="http://schemas.microsoft.com/office/drawing/2014/main" id="{FF30C53D-D632-5F0D-3AB7-8639FC51677B}"/>
                </a:ext>
              </a:extLst>
            </p:cNvPr>
            <p:cNvSpPr/>
            <p:nvPr/>
          </p:nvSpPr>
          <p:spPr>
            <a:xfrm>
              <a:off x="374212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0" name="Parallelogramm 69">
              <a:extLst>
                <a:ext uri="{FF2B5EF4-FFF2-40B4-BE49-F238E27FC236}">
                  <a16:creationId xmlns:a16="http://schemas.microsoft.com/office/drawing/2014/main" id="{2907E09C-60DD-47AC-0162-2B5A8ACBC5C7}"/>
                </a:ext>
              </a:extLst>
            </p:cNvPr>
            <p:cNvSpPr/>
            <p:nvPr/>
          </p:nvSpPr>
          <p:spPr>
            <a:xfrm>
              <a:off x="380302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1" name="Parallelogramm 70">
              <a:extLst>
                <a:ext uri="{FF2B5EF4-FFF2-40B4-BE49-F238E27FC236}">
                  <a16:creationId xmlns:a16="http://schemas.microsoft.com/office/drawing/2014/main" id="{457C5232-FAB2-DBAA-06D4-9F67E660CBD2}"/>
                </a:ext>
              </a:extLst>
            </p:cNvPr>
            <p:cNvSpPr/>
            <p:nvPr/>
          </p:nvSpPr>
          <p:spPr>
            <a:xfrm>
              <a:off x="386393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2" name="Parallelogramm 71">
              <a:extLst>
                <a:ext uri="{FF2B5EF4-FFF2-40B4-BE49-F238E27FC236}">
                  <a16:creationId xmlns:a16="http://schemas.microsoft.com/office/drawing/2014/main" id="{1964C2F7-5496-68E7-4CD7-64E53F599DD8}"/>
                </a:ext>
              </a:extLst>
            </p:cNvPr>
            <p:cNvSpPr/>
            <p:nvPr/>
          </p:nvSpPr>
          <p:spPr>
            <a:xfrm>
              <a:off x="392483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3" name="Parallelogramm 72">
              <a:extLst>
                <a:ext uri="{FF2B5EF4-FFF2-40B4-BE49-F238E27FC236}">
                  <a16:creationId xmlns:a16="http://schemas.microsoft.com/office/drawing/2014/main" id="{244E9285-95BF-2EB7-6CBD-92BE1EFC0DAA}"/>
                </a:ext>
              </a:extLst>
            </p:cNvPr>
            <p:cNvSpPr/>
            <p:nvPr/>
          </p:nvSpPr>
          <p:spPr>
            <a:xfrm>
              <a:off x="398573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4" name="Parallelogramm 73">
              <a:extLst>
                <a:ext uri="{FF2B5EF4-FFF2-40B4-BE49-F238E27FC236}">
                  <a16:creationId xmlns:a16="http://schemas.microsoft.com/office/drawing/2014/main" id="{3AE947D4-9F56-7C7A-0878-18FDCE4DE22A}"/>
                </a:ext>
              </a:extLst>
            </p:cNvPr>
            <p:cNvSpPr/>
            <p:nvPr/>
          </p:nvSpPr>
          <p:spPr>
            <a:xfrm>
              <a:off x="404664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5" name="Parallelogramm 74">
              <a:extLst>
                <a:ext uri="{FF2B5EF4-FFF2-40B4-BE49-F238E27FC236}">
                  <a16:creationId xmlns:a16="http://schemas.microsoft.com/office/drawing/2014/main" id="{F0AEDB9D-3CDD-B884-866B-97B529678AEC}"/>
                </a:ext>
              </a:extLst>
            </p:cNvPr>
            <p:cNvSpPr/>
            <p:nvPr/>
          </p:nvSpPr>
          <p:spPr>
            <a:xfrm>
              <a:off x="410754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6" name="Parallelogramm 75">
              <a:extLst>
                <a:ext uri="{FF2B5EF4-FFF2-40B4-BE49-F238E27FC236}">
                  <a16:creationId xmlns:a16="http://schemas.microsoft.com/office/drawing/2014/main" id="{B68BFF26-7E62-96F3-36FE-C980B5A33AFD}"/>
                </a:ext>
              </a:extLst>
            </p:cNvPr>
            <p:cNvSpPr/>
            <p:nvPr/>
          </p:nvSpPr>
          <p:spPr>
            <a:xfrm>
              <a:off x="4168455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A1575580-C5C0-BB1F-79A2-D85D71DE384C}"/>
              </a:ext>
            </a:extLst>
          </p:cNvPr>
          <p:cNvGrpSpPr/>
          <p:nvPr/>
        </p:nvGrpSpPr>
        <p:grpSpPr>
          <a:xfrm>
            <a:off x="1598359" y="4959803"/>
            <a:ext cx="1080000" cy="1080000"/>
            <a:chOff x="1397137" y="2778810"/>
            <a:chExt cx="720000" cy="720000"/>
          </a:xfrm>
        </p:grpSpPr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3F771B3D-66B7-F0FC-422A-E2539C2E17E8}"/>
                </a:ext>
              </a:extLst>
            </p:cNvPr>
            <p:cNvSpPr/>
            <p:nvPr/>
          </p:nvSpPr>
          <p:spPr>
            <a:xfrm>
              <a:off x="1397137" y="2778810"/>
              <a:ext cx="720000" cy="720000"/>
            </a:xfrm>
            <a:prstGeom prst="ellipse">
              <a:avLst/>
            </a:prstGeom>
            <a:noFill/>
            <a:ln w="28575">
              <a:solidFill>
                <a:srgbClr val="005A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A1F6E480-D6B9-8867-0B6D-D596F9ABE919}"/>
                </a:ext>
              </a:extLst>
            </p:cNvPr>
            <p:cNvSpPr/>
            <p:nvPr/>
          </p:nvSpPr>
          <p:spPr>
            <a:xfrm>
              <a:off x="1469137" y="2850810"/>
              <a:ext cx="576000" cy="576000"/>
            </a:xfrm>
            <a:prstGeom prst="ellipse">
              <a:avLst/>
            </a:prstGeom>
            <a:noFill/>
            <a:ln w="28575">
              <a:solidFill>
                <a:srgbClr val="005A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9682ABC1-9B92-0B27-CC37-2EC3D2AB0E22}"/>
                </a:ext>
              </a:extLst>
            </p:cNvPr>
            <p:cNvSpPr/>
            <p:nvPr/>
          </p:nvSpPr>
          <p:spPr>
            <a:xfrm>
              <a:off x="1541137" y="2922810"/>
              <a:ext cx="432000" cy="432000"/>
            </a:xfrm>
            <a:prstGeom prst="ellipse">
              <a:avLst/>
            </a:prstGeom>
            <a:noFill/>
            <a:ln w="28575">
              <a:solidFill>
                <a:srgbClr val="005A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163857D7-E497-235E-C9AE-B1502BAA3063}"/>
                </a:ext>
              </a:extLst>
            </p:cNvPr>
            <p:cNvSpPr/>
            <p:nvPr/>
          </p:nvSpPr>
          <p:spPr>
            <a:xfrm>
              <a:off x="1613137" y="2994810"/>
              <a:ext cx="288000" cy="288000"/>
            </a:xfrm>
            <a:prstGeom prst="ellipse">
              <a:avLst/>
            </a:prstGeom>
            <a:noFill/>
            <a:ln w="28575">
              <a:solidFill>
                <a:srgbClr val="005A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93" name="Textfeld 92">
            <a:extLst>
              <a:ext uri="{FF2B5EF4-FFF2-40B4-BE49-F238E27FC236}">
                <a16:creationId xmlns:a16="http://schemas.microsoft.com/office/drawing/2014/main" id="{721C8A23-098F-9F17-95E4-C15F33FF8376}"/>
              </a:ext>
            </a:extLst>
          </p:cNvPr>
          <p:cNvSpPr txBox="1"/>
          <p:nvPr/>
        </p:nvSpPr>
        <p:spPr>
          <a:xfrm>
            <a:off x="1533207" y="153572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side view</a:t>
            </a:r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DE23239F-8333-749E-512D-55462699587C}"/>
              </a:ext>
            </a:extLst>
          </p:cNvPr>
          <p:cNvSpPr/>
          <p:nvPr/>
        </p:nvSpPr>
        <p:spPr>
          <a:xfrm>
            <a:off x="698501" y="401696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1CCCB791-0E43-0057-4976-B5366D1D384E}"/>
              </a:ext>
            </a:extLst>
          </p:cNvPr>
          <p:cNvSpPr txBox="1"/>
          <p:nvPr/>
        </p:nvSpPr>
        <p:spPr>
          <a:xfrm>
            <a:off x="1501147" y="401696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front view</a:t>
            </a:r>
          </a:p>
        </p:txBody>
      </p:sp>
      <p:sp>
        <p:nvSpPr>
          <p:cNvPr id="97" name="Rechteck 96">
            <a:extLst>
              <a:ext uri="{FF2B5EF4-FFF2-40B4-BE49-F238E27FC236}">
                <a16:creationId xmlns:a16="http://schemas.microsoft.com/office/drawing/2014/main" id="{644288BB-FB9D-AF65-F68C-74BE775C482D}"/>
              </a:ext>
            </a:extLst>
          </p:cNvPr>
          <p:cNvSpPr/>
          <p:nvPr/>
        </p:nvSpPr>
        <p:spPr>
          <a:xfrm>
            <a:off x="698501" y="153572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13" name="Rechteck 112">
            <a:extLst>
              <a:ext uri="{FF2B5EF4-FFF2-40B4-BE49-F238E27FC236}">
                <a16:creationId xmlns:a16="http://schemas.microsoft.com/office/drawing/2014/main" id="{58CA1D6C-746A-C159-797B-CAA8451B5216}"/>
              </a:ext>
            </a:extLst>
          </p:cNvPr>
          <p:cNvSpPr/>
          <p:nvPr/>
        </p:nvSpPr>
        <p:spPr>
          <a:xfrm>
            <a:off x="8186057" y="5014267"/>
            <a:ext cx="3599544" cy="726609"/>
          </a:xfrm>
          <a:prstGeom prst="rect">
            <a:avLst/>
          </a:prstGeom>
          <a:solidFill>
            <a:schemeClr val="bg1"/>
          </a:solidFill>
          <a:ln w="38100">
            <a:solidFill>
              <a:srgbClr val="E6007E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E46C0A"/>
              </a:buClr>
            </a:pPr>
            <a:r>
              <a:rPr lang="en-US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Helix w/o wires generates nice focal spot</a:t>
            </a:r>
          </a:p>
        </p:txBody>
      </p:sp>
    </p:spTree>
    <p:extLst>
      <p:ext uri="{BB962C8B-B14F-4D97-AF65-F5344CB8AC3E}">
        <p14:creationId xmlns:p14="http://schemas.microsoft.com/office/powerpoint/2010/main" val="156072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5C493-8868-5B5F-43A9-CEA183D20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fik 47">
            <a:extLst>
              <a:ext uri="{FF2B5EF4-FFF2-40B4-BE49-F238E27FC236}">
                <a16:creationId xmlns:a16="http://schemas.microsoft.com/office/drawing/2014/main" id="{A6A3127C-21CF-2B84-2993-FB9109CB7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pic>
        <p:nvPicPr>
          <p:cNvPr id="8" name="Grafik 7" descr="Ein Bild, das Text, Screenshot, Farbigkeit, Diagramm enthält.&#10;&#10;Automatisch generierte Beschreibung">
            <a:extLst>
              <a:ext uri="{FF2B5EF4-FFF2-40B4-BE49-F238E27FC236}">
                <a16:creationId xmlns:a16="http://schemas.microsoft.com/office/drawing/2014/main" id="{695A703D-8ABF-5F80-9565-9A713AFCB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D9B4E156-6C5D-4412-5412-DB08A02A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A8A6594-B584-F806-5D39-94DFDFB98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B</a:t>
            </a:r>
            <a:r>
              <a:rPr lang="en-US" dirty="0"/>
              <a:t>-field and particle tracing simulations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57534AC0-A290-0BAD-73E1-8F970ACDC33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98501" y="931362"/>
            <a:ext cx="11087100" cy="332742"/>
          </a:xfrm>
        </p:spPr>
        <p:txBody>
          <a:bodyPr/>
          <a:lstStyle/>
          <a:p>
            <a:r>
              <a:rPr lang="en-US" dirty="0"/>
              <a:t>Set 2 – helix + wires straight upwards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185AA1-75AF-6B4E-C437-6D86075158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76AB5E5-788D-49E0-05DE-408DB4D88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28347E2-2D5D-C16D-1ABF-522CCF004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7</a:t>
            </a:fld>
            <a:endParaRPr lang="en-US" noProof="0" dirty="0"/>
          </a:p>
        </p:txBody>
      </p: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8FD1EE23-4AD9-C1AA-4BD4-44A761C9E09F}"/>
              </a:ext>
            </a:extLst>
          </p:cNvPr>
          <p:cNvGrpSpPr/>
          <p:nvPr/>
        </p:nvGrpSpPr>
        <p:grpSpPr>
          <a:xfrm>
            <a:off x="1226338" y="2486457"/>
            <a:ext cx="1718537" cy="1080000"/>
            <a:chOff x="2524042" y="1386841"/>
            <a:chExt cx="1718537" cy="1080000"/>
          </a:xfrm>
        </p:grpSpPr>
        <p:sp>
          <p:nvSpPr>
            <p:cNvPr id="49" name="Parallelogramm 48">
              <a:extLst>
                <a:ext uri="{FF2B5EF4-FFF2-40B4-BE49-F238E27FC236}">
                  <a16:creationId xmlns:a16="http://schemas.microsoft.com/office/drawing/2014/main" id="{0AE40BCD-FD9A-3B66-D3CA-9194035B21E9}"/>
                </a:ext>
              </a:extLst>
            </p:cNvPr>
            <p:cNvSpPr/>
            <p:nvPr/>
          </p:nvSpPr>
          <p:spPr>
            <a:xfrm>
              <a:off x="252404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0" name="Parallelogramm 49">
              <a:extLst>
                <a:ext uri="{FF2B5EF4-FFF2-40B4-BE49-F238E27FC236}">
                  <a16:creationId xmlns:a16="http://schemas.microsoft.com/office/drawing/2014/main" id="{46C0F688-8A91-25E7-1F50-393F6CF07432}"/>
                </a:ext>
              </a:extLst>
            </p:cNvPr>
            <p:cNvSpPr/>
            <p:nvPr/>
          </p:nvSpPr>
          <p:spPr>
            <a:xfrm>
              <a:off x="258494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1" name="Parallelogramm 50">
              <a:extLst>
                <a:ext uri="{FF2B5EF4-FFF2-40B4-BE49-F238E27FC236}">
                  <a16:creationId xmlns:a16="http://schemas.microsoft.com/office/drawing/2014/main" id="{E3B7D566-2EAE-BE98-AA6E-A5ACF3C30508}"/>
                </a:ext>
              </a:extLst>
            </p:cNvPr>
            <p:cNvSpPr/>
            <p:nvPr/>
          </p:nvSpPr>
          <p:spPr>
            <a:xfrm>
              <a:off x="264585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2" name="Parallelogramm 51">
              <a:extLst>
                <a:ext uri="{FF2B5EF4-FFF2-40B4-BE49-F238E27FC236}">
                  <a16:creationId xmlns:a16="http://schemas.microsoft.com/office/drawing/2014/main" id="{002E6808-1772-CC8F-C953-4ABAC10C2DBC}"/>
                </a:ext>
              </a:extLst>
            </p:cNvPr>
            <p:cNvSpPr/>
            <p:nvPr/>
          </p:nvSpPr>
          <p:spPr>
            <a:xfrm>
              <a:off x="270675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3" name="Parallelogramm 52">
              <a:extLst>
                <a:ext uri="{FF2B5EF4-FFF2-40B4-BE49-F238E27FC236}">
                  <a16:creationId xmlns:a16="http://schemas.microsoft.com/office/drawing/2014/main" id="{6D34F3FD-49F3-15C4-8C1E-88B3024042D3}"/>
                </a:ext>
              </a:extLst>
            </p:cNvPr>
            <p:cNvSpPr/>
            <p:nvPr/>
          </p:nvSpPr>
          <p:spPr>
            <a:xfrm>
              <a:off x="276765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4" name="Parallelogramm 53">
              <a:extLst>
                <a:ext uri="{FF2B5EF4-FFF2-40B4-BE49-F238E27FC236}">
                  <a16:creationId xmlns:a16="http://schemas.microsoft.com/office/drawing/2014/main" id="{C5BEF7A6-0F22-537D-E70B-823D2BAB637D}"/>
                </a:ext>
              </a:extLst>
            </p:cNvPr>
            <p:cNvSpPr/>
            <p:nvPr/>
          </p:nvSpPr>
          <p:spPr>
            <a:xfrm>
              <a:off x="282856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5" name="Parallelogramm 54">
              <a:extLst>
                <a:ext uri="{FF2B5EF4-FFF2-40B4-BE49-F238E27FC236}">
                  <a16:creationId xmlns:a16="http://schemas.microsoft.com/office/drawing/2014/main" id="{1663CDF6-5199-C455-92F2-50B023115A12}"/>
                </a:ext>
              </a:extLst>
            </p:cNvPr>
            <p:cNvSpPr/>
            <p:nvPr/>
          </p:nvSpPr>
          <p:spPr>
            <a:xfrm>
              <a:off x="288946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6" name="Parallelogramm 55">
              <a:extLst>
                <a:ext uri="{FF2B5EF4-FFF2-40B4-BE49-F238E27FC236}">
                  <a16:creationId xmlns:a16="http://schemas.microsoft.com/office/drawing/2014/main" id="{67616892-377D-9B22-D42D-8A201BB10E52}"/>
                </a:ext>
              </a:extLst>
            </p:cNvPr>
            <p:cNvSpPr/>
            <p:nvPr/>
          </p:nvSpPr>
          <p:spPr>
            <a:xfrm>
              <a:off x="295037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7" name="Parallelogramm 56">
              <a:extLst>
                <a:ext uri="{FF2B5EF4-FFF2-40B4-BE49-F238E27FC236}">
                  <a16:creationId xmlns:a16="http://schemas.microsoft.com/office/drawing/2014/main" id="{75358DF7-A6C7-4984-8C48-47C0EE790502}"/>
                </a:ext>
              </a:extLst>
            </p:cNvPr>
            <p:cNvSpPr/>
            <p:nvPr/>
          </p:nvSpPr>
          <p:spPr>
            <a:xfrm>
              <a:off x="301127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8" name="Parallelogramm 57">
              <a:extLst>
                <a:ext uri="{FF2B5EF4-FFF2-40B4-BE49-F238E27FC236}">
                  <a16:creationId xmlns:a16="http://schemas.microsoft.com/office/drawing/2014/main" id="{B7DC05D1-8A89-7AF5-71D9-E622427E679C}"/>
                </a:ext>
              </a:extLst>
            </p:cNvPr>
            <p:cNvSpPr/>
            <p:nvPr/>
          </p:nvSpPr>
          <p:spPr>
            <a:xfrm>
              <a:off x="307217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59" name="Parallelogramm 58">
              <a:extLst>
                <a:ext uri="{FF2B5EF4-FFF2-40B4-BE49-F238E27FC236}">
                  <a16:creationId xmlns:a16="http://schemas.microsoft.com/office/drawing/2014/main" id="{2B6390F4-C84F-3B77-DCC4-73AFCBEDF8D4}"/>
                </a:ext>
              </a:extLst>
            </p:cNvPr>
            <p:cNvSpPr/>
            <p:nvPr/>
          </p:nvSpPr>
          <p:spPr>
            <a:xfrm>
              <a:off x="313308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0" name="Parallelogramm 59">
              <a:extLst>
                <a:ext uri="{FF2B5EF4-FFF2-40B4-BE49-F238E27FC236}">
                  <a16:creationId xmlns:a16="http://schemas.microsoft.com/office/drawing/2014/main" id="{783F45A8-3A52-45B9-0B12-9027AB08C2AD}"/>
                </a:ext>
              </a:extLst>
            </p:cNvPr>
            <p:cNvSpPr/>
            <p:nvPr/>
          </p:nvSpPr>
          <p:spPr>
            <a:xfrm>
              <a:off x="319398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1" name="Parallelogramm 60">
              <a:extLst>
                <a:ext uri="{FF2B5EF4-FFF2-40B4-BE49-F238E27FC236}">
                  <a16:creationId xmlns:a16="http://schemas.microsoft.com/office/drawing/2014/main" id="{E5DABDE2-8C47-B9A1-3485-20AA98BCCCAD}"/>
                </a:ext>
              </a:extLst>
            </p:cNvPr>
            <p:cNvSpPr/>
            <p:nvPr/>
          </p:nvSpPr>
          <p:spPr>
            <a:xfrm>
              <a:off x="325489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2" name="Parallelogramm 61">
              <a:extLst>
                <a:ext uri="{FF2B5EF4-FFF2-40B4-BE49-F238E27FC236}">
                  <a16:creationId xmlns:a16="http://schemas.microsoft.com/office/drawing/2014/main" id="{10E19D76-E382-631C-9E89-E0160C981634}"/>
                </a:ext>
              </a:extLst>
            </p:cNvPr>
            <p:cNvSpPr/>
            <p:nvPr/>
          </p:nvSpPr>
          <p:spPr>
            <a:xfrm>
              <a:off x="331579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3" name="Parallelogramm 62">
              <a:extLst>
                <a:ext uri="{FF2B5EF4-FFF2-40B4-BE49-F238E27FC236}">
                  <a16:creationId xmlns:a16="http://schemas.microsoft.com/office/drawing/2014/main" id="{F840F649-7A14-A8E8-8A3A-13F5CA65432B}"/>
                </a:ext>
              </a:extLst>
            </p:cNvPr>
            <p:cNvSpPr/>
            <p:nvPr/>
          </p:nvSpPr>
          <p:spPr>
            <a:xfrm>
              <a:off x="337669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4" name="Parallelogramm 63">
              <a:extLst>
                <a:ext uri="{FF2B5EF4-FFF2-40B4-BE49-F238E27FC236}">
                  <a16:creationId xmlns:a16="http://schemas.microsoft.com/office/drawing/2014/main" id="{06C8DF63-7D0C-1FF9-45D7-28199273376B}"/>
                </a:ext>
              </a:extLst>
            </p:cNvPr>
            <p:cNvSpPr/>
            <p:nvPr/>
          </p:nvSpPr>
          <p:spPr>
            <a:xfrm>
              <a:off x="343760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5" name="Parallelogramm 64">
              <a:extLst>
                <a:ext uri="{FF2B5EF4-FFF2-40B4-BE49-F238E27FC236}">
                  <a16:creationId xmlns:a16="http://schemas.microsoft.com/office/drawing/2014/main" id="{E3ECD8EF-B726-88D3-001A-255FADF8FA31}"/>
                </a:ext>
              </a:extLst>
            </p:cNvPr>
            <p:cNvSpPr/>
            <p:nvPr/>
          </p:nvSpPr>
          <p:spPr>
            <a:xfrm>
              <a:off x="349850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6" name="Parallelogramm 65">
              <a:extLst>
                <a:ext uri="{FF2B5EF4-FFF2-40B4-BE49-F238E27FC236}">
                  <a16:creationId xmlns:a16="http://schemas.microsoft.com/office/drawing/2014/main" id="{6FF55613-407C-FC72-2F70-0BBB0177D0C6}"/>
                </a:ext>
              </a:extLst>
            </p:cNvPr>
            <p:cNvSpPr/>
            <p:nvPr/>
          </p:nvSpPr>
          <p:spPr>
            <a:xfrm>
              <a:off x="355941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7" name="Parallelogramm 66">
              <a:extLst>
                <a:ext uri="{FF2B5EF4-FFF2-40B4-BE49-F238E27FC236}">
                  <a16:creationId xmlns:a16="http://schemas.microsoft.com/office/drawing/2014/main" id="{40C69D48-F3A2-8348-AAF1-769467B4C558}"/>
                </a:ext>
              </a:extLst>
            </p:cNvPr>
            <p:cNvSpPr/>
            <p:nvPr/>
          </p:nvSpPr>
          <p:spPr>
            <a:xfrm>
              <a:off x="362031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8" name="Parallelogramm 67">
              <a:extLst>
                <a:ext uri="{FF2B5EF4-FFF2-40B4-BE49-F238E27FC236}">
                  <a16:creationId xmlns:a16="http://schemas.microsoft.com/office/drawing/2014/main" id="{19675AA9-26FE-342A-3DFF-02CA0AB8EA39}"/>
                </a:ext>
              </a:extLst>
            </p:cNvPr>
            <p:cNvSpPr/>
            <p:nvPr/>
          </p:nvSpPr>
          <p:spPr>
            <a:xfrm>
              <a:off x="368121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9" name="Parallelogramm 68">
              <a:extLst>
                <a:ext uri="{FF2B5EF4-FFF2-40B4-BE49-F238E27FC236}">
                  <a16:creationId xmlns:a16="http://schemas.microsoft.com/office/drawing/2014/main" id="{885D6B2B-0ED6-6D30-7E4F-2E5AA7B7C5D9}"/>
                </a:ext>
              </a:extLst>
            </p:cNvPr>
            <p:cNvSpPr/>
            <p:nvPr/>
          </p:nvSpPr>
          <p:spPr>
            <a:xfrm>
              <a:off x="374212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0" name="Parallelogramm 69">
              <a:extLst>
                <a:ext uri="{FF2B5EF4-FFF2-40B4-BE49-F238E27FC236}">
                  <a16:creationId xmlns:a16="http://schemas.microsoft.com/office/drawing/2014/main" id="{5DACAF06-8789-E94E-7C12-EA18885AA022}"/>
                </a:ext>
              </a:extLst>
            </p:cNvPr>
            <p:cNvSpPr/>
            <p:nvPr/>
          </p:nvSpPr>
          <p:spPr>
            <a:xfrm>
              <a:off x="380302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1" name="Parallelogramm 70">
              <a:extLst>
                <a:ext uri="{FF2B5EF4-FFF2-40B4-BE49-F238E27FC236}">
                  <a16:creationId xmlns:a16="http://schemas.microsoft.com/office/drawing/2014/main" id="{A9138F4E-33F3-D911-6B85-AD450B480859}"/>
                </a:ext>
              </a:extLst>
            </p:cNvPr>
            <p:cNvSpPr/>
            <p:nvPr/>
          </p:nvSpPr>
          <p:spPr>
            <a:xfrm>
              <a:off x="3863930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2" name="Parallelogramm 71">
              <a:extLst>
                <a:ext uri="{FF2B5EF4-FFF2-40B4-BE49-F238E27FC236}">
                  <a16:creationId xmlns:a16="http://schemas.microsoft.com/office/drawing/2014/main" id="{89E91FAD-E90C-E62E-88E5-713BEC30E067}"/>
                </a:ext>
              </a:extLst>
            </p:cNvPr>
            <p:cNvSpPr/>
            <p:nvPr/>
          </p:nvSpPr>
          <p:spPr>
            <a:xfrm>
              <a:off x="3924834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3" name="Parallelogramm 72">
              <a:extLst>
                <a:ext uri="{FF2B5EF4-FFF2-40B4-BE49-F238E27FC236}">
                  <a16:creationId xmlns:a16="http://schemas.microsoft.com/office/drawing/2014/main" id="{263CDC9B-45DE-B376-CB38-74AB889042D7}"/>
                </a:ext>
              </a:extLst>
            </p:cNvPr>
            <p:cNvSpPr/>
            <p:nvPr/>
          </p:nvSpPr>
          <p:spPr>
            <a:xfrm>
              <a:off x="3985738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4" name="Parallelogramm 73">
              <a:extLst>
                <a:ext uri="{FF2B5EF4-FFF2-40B4-BE49-F238E27FC236}">
                  <a16:creationId xmlns:a16="http://schemas.microsoft.com/office/drawing/2014/main" id="{0D4EE624-9583-BCBD-6277-E3ECEDBD7466}"/>
                </a:ext>
              </a:extLst>
            </p:cNvPr>
            <p:cNvSpPr/>
            <p:nvPr/>
          </p:nvSpPr>
          <p:spPr>
            <a:xfrm>
              <a:off x="4046642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5" name="Parallelogramm 74">
              <a:extLst>
                <a:ext uri="{FF2B5EF4-FFF2-40B4-BE49-F238E27FC236}">
                  <a16:creationId xmlns:a16="http://schemas.microsoft.com/office/drawing/2014/main" id="{FA45837D-DFCC-B807-99A8-AA2AC3EB3DFB}"/>
                </a:ext>
              </a:extLst>
            </p:cNvPr>
            <p:cNvSpPr/>
            <p:nvPr/>
          </p:nvSpPr>
          <p:spPr>
            <a:xfrm>
              <a:off x="4107546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76" name="Parallelogramm 75">
              <a:extLst>
                <a:ext uri="{FF2B5EF4-FFF2-40B4-BE49-F238E27FC236}">
                  <a16:creationId xmlns:a16="http://schemas.microsoft.com/office/drawing/2014/main" id="{55BA613E-F1EE-1A56-31AD-5D87DBF05829}"/>
                </a:ext>
              </a:extLst>
            </p:cNvPr>
            <p:cNvSpPr/>
            <p:nvPr/>
          </p:nvSpPr>
          <p:spPr>
            <a:xfrm>
              <a:off x="4168455" y="1386841"/>
              <a:ext cx="74124" cy="1080000"/>
            </a:xfrm>
            <a:prstGeom prst="parallelogram">
              <a:avLst>
                <a:gd name="adj" fmla="val 6666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E889ABDE-CF99-BC47-6AC0-83B29A643B71}"/>
              </a:ext>
            </a:extLst>
          </p:cNvPr>
          <p:cNvCxnSpPr>
            <a:cxnSpLocks/>
          </p:cNvCxnSpPr>
          <p:nvPr/>
        </p:nvCxnSpPr>
        <p:spPr>
          <a:xfrm flipV="1">
            <a:off x="2920032" y="1964857"/>
            <a:ext cx="0" cy="1080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E2D674B5-43C3-C187-CED6-79CFE1970FDE}"/>
              </a:ext>
            </a:extLst>
          </p:cNvPr>
          <p:cNvGrpSpPr/>
          <p:nvPr/>
        </p:nvGrpSpPr>
        <p:grpSpPr>
          <a:xfrm>
            <a:off x="1598359" y="4420089"/>
            <a:ext cx="1080285" cy="1619714"/>
            <a:chOff x="2659070" y="2707712"/>
            <a:chExt cx="1080285" cy="1619714"/>
          </a:xfrm>
        </p:grpSpPr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882423D6-9C5A-4EB7-219E-D4EB88ADCA9C}"/>
                </a:ext>
              </a:extLst>
            </p:cNvPr>
            <p:cNvGrpSpPr/>
            <p:nvPr/>
          </p:nvGrpSpPr>
          <p:grpSpPr>
            <a:xfrm>
              <a:off x="2659070" y="3247426"/>
              <a:ext cx="1080000" cy="1080000"/>
              <a:chOff x="1397137" y="2778810"/>
              <a:chExt cx="720000" cy="720000"/>
            </a:xfrm>
          </p:grpSpPr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74328A52-4837-7A5D-589C-1E08DCD36120}"/>
                  </a:ext>
                </a:extLst>
              </p:cNvPr>
              <p:cNvSpPr/>
              <p:nvPr/>
            </p:nvSpPr>
            <p:spPr>
              <a:xfrm>
                <a:off x="1397137" y="2778810"/>
                <a:ext cx="720000" cy="720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0917510D-4CBC-BD2A-45FE-A42C940B99A4}"/>
                  </a:ext>
                </a:extLst>
              </p:cNvPr>
              <p:cNvSpPr/>
              <p:nvPr/>
            </p:nvSpPr>
            <p:spPr>
              <a:xfrm>
                <a:off x="1469137" y="2850810"/>
                <a:ext cx="576000" cy="576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A08E1603-10E6-EF27-33C3-16DE182302B0}"/>
                  </a:ext>
                </a:extLst>
              </p:cNvPr>
              <p:cNvSpPr/>
              <p:nvPr/>
            </p:nvSpPr>
            <p:spPr>
              <a:xfrm>
                <a:off x="1541137" y="2922810"/>
                <a:ext cx="432000" cy="432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0FA6E592-AB05-CB9D-4AE4-6718A8E6B726}"/>
                  </a:ext>
                </a:extLst>
              </p:cNvPr>
              <p:cNvSpPr/>
              <p:nvPr/>
            </p:nvSpPr>
            <p:spPr>
              <a:xfrm>
                <a:off x="1613137" y="2994810"/>
                <a:ext cx="288000" cy="288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B475D967-F105-26B7-FB2A-332A31669C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3070" y="2707712"/>
              <a:ext cx="0" cy="1080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7F59026E-69BE-6110-6EDB-036D17362F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9355" y="2707712"/>
              <a:ext cx="0" cy="1080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feld 92">
            <a:extLst>
              <a:ext uri="{FF2B5EF4-FFF2-40B4-BE49-F238E27FC236}">
                <a16:creationId xmlns:a16="http://schemas.microsoft.com/office/drawing/2014/main" id="{1708E4A4-14E6-AB10-0934-B36EFDEA53C0}"/>
              </a:ext>
            </a:extLst>
          </p:cNvPr>
          <p:cNvSpPr txBox="1"/>
          <p:nvPr/>
        </p:nvSpPr>
        <p:spPr>
          <a:xfrm>
            <a:off x="1533207" y="153572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side view</a:t>
            </a:r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CA55C2A9-BBEC-477D-33B4-5BFAC3095CFA}"/>
              </a:ext>
            </a:extLst>
          </p:cNvPr>
          <p:cNvSpPr/>
          <p:nvPr/>
        </p:nvSpPr>
        <p:spPr>
          <a:xfrm>
            <a:off x="698501" y="401696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AC6A59FE-7001-1AA9-EE87-2F76CE7E4644}"/>
              </a:ext>
            </a:extLst>
          </p:cNvPr>
          <p:cNvSpPr txBox="1"/>
          <p:nvPr/>
        </p:nvSpPr>
        <p:spPr>
          <a:xfrm>
            <a:off x="1501147" y="401696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front view</a:t>
            </a:r>
          </a:p>
        </p:txBody>
      </p:sp>
      <p:sp>
        <p:nvSpPr>
          <p:cNvPr id="97" name="Rechteck 96">
            <a:extLst>
              <a:ext uri="{FF2B5EF4-FFF2-40B4-BE49-F238E27FC236}">
                <a16:creationId xmlns:a16="http://schemas.microsoft.com/office/drawing/2014/main" id="{E486B9D7-74D3-C5BA-A3A5-85BCB5DC6698}"/>
              </a:ext>
            </a:extLst>
          </p:cNvPr>
          <p:cNvSpPr/>
          <p:nvPr/>
        </p:nvSpPr>
        <p:spPr>
          <a:xfrm>
            <a:off x="698501" y="153572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836F9AEE-0D8E-698B-A725-8445093AB559}"/>
              </a:ext>
            </a:extLst>
          </p:cNvPr>
          <p:cNvGrpSpPr/>
          <p:nvPr/>
        </p:nvGrpSpPr>
        <p:grpSpPr>
          <a:xfrm>
            <a:off x="695244" y="2887470"/>
            <a:ext cx="467090" cy="357946"/>
            <a:chOff x="695244" y="2887470"/>
            <a:chExt cx="467090" cy="357946"/>
          </a:xfrm>
        </p:grpSpPr>
        <p:pic>
          <p:nvPicPr>
            <p:cNvPr id="12" name="Flowchart: Extract 4">
              <a:extLst>
                <a:ext uri="{FF2B5EF4-FFF2-40B4-BE49-F238E27FC236}">
                  <a16:creationId xmlns:a16="http://schemas.microsoft.com/office/drawing/2014/main" id="{AA10266B-D802-DE0C-B099-DD5597B3FFF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873487">
              <a:off x="695244" y="2974316"/>
              <a:ext cx="165879" cy="27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20">
              <a:extLst>
                <a:ext uri="{FF2B5EF4-FFF2-40B4-BE49-F238E27FC236}">
                  <a16:creationId xmlns:a16="http://schemas.microsoft.com/office/drawing/2014/main" id="{B7ED485E-68D5-F7DD-E289-085C52FBB8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3766">
              <a:off x="868838" y="2950113"/>
              <a:ext cx="23515" cy="263361"/>
            </a:xfrm>
            <a:prstGeom prst="rect">
              <a:avLst/>
            </a:prstGeom>
            <a:solidFill>
              <a:srgbClr val="A6A6A6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A6A6A6"/>
              </a:extrusionClr>
            </a:sp3d>
          </p:spPr>
          <p:txBody>
            <a:bodyPr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LI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grpSp>
          <p:nvGrpSpPr>
            <p:cNvPr id="9" name="Group 129">
              <a:extLst>
                <a:ext uri="{FF2B5EF4-FFF2-40B4-BE49-F238E27FC236}">
                  <a16:creationId xmlns:a16="http://schemas.microsoft.com/office/drawing/2014/main" id="{BC3056F5-A99E-FE13-FDCC-4CC24EC51395}"/>
                </a:ext>
              </a:extLst>
            </p:cNvPr>
            <p:cNvGrpSpPr>
              <a:grpSpLocks/>
            </p:cNvGrpSpPr>
            <p:nvPr/>
          </p:nvGrpSpPr>
          <p:grpSpPr bwMode="auto">
            <a:xfrm rot="21536046">
              <a:off x="914633" y="2887470"/>
              <a:ext cx="80308" cy="254158"/>
              <a:chOff x="5135555" y="1990419"/>
              <a:chExt cx="1935805" cy="3134621"/>
            </a:xfrm>
          </p:grpSpPr>
          <p:sp>
            <p:nvSpPr>
              <p:cNvPr id="24" name="Text Box 560">
                <a:extLst>
                  <a:ext uri="{FF2B5EF4-FFF2-40B4-BE49-F238E27FC236}">
                    <a16:creationId xmlns:a16="http://schemas.microsoft.com/office/drawing/2014/main" id="{98900950-F34E-E990-E668-20A8B3457C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2925403">
                <a:off x="5408241" y="4249457"/>
                <a:ext cx="687490" cy="875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sp>
            <p:nvSpPr>
              <p:cNvPr id="19" name="Moon 131">
                <a:extLst>
                  <a:ext uri="{FF2B5EF4-FFF2-40B4-BE49-F238E27FC236}">
                    <a16:creationId xmlns:a16="http://schemas.microsoft.com/office/drawing/2014/main" id="{AD78571A-1163-FCFB-D3D0-604CAD39CC5F}"/>
                  </a:ext>
                </a:extLst>
              </p:cNvPr>
              <p:cNvSpPr/>
              <p:nvPr/>
            </p:nvSpPr>
            <p:spPr bwMode="auto">
              <a:xfrm rot="19474596">
                <a:off x="5135555" y="1990419"/>
                <a:ext cx="1126339" cy="1317372"/>
              </a:xfrm>
              <a:prstGeom prst="moon">
                <a:avLst>
                  <a:gd name="adj" fmla="val 86321"/>
                </a:avLst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0"/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grpSp>
            <p:nvGrpSpPr>
              <p:cNvPr id="20" name="Pie 132">
                <a:extLst>
                  <a:ext uri="{FF2B5EF4-FFF2-40B4-BE49-F238E27FC236}">
                    <a16:creationId xmlns:a16="http://schemas.microsoft.com/office/drawing/2014/main" id="{C4AFC4B3-DDE9-6027-990E-B2A554D719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22976" y="2592686"/>
                <a:ext cx="1548384" cy="2090928"/>
                <a:chOff x="5675376" y="2529840"/>
                <a:chExt cx="1548384" cy="2090928"/>
              </a:xfrm>
            </p:grpSpPr>
            <p:pic>
              <p:nvPicPr>
                <p:cNvPr id="21" name="Pie 132">
                  <a:extLst>
                    <a:ext uri="{FF2B5EF4-FFF2-40B4-BE49-F238E27FC236}">
                      <a16:creationId xmlns:a16="http://schemas.microsoft.com/office/drawing/2014/main" id="{C184DAFD-DAF9-12D7-CEC1-EDB92A0C1402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5675376" y="2529840"/>
                  <a:ext cx="1548384" cy="2090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" name="Text Box 566">
                  <a:extLst>
                    <a:ext uri="{FF2B5EF4-FFF2-40B4-BE49-F238E27FC236}">
                      <a16:creationId xmlns:a16="http://schemas.microsoft.com/office/drawing/2014/main" id="{1691B025-F761-B0CC-3388-45BF1D53447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943877" y="2488985"/>
                  <a:ext cx="1470825" cy="2172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LI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+mn-cs"/>
                  </a:endParaRPr>
                </a:p>
              </p:txBody>
            </p:sp>
          </p:grpSp>
        </p:grpSp>
        <p:grpSp>
          <p:nvGrpSpPr>
            <p:cNvPr id="11" name="Gruppieren 43">
              <a:extLst>
                <a:ext uri="{FF2B5EF4-FFF2-40B4-BE49-F238E27FC236}">
                  <a16:creationId xmlns:a16="http://schemas.microsoft.com/office/drawing/2014/main" id="{228F287E-8673-329A-6C54-469BBA215600}"/>
                </a:ext>
              </a:extLst>
            </p:cNvPr>
            <p:cNvGrpSpPr>
              <a:grpSpLocks/>
            </p:cNvGrpSpPr>
            <p:nvPr/>
          </p:nvGrpSpPr>
          <p:grpSpPr bwMode="auto">
            <a:xfrm rot="19496116">
              <a:off x="934210" y="2921263"/>
              <a:ext cx="228124" cy="180264"/>
              <a:chOff x="2587181" y="20733560"/>
              <a:chExt cx="958673" cy="813151"/>
            </a:xfrm>
          </p:grpSpPr>
          <p:cxnSp>
            <p:nvCxnSpPr>
              <p:cNvPr id="13" name="Gerade Verbindung mit Pfeil 31">
                <a:extLst>
                  <a:ext uri="{FF2B5EF4-FFF2-40B4-BE49-F238E27FC236}">
                    <a16:creationId xmlns:a16="http://schemas.microsoft.com/office/drawing/2014/main" id="{9690A017-AF35-6A62-5D95-44CBE3475C3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731593" y="20949196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4" name="Gerade Verbindung mit Pfeil 39">
                <a:extLst>
                  <a:ext uri="{FF2B5EF4-FFF2-40B4-BE49-F238E27FC236}">
                    <a16:creationId xmlns:a16="http://schemas.microsoft.com/office/drawing/2014/main" id="{E356C608-844C-D17C-E4EA-E732F02B464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200000">
                <a:off x="2587181" y="2112411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5" name="Gerade Verbindung mit Pfeil 40">
                <a:extLst>
                  <a:ext uri="{FF2B5EF4-FFF2-40B4-BE49-F238E27FC236}">
                    <a16:creationId xmlns:a16="http://schemas.microsoft.com/office/drawing/2014/main" id="{B342210B-E1A7-C006-D3A5-CF1AF8BE2A3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1200000">
                <a:off x="2813887" y="2073356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6" name="Gerade Verbindung mit Pfeil 41">
                <a:extLst>
                  <a:ext uri="{FF2B5EF4-FFF2-40B4-BE49-F238E27FC236}">
                    <a16:creationId xmlns:a16="http://schemas.microsoft.com/office/drawing/2014/main" id="{0DF87907-3B58-10B3-385E-C9CA53FAD00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600000">
                <a:off x="2666749" y="21044464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7" name="Gerade Verbindung mit Pfeil 42">
                <a:extLst>
                  <a:ext uri="{FF2B5EF4-FFF2-40B4-BE49-F238E27FC236}">
                    <a16:creationId xmlns:a16="http://schemas.microsoft.com/office/drawing/2014/main" id="{896419CA-CF56-0621-3EFF-0CFDADF5381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600000">
                <a:off x="2783139" y="20845678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</p:grpSp>
      </p:grpSp>
      <p:sp>
        <p:nvSpPr>
          <p:cNvPr id="29" name="Rechteck 28">
            <a:extLst>
              <a:ext uri="{FF2B5EF4-FFF2-40B4-BE49-F238E27FC236}">
                <a16:creationId xmlns:a16="http://schemas.microsoft.com/office/drawing/2014/main" id="{9B1AF09D-16F4-ED09-9DA3-EA63D8650F3B}"/>
              </a:ext>
            </a:extLst>
          </p:cNvPr>
          <p:cNvSpPr/>
          <p:nvPr/>
        </p:nvSpPr>
        <p:spPr>
          <a:xfrm>
            <a:off x="8186057" y="5014267"/>
            <a:ext cx="3599544" cy="726609"/>
          </a:xfrm>
          <a:prstGeom prst="rect">
            <a:avLst/>
          </a:prstGeom>
          <a:solidFill>
            <a:schemeClr val="bg1"/>
          </a:solidFill>
          <a:ln w="38100">
            <a:solidFill>
              <a:srgbClr val="E6007E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E46C0A"/>
              </a:buClr>
            </a:pPr>
            <a:r>
              <a:rPr lang="en-US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Helix w/ wires generates star-shaped focal spot</a:t>
            </a:r>
          </a:p>
        </p:txBody>
      </p:sp>
    </p:spTree>
    <p:extLst>
      <p:ext uri="{BB962C8B-B14F-4D97-AF65-F5344CB8AC3E}">
        <p14:creationId xmlns:p14="http://schemas.microsoft.com/office/powerpoint/2010/main" val="19319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970C9-169B-2FFC-3A99-221C4B6AB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459CE15-5364-0D64-92AB-15455E4BF384}"/>
              </a:ext>
            </a:extLst>
          </p:cNvPr>
          <p:cNvGrpSpPr/>
          <p:nvPr/>
        </p:nvGrpSpPr>
        <p:grpSpPr>
          <a:xfrm>
            <a:off x="695244" y="2887470"/>
            <a:ext cx="467090" cy="357946"/>
            <a:chOff x="695244" y="2887470"/>
            <a:chExt cx="467090" cy="357946"/>
          </a:xfrm>
        </p:grpSpPr>
        <p:pic>
          <p:nvPicPr>
            <p:cNvPr id="13" name="Flowchart: Extract 4">
              <a:extLst>
                <a:ext uri="{FF2B5EF4-FFF2-40B4-BE49-F238E27FC236}">
                  <a16:creationId xmlns:a16="http://schemas.microsoft.com/office/drawing/2014/main" id="{0225EEF2-A8F7-CA3A-DCF5-2A62B44BAE6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873487">
              <a:off x="695244" y="2974316"/>
              <a:ext cx="165879" cy="27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20">
              <a:extLst>
                <a:ext uri="{FF2B5EF4-FFF2-40B4-BE49-F238E27FC236}">
                  <a16:creationId xmlns:a16="http://schemas.microsoft.com/office/drawing/2014/main" id="{B4EE5A18-1EDB-8706-453F-F29A0B9F43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3766">
              <a:off x="868838" y="2950113"/>
              <a:ext cx="23515" cy="263361"/>
            </a:xfrm>
            <a:prstGeom prst="rect">
              <a:avLst/>
            </a:prstGeom>
            <a:solidFill>
              <a:srgbClr val="A6A6A6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A6A6A6"/>
              </a:extrusionClr>
            </a:sp3d>
          </p:spPr>
          <p:txBody>
            <a:bodyPr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LI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grpSp>
          <p:nvGrpSpPr>
            <p:cNvPr id="15" name="Group 129">
              <a:extLst>
                <a:ext uri="{FF2B5EF4-FFF2-40B4-BE49-F238E27FC236}">
                  <a16:creationId xmlns:a16="http://schemas.microsoft.com/office/drawing/2014/main" id="{3C71F91F-52F0-626B-91D2-0E44C2C6BA82}"/>
                </a:ext>
              </a:extLst>
            </p:cNvPr>
            <p:cNvGrpSpPr>
              <a:grpSpLocks/>
            </p:cNvGrpSpPr>
            <p:nvPr/>
          </p:nvGrpSpPr>
          <p:grpSpPr bwMode="auto">
            <a:xfrm rot="21536046">
              <a:off x="914633" y="2887470"/>
              <a:ext cx="80308" cy="254158"/>
              <a:chOff x="5135555" y="1990419"/>
              <a:chExt cx="1935805" cy="3134621"/>
            </a:xfrm>
          </p:grpSpPr>
          <p:sp>
            <p:nvSpPr>
              <p:cNvPr id="22" name="Text Box 560">
                <a:extLst>
                  <a:ext uri="{FF2B5EF4-FFF2-40B4-BE49-F238E27FC236}">
                    <a16:creationId xmlns:a16="http://schemas.microsoft.com/office/drawing/2014/main" id="{62659611-AF81-816A-70F5-02D121F1CE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2925403">
                <a:off x="5408241" y="4249457"/>
                <a:ext cx="687490" cy="875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sp>
            <p:nvSpPr>
              <p:cNvPr id="23" name="Moon 131">
                <a:extLst>
                  <a:ext uri="{FF2B5EF4-FFF2-40B4-BE49-F238E27FC236}">
                    <a16:creationId xmlns:a16="http://schemas.microsoft.com/office/drawing/2014/main" id="{D2276570-E8B3-D428-D2C4-84B314112AAB}"/>
                  </a:ext>
                </a:extLst>
              </p:cNvPr>
              <p:cNvSpPr/>
              <p:nvPr/>
            </p:nvSpPr>
            <p:spPr bwMode="auto">
              <a:xfrm rot="19474596">
                <a:off x="5135555" y="1990419"/>
                <a:ext cx="1126339" cy="1317372"/>
              </a:xfrm>
              <a:prstGeom prst="moon">
                <a:avLst>
                  <a:gd name="adj" fmla="val 86321"/>
                </a:avLst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0"/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grpSp>
            <p:nvGrpSpPr>
              <p:cNvPr id="24" name="Pie 132">
                <a:extLst>
                  <a:ext uri="{FF2B5EF4-FFF2-40B4-BE49-F238E27FC236}">
                    <a16:creationId xmlns:a16="http://schemas.microsoft.com/office/drawing/2014/main" id="{C8041ABC-222A-AC3A-3C85-C275DBD964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22976" y="2592686"/>
                <a:ext cx="1548384" cy="2090928"/>
                <a:chOff x="5675376" y="2529840"/>
                <a:chExt cx="1548384" cy="2090928"/>
              </a:xfrm>
            </p:grpSpPr>
            <p:pic>
              <p:nvPicPr>
                <p:cNvPr id="25" name="Pie 132">
                  <a:extLst>
                    <a:ext uri="{FF2B5EF4-FFF2-40B4-BE49-F238E27FC236}">
                      <a16:creationId xmlns:a16="http://schemas.microsoft.com/office/drawing/2014/main" id="{B0E61055-8D62-31F7-9CE7-FAACF11B934A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675376" y="2529840"/>
                  <a:ext cx="1548384" cy="2090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6" name="Text Box 566">
                  <a:extLst>
                    <a:ext uri="{FF2B5EF4-FFF2-40B4-BE49-F238E27FC236}">
                      <a16:creationId xmlns:a16="http://schemas.microsoft.com/office/drawing/2014/main" id="{4080D218-21E9-6720-0BB6-0D430992777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943877" y="2488985"/>
                  <a:ext cx="1470825" cy="2172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LI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+mn-cs"/>
                  </a:endParaRPr>
                </a:p>
              </p:txBody>
            </p:sp>
          </p:grpSp>
        </p:grpSp>
        <p:grpSp>
          <p:nvGrpSpPr>
            <p:cNvPr id="16" name="Gruppieren 43">
              <a:extLst>
                <a:ext uri="{FF2B5EF4-FFF2-40B4-BE49-F238E27FC236}">
                  <a16:creationId xmlns:a16="http://schemas.microsoft.com/office/drawing/2014/main" id="{602EE23E-3B8D-4E51-76E6-D759D723B1A5}"/>
                </a:ext>
              </a:extLst>
            </p:cNvPr>
            <p:cNvGrpSpPr>
              <a:grpSpLocks/>
            </p:cNvGrpSpPr>
            <p:nvPr/>
          </p:nvGrpSpPr>
          <p:grpSpPr bwMode="auto">
            <a:xfrm rot="19496116">
              <a:off x="934210" y="2921263"/>
              <a:ext cx="228124" cy="180264"/>
              <a:chOff x="2587181" y="20733560"/>
              <a:chExt cx="958673" cy="813151"/>
            </a:xfrm>
          </p:grpSpPr>
          <p:cxnSp>
            <p:nvCxnSpPr>
              <p:cNvPr id="17" name="Gerade Verbindung mit Pfeil 31">
                <a:extLst>
                  <a:ext uri="{FF2B5EF4-FFF2-40B4-BE49-F238E27FC236}">
                    <a16:creationId xmlns:a16="http://schemas.microsoft.com/office/drawing/2014/main" id="{6C0305F0-4FE9-8E2F-1354-F51327C4830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731593" y="20949196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8" name="Gerade Verbindung mit Pfeil 39">
                <a:extLst>
                  <a:ext uri="{FF2B5EF4-FFF2-40B4-BE49-F238E27FC236}">
                    <a16:creationId xmlns:a16="http://schemas.microsoft.com/office/drawing/2014/main" id="{1FAE493E-3334-7576-F0A3-9338CF35FB2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200000">
                <a:off x="2587181" y="2112411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9" name="Gerade Verbindung mit Pfeil 40">
                <a:extLst>
                  <a:ext uri="{FF2B5EF4-FFF2-40B4-BE49-F238E27FC236}">
                    <a16:creationId xmlns:a16="http://schemas.microsoft.com/office/drawing/2014/main" id="{F35B7C1A-E004-C3AD-54D8-128C3BBC9DE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1200000">
                <a:off x="2813887" y="2073356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20" name="Gerade Verbindung mit Pfeil 41">
                <a:extLst>
                  <a:ext uri="{FF2B5EF4-FFF2-40B4-BE49-F238E27FC236}">
                    <a16:creationId xmlns:a16="http://schemas.microsoft.com/office/drawing/2014/main" id="{2C941AD5-7767-325D-FA87-90E16042781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600000">
                <a:off x="2666749" y="21044464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21" name="Gerade Verbindung mit Pfeil 42">
                <a:extLst>
                  <a:ext uri="{FF2B5EF4-FFF2-40B4-BE49-F238E27FC236}">
                    <a16:creationId xmlns:a16="http://schemas.microsoft.com/office/drawing/2014/main" id="{E0C313F3-8BAD-9F3C-F54E-2A590016A8D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600000">
                <a:off x="2783139" y="20845678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73237C0-C6E9-37AC-1864-2E3D88398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B</a:t>
            </a:r>
            <a:r>
              <a:rPr lang="en-US" dirty="0"/>
              <a:t>-field and particle tracing simulations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433EE3DC-54F1-9DBC-7A12-DD48D5F0C4D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98501" y="931362"/>
            <a:ext cx="11087100" cy="332742"/>
          </a:xfrm>
        </p:spPr>
        <p:txBody>
          <a:bodyPr/>
          <a:lstStyle/>
          <a:p>
            <a:r>
              <a:rPr lang="en-US" dirty="0"/>
              <a:t>Set 3 – helix + wires (10° in </a:t>
            </a:r>
            <a:r>
              <a:rPr lang="en-US" i="1" dirty="0"/>
              <a:t>z</a:t>
            </a:r>
            <a:r>
              <a:rPr lang="en-US" dirty="0"/>
              <a:t>-direction)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474081A-E9DB-5D15-B522-89EE45E30D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2BFC1C1-853E-B6AE-D79D-EAA40606D6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9620170-742A-F079-C75A-A04C9B5FD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8</a:t>
            </a:fld>
            <a:endParaRPr lang="en-US" noProof="0" dirty="0"/>
          </a:p>
        </p:txBody>
      </p: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3705CBED-C54A-04E5-3F21-3519942A34A5}"/>
              </a:ext>
            </a:extLst>
          </p:cNvPr>
          <p:cNvGrpSpPr/>
          <p:nvPr/>
        </p:nvGrpSpPr>
        <p:grpSpPr>
          <a:xfrm>
            <a:off x="1226338" y="1964857"/>
            <a:ext cx="1824326" cy="1601600"/>
            <a:chOff x="2524042" y="865241"/>
            <a:chExt cx="1824326" cy="1601600"/>
          </a:xfrm>
        </p:grpSpPr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20CD5BAF-FD62-DACC-E4BB-FEA405A87F0A}"/>
                </a:ext>
              </a:extLst>
            </p:cNvPr>
            <p:cNvGrpSpPr/>
            <p:nvPr/>
          </p:nvGrpSpPr>
          <p:grpSpPr>
            <a:xfrm>
              <a:off x="2524042" y="1386841"/>
              <a:ext cx="1718537" cy="1080000"/>
              <a:chOff x="2524042" y="1386841"/>
              <a:chExt cx="1718537" cy="1080000"/>
            </a:xfrm>
          </p:grpSpPr>
          <p:sp>
            <p:nvSpPr>
              <p:cNvPr id="49" name="Parallelogramm 48">
                <a:extLst>
                  <a:ext uri="{FF2B5EF4-FFF2-40B4-BE49-F238E27FC236}">
                    <a16:creationId xmlns:a16="http://schemas.microsoft.com/office/drawing/2014/main" id="{4D23D41D-57B8-99ED-6957-1C9C2294BE37}"/>
                  </a:ext>
                </a:extLst>
              </p:cNvPr>
              <p:cNvSpPr/>
              <p:nvPr/>
            </p:nvSpPr>
            <p:spPr>
              <a:xfrm>
                <a:off x="252404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Parallelogramm 49">
                <a:extLst>
                  <a:ext uri="{FF2B5EF4-FFF2-40B4-BE49-F238E27FC236}">
                    <a16:creationId xmlns:a16="http://schemas.microsoft.com/office/drawing/2014/main" id="{9EBD1F19-5EF4-CF88-C474-89CF1FBC855D}"/>
                  </a:ext>
                </a:extLst>
              </p:cNvPr>
              <p:cNvSpPr/>
              <p:nvPr/>
            </p:nvSpPr>
            <p:spPr>
              <a:xfrm>
                <a:off x="258494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Parallelogramm 50">
                <a:extLst>
                  <a:ext uri="{FF2B5EF4-FFF2-40B4-BE49-F238E27FC236}">
                    <a16:creationId xmlns:a16="http://schemas.microsoft.com/office/drawing/2014/main" id="{99C0F220-8220-CFE1-DA63-3B4013B452A2}"/>
                  </a:ext>
                </a:extLst>
              </p:cNvPr>
              <p:cNvSpPr/>
              <p:nvPr/>
            </p:nvSpPr>
            <p:spPr>
              <a:xfrm>
                <a:off x="264585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Parallelogramm 51">
                <a:extLst>
                  <a:ext uri="{FF2B5EF4-FFF2-40B4-BE49-F238E27FC236}">
                    <a16:creationId xmlns:a16="http://schemas.microsoft.com/office/drawing/2014/main" id="{62167D01-E9F7-BDD1-F925-80D4DC00DBB3}"/>
                  </a:ext>
                </a:extLst>
              </p:cNvPr>
              <p:cNvSpPr/>
              <p:nvPr/>
            </p:nvSpPr>
            <p:spPr>
              <a:xfrm>
                <a:off x="270675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Parallelogramm 52">
                <a:extLst>
                  <a:ext uri="{FF2B5EF4-FFF2-40B4-BE49-F238E27FC236}">
                    <a16:creationId xmlns:a16="http://schemas.microsoft.com/office/drawing/2014/main" id="{E976A4E1-4D92-BAFD-CEDE-2582D4455C1C}"/>
                  </a:ext>
                </a:extLst>
              </p:cNvPr>
              <p:cNvSpPr/>
              <p:nvPr/>
            </p:nvSpPr>
            <p:spPr>
              <a:xfrm>
                <a:off x="276765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Parallelogramm 53">
                <a:extLst>
                  <a:ext uri="{FF2B5EF4-FFF2-40B4-BE49-F238E27FC236}">
                    <a16:creationId xmlns:a16="http://schemas.microsoft.com/office/drawing/2014/main" id="{CF68A313-3532-91F8-78DF-3C123269F16B}"/>
                  </a:ext>
                </a:extLst>
              </p:cNvPr>
              <p:cNvSpPr/>
              <p:nvPr/>
            </p:nvSpPr>
            <p:spPr>
              <a:xfrm>
                <a:off x="282856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Parallelogramm 54">
                <a:extLst>
                  <a:ext uri="{FF2B5EF4-FFF2-40B4-BE49-F238E27FC236}">
                    <a16:creationId xmlns:a16="http://schemas.microsoft.com/office/drawing/2014/main" id="{C7D6E683-C74B-E544-5082-CC8EF7C87C02}"/>
                  </a:ext>
                </a:extLst>
              </p:cNvPr>
              <p:cNvSpPr/>
              <p:nvPr/>
            </p:nvSpPr>
            <p:spPr>
              <a:xfrm>
                <a:off x="288946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Parallelogramm 55">
                <a:extLst>
                  <a:ext uri="{FF2B5EF4-FFF2-40B4-BE49-F238E27FC236}">
                    <a16:creationId xmlns:a16="http://schemas.microsoft.com/office/drawing/2014/main" id="{3450045F-012C-3253-17EC-E1EF0AFADD69}"/>
                  </a:ext>
                </a:extLst>
              </p:cNvPr>
              <p:cNvSpPr/>
              <p:nvPr/>
            </p:nvSpPr>
            <p:spPr>
              <a:xfrm>
                <a:off x="295037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Parallelogramm 56">
                <a:extLst>
                  <a:ext uri="{FF2B5EF4-FFF2-40B4-BE49-F238E27FC236}">
                    <a16:creationId xmlns:a16="http://schemas.microsoft.com/office/drawing/2014/main" id="{1FDE45DD-1EEA-F89D-DF8B-779E8233F822}"/>
                  </a:ext>
                </a:extLst>
              </p:cNvPr>
              <p:cNvSpPr/>
              <p:nvPr/>
            </p:nvSpPr>
            <p:spPr>
              <a:xfrm>
                <a:off x="301127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Parallelogramm 57">
                <a:extLst>
                  <a:ext uri="{FF2B5EF4-FFF2-40B4-BE49-F238E27FC236}">
                    <a16:creationId xmlns:a16="http://schemas.microsoft.com/office/drawing/2014/main" id="{F3BC41B8-3559-417E-1F8B-31380A872917}"/>
                  </a:ext>
                </a:extLst>
              </p:cNvPr>
              <p:cNvSpPr/>
              <p:nvPr/>
            </p:nvSpPr>
            <p:spPr>
              <a:xfrm>
                <a:off x="307217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Parallelogramm 58">
                <a:extLst>
                  <a:ext uri="{FF2B5EF4-FFF2-40B4-BE49-F238E27FC236}">
                    <a16:creationId xmlns:a16="http://schemas.microsoft.com/office/drawing/2014/main" id="{E2574149-3112-8A1F-ED0D-78FDAA60694C}"/>
                  </a:ext>
                </a:extLst>
              </p:cNvPr>
              <p:cNvSpPr/>
              <p:nvPr/>
            </p:nvSpPr>
            <p:spPr>
              <a:xfrm>
                <a:off x="313308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Parallelogramm 59">
                <a:extLst>
                  <a:ext uri="{FF2B5EF4-FFF2-40B4-BE49-F238E27FC236}">
                    <a16:creationId xmlns:a16="http://schemas.microsoft.com/office/drawing/2014/main" id="{2B5D598C-7643-0467-6EC3-5B31526A9A89}"/>
                  </a:ext>
                </a:extLst>
              </p:cNvPr>
              <p:cNvSpPr/>
              <p:nvPr/>
            </p:nvSpPr>
            <p:spPr>
              <a:xfrm>
                <a:off x="319398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Parallelogramm 60">
                <a:extLst>
                  <a:ext uri="{FF2B5EF4-FFF2-40B4-BE49-F238E27FC236}">
                    <a16:creationId xmlns:a16="http://schemas.microsoft.com/office/drawing/2014/main" id="{186B2A91-2D68-05ED-4051-8949F8B4FAA8}"/>
                  </a:ext>
                </a:extLst>
              </p:cNvPr>
              <p:cNvSpPr/>
              <p:nvPr/>
            </p:nvSpPr>
            <p:spPr>
              <a:xfrm>
                <a:off x="325489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Parallelogramm 61">
                <a:extLst>
                  <a:ext uri="{FF2B5EF4-FFF2-40B4-BE49-F238E27FC236}">
                    <a16:creationId xmlns:a16="http://schemas.microsoft.com/office/drawing/2014/main" id="{A82C369C-46F8-C346-165B-113A615AADD9}"/>
                  </a:ext>
                </a:extLst>
              </p:cNvPr>
              <p:cNvSpPr/>
              <p:nvPr/>
            </p:nvSpPr>
            <p:spPr>
              <a:xfrm>
                <a:off x="331579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Parallelogramm 62">
                <a:extLst>
                  <a:ext uri="{FF2B5EF4-FFF2-40B4-BE49-F238E27FC236}">
                    <a16:creationId xmlns:a16="http://schemas.microsoft.com/office/drawing/2014/main" id="{D2270035-AB67-1649-9912-79FB7556F85F}"/>
                  </a:ext>
                </a:extLst>
              </p:cNvPr>
              <p:cNvSpPr/>
              <p:nvPr/>
            </p:nvSpPr>
            <p:spPr>
              <a:xfrm>
                <a:off x="337669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Parallelogramm 63">
                <a:extLst>
                  <a:ext uri="{FF2B5EF4-FFF2-40B4-BE49-F238E27FC236}">
                    <a16:creationId xmlns:a16="http://schemas.microsoft.com/office/drawing/2014/main" id="{3526C622-6662-ACAC-EDDC-1296A8211BB4}"/>
                  </a:ext>
                </a:extLst>
              </p:cNvPr>
              <p:cNvSpPr/>
              <p:nvPr/>
            </p:nvSpPr>
            <p:spPr>
              <a:xfrm>
                <a:off x="343760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Parallelogramm 64">
                <a:extLst>
                  <a:ext uri="{FF2B5EF4-FFF2-40B4-BE49-F238E27FC236}">
                    <a16:creationId xmlns:a16="http://schemas.microsoft.com/office/drawing/2014/main" id="{C54142D9-D26E-0F39-799C-7367D6B58C2B}"/>
                  </a:ext>
                </a:extLst>
              </p:cNvPr>
              <p:cNvSpPr/>
              <p:nvPr/>
            </p:nvSpPr>
            <p:spPr>
              <a:xfrm>
                <a:off x="349850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Parallelogramm 65">
                <a:extLst>
                  <a:ext uri="{FF2B5EF4-FFF2-40B4-BE49-F238E27FC236}">
                    <a16:creationId xmlns:a16="http://schemas.microsoft.com/office/drawing/2014/main" id="{726D21AB-244A-3896-8D9E-3FA6014BA000}"/>
                  </a:ext>
                </a:extLst>
              </p:cNvPr>
              <p:cNvSpPr/>
              <p:nvPr/>
            </p:nvSpPr>
            <p:spPr>
              <a:xfrm>
                <a:off x="355941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234FCCD4-A541-C66B-6E19-949A77469553}"/>
                  </a:ext>
                </a:extLst>
              </p:cNvPr>
              <p:cNvSpPr/>
              <p:nvPr/>
            </p:nvSpPr>
            <p:spPr>
              <a:xfrm>
                <a:off x="362031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0A7CB757-BF23-A5F7-245B-F61843580256}"/>
                  </a:ext>
                </a:extLst>
              </p:cNvPr>
              <p:cNvSpPr/>
              <p:nvPr/>
            </p:nvSpPr>
            <p:spPr>
              <a:xfrm>
                <a:off x="368121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8EF34C03-5F8F-504C-9AD9-3E081E6CD502}"/>
                  </a:ext>
                </a:extLst>
              </p:cNvPr>
              <p:cNvSpPr/>
              <p:nvPr/>
            </p:nvSpPr>
            <p:spPr>
              <a:xfrm>
                <a:off x="374212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C5AD3745-8998-CDD2-6A01-BBEAE225D6C2}"/>
                  </a:ext>
                </a:extLst>
              </p:cNvPr>
              <p:cNvSpPr/>
              <p:nvPr/>
            </p:nvSpPr>
            <p:spPr>
              <a:xfrm>
                <a:off x="380302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Parallelogramm 70">
                <a:extLst>
                  <a:ext uri="{FF2B5EF4-FFF2-40B4-BE49-F238E27FC236}">
                    <a16:creationId xmlns:a16="http://schemas.microsoft.com/office/drawing/2014/main" id="{D5199D58-E6BF-0200-4FF5-4D66E23E411E}"/>
                  </a:ext>
                </a:extLst>
              </p:cNvPr>
              <p:cNvSpPr/>
              <p:nvPr/>
            </p:nvSpPr>
            <p:spPr>
              <a:xfrm>
                <a:off x="386393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Parallelogramm 71">
                <a:extLst>
                  <a:ext uri="{FF2B5EF4-FFF2-40B4-BE49-F238E27FC236}">
                    <a16:creationId xmlns:a16="http://schemas.microsoft.com/office/drawing/2014/main" id="{8C37A0F6-E52F-00B2-03F9-5FE3218B00D8}"/>
                  </a:ext>
                </a:extLst>
              </p:cNvPr>
              <p:cNvSpPr/>
              <p:nvPr/>
            </p:nvSpPr>
            <p:spPr>
              <a:xfrm>
                <a:off x="392483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Parallelogramm 72">
                <a:extLst>
                  <a:ext uri="{FF2B5EF4-FFF2-40B4-BE49-F238E27FC236}">
                    <a16:creationId xmlns:a16="http://schemas.microsoft.com/office/drawing/2014/main" id="{43E6DAC7-8821-742F-1BD5-AAF3B391AB2B}"/>
                  </a:ext>
                </a:extLst>
              </p:cNvPr>
              <p:cNvSpPr/>
              <p:nvPr/>
            </p:nvSpPr>
            <p:spPr>
              <a:xfrm>
                <a:off x="398573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Parallelogramm 73">
                <a:extLst>
                  <a:ext uri="{FF2B5EF4-FFF2-40B4-BE49-F238E27FC236}">
                    <a16:creationId xmlns:a16="http://schemas.microsoft.com/office/drawing/2014/main" id="{912D6191-99CE-4196-2F52-AE42CF71BF37}"/>
                  </a:ext>
                </a:extLst>
              </p:cNvPr>
              <p:cNvSpPr/>
              <p:nvPr/>
            </p:nvSpPr>
            <p:spPr>
              <a:xfrm>
                <a:off x="404664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Parallelogramm 74">
                <a:extLst>
                  <a:ext uri="{FF2B5EF4-FFF2-40B4-BE49-F238E27FC236}">
                    <a16:creationId xmlns:a16="http://schemas.microsoft.com/office/drawing/2014/main" id="{4EA5C3FB-BA52-0D8A-5403-E0786EAF6755}"/>
                  </a:ext>
                </a:extLst>
              </p:cNvPr>
              <p:cNvSpPr/>
              <p:nvPr/>
            </p:nvSpPr>
            <p:spPr>
              <a:xfrm>
                <a:off x="410754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Parallelogramm 75">
                <a:extLst>
                  <a:ext uri="{FF2B5EF4-FFF2-40B4-BE49-F238E27FC236}">
                    <a16:creationId xmlns:a16="http://schemas.microsoft.com/office/drawing/2014/main" id="{588E0311-2C13-C3BF-9692-C8889B64C557}"/>
                  </a:ext>
                </a:extLst>
              </p:cNvPr>
              <p:cNvSpPr/>
              <p:nvPr/>
            </p:nvSpPr>
            <p:spPr>
              <a:xfrm>
                <a:off x="4168455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35B6B092-B870-4412-6C7A-6A3DC824F8AC}"/>
                </a:ext>
              </a:extLst>
            </p:cNvPr>
            <p:cNvCxnSpPr>
              <a:cxnSpLocks/>
            </p:cNvCxnSpPr>
            <p:nvPr/>
          </p:nvCxnSpPr>
          <p:spPr>
            <a:xfrm rot="900000" flipV="1">
              <a:off x="4348368" y="865241"/>
              <a:ext cx="0" cy="1080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EE6F6F58-C772-5B62-371F-E414B520797B}"/>
              </a:ext>
            </a:extLst>
          </p:cNvPr>
          <p:cNvGrpSpPr/>
          <p:nvPr/>
        </p:nvGrpSpPr>
        <p:grpSpPr>
          <a:xfrm>
            <a:off x="1598359" y="4420089"/>
            <a:ext cx="1080285" cy="1619714"/>
            <a:chOff x="2659070" y="2707712"/>
            <a:chExt cx="1080285" cy="1619714"/>
          </a:xfrm>
        </p:grpSpPr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BF33C859-F13C-811D-A04B-8253483D1061}"/>
                </a:ext>
              </a:extLst>
            </p:cNvPr>
            <p:cNvGrpSpPr/>
            <p:nvPr/>
          </p:nvGrpSpPr>
          <p:grpSpPr>
            <a:xfrm>
              <a:off x="2659070" y="3247426"/>
              <a:ext cx="1080000" cy="1080000"/>
              <a:chOff x="1397137" y="2778810"/>
              <a:chExt cx="720000" cy="720000"/>
            </a:xfrm>
          </p:grpSpPr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D99D1E03-DF9E-809C-A1D4-6832323DB45B}"/>
                  </a:ext>
                </a:extLst>
              </p:cNvPr>
              <p:cNvSpPr/>
              <p:nvPr/>
            </p:nvSpPr>
            <p:spPr>
              <a:xfrm>
                <a:off x="1397137" y="2778810"/>
                <a:ext cx="720000" cy="720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2643F2A7-93F9-77F1-3655-A6C82E0FB666}"/>
                  </a:ext>
                </a:extLst>
              </p:cNvPr>
              <p:cNvSpPr/>
              <p:nvPr/>
            </p:nvSpPr>
            <p:spPr>
              <a:xfrm>
                <a:off x="1469137" y="2850810"/>
                <a:ext cx="576000" cy="576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5888C7B5-2216-F8E4-81A0-EBFE0E34A6B6}"/>
                  </a:ext>
                </a:extLst>
              </p:cNvPr>
              <p:cNvSpPr/>
              <p:nvPr/>
            </p:nvSpPr>
            <p:spPr>
              <a:xfrm>
                <a:off x="1541137" y="2922810"/>
                <a:ext cx="432000" cy="432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776859BD-E87D-E6BB-D7D2-6B67EC259AD6}"/>
                  </a:ext>
                </a:extLst>
              </p:cNvPr>
              <p:cNvSpPr/>
              <p:nvPr/>
            </p:nvSpPr>
            <p:spPr>
              <a:xfrm>
                <a:off x="1613137" y="2994810"/>
                <a:ext cx="288000" cy="288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901F3863-B62C-A4BC-B102-790BF72E19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3070" y="2707712"/>
              <a:ext cx="0" cy="1080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D01B79F4-88BC-ADC3-3866-6742E6A3BD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9355" y="2707712"/>
              <a:ext cx="0" cy="1080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feld 92">
            <a:extLst>
              <a:ext uri="{FF2B5EF4-FFF2-40B4-BE49-F238E27FC236}">
                <a16:creationId xmlns:a16="http://schemas.microsoft.com/office/drawing/2014/main" id="{94CC5CE7-914B-DDCF-9C10-1D32B03364BB}"/>
              </a:ext>
            </a:extLst>
          </p:cNvPr>
          <p:cNvSpPr txBox="1"/>
          <p:nvPr/>
        </p:nvSpPr>
        <p:spPr>
          <a:xfrm>
            <a:off x="1533207" y="153572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side view</a:t>
            </a:r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F48BE1AE-E001-6C0A-CB54-D57D42506730}"/>
              </a:ext>
            </a:extLst>
          </p:cNvPr>
          <p:cNvSpPr/>
          <p:nvPr/>
        </p:nvSpPr>
        <p:spPr>
          <a:xfrm>
            <a:off x="698501" y="401696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9595D0A2-2424-2866-C6C2-053F06572C0D}"/>
              </a:ext>
            </a:extLst>
          </p:cNvPr>
          <p:cNvSpPr txBox="1"/>
          <p:nvPr/>
        </p:nvSpPr>
        <p:spPr>
          <a:xfrm>
            <a:off x="1501147" y="401696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front view</a:t>
            </a:r>
          </a:p>
        </p:txBody>
      </p:sp>
      <p:sp>
        <p:nvSpPr>
          <p:cNvPr id="97" name="Rechteck 96">
            <a:extLst>
              <a:ext uri="{FF2B5EF4-FFF2-40B4-BE49-F238E27FC236}">
                <a16:creationId xmlns:a16="http://schemas.microsoft.com/office/drawing/2014/main" id="{F7A5F898-617A-55FF-6C71-045AB209EF29}"/>
              </a:ext>
            </a:extLst>
          </p:cNvPr>
          <p:cNvSpPr/>
          <p:nvPr/>
        </p:nvSpPr>
        <p:spPr>
          <a:xfrm>
            <a:off x="698501" y="153572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6B0EAC3-5662-AC93-74F6-7FA6085B9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AA841FC-5740-70DB-F238-576B85388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6AA4B23-9529-68C5-43CD-63F8AB7B5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B8224313-CE73-A8E7-5DB8-854151C3FBFC}"/>
              </a:ext>
            </a:extLst>
          </p:cNvPr>
          <p:cNvSpPr/>
          <p:nvPr/>
        </p:nvSpPr>
        <p:spPr>
          <a:xfrm>
            <a:off x="8186057" y="5014267"/>
            <a:ext cx="3599544" cy="726609"/>
          </a:xfrm>
          <a:prstGeom prst="rect">
            <a:avLst/>
          </a:prstGeom>
          <a:solidFill>
            <a:schemeClr val="bg1"/>
          </a:solidFill>
          <a:ln w="38100">
            <a:solidFill>
              <a:srgbClr val="E6007E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E46C0A"/>
              </a:buClr>
            </a:pPr>
            <a:r>
              <a:rPr lang="en-US" b="1" i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-bend makes focal spot slightly worse</a:t>
            </a:r>
          </a:p>
        </p:txBody>
      </p:sp>
    </p:spTree>
    <p:extLst>
      <p:ext uri="{BB962C8B-B14F-4D97-AF65-F5344CB8AC3E}">
        <p14:creationId xmlns:p14="http://schemas.microsoft.com/office/powerpoint/2010/main" val="61760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70574-C986-B482-D780-1F70066E6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E930074-681A-CD2F-5D0D-95AD6C8D0836}"/>
              </a:ext>
            </a:extLst>
          </p:cNvPr>
          <p:cNvGrpSpPr/>
          <p:nvPr/>
        </p:nvGrpSpPr>
        <p:grpSpPr>
          <a:xfrm>
            <a:off x="695244" y="2887470"/>
            <a:ext cx="467090" cy="357946"/>
            <a:chOff x="695244" y="2887470"/>
            <a:chExt cx="467090" cy="357946"/>
          </a:xfrm>
        </p:grpSpPr>
        <p:pic>
          <p:nvPicPr>
            <p:cNvPr id="12" name="Flowchart: Extract 4">
              <a:extLst>
                <a:ext uri="{FF2B5EF4-FFF2-40B4-BE49-F238E27FC236}">
                  <a16:creationId xmlns:a16="http://schemas.microsoft.com/office/drawing/2014/main" id="{983A840B-F3CB-7E48-C1FE-897FB610B0A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873487">
              <a:off x="695244" y="2974316"/>
              <a:ext cx="165879" cy="27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E837CA05-61D8-7D44-C883-730BD0AD67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3766">
              <a:off x="868838" y="2950113"/>
              <a:ext cx="23515" cy="263361"/>
            </a:xfrm>
            <a:prstGeom prst="rect">
              <a:avLst/>
            </a:prstGeom>
            <a:solidFill>
              <a:srgbClr val="A6A6A6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A6A6A6"/>
              </a:extrusionClr>
            </a:sp3d>
          </p:spPr>
          <p:txBody>
            <a:bodyPr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LI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endParaRPr>
            </a:p>
          </p:txBody>
        </p:sp>
        <p:grpSp>
          <p:nvGrpSpPr>
            <p:cNvPr id="14" name="Group 129">
              <a:extLst>
                <a:ext uri="{FF2B5EF4-FFF2-40B4-BE49-F238E27FC236}">
                  <a16:creationId xmlns:a16="http://schemas.microsoft.com/office/drawing/2014/main" id="{48E6C678-6D06-B49B-50D6-E939314C892F}"/>
                </a:ext>
              </a:extLst>
            </p:cNvPr>
            <p:cNvGrpSpPr>
              <a:grpSpLocks/>
            </p:cNvGrpSpPr>
            <p:nvPr/>
          </p:nvGrpSpPr>
          <p:grpSpPr bwMode="auto">
            <a:xfrm rot="21536046">
              <a:off x="914633" y="2887470"/>
              <a:ext cx="80308" cy="254158"/>
              <a:chOff x="5135555" y="1990419"/>
              <a:chExt cx="1935805" cy="3134621"/>
            </a:xfrm>
          </p:grpSpPr>
          <p:sp>
            <p:nvSpPr>
              <p:cNvPr id="21" name="Text Box 560">
                <a:extLst>
                  <a:ext uri="{FF2B5EF4-FFF2-40B4-BE49-F238E27FC236}">
                    <a16:creationId xmlns:a16="http://schemas.microsoft.com/office/drawing/2014/main" id="{D1842ABD-63C1-542C-E15D-1D1B437F68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2925403">
                <a:off x="5408241" y="4249457"/>
                <a:ext cx="687490" cy="875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sp>
            <p:nvSpPr>
              <p:cNvPr id="22" name="Moon 131">
                <a:extLst>
                  <a:ext uri="{FF2B5EF4-FFF2-40B4-BE49-F238E27FC236}">
                    <a16:creationId xmlns:a16="http://schemas.microsoft.com/office/drawing/2014/main" id="{C01411B9-EF42-B434-39E0-0B7B7667F8C4}"/>
                  </a:ext>
                </a:extLst>
              </p:cNvPr>
              <p:cNvSpPr/>
              <p:nvPr/>
            </p:nvSpPr>
            <p:spPr bwMode="auto">
              <a:xfrm rot="19474596">
                <a:off x="5135555" y="1990419"/>
                <a:ext cx="1126339" cy="1317372"/>
              </a:xfrm>
              <a:prstGeom prst="moon">
                <a:avLst>
                  <a:gd name="adj" fmla="val 86321"/>
                </a:avLst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0"/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LI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+mn-cs"/>
                </a:endParaRPr>
              </a:p>
            </p:txBody>
          </p:sp>
          <p:grpSp>
            <p:nvGrpSpPr>
              <p:cNvPr id="23" name="Pie 132">
                <a:extLst>
                  <a:ext uri="{FF2B5EF4-FFF2-40B4-BE49-F238E27FC236}">
                    <a16:creationId xmlns:a16="http://schemas.microsoft.com/office/drawing/2014/main" id="{174F5A7D-62FD-DECA-AD74-A53867FE4A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22976" y="2592686"/>
                <a:ext cx="1548384" cy="2090928"/>
                <a:chOff x="5675376" y="2529840"/>
                <a:chExt cx="1548384" cy="2090928"/>
              </a:xfrm>
            </p:grpSpPr>
            <p:pic>
              <p:nvPicPr>
                <p:cNvPr id="24" name="Pie 132">
                  <a:extLst>
                    <a:ext uri="{FF2B5EF4-FFF2-40B4-BE49-F238E27FC236}">
                      <a16:creationId xmlns:a16="http://schemas.microsoft.com/office/drawing/2014/main" id="{C72C93BB-B75E-F556-9EA4-593EEB0C7C15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675376" y="2529840"/>
                  <a:ext cx="1548384" cy="2090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5" name="Text Box 566">
                  <a:extLst>
                    <a:ext uri="{FF2B5EF4-FFF2-40B4-BE49-F238E27FC236}">
                      <a16:creationId xmlns:a16="http://schemas.microsoft.com/office/drawing/2014/main" id="{CAF397ED-84AA-0922-9832-80EA1D3C5E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943877" y="2488985"/>
                  <a:ext cx="1470825" cy="2172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LI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+mn-cs"/>
                  </a:endParaRPr>
                </a:p>
              </p:txBody>
            </p:sp>
          </p:grpSp>
        </p:grpSp>
        <p:grpSp>
          <p:nvGrpSpPr>
            <p:cNvPr id="15" name="Gruppieren 43">
              <a:extLst>
                <a:ext uri="{FF2B5EF4-FFF2-40B4-BE49-F238E27FC236}">
                  <a16:creationId xmlns:a16="http://schemas.microsoft.com/office/drawing/2014/main" id="{AC36044A-7B72-8EF9-4BF2-16CAF7B1186D}"/>
                </a:ext>
              </a:extLst>
            </p:cNvPr>
            <p:cNvGrpSpPr>
              <a:grpSpLocks/>
            </p:cNvGrpSpPr>
            <p:nvPr/>
          </p:nvGrpSpPr>
          <p:grpSpPr bwMode="auto">
            <a:xfrm rot="19496116">
              <a:off x="934210" y="2921263"/>
              <a:ext cx="228124" cy="180264"/>
              <a:chOff x="2587181" y="20733560"/>
              <a:chExt cx="958673" cy="813151"/>
            </a:xfrm>
          </p:grpSpPr>
          <p:cxnSp>
            <p:nvCxnSpPr>
              <p:cNvPr id="16" name="Gerade Verbindung mit Pfeil 31">
                <a:extLst>
                  <a:ext uri="{FF2B5EF4-FFF2-40B4-BE49-F238E27FC236}">
                    <a16:creationId xmlns:a16="http://schemas.microsoft.com/office/drawing/2014/main" id="{806741C4-5BCC-7F9C-A79A-0E95707D0B1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731593" y="20949196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7" name="Gerade Verbindung mit Pfeil 39">
                <a:extLst>
                  <a:ext uri="{FF2B5EF4-FFF2-40B4-BE49-F238E27FC236}">
                    <a16:creationId xmlns:a16="http://schemas.microsoft.com/office/drawing/2014/main" id="{975F0C44-EFF0-997B-E458-159F96AC888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200000">
                <a:off x="2587181" y="2112411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8" name="Gerade Verbindung mit Pfeil 40">
                <a:extLst>
                  <a:ext uri="{FF2B5EF4-FFF2-40B4-BE49-F238E27FC236}">
                    <a16:creationId xmlns:a16="http://schemas.microsoft.com/office/drawing/2014/main" id="{629F121F-3EFC-1AD1-2630-B214048212C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1200000">
                <a:off x="2813887" y="20733560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19" name="Gerade Verbindung mit Pfeil 41">
                <a:extLst>
                  <a:ext uri="{FF2B5EF4-FFF2-40B4-BE49-F238E27FC236}">
                    <a16:creationId xmlns:a16="http://schemas.microsoft.com/office/drawing/2014/main" id="{C69F7E51-95F1-DC93-53EE-A4C1B4DFDB7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600000">
                <a:off x="2666749" y="21044464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  <p:cxnSp>
            <p:nvCxnSpPr>
              <p:cNvPr id="20" name="Gerade Verbindung mit Pfeil 42">
                <a:extLst>
                  <a:ext uri="{FF2B5EF4-FFF2-40B4-BE49-F238E27FC236}">
                    <a16:creationId xmlns:a16="http://schemas.microsoft.com/office/drawing/2014/main" id="{458F2DF8-D0AD-209A-FA85-21CFDD97E7E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600000">
                <a:off x="2783139" y="20845678"/>
                <a:ext cx="731967" cy="422601"/>
              </a:xfrm>
              <a:prstGeom prst="straightConnector1">
                <a:avLst/>
              </a:prstGeom>
              <a:noFill/>
              <a:ln w="12700" algn="ctr">
                <a:solidFill>
                  <a:srgbClr val="F0781E"/>
                </a:solidFill>
                <a:round/>
                <a:headEnd/>
                <a:tailEnd type="triangle" w="sm" len="med"/>
              </a:ln>
            </p:spPr>
          </p:cxnSp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2EBE8F22-DF5C-7467-5F5B-1FEB7A99C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290151D-F068-5522-7D50-71BA05519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4E583E7-F1A4-6368-9E99-5C29C726CD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18" y="1535723"/>
            <a:ext cx="5852172" cy="43891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196723-B0B7-66B6-A145-D23271486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B</a:t>
            </a:r>
            <a:r>
              <a:rPr lang="en-US" dirty="0"/>
              <a:t>-field and particle tracing simulations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83E0D50D-4138-F260-8DF2-EC0AF28A6C8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98501" y="931362"/>
            <a:ext cx="11087100" cy="332742"/>
          </a:xfrm>
        </p:spPr>
        <p:txBody>
          <a:bodyPr/>
          <a:lstStyle/>
          <a:p>
            <a:r>
              <a:rPr lang="en-US" dirty="0"/>
              <a:t>Set 4 – helix + wires (10° in </a:t>
            </a:r>
            <a:r>
              <a:rPr lang="en-US" i="1" dirty="0"/>
              <a:t>x</a:t>
            </a:r>
            <a:r>
              <a:rPr lang="en-US" dirty="0"/>
              <a:t>- &amp; </a:t>
            </a:r>
            <a:r>
              <a:rPr lang="en-US" i="1" dirty="0"/>
              <a:t>z</a:t>
            </a:r>
            <a:r>
              <a:rPr lang="en-US" dirty="0"/>
              <a:t>-direction)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036423-90E5-AC7E-155F-1754D728C6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30.10.2024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64AD8B1-1C4E-0FB2-4B53-85D09AE212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(i)LIGHT-Meeting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22D5294-2C11-5FC8-079F-ACCEC9F8C8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9</a:t>
            </a:fld>
            <a:endParaRPr lang="en-US" noProof="0" dirty="0"/>
          </a:p>
        </p:txBody>
      </p: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C255F40C-21A5-8658-1ADD-96F8D800ED75}"/>
              </a:ext>
            </a:extLst>
          </p:cNvPr>
          <p:cNvGrpSpPr/>
          <p:nvPr/>
        </p:nvGrpSpPr>
        <p:grpSpPr>
          <a:xfrm>
            <a:off x="1226338" y="1964857"/>
            <a:ext cx="1824326" cy="1601600"/>
            <a:chOff x="2524042" y="865241"/>
            <a:chExt cx="1824326" cy="1601600"/>
          </a:xfrm>
        </p:grpSpPr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0154A30C-EB50-77AE-2AD7-0410BA4E248B}"/>
                </a:ext>
              </a:extLst>
            </p:cNvPr>
            <p:cNvGrpSpPr/>
            <p:nvPr/>
          </p:nvGrpSpPr>
          <p:grpSpPr>
            <a:xfrm>
              <a:off x="2524042" y="1386841"/>
              <a:ext cx="1718537" cy="1080000"/>
              <a:chOff x="2524042" y="1386841"/>
              <a:chExt cx="1718537" cy="1080000"/>
            </a:xfrm>
          </p:grpSpPr>
          <p:sp>
            <p:nvSpPr>
              <p:cNvPr id="49" name="Parallelogramm 48">
                <a:extLst>
                  <a:ext uri="{FF2B5EF4-FFF2-40B4-BE49-F238E27FC236}">
                    <a16:creationId xmlns:a16="http://schemas.microsoft.com/office/drawing/2014/main" id="{2BD66A60-6FCC-7653-665C-983137C05085}"/>
                  </a:ext>
                </a:extLst>
              </p:cNvPr>
              <p:cNvSpPr/>
              <p:nvPr/>
            </p:nvSpPr>
            <p:spPr>
              <a:xfrm>
                <a:off x="252404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Parallelogramm 49">
                <a:extLst>
                  <a:ext uri="{FF2B5EF4-FFF2-40B4-BE49-F238E27FC236}">
                    <a16:creationId xmlns:a16="http://schemas.microsoft.com/office/drawing/2014/main" id="{0A2489A0-DF4F-96DB-E10A-750D847FFA43}"/>
                  </a:ext>
                </a:extLst>
              </p:cNvPr>
              <p:cNvSpPr/>
              <p:nvPr/>
            </p:nvSpPr>
            <p:spPr>
              <a:xfrm>
                <a:off x="258494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Parallelogramm 50">
                <a:extLst>
                  <a:ext uri="{FF2B5EF4-FFF2-40B4-BE49-F238E27FC236}">
                    <a16:creationId xmlns:a16="http://schemas.microsoft.com/office/drawing/2014/main" id="{91AA422F-E3B8-B93E-BF8F-D06B3E6CEB84}"/>
                  </a:ext>
                </a:extLst>
              </p:cNvPr>
              <p:cNvSpPr/>
              <p:nvPr/>
            </p:nvSpPr>
            <p:spPr>
              <a:xfrm>
                <a:off x="264585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Parallelogramm 51">
                <a:extLst>
                  <a:ext uri="{FF2B5EF4-FFF2-40B4-BE49-F238E27FC236}">
                    <a16:creationId xmlns:a16="http://schemas.microsoft.com/office/drawing/2014/main" id="{A0D13190-99A9-CE66-242A-0A9FE173CA8F}"/>
                  </a:ext>
                </a:extLst>
              </p:cNvPr>
              <p:cNvSpPr/>
              <p:nvPr/>
            </p:nvSpPr>
            <p:spPr>
              <a:xfrm>
                <a:off x="270675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Parallelogramm 52">
                <a:extLst>
                  <a:ext uri="{FF2B5EF4-FFF2-40B4-BE49-F238E27FC236}">
                    <a16:creationId xmlns:a16="http://schemas.microsoft.com/office/drawing/2014/main" id="{CAA6F7D6-85F4-A930-6D26-3C71135FD9C5}"/>
                  </a:ext>
                </a:extLst>
              </p:cNvPr>
              <p:cNvSpPr/>
              <p:nvPr/>
            </p:nvSpPr>
            <p:spPr>
              <a:xfrm>
                <a:off x="276765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Parallelogramm 53">
                <a:extLst>
                  <a:ext uri="{FF2B5EF4-FFF2-40B4-BE49-F238E27FC236}">
                    <a16:creationId xmlns:a16="http://schemas.microsoft.com/office/drawing/2014/main" id="{8BF2C18F-54E8-D2BB-EA35-25C7D96A4BA1}"/>
                  </a:ext>
                </a:extLst>
              </p:cNvPr>
              <p:cNvSpPr/>
              <p:nvPr/>
            </p:nvSpPr>
            <p:spPr>
              <a:xfrm>
                <a:off x="282856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Parallelogramm 54">
                <a:extLst>
                  <a:ext uri="{FF2B5EF4-FFF2-40B4-BE49-F238E27FC236}">
                    <a16:creationId xmlns:a16="http://schemas.microsoft.com/office/drawing/2014/main" id="{D624C8C4-7137-C0DB-F8C9-96FECCA6B0B0}"/>
                  </a:ext>
                </a:extLst>
              </p:cNvPr>
              <p:cNvSpPr/>
              <p:nvPr/>
            </p:nvSpPr>
            <p:spPr>
              <a:xfrm>
                <a:off x="288946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Parallelogramm 55">
                <a:extLst>
                  <a:ext uri="{FF2B5EF4-FFF2-40B4-BE49-F238E27FC236}">
                    <a16:creationId xmlns:a16="http://schemas.microsoft.com/office/drawing/2014/main" id="{F09DF40B-208B-53CE-412B-1532C47642FE}"/>
                  </a:ext>
                </a:extLst>
              </p:cNvPr>
              <p:cNvSpPr/>
              <p:nvPr/>
            </p:nvSpPr>
            <p:spPr>
              <a:xfrm>
                <a:off x="295037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Parallelogramm 56">
                <a:extLst>
                  <a:ext uri="{FF2B5EF4-FFF2-40B4-BE49-F238E27FC236}">
                    <a16:creationId xmlns:a16="http://schemas.microsoft.com/office/drawing/2014/main" id="{466CB32D-1920-D34B-3E04-6A2525A3F647}"/>
                  </a:ext>
                </a:extLst>
              </p:cNvPr>
              <p:cNvSpPr/>
              <p:nvPr/>
            </p:nvSpPr>
            <p:spPr>
              <a:xfrm>
                <a:off x="301127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Parallelogramm 57">
                <a:extLst>
                  <a:ext uri="{FF2B5EF4-FFF2-40B4-BE49-F238E27FC236}">
                    <a16:creationId xmlns:a16="http://schemas.microsoft.com/office/drawing/2014/main" id="{0E43FBC3-5481-FAAE-4C04-4650EEE1E9B1}"/>
                  </a:ext>
                </a:extLst>
              </p:cNvPr>
              <p:cNvSpPr/>
              <p:nvPr/>
            </p:nvSpPr>
            <p:spPr>
              <a:xfrm>
                <a:off x="307217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Parallelogramm 58">
                <a:extLst>
                  <a:ext uri="{FF2B5EF4-FFF2-40B4-BE49-F238E27FC236}">
                    <a16:creationId xmlns:a16="http://schemas.microsoft.com/office/drawing/2014/main" id="{A681CFBD-B28C-4AD4-2B25-507045123BBC}"/>
                  </a:ext>
                </a:extLst>
              </p:cNvPr>
              <p:cNvSpPr/>
              <p:nvPr/>
            </p:nvSpPr>
            <p:spPr>
              <a:xfrm>
                <a:off x="313308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Parallelogramm 59">
                <a:extLst>
                  <a:ext uri="{FF2B5EF4-FFF2-40B4-BE49-F238E27FC236}">
                    <a16:creationId xmlns:a16="http://schemas.microsoft.com/office/drawing/2014/main" id="{3837C0FC-5DF3-7FBA-E4A3-94DA506EF230}"/>
                  </a:ext>
                </a:extLst>
              </p:cNvPr>
              <p:cNvSpPr/>
              <p:nvPr/>
            </p:nvSpPr>
            <p:spPr>
              <a:xfrm>
                <a:off x="319398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Parallelogramm 60">
                <a:extLst>
                  <a:ext uri="{FF2B5EF4-FFF2-40B4-BE49-F238E27FC236}">
                    <a16:creationId xmlns:a16="http://schemas.microsoft.com/office/drawing/2014/main" id="{FA80E87C-B6B4-0297-C12B-5F872E1105D5}"/>
                  </a:ext>
                </a:extLst>
              </p:cNvPr>
              <p:cNvSpPr/>
              <p:nvPr/>
            </p:nvSpPr>
            <p:spPr>
              <a:xfrm>
                <a:off x="325489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Parallelogramm 61">
                <a:extLst>
                  <a:ext uri="{FF2B5EF4-FFF2-40B4-BE49-F238E27FC236}">
                    <a16:creationId xmlns:a16="http://schemas.microsoft.com/office/drawing/2014/main" id="{737CD872-843C-6DE3-C9D8-57E7E53097FA}"/>
                  </a:ext>
                </a:extLst>
              </p:cNvPr>
              <p:cNvSpPr/>
              <p:nvPr/>
            </p:nvSpPr>
            <p:spPr>
              <a:xfrm>
                <a:off x="331579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Parallelogramm 62">
                <a:extLst>
                  <a:ext uri="{FF2B5EF4-FFF2-40B4-BE49-F238E27FC236}">
                    <a16:creationId xmlns:a16="http://schemas.microsoft.com/office/drawing/2014/main" id="{3BFF211A-D171-7474-C8A4-63AA1325E892}"/>
                  </a:ext>
                </a:extLst>
              </p:cNvPr>
              <p:cNvSpPr/>
              <p:nvPr/>
            </p:nvSpPr>
            <p:spPr>
              <a:xfrm>
                <a:off x="337669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Parallelogramm 63">
                <a:extLst>
                  <a:ext uri="{FF2B5EF4-FFF2-40B4-BE49-F238E27FC236}">
                    <a16:creationId xmlns:a16="http://schemas.microsoft.com/office/drawing/2014/main" id="{5ACB7E4E-9944-113D-CCDC-37A98625A2DF}"/>
                  </a:ext>
                </a:extLst>
              </p:cNvPr>
              <p:cNvSpPr/>
              <p:nvPr/>
            </p:nvSpPr>
            <p:spPr>
              <a:xfrm>
                <a:off x="343760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Parallelogramm 64">
                <a:extLst>
                  <a:ext uri="{FF2B5EF4-FFF2-40B4-BE49-F238E27FC236}">
                    <a16:creationId xmlns:a16="http://schemas.microsoft.com/office/drawing/2014/main" id="{14D2A16D-08F1-5509-468B-C4F7E09084D5}"/>
                  </a:ext>
                </a:extLst>
              </p:cNvPr>
              <p:cNvSpPr/>
              <p:nvPr/>
            </p:nvSpPr>
            <p:spPr>
              <a:xfrm>
                <a:off x="349850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Parallelogramm 65">
                <a:extLst>
                  <a:ext uri="{FF2B5EF4-FFF2-40B4-BE49-F238E27FC236}">
                    <a16:creationId xmlns:a16="http://schemas.microsoft.com/office/drawing/2014/main" id="{936CB0FE-D01F-2DAB-622C-02A9DF28BBF2}"/>
                  </a:ext>
                </a:extLst>
              </p:cNvPr>
              <p:cNvSpPr/>
              <p:nvPr/>
            </p:nvSpPr>
            <p:spPr>
              <a:xfrm>
                <a:off x="355941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Parallelogramm 66">
                <a:extLst>
                  <a:ext uri="{FF2B5EF4-FFF2-40B4-BE49-F238E27FC236}">
                    <a16:creationId xmlns:a16="http://schemas.microsoft.com/office/drawing/2014/main" id="{29E01B8E-2FF1-5FEE-BA8B-F3F39AC9CD47}"/>
                  </a:ext>
                </a:extLst>
              </p:cNvPr>
              <p:cNvSpPr/>
              <p:nvPr/>
            </p:nvSpPr>
            <p:spPr>
              <a:xfrm>
                <a:off x="362031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Parallelogramm 67">
                <a:extLst>
                  <a:ext uri="{FF2B5EF4-FFF2-40B4-BE49-F238E27FC236}">
                    <a16:creationId xmlns:a16="http://schemas.microsoft.com/office/drawing/2014/main" id="{FCC0365A-F78F-F526-C6C4-5DA1DA94A7D3}"/>
                  </a:ext>
                </a:extLst>
              </p:cNvPr>
              <p:cNvSpPr/>
              <p:nvPr/>
            </p:nvSpPr>
            <p:spPr>
              <a:xfrm>
                <a:off x="368121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Parallelogramm 68">
                <a:extLst>
                  <a:ext uri="{FF2B5EF4-FFF2-40B4-BE49-F238E27FC236}">
                    <a16:creationId xmlns:a16="http://schemas.microsoft.com/office/drawing/2014/main" id="{196B7AE0-567D-7E9A-347C-4A3B27B17111}"/>
                  </a:ext>
                </a:extLst>
              </p:cNvPr>
              <p:cNvSpPr/>
              <p:nvPr/>
            </p:nvSpPr>
            <p:spPr>
              <a:xfrm>
                <a:off x="374212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Parallelogramm 69">
                <a:extLst>
                  <a:ext uri="{FF2B5EF4-FFF2-40B4-BE49-F238E27FC236}">
                    <a16:creationId xmlns:a16="http://schemas.microsoft.com/office/drawing/2014/main" id="{21959B4A-0CD4-6017-F887-E6BB9CB2F1B0}"/>
                  </a:ext>
                </a:extLst>
              </p:cNvPr>
              <p:cNvSpPr/>
              <p:nvPr/>
            </p:nvSpPr>
            <p:spPr>
              <a:xfrm>
                <a:off x="380302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Parallelogramm 70">
                <a:extLst>
                  <a:ext uri="{FF2B5EF4-FFF2-40B4-BE49-F238E27FC236}">
                    <a16:creationId xmlns:a16="http://schemas.microsoft.com/office/drawing/2014/main" id="{A5910B49-66E7-9335-4302-2BA54D232595}"/>
                  </a:ext>
                </a:extLst>
              </p:cNvPr>
              <p:cNvSpPr/>
              <p:nvPr/>
            </p:nvSpPr>
            <p:spPr>
              <a:xfrm>
                <a:off x="3863930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Parallelogramm 71">
                <a:extLst>
                  <a:ext uri="{FF2B5EF4-FFF2-40B4-BE49-F238E27FC236}">
                    <a16:creationId xmlns:a16="http://schemas.microsoft.com/office/drawing/2014/main" id="{84867078-87C2-7960-6A33-178E888725E0}"/>
                  </a:ext>
                </a:extLst>
              </p:cNvPr>
              <p:cNvSpPr/>
              <p:nvPr/>
            </p:nvSpPr>
            <p:spPr>
              <a:xfrm>
                <a:off x="3924834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Parallelogramm 72">
                <a:extLst>
                  <a:ext uri="{FF2B5EF4-FFF2-40B4-BE49-F238E27FC236}">
                    <a16:creationId xmlns:a16="http://schemas.microsoft.com/office/drawing/2014/main" id="{E8CD75FA-2ECA-4761-85D1-5FEB86EB1395}"/>
                  </a:ext>
                </a:extLst>
              </p:cNvPr>
              <p:cNvSpPr/>
              <p:nvPr/>
            </p:nvSpPr>
            <p:spPr>
              <a:xfrm>
                <a:off x="3985738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Parallelogramm 73">
                <a:extLst>
                  <a:ext uri="{FF2B5EF4-FFF2-40B4-BE49-F238E27FC236}">
                    <a16:creationId xmlns:a16="http://schemas.microsoft.com/office/drawing/2014/main" id="{3AC57C1B-8AF8-55D5-2866-629CC0EA2F88}"/>
                  </a:ext>
                </a:extLst>
              </p:cNvPr>
              <p:cNvSpPr/>
              <p:nvPr/>
            </p:nvSpPr>
            <p:spPr>
              <a:xfrm>
                <a:off x="4046642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Parallelogramm 74">
                <a:extLst>
                  <a:ext uri="{FF2B5EF4-FFF2-40B4-BE49-F238E27FC236}">
                    <a16:creationId xmlns:a16="http://schemas.microsoft.com/office/drawing/2014/main" id="{37BA58D9-9814-760D-AEC8-F600F90F36D2}"/>
                  </a:ext>
                </a:extLst>
              </p:cNvPr>
              <p:cNvSpPr/>
              <p:nvPr/>
            </p:nvSpPr>
            <p:spPr>
              <a:xfrm>
                <a:off x="4107546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Parallelogramm 75">
                <a:extLst>
                  <a:ext uri="{FF2B5EF4-FFF2-40B4-BE49-F238E27FC236}">
                    <a16:creationId xmlns:a16="http://schemas.microsoft.com/office/drawing/2014/main" id="{8F343665-CCC4-B0F7-2C89-8516767FF81E}"/>
                  </a:ext>
                </a:extLst>
              </p:cNvPr>
              <p:cNvSpPr/>
              <p:nvPr/>
            </p:nvSpPr>
            <p:spPr>
              <a:xfrm>
                <a:off x="4168455" y="1386841"/>
                <a:ext cx="74124" cy="1080000"/>
              </a:xfrm>
              <a:prstGeom prst="parallelogram">
                <a:avLst>
                  <a:gd name="adj" fmla="val 66667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79F05497-2FB0-0771-1892-BB91893DA005}"/>
                </a:ext>
              </a:extLst>
            </p:cNvPr>
            <p:cNvCxnSpPr>
              <a:cxnSpLocks/>
            </p:cNvCxnSpPr>
            <p:nvPr/>
          </p:nvCxnSpPr>
          <p:spPr>
            <a:xfrm rot="900000" flipV="1">
              <a:off x="4348368" y="865241"/>
              <a:ext cx="0" cy="1080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D2D36FD1-5E25-C254-1534-20B1BF231664}"/>
              </a:ext>
            </a:extLst>
          </p:cNvPr>
          <p:cNvGrpSpPr/>
          <p:nvPr/>
        </p:nvGrpSpPr>
        <p:grpSpPr>
          <a:xfrm>
            <a:off x="1598359" y="4420089"/>
            <a:ext cx="1222525" cy="1619714"/>
            <a:chOff x="2659070" y="2707712"/>
            <a:chExt cx="1222525" cy="1619714"/>
          </a:xfrm>
        </p:grpSpPr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81B4475F-69E0-DDDB-1312-FFDACFE398C8}"/>
                </a:ext>
              </a:extLst>
            </p:cNvPr>
            <p:cNvGrpSpPr/>
            <p:nvPr/>
          </p:nvGrpSpPr>
          <p:grpSpPr>
            <a:xfrm>
              <a:off x="2659070" y="3247426"/>
              <a:ext cx="1080000" cy="1080000"/>
              <a:chOff x="1397137" y="2778810"/>
              <a:chExt cx="720000" cy="720000"/>
            </a:xfrm>
          </p:grpSpPr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BCF65404-E2D9-6CFB-7E09-204DEFA3A4B7}"/>
                  </a:ext>
                </a:extLst>
              </p:cNvPr>
              <p:cNvSpPr/>
              <p:nvPr/>
            </p:nvSpPr>
            <p:spPr>
              <a:xfrm>
                <a:off x="1397137" y="2778810"/>
                <a:ext cx="720000" cy="720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388D2CA8-3CE1-A87A-04BB-5341BFB8CE47}"/>
                  </a:ext>
                </a:extLst>
              </p:cNvPr>
              <p:cNvSpPr/>
              <p:nvPr/>
            </p:nvSpPr>
            <p:spPr>
              <a:xfrm>
                <a:off x="1469137" y="2850810"/>
                <a:ext cx="576000" cy="576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C7DAD6DE-BF11-67FF-6207-5AA048C3D6BA}"/>
                  </a:ext>
                </a:extLst>
              </p:cNvPr>
              <p:cNvSpPr/>
              <p:nvPr/>
            </p:nvSpPr>
            <p:spPr>
              <a:xfrm>
                <a:off x="1541137" y="2922810"/>
                <a:ext cx="432000" cy="432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39CB53A6-62AF-383C-398C-F20E2CB8D0F1}"/>
                  </a:ext>
                </a:extLst>
              </p:cNvPr>
              <p:cNvSpPr/>
              <p:nvPr/>
            </p:nvSpPr>
            <p:spPr>
              <a:xfrm>
                <a:off x="1613137" y="2994810"/>
                <a:ext cx="288000" cy="288000"/>
              </a:xfrm>
              <a:prstGeom prst="ellipse">
                <a:avLst/>
              </a:prstGeom>
              <a:noFill/>
              <a:ln w="28575">
                <a:solidFill>
                  <a:srgbClr val="005A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E1E5E93A-4CE8-4CAB-33AC-65D6A1FA7B29}"/>
                </a:ext>
              </a:extLst>
            </p:cNvPr>
            <p:cNvCxnSpPr>
              <a:cxnSpLocks/>
            </p:cNvCxnSpPr>
            <p:nvPr/>
          </p:nvCxnSpPr>
          <p:spPr>
            <a:xfrm rot="20700000" flipV="1">
              <a:off x="2842862" y="2707712"/>
              <a:ext cx="0" cy="1080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6D2E011B-829F-98DD-0295-125320532110}"/>
                </a:ext>
              </a:extLst>
            </p:cNvPr>
            <p:cNvCxnSpPr>
              <a:cxnSpLocks/>
            </p:cNvCxnSpPr>
            <p:nvPr/>
          </p:nvCxnSpPr>
          <p:spPr>
            <a:xfrm rot="900000" flipV="1">
              <a:off x="3881595" y="2707712"/>
              <a:ext cx="0" cy="1080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feld 92">
            <a:extLst>
              <a:ext uri="{FF2B5EF4-FFF2-40B4-BE49-F238E27FC236}">
                <a16:creationId xmlns:a16="http://schemas.microsoft.com/office/drawing/2014/main" id="{330D4FBF-445C-945D-F969-74BAF9F73B70}"/>
              </a:ext>
            </a:extLst>
          </p:cNvPr>
          <p:cNvSpPr txBox="1"/>
          <p:nvPr/>
        </p:nvSpPr>
        <p:spPr>
          <a:xfrm>
            <a:off x="1533207" y="153572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side view</a:t>
            </a:r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1B33B6CB-6B0C-5E6F-4693-B4D4B798A171}"/>
              </a:ext>
            </a:extLst>
          </p:cNvPr>
          <p:cNvSpPr/>
          <p:nvPr/>
        </p:nvSpPr>
        <p:spPr>
          <a:xfrm>
            <a:off x="698501" y="401696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37CDC4B3-DCF0-4584-E222-5E17A0665334}"/>
              </a:ext>
            </a:extLst>
          </p:cNvPr>
          <p:cNvSpPr txBox="1"/>
          <p:nvPr/>
        </p:nvSpPr>
        <p:spPr>
          <a:xfrm>
            <a:off x="1501147" y="401696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0781E"/>
                </a:solidFill>
              </a:rPr>
              <a:t>front view</a:t>
            </a:r>
          </a:p>
        </p:txBody>
      </p:sp>
      <p:sp>
        <p:nvSpPr>
          <p:cNvPr id="97" name="Rechteck 96">
            <a:extLst>
              <a:ext uri="{FF2B5EF4-FFF2-40B4-BE49-F238E27FC236}">
                <a16:creationId xmlns:a16="http://schemas.microsoft.com/office/drawing/2014/main" id="{7399AD38-417D-AF76-347C-6E8699AE0922}"/>
              </a:ext>
            </a:extLst>
          </p:cNvPr>
          <p:cNvSpPr/>
          <p:nvPr/>
        </p:nvSpPr>
        <p:spPr>
          <a:xfrm>
            <a:off x="698501" y="1535723"/>
            <a:ext cx="2880000" cy="2160000"/>
          </a:xfrm>
          <a:prstGeom prst="rect">
            <a:avLst/>
          </a:prstGeom>
          <a:noFill/>
          <a:ln w="38100">
            <a:solidFill>
              <a:srgbClr val="F078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7852848E-1038-95CB-8114-1ED11413D875}"/>
              </a:ext>
            </a:extLst>
          </p:cNvPr>
          <p:cNvSpPr/>
          <p:nvPr/>
        </p:nvSpPr>
        <p:spPr>
          <a:xfrm>
            <a:off x="8186057" y="5014267"/>
            <a:ext cx="3599544" cy="726609"/>
          </a:xfrm>
          <a:prstGeom prst="rect">
            <a:avLst/>
          </a:prstGeom>
          <a:solidFill>
            <a:schemeClr val="bg1"/>
          </a:solidFill>
          <a:ln w="38100">
            <a:solidFill>
              <a:srgbClr val="E6007E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E46C0A"/>
              </a:buClr>
            </a:pPr>
            <a:r>
              <a:rPr lang="en-US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en-US" b="1" i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en-US" b="1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-bend has almost no impact</a:t>
            </a:r>
          </a:p>
        </p:txBody>
      </p:sp>
    </p:spTree>
    <p:extLst>
      <p:ext uri="{BB962C8B-B14F-4D97-AF65-F5344CB8AC3E}">
        <p14:creationId xmlns:p14="http://schemas.microsoft.com/office/powerpoint/2010/main" val="57798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HZDR_Office_Design">
  <a:themeElements>
    <a:clrScheme name="HZDR_Farben">
      <a:dk1>
        <a:sysClr val="windowText" lastClr="000000"/>
      </a:dk1>
      <a:lt1>
        <a:sysClr val="window" lastClr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5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5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ZDR_ppt_template_16_9_ENGLISH.pptx" id="{1746AFC9-9D9A-4C2D-B2BC-D7E3E2E0EBCD}" vid="{BE5915EC-7EBA-43DB-B7F5-8C1C5FBF44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HZDR_ppt_template_16_9_ENGLISH</Template>
  <TotalTime>0</TotalTime>
  <Words>1297</Words>
  <Application>Microsoft Office PowerPoint</Application>
  <PresentationFormat>Breitbild</PresentationFormat>
  <Paragraphs>245</Paragraphs>
  <Slides>19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Open Sans</vt:lpstr>
      <vt:lpstr>Calibri</vt:lpstr>
      <vt:lpstr>Wingdings</vt:lpstr>
      <vt:lpstr>Arial</vt:lpstr>
      <vt:lpstr>HZDR_Office_Design</vt:lpstr>
      <vt:lpstr>Solenoid design optimization for improved beam transport</vt:lpstr>
      <vt:lpstr>Laser accelerator meets pulsed high-field magnet</vt:lpstr>
      <vt:lpstr>Pulsed power technology platform (ALBUS)</vt:lpstr>
      <vt:lpstr>Pulsed power technology platform (ALBUS)</vt:lpstr>
      <vt:lpstr>Messy focal spots</vt:lpstr>
      <vt:lpstr>B-field and particle tracing simulations</vt:lpstr>
      <vt:lpstr>B-field and particle tracing simulations</vt:lpstr>
      <vt:lpstr>B-field and particle tracing simulations</vt:lpstr>
      <vt:lpstr>B-field and particle tracing simulations</vt:lpstr>
      <vt:lpstr>B-field and particle tracing simulations</vt:lpstr>
      <vt:lpstr>B-field and particle tracing simulations</vt:lpstr>
      <vt:lpstr>B-field and particle tracing simulations</vt:lpstr>
      <vt:lpstr>B-field and particle tracing simulations</vt:lpstr>
      <vt:lpstr>B-field and particle tracing simulations</vt:lpstr>
      <vt:lpstr>B-field and particle tracing simulations</vt:lpstr>
      <vt:lpstr>B-field and particle tracing simulations</vt:lpstr>
      <vt:lpstr>Maybe!</vt:lpstr>
      <vt:lpstr>What should we do next?</vt:lpstr>
      <vt:lpstr>Thank you for your attention!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Kroll, Dr. Florian (FWKT) - 7814</dc:creator>
  <cp:lastModifiedBy>Flo Viki</cp:lastModifiedBy>
  <cp:revision>288</cp:revision>
  <dcterms:created xsi:type="dcterms:W3CDTF">2023-03-16T09:24:31Z</dcterms:created>
  <dcterms:modified xsi:type="dcterms:W3CDTF">2024-10-29T08:15:21Z</dcterms:modified>
</cp:coreProperties>
</file>