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4"/>
  </p:notesMasterIdLst>
  <p:handoutMasterIdLst>
    <p:handoutMasterId r:id="rId55"/>
  </p:handoutMasterIdLst>
  <p:sldIdLst>
    <p:sldId id="264" r:id="rId2"/>
    <p:sldId id="266" r:id="rId3"/>
    <p:sldId id="309" r:id="rId4"/>
    <p:sldId id="351" r:id="rId5"/>
    <p:sldId id="364" r:id="rId6"/>
    <p:sldId id="273" r:id="rId7"/>
    <p:sldId id="293" r:id="rId8"/>
    <p:sldId id="294" r:id="rId9"/>
    <p:sldId id="296" r:id="rId10"/>
    <p:sldId id="339" r:id="rId11"/>
    <p:sldId id="342" r:id="rId12"/>
    <p:sldId id="343" r:id="rId13"/>
    <p:sldId id="338" r:id="rId14"/>
    <p:sldId id="298" r:id="rId15"/>
    <p:sldId id="310" r:id="rId16"/>
    <p:sldId id="344" r:id="rId17"/>
    <p:sldId id="312" r:id="rId18"/>
    <p:sldId id="314" r:id="rId19"/>
    <p:sldId id="315" r:id="rId20"/>
    <p:sldId id="336" r:id="rId21"/>
    <p:sldId id="335" r:id="rId22"/>
    <p:sldId id="365" r:id="rId23"/>
    <p:sldId id="316" r:id="rId24"/>
    <p:sldId id="361" r:id="rId25"/>
    <p:sldId id="317" r:id="rId26"/>
    <p:sldId id="363" r:id="rId27"/>
    <p:sldId id="370" r:id="rId28"/>
    <p:sldId id="371" r:id="rId29"/>
    <p:sldId id="305" r:id="rId30"/>
    <p:sldId id="289" r:id="rId31"/>
    <p:sldId id="366" r:id="rId32"/>
    <p:sldId id="369" r:id="rId33"/>
    <p:sldId id="367" r:id="rId34"/>
    <p:sldId id="368" r:id="rId35"/>
    <p:sldId id="307" r:id="rId36"/>
    <p:sldId id="295" r:id="rId37"/>
    <p:sldId id="302" r:id="rId38"/>
    <p:sldId id="303" r:id="rId39"/>
    <p:sldId id="349" r:id="rId40"/>
    <p:sldId id="318" r:id="rId41"/>
    <p:sldId id="324" r:id="rId42"/>
    <p:sldId id="325" r:id="rId43"/>
    <p:sldId id="326" r:id="rId44"/>
    <p:sldId id="267" r:id="rId45"/>
    <p:sldId id="269" r:id="rId46"/>
    <p:sldId id="327" r:id="rId47"/>
    <p:sldId id="272" r:id="rId48"/>
    <p:sldId id="271" r:id="rId49"/>
    <p:sldId id="328" r:id="rId50"/>
    <p:sldId id="275" r:id="rId51"/>
    <p:sldId id="276" r:id="rId52"/>
    <p:sldId id="268" r:id="rId5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FFC000"/>
    <a:srgbClr val="C00000"/>
    <a:srgbClr val="92D050"/>
    <a:srgbClr val="FF2600"/>
    <a:srgbClr val="0075A3"/>
    <a:srgbClr val="FFFFFF"/>
    <a:srgbClr val="FEFEFE"/>
    <a:srgbClr val="898989"/>
    <a:srgbClr val="B90F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01"/>
    <p:restoredTop sz="81905"/>
  </p:normalViewPr>
  <p:slideViewPr>
    <p:cSldViewPr snapToGrid="0" showGuides="1">
      <p:cViewPr varScale="1">
        <p:scale>
          <a:sx n="82" d="100"/>
          <a:sy n="82" d="100"/>
        </p:scale>
        <p:origin x="176" y="640"/>
      </p:cViewPr>
      <p:guideLst>
        <p:guide orient="horz" pos="2160"/>
        <p:guide pos="3840"/>
      </p:guideLst>
    </p:cSldViewPr>
  </p:slideViewPr>
  <p:notesTextViewPr>
    <p:cViewPr>
      <p:scale>
        <a:sx n="3" d="2"/>
        <a:sy n="3" d="2"/>
      </p:scale>
      <p:origin x="0" y="0"/>
    </p:cViewPr>
  </p:notesTextViewPr>
  <p:notesViewPr>
    <p:cSldViewPr snapToGrid="0" showGuides="1">
      <p:cViewPr varScale="1">
        <p:scale>
          <a:sx n="140" d="100"/>
          <a:sy n="140" d="100"/>
        </p:scale>
        <p:origin x="3596" y="108"/>
      </p:cViewPr>
      <p:guideLst/>
    </p:cSldViewPr>
  </p:notesViewPr>
  <p:gridSpacing cx="360000" cy="360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1A78A55-3702-A9DD-485B-6C2348BAE6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903E01-EAFE-473E-9404-4EBCA1BD0397}" type="datetime1">
              <a:rPr lang="de-DE" smtClean="0">
                <a:solidFill>
                  <a:srgbClr val="898989"/>
                </a:solidFill>
              </a:rPr>
              <a:t>29.10.24</a:t>
            </a:fld>
            <a:endParaRPr lang="de-DE">
              <a:solidFill>
                <a:srgbClr val="898989"/>
              </a:solidFill>
            </a:endParaRPr>
          </a:p>
        </p:txBody>
      </p:sp>
      <p:sp>
        <p:nvSpPr>
          <p:cNvPr id="4" name="Fußzeilenplatzhalter 3">
            <a:extLst>
              <a:ext uri="{FF2B5EF4-FFF2-40B4-BE49-F238E27FC236}">
                <a16:creationId xmlns:a16="http://schemas.microsoft.com/office/drawing/2014/main" id="{A3380354-33AD-CAA5-CECB-C976388172E2}"/>
              </a:ext>
            </a:extLst>
          </p:cNvPr>
          <p:cNvSpPr>
            <a:spLocks noGrp="1"/>
          </p:cNvSpPr>
          <p:nvPr>
            <p:ph type="ftr" sz="quarter" idx="2"/>
          </p:nvPr>
        </p:nvSpPr>
        <p:spPr>
          <a:xfrm>
            <a:off x="-1895" y="7812000"/>
            <a:ext cx="2971800" cy="458787"/>
          </a:xfrm>
          <a:prstGeom prst="rect">
            <a:avLst/>
          </a:prstGeom>
        </p:spPr>
        <p:txBody>
          <a:bodyPr vert="horz" lIns="91440" tIns="45720" rIns="91440" bIns="45720" rtlCol="0" anchor="b"/>
          <a:lstStyle>
            <a:lvl1pPr algn="l">
              <a:defRPr sz="1200"/>
            </a:lvl1pPr>
          </a:lstStyle>
          <a:p>
            <a:r>
              <a:rPr lang="de-DE">
                <a:solidFill>
                  <a:srgbClr val="898989"/>
                </a:solidFill>
              </a:rPr>
              <a:t>Fachbereich | Institut | Person</a:t>
            </a:r>
          </a:p>
        </p:txBody>
      </p:sp>
      <p:sp>
        <p:nvSpPr>
          <p:cNvPr id="5" name="Foliennummernplatzhalter 4">
            <a:extLst>
              <a:ext uri="{FF2B5EF4-FFF2-40B4-BE49-F238E27FC236}">
                <a16:creationId xmlns:a16="http://schemas.microsoft.com/office/drawing/2014/main" id="{D3AF8F44-7C9B-FC9C-954B-B3100F2B9A68}"/>
              </a:ext>
            </a:extLst>
          </p:cNvPr>
          <p:cNvSpPr>
            <a:spLocks noGrp="1"/>
          </p:cNvSpPr>
          <p:nvPr>
            <p:ph type="sldNum" sz="quarter" idx="3"/>
          </p:nvPr>
        </p:nvSpPr>
        <p:spPr>
          <a:xfrm>
            <a:off x="3882718" y="7812000"/>
            <a:ext cx="2971800" cy="458787"/>
          </a:xfrm>
          <a:prstGeom prst="rect">
            <a:avLst/>
          </a:prstGeom>
        </p:spPr>
        <p:txBody>
          <a:bodyPr vert="horz" lIns="91440" tIns="45720" rIns="91440" bIns="45720" rtlCol="0" anchor="b"/>
          <a:lstStyle>
            <a:lvl1pPr algn="r">
              <a:defRPr sz="1200"/>
            </a:lvl1pPr>
          </a:lstStyle>
          <a:p>
            <a:fld id="{1CA7D0D7-CB1E-4E76-B87A-A5F3A360A4B8}" type="slidenum">
              <a:rPr lang="de-DE" smtClean="0">
                <a:solidFill>
                  <a:srgbClr val="898989"/>
                </a:solidFill>
              </a:rPr>
              <a:t>‹#›</a:t>
            </a:fld>
            <a:endParaRPr lang="de-DE">
              <a:solidFill>
                <a:srgbClr val="898989"/>
              </a:solidFill>
            </a:endParaRPr>
          </a:p>
        </p:txBody>
      </p:sp>
      <p:grpSp>
        <p:nvGrpSpPr>
          <p:cNvPr id="6" name="TU Da Logo">
            <a:extLst>
              <a:ext uri="{FF2B5EF4-FFF2-40B4-BE49-F238E27FC236}">
                <a16:creationId xmlns:a16="http://schemas.microsoft.com/office/drawing/2014/main" id="{1B2B06D3-8753-5133-9188-AE459F7AD654}"/>
              </a:ext>
            </a:extLst>
          </p:cNvPr>
          <p:cNvGrpSpPr/>
          <p:nvPr/>
        </p:nvGrpSpPr>
        <p:grpSpPr>
          <a:xfrm>
            <a:off x="119822" y="137059"/>
            <a:ext cx="1396524" cy="559248"/>
            <a:chOff x="7454900" y="306388"/>
            <a:chExt cx="1704610" cy="682624"/>
          </a:xfrm>
        </p:grpSpPr>
        <p:sp>
          <p:nvSpPr>
            <p:cNvPr id="7" name="AutoShape 3">
              <a:extLst>
                <a:ext uri="{FF2B5EF4-FFF2-40B4-BE49-F238E27FC236}">
                  <a16:creationId xmlns:a16="http://schemas.microsoft.com/office/drawing/2014/main" id="{0D839F9D-D886-2326-7EDA-CFF7F40AFE0E}"/>
                </a:ext>
              </a:extLst>
            </p:cNvPr>
            <p:cNvSpPr>
              <a:spLocks noChangeAspect="1" noChangeArrowheads="1" noTextEdit="1"/>
            </p:cNvSpPr>
            <p:nvPr userDrawn="1"/>
          </p:nvSpPr>
          <p:spPr bwMode="auto">
            <a:xfrm>
              <a:off x="7454900" y="309563"/>
              <a:ext cx="1689100" cy="6778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8" name="Freeform 5">
              <a:extLst>
                <a:ext uri="{FF2B5EF4-FFF2-40B4-BE49-F238E27FC236}">
                  <a16:creationId xmlns:a16="http://schemas.microsoft.com/office/drawing/2014/main" id="{A88F50A3-1558-A807-1966-87F4BFE9FA81}"/>
                </a:ext>
              </a:extLst>
            </p:cNvPr>
            <p:cNvSpPr>
              <a:spLocks/>
            </p:cNvSpPr>
            <p:nvPr userDrawn="1"/>
          </p:nvSpPr>
          <p:spPr bwMode="auto">
            <a:xfrm>
              <a:off x="7473585" y="306388"/>
              <a:ext cx="1685925" cy="682624"/>
            </a:xfrm>
            <a:custGeom>
              <a:avLst/>
              <a:gdLst>
                <a:gd name="T0" fmla="*/ 0 w 2079"/>
                <a:gd name="T1" fmla="*/ 0 h 831"/>
                <a:gd name="T2" fmla="*/ 0 w 2079"/>
                <a:gd name="T3" fmla="*/ 0 h 831"/>
                <a:gd name="T4" fmla="*/ 2079 w 2079"/>
                <a:gd name="T5" fmla="*/ 0 h 831"/>
                <a:gd name="T6" fmla="*/ 2079 w 2079"/>
                <a:gd name="T7" fmla="*/ 831 h 831"/>
                <a:gd name="T8" fmla="*/ 0 w 2079"/>
                <a:gd name="T9" fmla="*/ 831 h 831"/>
                <a:gd name="T10" fmla="*/ 0 w 2079"/>
                <a:gd name="T11" fmla="*/ 0 h 831"/>
              </a:gdLst>
              <a:ahLst/>
              <a:cxnLst>
                <a:cxn ang="0">
                  <a:pos x="T0" y="T1"/>
                </a:cxn>
                <a:cxn ang="0">
                  <a:pos x="T2" y="T3"/>
                </a:cxn>
                <a:cxn ang="0">
                  <a:pos x="T4" y="T5"/>
                </a:cxn>
                <a:cxn ang="0">
                  <a:pos x="T6" y="T7"/>
                </a:cxn>
                <a:cxn ang="0">
                  <a:pos x="T8" y="T9"/>
                </a:cxn>
                <a:cxn ang="0">
                  <a:pos x="T10" y="T11"/>
                </a:cxn>
              </a:cxnLst>
              <a:rect l="0" t="0" r="r" b="b"/>
              <a:pathLst>
                <a:path w="2079" h="831">
                  <a:moveTo>
                    <a:pt x="0" y="0"/>
                  </a:moveTo>
                  <a:lnTo>
                    <a:pt x="0" y="0"/>
                  </a:lnTo>
                  <a:lnTo>
                    <a:pt x="2079" y="0"/>
                  </a:lnTo>
                  <a:lnTo>
                    <a:pt x="2079" y="831"/>
                  </a:lnTo>
                  <a:lnTo>
                    <a:pt x="0" y="831"/>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sp>
          <p:nvSpPr>
            <p:cNvPr id="9" name="Freeform 6">
              <a:extLst>
                <a:ext uri="{FF2B5EF4-FFF2-40B4-BE49-F238E27FC236}">
                  <a16:creationId xmlns:a16="http://schemas.microsoft.com/office/drawing/2014/main" id="{3D601C6E-9093-8CBD-FD59-89128CE6AC77}"/>
                </a:ext>
              </a:extLst>
            </p:cNvPr>
            <p:cNvSpPr>
              <a:spLocks noEditPoints="1"/>
            </p:cNvSpPr>
            <p:nvPr userDrawn="1"/>
          </p:nvSpPr>
          <p:spPr bwMode="auto">
            <a:xfrm>
              <a:off x="7499350" y="325438"/>
              <a:ext cx="525463" cy="576262"/>
            </a:xfrm>
            <a:custGeom>
              <a:avLst/>
              <a:gdLst>
                <a:gd name="T0" fmla="*/ 563 w 647"/>
                <a:gd name="T1" fmla="*/ 676 h 701"/>
                <a:gd name="T2" fmla="*/ 548 w 647"/>
                <a:gd name="T3" fmla="*/ 108 h 701"/>
                <a:gd name="T4" fmla="*/ 625 w 647"/>
                <a:gd name="T5" fmla="*/ 468 h 701"/>
                <a:gd name="T6" fmla="*/ 306 w 647"/>
                <a:gd name="T7" fmla="*/ 570 h 701"/>
                <a:gd name="T8" fmla="*/ 286 w 647"/>
                <a:gd name="T9" fmla="*/ 617 h 701"/>
                <a:gd name="T10" fmla="*/ 352 w 647"/>
                <a:gd name="T11" fmla="*/ 524 h 701"/>
                <a:gd name="T12" fmla="*/ 528 w 647"/>
                <a:gd name="T13" fmla="*/ 313 h 701"/>
                <a:gd name="T14" fmla="*/ 399 w 647"/>
                <a:gd name="T15" fmla="*/ 500 h 701"/>
                <a:gd name="T16" fmla="*/ 231 w 647"/>
                <a:gd name="T17" fmla="*/ 349 h 701"/>
                <a:gd name="T18" fmla="*/ 269 w 647"/>
                <a:gd name="T19" fmla="*/ 246 h 701"/>
                <a:gd name="T20" fmla="*/ 262 w 647"/>
                <a:gd name="T21" fmla="*/ 490 h 701"/>
                <a:gd name="T22" fmla="*/ 283 w 647"/>
                <a:gd name="T23" fmla="*/ 530 h 701"/>
                <a:gd name="T24" fmla="*/ 274 w 647"/>
                <a:gd name="T25" fmla="*/ 517 h 701"/>
                <a:gd name="T26" fmla="*/ 346 w 647"/>
                <a:gd name="T27" fmla="*/ 445 h 701"/>
                <a:gd name="T28" fmla="*/ 323 w 647"/>
                <a:gd name="T29" fmla="*/ 464 h 701"/>
                <a:gd name="T30" fmla="*/ 335 w 647"/>
                <a:gd name="T31" fmla="*/ 381 h 701"/>
                <a:gd name="T32" fmla="*/ 377 w 647"/>
                <a:gd name="T33" fmla="*/ 394 h 701"/>
                <a:gd name="T34" fmla="*/ 407 w 647"/>
                <a:gd name="T35" fmla="*/ 348 h 701"/>
                <a:gd name="T36" fmla="*/ 419 w 647"/>
                <a:gd name="T37" fmla="*/ 329 h 701"/>
                <a:gd name="T38" fmla="*/ 498 w 647"/>
                <a:gd name="T39" fmla="*/ 216 h 701"/>
                <a:gd name="T40" fmla="*/ 229 w 647"/>
                <a:gd name="T41" fmla="*/ 494 h 701"/>
                <a:gd name="T42" fmla="*/ 163 w 647"/>
                <a:gd name="T43" fmla="*/ 505 h 701"/>
                <a:gd name="T44" fmla="*/ 156 w 647"/>
                <a:gd name="T45" fmla="*/ 425 h 701"/>
                <a:gd name="T46" fmla="*/ 140 w 647"/>
                <a:gd name="T47" fmla="*/ 399 h 701"/>
                <a:gd name="T48" fmla="*/ 177 w 647"/>
                <a:gd name="T49" fmla="*/ 283 h 701"/>
                <a:gd name="T50" fmla="*/ 180 w 647"/>
                <a:gd name="T51" fmla="*/ 246 h 701"/>
                <a:gd name="T52" fmla="*/ 290 w 647"/>
                <a:gd name="T53" fmla="*/ 218 h 701"/>
                <a:gd name="T54" fmla="*/ 331 w 647"/>
                <a:gd name="T55" fmla="*/ 113 h 701"/>
                <a:gd name="T56" fmla="*/ 383 w 647"/>
                <a:gd name="T57" fmla="*/ 173 h 701"/>
                <a:gd name="T58" fmla="*/ 457 w 647"/>
                <a:gd name="T59" fmla="*/ 171 h 701"/>
                <a:gd name="T60" fmla="*/ 393 w 647"/>
                <a:gd name="T61" fmla="*/ 265 h 701"/>
                <a:gd name="T62" fmla="*/ 384 w 647"/>
                <a:gd name="T63" fmla="*/ 229 h 701"/>
                <a:gd name="T64" fmla="*/ 384 w 647"/>
                <a:gd name="T65" fmla="*/ 222 h 701"/>
                <a:gd name="T66" fmla="*/ 291 w 647"/>
                <a:gd name="T67" fmla="*/ 250 h 701"/>
                <a:gd name="T68" fmla="*/ 305 w 647"/>
                <a:gd name="T69" fmla="*/ 259 h 701"/>
                <a:gd name="T70" fmla="*/ 257 w 647"/>
                <a:gd name="T71" fmla="*/ 403 h 701"/>
                <a:gd name="T72" fmla="*/ 272 w 647"/>
                <a:gd name="T73" fmla="*/ 361 h 701"/>
                <a:gd name="T74" fmla="*/ 263 w 647"/>
                <a:gd name="T75" fmla="*/ 356 h 701"/>
                <a:gd name="T76" fmla="*/ 236 w 647"/>
                <a:gd name="T77" fmla="*/ 352 h 701"/>
                <a:gd name="T78" fmla="*/ 299 w 647"/>
                <a:gd name="T79" fmla="*/ 337 h 701"/>
                <a:gd name="T80" fmla="*/ 445 w 647"/>
                <a:gd name="T81" fmla="*/ 236 h 701"/>
                <a:gd name="T82" fmla="*/ 412 w 647"/>
                <a:gd name="T83" fmla="*/ 231 h 701"/>
                <a:gd name="T84" fmla="*/ 494 w 647"/>
                <a:gd name="T85" fmla="*/ 221 h 701"/>
                <a:gd name="T86" fmla="*/ 431 w 647"/>
                <a:gd name="T87" fmla="*/ 430 h 701"/>
                <a:gd name="T88" fmla="*/ 572 w 647"/>
                <a:gd name="T89" fmla="*/ 254 h 701"/>
                <a:gd name="T90" fmla="*/ 420 w 647"/>
                <a:gd name="T91" fmla="*/ 452 h 701"/>
                <a:gd name="T92" fmla="*/ 407 w 647"/>
                <a:gd name="T93" fmla="*/ 454 h 701"/>
                <a:gd name="T94" fmla="*/ 573 w 647"/>
                <a:gd name="T95" fmla="*/ 247 h 701"/>
                <a:gd name="T96" fmla="*/ 437 w 647"/>
                <a:gd name="T97" fmla="*/ 534 h 701"/>
                <a:gd name="T98" fmla="*/ 365 w 647"/>
                <a:gd name="T99" fmla="*/ 643 h 701"/>
                <a:gd name="T100" fmla="*/ 331 w 647"/>
                <a:gd name="T101" fmla="*/ 672 h 701"/>
                <a:gd name="T102" fmla="*/ 528 w 647"/>
                <a:gd name="T103" fmla="*/ 594 h 701"/>
                <a:gd name="T104" fmla="*/ 432 w 647"/>
                <a:gd name="T105" fmla="*/ 558 h 701"/>
                <a:gd name="T106" fmla="*/ 586 w 647"/>
                <a:gd name="T107" fmla="*/ 443 h 701"/>
                <a:gd name="T108" fmla="*/ 416 w 647"/>
                <a:gd name="T109" fmla="*/ 463 h 701"/>
                <a:gd name="T110" fmla="*/ 514 w 647"/>
                <a:gd name="T111" fmla="*/ 262 h 701"/>
                <a:gd name="T112" fmla="*/ 339 w 647"/>
                <a:gd name="T113" fmla="*/ 230 h 701"/>
                <a:gd name="T114" fmla="*/ 392 w 647"/>
                <a:gd name="T115" fmla="*/ 534 h 701"/>
                <a:gd name="T116" fmla="*/ 541 w 647"/>
                <a:gd name="T117" fmla="*/ 399 h 701"/>
                <a:gd name="T118" fmla="*/ 567 w 647"/>
                <a:gd name="T119" fmla="*/ 40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7" h="701">
                  <a:moveTo>
                    <a:pt x="555" y="673"/>
                  </a:moveTo>
                  <a:lnTo>
                    <a:pt x="555" y="673"/>
                  </a:lnTo>
                  <a:cubicBezTo>
                    <a:pt x="549" y="670"/>
                    <a:pt x="537" y="667"/>
                    <a:pt x="524" y="663"/>
                  </a:cubicBezTo>
                  <a:cubicBezTo>
                    <a:pt x="525" y="670"/>
                    <a:pt x="526" y="677"/>
                    <a:pt x="527" y="682"/>
                  </a:cubicBezTo>
                  <a:cubicBezTo>
                    <a:pt x="536" y="680"/>
                    <a:pt x="546" y="677"/>
                    <a:pt x="555" y="673"/>
                  </a:cubicBezTo>
                  <a:lnTo>
                    <a:pt x="555" y="673"/>
                  </a:lnTo>
                  <a:close/>
                  <a:moveTo>
                    <a:pt x="524" y="657"/>
                  </a:moveTo>
                  <a:lnTo>
                    <a:pt x="524" y="657"/>
                  </a:lnTo>
                  <a:cubicBezTo>
                    <a:pt x="539" y="662"/>
                    <a:pt x="556" y="666"/>
                    <a:pt x="563" y="670"/>
                  </a:cubicBezTo>
                  <a:cubicBezTo>
                    <a:pt x="568" y="668"/>
                    <a:pt x="574" y="666"/>
                    <a:pt x="579" y="663"/>
                  </a:cubicBezTo>
                  <a:cubicBezTo>
                    <a:pt x="569" y="658"/>
                    <a:pt x="546" y="651"/>
                    <a:pt x="524" y="645"/>
                  </a:cubicBezTo>
                  <a:cubicBezTo>
                    <a:pt x="524" y="649"/>
                    <a:pt x="524" y="653"/>
                    <a:pt x="524" y="657"/>
                  </a:cubicBezTo>
                  <a:lnTo>
                    <a:pt x="524" y="657"/>
                  </a:lnTo>
                  <a:close/>
                  <a:moveTo>
                    <a:pt x="564" y="676"/>
                  </a:moveTo>
                  <a:lnTo>
                    <a:pt x="564" y="676"/>
                  </a:lnTo>
                  <a:cubicBezTo>
                    <a:pt x="563" y="676"/>
                    <a:pt x="563" y="676"/>
                    <a:pt x="563" y="676"/>
                  </a:cubicBezTo>
                  <a:cubicBezTo>
                    <a:pt x="546" y="683"/>
                    <a:pt x="528" y="688"/>
                    <a:pt x="511" y="692"/>
                  </a:cubicBezTo>
                  <a:cubicBezTo>
                    <a:pt x="511" y="692"/>
                    <a:pt x="510" y="692"/>
                    <a:pt x="510" y="692"/>
                  </a:cubicBezTo>
                  <a:cubicBezTo>
                    <a:pt x="494" y="695"/>
                    <a:pt x="478" y="697"/>
                    <a:pt x="463" y="698"/>
                  </a:cubicBezTo>
                  <a:cubicBezTo>
                    <a:pt x="462" y="698"/>
                    <a:pt x="462" y="698"/>
                    <a:pt x="462" y="698"/>
                  </a:cubicBezTo>
                  <a:cubicBezTo>
                    <a:pt x="410" y="701"/>
                    <a:pt x="361" y="691"/>
                    <a:pt x="324" y="675"/>
                  </a:cubicBezTo>
                  <a:lnTo>
                    <a:pt x="323" y="674"/>
                  </a:lnTo>
                  <a:cubicBezTo>
                    <a:pt x="323" y="674"/>
                    <a:pt x="322" y="674"/>
                    <a:pt x="322" y="674"/>
                  </a:cubicBezTo>
                  <a:cubicBezTo>
                    <a:pt x="260" y="645"/>
                    <a:pt x="232" y="594"/>
                    <a:pt x="293" y="552"/>
                  </a:cubicBezTo>
                  <a:cubicBezTo>
                    <a:pt x="286" y="542"/>
                    <a:pt x="278" y="532"/>
                    <a:pt x="270" y="522"/>
                  </a:cubicBezTo>
                  <a:cubicBezTo>
                    <a:pt x="267" y="518"/>
                    <a:pt x="265" y="515"/>
                    <a:pt x="262" y="511"/>
                  </a:cubicBezTo>
                  <a:cubicBezTo>
                    <a:pt x="257" y="524"/>
                    <a:pt x="257" y="532"/>
                    <a:pt x="265" y="544"/>
                  </a:cubicBezTo>
                  <a:cubicBezTo>
                    <a:pt x="266" y="545"/>
                    <a:pt x="265" y="546"/>
                    <a:pt x="265" y="547"/>
                  </a:cubicBezTo>
                  <a:lnTo>
                    <a:pt x="221" y="599"/>
                  </a:lnTo>
                  <a:cubicBezTo>
                    <a:pt x="220" y="601"/>
                    <a:pt x="218" y="601"/>
                    <a:pt x="217" y="599"/>
                  </a:cubicBezTo>
                  <a:cubicBezTo>
                    <a:pt x="0" y="361"/>
                    <a:pt x="247" y="0"/>
                    <a:pt x="546" y="104"/>
                  </a:cubicBezTo>
                  <a:cubicBezTo>
                    <a:pt x="548" y="105"/>
                    <a:pt x="549" y="106"/>
                    <a:pt x="548" y="108"/>
                  </a:cubicBezTo>
                  <a:lnTo>
                    <a:pt x="501" y="186"/>
                  </a:lnTo>
                  <a:cubicBezTo>
                    <a:pt x="500" y="187"/>
                    <a:pt x="499" y="188"/>
                    <a:pt x="498" y="187"/>
                  </a:cubicBezTo>
                  <a:cubicBezTo>
                    <a:pt x="483" y="185"/>
                    <a:pt x="474" y="186"/>
                    <a:pt x="468" y="192"/>
                  </a:cubicBezTo>
                  <a:cubicBezTo>
                    <a:pt x="482" y="194"/>
                    <a:pt x="496" y="197"/>
                    <a:pt x="510" y="202"/>
                  </a:cubicBezTo>
                  <a:cubicBezTo>
                    <a:pt x="523" y="188"/>
                    <a:pt x="536" y="175"/>
                    <a:pt x="551" y="163"/>
                  </a:cubicBezTo>
                  <a:cubicBezTo>
                    <a:pt x="551" y="163"/>
                    <a:pt x="551" y="163"/>
                    <a:pt x="552" y="163"/>
                  </a:cubicBezTo>
                  <a:cubicBezTo>
                    <a:pt x="552" y="162"/>
                    <a:pt x="553" y="162"/>
                    <a:pt x="554" y="163"/>
                  </a:cubicBezTo>
                  <a:cubicBezTo>
                    <a:pt x="555" y="163"/>
                    <a:pt x="555" y="163"/>
                    <a:pt x="556" y="164"/>
                  </a:cubicBezTo>
                  <a:cubicBezTo>
                    <a:pt x="556" y="164"/>
                    <a:pt x="556" y="165"/>
                    <a:pt x="556" y="165"/>
                  </a:cubicBezTo>
                  <a:lnTo>
                    <a:pt x="583" y="244"/>
                  </a:lnTo>
                  <a:cubicBezTo>
                    <a:pt x="583" y="245"/>
                    <a:pt x="583" y="245"/>
                    <a:pt x="583" y="246"/>
                  </a:cubicBezTo>
                  <a:cubicBezTo>
                    <a:pt x="583" y="247"/>
                    <a:pt x="582" y="247"/>
                    <a:pt x="582" y="247"/>
                  </a:cubicBezTo>
                  <a:cubicBezTo>
                    <a:pt x="581" y="248"/>
                    <a:pt x="580" y="249"/>
                    <a:pt x="579" y="249"/>
                  </a:cubicBezTo>
                  <a:cubicBezTo>
                    <a:pt x="585" y="266"/>
                    <a:pt x="623" y="382"/>
                    <a:pt x="635" y="413"/>
                  </a:cubicBezTo>
                  <a:cubicBezTo>
                    <a:pt x="639" y="423"/>
                    <a:pt x="647" y="441"/>
                    <a:pt x="647" y="452"/>
                  </a:cubicBezTo>
                  <a:cubicBezTo>
                    <a:pt x="647" y="462"/>
                    <a:pt x="640" y="467"/>
                    <a:pt x="625" y="468"/>
                  </a:cubicBezTo>
                  <a:cubicBezTo>
                    <a:pt x="617" y="475"/>
                    <a:pt x="616" y="478"/>
                    <a:pt x="620" y="483"/>
                  </a:cubicBezTo>
                  <a:cubicBezTo>
                    <a:pt x="628" y="494"/>
                    <a:pt x="624" y="499"/>
                    <a:pt x="615" y="506"/>
                  </a:cubicBezTo>
                  <a:cubicBezTo>
                    <a:pt x="624" y="513"/>
                    <a:pt x="622" y="526"/>
                    <a:pt x="617" y="526"/>
                  </a:cubicBezTo>
                  <a:cubicBezTo>
                    <a:pt x="611" y="526"/>
                    <a:pt x="609" y="528"/>
                    <a:pt x="605" y="533"/>
                  </a:cubicBezTo>
                  <a:cubicBezTo>
                    <a:pt x="633" y="560"/>
                    <a:pt x="610" y="583"/>
                    <a:pt x="573" y="591"/>
                  </a:cubicBezTo>
                  <a:cubicBezTo>
                    <a:pt x="562" y="594"/>
                    <a:pt x="548" y="595"/>
                    <a:pt x="534" y="594"/>
                  </a:cubicBezTo>
                  <a:cubicBezTo>
                    <a:pt x="534" y="594"/>
                    <a:pt x="534" y="594"/>
                    <a:pt x="534" y="595"/>
                  </a:cubicBezTo>
                  <a:cubicBezTo>
                    <a:pt x="529" y="610"/>
                    <a:pt x="526" y="625"/>
                    <a:pt x="525" y="639"/>
                  </a:cubicBezTo>
                  <a:cubicBezTo>
                    <a:pt x="549" y="646"/>
                    <a:pt x="578" y="655"/>
                    <a:pt x="586" y="661"/>
                  </a:cubicBezTo>
                  <a:cubicBezTo>
                    <a:pt x="586" y="661"/>
                    <a:pt x="587" y="662"/>
                    <a:pt x="587" y="662"/>
                  </a:cubicBezTo>
                  <a:cubicBezTo>
                    <a:pt x="587" y="663"/>
                    <a:pt x="588" y="663"/>
                    <a:pt x="587" y="664"/>
                  </a:cubicBezTo>
                  <a:cubicBezTo>
                    <a:pt x="587" y="665"/>
                    <a:pt x="587" y="665"/>
                    <a:pt x="586" y="666"/>
                  </a:cubicBezTo>
                  <a:cubicBezTo>
                    <a:pt x="586" y="666"/>
                    <a:pt x="586" y="666"/>
                    <a:pt x="585" y="666"/>
                  </a:cubicBezTo>
                  <a:cubicBezTo>
                    <a:pt x="578" y="670"/>
                    <a:pt x="571" y="673"/>
                    <a:pt x="564" y="676"/>
                  </a:cubicBezTo>
                  <a:lnTo>
                    <a:pt x="564" y="676"/>
                  </a:lnTo>
                  <a:close/>
                  <a:moveTo>
                    <a:pt x="306" y="570"/>
                  </a:moveTo>
                  <a:lnTo>
                    <a:pt x="306" y="570"/>
                  </a:lnTo>
                  <a:cubicBezTo>
                    <a:pt x="306" y="570"/>
                    <a:pt x="306" y="570"/>
                    <a:pt x="306" y="571"/>
                  </a:cubicBezTo>
                  <a:cubicBezTo>
                    <a:pt x="308" y="577"/>
                    <a:pt x="309" y="584"/>
                    <a:pt x="309" y="592"/>
                  </a:cubicBezTo>
                  <a:cubicBezTo>
                    <a:pt x="326" y="581"/>
                    <a:pt x="321" y="561"/>
                    <a:pt x="316" y="552"/>
                  </a:cubicBezTo>
                  <a:cubicBezTo>
                    <a:pt x="312" y="555"/>
                    <a:pt x="307" y="558"/>
                    <a:pt x="303" y="560"/>
                  </a:cubicBezTo>
                  <a:cubicBezTo>
                    <a:pt x="304" y="563"/>
                    <a:pt x="305" y="566"/>
                    <a:pt x="306" y="570"/>
                  </a:cubicBezTo>
                  <a:lnTo>
                    <a:pt x="306" y="570"/>
                  </a:lnTo>
                  <a:close/>
                  <a:moveTo>
                    <a:pt x="302" y="575"/>
                  </a:moveTo>
                  <a:lnTo>
                    <a:pt x="302" y="575"/>
                  </a:lnTo>
                  <a:cubicBezTo>
                    <a:pt x="289" y="583"/>
                    <a:pt x="284" y="592"/>
                    <a:pt x="283" y="601"/>
                  </a:cubicBezTo>
                  <a:cubicBezTo>
                    <a:pt x="291" y="600"/>
                    <a:pt x="297" y="598"/>
                    <a:pt x="303" y="596"/>
                  </a:cubicBezTo>
                  <a:cubicBezTo>
                    <a:pt x="303" y="588"/>
                    <a:pt x="303" y="581"/>
                    <a:pt x="302" y="575"/>
                  </a:cubicBezTo>
                  <a:lnTo>
                    <a:pt x="302" y="575"/>
                  </a:lnTo>
                  <a:close/>
                  <a:moveTo>
                    <a:pt x="283" y="607"/>
                  </a:moveTo>
                  <a:lnTo>
                    <a:pt x="283" y="607"/>
                  </a:lnTo>
                  <a:cubicBezTo>
                    <a:pt x="283" y="610"/>
                    <a:pt x="284" y="614"/>
                    <a:pt x="286" y="617"/>
                  </a:cubicBezTo>
                  <a:cubicBezTo>
                    <a:pt x="325" y="617"/>
                    <a:pt x="354" y="578"/>
                    <a:pt x="333" y="540"/>
                  </a:cubicBezTo>
                  <a:cubicBezTo>
                    <a:pt x="329" y="543"/>
                    <a:pt x="325" y="546"/>
                    <a:pt x="321" y="549"/>
                  </a:cubicBezTo>
                  <a:cubicBezTo>
                    <a:pt x="329" y="563"/>
                    <a:pt x="335" y="601"/>
                    <a:pt x="283" y="607"/>
                  </a:cubicBezTo>
                  <a:lnTo>
                    <a:pt x="283" y="607"/>
                  </a:lnTo>
                  <a:close/>
                  <a:moveTo>
                    <a:pt x="289" y="623"/>
                  </a:moveTo>
                  <a:lnTo>
                    <a:pt x="289" y="623"/>
                  </a:lnTo>
                  <a:cubicBezTo>
                    <a:pt x="292" y="627"/>
                    <a:pt x="296" y="631"/>
                    <a:pt x="301" y="635"/>
                  </a:cubicBezTo>
                  <a:cubicBezTo>
                    <a:pt x="358" y="619"/>
                    <a:pt x="370" y="571"/>
                    <a:pt x="348" y="528"/>
                  </a:cubicBezTo>
                  <a:cubicBezTo>
                    <a:pt x="344" y="531"/>
                    <a:pt x="341" y="533"/>
                    <a:pt x="338" y="536"/>
                  </a:cubicBezTo>
                  <a:cubicBezTo>
                    <a:pt x="362" y="578"/>
                    <a:pt x="330" y="620"/>
                    <a:pt x="289" y="623"/>
                  </a:cubicBezTo>
                  <a:lnTo>
                    <a:pt x="289" y="623"/>
                  </a:lnTo>
                  <a:close/>
                  <a:moveTo>
                    <a:pt x="307" y="639"/>
                  </a:moveTo>
                  <a:lnTo>
                    <a:pt x="307" y="639"/>
                  </a:lnTo>
                  <a:cubicBezTo>
                    <a:pt x="312" y="643"/>
                    <a:pt x="318" y="645"/>
                    <a:pt x="325" y="647"/>
                  </a:cubicBezTo>
                  <a:cubicBezTo>
                    <a:pt x="395" y="612"/>
                    <a:pt x="378" y="539"/>
                    <a:pt x="362" y="514"/>
                  </a:cubicBezTo>
                  <a:cubicBezTo>
                    <a:pt x="359" y="517"/>
                    <a:pt x="355" y="521"/>
                    <a:pt x="352" y="524"/>
                  </a:cubicBezTo>
                  <a:cubicBezTo>
                    <a:pt x="376" y="569"/>
                    <a:pt x="365" y="620"/>
                    <a:pt x="307" y="639"/>
                  </a:cubicBezTo>
                  <a:lnTo>
                    <a:pt x="307" y="639"/>
                  </a:lnTo>
                  <a:close/>
                  <a:moveTo>
                    <a:pt x="527" y="353"/>
                  </a:moveTo>
                  <a:lnTo>
                    <a:pt x="527" y="353"/>
                  </a:lnTo>
                  <a:cubicBezTo>
                    <a:pt x="552" y="343"/>
                    <a:pt x="582" y="339"/>
                    <a:pt x="606" y="346"/>
                  </a:cubicBezTo>
                  <a:cubicBezTo>
                    <a:pt x="595" y="315"/>
                    <a:pt x="584" y="282"/>
                    <a:pt x="578" y="264"/>
                  </a:cubicBezTo>
                  <a:cubicBezTo>
                    <a:pt x="578" y="295"/>
                    <a:pt x="563" y="325"/>
                    <a:pt x="532" y="338"/>
                  </a:cubicBezTo>
                  <a:cubicBezTo>
                    <a:pt x="531" y="343"/>
                    <a:pt x="529" y="348"/>
                    <a:pt x="527" y="353"/>
                  </a:cubicBezTo>
                  <a:lnTo>
                    <a:pt x="527" y="353"/>
                  </a:lnTo>
                  <a:close/>
                  <a:moveTo>
                    <a:pt x="518" y="357"/>
                  </a:moveTo>
                  <a:lnTo>
                    <a:pt x="518" y="357"/>
                  </a:lnTo>
                  <a:cubicBezTo>
                    <a:pt x="518" y="357"/>
                    <a:pt x="518" y="357"/>
                    <a:pt x="519" y="356"/>
                  </a:cubicBezTo>
                  <a:cubicBezTo>
                    <a:pt x="523" y="350"/>
                    <a:pt x="525" y="343"/>
                    <a:pt x="527" y="336"/>
                  </a:cubicBezTo>
                  <a:cubicBezTo>
                    <a:pt x="527" y="335"/>
                    <a:pt x="527" y="335"/>
                    <a:pt x="527" y="335"/>
                  </a:cubicBezTo>
                  <a:cubicBezTo>
                    <a:pt x="528" y="328"/>
                    <a:pt x="529" y="321"/>
                    <a:pt x="528" y="314"/>
                  </a:cubicBezTo>
                  <a:cubicBezTo>
                    <a:pt x="528" y="314"/>
                    <a:pt x="528" y="314"/>
                    <a:pt x="528" y="313"/>
                  </a:cubicBezTo>
                  <a:cubicBezTo>
                    <a:pt x="528" y="308"/>
                    <a:pt x="527" y="303"/>
                    <a:pt x="526" y="298"/>
                  </a:cubicBezTo>
                  <a:cubicBezTo>
                    <a:pt x="523" y="302"/>
                    <a:pt x="519" y="306"/>
                    <a:pt x="516" y="310"/>
                  </a:cubicBezTo>
                  <a:cubicBezTo>
                    <a:pt x="517" y="328"/>
                    <a:pt x="513" y="348"/>
                    <a:pt x="494" y="365"/>
                  </a:cubicBezTo>
                  <a:cubicBezTo>
                    <a:pt x="495" y="371"/>
                    <a:pt x="495" y="377"/>
                    <a:pt x="494" y="382"/>
                  </a:cubicBezTo>
                  <a:cubicBezTo>
                    <a:pt x="505" y="374"/>
                    <a:pt x="513" y="366"/>
                    <a:pt x="518" y="357"/>
                  </a:cubicBezTo>
                  <a:lnTo>
                    <a:pt x="518" y="357"/>
                  </a:lnTo>
                  <a:close/>
                  <a:moveTo>
                    <a:pt x="374" y="525"/>
                  </a:moveTo>
                  <a:lnTo>
                    <a:pt x="374" y="525"/>
                  </a:lnTo>
                  <a:cubicBezTo>
                    <a:pt x="375" y="519"/>
                    <a:pt x="378" y="513"/>
                    <a:pt x="383" y="509"/>
                  </a:cubicBezTo>
                  <a:cubicBezTo>
                    <a:pt x="381" y="505"/>
                    <a:pt x="379" y="501"/>
                    <a:pt x="379" y="497"/>
                  </a:cubicBezTo>
                  <a:cubicBezTo>
                    <a:pt x="375" y="501"/>
                    <a:pt x="370" y="506"/>
                    <a:pt x="366" y="510"/>
                  </a:cubicBezTo>
                  <a:cubicBezTo>
                    <a:pt x="369" y="514"/>
                    <a:pt x="371" y="519"/>
                    <a:pt x="374" y="525"/>
                  </a:cubicBezTo>
                  <a:lnTo>
                    <a:pt x="374" y="525"/>
                  </a:lnTo>
                  <a:close/>
                  <a:moveTo>
                    <a:pt x="387" y="505"/>
                  </a:moveTo>
                  <a:lnTo>
                    <a:pt x="387" y="505"/>
                  </a:lnTo>
                  <a:cubicBezTo>
                    <a:pt x="391" y="503"/>
                    <a:pt x="394" y="501"/>
                    <a:pt x="399" y="500"/>
                  </a:cubicBezTo>
                  <a:cubicBezTo>
                    <a:pt x="396" y="494"/>
                    <a:pt x="394" y="487"/>
                    <a:pt x="394" y="479"/>
                  </a:cubicBezTo>
                  <a:cubicBezTo>
                    <a:pt x="390" y="483"/>
                    <a:pt x="387" y="487"/>
                    <a:pt x="383" y="491"/>
                  </a:cubicBezTo>
                  <a:cubicBezTo>
                    <a:pt x="384" y="496"/>
                    <a:pt x="385" y="501"/>
                    <a:pt x="387" y="505"/>
                  </a:cubicBezTo>
                  <a:lnTo>
                    <a:pt x="387" y="505"/>
                  </a:lnTo>
                  <a:close/>
                  <a:moveTo>
                    <a:pt x="253" y="527"/>
                  </a:moveTo>
                  <a:lnTo>
                    <a:pt x="253" y="527"/>
                  </a:lnTo>
                  <a:cubicBezTo>
                    <a:pt x="253" y="520"/>
                    <a:pt x="255" y="513"/>
                    <a:pt x="258" y="506"/>
                  </a:cubicBezTo>
                  <a:cubicBezTo>
                    <a:pt x="244" y="485"/>
                    <a:pt x="232" y="458"/>
                    <a:pt x="227" y="419"/>
                  </a:cubicBezTo>
                  <a:cubicBezTo>
                    <a:pt x="227" y="418"/>
                    <a:pt x="227" y="418"/>
                    <a:pt x="227" y="418"/>
                  </a:cubicBezTo>
                  <a:cubicBezTo>
                    <a:pt x="227" y="414"/>
                    <a:pt x="227" y="410"/>
                    <a:pt x="226" y="406"/>
                  </a:cubicBezTo>
                  <a:cubicBezTo>
                    <a:pt x="226" y="406"/>
                    <a:pt x="226" y="406"/>
                    <a:pt x="226" y="405"/>
                  </a:cubicBezTo>
                  <a:cubicBezTo>
                    <a:pt x="226" y="404"/>
                    <a:pt x="226" y="403"/>
                    <a:pt x="226" y="401"/>
                  </a:cubicBezTo>
                  <a:cubicBezTo>
                    <a:pt x="226" y="388"/>
                    <a:pt x="226" y="375"/>
                    <a:pt x="228" y="363"/>
                  </a:cubicBezTo>
                  <a:cubicBezTo>
                    <a:pt x="228" y="362"/>
                    <a:pt x="229" y="362"/>
                    <a:pt x="229" y="362"/>
                  </a:cubicBezTo>
                  <a:cubicBezTo>
                    <a:pt x="229" y="358"/>
                    <a:pt x="230" y="354"/>
                    <a:pt x="231" y="350"/>
                  </a:cubicBezTo>
                  <a:cubicBezTo>
                    <a:pt x="231" y="350"/>
                    <a:pt x="231" y="349"/>
                    <a:pt x="231" y="349"/>
                  </a:cubicBezTo>
                  <a:cubicBezTo>
                    <a:pt x="239" y="313"/>
                    <a:pt x="258" y="278"/>
                    <a:pt x="284" y="250"/>
                  </a:cubicBezTo>
                  <a:cubicBezTo>
                    <a:pt x="284" y="250"/>
                    <a:pt x="284" y="249"/>
                    <a:pt x="284" y="249"/>
                  </a:cubicBezTo>
                  <a:cubicBezTo>
                    <a:pt x="292" y="241"/>
                    <a:pt x="301" y="234"/>
                    <a:pt x="310" y="227"/>
                  </a:cubicBezTo>
                  <a:lnTo>
                    <a:pt x="310" y="227"/>
                  </a:lnTo>
                  <a:cubicBezTo>
                    <a:pt x="324" y="216"/>
                    <a:pt x="340" y="207"/>
                    <a:pt x="358" y="201"/>
                  </a:cubicBezTo>
                  <a:cubicBezTo>
                    <a:pt x="358" y="200"/>
                    <a:pt x="358" y="200"/>
                    <a:pt x="358" y="200"/>
                  </a:cubicBezTo>
                  <a:cubicBezTo>
                    <a:pt x="379" y="192"/>
                    <a:pt x="403" y="188"/>
                    <a:pt x="428" y="188"/>
                  </a:cubicBezTo>
                  <a:cubicBezTo>
                    <a:pt x="430" y="188"/>
                    <a:pt x="431" y="188"/>
                    <a:pt x="433" y="188"/>
                  </a:cubicBezTo>
                  <a:cubicBezTo>
                    <a:pt x="442" y="188"/>
                    <a:pt x="452" y="189"/>
                    <a:pt x="462" y="190"/>
                  </a:cubicBezTo>
                  <a:cubicBezTo>
                    <a:pt x="466" y="185"/>
                    <a:pt x="471" y="182"/>
                    <a:pt x="478" y="181"/>
                  </a:cubicBezTo>
                  <a:cubicBezTo>
                    <a:pt x="477" y="181"/>
                    <a:pt x="477" y="180"/>
                    <a:pt x="476" y="180"/>
                  </a:cubicBezTo>
                  <a:cubicBezTo>
                    <a:pt x="476" y="180"/>
                    <a:pt x="476" y="180"/>
                    <a:pt x="476" y="180"/>
                  </a:cubicBezTo>
                  <a:cubicBezTo>
                    <a:pt x="464" y="177"/>
                    <a:pt x="451" y="175"/>
                    <a:pt x="439" y="174"/>
                  </a:cubicBezTo>
                  <a:lnTo>
                    <a:pt x="439" y="174"/>
                  </a:lnTo>
                  <a:cubicBezTo>
                    <a:pt x="374" y="170"/>
                    <a:pt x="312" y="198"/>
                    <a:pt x="269" y="246"/>
                  </a:cubicBezTo>
                  <a:lnTo>
                    <a:pt x="269" y="246"/>
                  </a:lnTo>
                  <a:cubicBezTo>
                    <a:pt x="260" y="256"/>
                    <a:pt x="252" y="266"/>
                    <a:pt x="245" y="277"/>
                  </a:cubicBezTo>
                  <a:cubicBezTo>
                    <a:pt x="245" y="277"/>
                    <a:pt x="245" y="277"/>
                    <a:pt x="245" y="277"/>
                  </a:cubicBezTo>
                  <a:cubicBezTo>
                    <a:pt x="238" y="288"/>
                    <a:pt x="233" y="298"/>
                    <a:pt x="228" y="310"/>
                  </a:cubicBezTo>
                  <a:cubicBezTo>
                    <a:pt x="228" y="310"/>
                    <a:pt x="228" y="310"/>
                    <a:pt x="228" y="310"/>
                  </a:cubicBezTo>
                  <a:cubicBezTo>
                    <a:pt x="223" y="321"/>
                    <a:pt x="219" y="333"/>
                    <a:pt x="217" y="345"/>
                  </a:cubicBezTo>
                  <a:cubicBezTo>
                    <a:pt x="206" y="391"/>
                    <a:pt x="210" y="442"/>
                    <a:pt x="235" y="494"/>
                  </a:cubicBezTo>
                  <a:lnTo>
                    <a:pt x="235" y="494"/>
                  </a:lnTo>
                  <a:cubicBezTo>
                    <a:pt x="240" y="505"/>
                    <a:pt x="246" y="516"/>
                    <a:pt x="253" y="527"/>
                  </a:cubicBezTo>
                  <a:lnTo>
                    <a:pt x="253" y="527"/>
                  </a:lnTo>
                  <a:close/>
                  <a:moveTo>
                    <a:pt x="264" y="503"/>
                  </a:moveTo>
                  <a:lnTo>
                    <a:pt x="264" y="503"/>
                  </a:lnTo>
                  <a:cubicBezTo>
                    <a:pt x="264" y="504"/>
                    <a:pt x="264" y="504"/>
                    <a:pt x="264" y="504"/>
                  </a:cubicBezTo>
                  <a:cubicBezTo>
                    <a:pt x="266" y="507"/>
                    <a:pt x="268" y="510"/>
                    <a:pt x="270" y="513"/>
                  </a:cubicBezTo>
                  <a:cubicBezTo>
                    <a:pt x="281" y="504"/>
                    <a:pt x="292" y="495"/>
                    <a:pt x="301" y="486"/>
                  </a:cubicBezTo>
                  <a:cubicBezTo>
                    <a:pt x="297" y="483"/>
                    <a:pt x="292" y="481"/>
                    <a:pt x="288" y="479"/>
                  </a:cubicBezTo>
                  <a:cubicBezTo>
                    <a:pt x="281" y="486"/>
                    <a:pt x="275" y="490"/>
                    <a:pt x="262" y="490"/>
                  </a:cubicBezTo>
                  <a:cubicBezTo>
                    <a:pt x="260" y="490"/>
                    <a:pt x="259" y="488"/>
                    <a:pt x="260" y="486"/>
                  </a:cubicBezTo>
                  <a:cubicBezTo>
                    <a:pt x="262" y="479"/>
                    <a:pt x="260" y="461"/>
                    <a:pt x="260" y="452"/>
                  </a:cubicBezTo>
                  <a:cubicBezTo>
                    <a:pt x="259" y="450"/>
                    <a:pt x="258" y="448"/>
                    <a:pt x="257" y="446"/>
                  </a:cubicBezTo>
                  <a:cubicBezTo>
                    <a:pt x="253" y="447"/>
                    <a:pt x="249" y="447"/>
                    <a:pt x="243" y="447"/>
                  </a:cubicBezTo>
                  <a:cubicBezTo>
                    <a:pt x="240" y="447"/>
                    <a:pt x="239" y="444"/>
                    <a:pt x="241" y="442"/>
                  </a:cubicBezTo>
                  <a:cubicBezTo>
                    <a:pt x="250" y="434"/>
                    <a:pt x="249" y="423"/>
                    <a:pt x="250" y="408"/>
                  </a:cubicBezTo>
                  <a:cubicBezTo>
                    <a:pt x="245" y="411"/>
                    <a:pt x="237" y="417"/>
                    <a:pt x="233" y="419"/>
                  </a:cubicBezTo>
                  <a:cubicBezTo>
                    <a:pt x="237" y="458"/>
                    <a:pt x="250" y="483"/>
                    <a:pt x="264" y="503"/>
                  </a:cubicBezTo>
                  <a:lnTo>
                    <a:pt x="264" y="503"/>
                  </a:lnTo>
                  <a:close/>
                  <a:moveTo>
                    <a:pt x="291" y="540"/>
                  </a:moveTo>
                  <a:lnTo>
                    <a:pt x="291" y="540"/>
                  </a:lnTo>
                  <a:cubicBezTo>
                    <a:pt x="406" y="463"/>
                    <a:pt x="451" y="323"/>
                    <a:pt x="554" y="235"/>
                  </a:cubicBezTo>
                  <a:lnTo>
                    <a:pt x="539" y="232"/>
                  </a:lnTo>
                  <a:cubicBezTo>
                    <a:pt x="536" y="231"/>
                    <a:pt x="536" y="231"/>
                    <a:pt x="536" y="228"/>
                  </a:cubicBezTo>
                  <a:lnTo>
                    <a:pt x="539" y="207"/>
                  </a:lnTo>
                  <a:cubicBezTo>
                    <a:pt x="444" y="303"/>
                    <a:pt x="391" y="462"/>
                    <a:pt x="283" y="530"/>
                  </a:cubicBezTo>
                  <a:cubicBezTo>
                    <a:pt x="286" y="533"/>
                    <a:pt x="288" y="536"/>
                    <a:pt x="291" y="540"/>
                  </a:cubicBezTo>
                  <a:lnTo>
                    <a:pt x="291" y="540"/>
                  </a:lnTo>
                  <a:close/>
                  <a:moveTo>
                    <a:pt x="558" y="188"/>
                  </a:moveTo>
                  <a:lnTo>
                    <a:pt x="558" y="188"/>
                  </a:lnTo>
                  <a:cubicBezTo>
                    <a:pt x="554" y="192"/>
                    <a:pt x="549" y="196"/>
                    <a:pt x="545" y="200"/>
                  </a:cubicBezTo>
                  <a:lnTo>
                    <a:pt x="542" y="227"/>
                  </a:lnTo>
                  <a:lnTo>
                    <a:pt x="560" y="230"/>
                  </a:lnTo>
                  <a:cubicBezTo>
                    <a:pt x="563" y="228"/>
                    <a:pt x="566" y="225"/>
                    <a:pt x="570" y="222"/>
                  </a:cubicBezTo>
                  <a:lnTo>
                    <a:pt x="567" y="216"/>
                  </a:lnTo>
                  <a:cubicBezTo>
                    <a:pt x="562" y="217"/>
                    <a:pt x="557" y="215"/>
                    <a:pt x="555" y="210"/>
                  </a:cubicBezTo>
                  <a:cubicBezTo>
                    <a:pt x="553" y="204"/>
                    <a:pt x="556" y="199"/>
                    <a:pt x="561" y="197"/>
                  </a:cubicBezTo>
                  <a:lnTo>
                    <a:pt x="558" y="188"/>
                  </a:lnTo>
                  <a:lnTo>
                    <a:pt x="558" y="188"/>
                  </a:lnTo>
                  <a:close/>
                  <a:moveTo>
                    <a:pt x="308" y="487"/>
                  </a:moveTo>
                  <a:lnTo>
                    <a:pt x="308" y="487"/>
                  </a:lnTo>
                  <a:cubicBezTo>
                    <a:pt x="297" y="498"/>
                    <a:pt x="286" y="508"/>
                    <a:pt x="274" y="517"/>
                  </a:cubicBezTo>
                  <a:lnTo>
                    <a:pt x="274" y="518"/>
                  </a:lnTo>
                  <a:cubicBezTo>
                    <a:pt x="276" y="521"/>
                    <a:pt x="278" y="523"/>
                    <a:pt x="280" y="525"/>
                  </a:cubicBezTo>
                  <a:cubicBezTo>
                    <a:pt x="336" y="490"/>
                    <a:pt x="378" y="429"/>
                    <a:pt x="419" y="364"/>
                  </a:cubicBezTo>
                  <a:cubicBezTo>
                    <a:pt x="454" y="308"/>
                    <a:pt x="492" y="245"/>
                    <a:pt x="540" y="197"/>
                  </a:cubicBezTo>
                  <a:cubicBezTo>
                    <a:pt x="540" y="197"/>
                    <a:pt x="541" y="197"/>
                    <a:pt x="541" y="196"/>
                  </a:cubicBezTo>
                  <a:cubicBezTo>
                    <a:pt x="546" y="192"/>
                    <a:pt x="551" y="187"/>
                    <a:pt x="556" y="183"/>
                  </a:cubicBezTo>
                  <a:lnTo>
                    <a:pt x="552" y="170"/>
                  </a:lnTo>
                  <a:cubicBezTo>
                    <a:pt x="533" y="185"/>
                    <a:pt x="516" y="203"/>
                    <a:pt x="500" y="222"/>
                  </a:cubicBezTo>
                  <a:cubicBezTo>
                    <a:pt x="500" y="222"/>
                    <a:pt x="500" y="223"/>
                    <a:pt x="500" y="223"/>
                  </a:cubicBezTo>
                  <a:cubicBezTo>
                    <a:pt x="469" y="260"/>
                    <a:pt x="443" y="302"/>
                    <a:pt x="418" y="341"/>
                  </a:cubicBezTo>
                  <a:cubicBezTo>
                    <a:pt x="405" y="361"/>
                    <a:pt x="392" y="382"/>
                    <a:pt x="378" y="402"/>
                  </a:cubicBezTo>
                  <a:cubicBezTo>
                    <a:pt x="378" y="402"/>
                    <a:pt x="378" y="402"/>
                    <a:pt x="378" y="402"/>
                  </a:cubicBezTo>
                  <a:cubicBezTo>
                    <a:pt x="372" y="411"/>
                    <a:pt x="366" y="419"/>
                    <a:pt x="360" y="426"/>
                  </a:cubicBezTo>
                  <a:cubicBezTo>
                    <a:pt x="360" y="427"/>
                    <a:pt x="360" y="427"/>
                    <a:pt x="360" y="427"/>
                  </a:cubicBezTo>
                  <a:cubicBezTo>
                    <a:pt x="355" y="433"/>
                    <a:pt x="351" y="439"/>
                    <a:pt x="347" y="444"/>
                  </a:cubicBezTo>
                  <a:cubicBezTo>
                    <a:pt x="346" y="444"/>
                    <a:pt x="346" y="445"/>
                    <a:pt x="346" y="445"/>
                  </a:cubicBezTo>
                  <a:cubicBezTo>
                    <a:pt x="340" y="453"/>
                    <a:pt x="333" y="461"/>
                    <a:pt x="326" y="468"/>
                  </a:cubicBezTo>
                  <a:cubicBezTo>
                    <a:pt x="326" y="469"/>
                    <a:pt x="326" y="469"/>
                    <a:pt x="325" y="469"/>
                  </a:cubicBezTo>
                  <a:cubicBezTo>
                    <a:pt x="320" y="475"/>
                    <a:pt x="314" y="481"/>
                    <a:pt x="308" y="487"/>
                  </a:cubicBezTo>
                  <a:lnTo>
                    <a:pt x="308" y="487"/>
                  </a:lnTo>
                  <a:lnTo>
                    <a:pt x="308" y="487"/>
                  </a:lnTo>
                  <a:close/>
                  <a:moveTo>
                    <a:pt x="306" y="482"/>
                  </a:moveTo>
                  <a:lnTo>
                    <a:pt x="306" y="482"/>
                  </a:lnTo>
                  <a:cubicBezTo>
                    <a:pt x="310" y="477"/>
                    <a:pt x="314" y="473"/>
                    <a:pt x="318" y="469"/>
                  </a:cubicBezTo>
                  <a:cubicBezTo>
                    <a:pt x="292" y="465"/>
                    <a:pt x="277" y="452"/>
                    <a:pt x="272" y="437"/>
                  </a:cubicBezTo>
                  <a:cubicBezTo>
                    <a:pt x="268" y="440"/>
                    <a:pt x="265" y="443"/>
                    <a:pt x="262" y="444"/>
                  </a:cubicBezTo>
                  <a:cubicBezTo>
                    <a:pt x="263" y="446"/>
                    <a:pt x="264" y="447"/>
                    <a:pt x="264" y="449"/>
                  </a:cubicBezTo>
                  <a:cubicBezTo>
                    <a:pt x="265" y="449"/>
                    <a:pt x="265" y="449"/>
                    <a:pt x="265" y="450"/>
                  </a:cubicBezTo>
                  <a:cubicBezTo>
                    <a:pt x="276" y="467"/>
                    <a:pt x="288" y="472"/>
                    <a:pt x="306" y="482"/>
                  </a:cubicBezTo>
                  <a:lnTo>
                    <a:pt x="306" y="482"/>
                  </a:lnTo>
                  <a:close/>
                  <a:moveTo>
                    <a:pt x="323" y="464"/>
                  </a:moveTo>
                  <a:lnTo>
                    <a:pt x="323" y="464"/>
                  </a:lnTo>
                  <a:cubicBezTo>
                    <a:pt x="327" y="459"/>
                    <a:pt x="331" y="454"/>
                    <a:pt x="335" y="449"/>
                  </a:cubicBezTo>
                  <a:cubicBezTo>
                    <a:pt x="287" y="463"/>
                    <a:pt x="257" y="387"/>
                    <a:pt x="339" y="356"/>
                  </a:cubicBezTo>
                  <a:cubicBezTo>
                    <a:pt x="333" y="354"/>
                    <a:pt x="327" y="352"/>
                    <a:pt x="321" y="349"/>
                  </a:cubicBezTo>
                  <a:cubicBezTo>
                    <a:pt x="268" y="373"/>
                    <a:pt x="250" y="454"/>
                    <a:pt x="323" y="464"/>
                  </a:cubicBezTo>
                  <a:lnTo>
                    <a:pt x="323" y="464"/>
                  </a:lnTo>
                  <a:close/>
                  <a:moveTo>
                    <a:pt x="343" y="440"/>
                  </a:moveTo>
                  <a:lnTo>
                    <a:pt x="343" y="440"/>
                  </a:lnTo>
                  <a:cubicBezTo>
                    <a:pt x="347" y="435"/>
                    <a:pt x="351" y="430"/>
                    <a:pt x="355" y="424"/>
                  </a:cubicBezTo>
                  <a:cubicBezTo>
                    <a:pt x="357" y="410"/>
                    <a:pt x="353" y="394"/>
                    <a:pt x="336" y="386"/>
                  </a:cubicBezTo>
                  <a:cubicBezTo>
                    <a:pt x="331" y="389"/>
                    <a:pt x="326" y="392"/>
                    <a:pt x="322" y="396"/>
                  </a:cubicBezTo>
                  <a:cubicBezTo>
                    <a:pt x="348" y="400"/>
                    <a:pt x="348" y="433"/>
                    <a:pt x="324" y="433"/>
                  </a:cubicBezTo>
                  <a:cubicBezTo>
                    <a:pt x="305" y="433"/>
                    <a:pt x="306" y="409"/>
                    <a:pt x="314" y="397"/>
                  </a:cubicBezTo>
                  <a:cubicBezTo>
                    <a:pt x="314" y="397"/>
                    <a:pt x="315" y="396"/>
                    <a:pt x="315" y="396"/>
                  </a:cubicBezTo>
                  <a:lnTo>
                    <a:pt x="315" y="396"/>
                  </a:lnTo>
                  <a:cubicBezTo>
                    <a:pt x="319" y="391"/>
                    <a:pt x="325" y="386"/>
                    <a:pt x="334" y="381"/>
                  </a:cubicBezTo>
                  <a:cubicBezTo>
                    <a:pt x="334" y="381"/>
                    <a:pt x="334" y="381"/>
                    <a:pt x="335" y="381"/>
                  </a:cubicBezTo>
                  <a:cubicBezTo>
                    <a:pt x="341" y="378"/>
                    <a:pt x="349" y="375"/>
                    <a:pt x="358" y="373"/>
                  </a:cubicBezTo>
                  <a:cubicBezTo>
                    <a:pt x="358" y="372"/>
                    <a:pt x="359" y="372"/>
                    <a:pt x="359" y="372"/>
                  </a:cubicBezTo>
                  <a:cubicBezTo>
                    <a:pt x="364" y="371"/>
                    <a:pt x="370" y="370"/>
                    <a:pt x="377" y="369"/>
                  </a:cubicBezTo>
                  <a:cubicBezTo>
                    <a:pt x="372" y="367"/>
                    <a:pt x="366" y="365"/>
                    <a:pt x="360" y="363"/>
                  </a:cubicBezTo>
                  <a:cubicBezTo>
                    <a:pt x="356" y="362"/>
                    <a:pt x="352" y="360"/>
                    <a:pt x="348" y="359"/>
                  </a:cubicBezTo>
                  <a:cubicBezTo>
                    <a:pt x="259" y="388"/>
                    <a:pt x="295" y="466"/>
                    <a:pt x="343" y="440"/>
                  </a:cubicBezTo>
                  <a:lnTo>
                    <a:pt x="343" y="440"/>
                  </a:lnTo>
                  <a:close/>
                  <a:moveTo>
                    <a:pt x="361" y="416"/>
                  </a:moveTo>
                  <a:lnTo>
                    <a:pt x="361" y="416"/>
                  </a:lnTo>
                  <a:cubicBezTo>
                    <a:pt x="365" y="411"/>
                    <a:pt x="369" y="405"/>
                    <a:pt x="373" y="400"/>
                  </a:cubicBezTo>
                  <a:cubicBezTo>
                    <a:pt x="372" y="395"/>
                    <a:pt x="366" y="385"/>
                    <a:pt x="358" y="378"/>
                  </a:cubicBezTo>
                  <a:cubicBezTo>
                    <a:pt x="353" y="380"/>
                    <a:pt x="347" y="381"/>
                    <a:pt x="342" y="384"/>
                  </a:cubicBezTo>
                  <a:cubicBezTo>
                    <a:pt x="356" y="391"/>
                    <a:pt x="361" y="404"/>
                    <a:pt x="361" y="416"/>
                  </a:cubicBezTo>
                  <a:lnTo>
                    <a:pt x="361" y="416"/>
                  </a:lnTo>
                  <a:close/>
                  <a:moveTo>
                    <a:pt x="377" y="394"/>
                  </a:moveTo>
                  <a:lnTo>
                    <a:pt x="377" y="394"/>
                  </a:lnTo>
                  <a:cubicBezTo>
                    <a:pt x="381" y="388"/>
                    <a:pt x="385" y="382"/>
                    <a:pt x="389" y="376"/>
                  </a:cubicBezTo>
                  <a:cubicBezTo>
                    <a:pt x="388" y="375"/>
                    <a:pt x="387" y="375"/>
                    <a:pt x="386" y="374"/>
                  </a:cubicBezTo>
                  <a:cubicBezTo>
                    <a:pt x="380" y="375"/>
                    <a:pt x="373" y="375"/>
                    <a:pt x="365" y="377"/>
                  </a:cubicBezTo>
                  <a:cubicBezTo>
                    <a:pt x="370" y="382"/>
                    <a:pt x="374" y="389"/>
                    <a:pt x="377" y="394"/>
                  </a:cubicBezTo>
                  <a:lnTo>
                    <a:pt x="377" y="394"/>
                  </a:lnTo>
                  <a:close/>
                  <a:moveTo>
                    <a:pt x="392" y="372"/>
                  </a:moveTo>
                  <a:lnTo>
                    <a:pt x="392" y="372"/>
                  </a:lnTo>
                  <a:cubicBezTo>
                    <a:pt x="396" y="365"/>
                    <a:pt x="400" y="359"/>
                    <a:pt x="404" y="353"/>
                  </a:cubicBezTo>
                  <a:cubicBezTo>
                    <a:pt x="389" y="349"/>
                    <a:pt x="360" y="351"/>
                    <a:pt x="343" y="351"/>
                  </a:cubicBezTo>
                  <a:cubicBezTo>
                    <a:pt x="349" y="354"/>
                    <a:pt x="355" y="356"/>
                    <a:pt x="362" y="358"/>
                  </a:cubicBezTo>
                  <a:cubicBezTo>
                    <a:pt x="371" y="361"/>
                    <a:pt x="380" y="364"/>
                    <a:pt x="387" y="369"/>
                  </a:cubicBezTo>
                  <a:cubicBezTo>
                    <a:pt x="388" y="369"/>
                    <a:pt x="388" y="369"/>
                    <a:pt x="388" y="369"/>
                  </a:cubicBezTo>
                  <a:cubicBezTo>
                    <a:pt x="389" y="370"/>
                    <a:pt x="391" y="371"/>
                    <a:pt x="392" y="372"/>
                  </a:cubicBezTo>
                  <a:lnTo>
                    <a:pt x="392" y="372"/>
                  </a:lnTo>
                  <a:close/>
                  <a:moveTo>
                    <a:pt x="407" y="348"/>
                  </a:moveTo>
                  <a:lnTo>
                    <a:pt x="407" y="348"/>
                  </a:lnTo>
                  <a:cubicBezTo>
                    <a:pt x="410" y="343"/>
                    <a:pt x="413" y="339"/>
                    <a:pt x="416" y="334"/>
                  </a:cubicBezTo>
                  <a:cubicBezTo>
                    <a:pt x="399" y="329"/>
                    <a:pt x="371" y="330"/>
                    <a:pt x="354" y="330"/>
                  </a:cubicBezTo>
                  <a:cubicBezTo>
                    <a:pt x="333" y="331"/>
                    <a:pt x="312" y="331"/>
                    <a:pt x="295" y="327"/>
                  </a:cubicBezTo>
                  <a:cubicBezTo>
                    <a:pt x="304" y="335"/>
                    <a:pt x="315" y="340"/>
                    <a:pt x="327" y="345"/>
                  </a:cubicBezTo>
                  <a:cubicBezTo>
                    <a:pt x="335" y="347"/>
                    <a:pt x="356" y="345"/>
                    <a:pt x="363" y="345"/>
                  </a:cubicBezTo>
                  <a:cubicBezTo>
                    <a:pt x="379" y="345"/>
                    <a:pt x="396" y="345"/>
                    <a:pt x="407" y="348"/>
                  </a:cubicBezTo>
                  <a:lnTo>
                    <a:pt x="407" y="348"/>
                  </a:lnTo>
                  <a:close/>
                  <a:moveTo>
                    <a:pt x="419" y="329"/>
                  </a:moveTo>
                  <a:lnTo>
                    <a:pt x="419" y="329"/>
                  </a:lnTo>
                  <a:cubicBezTo>
                    <a:pt x="421" y="325"/>
                    <a:pt x="424" y="322"/>
                    <a:pt x="426" y="318"/>
                  </a:cubicBezTo>
                  <a:cubicBezTo>
                    <a:pt x="404" y="309"/>
                    <a:pt x="369" y="312"/>
                    <a:pt x="346" y="312"/>
                  </a:cubicBezTo>
                  <a:cubicBezTo>
                    <a:pt x="320" y="312"/>
                    <a:pt x="293" y="311"/>
                    <a:pt x="276" y="296"/>
                  </a:cubicBezTo>
                  <a:cubicBezTo>
                    <a:pt x="279" y="305"/>
                    <a:pt x="283" y="312"/>
                    <a:pt x="287" y="318"/>
                  </a:cubicBezTo>
                  <a:cubicBezTo>
                    <a:pt x="313" y="329"/>
                    <a:pt x="361" y="323"/>
                    <a:pt x="391" y="325"/>
                  </a:cubicBezTo>
                  <a:cubicBezTo>
                    <a:pt x="401" y="325"/>
                    <a:pt x="411" y="326"/>
                    <a:pt x="419" y="329"/>
                  </a:cubicBezTo>
                  <a:lnTo>
                    <a:pt x="419" y="329"/>
                  </a:lnTo>
                  <a:close/>
                  <a:moveTo>
                    <a:pt x="429" y="313"/>
                  </a:moveTo>
                  <a:lnTo>
                    <a:pt x="429" y="313"/>
                  </a:lnTo>
                  <a:cubicBezTo>
                    <a:pt x="432" y="309"/>
                    <a:pt x="434" y="305"/>
                    <a:pt x="437" y="301"/>
                  </a:cubicBezTo>
                  <a:cubicBezTo>
                    <a:pt x="428" y="298"/>
                    <a:pt x="420" y="296"/>
                    <a:pt x="411" y="295"/>
                  </a:cubicBezTo>
                  <a:cubicBezTo>
                    <a:pt x="411" y="295"/>
                    <a:pt x="411" y="295"/>
                    <a:pt x="410" y="295"/>
                  </a:cubicBezTo>
                  <a:cubicBezTo>
                    <a:pt x="388" y="291"/>
                    <a:pt x="366" y="292"/>
                    <a:pt x="343" y="293"/>
                  </a:cubicBezTo>
                  <a:cubicBezTo>
                    <a:pt x="328" y="293"/>
                    <a:pt x="314" y="292"/>
                    <a:pt x="302" y="288"/>
                  </a:cubicBezTo>
                  <a:cubicBezTo>
                    <a:pt x="301" y="288"/>
                    <a:pt x="301" y="288"/>
                    <a:pt x="301" y="288"/>
                  </a:cubicBezTo>
                  <a:cubicBezTo>
                    <a:pt x="291" y="285"/>
                    <a:pt x="282" y="279"/>
                    <a:pt x="275" y="269"/>
                  </a:cubicBezTo>
                  <a:cubicBezTo>
                    <a:pt x="274" y="270"/>
                    <a:pt x="273" y="271"/>
                    <a:pt x="272" y="272"/>
                  </a:cubicBezTo>
                  <a:cubicBezTo>
                    <a:pt x="273" y="277"/>
                    <a:pt x="273" y="281"/>
                    <a:pt x="274" y="285"/>
                  </a:cubicBezTo>
                  <a:cubicBezTo>
                    <a:pt x="288" y="304"/>
                    <a:pt x="316" y="307"/>
                    <a:pt x="346" y="307"/>
                  </a:cubicBezTo>
                  <a:cubicBezTo>
                    <a:pt x="371" y="307"/>
                    <a:pt x="406" y="303"/>
                    <a:pt x="429" y="313"/>
                  </a:cubicBezTo>
                  <a:lnTo>
                    <a:pt x="429" y="313"/>
                  </a:lnTo>
                  <a:close/>
                  <a:moveTo>
                    <a:pt x="498" y="216"/>
                  </a:moveTo>
                  <a:lnTo>
                    <a:pt x="498" y="216"/>
                  </a:lnTo>
                  <a:cubicBezTo>
                    <a:pt x="500" y="213"/>
                    <a:pt x="503" y="210"/>
                    <a:pt x="506" y="207"/>
                  </a:cubicBezTo>
                  <a:cubicBezTo>
                    <a:pt x="491" y="202"/>
                    <a:pt x="477" y="199"/>
                    <a:pt x="463" y="196"/>
                  </a:cubicBezTo>
                  <a:cubicBezTo>
                    <a:pt x="463" y="196"/>
                    <a:pt x="462" y="196"/>
                    <a:pt x="462" y="196"/>
                  </a:cubicBezTo>
                  <a:cubicBezTo>
                    <a:pt x="456" y="195"/>
                    <a:pt x="449" y="195"/>
                    <a:pt x="443" y="194"/>
                  </a:cubicBezTo>
                  <a:cubicBezTo>
                    <a:pt x="445" y="198"/>
                    <a:pt x="447" y="203"/>
                    <a:pt x="447" y="209"/>
                  </a:cubicBezTo>
                  <a:cubicBezTo>
                    <a:pt x="450" y="212"/>
                    <a:pt x="452" y="216"/>
                    <a:pt x="452" y="220"/>
                  </a:cubicBezTo>
                  <a:cubicBezTo>
                    <a:pt x="456" y="218"/>
                    <a:pt x="462" y="217"/>
                    <a:pt x="468" y="219"/>
                  </a:cubicBezTo>
                  <a:cubicBezTo>
                    <a:pt x="473" y="208"/>
                    <a:pt x="488" y="206"/>
                    <a:pt x="498" y="216"/>
                  </a:cubicBezTo>
                  <a:lnTo>
                    <a:pt x="498" y="216"/>
                  </a:lnTo>
                  <a:close/>
                  <a:moveTo>
                    <a:pt x="187" y="551"/>
                  </a:moveTo>
                  <a:lnTo>
                    <a:pt x="187" y="551"/>
                  </a:lnTo>
                  <a:lnTo>
                    <a:pt x="238" y="513"/>
                  </a:lnTo>
                  <a:cubicBezTo>
                    <a:pt x="236" y="508"/>
                    <a:pt x="233" y="504"/>
                    <a:pt x="231" y="499"/>
                  </a:cubicBezTo>
                  <a:lnTo>
                    <a:pt x="188" y="526"/>
                  </a:lnTo>
                  <a:cubicBezTo>
                    <a:pt x="185" y="528"/>
                    <a:pt x="182" y="523"/>
                    <a:pt x="185" y="521"/>
                  </a:cubicBezTo>
                  <a:lnTo>
                    <a:pt x="229" y="494"/>
                  </a:lnTo>
                  <a:cubicBezTo>
                    <a:pt x="227" y="491"/>
                    <a:pt x="225" y="487"/>
                    <a:pt x="224" y="483"/>
                  </a:cubicBezTo>
                  <a:lnTo>
                    <a:pt x="165" y="511"/>
                  </a:lnTo>
                  <a:cubicBezTo>
                    <a:pt x="171" y="524"/>
                    <a:pt x="178" y="538"/>
                    <a:pt x="187" y="551"/>
                  </a:cubicBezTo>
                  <a:lnTo>
                    <a:pt x="187" y="551"/>
                  </a:lnTo>
                  <a:close/>
                  <a:moveTo>
                    <a:pt x="241" y="518"/>
                  </a:moveTo>
                  <a:lnTo>
                    <a:pt x="241" y="518"/>
                  </a:lnTo>
                  <a:lnTo>
                    <a:pt x="190" y="556"/>
                  </a:lnTo>
                  <a:cubicBezTo>
                    <a:pt x="198" y="569"/>
                    <a:pt x="208" y="581"/>
                    <a:pt x="219" y="593"/>
                  </a:cubicBezTo>
                  <a:lnTo>
                    <a:pt x="259" y="545"/>
                  </a:lnTo>
                  <a:cubicBezTo>
                    <a:pt x="256" y="542"/>
                    <a:pt x="254" y="538"/>
                    <a:pt x="251" y="534"/>
                  </a:cubicBezTo>
                  <a:lnTo>
                    <a:pt x="213" y="572"/>
                  </a:lnTo>
                  <a:cubicBezTo>
                    <a:pt x="210" y="575"/>
                    <a:pt x="207" y="571"/>
                    <a:pt x="209" y="568"/>
                  </a:cubicBezTo>
                  <a:lnTo>
                    <a:pt x="248" y="530"/>
                  </a:lnTo>
                  <a:cubicBezTo>
                    <a:pt x="246" y="526"/>
                    <a:pt x="243" y="522"/>
                    <a:pt x="241" y="518"/>
                  </a:cubicBezTo>
                  <a:lnTo>
                    <a:pt x="241" y="518"/>
                  </a:lnTo>
                  <a:close/>
                  <a:moveTo>
                    <a:pt x="163" y="505"/>
                  </a:moveTo>
                  <a:lnTo>
                    <a:pt x="163" y="505"/>
                  </a:lnTo>
                  <a:lnTo>
                    <a:pt x="222" y="478"/>
                  </a:lnTo>
                  <a:cubicBezTo>
                    <a:pt x="220" y="474"/>
                    <a:pt x="219" y="470"/>
                    <a:pt x="218" y="466"/>
                  </a:cubicBezTo>
                  <a:lnTo>
                    <a:pt x="169" y="481"/>
                  </a:lnTo>
                  <a:cubicBezTo>
                    <a:pt x="166" y="482"/>
                    <a:pt x="164" y="476"/>
                    <a:pt x="168" y="475"/>
                  </a:cubicBezTo>
                  <a:lnTo>
                    <a:pt x="216" y="461"/>
                  </a:lnTo>
                  <a:cubicBezTo>
                    <a:pt x="214" y="456"/>
                    <a:pt x="213" y="451"/>
                    <a:pt x="212" y="445"/>
                  </a:cubicBezTo>
                  <a:lnTo>
                    <a:pt x="147" y="459"/>
                  </a:lnTo>
                  <a:cubicBezTo>
                    <a:pt x="151" y="475"/>
                    <a:pt x="156" y="490"/>
                    <a:pt x="163" y="505"/>
                  </a:cubicBezTo>
                  <a:lnTo>
                    <a:pt x="163" y="505"/>
                  </a:lnTo>
                  <a:close/>
                  <a:moveTo>
                    <a:pt x="146" y="454"/>
                  </a:moveTo>
                  <a:lnTo>
                    <a:pt x="146" y="454"/>
                  </a:lnTo>
                  <a:lnTo>
                    <a:pt x="210" y="440"/>
                  </a:lnTo>
                  <a:cubicBezTo>
                    <a:pt x="209" y="435"/>
                    <a:pt x="209" y="431"/>
                    <a:pt x="208" y="426"/>
                  </a:cubicBezTo>
                  <a:lnTo>
                    <a:pt x="157" y="431"/>
                  </a:lnTo>
                  <a:cubicBezTo>
                    <a:pt x="153" y="431"/>
                    <a:pt x="153" y="426"/>
                    <a:pt x="156" y="425"/>
                  </a:cubicBezTo>
                  <a:lnTo>
                    <a:pt x="207" y="421"/>
                  </a:lnTo>
                  <a:cubicBezTo>
                    <a:pt x="206" y="416"/>
                    <a:pt x="206" y="411"/>
                    <a:pt x="206" y="405"/>
                  </a:cubicBezTo>
                  <a:lnTo>
                    <a:pt x="140" y="404"/>
                  </a:lnTo>
                  <a:cubicBezTo>
                    <a:pt x="141" y="421"/>
                    <a:pt x="143" y="437"/>
                    <a:pt x="146" y="454"/>
                  </a:cubicBezTo>
                  <a:lnTo>
                    <a:pt x="146" y="454"/>
                  </a:lnTo>
                  <a:close/>
                  <a:moveTo>
                    <a:pt x="140" y="399"/>
                  </a:moveTo>
                  <a:lnTo>
                    <a:pt x="140" y="399"/>
                  </a:lnTo>
                  <a:lnTo>
                    <a:pt x="206" y="400"/>
                  </a:lnTo>
                  <a:cubicBezTo>
                    <a:pt x="205" y="395"/>
                    <a:pt x="205" y="391"/>
                    <a:pt x="206" y="387"/>
                  </a:cubicBezTo>
                  <a:lnTo>
                    <a:pt x="155" y="381"/>
                  </a:lnTo>
                  <a:cubicBezTo>
                    <a:pt x="151" y="381"/>
                    <a:pt x="152" y="375"/>
                    <a:pt x="156" y="375"/>
                  </a:cubicBezTo>
                  <a:lnTo>
                    <a:pt x="206" y="381"/>
                  </a:lnTo>
                  <a:cubicBezTo>
                    <a:pt x="206" y="375"/>
                    <a:pt x="207" y="370"/>
                    <a:pt x="207" y="364"/>
                  </a:cubicBezTo>
                  <a:lnTo>
                    <a:pt x="144" y="351"/>
                  </a:lnTo>
                  <a:cubicBezTo>
                    <a:pt x="141" y="367"/>
                    <a:pt x="140" y="383"/>
                    <a:pt x="140" y="399"/>
                  </a:cubicBezTo>
                  <a:lnTo>
                    <a:pt x="140" y="399"/>
                  </a:lnTo>
                  <a:close/>
                  <a:moveTo>
                    <a:pt x="144" y="346"/>
                  </a:moveTo>
                  <a:lnTo>
                    <a:pt x="144" y="346"/>
                  </a:lnTo>
                  <a:lnTo>
                    <a:pt x="208" y="359"/>
                  </a:lnTo>
                  <a:cubicBezTo>
                    <a:pt x="209" y="354"/>
                    <a:pt x="210" y="350"/>
                    <a:pt x="211" y="346"/>
                  </a:cubicBezTo>
                  <a:lnTo>
                    <a:pt x="162" y="330"/>
                  </a:lnTo>
                  <a:cubicBezTo>
                    <a:pt x="158" y="329"/>
                    <a:pt x="160" y="324"/>
                    <a:pt x="163" y="325"/>
                  </a:cubicBezTo>
                  <a:lnTo>
                    <a:pt x="212" y="340"/>
                  </a:lnTo>
                  <a:cubicBezTo>
                    <a:pt x="213" y="336"/>
                    <a:pt x="214" y="332"/>
                    <a:pt x="215" y="328"/>
                  </a:cubicBezTo>
                  <a:lnTo>
                    <a:pt x="157" y="299"/>
                  </a:lnTo>
                  <a:cubicBezTo>
                    <a:pt x="151" y="314"/>
                    <a:pt x="147" y="330"/>
                    <a:pt x="144" y="346"/>
                  </a:cubicBezTo>
                  <a:lnTo>
                    <a:pt x="144" y="346"/>
                  </a:lnTo>
                  <a:close/>
                  <a:moveTo>
                    <a:pt x="159" y="293"/>
                  </a:moveTo>
                  <a:lnTo>
                    <a:pt x="159" y="293"/>
                  </a:lnTo>
                  <a:lnTo>
                    <a:pt x="217" y="322"/>
                  </a:lnTo>
                  <a:cubicBezTo>
                    <a:pt x="219" y="318"/>
                    <a:pt x="220" y="314"/>
                    <a:pt x="222" y="310"/>
                  </a:cubicBezTo>
                  <a:lnTo>
                    <a:pt x="177" y="283"/>
                  </a:lnTo>
                  <a:cubicBezTo>
                    <a:pt x="174" y="281"/>
                    <a:pt x="177" y="276"/>
                    <a:pt x="180" y="278"/>
                  </a:cubicBezTo>
                  <a:lnTo>
                    <a:pt x="224" y="305"/>
                  </a:lnTo>
                  <a:cubicBezTo>
                    <a:pt x="226" y="300"/>
                    <a:pt x="228" y="296"/>
                    <a:pt x="230" y="292"/>
                  </a:cubicBezTo>
                  <a:lnTo>
                    <a:pt x="178" y="251"/>
                  </a:lnTo>
                  <a:cubicBezTo>
                    <a:pt x="170" y="265"/>
                    <a:pt x="164" y="279"/>
                    <a:pt x="159" y="293"/>
                  </a:cubicBezTo>
                  <a:lnTo>
                    <a:pt x="159" y="293"/>
                  </a:lnTo>
                  <a:close/>
                  <a:moveTo>
                    <a:pt x="180" y="246"/>
                  </a:moveTo>
                  <a:lnTo>
                    <a:pt x="180" y="246"/>
                  </a:lnTo>
                  <a:lnTo>
                    <a:pt x="233" y="287"/>
                  </a:lnTo>
                  <a:cubicBezTo>
                    <a:pt x="235" y="283"/>
                    <a:pt x="237" y="280"/>
                    <a:pt x="239" y="276"/>
                  </a:cubicBezTo>
                  <a:lnTo>
                    <a:pt x="200" y="239"/>
                  </a:lnTo>
                  <a:cubicBezTo>
                    <a:pt x="198" y="237"/>
                    <a:pt x="202" y="233"/>
                    <a:pt x="204" y="235"/>
                  </a:cubicBezTo>
                  <a:lnTo>
                    <a:pt x="242" y="271"/>
                  </a:lnTo>
                  <a:cubicBezTo>
                    <a:pt x="245" y="267"/>
                    <a:pt x="248" y="263"/>
                    <a:pt x="251" y="259"/>
                  </a:cubicBezTo>
                  <a:lnTo>
                    <a:pt x="207" y="208"/>
                  </a:lnTo>
                  <a:cubicBezTo>
                    <a:pt x="197" y="220"/>
                    <a:pt x="188" y="233"/>
                    <a:pt x="180" y="246"/>
                  </a:cubicBezTo>
                  <a:lnTo>
                    <a:pt x="180" y="246"/>
                  </a:lnTo>
                  <a:close/>
                  <a:moveTo>
                    <a:pt x="210" y="203"/>
                  </a:moveTo>
                  <a:lnTo>
                    <a:pt x="210" y="203"/>
                  </a:lnTo>
                  <a:lnTo>
                    <a:pt x="254" y="254"/>
                  </a:lnTo>
                  <a:cubicBezTo>
                    <a:pt x="257" y="251"/>
                    <a:pt x="260" y="247"/>
                    <a:pt x="263" y="244"/>
                  </a:cubicBezTo>
                  <a:lnTo>
                    <a:pt x="230" y="199"/>
                  </a:lnTo>
                  <a:cubicBezTo>
                    <a:pt x="228" y="196"/>
                    <a:pt x="233" y="193"/>
                    <a:pt x="235" y="196"/>
                  </a:cubicBezTo>
                  <a:lnTo>
                    <a:pt x="267" y="240"/>
                  </a:lnTo>
                  <a:cubicBezTo>
                    <a:pt x="270" y="236"/>
                    <a:pt x="273" y="233"/>
                    <a:pt x="277" y="230"/>
                  </a:cubicBezTo>
                  <a:lnTo>
                    <a:pt x="242" y="169"/>
                  </a:lnTo>
                  <a:cubicBezTo>
                    <a:pt x="231" y="180"/>
                    <a:pt x="220" y="191"/>
                    <a:pt x="210" y="203"/>
                  </a:cubicBezTo>
                  <a:lnTo>
                    <a:pt x="210" y="203"/>
                  </a:lnTo>
                  <a:close/>
                  <a:moveTo>
                    <a:pt x="246" y="166"/>
                  </a:moveTo>
                  <a:lnTo>
                    <a:pt x="246" y="166"/>
                  </a:lnTo>
                  <a:lnTo>
                    <a:pt x="281" y="226"/>
                  </a:lnTo>
                  <a:cubicBezTo>
                    <a:pt x="284" y="223"/>
                    <a:pt x="287" y="220"/>
                    <a:pt x="290" y="218"/>
                  </a:cubicBezTo>
                  <a:lnTo>
                    <a:pt x="267" y="165"/>
                  </a:lnTo>
                  <a:cubicBezTo>
                    <a:pt x="266" y="161"/>
                    <a:pt x="271" y="159"/>
                    <a:pt x="273" y="163"/>
                  </a:cubicBezTo>
                  <a:lnTo>
                    <a:pt x="295" y="214"/>
                  </a:lnTo>
                  <a:cubicBezTo>
                    <a:pt x="299" y="211"/>
                    <a:pt x="303" y="208"/>
                    <a:pt x="307" y="205"/>
                  </a:cubicBezTo>
                  <a:lnTo>
                    <a:pt x="284" y="137"/>
                  </a:lnTo>
                  <a:cubicBezTo>
                    <a:pt x="271" y="146"/>
                    <a:pt x="258" y="155"/>
                    <a:pt x="246" y="166"/>
                  </a:cubicBezTo>
                  <a:lnTo>
                    <a:pt x="246" y="166"/>
                  </a:lnTo>
                  <a:close/>
                  <a:moveTo>
                    <a:pt x="289" y="134"/>
                  </a:moveTo>
                  <a:lnTo>
                    <a:pt x="289" y="134"/>
                  </a:lnTo>
                  <a:lnTo>
                    <a:pt x="312" y="202"/>
                  </a:lnTo>
                  <a:cubicBezTo>
                    <a:pt x="316" y="200"/>
                    <a:pt x="319" y="198"/>
                    <a:pt x="323" y="196"/>
                  </a:cubicBezTo>
                  <a:lnTo>
                    <a:pt x="310" y="139"/>
                  </a:lnTo>
                  <a:cubicBezTo>
                    <a:pt x="309" y="135"/>
                    <a:pt x="314" y="134"/>
                    <a:pt x="315" y="137"/>
                  </a:cubicBezTo>
                  <a:lnTo>
                    <a:pt x="328" y="193"/>
                  </a:lnTo>
                  <a:cubicBezTo>
                    <a:pt x="332" y="191"/>
                    <a:pt x="336" y="189"/>
                    <a:pt x="340" y="187"/>
                  </a:cubicBezTo>
                  <a:lnTo>
                    <a:pt x="331" y="113"/>
                  </a:lnTo>
                  <a:cubicBezTo>
                    <a:pt x="316" y="119"/>
                    <a:pt x="302" y="126"/>
                    <a:pt x="289" y="134"/>
                  </a:cubicBezTo>
                  <a:lnTo>
                    <a:pt x="289" y="134"/>
                  </a:lnTo>
                  <a:close/>
                  <a:moveTo>
                    <a:pt x="336" y="111"/>
                  </a:moveTo>
                  <a:lnTo>
                    <a:pt x="336" y="111"/>
                  </a:lnTo>
                  <a:lnTo>
                    <a:pt x="346" y="185"/>
                  </a:lnTo>
                  <a:cubicBezTo>
                    <a:pt x="350" y="183"/>
                    <a:pt x="354" y="181"/>
                    <a:pt x="359" y="180"/>
                  </a:cubicBezTo>
                  <a:lnTo>
                    <a:pt x="357" y="118"/>
                  </a:lnTo>
                  <a:cubicBezTo>
                    <a:pt x="357" y="114"/>
                    <a:pt x="362" y="114"/>
                    <a:pt x="362" y="118"/>
                  </a:cubicBezTo>
                  <a:lnTo>
                    <a:pt x="364" y="178"/>
                  </a:lnTo>
                  <a:cubicBezTo>
                    <a:pt x="369" y="176"/>
                    <a:pt x="373" y="175"/>
                    <a:pt x="377" y="174"/>
                  </a:cubicBezTo>
                  <a:lnTo>
                    <a:pt x="383" y="97"/>
                  </a:lnTo>
                  <a:cubicBezTo>
                    <a:pt x="367" y="100"/>
                    <a:pt x="351" y="105"/>
                    <a:pt x="336" y="111"/>
                  </a:cubicBezTo>
                  <a:lnTo>
                    <a:pt x="336" y="111"/>
                  </a:lnTo>
                  <a:close/>
                  <a:moveTo>
                    <a:pt x="388" y="96"/>
                  </a:moveTo>
                  <a:lnTo>
                    <a:pt x="388" y="96"/>
                  </a:lnTo>
                  <a:lnTo>
                    <a:pt x="383" y="173"/>
                  </a:lnTo>
                  <a:cubicBezTo>
                    <a:pt x="388" y="172"/>
                    <a:pt x="393" y="171"/>
                    <a:pt x="398" y="170"/>
                  </a:cubicBezTo>
                  <a:lnTo>
                    <a:pt x="408" y="109"/>
                  </a:lnTo>
                  <a:cubicBezTo>
                    <a:pt x="408" y="106"/>
                    <a:pt x="414" y="107"/>
                    <a:pt x="413" y="110"/>
                  </a:cubicBezTo>
                  <a:lnTo>
                    <a:pt x="404" y="169"/>
                  </a:lnTo>
                  <a:cubicBezTo>
                    <a:pt x="408" y="169"/>
                    <a:pt x="412" y="169"/>
                    <a:pt x="416" y="168"/>
                  </a:cubicBezTo>
                  <a:lnTo>
                    <a:pt x="436" y="91"/>
                  </a:lnTo>
                  <a:cubicBezTo>
                    <a:pt x="420" y="92"/>
                    <a:pt x="404" y="93"/>
                    <a:pt x="388" y="96"/>
                  </a:cubicBezTo>
                  <a:lnTo>
                    <a:pt x="388" y="96"/>
                  </a:lnTo>
                  <a:close/>
                  <a:moveTo>
                    <a:pt x="442" y="91"/>
                  </a:moveTo>
                  <a:lnTo>
                    <a:pt x="442" y="91"/>
                  </a:lnTo>
                  <a:lnTo>
                    <a:pt x="422" y="168"/>
                  </a:lnTo>
                  <a:cubicBezTo>
                    <a:pt x="427" y="168"/>
                    <a:pt x="432" y="168"/>
                    <a:pt x="437" y="168"/>
                  </a:cubicBezTo>
                  <a:lnTo>
                    <a:pt x="456" y="108"/>
                  </a:lnTo>
                  <a:cubicBezTo>
                    <a:pt x="457" y="104"/>
                    <a:pt x="463" y="106"/>
                    <a:pt x="462" y="109"/>
                  </a:cubicBezTo>
                  <a:lnTo>
                    <a:pt x="443" y="169"/>
                  </a:lnTo>
                  <a:cubicBezTo>
                    <a:pt x="448" y="169"/>
                    <a:pt x="452" y="170"/>
                    <a:pt x="457" y="171"/>
                  </a:cubicBezTo>
                  <a:lnTo>
                    <a:pt x="489" y="95"/>
                  </a:lnTo>
                  <a:cubicBezTo>
                    <a:pt x="473" y="93"/>
                    <a:pt x="457" y="91"/>
                    <a:pt x="442" y="91"/>
                  </a:cubicBezTo>
                  <a:lnTo>
                    <a:pt x="442" y="91"/>
                  </a:lnTo>
                  <a:close/>
                  <a:moveTo>
                    <a:pt x="495" y="96"/>
                  </a:moveTo>
                  <a:lnTo>
                    <a:pt x="495" y="96"/>
                  </a:lnTo>
                  <a:lnTo>
                    <a:pt x="463" y="172"/>
                  </a:lnTo>
                  <a:cubicBezTo>
                    <a:pt x="467" y="172"/>
                    <a:pt x="471" y="173"/>
                    <a:pt x="475" y="174"/>
                  </a:cubicBezTo>
                  <a:lnTo>
                    <a:pt x="507" y="113"/>
                  </a:lnTo>
                  <a:cubicBezTo>
                    <a:pt x="509" y="110"/>
                    <a:pt x="514" y="112"/>
                    <a:pt x="512" y="116"/>
                  </a:cubicBezTo>
                  <a:lnTo>
                    <a:pt x="481" y="176"/>
                  </a:lnTo>
                  <a:cubicBezTo>
                    <a:pt x="486" y="177"/>
                    <a:pt x="492" y="179"/>
                    <a:pt x="497" y="181"/>
                  </a:cubicBezTo>
                  <a:lnTo>
                    <a:pt x="541" y="108"/>
                  </a:lnTo>
                  <a:cubicBezTo>
                    <a:pt x="526" y="103"/>
                    <a:pt x="510" y="99"/>
                    <a:pt x="495" y="96"/>
                  </a:cubicBezTo>
                  <a:lnTo>
                    <a:pt x="495" y="96"/>
                  </a:lnTo>
                  <a:close/>
                  <a:moveTo>
                    <a:pt x="393" y="265"/>
                  </a:moveTo>
                  <a:lnTo>
                    <a:pt x="393" y="265"/>
                  </a:lnTo>
                  <a:cubicBezTo>
                    <a:pt x="393" y="266"/>
                    <a:pt x="393" y="266"/>
                    <a:pt x="393" y="267"/>
                  </a:cubicBezTo>
                  <a:cubicBezTo>
                    <a:pt x="392" y="267"/>
                    <a:pt x="392" y="267"/>
                    <a:pt x="391" y="268"/>
                  </a:cubicBezTo>
                  <a:cubicBezTo>
                    <a:pt x="391" y="268"/>
                    <a:pt x="391" y="268"/>
                    <a:pt x="391" y="268"/>
                  </a:cubicBezTo>
                  <a:cubicBezTo>
                    <a:pt x="386" y="269"/>
                    <a:pt x="381" y="268"/>
                    <a:pt x="377" y="268"/>
                  </a:cubicBezTo>
                  <a:cubicBezTo>
                    <a:pt x="376" y="268"/>
                    <a:pt x="376" y="268"/>
                    <a:pt x="375" y="269"/>
                  </a:cubicBezTo>
                  <a:cubicBezTo>
                    <a:pt x="376" y="274"/>
                    <a:pt x="379" y="281"/>
                    <a:pt x="385" y="287"/>
                  </a:cubicBezTo>
                  <a:cubicBezTo>
                    <a:pt x="389" y="287"/>
                    <a:pt x="393" y="287"/>
                    <a:pt x="398" y="288"/>
                  </a:cubicBezTo>
                  <a:lnTo>
                    <a:pt x="410" y="236"/>
                  </a:lnTo>
                  <a:cubicBezTo>
                    <a:pt x="396" y="232"/>
                    <a:pt x="393" y="208"/>
                    <a:pt x="411" y="204"/>
                  </a:cubicBezTo>
                  <a:cubicBezTo>
                    <a:pt x="411" y="200"/>
                    <a:pt x="413" y="197"/>
                    <a:pt x="416" y="194"/>
                  </a:cubicBezTo>
                  <a:cubicBezTo>
                    <a:pt x="406" y="195"/>
                    <a:pt x="396" y="196"/>
                    <a:pt x="387" y="198"/>
                  </a:cubicBezTo>
                  <a:lnTo>
                    <a:pt x="390" y="227"/>
                  </a:lnTo>
                  <a:cubicBezTo>
                    <a:pt x="390" y="227"/>
                    <a:pt x="390" y="227"/>
                    <a:pt x="390" y="228"/>
                  </a:cubicBezTo>
                  <a:lnTo>
                    <a:pt x="390" y="231"/>
                  </a:lnTo>
                  <a:cubicBezTo>
                    <a:pt x="390" y="234"/>
                    <a:pt x="385" y="235"/>
                    <a:pt x="384" y="231"/>
                  </a:cubicBezTo>
                  <a:lnTo>
                    <a:pt x="384" y="229"/>
                  </a:lnTo>
                  <a:lnTo>
                    <a:pt x="373" y="221"/>
                  </a:lnTo>
                  <a:cubicBezTo>
                    <a:pt x="370" y="223"/>
                    <a:pt x="368" y="227"/>
                    <a:pt x="368" y="231"/>
                  </a:cubicBezTo>
                  <a:cubicBezTo>
                    <a:pt x="368" y="239"/>
                    <a:pt x="374" y="245"/>
                    <a:pt x="382" y="245"/>
                  </a:cubicBezTo>
                  <a:cubicBezTo>
                    <a:pt x="383" y="245"/>
                    <a:pt x="384" y="245"/>
                    <a:pt x="386" y="245"/>
                  </a:cubicBezTo>
                  <a:lnTo>
                    <a:pt x="386" y="244"/>
                  </a:lnTo>
                  <a:cubicBezTo>
                    <a:pt x="385" y="240"/>
                    <a:pt x="391" y="239"/>
                    <a:pt x="391" y="243"/>
                  </a:cubicBezTo>
                  <a:lnTo>
                    <a:pt x="391" y="246"/>
                  </a:lnTo>
                  <a:cubicBezTo>
                    <a:pt x="392" y="246"/>
                    <a:pt x="392" y="246"/>
                    <a:pt x="392" y="247"/>
                  </a:cubicBezTo>
                  <a:lnTo>
                    <a:pt x="393" y="265"/>
                  </a:lnTo>
                  <a:cubicBezTo>
                    <a:pt x="393" y="265"/>
                    <a:pt x="393" y="265"/>
                    <a:pt x="393" y="265"/>
                  </a:cubicBezTo>
                  <a:lnTo>
                    <a:pt x="393" y="265"/>
                  </a:lnTo>
                  <a:close/>
                  <a:moveTo>
                    <a:pt x="372" y="214"/>
                  </a:moveTo>
                  <a:lnTo>
                    <a:pt x="372" y="214"/>
                  </a:lnTo>
                  <a:lnTo>
                    <a:pt x="374" y="215"/>
                  </a:lnTo>
                  <a:cubicBezTo>
                    <a:pt x="374" y="215"/>
                    <a:pt x="374" y="215"/>
                    <a:pt x="375" y="215"/>
                  </a:cubicBezTo>
                  <a:lnTo>
                    <a:pt x="384" y="222"/>
                  </a:lnTo>
                  <a:lnTo>
                    <a:pt x="382" y="199"/>
                  </a:lnTo>
                  <a:cubicBezTo>
                    <a:pt x="374" y="201"/>
                    <a:pt x="367" y="203"/>
                    <a:pt x="360" y="206"/>
                  </a:cubicBezTo>
                  <a:cubicBezTo>
                    <a:pt x="346" y="221"/>
                    <a:pt x="347" y="238"/>
                    <a:pt x="356" y="250"/>
                  </a:cubicBezTo>
                  <a:cubicBezTo>
                    <a:pt x="357" y="250"/>
                    <a:pt x="357" y="250"/>
                    <a:pt x="357" y="250"/>
                  </a:cubicBezTo>
                  <a:cubicBezTo>
                    <a:pt x="364" y="259"/>
                    <a:pt x="376" y="264"/>
                    <a:pt x="387" y="263"/>
                  </a:cubicBezTo>
                  <a:lnTo>
                    <a:pt x="386" y="250"/>
                  </a:lnTo>
                  <a:cubicBezTo>
                    <a:pt x="385" y="251"/>
                    <a:pt x="383" y="251"/>
                    <a:pt x="382" y="251"/>
                  </a:cubicBezTo>
                  <a:cubicBezTo>
                    <a:pt x="371" y="251"/>
                    <a:pt x="362" y="242"/>
                    <a:pt x="362" y="231"/>
                  </a:cubicBezTo>
                  <a:cubicBezTo>
                    <a:pt x="362" y="226"/>
                    <a:pt x="365" y="221"/>
                    <a:pt x="368" y="217"/>
                  </a:cubicBezTo>
                  <a:cubicBezTo>
                    <a:pt x="367" y="215"/>
                    <a:pt x="370" y="212"/>
                    <a:pt x="372" y="214"/>
                  </a:cubicBezTo>
                  <a:lnTo>
                    <a:pt x="372" y="214"/>
                  </a:lnTo>
                  <a:close/>
                  <a:moveTo>
                    <a:pt x="370" y="266"/>
                  </a:moveTo>
                  <a:lnTo>
                    <a:pt x="370" y="266"/>
                  </a:lnTo>
                  <a:cubicBezTo>
                    <a:pt x="364" y="263"/>
                    <a:pt x="358" y="260"/>
                    <a:pt x="354" y="255"/>
                  </a:cubicBezTo>
                  <a:cubicBezTo>
                    <a:pt x="334" y="260"/>
                    <a:pt x="317" y="245"/>
                    <a:pt x="311" y="233"/>
                  </a:cubicBezTo>
                  <a:cubicBezTo>
                    <a:pt x="304" y="238"/>
                    <a:pt x="297" y="244"/>
                    <a:pt x="291" y="250"/>
                  </a:cubicBezTo>
                  <a:lnTo>
                    <a:pt x="303" y="253"/>
                  </a:lnTo>
                  <a:cubicBezTo>
                    <a:pt x="304" y="253"/>
                    <a:pt x="304" y="253"/>
                    <a:pt x="304" y="253"/>
                  </a:cubicBezTo>
                  <a:lnTo>
                    <a:pt x="307" y="254"/>
                  </a:lnTo>
                  <a:cubicBezTo>
                    <a:pt x="307" y="254"/>
                    <a:pt x="308" y="254"/>
                    <a:pt x="308" y="255"/>
                  </a:cubicBezTo>
                  <a:cubicBezTo>
                    <a:pt x="309" y="255"/>
                    <a:pt x="309" y="255"/>
                    <a:pt x="309" y="256"/>
                  </a:cubicBezTo>
                  <a:cubicBezTo>
                    <a:pt x="323" y="272"/>
                    <a:pt x="357" y="272"/>
                    <a:pt x="370" y="266"/>
                  </a:cubicBezTo>
                  <a:lnTo>
                    <a:pt x="370" y="266"/>
                  </a:lnTo>
                  <a:close/>
                  <a:moveTo>
                    <a:pt x="350" y="250"/>
                  </a:moveTo>
                  <a:lnTo>
                    <a:pt x="350" y="250"/>
                  </a:lnTo>
                  <a:cubicBezTo>
                    <a:pt x="342" y="239"/>
                    <a:pt x="341" y="225"/>
                    <a:pt x="350" y="210"/>
                  </a:cubicBezTo>
                  <a:cubicBezTo>
                    <a:pt x="338" y="215"/>
                    <a:pt x="326" y="222"/>
                    <a:pt x="315" y="230"/>
                  </a:cubicBezTo>
                  <a:cubicBezTo>
                    <a:pt x="320" y="240"/>
                    <a:pt x="334" y="252"/>
                    <a:pt x="350" y="250"/>
                  </a:cubicBezTo>
                  <a:lnTo>
                    <a:pt x="350" y="250"/>
                  </a:lnTo>
                  <a:close/>
                  <a:moveTo>
                    <a:pt x="305" y="260"/>
                  </a:moveTo>
                  <a:lnTo>
                    <a:pt x="305" y="260"/>
                  </a:lnTo>
                  <a:lnTo>
                    <a:pt x="305" y="259"/>
                  </a:lnTo>
                  <a:cubicBezTo>
                    <a:pt x="303" y="265"/>
                    <a:pt x="303" y="277"/>
                    <a:pt x="304" y="283"/>
                  </a:cubicBezTo>
                  <a:cubicBezTo>
                    <a:pt x="315" y="287"/>
                    <a:pt x="328" y="287"/>
                    <a:pt x="343" y="287"/>
                  </a:cubicBezTo>
                  <a:cubicBezTo>
                    <a:pt x="355" y="287"/>
                    <a:pt x="366" y="287"/>
                    <a:pt x="377" y="287"/>
                  </a:cubicBezTo>
                  <a:cubicBezTo>
                    <a:pt x="373" y="282"/>
                    <a:pt x="371" y="276"/>
                    <a:pt x="370" y="272"/>
                  </a:cubicBezTo>
                  <a:cubicBezTo>
                    <a:pt x="353" y="278"/>
                    <a:pt x="320" y="276"/>
                    <a:pt x="305" y="260"/>
                  </a:cubicBezTo>
                  <a:lnTo>
                    <a:pt x="305" y="260"/>
                  </a:lnTo>
                  <a:close/>
                  <a:moveTo>
                    <a:pt x="315" y="346"/>
                  </a:moveTo>
                  <a:lnTo>
                    <a:pt x="315" y="346"/>
                  </a:lnTo>
                  <a:cubicBezTo>
                    <a:pt x="311" y="345"/>
                    <a:pt x="308" y="343"/>
                    <a:pt x="304" y="341"/>
                  </a:cubicBezTo>
                  <a:cubicBezTo>
                    <a:pt x="300" y="344"/>
                    <a:pt x="296" y="346"/>
                    <a:pt x="293" y="349"/>
                  </a:cubicBezTo>
                  <a:cubicBezTo>
                    <a:pt x="293" y="349"/>
                    <a:pt x="292" y="350"/>
                    <a:pt x="292" y="350"/>
                  </a:cubicBezTo>
                  <a:cubicBezTo>
                    <a:pt x="285" y="356"/>
                    <a:pt x="279" y="362"/>
                    <a:pt x="274" y="367"/>
                  </a:cubicBezTo>
                  <a:cubicBezTo>
                    <a:pt x="274" y="367"/>
                    <a:pt x="274" y="368"/>
                    <a:pt x="274" y="368"/>
                  </a:cubicBezTo>
                  <a:cubicBezTo>
                    <a:pt x="272" y="370"/>
                    <a:pt x="270" y="373"/>
                    <a:pt x="268" y="375"/>
                  </a:cubicBezTo>
                  <a:cubicBezTo>
                    <a:pt x="268" y="376"/>
                    <a:pt x="268" y="376"/>
                    <a:pt x="268" y="376"/>
                  </a:cubicBezTo>
                  <a:cubicBezTo>
                    <a:pt x="261" y="386"/>
                    <a:pt x="258" y="395"/>
                    <a:pt x="257" y="403"/>
                  </a:cubicBezTo>
                  <a:cubicBezTo>
                    <a:pt x="255" y="415"/>
                    <a:pt x="256" y="431"/>
                    <a:pt x="249" y="441"/>
                  </a:cubicBezTo>
                  <a:cubicBezTo>
                    <a:pt x="260" y="440"/>
                    <a:pt x="263" y="437"/>
                    <a:pt x="270" y="431"/>
                  </a:cubicBezTo>
                  <a:cubicBezTo>
                    <a:pt x="263" y="401"/>
                    <a:pt x="285" y="362"/>
                    <a:pt x="315" y="346"/>
                  </a:cubicBezTo>
                  <a:lnTo>
                    <a:pt x="315" y="346"/>
                  </a:lnTo>
                  <a:close/>
                  <a:moveTo>
                    <a:pt x="318" y="401"/>
                  </a:moveTo>
                  <a:lnTo>
                    <a:pt x="318" y="401"/>
                  </a:lnTo>
                  <a:cubicBezTo>
                    <a:pt x="317" y="402"/>
                    <a:pt x="317" y="403"/>
                    <a:pt x="316" y="405"/>
                  </a:cubicBezTo>
                  <a:cubicBezTo>
                    <a:pt x="310" y="417"/>
                    <a:pt x="317" y="427"/>
                    <a:pt x="324" y="427"/>
                  </a:cubicBezTo>
                  <a:cubicBezTo>
                    <a:pt x="342" y="427"/>
                    <a:pt x="341" y="402"/>
                    <a:pt x="318" y="401"/>
                  </a:cubicBezTo>
                  <a:lnTo>
                    <a:pt x="318" y="401"/>
                  </a:lnTo>
                  <a:close/>
                  <a:moveTo>
                    <a:pt x="286" y="347"/>
                  </a:moveTo>
                  <a:lnTo>
                    <a:pt x="286" y="347"/>
                  </a:lnTo>
                  <a:cubicBezTo>
                    <a:pt x="277" y="340"/>
                    <a:pt x="266" y="331"/>
                    <a:pt x="261" y="320"/>
                  </a:cubicBezTo>
                  <a:cubicBezTo>
                    <a:pt x="260" y="326"/>
                    <a:pt x="260" y="332"/>
                    <a:pt x="262" y="338"/>
                  </a:cubicBezTo>
                  <a:lnTo>
                    <a:pt x="262" y="338"/>
                  </a:lnTo>
                  <a:cubicBezTo>
                    <a:pt x="264" y="347"/>
                    <a:pt x="268" y="355"/>
                    <a:pt x="272" y="361"/>
                  </a:cubicBezTo>
                  <a:cubicBezTo>
                    <a:pt x="276" y="357"/>
                    <a:pt x="281" y="352"/>
                    <a:pt x="286" y="347"/>
                  </a:cubicBezTo>
                  <a:lnTo>
                    <a:pt x="286" y="347"/>
                  </a:lnTo>
                  <a:close/>
                  <a:moveTo>
                    <a:pt x="266" y="460"/>
                  </a:moveTo>
                  <a:lnTo>
                    <a:pt x="266" y="460"/>
                  </a:lnTo>
                  <a:cubicBezTo>
                    <a:pt x="266" y="468"/>
                    <a:pt x="267" y="476"/>
                    <a:pt x="266" y="484"/>
                  </a:cubicBezTo>
                  <a:cubicBezTo>
                    <a:pt x="275" y="483"/>
                    <a:pt x="278" y="481"/>
                    <a:pt x="283" y="476"/>
                  </a:cubicBezTo>
                  <a:cubicBezTo>
                    <a:pt x="277" y="472"/>
                    <a:pt x="271" y="467"/>
                    <a:pt x="266" y="460"/>
                  </a:cubicBezTo>
                  <a:lnTo>
                    <a:pt x="266" y="460"/>
                  </a:lnTo>
                  <a:close/>
                  <a:moveTo>
                    <a:pt x="263" y="356"/>
                  </a:moveTo>
                  <a:lnTo>
                    <a:pt x="263" y="356"/>
                  </a:lnTo>
                  <a:lnTo>
                    <a:pt x="252" y="362"/>
                  </a:lnTo>
                  <a:lnTo>
                    <a:pt x="258" y="374"/>
                  </a:lnTo>
                  <a:cubicBezTo>
                    <a:pt x="260" y="373"/>
                    <a:pt x="262" y="372"/>
                    <a:pt x="264" y="372"/>
                  </a:cubicBezTo>
                  <a:cubicBezTo>
                    <a:pt x="265" y="370"/>
                    <a:pt x="267" y="368"/>
                    <a:pt x="269" y="366"/>
                  </a:cubicBezTo>
                  <a:cubicBezTo>
                    <a:pt x="267" y="363"/>
                    <a:pt x="265" y="359"/>
                    <a:pt x="263" y="356"/>
                  </a:cubicBezTo>
                  <a:lnTo>
                    <a:pt x="263" y="356"/>
                  </a:lnTo>
                  <a:close/>
                  <a:moveTo>
                    <a:pt x="232" y="406"/>
                  </a:moveTo>
                  <a:lnTo>
                    <a:pt x="232" y="406"/>
                  </a:lnTo>
                  <a:cubicBezTo>
                    <a:pt x="232" y="408"/>
                    <a:pt x="232" y="411"/>
                    <a:pt x="232" y="413"/>
                  </a:cubicBezTo>
                  <a:cubicBezTo>
                    <a:pt x="238" y="409"/>
                    <a:pt x="246" y="403"/>
                    <a:pt x="251" y="402"/>
                  </a:cubicBezTo>
                  <a:cubicBezTo>
                    <a:pt x="253" y="395"/>
                    <a:pt x="255" y="388"/>
                    <a:pt x="259" y="379"/>
                  </a:cubicBezTo>
                  <a:cubicBezTo>
                    <a:pt x="259" y="380"/>
                    <a:pt x="258" y="380"/>
                    <a:pt x="258" y="380"/>
                  </a:cubicBezTo>
                  <a:cubicBezTo>
                    <a:pt x="258" y="380"/>
                    <a:pt x="258" y="380"/>
                    <a:pt x="258" y="380"/>
                  </a:cubicBezTo>
                  <a:cubicBezTo>
                    <a:pt x="246" y="387"/>
                    <a:pt x="234" y="401"/>
                    <a:pt x="232" y="406"/>
                  </a:cubicBezTo>
                  <a:lnTo>
                    <a:pt x="232" y="406"/>
                  </a:lnTo>
                  <a:close/>
                  <a:moveTo>
                    <a:pt x="233" y="371"/>
                  </a:moveTo>
                  <a:lnTo>
                    <a:pt x="233" y="371"/>
                  </a:lnTo>
                  <a:cubicBezTo>
                    <a:pt x="232" y="379"/>
                    <a:pt x="231" y="388"/>
                    <a:pt x="232" y="397"/>
                  </a:cubicBezTo>
                  <a:cubicBezTo>
                    <a:pt x="234" y="393"/>
                    <a:pt x="238" y="389"/>
                    <a:pt x="242" y="385"/>
                  </a:cubicBezTo>
                  <a:lnTo>
                    <a:pt x="233" y="371"/>
                  </a:lnTo>
                  <a:lnTo>
                    <a:pt x="233" y="371"/>
                  </a:lnTo>
                  <a:close/>
                  <a:moveTo>
                    <a:pt x="236" y="352"/>
                  </a:moveTo>
                  <a:lnTo>
                    <a:pt x="236" y="352"/>
                  </a:lnTo>
                  <a:cubicBezTo>
                    <a:pt x="235" y="355"/>
                    <a:pt x="235" y="359"/>
                    <a:pt x="234" y="362"/>
                  </a:cubicBezTo>
                  <a:lnTo>
                    <a:pt x="246" y="381"/>
                  </a:lnTo>
                  <a:cubicBezTo>
                    <a:pt x="248" y="380"/>
                    <a:pt x="251" y="378"/>
                    <a:pt x="253" y="377"/>
                  </a:cubicBezTo>
                  <a:cubicBezTo>
                    <a:pt x="243" y="357"/>
                    <a:pt x="241" y="361"/>
                    <a:pt x="260" y="351"/>
                  </a:cubicBezTo>
                  <a:cubicBezTo>
                    <a:pt x="259" y="348"/>
                    <a:pt x="258" y="345"/>
                    <a:pt x="257" y="342"/>
                  </a:cubicBezTo>
                  <a:cubicBezTo>
                    <a:pt x="252" y="343"/>
                    <a:pt x="243" y="347"/>
                    <a:pt x="236" y="352"/>
                  </a:cubicBezTo>
                  <a:lnTo>
                    <a:pt x="236" y="352"/>
                  </a:lnTo>
                  <a:close/>
                  <a:moveTo>
                    <a:pt x="267" y="279"/>
                  </a:moveTo>
                  <a:lnTo>
                    <a:pt x="267" y="279"/>
                  </a:lnTo>
                  <a:cubicBezTo>
                    <a:pt x="254" y="299"/>
                    <a:pt x="244" y="321"/>
                    <a:pt x="238" y="344"/>
                  </a:cubicBezTo>
                  <a:cubicBezTo>
                    <a:pt x="244" y="340"/>
                    <a:pt x="251" y="338"/>
                    <a:pt x="255" y="336"/>
                  </a:cubicBezTo>
                  <a:cubicBezTo>
                    <a:pt x="254" y="328"/>
                    <a:pt x="254" y="319"/>
                    <a:pt x="258" y="309"/>
                  </a:cubicBezTo>
                  <a:cubicBezTo>
                    <a:pt x="259" y="306"/>
                    <a:pt x="263" y="306"/>
                    <a:pt x="263" y="310"/>
                  </a:cubicBezTo>
                  <a:cubicBezTo>
                    <a:pt x="265" y="324"/>
                    <a:pt x="280" y="335"/>
                    <a:pt x="291" y="344"/>
                  </a:cubicBezTo>
                  <a:cubicBezTo>
                    <a:pt x="293" y="342"/>
                    <a:pt x="296" y="339"/>
                    <a:pt x="299" y="337"/>
                  </a:cubicBezTo>
                  <a:cubicBezTo>
                    <a:pt x="283" y="325"/>
                    <a:pt x="271" y="308"/>
                    <a:pt x="267" y="279"/>
                  </a:cubicBezTo>
                  <a:lnTo>
                    <a:pt x="267" y="279"/>
                  </a:lnTo>
                  <a:close/>
                  <a:moveTo>
                    <a:pt x="287" y="255"/>
                  </a:moveTo>
                  <a:lnTo>
                    <a:pt x="287" y="255"/>
                  </a:lnTo>
                  <a:cubicBezTo>
                    <a:pt x="284" y="258"/>
                    <a:pt x="281" y="261"/>
                    <a:pt x="278" y="265"/>
                  </a:cubicBezTo>
                  <a:cubicBezTo>
                    <a:pt x="284" y="273"/>
                    <a:pt x="290" y="278"/>
                    <a:pt x="298" y="281"/>
                  </a:cubicBezTo>
                  <a:cubicBezTo>
                    <a:pt x="297" y="274"/>
                    <a:pt x="297" y="264"/>
                    <a:pt x="299" y="258"/>
                  </a:cubicBezTo>
                  <a:lnTo>
                    <a:pt x="287" y="255"/>
                  </a:lnTo>
                  <a:lnTo>
                    <a:pt x="287" y="255"/>
                  </a:lnTo>
                  <a:close/>
                  <a:moveTo>
                    <a:pt x="445" y="236"/>
                  </a:moveTo>
                  <a:lnTo>
                    <a:pt x="445" y="236"/>
                  </a:lnTo>
                  <a:cubicBezTo>
                    <a:pt x="442" y="238"/>
                    <a:pt x="439" y="239"/>
                    <a:pt x="435" y="239"/>
                  </a:cubicBezTo>
                  <a:cubicBezTo>
                    <a:pt x="434" y="247"/>
                    <a:pt x="433" y="255"/>
                    <a:pt x="434" y="263"/>
                  </a:cubicBezTo>
                  <a:lnTo>
                    <a:pt x="449" y="247"/>
                  </a:lnTo>
                  <a:cubicBezTo>
                    <a:pt x="446" y="243"/>
                    <a:pt x="445" y="240"/>
                    <a:pt x="445" y="236"/>
                  </a:cubicBezTo>
                  <a:lnTo>
                    <a:pt x="445" y="236"/>
                  </a:lnTo>
                  <a:close/>
                  <a:moveTo>
                    <a:pt x="428" y="253"/>
                  </a:moveTo>
                  <a:lnTo>
                    <a:pt x="428" y="253"/>
                  </a:lnTo>
                  <a:cubicBezTo>
                    <a:pt x="424" y="252"/>
                    <a:pt x="420" y="251"/>
                    <a:pt x="418" y="247"/>
                  </a:cubicBezTo>
                  <a:cubicBezTo>
                    <a:pt x="417" y="245"/>
                    <a:pt x="423" y="246"/>
                    <a:pt x="424" y="246"/>
                  </a:cubicBezTo>
                  <a:cubicBezTo>
                    <a:pt x="426" y="246"/>
                    <a:pt x="427" y="245"/>
                    <a:pt x="429" y="245"/>
                  </a:cubicBezTo>
                  <a:cubicBezTo>
                    <a:pt x="429" y="242"/>
                    <a:pt x="429" y="239"/>
                    <a:pt x="430" y="236"/>
                  </a:cubicBezTo>
                  <a:cubicBezTo>
                    <a:pt x="430" y="236"/>
                    <a:pt x="430" y="235"/>
                    <a:pt x="430" y="235"/>
                  </a:cubicBezTo>
                  <a:cubicBezTo>
                    <a:pt x="430" y="234"/>
                    <a:pt x="430" y="233"/>
                    <a:pt x="430" y="232"/>
                  </a:cubicBezTo>
                  <a:cubicBezTo>
                    <a:pt x="431" y="229"/>
                    <a:pt x="436" y="229"/>
                    <a:pt x="436" y="233"/>
                  </a:cubicBezTo>
                  <a:cubicBezTo>
                    <a:pt x="452" y="232"/>
                    <a:pt x="449" y="208"/>
                    <a:pt x="432" y="212"/>
                  </a:cubicBezTo>
                  <a:cubicBezTo>
                    <a:pt x="428" y="212"/>
                    <a:pt x="427" y="207"/>
                    <a:pt x="431" y="206"/>
                  </a:cubicBezTo>
                  <a:cubicBezTo>
                    <a:pt x="435" y="205"/>
                    <a:pt x="438" y="205"/>
                    <a:pt x="441" y="206"/>
                  </a:cubicBezTo>
                  <a:cubicBezTo>
                    <a:pt x="439" y="183"/>
                    <a:pt x="403" y="197"/>
                    <a:pt x="423" y="215"/>
                  </a:cubicBezTo>
                  <a:cubicBezTo>
                    <a:pt x="426" y="217"/>
                    <a:pt x="423" y="222"/>
                    <a:pt x="420" y="219"/>
                  </a:cubicBezTo>
                  <a:cubicBezTo>
                    <a:pt x="416" y="216"/>
                    <a:pt x="414" y="213"/>
                    <a:pt x="413" y="210"/>
                  </a:cubicBezTo>
                  <a:cubicBezTo>
                    <a:pt x="400" y="212"/>
                    <a:pt x="403" y="228"/>
                    <a:pt x="412" y="231"/>
                  </a:cubicBezTo>
                  <a:lnTo>
                    <a:pt x="412" y="230"/>
                  </a:lnTo>
                  <a:cubicBezTo>
                    <a:pt x="413" y="227"/>
                    <a:pt x="418" y="228"/>
                    <a:pt x="417" y="232"/>
                  </a:cubicBezTo>
                  <a:lnTo>
                    <a:pt x="416" y="234"/>
                  </a:lnTo>
                  <a:cubicBezTo>
                    <a:pt x="416" y="235"/>
                    <a:pt x="416" y="235"/>
                    <a:pt x="416" y="235"/>
                  </a:cubicBezTo>
                  <a:lnTo>
                    <a:pt x="403" y="288"/>
                  </a:lnTo>
                  <a:cubicBezTo>
                    <a:pt x="406" y="288"/>
                    <a:pt x="408" y="289"/>
                    <a:pt x="410" y="289"/>
                  </a:cubicBezTo>
                  <a:lnTo>
                    <a:pt x="430" y="268"/>
                  </a:lnTo>
                  <a:cubicBezTo>
                    <a:pt x="428" y="263"/>
                    <a:pt x="428" y="258"/>
                    <a:pt x="428" y="253"/>
                  </a:cubicBezTo>
                  <a:lnTo>
                    <a:pt x="428" y="253"/>
                  </a:lnTo>
                  <a:close/>
                  <a:moveTo>
                    <a:pt x="456" y="273"/>
                  </a:moveTo>
                  <a:lnTo>
                    <a:pt x="456" y="273"/>
                  </a:lnTo>
                  <a:cubicBezTo>
                    <a:pt x="453" y="268"/>
                    <a:pt x="452" y="262"/>
                    <a:pt x="453" y="257"/>
                  </a:cubicBezTo>
                  <a:cubicBezTo>
                    <a:pt x="453" y="254"/>
                    <a:pt x="456" y="259"/>
                    <a:pt x="456" y="259"/>
                  </a:cubicBezTo>
                  <a:cubicBezTo>
                    <a:pt x="458" y="261"/>
                    <a:pt x="460" y="262"/>
                    <a:pt x="463" y="263"/>
                  </a:cubicBezTo>
                  <a:cubicBezTo>
                    <a:pt x="467" y="256"/>
                    <a:pt x="472" y="249"/>
                    <a:pt x="477" y="243"/>
                  </a:cubicBezTo>
                  <a:cubicBezTo>
                    <a:pt x="483" y="235"/>
                    <a:pt x="488" y="228"/>
                    <a:pt x="494" y="221"/>
                  </a:cubicBezTo>
                  <a:cubicBezTo>
                    <a:pt x="484" y="209"/>
                    <a:pt x="468" y="216"/>
                    <a:pt x="473" y="234"/>
                  </a:cubicBezTo>
                  <a:cubicBezTo>
                    <a:pt x="474" y="238"/>
                    <a:pt x="468" y="239"/>
                    <a:pt x="467" y="235"/>
                  </a:cubicBezTo>
                  <a:cubicBezTo>
                    <a:pt x="466" y="231"/>
                    <a:pt x="466" y="228"/>
                    <a:pt x="466" y="225"/>
                  </a:cubicBezTo>
                  <a:cubicBezTo>
                    <a:pt x="454" y="221"/>
                    <a:pt x="445" y="232"/>
                    <a:pt x="453" y="243"/>
                  </a:cubicBezTo>
                  <a:cubicBezTo>
                    <a:pt x="456" y="240"/>
                    <a:pt x="459" y="244"/>
                    <a:pt x="457" y="247"/>
                  </a:cubicBezTo>
                  <a:lnTo>
                    <a:pt x="435" y="270"/>
                  </a:lnTo>
                  <a:cubicBezTo>
                    <a:pt x="435" y="271"/>
                    <a:pt x="435" y="271"/>
                    <a:pt x="434" y="271"/>
                  </a:cubicBezTo>
                  <a:lnTo>
                    <a:pt x="417" y="290"/>
                  </a:lnTo>
                  <a:cubicBezTo>
                    <a:pt x="424" y="292"/>
                    <a:pt x="432" y="293"/>
                    <a:pt x="440" y="296"/>
                  </a:cubicBezTo>
                  <a:cubicBezTo>
                    <a:pt x="445" y="288"/>
                    <a:pt x="451" y="280"/>
                    <a:pt x="456" y="273"/>
                  </a:cubicBezTo>
                  <a:lnTo>
                    <a:pt x="456" y="273"/>
                  </a:lnTo>
                  <a:close/>
                  <a:moveTo>
                    <a:pt x="431" y="430"/>
                  </a:moveTo>
                  <a:lnTo>
                    <a:pt x="431" y="430"/>
                  </a:lnTo>
                  <a:cubicBezTo>
                    <a:pt x="462" y="417"/>
                    <a:pt x="472" y="392"/>
                    <a:pt x="471" y="372"/>
                  </a:cubicBezTo>
                  <a:cubicBezTo>
                    <a:pt x="464" y="382"/>
                    <a:pt x="457" y="393"/>
                    <a:pt x="450" y="402"/>
                  </a:cubicBezTo>
                  <a:cubicBezTo>
                    <a:pt x="444" y="412"/>
                    <a:pt x="437" y="421"/>
                    <a:pt x="431" y="430"/>
                  </a:cubicBezTo>
                  <a:lnTo>
                    <a:pt x="431" y="430"/>
                  </a:lnTo>
                  <a:close/>
                  <a:moveTo>
                    <a:pt x="493" y="359"/>
                  </a:moveTo>
                  <a:lnTo>
                    <a:pt x="493" y="359"/>
                  </a:lnTo>
                  <a:cubicBezTo>
                    <a:pt x="506" y="345"/>
                    <a:pt x="511" y="331"/>
                    <a:pt x="511" y="317"/>
                  </a:cubicBezTo>
                  <a:cubicBezTo>
                    <a:pt x="503" y="326"/>
                    <a:pt x="496" y="335"/>
                    <a:pt x="490" y="345"/>
                  </a:cubicBezTo>
                  <a:cubicBezTo>
                    <a:pt x="491" y="349"/>
                    <a:pt x="492" y="354"/>
                    <a:pt x="493" y="359"/>
                  </a:cubicBezTo>
                  <a:lnTo>
                    <a:pt x="493" y="359"/>
                  </a:lnTo>
                  <a:close/>
                  <a:moveTo>
                    <a:pt x="534" y="308"/>
                  </a:moveTo>
                  <a:lnTo>
                    <a:pt x="534" y="308"/>
                  </a:lnTo>
                  <a:cubicBezTo>
                    <a:pt x="548" y="297"/>
                    <a:pt x="553" y="285"/>
                    <a:pt x="553" y="270"/>
                  </a:cubicBezTo>
                  <a:cubicBezTo>
                    <a:pt x="545" y="277"/>
                    <a:pt x="538" y="284"/>
                    <a:pt x="531" y="292"/>
                  </a:cubicBezTo>
                  <a:cubicBezTo>
                    <a:pt x="532" y="298"/>
                    <a:pt x="533" y="303"/>
                    <a:pt x="534" y="308"/>
                  </a:cubicBezTo>
                  <a:lnTo>
                    <a:pt x="534" y="308"/>
                  </a:lnTo>
                  <a:close/>
                  <a:moveTo>
                    <a:pt x="533" y="331"/>
                  </a:moveTo>
                  <a:lnTo>
                    <a:pt x="533" y="331"/>
                  </a:lnTo>
                  <a:cubicBezTo>
                    <a:pt x="562" y="318"/>
                    <a:pt x="575" y="287"/>
                    <a:pt x="572" y="254"/>
                  </a:cubicBezTo>
                  <a:cubicBezTo>
                    <a:pt x="567" y="258"/>
                    <a:pt x="563" y="261"/>
                    <a:pt x="558" y="265"/>
                  </a:cubicBezTo>
                  <a:cubicBezTo>
                    <a:pt x="560" y="285"/>
                    <a:pt x="553" y="301"/>
                    <a:pt x="534" y="315"/>
                  </a:cubicBezTo>
                  <a:cubicBezTo>
                    <a:pt x="534" y="321"/>
                    <a:pt x="534" y="326"/>
                    <a:pt x="533" y="331"/>
                  </a:cubicBezTo>
                  <a:lnTo>
                    <a:pt x="533" y="331"/>
                  </a:lnTo>
                  <a:close/>
                  <a:moveTo>
                    <a:pt x="420" y="452"/>
                  </a:moveTo>
                  <a:lnTo>
                    <a:pt x="420" y="452"/>
                  </a:lnTo>
                  <a:cubicBezTo>
                    <a:pt x="420" y="452"/>
                    <a:pt x="420" y="452"/>
                    <a:pt x="420" y="452"/>
                  </a:cubicBezTo>
                  <a:cubicBezTo>
                    <a:pt x="453" y="449"/>
                    <a:pt x="482" y="423"/>
                    <a:pt x="488" y="388"/>
                  </a:cubicBezTo>
                  <a:cubicBezTo>
                    <a:pt x="488" y="387"/>
                    <a:pt x="488" y="387"/>
                    <a:pt x="488" y="387"/>
                  </a:cubicBezTo>
                  <a:cubicBezTo>
                    <a:pt x="489" y="380"/>
                    <a:pt x="489" y="373"/>
                    <a:pt x="488" y="365"/>
                  </a:cubicBezTo>
                  <a:cubicBezTo>
                    <a:pt x="488" y="365"/>
                    <a:pt x="488" y="364"/>
                    <a:pt x="488" y="364"/>
                  </a:cubicBezTo>
                  <a:cubicBezTo>
                    <a:pt x="488" y="360"/>
                    <a:pt x="487" y="355"/>
                    <a:pt x="485" y="351"/>
                  </a:cubicBezTo>
                  <a:cubicBezTo>
                    <a:pt x="482" y="355"/>
                    <a:pt x="479" y="360"/>
                    <a:pt x="475" y="365"/>
                  </a:cubicBezTo>
                  <a:cubicBezTo>
                    <a:pt x="480" y="390"/>
                    <a:pt x="469" y="425"/>
                    <a:pt x="425" y="438"/>
                  </a:cubicBezTo>
                  <a:cubicBezTo>
                    <a:pt x="422" y="443"/>
                    <a:pt x="418" y="447"/>
                    <a:pt x="415" y="452"/>
                  </a:cubicBezTo>
                  <a:cubicBezTo>
                    <a:pt x="416" y="452"/>
                    <a:pt x="418" y="452"/>
                    <a:pt x="420" y="452"/>
                  </a:cubicBezTo>
                  <a:lnTo>
                    <a:pt x="420" y="452"/>
                  </a:lnTo>
                  <a:close/>
                  <a:moveTo>
                    <a:pt x="299" y="552"/>
                  </a:moveTo>
                  <a:lnTo>
                    <a:pt x="299" y="552"/>
                  </a:lnTo>
                  <a:cubicBezTo>
                    <a:pt x="299" y="552"/>
                    <a:pt x="299" y="552"/>
                    <a:pt x="299" y="552"/>
                  </a:cubicBezTo>
                  <a:cubicBezTo>
                    <a:pt x="299" y="553"/>
                    <a:pt x="300" y="554"/>
                    <a:pt x="301" y="555"/>
                  </a:cubicBezTo>
                  <a:cubicBezTo>
                    <a:pt x="312" y="549"/>
                    <a:pt x="322" y="541"/>
                    <a:pt x="332" y="533"/>
                  </a:cubicBezTo>
                  <a:cubicBezTo>
                    <a:pt x="332" y="533"/>
                    <a:pt x="332" y="533"/>
                    <a:pt x="332" y="533"/>
                  </a:cubicBezTo>
                  <a:cubicBezTo>
                    <a:pt x="337" y="529"/>
                    <a:pt x="342" y="525"/>
                    <a:pt x="346" y="521"/>
                  </a:cubicBezTo>
                  <a:cubicBezTo>
                    <a:pt x="346" y="521"/>
                    <a:pt x="347" y="521"/>
                    <a:pt x="347" y="521"/>
                  </a:cubicBezTo>
                  <a:cubicBezTo>
                    <a:pt x="351" y="517"/>
                    <a:pt x="356" y="512"/>
                    <a:pt x="360" y="508"/>
                  </a:cubicBezTo>
                  <a:cubicBezTo>
                    <a:pt x="360" y="508"/>
                    <a:pt x="361" y="508"/>
                    <a:pt x="361" y="507"/>
                  </a:cubicBezTo>
                  <a:cubicBezTo>
                    <a:pt x="367" y="502"/>
                    <a:pt x="372" y="495"/>
                    <a:pt x="378" y="489"/>
                  </a:cubicBezTo>
                  <a:cubicBezTo>
                    <a:pt x="378" y="489"/>
                    <a:pt x="378" y="488"/>
                    <a:pt x="379" y="488"/>
                  </a:cubicBezTo>
                  <a:cubicBezTo>
                    <a:pt x="384" y="483"/>
                    <a:pt x="389" y="477"/>
                    <a:pt x="393" y="471"/>
                  </a:cubicBezTo>
                  <a:cubicBezTo>
                    <a:pt x="394" y="470"/>
                    <a:pt x="394" y="470"/>
                    <a:pt x="394" y="470"/>
                  </a:cubicBezTo>
                  <a:cubicBezTo>
                    <a:pt x="398" y="465"/>
                    <a:pt x="403" y="459"/>
                    <a:pt x="407" y="454"/>
                  </a:cubicBezTo>
                  <a:cubicBezTo>
                    <a:pt x="407" y="453"/>
                    <a:pt x="407" y="453"/>
                    <a:pt x="407" y="453"/>
                  </a:cubicBezTo>
                  <a:cubicBezTo>
                    <a:pt x="412" y="447"/>
                    <a:pt x="417" y="440"/>
                    <a:pt x="421" y="434"/>
                  </a:cubicBezTo>
                  <a:cubicBezTo>
                    <a:pt x="421" y="434"/>
                    <a:pt x="421" y="434"/>
                    <a:pt x="422" y="433"/>
                  </a:cubicBezTo>
                  <a:cubicBezTo>
                    <a:pt x="438" y="410"/>
                    <a:pt x="454" y="386"/>
                    <a:pt x="470" y="363"/>
                  </a:cubicBezTo>
                  <a:cubicBezTo>
                    <a:pt x="470" y="363"/>
                    <a:pt x="470" y="363"/>
                    <a:pt x="470" y="363"/>
                  </a:cubicBezTo>
                  <a:cubicBezTo>
                    <a:pt x="475" y="356"/>
                    <a:pt x="479" y="350"/>
                    <a:pt x="484" y="343"/>
                  </a:cubicBezTo>
                  <a:cubicBezTo>
                    <a:pt x="484" y="343"/>
                    <a:pt x="484" y="343"/>
                    <a:pt x="484" y="343"/>
                  </a:cubicBezTo>
                  <a:cubicBezTo>
                    <a:pt x="492" y="332"/>
                    <a:pt x="500" y="321"/>
                    <a:pt x="508" y="311"/>
                  </a:cubicBezTo>
                  <a:cubicBezTo>
                    <a:pt x="509" y="310"/>
                    <a:pt x="510" y="309"/>
                    <a:pt x="510" y="308"/>
                  </a:cubicBezTo>
                  <a:cubicBezTo>
                    <a:pt x="511" y="308"/>
                    <a:pt x="511" y="307"/>
                    <a:pt x="511" y="307"/>
                  </a:cubicBezTo>
                  <a:cubicBezTo>
                    <a:pt x="516" y="301"/>
                    <a:pt x="521" y="296"/>
                    <a:pt x="526" y="290"/>
                  </a:cubicBezTo>
                  <a:cubicBezTo>
                    <a:pt x="526" y="290"/>
                    <a:pt x="526" y="290"/>
                    <a:pt x="526" y="289"/>
                  </a:cubicBezTo>
                  <a:cubicBezTo>
                    <a:pt x="535" y="280"/>
                    <a:pt x="544" y="270"/>
                    <a:pt x="553" y="262"/>
                  </a:cubicBezTo>
                  <a:cubicBezTo>
                    <a:pt x="553" y="262"/>
                    <a:pt x="554" y="262"/>
                    <a:pt x="554" y="262"/>
                  </a:cubicBezTo>
                  <a:cubicBezTo>
                    <a:pt x="560" y="256"/>
                    <a:pt x="566" y="252"/>
                    <a:pt x="572" y="247"/>
                  </a:cubicBezTo>
                  <a:cubicBezTo>
                    <a:pt x="572" y="247"/>
                    <a:pt x="573" y="247"/>
                    <a:pt x="573" y="247"/>
                  </a:cubicBezTo>
                  <a:lnTo>
                    <a:pt x="574" y="246"/>
                  </a:lnTo>
                  <a:cubicBezTo>
                    <a:pt x="574" y="246"/>
                    <a:pt x="574" y="246"/>
                    <a:pt x="574" y="246"/>
                  </a:cubicBezTo>
                  <a:cubicBezTo>
                    <a:pt x="575" y="245"/>
                    <a:pt x="576" y="244"/>
                    <a:pt x="577" y="244"/>
                  </a:cubicBezTo>
                  <a:lnTo>
                    <a:pt x="571" y="228"/>
                  </a:lnTo>
                  <a:cubicBezTo>
                    <a:pt x="568" y="230"/>
                    <a:pt x="565" y="233"/>
                    <a:pt x="562" y="235"/>
                  </a:cubicBezTo>
                  <a:cubicBezTo>
                    <a:pt x="562" y="235"/>
                    <a:pt x="562" y="236"/>
                    <a:pt x="562" y="236"/>
                  </a:cubicBezTo>
                  <a:cubicBezTo>
                    <a:pt x="456" y="323"/>
                    <a:pt x="411" y="466"/>
                    <a:pt x="294" y="544"/>
                  </a:cubicBezTo>
                  <a:cubicBezTo>
                    <a:pt x="296" y="547"/>
                    <a:pt x="297" y="549"/>
                    <a:pt x="299" y="552"/>
                  </a:cubicBezTo>
                  <a:lnTo>
                    <a:pt x="299" y="552"/>
                  </a:lnTo>
                  <a:close/>
                  <a:moveTo>
                    <a:pt x="400" y="562"/>
                  </a:moveTo>
                  <a:lnTo>
                    <a:pt x="400" y="562"/>
                  </a:lnTo>
                  <a:cubicBezTo>
                    <a:pt x="400" y="562"/>
                    <a:pt x="400" y="562"/>
                    <a:pt x="400" y="562"/>
                  </a:cubicBezTo>
                  <a:cubicBezTo>
                    <a:pt x="402" y="563"/>
                    <a:pt x="405" y="563"/>
                    <a:pt x="407" y="563"/>
                  </a:cubicBezTo>
                  <a:cubicBezTo>
                    <a:pt x="414" y="563"/>
                    <a:pt x="421" y="561"/>
                    <a:pt x="426" y="556"/>
                  </a:cubicBezTo>
                  <a:cubicBezTo>
                    <a:pt x="426" y="556"/>
                    <a:pt x="426" y="556"/>
                    <a:pt x="426" y="556"/>
                  </a:cubicBezTo>
                  <a:cubicBezTo>
                    <a:pt x="433" y="551"/>
                    <a:pt x="437" y="543"/>
                    <a:pt x="437" y="534"/>
                  </a:cubicBezTo>
                  <a:cubicBezTo>
                    <a:pt x="437" y="529"/>
                    <a:pt x="436" y="525"/>
                    <a:pt x="434" y="522"/>
                  </a:cubicBezTo>
                  <a:cubicBezTo>
                    <a:pt x="434" y="521"/>
                    <a:pt x="434" y="521"/>
                    <a:pt x="434" y="521"/>
                  </a:cubicBezTo>
                  <a:cubicBezTo>
                    <a:pt x="429" y="511"/>
                    <a:pt x="419" y="505"/>
                    <a:pt x="407" y="505"/>
                  </a:cubicBezTo>
                  <a:cubicBezTo>
                    <a:pt x="406" y="505"/>
                    <a:pt x="404" y="505"/>
                    <a:pt x="403" y="505"/>
                  </a:cubicBezTo>
                  <a:lnTo>
                    <a:pt x="402" y="505"/>
                  </a:lnTo>
                  <a:cubicBezTo>
                    <a:pt x="397" y="506"/>
                    <a:pt x="392" y="508"/>
                    <a:pt x="388" y="512"/>
                  </a:cubicBezTo>
                  <a:lnTo>
                    <a:pt x="388" y="512"/>
                  </a:lnTo>
                  <a:cubicBezTo>
                    <a:pt x="382" y="517"/>
                    <a:pt x="378" y="525"/>
                    <a:pt x="378" y="534"/>
                  </a:cubicBezTo>
                  <a:cubicBezTo>
                    <a:pt x="378" y="547"/>
                    <a:pt x="387" y="559"/>
                    <a:pt x="400" y="562"/>
                  </a:cubicBezTo>
                  <a:lnTo>
                    <a:pt x="400" y="562"/>
                  </a:lnTo>
                  <a:close/>
                  <a:moveTo>
                    <a:pt x="324" y="668"/>
                  </a:moveTo>
                  <a:lnTo>
                    <a:pt x="324" y="668"/>
                  </a:lnTo>
                  <a:cubicBezTo>
                    <a:pt x="332" y="665"/>
                    <a:pt x="340" y="662"/>
                    <a:pt x="347" y="657"/>
                  </a:cubicBezTo>
                  <a:cubicBezTo>
                    <a:pt x="347" y="657"/>
                    <a:pt x="347" y="657"/>
                    <a:pt x="348" y="657"/>
                  </a:cubicBezTo>
                  <a:cubicBezTo>
                    <a:pt x="354" y="653"/>
                    <a:pt x="360" y="648"/>
                    <a:pt x="365" y="643"/>
                  </a:cubicBezTo>
                  <a:cubicBezTo>
                    <a:pt x="365" y="643"/>
                    <a:pt x="365" y="643"/>
                    <a:pt x="365" y="643"/>
                  </a:cubicBezTo>
                  <a:cubicBezTo>
                    <a:pt x="390" y="618"/>
                    <a:pt x="397" y="585"/>
                    <a:pt x="396" y="567"/>
                  </a:cubicBezTo>
                  <a:cubicBezTo>
                    <a:pt x="391" y="565"/>
                    <a:pt x="385" y="562"/>
                    <a:pt x="381" y="557"/>
                  </a:cubicBezTo>
                  <a:cubicBezTo>
                    <a:pt x="384" y="590"/>
                    <a:pt x="374" y="629"/>
                    <a:pt x="327" y="653"/>
                  </a:cubicBezTo>
                  <a:cubicBezTo>
                    <a:pt x="326" y="653"/>
                    <a:pt x="326" y="653"/>
                    <a:pt x="325" y="653"/>
                  </a:cubicBezTo>
                  <a:cubicBezTo>
                    <a:pt x="325" y="653"/>
                    <a:pt x="324" y="653"/>
                    <a:pt x="324" y="653"/>
                  </a:cubicBezTo>
                  <a:cubicBezTo>
                    <a:pt x="316" y="650"/>
                    <a:pt x="307" y="646"/>
                    <a:pt x="300" y="641"/>
                  </a:cubicBezTo>
                  <a:cubicBezTo>
                    <a:pt x="299" y="640"/>
                    <a:pt x="299" y="640"/>
                    <a:pt x="298" y="640"/>
                  </a:cubicBezTo>
                  <a:cubicBezTo>
                    <a:pt x="292" y="635"/>
                    <a:pt x="286" y="629"/>
                    <a:pt x="282" y="622"/>
                  </a:cubicBezTo>
                  <a:cubicBezTo>
                    <a:pt x="282" y="621"/>
                    <a:pt x="282" y="621"/>
                    <a:pt x="281" y="621"/>
                  </a:cubicBezTo>
                  <a:cubicBezTo>
                    <a:pt x="272" y="605"/>
                    <a:pt x="274" y="585"/>
                    <a:pt x="300" y="569"/>
                  </a:cubicBezTo>
                  <a:cubicBezTo>
                    <a:pt x="299" y="565"/>
                    <a:pt x="297" y="561"/>
                    <a:pt x="295" y="557"/>
                  </a:cubicBezTo>
                  <a:cubicBezTo>
                    <a:pt x="241" y="594"/>
                    <a:pt x="263" y="640"/>
                    <a:pt x="324" y="668"/>
                  </a:cubicBezTo>
                  <a:lnTo>
                    <a:pt x="324" y="668"/>
                  </a:lnTo>
                  <a:close/>
                  <a:moveTo>
                    <a:pt x="349" y="662"/>
                  </a:moveTo>
                  <a:lnTo>
                    <a:pt x="349" y="662"/>
                  </a:lnTo>
                  <a:cubicBezTo>
                    <a:pt x="344" y="666"/>
                    <a:pt x="338" y="669"/>
                    <a:pt x="331" y="672"/>
                  </a:cubicBezTo>
                  <a:cubicBezTo>
                    <a:pt x="363" y="685"/>
                    <a:pt x="405" y="694"/>
                    <a:pt x="449" y="693"/>
                  </a:cubicBezTo>
                  <a:cubicBezTo>
                    <a:pt x="423" y="683"/>
                    <a:pt x="374" y="667"/>
                    <a:pt x="349" y="662"/>
                  </a:cubicBezTo>
                  <a:lnTo>
                    <a:pt x="349" y="662"/>
                  </a:lnTo>
                  <a:close/>
                  <a:moveTo>
                    <a:pt x="368" y="648"/>
                  </a:moveTo>
                  <a:lnTo>
                    <a:pt x="368" y="648"/>
                  </a:lnTo>
                  <a:cubicBezTo>
                    <a:pt x="364" y="652"/>
                    <a:pt x="360" y="655"/>
                    <a:pt x="356" y="658"/>
                  </a:cubicBezTo>
                  <a:cubicBezTo>
                    <a:pt x="387" y="665"/>
                    <a:pt x="443" y="683"/>
                    <a:pt x="463" y="692"/>
                  </a:cubicBezTo>
                  <a:cubicBezTo>
                    <a:pt x="475" y="692"/>
                    <a:pt x="487" y="690"/>
                    <a:pt x="499" y="688"/>
                  </a:cubicBezTo>
                  <a:cubicBezTo>
                    <a:pt x="465" y="677"/>
                    <a:pt x="398" y="656"/>
                    <a:pt x="368" y="648"/>
                  </a:cubicBezTo>
                  <a:lnTo>
                    <a:pt x="368" y="648"/>
                  </a:lnTo>
                  <a:close/>
                  <a:moveTo>
                    <a:pt x="402" y="568"/>
                  </a:moveTo>
                  <a:lnTo>
                    <a:pt x="402" y="568"/>
                  </a:lnTo>
                  <a:cubicBezTo>
                    <a:pt x="402" y="587"/>
                    <a:pt x="395" y="619"/>
                    <a:pt x="372" y="644"/>
                  </a:cubicBezTo>
                  <a:cubicBezTo>
                    <a:pt x="407" y="652"/>
                    <a:pt x="482" y="676"/>
                    <a:pt x="510" y="686"/>
                  </a:cubicBezTo>
                  <a:cubicBezTo>
                    <a:pt x="514" y="685"/>
                    <a:pt x="518" y="684"/>
                    <a:pt x="521" y="683"/>
                  </a:cubicBezTo>
                  <a:cubicBezTo>
                    <a:pt x="517" y="661"/>
                    <a:pt x="517" y="629"/>
                    <a:pt x="528" y="594"/>
                  </a:cubicBezTo>
                  <a:cubicBezTo>
                    <a:pt x="497" y="592"/>
                    <a:pt x="461" y="582"/>
                    <a:pt x="428" y="562"/>
                  </a:cubicBezTo>
                  <a:cubicBezTo>
                    <a:pt x="422" y="566"/>
                    <a:pt x="415" y="569"/>
                    <a:pt x="407" y="569"/>
                  </a:cubicBezTo>
                  <a:cubicBezTo>
                    <a:pt x="405" y="569"/>
                    <a:pt x="404" y="569"/>
                    <a:pt x="402" y="568"/>
                  </a:cubicBezTo>
                  <a:lnTo>
                    <a:pt x="402" y="568"/>
                  </a:lnTo>
                  <a:close/>
                  <a:moveTo>
                    <a:pt x="402" y="492"/>
                  </a:moveTo>
                  <a:lnTo>
                    <a:pt x="402" y="492"/>
                  </a:lnTo>
                  <a:cubicBezTo>
                    <a:pt x="402" y="495"/>
                    <a:pt x="403" y="497"/>
                    <a:pt x="404" y="499"/>
                  </a:cubicBezTo>
                  <a:cubicBezTo>
                    <a:pt x="405" y="499"/>
                    <a:pt x="406" y="499"/>
                    <a:pt x="407" y="499"/>
                  </a:cubicBezTo>
                  <a:cubicBezTo>
                    <a:pt x="413" y="499"/>
                    <a:pt x="418" y="500"/>
                    <a:pt x="423" y="503"/>
                  </a:cubicBezTo>
                  <a:cubicBezTo>
                    <a:pt x="426" y="487"/>
                    <a:pt x="411" y="481"/>
                    <a:pt x="402" y="492"/>
                  </a:cubicBezTo>
                  <a:lnTo>
                    <a:pt x="402" y="492"/>
                  </a:lnTo>
                  <a:close/>
                  <a:moveTo>
                    <a:pt x="422" y="464"/>
                  </a:moveTo>
                  <a:lnTo>
                    <a:pt x="422" y="464"/>
                  </a:lnTo>
                  <a:cubicBezTo>
                    <a:pt x="447" y="470"/>
                    <a:pt x="455" y="502"/>
                    <a:pt x="440" y="521"/>
                  </a:cubicBezTo>
                  <a:cubicBezTo>
                    <a:pt x="441" y="525"/>
                    <a:pt x="442" y="529"/>
                    <a:pt x="442" y="534"/>
                  </a:cubicBezTo>
                  <a:cubicBezTo>
                    <a:pt x="442" y="543"/>
                    <a:pt x="438" y="552"/>
                    <a:pt x="432" y="558"/>
                  </a:cubicBezTo>
                  <a:cubicBezTo>
                    <a:pt x="481" y="588"/>
                    <a:pt x="536" y="593"/>
                    <a:pt x="572" y="586"/>
                  </a:cubicBezTo>
                  <a:cubicBezTo>
                    <a:pt x="610" y="578"/>
                    <a:pt x="623" y="557"/>
                    <a:pt x="600" y="536"/>
                  </a:cubicBezTo>
                  <a:cubicBezTo>
                    <a:pt x="595" y="532"/>
                    <a:pt x="607" y="521"/>
                    <a:pt x="615" y="520"/>
                  </a:cubicBezTo>
                  <a:cubicBezTo>
                    <a:pt x="616" y="515"/>
                    <a:pt x="614" y="511"/>
                    <a:pt x="609" y="509"/>
                  </a:cubicBezTo>
                  <a:cubicBezTo>
                    <a:pt x="598" y="508"/>
                    <a:pt x="579" y="514"/>
                    <a:pt x="566" y="517"/>
                  </a:cubicBezTo>
                  <a:cubicBezTo>
                    <a:pt x="566" y="519"/>
                    <a:pt x="562" y="520"/>
                    <a:pt x="561" y="517"/>
                  </a:cubicBezTo>
                  <a:cubicBezTo>
                    <a:pt x="560" y="513"/>
                    <a:pt x="563" y="507"/>
                    <a:pt x="564" y="505"/>
                  </a:cubicBezTo>
                  <a:cubicBezTo>
                    <a:pt x="566" y="501"/>
                    <a:pt x="570" y="504"/>
                    <a:pt x="569" y="507"/>
                  </a:cubicBezTo>
                  <a:cubicBezTo>
                    <a:pt x="568" y="508"/>
                    <a:pt x="568" y="509"/>
                    <a:pt x="567" y="511"/>
                  </a:cubicBezTo>
                  <a:cubicBezTo>
                    <a:pt x="580" y="508"/>
                    <a:pt x="597" y="502"/>
                    <a:pt x="609" y="503"/>
                  </a:cubicBezTo>
                  <a:cubicBezTo>
                    <a:pt x="612" y="501"/>
                    <a:pt x="620" y="495"/>
                    <a:pt x="619" y="491"/>
                  </a:cubicBezTo>
                  <a:cubicBezTo>
                    <a:pt x="618" y="490"/>
                    <a:pt x="617" y="489"/>
                    <a:pt x="616" y="487"/>
                  </a:cubicBezTo>
                  <a:cubicBezTo>
                    <a:pt x="610" y="479"/>
                    <a:pt x="612" y="473"/>
                    <a:pt x="618" y="467"/>
                  </a:cubicBezTo>
                  <a:cubicBezTo>
                    <a:pt x="608" y="466"/>
                    <a:pt x="596" y="467"/>
                    <a:pt x="590" y="474"/>
                  </a:cubicBezTo>
                  <a:cubicBezTo>
                    <a:pt x="586" y="479"/>
                    <a:pt x="579" y="467"/>
                    <a:pt x="579" y="466"/>
                  </a:cubicBezTo>
                  <a:cubicBezTo>
                    <a:pt x="576" y="460"/>
                    <a:pt x="576" y="452"/>
                    <a:pt x="586" y="443"/>
                  </a:cubicBezTo>
                  <a:cubicBezTo>
                    <a:pt x="588" y="440"/>
                    <a:pt x="592" y="445"/>
                    <a:pt x="590" y="447"/>
                  </a:cubicBezTo>
                  <a:cubicBezTo>
                    <a:pt x="582" y="454"/>
                    <a:pt x="580" y="461"/>
                    <a:pt x="587" y="468"/>
                  </a:cubicBezTo>
                  <a:lnTo>
                    <a:pt x="588" y="469"/>
                  </a:lnTo>
                  <a:cubicBezTo>
                    <a:pt x="598" y="461"/>
                    <a:pt x="612" y="460"/>
                    <a:pt x="624" y="463"/>
                  </a:cubicBezTo>
                  <a:lnTo>
                    <a:pt x="624" y="463"/>
                  </a:lnTo>
                  <a:lnTo>
                    <a:pt x="624" y="463"/>
                  </a:lnTo>
                  <a:cubicBezTo>
                    <a:pt x="645" y="461"/>
                    <a:pt x="644" y="453"/>
                    <a:pt x="638" y="437"/>
                  </a:cubicBezTo>
                  <a:cubicBezTo>
                    <a:pt x="636" y="431"/>
                    <a:pt x="633" y="424"/>
                    <a:pt x="630" y="415"/>
                  </a:cubicBezTo>
                  <a:cubicBezTo>
                    <a:pt x="625" y="404"/>
                    <a:pt x="617" y="379"/>
                    <a:pt x="608" y="353"/>
                  </a:cubicBezTo>
                  <a:cubicBezTo>
                    <a:pt x="584" y="343"/>
                    <a:pt x="549" y="349"/>
                    <a:pt x="523" y="361"/>
                  </a:cubicBezTo>
                  <a:cubicBezTo>
                    <a:pt x="516" y="371"/>
                    <a:pt x="507" y="380"/>
                    <a:pt x="493" y="389"/>
                  </a:cubicBezTo>
                  <a:cubicBezTo>
                    <a:pt x="487" y="426"/>
                    <a:pt x="457" y="453"/>
                    <a:pt x="423" y="457"/>
                  </a:cubicBezTo>
                  <a:lnTo>
                    <a:pt x="422" y="464"/>
                  </a:lnTo>
                  <a:lnTo>
                    <a:pt x="422" y="464"/>
                  </a:lnTo>
                  <a:close/>
                  <a:moveTo>
                    <a:pt x="416" y="463"/>
                  </a:moveTo>
                  <a:lnTo>
                    <a:pt x="416" y="463"/>
                  </a:lnTo>
                  <a:lnTo>
                    <a:pt x="417" y="458"/>
                  </a:lnTo>
                  <a:cubicBezTo>
                    <a:pt x="415" y="458"/>
                    <a:pt x="413" y="458"/>
                    <a:pt x="411" y="458"/>
                  </a:cubicBezTo>
                  <a:cubicBezTo>
                    <a:pt x="407" y="463"/>
                    <a:pt x="403" y="468"/>
                    <a:pt x="399" y="473"/>
                  </a:cubicBezTo>
                  <a:cubicBezTo>
                    <a:pt x="399" y="477"/>
                    <a:pt x="399" y="482"/>
                    <a:pt x="400" y="485"/>
                  </a:cubicBezTo>
                  <a:cubicBezTo>
                    <a:pt x="412" y="476"/>
                    <a:pt x="435" y="482"/>
                    <a:pt x="428" y="506"/>
                  </a:cubicBezTo>
                  <a:cubicBezTo>
                    <a:pt x="431" y="508"/>
                    <a:pt x="434" y="511"/>
                    <a:pt x="437" y="515"/>
                  </a:cubicBezTo>
                  <a:cubicBezTo>
                    <a:pt x="449" y="498"/>
                    <a:pt x="439" y="469"/>
                    <a:pt x="414" y="469"/>
                  </a:cubicBezTo>
                  <a:cubicBezTo>
                    <a:pt x="411" y="468"/>
                    <a:pt x="411" y="463"/>
                    <a:pt x="415" y="463"/>
                  </a:cubicBezTo>
                  <a:cubicBezTo>
                    <a:pt x="415" y="463"/>
                    <a:pt x="416" y="463"/>
                    <a:pt x="416" y="463"/>
                  </a:cubicBezTo>
                  <a:lnTo>
                    <a:pt x="416" y="463"/>
                  </a:lnTo>
                  <a:close/>
                  <a:moveTo>
                    <a:pt x="514" y="262"/>
                  </a:moveTo>
                  <a:lnTo>
                    <a:pt x="514" y="262"/>
                  </a:lnTo>
                  <a:cubicBezTo>
                    <a:pt x="514" y="265"/>
                    <a:pt x="511" y="267"/>
                    <a:pt x="509" y="267"/>
                  </a:cubicBezTo>
                  <a:cubicBezTo>
                    <a:pt x="506" y="267"/>
                    <a:pt x="503" y="265"/>
                    <a:pt x="503" y="262"/>
                  </a:cubicBezTo>
                  <a:cubicBezTo>
                    <a:pt x="503" y="259"/>
                    <a:pt x="506" y="257"/>
                    <a:pt x="509" y="257"/>
                  </a:cubicBezTo>
                  <a:cubicBezTo>
                    <a:pt x="511" y="257"/>
                    <a:pt x="514" y="259"/>
                    <a:pt x="514" y="262"/>
                  </a:cubicBezTo>
                  <a:lnTo>
                    <a:pt x="514" y="262"/>
                  </a:lnTo>
                  <a:close/>
                  <a:moveTo>
                    <a:pt x="529" y="244"/>
                  </a:moveTo>
                  <a:lnTo>
                    <a:pt x="529" y="244"/>
                  </a:lnTo>
                  <a:cubicBezTo>
                    <a:pt x="529" y="248"/>
                    <a:pt x="526" y="250"/>
                    <a:pt x="523" y="250"/>
                  </a:cubicBezTo>
                  <a:cubicBezTo>
                    <a:pt x="520" y="250"/>
                    <a:pt x="517" y="248"/>
                    <a:pt x="517" y="244"/>
                  </a:cubicBezTo>
                  <a:cubicBezTo>
                    <a:pt x="517" y="241"/>
                    <a:pt x="520" y="239"/>
                    <a:pt x="523" y="239"/>
                  </a:cubicBezTo>
                  <a:cubicBezTo>
                    <a:pt x="526" y="239"/>
                    <a:pt x="529" y="241"/>
                    <a:pt x="529" y="244"/>
                  </a:cubicBezTo>
                  <a:lnTo>
                    <a:pt x="529" y="244"/>
                  </a:lnTo>
                  <a:close/>
                  <a:moveTo>
                    <a:pt x="499" y="280"/>
                  </a:moveTo>
                  <a:lnTo>
                    <a:pt x="499" y="280"/>
                  </a:lnTo>
                  <a:cubicBezTo>
                    <a:pt x="499" y="283"/>
                    <a:pt x="497" y="285"/>
                    <a:pt x="495" y="285"/>
                  </a:cubicBezTo>
                  <a:cubicBezTo>
                    <a:pt x="492" y="285"/>
                    <a:pt x="490" y="283"/>
                    <a:pt x="490" y="280"/>
                  </a:cubicBezTo>
                  <a:cubicBezTo>
                    <a:pt x="490" y="278"/>
                    <a:pt x="492" y="276"/>
                    <a:pt x="495" y="276"/>
                  </a:cubicBezTo>
                  <a:cubicBezTo>
                    <a:pt x="497" y="276"/>
                    <a:pt x="499" y="278"/>
                    <a:pt x="499" y="280"/>
                  </a:cubicBezTo>
                  <a:lnTo>
                    <a:pt x="499" y="280"/>
                  </a:lnTo>
                  <a:close/>
                  <a:moveTo>
                    <a:pt x="339" y="230"/>
                  </a:moveTo>
                  <a:lnTo>
                    <a:pt x="339" y="230"/>
                  </a:lnTo>
                  <a:cubicBezTo>
                    <a:pt x="339" y="233"/>
                    <a:pt x="336" y="236"/>
                    <a:pt x="333" y="236"/>
                  </a:cubicBezTo>
                  <a:cubicBezTo>
                    <a:pt x="330" y="236"/>
                    <a:pt x="328" y="233"/>
                    <a:pt x="328" y="230"/>
                  </a:cubicBezTo>
                  <a:cubicBezTo>
                    <a:pt x="328" y="227"/>
                    <a:pt x="330" y="224"/>
                    <a:pt x="333" y="224"/>
                  </a:cubicBezTo>
                  <a:cubicBezTo>
                    <a:pt x="336" y="224"/>
                    <a:pt x="339" y="227"/>
                    <a:pt x="339" y="230"/>
                  </a:cubicBezTo>
                  <a:lnTo>
                    <a:pt x="339" y="230"/>
                  </a:lnTo>
                  <a:close/>
                  <a:moveTo>
                    <a:pt x="407" y="544"/>
                  </a:moveTo>
                  <a:lnTo>
                    <a:pt x="407" y="544"/>
                  </a:lnTo>
                  <a:cubicBezTo>
                    <a:pt x="413" y="544"/>
                    <a:pt x="417" y="539"/>
                    <a:pt x="417" y="534"/>
                  </a:cubicBezTo>
                  <a:cubicBezTo>
                    <a:pt x="417" y="528"/>
                    <a:pt x="413" y="524"/>
                    <a:pt x="407" y="524"/>
                  </a:cubicBezTo>
                  <a:cubicBezTo>
                    <a:pt x="402" y="524"/>
                    <a:pt x="397" y="528"/>
                    <a:pt x="397" y="534"/>
                  </a:cubicBezTo>
                  <a:cubicBezTo>
                    <a:pt x="397" y="539"/>
                    <a:pt x="402" y="544"/>
                    <a:pt x="407" y="544"/>
                  </a:cubicBezTo>
                  <a:lnTo>
                    <a:pt x="407" y="544"/>
                  </a:lnTo>
                  <a:close/>
                  <a:moveTo>
                    <a:pt x="407" y="550"/>
                  </a:moveTo>
                  <a:lnTo>
                    <a:pt x="407" y="550"/>
                  </a:lnTo>
                  <a:cubicBezTo>
                    <a:pt x="399" y="550"/>
                    <a:pt x="392" y="542"/>
                    <a:pt x="392" y="534"/>
                  </a:cubicBezTo>
                  <a:cubicBezTo>
                    <a:pt x="392" y="525"/>
                    <a:pt x="399" y="518"/>
                    <a:pt x="407" y="518"/>
                  </a:cubicBezTo>
                  <a:cubicBezTo>
                    <a:pt x="416" y="518"/>
                    <a:pt x="423" y="525"/>
                    <a:pt x="423" y="534"/>
                  </a:cubicBezTo>
                  <a:cubicBezTo>
                    <a:pt x="423" y="542"/>
                    <a:pt x="416" y="550"/>
                    <a:pt x="407" y="550"/>
                  </a:cubicBezTo>
                  <a:lnTo>
                    <a:pt x="407" y="550"/>
                  </a:lnTo>
                  <a:close/>
                  <a:moveTo>
                    <a:pt x="624" y="463"/>
                  </a:moveTo>
                  <a:lnTo>
                    <a:pt x="624" y="463"/>
                  </a:lnTo>
                  <a:cubicBezTo>
                    <a:pt x="624" y="463"/>
                    <a:pt x="624" y="463"/>
                    <a:pt x="624" y="463"/>
                  </a:cubicBezTo>
                  <a:lnTo>
                    <a:pt x="624" y="463"/>
                  </a:lnTo>
                  <a:lnTo>
                    <a:pt x="624" y="463"/>
                  </a:lnTo>
                  <a:lnTo>
                    <a:pt x="624" y="463"/>
                  </a:lnTo>
                  <a:close/>
                  <a:moveTo>
                    <a:pt x="541" y="399"/>
                  </a:moveTo>
                  <a:lnTo>
                    <a:pt x="541" y="399"/>
                  </a:lnTo>
                  <a:cubicBezTo>
                    <a:pt x="539" y="395"/>
                    <a:pt x="539" y="389"/>
                    <a:pt x="539" y="383"/>
                  </a:cubicBezTo>
                  <a:cubicBezTo>
                    <a:pt x="531" y="385"/>
                    <a:pt x="523" y="389"/>
                    <a:pt x="516" y="395"/>
                  </a:cubicBezTo>
                  <a:cubicBezTo>
                    <a:pt x="518" y="395"/>
                    <a:pt x="522" y="397"/>
                    <a:pt x="527" y="398"/>
                  </a:cubicBezTo>
                  <a:cubicBezTo>
                    <a:pt x="531" y="398"/>
                    <a:pt x="536" y="399"/>
                    <a:pt x="541" y="399"/>
                  </a:cubicBezTo>
                  <a:lnTo>
                    <a:pt x="541" y="399"/>
                  </a:lnTo>
                  <a:close/>
                  <a:moveTo>
                    <a:pt x="545" y="381"/>
                  </a:moveTo>
                  <a:lnTo>
                    <a:pt x="545" y="381"/>
                  </a:lnTo>
                  <a:cubicBezTo>
                    <a:pt x="544" y="389"/>
                    <a:pt x="545" y="395"/>
                    <a:pt x="547" y="400"/>
                  </a:cubicBezTo>
                  <a:cubicBezTo>
                    <a:pt x="551" y="400"/>
                    <a:pt x="554" y="399"/>
                    <a:pt x="558" y="399"/>
                  </a:cubicBezTo>
                  <a:cubicBezTo>
                    <a:pt x="556" y="397"/>
                    <a:pt x="555" y="393"/>
                    <a:pt x="555" y="389"/>
                  </a:cubicBezTo>
                  <a:cubicBezTo>
                    <a:pt x="555" y="386"/>
                    <a:pt x="555" y="382"/>
                    <a:pt x="556" y="379"/>
                  </a:cubicBezTo>
                  <a:cubicBezTo>
                    <a:pt x="553" y="380"/>
                    <a:pt x="549" y="380"/>
                    <a:pt x="545" y="381"/>
                  </a:cubicBezTo>
                  <a:lnTo>
                    <a:pt x="545" y="381"/>
                  </a:lnTo>
                  <a:close/>
                  <a:moveTo>
                    <a:pt x="569" y="373"/>
                  </a:moveTo>
                  <a:lnTo>
                    <a:pt x="569" y="373"/>
                  </a:lnTo>
                  <a:cubicBezTo>
                    <a:pt x="572" y="373"/>
                    <a:pt x="576" y="372"/>
                    <a:pt x="579" y="373"/>
                  </a:cubicBezTo>
                  <a:cubicBezTo>
                    <a:pt x="581" y="373"/>
                    <a:pt x="582" y="375"/>
                    <a:pt x="582" y="376"/>
                  </a:cubicBezTo>
                  <a:cubicBezTo>
                    <a:pt x="582" y="379"/>
                    <a:pt x="577" y="381"/>
                    <a:pt x="574" y="382"/>
                  </a:cubicBezTo>
                  <a:cubicBezTo>
                    <a:pt x="574" y="384"/>
                    <a:pt x="575" y="386"/>
                    <a:pt x="575" y="387"/>
                  </a:cubicBezTo>
                  <a:cubicBezTo>
                    <a:pt x="576" y="395"/>
                    <a:pt x="572" y="402"/>
                    <a:pt x="567" y="404"/>
                  </a:cubicBezTo>
                  <a:cubicBezTo>
                    <a:pt x="567" y="404"/>
                    <a:pt x="567" y="404"/>
                    <a:pt x="567" y="404"/>
                  </a:cubicBezTo>
                  <a:cubicBezTo>
                    <a:pt x="560" y="405"/>
                    <a:pt x="553" y="405"/>
                    <a:pt x="546" y="405"/>
                  </a:cubicBezTo>
                  <a:cubicBezTo>
                    <a:pt x="545" y="405"/>
                    <a:pt x="545" y="405"/>
                    <a:pt x="544" y="405"/>
                  </a:cubicBezTo>
                  <a:cubicBezTo>
                    <a:pt x="533" y="405"/>
                    <a:pt x="521" y="403"/>
                    <a:pt x="511" y="399"/>
                  </a:cubicBezTo>
                  <a:cubicBezTo>
                    <a:pt x="511" y="399"/>
                    <a:pt x="511" y="399"/>
                    <a:pt x="511" y="399"/>
                  </a:cubicBezTo>
                  <a:cubicBezTo>
                    <a:pt x="508" y="402"/>
                    <a:pt x="504" y="399"/>
                    <a:pt x="506" y="396"/>
                  </a:cubicBezTo>
                  <a:cubicBezTo>
                    <a:pt x="506" y="396"/>
                    <a:pt x="507" y="395"/>
                    <a:pt x="508" y="394"/>
                  </a:cubicBezTo>
                  <a:cubicBezTo>
                    <a:pt x="508" y="394"/>
                    <a:pt x="509" y="393"/>
                    <a:pt x="509" y="393"/>
                  </a:cubicBezTo>
                  <a:cubicBezTo>
                    <a:pt x="515" y="387"/>
                    <a:pt x="534" y="373"/>
                    <a:pt x="569" y="37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sp>
          <p:nvSpPr>
            <p:cNvPr id="10" name="Freeform 7">
              <a:extLst>
                <a:ext uri="{FF2B5EF4-FFF2-40B4-BE49-F238E27FC236}">
                  <a16:creationId xmlns:a16="http://schemas.microsoft.com/office/drawing/2014/main" id="{0F27C1C5-EE32-79B6-CC5B-76E0A46695BB}"/>
                </a:ext>
              </a:extLst>
            </p:cNvPr>
            <p:cNvSpPr>
              <a:spLocks noEditPoints="1"/>
            </p:cNvSpPr>
            <p:nvPr userDrawn="1"/>
          </p:nvSpPr>
          <p:spPr bwMode="auto">
            <a:xfrm>
              <a:off x="7499350" y="325438"/>
              <a:ext cx="525463" cy="576262"/>
            </a:xfrm>
            <a:custGeom>
              <a:avLst/>
              <a:gdLst>
                <a:gd name="T0" fmla="*/ 524 w 647"/>
                <a:gd name="T1" fmla="*/ 663 h 701"/>
                <a:gd name="T2" fmla="*/ 555 w 647"/>
                <a:gd name="T3" fmla="*/ 673 h 701"/>
                <a:gd name="T4" fmla="*/ 563 w 647"/>
                <a:gd name="T5" fmla="*/ 670 h 701"/>
                <a:gd name="T6" fmla="*/ 524 w 647"/>
                <a:gd name="T7" fmla="*/ 657 h 701"/>
                <a:gd name="T8" fmla="*/ 564 w 647"/>
                <a:gd name="T9" fmla="*/ 676 h 701"/>
                <a:gd name="T10" fmla="*/ 510 w 647"/>
                <a:gd name="T11" fmla="*/ 692 h 701"/>
                <a:gd name="T12" fmla="*/ 324 w 647"/>
                <a:gd name="T13" fmla="*/ 675 h 701"/>
                <a:gd name="T14" fmla="*/ 293 w 647"/>
                <a:gd name="T15" fmla="*/ 552 h 701"/>
                <a:gd name="T16" fmla="*/ 265 w 647"/>
                <a:gd name="T17" fmla="*/ 544 h 701"/>
                <a:gd name="T18" fmla="*/ 217 w 647"/>
                <a:gd name="T19" fmla="*/ 599 h 701"/>
                <a:gd name="T20" fmla="*/ 501 w 647"/>
                <a:gd name="T21" fmla="*/ 186 h 701"/>
                <a:gd name="T22" fmla="*/ 510 w 647"/>
                <a:gd name="T23" fmla="*/ 202 h 701"/>
                <a:gd name="T24" fmla="*/ 554 w 647"/>
                <a:gd name="T25" fmla="*/ 163 h 701"/>
                <a:gd name="T26" fmla="*/ 583 w 647"/>
                <a:gd name="T27" fmla="*/ 244 h 701"/>
                <a:gd name="T28" fmla="*/ 579 w 647"/>
                <a:gd name="T29" fmla="*/ 249 h 701"/>
                <a:gd name="T30" fmla="*/ 625 w 647"/>
                <a:gd name="T31" fmla="*/ 468 h 701"/>
                <a:gd name="T32" fmla="*/ 617 w 647"/>
                <a:gd name="T33" fmla="*/ 526 h 701"/>
                <a:gd name="T34" fmla="*/ 534 w 647"/>
                <a:gd name="T35" fmla="*/ 594 h 701"/>
                <a:gd name="T36" fmla="*/ 586 w 647"/>
                <a:gd name="T37" fmla="*/ 661 h 701"/>
                <a:gd name="T38" fmla="*/ 586 w 647"/>
                <a:gd name="T39" fmla="*/ 666 h 701"/>
                <a:gd name="T40" fmla="*/ 564 w 647"/>
                <a:gd name="T41" fmla="*/ 676 h 701"/>
                <a:gd name="T42" fmla="*/ 306 w 647"/>
                <a:gd name="T43" fmla="*/ 571 h 701"/>
                <a:gd name="T44" fmla="*/ 303 w 647"/>
                <a:gd name="T45" fmla="*/ 560 h 701"/>
                <a:gd name="T46" fmla="*/ 302 w 647"/>
                <a:gd name="T47" fmla="*/ 575 h 701"/>
                <a:gd name="T48" fmla="*/ 303 w 647"/>
                <a:gd name="T49" fmla="*/ 596 h 701"/>
                <a:gd name="T50" fmla="*/ 283 w 647"/>
                <a:gd name="T51" fmla="*/ 607 h 701"/>
                <a:gd name="T52" fmla="*/ 333 w 647"/>
                <a:gd name="T53" fmla="*/ 540 h 701"/>
                <a:gd name="T54" fmla="*/ 283 w 647"/>
                <a:gd name="T55" fmla="*/ 607 h 701"/>
                <a:gd name="T56" fmla="*/ 301 w 647"/>
                <a:gd name="T57" fmla="*/ 635 h 701"/>
                <a:gd name="T58" fmla="*/ 289 w 647"/>
                <a:gd name="T59" fmla="*/ 623 h 701"/>
                <a:gd name="T60" fmla="*/ 307 w 647"/>
                <a:gd name="T61" fmla="*/ 639 h 701"/>
                <a:gd name="T62" fmla="*/ 352 w 647"/>
                <a:gd name="T63" fmla="*/ 524 h 701"/>
                <a:gd name="T64" fmla="*/ 527 w 647"/>
                <a:gd name="T65" fmla="*/ 353 h 701"/>
                <a:gd name="T66" fmla="*/ 578 w 647"/>
                <a:gd name="T67" fmla="*/ 264 h 701"/>
                <a:gd name="T68" fmla="*/ 527 w 647"/>
                <a:gd name="T69" fmla="*/ 353 h 701"/>
                <a:gd name="T70" fmla="*/ 519 w 647"/>
                <a:gd name="T71" fmla="*/ 356 h 701"/>
                <a:gd name="T72" fmla="*/ 528 w 647"/>
                <a:gd name="T73" fmla="*/ 314 h 701"/>
                <a:gd name="T74" fmla="*/ 516 w 647"/>
                <a:gd name="T75" fmla="*/ 310 h 701"/>
                <a:gd name="T76" fmla="*/ 518 w 647"/>
                <a:gd name="T77" fmla="*/ 357 h 701"/>
                <a:gd name="T78" fmla="*/ 374 w 647"/>
                <a:gd name="T79" fmla="*/ 525 h 701"/>
                <a:gd name="T80" fmla="*/ 366 w 647"/>
                <a:gd name="T81" fmla="*/ 510 h 701"/>
                <a:gd name="T82" fmla="*/ 387 w 647"/>
                <a:gd name="T83" fmla="*/ 505 h 701"/>
                <a:gd name="T84" fmla="*/ 394 w 647"/>
                <a:gd name="T85" fmla="*/ 479 h 701"/>
                <a:gd name="T86" fmla="*/ 387 w 647"/>
                <a:gd name="T87" fmla="*/ 505 h 701"/>
                <a:gd name="T88" fmla="*/ 258 w 647"/>
                <a:gd name="T89" fmla="*/ 506 h 701"/>
                <a:gd name="T90" fmla="*/ 226 w 647"/>
                <a:gd name="T91" fmla="*/ 406 h 701"/>
                <a:gd name="T92" fmla="*/ 228 w 647"/>
                <a:gd name="T93" fmla="*/ 363 h 701"/>
                <a:gd name="T94" fmla="*/ 231 w 647"/>
                <a:gd name="T95" fmla="*/ 349 h 701"/>
                <a:gd name="T96" fmla="*/ 310 w 647"/>
                <a:gd name="T97" fmla="*/ 227 h 701"/>
                <a:gd name="T98" fmla="*/ 358 w 647"/>
                <a:gd name="T99" fmla="*/ 200 h 701"/>
                <a:gd name="T100" fmla="*/ 462 w 647"/>
                <a:gd name="T101" fmla="*/ 190 h 701"/>
                <a:gd name="T102" fmla="*/ 476 w 647"/>
                <a:gd name="T103" fmla="*/ 180 h 701"/>
                <a:gd name="T104" fmla="*/ 269 w 647"/>
                <a:gd name="T105" fmla="*/ 246 h 701"/>
                <a:gd name="T106" fmla="*/ 245 w 647"/>
                <a:gd name="T107" fmla="*/ 277 h 701"/>
                <a:gd name="T108" fmla="*/ 217 w 647"/>
                <a:gd name="T109" fmla="*/ 345 h 701"/>
                <a:gd name="T110" fmla="*/ 253 w 647"/>
                <a:gd name="T111" fmla="*/ 527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7" h="701">
                  <a:moveTo>
                    <a:pt x="555" y="673"/>
                  </a:moveTo>
                  <a:lnTo>
                    <a:pt x="555" y="673"/>
                  </a:lnTo>
                  <a:cubicBezTo>
                    <a:pt x="549" y="670"/>
                    <a:pt x="537" y="667"/>
                    <a:pt x="524" y="663"/>
                  </a:cubicBezTo>
                  <a:cubicBezTo>
                    <a:pt x="525" y="670"/>
                    <a:pt x="526" y="677"/>
                    <a:pt x="527" y="682"/>
                  </a:cubicBezTo>
                  <a:cubicBezTo>
                    <a:pt x="536" y="680"/>
                    <a:pt x="546" y="677"/>
                    <a:pt x="555" y="673"/>
                  </a:cubicBezTo>
                  <a:lnTo>
                    <a:pt x="555" y="673"/>
                  </a:lnTo>
                  <a:close/>
                  <a:moveTo>
                    <a:pt x="524" y="657"/>
                  </a:moveTo>
                  <a:lnTo>
                    <a:pt x="524" y="657"/>
                  </a:lnTo>
                  <a:cubicBezTo>
                    <a:pt x="539" y="662"/>
                    <a:pt x="556" y="666"/>
                    <a:pt x="563" y="670"/>
                  </a:cubicBezTo>
                  <a:cubicBezTo>
                    <a:pt x="568" y="668"/>
                    <a:pt x="574" y="666"/>
                    <a:pt x="579" y="663"/>
                  </a:cubicBezTo>
                  <a:cubicBezTo>
                    <a:pt x="569" y="658"/>
                    <a:pt x="546" y="651"/>
                    <a:pt x="524" y="645"/>
                  </a:cubicBezTo>
                  <a:cubicBezTo>
                    <a:pt x="524" y="649"/>
                    <a:pt x="524" y="653"/>
                    <a:pt x="524" y="657"/>
                  </a:cubicBezTo>
                  <a:lnTo>
                    <a:pt x="524" y="657"/>
                  </a:lnTo>
                  <a:close/>
                  <a:moveTo>
                    <a:pt x="564" y="676"/>
                  </a:moveTo>
                  <a:lnTo>
                    <a:pt x="564" y="676"/>
                  </a:lnTo>
                  <a:cubicBezTo>
                    <a:pt x="563" y="676"/>
                    <a:pt x="563" y="676"/>
                    <a:pt x="563" y="676"/>
                  </a:cubicBezTo>
                  <a:cubicBezTo>
                    <a:pt x="546" y="683"/>
                    <a:pt x="528" y="688"/>
                    <a:pt x="511" y="692"/>
                  </a:cubicBezTo>
                  <a:cubicBezTo>
                    <a:pt x="511" y="692"/>
                    <a:pt x="510" y="692"/>
                    <a:pt x="510" y="692"/>
                  </a:cubicBezTo>
                  <a:cubicBezTo>
                    <a:pt x="494" y="695"/>
                    <a:pt x="478" y="697"/>
                    <a:pt x="463" y="698"/>
                  </a:cubicBezTo>
                  <a:cubicBezTo>
                    <a:pt x="462" y="698"/>
                    <a:pt x="462" y="698"/>
                    <a:pt x="462" y="698"/>
                  </a:cubicBezTo>
                  <a:cubicBezTo>
                    <a:pt x="410" y="701"/>
                    <a:pt x="361" y="691"/>
                    <a:pt x="324" y="675"/>
                  </a:cubicBezTo>
                  <a:lnTo>
                    <a:pt x="323" y="674"/>
                  </a:lnTo>
                  <a:cubicBezTo>
                    <a:pt x="323" y="674"/>
                    <a:pt x="322" y="674"/>
                    <a:pt x="322" y="674"/>
                  </a:cubicBezTo>
                  <a:cubicBezTo>
                    <a:pt x="260" y="645"/>
                    <a:pt x="232" y="594"/>
                    <a:pt x="293" y="552"/>
                  </a:cubicBezTo>
                  <a:cubicBezTo>
                    <a:pt x="286" y="542"/>
                    <a:pt x="278" y="532"/>
                    <a:pt x="270" y="522"/>
                  </a:cubicBezTo>
                  <a:cubicBezTo>
                    <a:pt x="267" y="518"/>
                    <a:pt x="265" y="515"/>
                    <a:pt x="262" y="511"/>
                  </a:cubicBezTo>
                  <a:cubicBezTo>
                    <a:pt x="257" y="524"/>
                    <a:pt x="257" y="532"/>
                    <a:pt x="265" y="544"/>
                  </a:cubicBezTo>
                  <a:cubicBezTo>
                    <a:pt x="266" y="545"/>
                    <a:pt x="265" y="546"/>
                    <a:pt x="265" y="547"/>
                  </a:cubicBezTo>
                  <a:lnTo>
                    <a:pt x="221" y="599"/>
                  </a:lnTo>
                  <a:cubicBezTo>
                    <a:pt x="220" y="601"/>
                    <a:pt x="218" y="601"/>
                    <a:pt x="217" y="599"/>
                  </a:cubicBezTo>
                  <a:cubicBezTo>
                    <a:pt x="0" y="361"/>
                    <a:pt x="247" y="0"/>
                    <a:pt x="546" y="104"/>
                  </a:cubicBezTo>
                  <a:cubicBezTo>
                    <a:pt x="548" y="105"/>
                    <a:pt x="549" y="106"/>
                    <a:pt x="548" y="108"/>
                  </a:cubicBezTo>
                  <a:lnTo>
                    <a:pt x="501" y="186"/>
                  </a:lnTo>
                  <a:cubicBezTo>
                    <a:pt x="500" y="187"/>
                    <a:pt x="499" y="188"/>
                    <a:pt x="498" y="187"/>
                  </a:cubicBezTo>
                  <a:cubicBezTo>
                    <a:pt x="483" y="185"/>
                    <a:pt x="474" y="186"/>
                    <a:pt x="468" y="192"/>
                  </a:cubicBezTo>
                  <a:cubicBezTo>
                    <a:pt x="482" y="194"/>
                    <a:pt x="496" y="197"/>
                    <a:pt x="510" y="202"/>
                  </a:cubicBezTo>
                  <a:cubicBezTo>
                    <a:pt x="523" y="188"/>
                    <a:pt x="536" y="175"/>
                    <a:pt x="551" y="163"/>
                  </a:cubicBezTo>
                  <a:cubicBezTo>
                    <a:pt x="551" y="163"/>
                    <a:pt x="551" y="163"/>
                    <a:pt x="552" y="163"/>
                  </a:cubicBezTo>
                  <a:cubicBezTo>
                    <a:pt x="552" y="162"/>
                    <a:pt x="553" y="162"/>
                    <a:pt x="554" y="163"/>
                  </a:cubicBezTo>
                  <a:cubicBezTo>
                    <a:pt x="555" y="163"/>
                    <a:pt x="555" y="163"/>
                    <a:pt x="556" y="164"/>
                  </a:cubicBezTo>
                  <a:cubicBezTo>
                    <a:pt x="556" y="164"/>
                    <a:pt x="556" y="165"/>
                    <a:pt x="556" y="165"/>
                  </a:cubicBezTo>
                  <a:lnTo>
                    <a:pt x="583" y="244"/>
                  </a:lnTo>
                  <a:cubicBezTo>
                    <a:pt x="583" y="245"/>
                    <a:pt x="583" y="245"/>
                    <a:pt x="583" y="246"/>
                  </a:cubicBezTo>
                  <a:cubicBezTo>
                    <a:pt x="583" y="247"/>
                    <a:pt x="582" y="247"/>
                    <a:pt x="582" y="247"/>
                  </a:cubicBezTo>
                  <a:cubicBezTo>
                    <a:pt x="581" y="248"/>
                    <a:pt x="580" y="249"/>
                    <a:pt x="579" y="249"/>
                  </a:cubicBezTo>
                  <a:cubicBezTo>
                    <a:pt x="585" y="266"/>
                    <a:pt x="623" y="382"/>
                    <a:pt x="635" y="413"/>
                  </a:cubicBezTo>
                  <a:cubicBezTo>
                    <a:pt x="639" y="423"/>
                    <a:pt x="647" y="441"/>
                    <a:pt x="647" y="452"/>
                  </a:cubicBezTo>
                  <a:cubicBezTo>
                    <a:pt x="647" y="462"/>
                    <a:pt x="640" y="467"/>
                    <a:pt x="625" y="468"/>
                  </a:cubicBezTo>
                  <a:cubicBezTo>
                    <a:pt x="617" y="475"/>
                    <a:pt x="616" y="478"/>
                    <a:pt x="620" y="483"/>
                  </a:cubicBezTo>
                  <a:cubicBezTo>
                    <a:pt x="628" y="494"/>
                    <a:pt x="624" y="499"/>
                    <a:pt x="615" y="506"/>
                  </a:cubicBezTo>
                  <a:cubicBezTo>
                    <a:pt x="624" y="513"/>
                    <a:pt x="622" y="526"/>
                    <a:pt x="617" y="526"/>
                  </a:cubicBezTo>
                  <a:cubicBezTo>
                    <a:pt x="611" y="526"/>
                    <a:pt x="609" y="528"/>
                    <a:pt x="605" y="533"/>
                  </a:cubicBezTo>
                  <a:cubicBezTo>
                    <a:pt x="633" y="560"/>
                    <a:pt x="610" y="583"/>
                    <a:pt x="573" y="591"/>
                  </a:cubicBezTo>
                  <a:cubicBezTo>
                    <a:pt x="562" y="594"/>
                    <a:pt x="548" y="595"/>
                    <a:pt x="534" y="594"/>
                  </a:cubicBezTo>
                  <a:cubicBezTo>
                    <a:pt x="534" y="594"/>
                    <a:pt x="534" y="594"/>
                    <a:pt x="534" y="595"/>
                  </a:cubicBezTo>
                  <a:cubicBezTo>
                    <a:pt x="529" y="610"/>
                    <a:pt x="526" y="625"/>
                    <a:pt x="525" y="639"/>
                  </a:cubicBezTo>
                  <a:cubicBezTo>
                    <a:pt x="549" y="646"/>
                    <a:pt x="578" y="655"/>
                    <a:pt x="586" y="661"/>
                  </a:cubicBezTo>
                  <a:cubicBezTo>
                    <a:pt x="586" y="661"/>
                    <a:pt x="587" y="662"/>
                    <a:pt x="587" y="662"/>
                  </a:cubicBezTo>
                  <a:cubicBezTo>
                    <a:pt x="587" y="663"/>
                    <a:pt x="588" y="663"/>
                    <a:pt x="587" y="664"/>
                  </a:cubicBezTo>
                  <a:cubicBezTo>
                    <a:pt x="587" y="665"/>
                    <a:pt x="587" y="665"/>
                    <a:pt x="586" y="666"/>
                  </a:cubicBezTo>
                  <a:cubicBezTo>
                    <a:pt x="586" y="666"/>
                    <a:pt x="586" y="666"/>
                    <a:pt x="585" y="666"/>
                  </a:cubicBezTo>
                  <a:cubicBezTo>
                    <a:pt x="578" y="670"/>
                    <a:pt x="571" y="673"/>
                    <a:pt x="564" y="676"/>
                  </a:cubicBezTo>
                  <a:lnTo>
                    <a:pt x="564" y="676"/>
                  </a:lnTo>
                  <a:close/>
                  <a:moveTo>
                    <a:pt x="306" y="570"/>
                  </a:moveTo>
                  <a:lnTo>
                    <a:pt x="306" y="570"/>
                  </a:lnTo>
                  <a:cubicBezTo>
                    <a:pt x="306" y="570"/>
                    <a:pt x="306" y="570"/>
                    <a:pt x="306" y="571"/>
                  </a:cubicBezTo>
                  <a:cubicBezTo>
                    <a:pt x="308" y="577"/>
                    <a:pt x="309" y="584"/>
                    <a:pt x="309" y="592"/>
                  </a:cubicBezTo>
                  <a:cubicBezTo>
                    <a:pt x="326" y="581"/>
                    <a:pt x="321" y="561"/>
                    <a:pt x="316" y="552"/>
                  </a:cubicBezTo>
                  <a:cubicBezTo>
                    <a:pt x="312" y="555"/>
                    <a:pt x="307" y="558"/>
                    <a:pt x="303" y="560"/>
                  </a:cubicBezTo>
                  <a:cubicBezTo>
                    <a:pt x="304" y="563"/>
                    <a:pt x="305" y="566"/>
                    <a:pt x="306" y="570"/>
                  </a:cubicBezTo>
                  <a:lnTo>
                    <a:pt x="306" y="570"/>
                  </a:lnTo>
                  <a:close/>
                  <a:moveTo>
                    <a:pt x="302" y="575"/>
                  </a:moveTo>
                  <a:lnTo>
                    <a:pt x="302" y="575"/>
                  </a:lnTo>
                  <a:cubicBezTo>
                    <a:pt x="289" y="583"/>
                    <a:pt x="284" y="592"/>
                    <a:pt x="283" y="601"/>
                  </a:cubicBezTo>
                  <a:cubicBezTo>
                    <a:pt x="291" y="600"/>
                    <a:pt x="297" y="598"/>
                    <a:pt x="303" y="596"/>
                  </a:cubicBezTo>
                  <a:cubicBezTo>
                    <a:pt x="303" y="588"/>
                    <a:pt x="303" y="581"/>
                    <a:pt x="302" y="575"/>
                  </a:cubicBezTo>
                  <a:lnTo>
                    <a:pt x="302" y="575"/>
                  </a:lnTo>
                  <a:close/>
                  <a:moveTo>
                    <a:pt x="283" y="607"/>
                  </a:moveTo>
                  <a:lnTo>
                    <a:pt x="283" y="607"/>
                  </a:lnTo>
                  <a:cubicBezTo>
                    <a:pt x="283" y="610"/>
                    <a:pt x="284" y="614"/>
                    <a:pt x="286" y="617"/>
                  </a:cubicBezTo>
                  <a:cubicBezTo>
                    <a:pt x="325" y="617"/>
                    <a:pt x="354" y="578"/>
                    <a:pt x="333" y="540"/>
                  </a:cubicBezTo>
                  <a:cubicBezTo>
                    <a:pt x="329" y="543"/>
                    <a:pt x="325" y="546"/>
                    <a:pt x="321" y="549"/>
                  </a:cubicBezTo>
                  <a:cubicBezTo>
                    <a:pt x="329" y="563"/>
                    <a:pt x="335" y="601"/>
                    <a:pt x="283" y="607"/>
                  </a:cubicBezTo>
                  <a:lnTo>
                    <a:pt x="283" y="607"/>
                  </a:lnTo>
                  <a:close/>
                  <a:moveTo>
                    <a:pt x="289" y="623"/>
                  </a:moveTo>
                  <a:lnTo>
                    <a:pt x="289" y="623"/>
                  </a:lnTo>
                  <a:cubicBezTo>
                    <a:pt x="292" y="627"/>
                    <a:pt x="296" y="631"/>
                    <a:pt x="301" y="635"/>
                  </a:cubicBezTo>
                  <a:cubicBezTo>
                    <a:pt x="358" y="619"/>
                    <a:pt x="370" y="571"/>
                    <a:pt x="348" y="528"/>
                  </a:cubicBezTo>
                  <a:cubicBezTo>
                    <a:pt x="344" y="531"/>
                    <a:pt x="341" y="533"/>
                    <a:pt x="338" y="536"/>
                  </a:cubicBezTo>
                  <a:cubicBezTo>
                    <a:pt x="362" y="578"/>
                    <a:pt x="330" y="620"/>
                    <a:pt x="289" y="623"/>
                  </a:cubicBezTo>
                  <a:lnTo>
                    <a:pt x="289" y="623"/>
                  </a:lnTo>
                  <a:close/>
                  <a:moveTo>
                    <a:pt x="307" y="639"/>
                  </a:moveTo>
                  <a:lnTo>
                    <a:pt x="307" y="639"/>
                  </a:lnTo>
                  <a:cubicBezTo>
                    <a:pt x="312" y="643"/>
                    <a:pt x="318" y="645"/>
                    <a:pt x="325" y="647"/>
                  </a:cubicBezTo>
                  <a:cubicBezTo>
                    <a:pt x="395" y="612"/>
                    <a:pt x="378" y="539"/>
                    <a:pt x="362" y="514"/>
                  </a:cubicBezTo>
                  <a:cubicBezTo>
                    <a:pt x="359" y="517"/>
                    <a:pt x="355" y="521"/>
                    <a:pt x="352" y="524"/>
                  </a:cubicBezTo>
                  <a:cubicBezTo>
                    <a:pt x="376" y="569"/>
                    <a:pt x="365" y="620"/>
                    <a:pt x="307" y="639"/>
                  </a:cubicBezTo>
                  <a:lnTo>
                    <a:pt x="307" y="639"/>
                  </a:lnTo>
                  <a:close/>
                  <a:moveTo>
                    <a:pt x="527" y="353"/>
                  </a:moveTo>
                  <a:lnTo>
                    <a:pt x="527" y="353"/>
                  </a:lnTo>
                  <a:cubicBezTo>
                    <a:pt x="552" y="343"/>
                    <a:pt x="582" y="339"/>
                    <a:pt x="606" y="346"/>
                  </a:cubicBezTo>
                  <a:cubicBezTo>
                    <a:pt x="595" y="315"/>
                    <a:pt x="584" y="282"/>
                    <a:pt x="578" y="264"/>
                  </a:cubicBezTo>
                  <a:cubicBezTo>
                    <a:pt x="578" y="295"/>
                    <a:pt x="563" y="325"/>
                    <a:pt x="532" y="338"/>
                  </a:cubicBezTo>
                  <a:cubicBezTo>
                    <a:pt x="531" y="343"/>
                    <a:pt x="529" y="348"/>
                    <a:pt x="527" y="353"/>
                  </a:cubicBezTo>
                  <a:lnTo>
                    <a:pt x="527" y="353"/>
                  </a:lnTo>
                  <a:close/>
                  <a:moveTo>
                    <a:pt x="518" y="357"/>
                  </a:moveTo>
                  <a:lnTo>
                    <a:pt x="518" y="357"/>
                  </a:lnTo>
                  <a:cubicBezTo>
                    <a:pt x="518" y="357"/>
                    <a:pt x="518" y="357"/>
                    <a:pt x="519" y="356"/>
                  </a:cubicBezTo>
                  <a:cubicBezTo>
                    <a:pt x="523" y="350"/>
                    <a:pt x="525" y="343"/>
                    <a:pt x="527" y="336"/>
                  </a:cubicBezTo>
                  <a:cubicBezTo>
                    <a:pt x="527" y="335"/>
                    <a:pt x="527" y="335"/>
                    <a:pt x="527" y="335"/>
                  </a:cubicBezTo>
                  <a:cubicBezTo>
                    <a:pt x="528" y="328"/>
                    <a:pt x="529" y="321"/>
                    <a:pt x="528" y="314"/>
                  </a:cubicBezTo>
                  <a:cubicBezTo>
                    <a:pt x="528" y="314"/>
                    <a:pt x="528" y="314"/>
                    <a:pt x="528" y="313"/>
                  </a:cubicBezTo>
                  <a:cubicBezTo>
                    <a:pt x="528" y="308"/>
                    <a:pt x="527" y="303"/>
                    <a:pt x="526" y="298"/>
                  </a:cubicBezTo>
                  <a:cubicBezTo>
                    <a:pt x="523" y="302"/>
                    <a:pt x="519" y="306"/>
                    <a:pt x="516" y="310"/>
                  </a:cubicBezTo>
                  <a:cubicBezTo>
                    <a:pt x="517" y="328"/>
                    <a:pt x="513" y="348"/>
                    <a:pt x="494" y="365"/>
                  </a:cubicBezTo>
                  <a:cubicBezTo>
                    <a:pt x="495" y="371"/>
                    <a:pt x="495" y="377"/>
                    <a:pt x="494" y="382"/>
                  </a:cubicBezTo>
                  <a:cubicBezTo>
                    <a:pt x="505" y="374"/>
                    <a:pt x="513" y="366"/>
                    <a:pt x="518" y="357"/>
                  </a:cubicBezTo>
                  <a:lnTo>
                    <a:pt x="518" y="357"/>
                  </a:lnTo>
                  <a:close/>
                  <a:moveTo>
                    <a:pt x="374" y="525"/>
                  </a:moveTo>
                  <a:lnTo>
                    <a:pt x="374" y="525"/>
                  </a:lnTo>
                  <a:cubicBezTo>
                    <a:pt x="375" y="519"/>
                    <a:pt x="378" y="513"/>
                    <a:pt x="383" y="509"/>
                  </a:cubicBezTo>
                  <a:cubicBezTo>
                    <a:pt x="381" y="505"/>
                    <a:pt x="379" y="501"/>
                    <a:pt x="379" y="497"/>
                  </a:cubicBezTo>
                  <a:cubicBezTo>
                    <a:pt x="375" y="501"/>
                    <a:pt x="370" y="506"/>
                    <a:pt x="366" y="510"/>
                  </a:cubicBezTo>
                  <a:cubicBezTo>
                    <a:pt x="369" y="514"/>
                    <a:pt x="371" y="519"/>
                    <a:pt x="374" y="525"/>
                  </a:cubicBezTo>
                  <a:lnTo>
                    <a:pt x="374" y="525"/>
                  </a:lnTo>
                  <a:close/>
                  <a:moveTo>
                    <a:pt x="387" y="505"/>
                  </a:moveTo>
                  <a:lnTo>
                    <a:pt x="387" y="505"/>
                  </a:lnTo>
                  <a:cubicBezTo>
                    <a:pt x="391" y="503"/>
                    <a:pt x="394" y="501"/>
                    <a:pt x="399" y="500"/>
                  </a:cubicBezTo>
                  <a:cubicBezTo>
                    <a:pt x="396" y="494"/>
                    <a:pt x="394" y="487"/>
                    <a:pt x="394" y="479"/>
                  </a:cubicBezTo>
                  <a:cubicBezTo>
                    <a:pt x="390" y="483"/>
                    <a:pt x="387" y="487"/>
                    <a:pt x="383" y="491"/>
                  </a:cubicBezTo>
                  <a:cubicBezTo>
                    <a:pt x="384" y="496"/>
                    <a:pt x="385" y="501"/>
                    <a:pt x="387" y="505"/>
                  </a:cubicBezTo>
                  <a:lnTo>
                    <a:pt x="387" y="505"/>
                  </a:lnTo>
                  <a:close/>
                  <a:moveTo>
                    <a:pt x="253" y="527"/>
                  </a:moveTo>
                  <a:lnTo>
                    <a:pt x="253" y="527"/>
                  </a:lnTo>
                  <a:cubicBezTo>
                    <a:pt x="253" y="520"/>
                    <a:pt x="255" y="513"/>
                    <a:pt x="258" y="506"/>
                  </a:cubicBezTo>
                  <a:cubicBezTo>
                    <a:pt x="244" y="485"/>
                    <a:pt x="232" y="458"/>
                    <a:pt x="227" y="419"/>
                  </a:cubicBezTo>
                  <a:cubicBezTo>
                    <a:pt x="227" y="418"/>
                    <a:pt x="227" y="418"/>
                    <a:pt x="227" y="418"/>
                  </a:cubicBezTo>
                  <a:cubicBezTo>
                    <a:pt x="227" y="414"/>
                    <a:pt x="227" y="410"/>
                    <a:pt x="226" y="406"/>
                  </a:cubicBezTo>
                  <a:cubicBezTo>
                    <a:pt x="226" y="406"/>
                    <a:pt x="226" y="406"/>
                    <a:pt x="226" y="405"/>
                  </a:cubicBezTo>
                  <a:cubicBezTo>
                    <a:pt x="226" y="404"/>
                    <a:pt x="226" y="403"/>
                    <a:pt x="226" y="401"/>
                  </a:cubicBezTo>
                  <a:cubicBezTo>
                    <a:pt x="226" y="388"/>
                    <a:pt x="226" y="375"/>
                    <a:pt x="228" y="363"/>
                  </a:cubicBezTo>
                  <a:cubicBezTo>
                    <a:pt x="228" y="362"/>
                    <a:pt x="229" y="362"/>
                    <a:pt x="229" y="362"/>
                  </a:cubicBezTo>
                  <a:cubicBezTo>
                    <a:pt x="229" y="358"/>
                    <a:pt x="230" y="354"/>
                    <a:pt x="231" y="350"/>
                  </a:cubicBezTo>
                  <a:cubicBezTo>
                    <a:pt x="231" y="350"/>
                    <a:pt x="231" y="349"/>
                    <a:pt x="231" y="349"/>
                  </a:cubicBezTo>
                  <a:cubicBezTo>
                    <a:pt x="239" y="313"/>
                    <a:pt x="258" y="278"/>
                    <a:pt x="284" y="250"/>
                  </a:cubicBezTo>
                  <a:cubicBezTo>
                    <a:pt x="284" y="250"/>
                    <a:pt x="284" y="249"/>
                    <a:pt x="284" y="249"/>
                  </a:cubicBezTo>
                  <a:cubicBezTo>
                    <a:pt x="292" y="241"/>
                    <a:pt x="301" y="234"/>
                    <a:pt x="310" y="227"/>
                  </a:cubicBezTo>
                  <a:lnTo>
                    <a:pt x="310" y="227"/>
                  </a:lnTo>
                  <a:cubicBezTo>
                    <a:pt x="324" y="216"/>
                    <a:pt x="340" y="207"/>
                    <a:pt x="358" y="201"/>
                  </a:cubicBezTo>
                  <a:cubicBezTo>
                    <a:pt x="358" y="200"/>
                    <a:pt x="358" y="200"/>
                    <a:pt x="358" y="200"/>
                  </a:cubicBezTo>
                  <a:cubicBezTo>
                    <a:pt x="379" y="192"/>
                    <a:pt x="403" y="188"/>
                    <a:pt x="428" y="188"/>
                  </a:cubicBezTo>
                  <a:cubicBezTo>
                    <a:pt x="430" y="188"/>
                    <a:pt x="431" y="188"/>
                    <a:pt x="433" y="188"/>
                  </a:cubicBezTo>
                  <a:cubicBezTo>
                    <a:pt x="442" y="188"/>
                    <a:pt x="452" y="189"/>
                    <a:pt x="462" y="190"/>
                  </a:cubicBezTo>
                  <a:cubicBezTo>
                    <a:pt x="466" y="185"/>
                    <a:pt x="471" y="182"/>
                    <a:pt x="478" y="181"/>
                  </a:cubicBezTo>
                  <a:cubicBezTo>
                    <a:pt x="477" y="181"/>
                    <a:pt x="477" y="180"/>
                    <a:pt x="476" y="180"/>
                  </a:cubicBezTo>
                  <a:cubicBezTo>
                    <a:pt x="476" y="180"/>
                    <a:pt x="476" y="180"/>
                    <a:pt x="476" y="180"/>
                  </a:cubicBezTo>
                  <a:cubicBezTo>
                    <a:pt x="464" y="177"/>
                    <a:pt x="451" y="175"/>
                    <a:pt x="439" y="174"/>
                  </a:cubicBezTo>
                  <a:lnTo>
                    <a:pt x="439" y="174"/>
                  </a:lnTo>
                  <a:cubicBezTo>
                    <a:pt x="374" y="170"/>
                    <a:pt x="312" y="198"/>
                    <a:pt x="269" y="246"/>
                  </a:cubicBezTo>
                  <a:lnTo>
                    <a:pt x="269" y="246"/>
                  </a:lnTo>
                  <a:cubicBezTo>
                    <a:pt x="260" y="256"/>
                    <a:pt x="252" y="266"/>
                    <a:pt x="245" y="277"/>
                  </a:cubicBezTo>
                  <a:cubicBezTo>
                    <a:pt x="245" y="277"/>
                    <a:pt x="245" y="277"/>
                    <a:pt x="245" y="277"/>
                  </a:cubicBezTo>
                  <a:cubicBezTo>
                    <a:pt x="238" y="288"/>
                    <a:pt x="233" y="298"/>
                    <a:pt x="228" y="310"/>
                  </a:cubicBezTo>
                  <a:cubicBezTo>
                    <a:pt x="228" y="310"/>
                    <a:pt x="228" y="310"/>
                    <a:pt x="228" y="310"/>
                  </a:cubicBezTo>
                  <a:cubicBezTo>
                    <a:pt x="223" y="321"/>
                    <a:pt x="219" y="333"/>
                    <a:pt x="217" y="345"/>
                  </a:cubicBezTo>
                  <a:cubicBezTo>
                    <a:pt x="206" y="391"/>
                    <a:pt x="210" y="442"/>
                    <a:pt x="235" y="494"/>
                  </a:cubicBezTo>
                  <a:lnTo>
                    <a:pt x="235" y="494"/>
                  </a:lnTo>
                  <a:cubicBezTo>
                    <a:pt x="240" y="505"/>
                    <a:pt x="246" y="516"/>
                    <a:pt x="253" y="527"/>
                  </a:cubicBezTo>
                  <a:lnTo>
                    <a:pt x="253" y="527"/>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1" name="Freeform 8">
              <a:extLst>
                <a:ext uri="{FF2B5EF4-FFF2-40B4-BE49-F238E27FC236}">
                  <a16:creationId xmlns:a16="http://schemas.microsoft.com/office/drawing/2014/main" id="{DCA98B89-C06C-1AFA-6046-473CE330AD79}"/>
                </a:ext>
              </a:extLst>
            </p:cNvPr>
            <p:cNvSpPr>
              <a:spLocks noEditPoints="1"/>
            </p:cNvSpPr>
            <p:nvPr userDrawn="1"/>
          </p:nvSpPr>
          <p:spPr bwMode="auto">
            <a:xfrm>
              <a:off x="7688263" y="465138"/>
              <a:ext cx="273050" cy="304800"/>
            </a:xfrm>
            <a:custGeom>
              <a:avLst/>
              <a:gdLst>
                <a:gd name="T0" fmla="*/ 31 w 337"/>
                <a:gd name="T1" fmla="*/ 334 h 370"/>
                <a:gd name="T2" fmla="*/ 55 w 337"/>
                <a:gd name="T3" fmla="*/ 309 h 370"/>
                <a:gd name="T4" fmla="*/ 27 w 337"/>
                <a:gd name="T5" fmla="*/ 282 h 370"/>
                <a:gd name="T6" fmla="*/ 8 w 337"/>
                <a:gd name="T7" fmla="*/ 272 h 370"/>
                <a:gd name="T8" fmla="*/ 31 w 337"/>
                <a:gd name="T9" fmla="*/ 333 h 370"/>
                <a:gd name="T10" fmla="*/ 58 w 337"/>
                <a:gd name="T11" fmla="*/ 370 h 370"/>
                <a:gd name="T12" fmla="*/ 303 w 337"/>
                <a:gd name="T13" fmla="*/ 58 h 370"/>
                <a:gd name="T14" fmla="*/ 58 w 337"/>
                <a:gd name="T15" fmla="*/ 370 h 370"/>
                <a:gd name="T16" fmla="*/ 325 w 337"/>
                <a:gd name="T17" fmla="*/ 18 h 370"/>
                <a:gd name="T18" fmla="*/ 327 w 337"/>
                <a:gd name="T19" fmla="*/ 60 h 370"/>
                <a:gd name="T20" fmla="*/ 322 w 337"/>
                <a:gd name="T21" fmla="*/ 40 h 370"/>
                <a:gd name="T22" fmla="*/ 325 w 337"/>
                <a:gd name="T23" fmla="*/ 18 h 370"/>
                <a:gd name="T24" fmla="*/ 41 w 337"/>
                <a:gd name="T25" fmla="*/ 347 h 370"/>
                <a:gd name="T26" fmla="*/ 186 w 337"/>
                <a:gd name="T27" fmla="*/ 194 h 370"/>
                <a:gd name="T28" fmla="*/ 323 w 337"/>
                <a:gd name="T29" fmla="*/ 13 h 370"/>
                <a:gd name="T30" fmla="*/ 267 w 337"/>
                <a:gd name="T31" fmla="*/ 53 h 370"/>
                <a:gd name="T32" fmla="*/ 145 w 337"/>
                <a:gd name="T33" fmla="*/ 232 h 370"/>
                <a:gd name="T34" fmla="*/ 114 w 337"/>
                <a:gd name="T35" fmla="*/ 274 h 370"/>
                <a:gd name="T36" fmla="*/ 92 w 337"/>
                <a:gd name="T37" fmla="*/ 299 h 370"/>
                <a:gd name="T38" fmla="*/ 75 w 337"/>
                <a:gd name="T39" fmla="*/ 317 h 370"/>
                <a:gd name="T40" fmla="*/ 85 w 337"/>
                <a:gd name="T41" fmla="*/ 299 h 370"/>
                <a:gd name="T42" fmla="*/ 31 w 337"/>
                <a:gd name="T43" fmla="*/ 279 h 370"/>
                <a:gd name="T44" fmla="*/ 73 w 337"/>
                <a:gd name="T45" fmla="*/ 312 h 370"/>
                <a:gd name="T46" fmla="*/ 102 w 337"/>
                <a:gd name="T47" fmla="*/ 279 h 370"/>
                <a:gd name="T48" fmla="*/ 90 w 337"/>
                <a:gd name="T49" fmla="*/ 294 h 370"/>
                <a:gd name="T50" fmla="*/ 110 w 337"/>
                <a:gd name="T51" fmla="*/ 270 h 370"/>
                <a:gd name="T52" fmla="*/ 89 w 337"/>
                <a:gd name="T53" fmla="*/ 226 h 370"/>
                <a:gd name="T54" fmla="*/ 82 w 337"/>
                <a:gd name="T55" fmla="*/ 226 h 370"/>
                <a:gd name="T56" fmla="*/ 102 w 337"/>
                <a:gd name="T57" fmla="*/ 211 h 370"/>
                <a:gd name="T58" fmla="*/ 144 w 337"/>
                <a:gd name="T59" fmla="*/ 199 h 370"/>
                <a:gd name="T60" fmla="*/ 110 w 337"/>
                <a:gd name="T61" fmla="*/ 270 h 370"/>
                <a:gd name="T62" fmla="*/ 128 w 337"/>
                <a:gd name="T63" fmla="*/ 246 h 370"/>
                <a:gd name="T64" fmla="*/ 109 w 337"/>
                <a:gd name="T65" fmla="*/ 214 h 370"/>
                <a:gd name="T66" fmla="*/ 144 w 337"/>
                <a:gd name="T67" fmla="*/ 224 h 370"/>
                <a:gd name="T68" fmla="*/ 153 w 337"/>
                <a:gd name="T69" fmla="*/ 204 h 370"/>
                <a:gd name="T70" fmla="*/ 144 w 337"/>
                <a:gd name="T71" fmla="*/ 224 h 370"/>
                <a:gd name="T72" fmla="*/ 171 w 337"/>
                <a:gd name="T73" fmla="*/ 183 h 370"/>
                <a:gd name="T74" fmla="*/ 154 w 337"/>
                <a:gd name="T75" fmla="*/ 199 h 370"/>
                <a:gd name="T76" fmla="*/ 159 w 337"/>
                <a:gd name="T77" fmla="*/ 202 h 370"/>
                <a:gd name="T78" fmla="*/ 183 w 337"/>
                <a:gd name="T79" fmla="*/ 164 h 370"/>
                <a:gd name="T80" fmla="*/ 94 w 337"/>
                <a:gd name="T81" fmla="*/ 175 h 370"/>
                <a:gd name="T82" fmla="*/ 174 w 337"/>
                <a:gd name="T83" fmla="*/ 178 h 370"/>
                <a:gd name="T84" fmla="*/ 193 w 337"/>
                <a:gd name="T85" fmla="*/ 148 h 370"/>
                <a:gd name="T86" fmla="*/ 54 w 337"/>
                <a:gd name="T87" fmla="*/ 148 h 370"/>
                <a:gd name="T88" fmla="*/ 186 w 337"/>
                <a:gd name="T89" fmla="*/ 159 h 370"/>
                <a:gd name="T90" fmla="*/ 204 w 337"/>
                <a:gd name="T91" fmla="*/ 131 h 370"/>
                <a:gd name="T92" fmla="*/ 110 w 337"/>
                <a:gd name="T93" fmla="*/ 123 h 370"/>
                <a:gd name="T94" fmla="*/ 42 w 337"/>
                <a:gd name="T95" fmla="*/ 99 h 370"/>
                <a:gd name="T96" fmla="*/ 113 w 337"/>
                <a:gd name="T97" fmla="*/ 13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7" h="370">
                  <a:moveTo>
                    <a:pt x="31" y="333"/>
                  </a:moveTo>
                  <a:lnTo>
                    <a:pt x="31" y="333"/>
                  </a:lnTo>
                  <a:cubicBezTo>
                    <a:pt x="31" y="334"/>
                    <a:pt x="31" y="334"/>
                    <a:pt x="31" y="334"/>
                  </a:cubicBezTo>
                  <a:cubicBezTo>
                    <a:pt x="33" y="337"/>
                    <a:pt x="35" y="340"/>
                    <a:pt x="37" y="343"/>
                  </a:cubicBezTo>
                  <a:cubicBezTo>
                    <a:pt x="48" y="334"/>
                    <a:pt x="59" y="325"/>
                    <a:pt x="68" y="316"/>
                  </a:cubicBezTo>
                  <a:cubicBezTo>
                    <a:pt x="64" y="313"/>
                    <a:pt x="59" y="311"/>
                    <a:pt x="55" y="309"/>
                  </a:cubicBezTo>
                  <a:cubicBezTo>
                    <a:pt x="48" y="316"/>
                    <a:pt x="42" y="320"/>
                    <a:pt x="29" y="320"/>
                  </a:cubicBezTo>
                  <a:cubicBezTo>
                    <a:pt x="27" y="320"/>
                    <a:pt x="26" y="318"/>
                    <a:pt x="27" y="316"/>
                  </a:cubicBezTo>
                  <a:cubicBezTo>
                    <a:pt x="29" y="309"/>
                    <a:pt x="27" y="291"/>
                    <a:pt x="27" y="282"/>
                  </a:cubicBezTo>
                  <a:cubicBezTo>
                    <a:pt x="26" y="280"/>
                    <a:pt x="25" y="278"/>
                    <a:pt x="24" y="276"/>
                  </a:cubicBezTo>
                  <a:cubicBezTo>
                    <a:pt x="20" y="277"/>
                    <a:pt x="16" y="277"/>
                    <a:pt x="10" y="277"/>
                  </a:cubicBezTo>
                  <a:cubicBezTo>
                    <a:pt x="7" y="277"/>
                    <a:pt x="6" y="274"/>
                    <a:pt x="8" y="272"/>
                  </a:cubicBezTo>
                  <a:cubicBezTo>
                    <a:pt x="17" y="264"/>
                    <a:pt x="16" y="253"/>
                    <a:pt x="17" y="238"/>
                  </a:cubicBezTo>
                  <a:cubicBezTo>
                    <a:pt x="12" y="241"/>
                    <a:pt x="4" y="247"/>
                    <a:pt x="0" y="249"/>
                  </a:cubicBezTo>
                  <a:cubicBezTo>
                    <a:pt x="4" y="288"/>
                    <a:pt x="17" y="313"/>
                    <a:pt x="31" y="333"/>
                  </a:cubicBezTo>
                  <a:lnTo>
                    <a:pt x="31" y="333"/>
                  </a:lnTo>
                  <a:close/>
                  <a:moveTo>
                    <a:pt x="58" y="370"/>
                  </a:moveTo>
                  <a:lnTo>
                    <a:pt x="58" y="370"/>
                  </a:lnTo>
                  <a:cubicBezTo>
                    <a:pt x="173" y="293"/>
                    <a:pt x="218" y="153"/>
                    <a:pt x="321" y="65"/>
                  </a:cubicBezTo>
                  <a:lnTo>
                    <a:pt x="306" y="62"/>
                  </a:lnTo>
                  <a:cubicBezTo>
                    <a:pt x="303" y="61"/>
                    <a:pt x="303" y="61"/>
                    <a:pt x="303" y="58"/>
                  </a:cubicBezTo>
                  <a:lnTo>
                    <a:pt x="306" y="37"/>
                  </a:lnTo>
                  <a:cubicBezTo>
                    <a:pt x="211" y="133"/>
                    <a:pt x="158" y="292"/>
                    <a:pt x="50" y="360"/>
                  </a:cubicBezTo>
                  <a:cubicBezTo>
                    <a:pt x="53" y="363"/>
                    <a:pt x="55" y="366"/>
                    <a:pt x="58" y="370"/>
                  </a:cubicBezTo>
                  <a:lnTo>
                    <a:pt x="58" y="370"/>
                  </a:lnTo>
                  <a:close/>
                  <a:moveTo>
                    <a:pt x="325" y="18"/>
                  </a:moveTo>
                  <a:lnTo>
                    <a:pt x="325" y="18"/>
                  </a:lnTo>
                  <a:cubicBezTo>
                    <a:pt x="321" y="22"/>
                    <a:pt x="316" y="26"/>
                    <a:pt x="312" y="30"/>
                  </a:cubicBezTo>
                  <a:lnTo>
                    <a:pt x="309" y="57"/>
                  </a:lnTo>
                  <a:lnTo>
                    <a:pt x="327" y="60"/>
                  </a:lnTo>
                  <a:cubicBezTo>
                    <a:pt x="330" y="58"/>
                    <a:pt x="333" y="55"/>
                    <a:pt x="337" y="52"/>
                  </a:cubicBezTo>
                  <a:lnTo>
                    <a:pt x="334" y="46"/>
                  </a:lnTo>
                  <a:cubicBezTo>
                    <a:pt x="329" y="47"/>
                    <a:pt x="324" y="45"/>
                    <a:pt x="322" y="40"/>
                  </a:cubicBezTo>
                  <a:cubicBezTo>
                    <a:pt x="320" y="34"/>
                    <a:pt x="323" y="29"/>
                    <a:pt x="328" y="27"/>
                  </a:cubicBezTo>
                  <a:lnTo>
                    <a:pt x="325" y="18"/>
                  </a:lnTo>
                  <a:lnTo>
                    <a:pt x="325" y="18"/>
                  </a:lnTo>
                  <a:close/>
                  <a:moveTo>
                    <a:pt x="75" y="317"/>
                  </a:moveTo>
                  <a:lnTo>
                    <a:pt x="75" y="317"/>
                  </a:lnTo>
                  <a:cubicBezTo>
                    <a:pt x="64" y="328"/>
                    <a:pt x="53" y="338"/>
                    <a:pt x="41" y="347"/>
                  </a:cubicBezTo>
                  <a:lnTo>
                    <a:pt x="41" y="348"/>
                  </a:lnTo>
                  <a:cubicBezTo>
                    <a:pt x="43" y="351"/>
                    <a:pt x="45" y="353"/>
                    <a:pt x="47" y="355"/>
                  </a:cubicBezTo>
                  <a:cubicBezTo>
                    <a:pt x="103" y="320"/>
                    <a:pt x="145" y="259"/>
                    <a:pt x="186" y="194"/>
                  </a:cubicBezTo>
                  <a:cubicBezTo>
                    <a:pt x="221" y="138"/>
                    <a:pt x="259" y="75"/>
                    <a:pt x="307" y="27"/>
                  </a:cubicBezTo>
                  <a:cubicBezTo>
                    <a:pt x="307" y="27"/>
                    <a:pt x="308" y="27"/>
                    <a:pt x="308" y="26"/>
                  </a:cubicBezTo>
                  <a:cubicBezTo>
                    <a:pt x="313" y="22"/>
                    <a:pt x="318" y="17"/>
                    <a:pt x="323" y="13"/>
                  </a:cubicBezTo>
                  <a:lnTo>
                    <a:pt x="319" y="0"/>
                  </a:lnTo>
                  <a:cubicBezTo>
                    <a:pt x="300" y="15"/>
                    <a:pt x="283" y="33"/>
                    <a:pt x="267" y="52"/>
                  </a:cubicBezTo>
                  <a:cubicBezTo>
                    <a:pt x="267" y="52"/>
                    <a:pt x="267" y="53"/>
                    <a:pt x="267" y="53"/>
                  </a:cubicBezTo>
                  <a:cubicBezTo>
                    <a:pt x="236" y="90"/>
                    <a:pt x="210" y="132"/>
                    <a:pt x="185" y="171"/>
                  </a:cubicBezTo>
                  <a:cubicBezTo>
                    <a:pt x="172" y="191"/>
                    <a:pt x="159" y="212"/>
                    <a:pt x="145" y="232"/>
                  </a:cubicBezTo>
                  <a:cubicBezTo>
                    <a:pt x="145" y="232"/>
                    <a:pt x="145" y="232"/>
                    <a:pt x="145" y="232"/>
                  </a:cubicBezTo>
                  <a:cubicBezTo>
                    <a:pt x="139" y="241"/>
                    <a:pt x="133" y="249"/>
                    <a:pt x="127" y="256"/>
                  </a:cubicBezTo>
                  <a:cubicBezTo>
                    <a:pt x="127" y="257"/>
                    <a:pt x="127" y="257"/>
                    <a:pt x="127" y="257"/>
                  </a:cubicBezTo>
                  <a:cubicBezTo>
                    <a:pt x="122" y="263"/>
                    <a:pt x="118" y="269"/>
                    <a:pt x="114" y="274"/>
                  </a:cubicBezTo>
                  <a:cubicBezTo>
                    <a:pt x="113" y="274"/>
                    <a:pt x="113" y="275"/>
                    <a:pt x="113" y="275"/>
                  </a:cubicBezTo>
                  <a:cubicBezTo>
                    <a:pt x="107" y="283"/>
                    <a:pt x="100" y="291"/>
                    <a:pt x="93" y="298"/>
                  </a:cubicBezTo>
                  <a:cubicBezTo>
                    <a:pt x="93" y="299"/>
                    <a:pt x="93" y="299"/>
                    <a:pt x="92" y="299"/>
                  </a:cubicBezTo>
                  <a:cubicBezTo>
                    <a:pt x="87" y="305"/>
                    <a:pt x="81" y="311"/>
                    <a:pt x="75" y="317"/>
                  </a:cubicBezTo>
                  <a:lnTo>
                    <a:pt x="75" y="317"/>
                  </a:lnTo>
                  <a:lnTo>
                    <a:pt x="75" y="317"/>
                  </a:lnTo>
                  <a:close/>
                  <a:moveTo>
                    <a:pt x="73" y="312"/>
                  </a:moveTo>
                  <a:lnTo>
                    <a:pt x="73" y="312"/>
                  </a:lnTo>
                  <a:cubicBezTo>
                    <a:pt x="77" y="307"/>
                    <a:pt x="81" y="303"/>
                    <a:pt x="85" y="299"/>
                  </a:cubicBezTo>
                  <a:cubicBezTo>
                    <a:pt x="59" y="295"/>
                    <a:pt x="44" y="282"/>
                    <a:pt x="39" y="267"/>
                  </a:cubicBezTo>
                  <a:cubicBezTo>
                    <a:pt x="35" y="270"/>
                    <a:pt x="32" y="273"/>
                    <a:pt x="29" y="274"/>
                  </a:cubicBezTo>
                  <a:cubicBezTo>
                    <a:pt x="30" y="276"/>
                    <a:pt x="31" y="277"/>
                    <a:pt x="31" y="279"/>
                  </a:cubicBezTo>
                  <a:cubicBezTo>
                    <a:pt x="32" y="279"/>
                    <a:pt x="32" y="279"/>
                    <a:pt x="32" y="280"/>
                  </a:cubicBezTo>
                  <a:cubicBezTo>
                    <a:pt x="43" y="297"/>
                    <a:pt x="55" y="302"/>
                    <a:pt x="73" y="312"/>
                  </a:cubicBezTo>
                  <a:lnTo>
                    <a:pt x="73" y="312"/>
                  </a:lnTo>
                  <a:close/>
                  <a:moveTo>
                    <a:pt x="90" y="294"/>
                  </a:moveTo>
                  <a:lnTo>
                    <a:pt x="90" y="294"/>
                  </a:lnTo>
                  <a:cubicBezTo>
                    <a:pt x="94" y="289"/>
                    <a:pt x="98" y="284"/>
                    <a:pt x="102" y="279"/>
                  </a:cubicBezTo>
                  <a:cubicBezTo>
                    <a:pt x="54" y="293"/>
                    <a:pt x="24" y="217"/>
                    <a:pt x="106" y="186"/>
                  </a:cubicBezTo>
                  <a:cubicBezTo>
                    <a:pt x="100" y="184"/>
                    <a:pt x="94" y="182"/>
                    <a:pt x="88" y="179"/>
                  </a:cubicBezTo>
                  <a:cubicBezTo>
                    <a:pt x="35" y="203"/>
                    <a:pt x="17" y="284"/>
                    <a:pt x="90" y="294"/>
                  </a:cubicBezTo>
                  <a:lnTo>
                    <a:pt x="90" y="294"/>
                  </a:lnTo>
                  <a:close/>
                  <a:moveTo>
                    <a:pt x="110" y="270"/>
                  </a:moveTo>
                  <a:lnTo>
                    <a:pt x="110" y="270"/>
                  </a:lnTo>
                  <a:cubicBezTo>
                    <a:pt x="114" y="265"/>
                    <a:pt x="118" y="260"/>
                    <a:pt x="122" y="254"/>
                  </a:cubicBezTo>
                  <a:cubicBezTo>
                    <a:pt x="124" y="240"/>
                    <a:pt x="120" y="224"/>
                    <a:pt x="103" y="216"/>
                  </a:cubicBezTo>
                  <a:cubicBezTo>
                    <a:pt x="98" y="219"/>
                    <a:pt x="93" y="222"/>
                    <a:pt x="89" y="226"/>
                  </a:cubicBezTo>
                  <a:cubicBezTo>
                    <a:pt x="115" y="230"/>
                    <a:pt x="115" y="263"/>
                    <a:pt x="91" y="263"/>
                  </a:cubicBezTo>
                  <a:cubicBezTo>
                    <a:pt x="72" y="263"/>
                    <a:pt x="73" y="239"/>
                    <a:pt x="81" y="227"/>
                  </a:cubicBezTo>
                  <a:cubicBezTo>
                    <a:pt x="81" y="227"/>
                    <a:pt x="82" y="226"/>
                    <a:pt x="82" y="226"/>
                  </a:cubicBezTo>
                  <a:lnTo>
                    <a:pt x="82" y="226"/>
                  </a:lnTo>
                  <a:cubicBezTo>
                    <a:pt x="86" y="221"/>
                    <a:pt x="92" y="216"/>
                    <a:pt x="101" y="211"/>
                  </a:cubicBezTo>
                  <a:cubicBezTo>
                    <a:pt x="101" y="211"/>
                    <a:pt x="101" y="211"/>
                    <a:pt x="102" y="211"/>
                  </a:cubicBezTo>
                  <a:cubicBezTo>
                    <a:pt x="108" y="208"/>
                    <a:pt x="116" y="205"/>
                    <a:pt x="125" y="203"/>
                  </a:cubicBezTo>
                  <a:cubicBezTo>
                    <a:pt x="125" y="202"/>
                    <a:pt x="126" y="202"/>
                    <a:pt x="126" y="202"/>
                  </a:cubicBezTo>
                  <a:cubicBezTo>
                    <a:pt x="131" y="201"/>
                    <a:pt x="137" y="200"/>
                    <a:pt x="144" y="199"/>
                  </a:cubicBezTo>
                  <a:cubicBezTo>
                    <a:pt x="139" y="197"/>
                    <a:pt x="133" y="195"/>
                    <a:pt x="127" y="193"/>
                  </a:cubicBezTo>
                  <a:cubicBezTo>
                    <a:pt x="123" y="192"/>
                    <a:pt x="119" y="190"/>
                    <a:pt x="115" y="189"/>
                  </a:cubicBezTo>
                  <a:cubicBezTo>
                    <a:pt x="26" y="218"/>
                    <a:pt x="62" y="296"/>
                    <a:pt x="110" y="270"/>
                  </a:cubicBezTo>
                  <a:lnTo>
                    <a:pt x="110" y="270"/>
                  </a:lnTo>
                  <a:close/>
                  <a:moveTo>
                    <a:pt x="128" y="246"/>
                  </a:moveTo>
                  <a:lnTo>
                    <a:pt x="128" y="246"/>
                  </a:lnTo>
                  <a:cubicBezTo>
                    <a:pt x="132" y="241"/>
                    <a:pt x="136" y="235"/>
                    <a:pt x="140" y="230"/>
                  </a:cubicBezTo>
                  <a:cubicBezTo>
                    <a:pt x="139" y="225"/>
                    <a:pt x="133" y="215"/>
                    <a:pt x="125" y="208"/>
                  </a:cubicBezTo>
                  <a:cubicBezTo>
                    <a:pt x="120" y="210"/>
                    <a:pt x="114" y="211"/>
                    <a:pt x="109" y="214"/>
                  </a:cubicBezTo>
                  <a:cubicBezTo>
                    <a:pt x="123" y="221"/>
                    <a:pt x="128" y="234"/>
                    <a:pt x="128" y="246"/>
                  </a:cubicBezTo>
                  <a:lnTo>
                    <a:pt x="128" y="246"/>
                  </a:lnTo>
                  <a:close/>
                  <a:moveTo>
                    <a:pt x="144" y="224"/>
                  </a:moveTo>
                  <a:lnTo>
                    <a:pt x="144" y="224"/>
                  </a:lnTo>
                  <a:cubicBezTo>
                    <a:pt x="148" y="218"/>
                    <a:pt x="152" y="212"/>
                    <a:pt x="156" y="206"/>
                  </a:cubicBezTo>
                  <a:cubicBezTo>
                    <a:pt x="155" y="205"/>
                    <a:pt x="154" y="205"/>
                    <a:pt x="153" y="204"/>
                  </a:cubicBezTo>
                  <a:cubicBezTo>
                    <a:pt x="147" y="205"/>
                    <a:pt x="140" y="205"/>
                    <a:pt x="132" y="207"/>
                  </a:cubicBezTo>
                  <a:cubicBezTo>
                    <a:pt x="137" y="212"/>
                    <a:pt x="141" y="219"/>
                    <a:pt x="144" y="224"/>
                  </a:cubicBezTo>
                  <a:lnTo>
                    <a:pt x="144" y="224"/>
                  </a:lnTo>
                  <a:close/>
                  <a:moveTo>
                    <a:pt x="159" y="202"/>
                  </a:moveTo>
                  <a:lnTo>
                    <a:pt x="159" y="202"/>
                  </a:lnTo>
                  <a:cubicBezTo>
                    <a:pt x="163" y="195"/>
                    <a:pt x="167" y="189"/>
                    <a:pt x="171" y="183"/>
                  </a:cubicBezTo>
                  <a:cubicBezTo>
                    <a:pt x="156" y="179"/>
                    <a:pt x="127" y="181"/>
                    <a:pt x="110" y="181"/>
                  </a:cubicBezTo>
                  <a:cubicBezTo>
                    <a:pt x="116" y="184"/>
                    <a:pt x="122" y="186"/>
                    <a:pt x="129" y="188"/>
                  </a:cubicBezTo>
                  <a:cubicBezTo>
                    <a:pt x="138" y="191"/>
                    <a:pt x="147" y="194"/>
                    <a:pt x="154" y="199"/>
                  </a:cubicBezTo>
                  <a:cubicBezTo>
                    <a:pt x="155" y="199"/>
                    <a:pt x="155" y="199"/>
                    <a:pt x="155" y="199"/>
                  </a:cubicBezTo>
                  <a:cubicBezTo>
                    <a:pt x="156" y="200"/>
                    <a:pt x="158" y="201"/>
                    <a:pt x="159" y="202"/>
                  </a:cubicBezTo>
                  <a:lnTo>
                    <a:pt x="159" y="202"/>
                  </a:lnTo>
                  <a:close/>
                  <a:moveTo>
                    <a:pt x="174" y="178"/>
                  </a:moveTo>
                  <a:lnTo>
                    <a:pt x="174" y="178"/>
                  </a:lnTo>
                  <a:cubicBezTo>
                    <a:pt x="177" y="173"/>
                    <a:pt x="180" y="169"/>
                    <a:pt x="183" y="164"/>
                  </a:cubicBezTo>
                  <a:cubicBezTo>
                    <a:pt x="166" y="159"/>
                    <a:pt x="138" y="160"/>
                    <a:pt x="121" y="160"/>
                  </a:cubicBezTo>
                  <a:cubicBezTo>
                    <a:pt x="100" y="161"/>
                    <a:pt x="79" y="161"/>
                    <a:pt x="62" y="157"/>
                  </a:cubicBezTo>
                  <a:cubicBezTo>
                    <a:pt x="71" y="165"/>
                    <a:pt x="82" y="170"/>
                    <a:pt x="94" y="175"/>
                  </a:cubicBezTo>
                  <a:cubicBezTo>
                    <a:pt x="102" y="177"/>
                    <a:pt x="123" y="175"/>
                    <a:pt x="130" y="175"/>
                  </a:cubicBezTo>
                  <a:cubicBezTo>
                    <a:pt x="146" y="175"/>
                    <a:pt x="163" y="175"/>
                    <a:pt x="174" y="178"/>
                  </a:cubicBezTo>
                  <a:lnTo>
                    <a:pt x="174" y="178"/>
                  </a:lnTo>
                  <a:close/>
                  <a:moveTo>
                    <a:pt x="186" y="159"/>
                  </a:moveTo>
                  <a:lnTo>
                    <a:pt x="186" y="159"/>
                  </a:lnTo>
                  <a:cubicBezTo>
                    <a:pt x="188" y="155"/>
                    <a:pt x="191" y="152"/>
                    <a:pt x="193" y="148"/>
                  </a:cubicBezTo>
                  <a:cubicBezTo>
                    <a:pt x="171" y="139"/>
                    <a:pt x="136" y="142"/>
                    <a:pt x="113" y="142"/>
                  </a:cubicBezTo>
                  <a:cubicBezTo>
                    <a:pt x="87" y="142"/>
                    <a:pt x="60" y="141"/>
                    <a:pt x="43" y="126"/>
                  </a:cubicBezTo>
                  <a:cubicBezTo>
                    <a:pt x="46" y="135"/>
                    <a:pt x="50" y="142"/>
                    <a:pt x="54" y="148"/>
                  </a:cubicBezTo>
                  <a:cubicBezTo>
                    <a:pt x="80" y="159"/>
                    <a:pt x="128" y="153"/>
                    <a:pt x="158" y="155"/>
                  </a:cubicBezTo>
                  <a:cubicBezTo>
                    <a:pt x="168" y="155"/>
                    <a:pt x="178" y="156"/>
                    <a:pt x="186" y="159"/>
                  </a:cubicBezTo>
                  <a:lnTo>
                    <a:pt x="186" y="159"/>
                  </a:lnTo>
                  <a:close/>
                  <a:moveTo>
                    <a:pt x="196" y="143"/>
                  </a:moveTo>
                  <a:lnTo>
                    <a:pt x="196" y="143"/>
                  </a:lnTo>
                  <a:cubicBezTo>
                    <a:pt x="199" y="139"/>
                    <a:pt x="201" y="135"/>
                    <a:pt x="204" y="131"/>
                  </a:cubicBezTo>
                  <a:cubicBezTo>
                    <a:pt x="195" y="128"/>
                    <a:pt x="187" y="126"/>
                    <a:pt x="178" y="125"/>
                  </a:cubicBezTo>
                  <a:cubicBezTo>
                    <a:pt x="178" y="125"/>
                    <a:pt x="178" y="125"/>
                    <a:pt x="177" y="125"/>
                  </a:cubicBezTo>
                  <a:cubicBezTo>
                    <a:pt x="155" y="121"/>
                    <a:pt x="133" y="122"/>
                    <a:pt x="110" y="123"/>
                  </a:cubicBezTo>
                  <a:cubicBezTo>
                    <a:pt x="95" y="123"/>
                    <a:pt x="81" y="122"/>
                    <a:pt x="69" y="118"/>
                  </a:cubicBezTo>
                  <a:cubicBezTo>
                    <a:pt x="68" y="118"/>
                    <a:pt x="68" y="118"/>
                    <a:pt x="68" y="118"/>
                  </a:cubicBezTo>
                  <a:cubicBezTo>
                    <a:pt x="58" y="115"/>
                    <a:pt x="49" y="109"/>
                    <a:pt x="42" y="99"/>
                  </a:cubicBezTo>
                  <a:cubicBezTo>
                    <a:pt x="41" y="100"/>
                    <a:pt x="40" y="101"/>
                    <a:pt x="39" y="102"/>
                  </a:cubicBezTo>
                  <a:cubicBezTo>
                    <a:pt x="40" y="107"/>
                    <a:pt x="40" y="111"/>
                    <a:pt x="41" y="115"/>
                  </a:cubicBezTo>
                  <a:cubicBezTo>
                    <a:pt x="55" y="134"/>
                    <a:pt x="83" y="137"/>
                    <a:pt x="113" y="137"/>
                  </a:cubicBezTo>
                  <a:cubicBezTo>
                    <a:pt x="138" y="137"/>
                    <a:pt x="173" y="133"/>
                    <a:pt x="196" y="143"/>
                  </a:cubicBezTo>
                  <a:lnTo>
                    <a:pt x="196" y="143"/>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2" name="Freeform 9">
              <a:extLst>
                <a:ext uri="{FF2B5EF4-FFF2-40B4-BE49-F238E27FC236}">
                  <a16:creationId xmlns:a16="http://schemas.microsoft.com/office/drawing/2014/main" id="{6CE97323-EA31-B978-ED66-B1F83219FC68}"/>
                </a:ext>
              </a:extLst>
            </p:cNvPr>
            <p:cNvSpPr>
              <a:spLocks noEditPoints="1"/>
            </p:cNvSpPr>
            <p:nvPr userDrawn="1"/>
          </p:nvSpPr>
          <p:spPr bwMode="auto">
            <a:xfrm>
              <a:off x="7613650" y="406400"/>
              <a:ext cx="296863" cy="406400"/>
            </a:xfrm>
            <a:custGeom>
              <a:avLst/>
              <a:gdLst>
                <a:gd name="T0" fmla="*/ 366 w 366"/>
                <a:gd name="T1" fmla="*/ 110 h 496"/>
                <a:gd name="T2" fmla="*/ 303 w 366"/>
                <a:gd name="T3" fmla="*/ 97 h 496"/>
                <a:gd name="T4" fmla="*/ 328 w 366"/>
                <a:gd name="T5" fmla="*/ 122 h 496"/>
                <a:gd name="T6" fmla="*/ 47 w 366"/>
                <a:gd name="T7" fmla="*/ 454 h 496"/>
                <a:gd name="T8" fmla="*/ 91 w 366"/>
                <a:gd name="T9" fmla="*/ 402 h 496"/>
                <a:gd name="T10" fmla="*/ 89 w 366"/>
                <a:gd name="T11" fmla="*/ 397 h 496"/>
                <a:gd name="T12" fmla="*/ 47 w 366"/>
                <a:gd name="T13" fmla="*/ 454 h 496"/>
                <a:gd name="T14" fmla="*/ 101 w 366"/>
                <a:gd name="T15" fmla="*/ 421 h 496"/>
                <a:gd name="T16" fmla="*/ 119 w 366"/>
                <a:gd name="T17" fmla="*/ 448 h 496"/>
                <a:gd name="T18" fmla="*/ 69 w 366"/>
                <a:gd name="T19" fmla="*/ 471 h 496"/>
                <a:gd name="T20" fmla="*/ 101 w 366"/>
                <a:gd name="T21" fmla="*/ 421 h 496"/>
                <a:gd name="T22" fmla="*/ 82 w 366"/>
                <a:gd name="T23" fmla="*/ 381 h 496"/>
                <a:gd name="T24" fmla="*/ 28 w 366"/>
                <a:gd name="T25" fmla="*/ 378 h 496"/>
                <a:gd name="T26" fmla="*/ 7 w 366"/>
                <a:gd name="T27" fmla="*/ 362 h 496"/>
                <a:gd name="T28" fmla="*/ 6 w 366"/>
                <a:gd name="T29" fmla="*/ 357 h 496"/>
                <a:gd name="T30" fmla="*/ 68 w 366"/>
                <a:gd name="T31" fmla="*/ 329 h 496"/>
                <a:gd name="T32" fmla="*/ 67 w 366"/>
                <a:gd name="T33" fmla="*/ 324 h 496"/>
                <a:gd name="T34" fmla="*/ 6 w 366"/>
                <a:gd name="T35" fmla="*/ 357 h 496"/>
                <a:gd name="T36" fmla="*/ 0 w 366"/>
                <a:gd name="T37" fmla="*/ 302 h 496"/>
                <a:gd name="T38" fmla="*/ 15 w 366"/>
                <a:gd name="T39" fmla="*/ 284 h 496"/>
                <a:gd name="T40" fmla="*/ 67 w 366"/>
                <a:gd name="T41" fmla="*/ 267 h 496"/>
                <a:gd name="T42" fmla="*/ 0 w 366"/>
                <a:gd name="T43" fmla="*/ 302 h 496"/>
                <a:gd name="T44" fmla="*/ 68 w 366"/>
                <a:gd name="T45" fmla="*/ 262 h 496"/>
                <a:gd name="T46" fmla="*/ 23 w 366"/>
                <a:gd name="T47" fmla="*/ 228 h 496"/>
                <a:gd name="T48" fmla="*/ 17 w 366"/>
                <a:gd name="T49" fmla="*/ 202 h 496"/>
                <a:gd name="T50" fmla="*/ 19 w 366"/>
                <a:gd name="T51" fmla="*/ 196 h 496"/>
                <a:gd name="T52" fmla="*/ 82 w 366"/>
                <a:gd name="T53" fmla="*/ 213 h 496"/>
                <a:gd name="T54" fmla="*/ 84 w 366"/>
                <a:gd name="T55" fmla="*/ 208 h 496"/>
                <a:gd name="T56" fmla="*/ 19 w 366"/>
                <a:gd name="T57" fmla="*/ 196 h 496"/>
                <a:gd name="T58" fmla="*/ 40 w 366"/>
                <a:gd name="T59" fmla="*/ 149 h 496"/>
                <a:gd name="T60" fmla="*/ 60 w 366"/>
                <a:gd name="T61" fmla="*/ 142 h 496"/>
                <a:gd name="T62" fmla="*/ 111 w 366"/>
                <a:gd name="T63" fmla="*/ 162 h 496"/>
                <a:gd name="T64" fmla="*/ 40 w 366"/>
                <a:gd name="T65" fmla="*/ 149 h 496"/>
                <a:gd name="T66" fmla="*/ 114 w 366"/>
                <a:gd name="T67" fmla="*/ 157 h 496"/>
                <a:gd name="T68" fmla="*/ 95 w 366"/>
                <a:gd name="T69" fmla="*/ 99 h 496"/>
                <a:gd name="T70" fmla="*/ 102 w 366"/>
                <a:gd name="T71" fmla="*/ 72 h 496"/>
                <a:gd name="T72" fmla="*/ 106 w 366"/>
                <a:gd name="T73" fmla="*/ 69 h 496"/>
                <a:gd name="T74" fmla="*/ 150 w 366"/>
                <a:gd name="T75" fmla="*/ 121 h 496"/>
                <a:gd name="T76" fmla="*/ 155 w 366"/>
                <a:gd name="T77" fmla="*/ 117 h 496"/>
                <a:gd name="T78" fmla="*/ 106 w 366"/>
                <a:gd name="T79" fmla="*/ 69 h 496"/>
                <a:gd name="T80" fmla="*/ 149 w 366"/>
                <a:gd name="T81" fmla="*/ 37 h 496"/>
                <a:gd name="T82" fmla="*/ 170 w 366"/>
                <a:gd name="T83" fmla="*/ 42 h 496"/>
                <a:gd name="T84" fmla="*/ 200 w 366"/>
                <a:gd name="T85" fmla="*/ 90 h 496"/>
                <a:gd name="T86" fmla="*/ 149 w 366"/>
                <a:gd name="T87" fmla="*/ 37 h 496"/>
                <a:gd name="T88" fmla="*/ 206 w 366"/>
                <a:gd name="T89" fmla="*/ 88 h 496"/>
                <a:gd name="T90" fmla="*/ 222 w 366"/>
                <a:gd name="T91" fmla="*/ 21 h 496"/>
                <a:gd name="T92" fmla="*/ 243 w 366"/>
                <a:gd name="T93"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6" h="496">
                  <a:moveTo>
                    <a:pt x="358" y="119"/>
                  </a:moveTo>
                  <a:lnTo>
                    <a:pt x="358" y="119"/>
                  </a:lnTo>
                  <a:cubicBezTo>
                    <a:pt x="360" y="116"/>
                    <a:pt x="363" y="113"/>
                    <a:pt x="366" y="110"/>
                  </a:cubicBezTo>
                  <a:cubicBezTo>
                    <a:pt x="351" y="105"/>
                    <a:pt x="337" y="102"/>
                    <a:pt x="323" y="99"/>
                  </a:cubicBezTo>
                  <a:cubicBezTo>
                    <a:pt x="323" y="99"/>
                    <a:pt x="322" y="99"/>
                    <a:pt x="322" y="99"/>
                  </a:cubicBezTo>
                  <a:cubicBezTo>
                    <a:pt x="316" y="98"/>
                    <a:pt x="309" y="98"/>
                    <a:pt x="303" y="97"/>
                  </a:cubicBezTo>
                  <a:cubicBezTo>
                    <a:pt x="305" y="101"/>
                    <a:pt x="307" y="106"/>
                    <a:pt x="307" y="112"/>
                  </a:cubicBezTo>
                  <a:cubicBezTo>
                    <a:pt x="310" y="115"/>
                    <a:pt x="312" y="119"/>
                    <a:pt x="312" y="123"/>
                  </a:cubicBezTo>
                  <a:cubicBezTo>
                    <a:pt x="316" y="121"/>
                    <a:pt x="322" y="120"/>
                    <a:pt x="328" y="122"/>
                  </a:cubicBezTo>
                  <a:cubicBezTo>
                    <a:pt x="333" y="111"/>
                    <a:pt x="348" y="109"/>
                    <a:pt x="358" y="119"/>
                  </a:cubicBezTo>
                  <a:lnTo>
                    <a:pt x="358" y="119"/>
                  </a:lnTo>
                  <a:close/>
                  <a:moveTo>
                    <a:pt x="47" y="454"/>
                  </a:moveTo>
                  <a:lnTo>
                    <a:pt x="47" y="454"/>
                  </a:lnTo>
                  <a:lnTo>
                    <a:pt x="98" y="416"/>
                  </a:lnTo>
                  <a:cubicBezTo>
                    <a:pt x="96" y="411"/>
                    <a:pt x="93" y="407"/>
                    <a:pt x="91" y="402"/>
                  </a:cubicBezTo>
                  <a:lnTo>
                    <a:pt x="48" y="429"/>
                  </a:lnTo>
                  <a:cubicBezTo>
                    <a:pt x="45" y="431"/>
                    <a:pt x="42" y="426"/>
                    <a:pt x="45" y="424"/>
                  </a:cubicBezTo>
                  <a:lnTo>
                    <a:pt x="89" y="397"/>
                  </a:lnTo>
                  <a:cubicBezTo>
                    <a:pt x="87" y="394"/>
                    <a:pt x="85" y="390"/>
                    <a:pt x="84" y="386"/>
                  </a:cubicBezTo>
                  <a:lnTo>
                    <a:pt x="25" y="414"/>
                  </a:lnTo>
                  <a:cubicBezTo>
                    <a:pt x="31" y="427"/>
                    <a:pt x="38" y="441"/>
                    <a:pt x="47" y="454"/>
                  </a:cubicBezTo>
                  <a:lnTo>
                    <a:pt x="47" y="454"/>
                  </a:lnTo>
                  <a:close/>
                  <a:moveTo>
                    <a:pt x="101" y="421"/>
                  </a:moveTo>
                  <a:lnTo>
                    <a:pt x="101" y="421"/>
                  </a:lnTo>
                  <a:lnTo>
                    <a:pt x="50" y="459"/>
                  </a:lnTo>
                  <a:cubicBezTo>
                    <a:pt x="58" y="472"/>
                    <a:pt x="68" y="484"/>
                    <a:pt x="79" y="496"/>
                  </a:cubicBezTo>
                  <a:lnTo>
                    <a:pt x="119" y="448"/>
                  </a:lnTo>
                  <a:cubicBezTo>
                    <a:pt x="116" y="445"/>
                    <a:pt x="114" y="441"/>
                    <a:pt x="111" y="437"/>
                  </a:cubicBezTo>
                  <a:lnTo>
                    <a:pt x="73" y="475"/>
                  </a:lnTo>
                  <a:cubicBezTo>
                    <a:pt x="70" y="478"/>
                    <a:pt x="67" y="474"/>
                    <a:pt x="69" y="471"/>
                  </a:cubicBezTo>
                  <a:lnTo>
                    <a:pt x="108" y="433"/>
                  </a:lnTo>
                  <a:cubicBezTo>
                    <a:pt x="106" y="429"/>
                    <a:pt x="103" y="425"/>
                    <a:pt x="101" y="421"/>
                  </a:cubicBezTo>
                  <a:lnTo>
                    <a:pt x="101" y="421"/>
                  </a:lnTo>
                  <a:close/>
                  <a:moveTo>
                    <a:pt x="23" y="408"/>
                  </a:moveTo>
                  <a:lnTo>
                    <a:pt x="23" y="408"/>
                  </a:lnTo>
                  <a:lnTo>
                    <a:pt x="82" y="381"/>
                  </a:lnTo>
                  <a:cubicBezTo>
                    <a:pt x="80" y="377"/>
                    <a:pt x="79" y="373"/>
                    <a:pt x="78" y="369"/>
                  </a:cubicBezTo>
                  <a:lnTo>
                    <a:pt x="29" y="384"/>
                  </a:lnTo>
                  <a:cubicBezTo>
                    <a:pt x="26" y="385"/>
                    <a:pt x="24" y="379"/>
                    <a:pt x="28" y="378"/>
                  </a:cubicBezTo>
                  <a:lnTo>
                    <a:pt x="76" y="364"/>
                  </a:lnTo>
                  <a:cubicBezTo>
                    <a:pt x="74" y="359"/>
                    <a:pt x="73" y="354"/>
                    <a:pt x="72" y="348"/>
                  </a:cubicBezTo>
                  <a:lnTo>
                    <a:pt x="7" y="362"/>
                  </a:lnTo>
                  <a:cubicBezTo>
                    <a:pt x="11" y="378"/>
                    <a:pt x="16" y="393"/>
                    <a:pt x="23" y="408"/>
                  </a:cubicBezTo>
                  <a:lnTo>
                    <a:pt x="23" y="408"/>
                  </a:lnTo>
                  <a:close/>
                  <a:moveTo>
                    <a:pt x="6" y="357"/>
                  </a:moveTo>
                  <a:lnTo>
                    <a:pt x="6" y="357"/>
                  </a:lnTo>
                  <a:lnTo>
                    <a:pt x="70" y="343"/>
                  </a:lnTo>
                  <a:cubicBezTo>
                    <a:pt x="69" y="338"/>
                    <a:pt x="69" y="334"/>
                    <a:pt x="68" y="329"/>
                  </a:cubicBezTo>
                  <a:lnTo>
                    <a:pt x="17" y="334"/>
                  </a:lnTo>
                  <a:cubicBezTo>
                    <a:pt x="13" y="334"/>
                    <a:pt x="13" y="329"/>
                    <a:pt x="16" y="328"/>
                  </a:cubicBezTo>
                  <a:lnTo>
                    <a:pt x="67" y="324"/>
                  </a:lnTo>
                  <a:cubicBezTo>
                    <a:pt x="66" y="319"/>
                    <a:pt x="66" y="314"/>
                    <a:pt x="66" y="308"/>
                  </a:cubicBezTo>
                  <a:lnTo>
                    <a:pt x="0" y="307"/>
                  </a:lnTo>
                  <a:cubicBezTo>
                    <a:pt x="1" y="324"/>
                    <a:pt x="3" y="340"/>
                    <a:pt x="6" y="357"/>
                  </a:cubicBezTo>
                  <a:lnTo>
                    <a:pt x="6" y="357"/>
                  </a:lnTo>
                  <a:close/>
                  <a:moveTo>
                    <a:pt x="0" y="302"/>
                  </a:moveTo>
                  <a:lnTo>
                    <a:pt x="0" y="302"/>
                  </a:lnTo>
                  <a:lnTo>
                    <a:pt x="66" y="303"/>
                  </a:lnTo>
                  <a:cubicBezTo>
                    <a:pt x="65" y="298"/>
                    <a:pt x="65" y="294"/>
                    <a:pt x="66" y="290"/>
                  </a:cubicBezTo>
                  <a:lnTo>
                    <a:pt x="15" y="284"/>
                  </a:lnTo>
                  <a:cubicBezTo>
                    <a:pt x="11" y="284"/>
                    <a:pt x="12" y="278"/>
                    <a:pt x="16" y="278"/>
                  </a:cubicBezTo>
                  <a:lnTo>
                    <a:pt x="66" y="284"/>
                  </a:lnTo>
                  <a:cubicBezTo>
                    <a:pt x="66" y="278"/>
                    <a:pt x="67" y="273"/>
                    <a:pt x="67" y="267"/>
                  </a:cubicBezTo>
                  <a:lnTo>
                    <a:pt x="4" y="254"/>
                  </a:lnTo>
                  <a:cubicBezTo>
                    <a:pt x="1" y="270"/>
                    <a:pt x="0" y="286"/>
                    <a:pt x="0" y="302"/>
                  </a:cubicBezTo>
                  <a:lnTo>
                    <a:pt x="0" y="302"/>
                  </a:lnTo>
                  <a:close/>
                  <a:moveTo>
                    <a:pt x="4" y="249"/>
                  </a:moveTo>
                  <a:lnTo>
                    <a:pt x="4" y="249"/>
                  </a:lnTo>
                  <a:lnTo>
                    <a:pt x="68" y="262"/>
                  </a:lnTo>
                  <a:cubicBezTo>
                    <a:pt x="69" y="257"/>
                    <a:pt x="70" y="253"/>
                    <a:pt x="71" y="249"/>
                  </a:cubicBezTo>
                  <a:lnTo>
                    <a:pt x="22" y="233"/>
                  </a:lnTo>
                  <a:cubicBezTo>
                    <a:pt x="18" y="232"/>
                    <a:pt x="20" y="227"/>
                    <a:pt x="23" y="228"/>
                  </a:cubicBezTo>
                  <a:lnTo>
                    <a:pt x="72" y="243"/>
                  </a:lnTo>
                  <a:cubicBezTo>
                    <a:pt x="73" y="239"/>
                    <a:pt x="74" y="235"/>
                    <a:pt x="75" y="231"/>
                  </a:cubicBezTo>
                  <a:lnTo>
                    <a:pt x="17" y="202"/>
                  </a:lnTo>
                  <a:cubicBezTo>
                    <a:pt x="11" y="217"/>
                    <a:pt x="7" y="233"/>
                    <a:pt x="4" y="249"/>
                  </a:cubicBezTo>
                  <a:lnTo>
                    <a:pt x="4" y="249"/>
                  </a:lnTo>
                  <a:close/>
                  <a:moveTo>
                    <a:pt x="19" y="196"/>
                  </a:moveTo>
                  <a:lnTo>
                    <a:pt x="19" y="196"/>
                  </a:lnTo>
                  <a:lnTo>
                    <a:pt x="77" y="225"/>
                  </a:lnTo>
                  <a:cubicBezTo>
                    <a:pt x="79" y="221"/>
                    <a:pt x="80" y="217"/>
                    <a:pt x="82" y="213"/>
                  </a:cubicBezTo>
                  <a:lnTo>
                    <a:pt x="37" y="186"/>
                  </a:lnTo>
                  <a:cubicBezTo>
                    <a:pt x="34" y="184"/>
                    <a:pt x="37" y="179"/>
                    <a:pt x="40" y="181"/>
                  </a:cubicBezTo>
                  <a:lnTo>
                    <a:pt x="84" y="208"/>
                  </a:lnTo>
                  <a:cubicBezTo>
                    <a:pt x="86" y="203"/>
                    <a:pt x="88" y="199"/>
                    <a:pt x="90" y="195"/>
                  </a:cubicBezTo>
                  <a:lnTo>
                    <a:pt x="38" y="154"/>
                  </a:lnTo>
                  <a:cubicBezTo>
                    <a:pt x="30" y="168"/>
                    <a:pt x="24" y="182"/>
                    <a:pt x="19" y="196"/>
                  </a:cubicBezTo>
                  <a:lnTo>
                    <a:pt x="19" y="196"/>
                  </a:lnTo>
                  <a:close/>
                  <a:moveTo>
                    <a:pt x="40" y="149"/>
                  </a:moveTo>
                  <a:lnTo>
                    <a:pt x="40" y="149"/>
                  </a:lnTo>
                  <a:lnTo>
                    <a:pt x="93" y="190"/>
                  </a:lnTo>
                  <a:cubicBezTo>
                    <a:pt x="95" y="186"/>
                    <a:pt x="97" y="183"/>
                    <a:pt x="99" y="179"/>
                  </a:cubicBezTo>
                  <a:lnTo>
                    <a:pt x="60" y="142"/>
                  </a:lnTo>
                  <a:cubicBezTo>
                    <a:pt x="58" y="140"/>
                    <a:pt x="62" y="136"/>
                    <a:pt x="64" y="138"/>
                  </a:cubicBezTo>
                  <a:lnTo>
                    <a:pt x="102" y="174"/>
                  </a:lnTo>
                  <a:cubicBezTo>
                    <a:pt x="105" y="170"/>
                    <a:pt x="108" y="166"/>
                    <a:pt x="111" y="162"/>
                  </a:cubicBezTo>
                  <a:lnTo>
                    <a:pt x="67" y="111"/>
                  </a:lnTo>
                  <a:cubicBezTo>
                    <a:pt x="57" y="123"/>
                    <a:pt x="48" y="136"/>
                    <a:pt x="40" y="149"/>
                  </a:cubicBezTo>
                  <a:lnTo>
                    <a:pt x="40" y="149"/>
                  </a:lnTo>
                  <a:close/>
                  <a:moveTo>
                    <a:pt x="70" y="106"/>
                  </a:moveTo>
                  <a:lnTo>
                    <a:pt x="70" y="106"/>
                  </a:lnTo>
                  <a:lnTo>
                    <a:pt x="114" y="157"/>
                  </a:lnTo>
                  <a:cubicBezTo>
                    <a:pt x="117" y="154"/>
                    <a:pt x="120" y="150"/>
                    <a:pt x="123" y="147"/>
                  </a:cubicBezTo>
                  <a:lnTo>
                    <a:pt x="90" y="102"/>
                  </a:lnTo>
                  <a:cubicBezTo>
                    <a:pt x="88" y="99"/>
                    <a:pt x="93" y="96"/>
                    <a:pt x="95" y="99"/>
                  </a:cubicBezTo>
                  <a:lnTo>
                    <a:pt x="127" y="143"/>
                  </a:lnTo>
                  <a:cubicBezTo>
                    <a:pt x="130" y="139"/>
                    <a:pt x="133" y="136"/>
                    <a:pt x="137" y="133"/>
                  </a:cubicBezTo>
                  <a:lnTo>
                    <a:pt x="102" y="72"/>
                  </a:lnTo>
                  <a:cubicBezTo>
                    <a:pt x="91" y="83"/>
                    <a:pt x="80" y="94"/>
                    <a:pt x="70" y="106"/>
                  </a:cubicBezTo>
                  <a:lnTo>
                    <a:pt x="70" y="106"/>
                  </a:lnTo>
                  <a:close/>
                  <a:moveTo>
                    <a:pt x="106" y="69"/>
                  </a:moveTo>
                  <a:lnTo>
                    <a:pt x="106" y="69"/>
                  </a:lnTo>
                  <a:lnTo>
                    <a:pt x="141" y="129"/>
                  </a:lnTo>
                  <a:cubicBezTo>
                    <a:pt x="144" y="126"/>
                    <a:pt x="147" y="123"/>
                    <a:pt x="150" y="121"/>
                  </a:cubicBezTo>
                  <a:lnTo>
                    <a:pt x="127" y="68"/>
                  </a:lnTo>
                  <a:cubicBezTo>
                    <a:pt x="126" y="64"/>
                    <a:pt x="131" y="62"/>
                    <a:pt x="133" y="66"/>
                  </a:cubicBezTo>
                  <a:lnTo>
                    <a:pt x="155" y="117"/>
                  </a:lnTo>
                  <a:cubicBezTo>
                    <a:pt x="159" y="114"/>
                    <a:pt x="163" y="111"/>
                    <a:pt x="167" y="108"/>
                  </a:cubicBezTo>
                  <a:lnTo>
                    <a:pt x="144" y="40"/>
                  </a:lnTo>
                  <a:cubicBezTo>
                    <a:pt x="131" y="49"/>
                    <a:pt x="118" y="58"/>
                    <a:pt x="106" y="69"/>
                  </a:cubicBezTo>
                  <a:lnTo>
                    <a:pt x="106" y="69"/>
                  </a:lnTo>
                  <a:close/>
                  <a:moveTo>
                    <a:pt x="149" y="37"/>
                  </a:moveTo>
                  <a:lnTo>
                    <a:pt x="149" y="37"/>
                  </a:lnTo>
                  <a:lnTo>
                    <a:pt x="172" y="105"/>
                  </a:lnTo>
                  <a:cubicBezTo>
                    <a:pt x="176" y="103"/>
                    <a:pt x="179" y="101"/>
                    <a:pt x="183" y="99"/>
                  </a:cubicBezTo>
                  <a:lnTo>
                    <a:pt x="170" y="42"/>
                  </a:lnTo>
                  <a:cubicBezTo>
                    <a:pt x="169" y="38"/>
                    <a:pt x="174" y="37"/>
                    <a:pt x="175" y="40"/>
                  </a:cubicBezTo>
                  <a:lnTo>
                    <a:pt x="188" y="96"/>
                  </a:lnTo>
                  <a:cubicBezTo>
                    <a:pt x="192" y="94"/>
                    <a:pt x="196" y="92"/>
                    <a:pt x="200" y="90"/>
                  </a:cubicBezTo>
                  <a:lnTo>
                    <a:pt x="191" y="16"/>
                  </a:lnTo>
                  <a:cubicBezTo>
                    <a:pt x="176" y="22"/>
                    <a:pt x="162" y="29"/>
                    <a:pt x="149" y="37"/>
                  </a:cubicBezTo>
                  <a:lnTo>
                    <a:pt x="149" y="37"/>
                  </a:lnTo>
                  <a:close/>
                  <a:moveTo>
                    <a:pt x="196" y="14"/>
                  </a:moveTo>
                  <a:lnTo>
                    <a:pt x="196" y="14"/>
                  </a:lnTo>
                  <a:lnTo>
                    <a:pt x="206" y="88"/>
                  </a:lnTo>
                  <a:cubicBezTo>
                    <a:pt x="210" y="86"/>
                    <a:pt x="214" y="84"/>
                    <a:pt x="219" y="83"/>
                  </a:cubicBezTo>
                  <a:lnTo>
                    <a:pt x="217" y="21"/>
                  </a:lnTo>
                  <a:cubicBezTo>
                    <a:pt x="217" y="17"/>
                    <a:pt x="222" y="17"/>
                    <a:pt x="222" y="21"/>
                  </a:cubicBezTo>
                  <a:lnTo>
                    <a:pt x="224" y="81"/>
                  </a:lnTo>
                  <a:cubicBezTo>
                    <a:pt x="229" y="79"/>
                    <a:pt x="233" y="78"/>
                    <a:pt x="237" y="77"/>
                  </a:cubicBezTo>
                  <a:lnTo>
                    <a:pt x="243" y="0"/>
                  </a:lnTo>
                  <a:cubicBezTo>
                    <a:pt x="227" y="3"/>
                    <a:pt x="211" y="8"/>
                    <a:pt x="196" y="14"/>
                  </a:cubicBezTo>
                  <a:lnTo>
                    <a:pt x="196" y="14"/>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3" name="Freeform 10">
              <a:extLst>
                <a:ext uri="{FF2B5EF4-FFF2-40B4-BE49-F238E27FC236}">
                  <a16:creationId xmlns:a16="http://schemas.microsoft.com/office/drawing/2014/main" id="{88BFE13B-74F5-DD35-6914-A8A6E24A024E}"/>
                </a:ext>
              </a:extLst>
            </p:cNvPr>
            <p:cNvSpPr>
              <a:spLocks noEditPoints="1"/>
            </p:cNvSpPr>
            <p:nvPr userDrawn="1"/>
          </p:nvSpPr>
          <p:spPr bwMode="auto">
            <a:xfrm>
              <a:off x="7700963" y="400050"/>
              <a:ext cx="238125" cy="323850"/>
            </a:xfrm>
            <a:custGeom>
              <a:avLst/>
              <a:gdLst>
                <a:gd name="T0" fmla="*/ 134 w 292"/>
                <a:gd name="T1" fmla="*/ 82 h 393"/>
                <a:gd name="T2" fmla="*/ 164 w 292"/>
                <a:gd name="T3" fmla="*/ 19 h 393"/>
                <a:gd name="T4" fmla="*/ 187 w 292"/>
                <a:gd name="T5" fmla="*/ 0 h 393"/>
                <a:gd name="T6" fmla="*/ 193 w 292"/>
                <a:gd name="T7" fmla="*/ 0 h 393"/>
                <a:gd name="T8" fmla="*/ 188 w 292"/>
                <a:gd name="T9" fmla="*/ 77 h 393"/>
                <a:gd name="T10" fmla="*/ 194 w 292"/>
                <a:gd name="T11" fmla="*/ 78 h 393"/>
                <a:gd name="T12" fmla="*/ 193 w 292"/>
                <a:gd name="T13" fmla="*/ 0 h 393"/>
                <a:gd name="T14" fmla="*/ 246 w 292"/>
                <a:gd name="T15" fmla="*/ 5 h 393"/>
                <a:gd name="T16" fmla="*/ 258 w 292"/>
                <a:gd name="T17" fmla="*/ 22 h 393"/>
                <a:gd name="T18" fmla="*/ 248 w 292"/>
                <a:gd name="T19" fmla="*/ 90 h 393"/>
                <a:gd name="T20" fmla="*/ 246 w 292"/>
                <a:gd name="T21" fmla="*/ 5 h 393"/>
                <a:gd name="T22" fmla="*/ 144 w 292"/>
                <a:gd name="T23" fmla="*/ 176 h 393"/>
                <a:gd name="T24" fmla="*/ 128 w 292"/>
                <a:gd name="T25" fmla="*/ 177 h 393"/>
                <a:gd name="T26" fmla="*/ 149 w 292"/>
                <a:gd name="T27" fmla="*/ 197 h 393"/>
                <a:gd name="T28" fmla="*/ 167 w 292"/>
                <a:gd name="T29" fmla="*/ 103 h 393"/>
                <a:gd name="T30" fmla="*/ 141 w 292"/>
                <a:gd name="T31" fmla="*/ 137 h 393"/>
                <a:gd name="T32" fmla="*/ 135 w 292"/>
                <a:gd name="T33" fmla="*/ 138 h 393"/>
                <a:gd name="T34" fmla="*/ 133 w 292"/>
                <a:gd name="T35" fmla="*/ 154 h 393"/>
                <a:gd name="T36" fmla="*/ 142 w 292"/>
                <a:gd name="T37" fmla="*/ 152 h 393"/>
                <a:gd name="T38" fmla="*/ 144 w 292"/>
                <a:gd name="T39" fmla="*/ 174 h 393"/>
                <a:gd name="T40" fmla="*/ 123 w 292"/>
                <a:gd name="T41" fmla="*/ 123 h 393"/>
                <a:gd name="T42" fmla="*/ 126 w 292"/>
                <a:gd name="T43" fmla="*/ 124 h 393"/>
                <a:gd name="T44" fmla="*/ 111 w 292"/>
                <a:gd name="T45" fmla="*/ 115 h 393"/>
                <a:gd name="T46" fmla="*/ 138 w 292"/>
                <a:gd name="T47" fmla="*/ 172 h 393"/>
                <a:gd name="T48" fmla="*/ 113 w 292"/>
                <a:gd name="T49" fmla="*/ 140 h 393"/>
                <a:gd name="T50" fmla="*/ 123 w 292"/>
                <a:gd name="T51" fmla="*/ 123 h 393"/>
                <a:gd name="T52" fmla="*/ 105 w 292"/>
                <a:gd name="T53" fmla="*/ 164 h 393"/>
                <a:gd name="T54" fmla="*/ 54 w 292"/>
                <a:gd name="T55" fmla="*/ 162 h 393"/>
                <a:gd name="T56" fmla="*/ 59 w 292"/>
                <a:gd name="T57" fmla="*/ 164 h 393"/>
                <a:gd name="T58" fmla="*/ 121 w 292"/>
                <a:gd name="T59" fmla="*/ 175 h 393"/>
                <a:gd name="T60" fmla="*/ 101 w 292"/>
                <a:gd name="T61" fmla="*/ 119 h 393"/>
                <a:gd name="T62" fmla="*/ 101 w 292"/>
                <a:gd name="T63" fmla="*/ 159 h 393"/>
                <a:gd name="T64" fmla="*/ 56 w 292"/>
                <a:gd name="T65" fmla="*/ 168 h 393"/>
                <a:gd name="T66" fmla="*/ 128 w 292"/>
                <a:gd name="T67" fmla="*/ 196 h 393"/>
                <a:gd name="T68" fmla="*/ 56 w 292"/>
                <a:gd name="T69" fmla="*/ 169 h 393"/>
                <a:gd name="T70" fmla="*/ 55 w 292"/>
                <a:gd name="T71" fmla="*/ 250 h 393"/>
                <a:gd name="T72" fmla="*/ 25 w 292"/>
                <a:gd name="T73" fmla="*/ 276 h 393"/>
                <a:gd name="T74" fmla="*/ 19 w 292"/>
                <a:gd name="T75" fmla="*/ 285 h 393"/>
                <a:gd name="T76" fmla="*/ 21 w 292"/>
                <a:gd name="T77" fmla="*/ 340 h 393"/>
                <a:gd name="T78" fmla="*/ 69 w 292"/>
                <a:gd name="T79" fmla="*/ 310 h 393"/>
                <a:gd name="T80" fmla="*/ 75 w 292"/>
                <a:gd name="T81" fmla="*/ 336 h 393"/>
                <a:gd name="T82" fmla="*/ 37 w 292"/>
                <a:gd name="T83" fmla="*/ 256 h 393"/>
                <a:gd name="T84" fmla="*/ 13 w 292"/>
                <a:gd name="T85" fmla="*/ 247 h 393"/>
                <a:gd name="T86" fmla="*/ 37 w 292"/>
                <a:gd name="T87" fmla="*/ 256 h 393"/>
                <a:gd name="T88" fmla="*/ 17 w 292"/>
                <a:gd name="T89" fmla="*/ 369 h 393"/>
                <a:gd name="T90" fmla="*/ 17 w 292"/>
                <a:gd name="T91" fmla="*/ 369 h 393"/>
                <a:gd name="T92" fmla="*/ 14 w 292"/>
                <a:gd name="T93" fmla="*/ 265 h 393"/>
                <a:gd name="T94" fmla="*/ 15 w 292"/>
                <a:gd name="T95" fmla="*/ 281 h 393"/>
                <a:gd name="T96" fmla="*/ 14 w 292"/>
                <a:gd name="T97" fmla="*/ 26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2" h="393">
                  <a:moveTo>
                    <a:pt x="139" y="5"/>
                  </a:moveTo>
                  <a:lnTo>
                    <a:pt x="139" y="5"/>
                  </a:lnTo>
                  <a:lnTo>
                    <a:pt x="134" y="82"/>
                  </a:lnTo>
                  <a:cubicBezTo>
                    <a:pt x="139" y="81"/>
                    <a:pt x="144" y="80"/>
                    <a:pt x="149" y="79"/>
                  </a:cubicBezTo>
                  <a:lnTo>
                    <a:pt x="159" y="18"/>
                  </a:lnTo>
                  <a:cubicBezTo>
                    <a:pt x="159" y="15"/>
                    <a:pt x="165" y="16"/>
                    <a:pt x="164" y="19"/>
                  </a:cubicBezTo>
                  <a:lnTo>
                    <a:pt x="155" y="78"/>
                  </a:lnTo>
                  <a:cubicBezTo>
                    <a:pt x="159" y="78"/>
                    <a:pt x="163" y="78"/>
                    <a:pt x="167" y="77"/>
                  </a:cubicBezTo>
                  <a:lnTo>
                    <a:pt x="187" y="0"/>
                  </a:lnTo>
                  <a:cubicBezTo>
                    <a:pt x="171" y="1"/>
                    <a:pt x="155" y="2"/>
                    <a:pt x="139" y="5"/>
                  </a:cubicBezTo>
                  <a:lnTo>
                    <a:pt x="139" y="5"/>
                  </a:lnTo>
                  <a:close/>
                  <a:moveTo>
                    <a:pt x="193" y="0"/>
                  </a:moveTo>
                  <a:lnTo>
                    <a:pt x="193" y="0"/>
                  </a:lnTo>
                  <a:lnTo>
                    <a:pt x="173" y="77"/>
                  </a:lnTo>
                  <a:cubicBezTo>
                    <a:pt x="178" y="77"/>
                    <a:pt x="183" y="77"/>
                    <a:pt x="188" y="77"/>
                  </a:cubicBezTo>
                  <a:lnTo>
                    <a:pt x="207" y="17"/>
                  </a:lnTo>
                  <a:cubicBezTo>
                    <a:pt x="208" y="13"/>
                    <a:pt x="214" y="15"/>
                    <a:pt x="213" y="18"/>
                  </a:cubicBezTo>
                  <a:lnTo>
                    <a:pt x="194" y="78"/>
                  </a:lnTo>
                  <a:cubicBezTo>
                    <a:pt x="199" y="78"/>
                    <a:pt x="203" y="79"/>
                    <a:pt x="208" y="80"/>
                  </a:cubicBezTo>
                  <a:lnTo>
                    <a:pt x="240" y="4"/>
                  </a:lnTo>
                  <a:cubicBezTo>
                    <a:pt x="224" y="2"/>
                    <a:pt x="208" y="0"/>
                    <a:pt x="193" y="0"/>
                  </a:cubicBezTo>
                  <a:lnTo>
                    <a:pt x="193" y="0"/>
                  </a:lnTo>
                  <a:close/>
                  <a:moveTo>
                    <a:pt x="246" y="5"/>
                  </a:moveTo>
                  <a:lnTo>
                    <a:pt x="246" y="5"/>
                  </a:lnTo>
                  <a:lnTo>
                    <a:pt x="214" y="81"/>
                  </a:lnTo>
                  <a:cubicBezTo>
                    <a:pt x="218" y="81"/>
                    <a:pt x="222" y="82"/>
                    <a:pt x="226" y="83"/>
                  </a:cubicBezTo>
                  <a:lnTo>
                    <a:pt x="258" y="22"/>
                  </a:lnTo>
                  <a:cubicBezTo>
                    <a:pt x="260" y="19"/>
                    <a:pt x="265" y="21"/>
                    <a:pt x="263" y="25"/>
                  </a:cubicBezTo>
                  <a:lnTo>
                    <a:pt x="232" y="85"/>
                  </a:lnTo>
                  <a:cubicBezTo>
                    <a:pt x="237" y="86"/>
                    <a:pt x="243" y="88"/>
                    <a:pt x="248" y="90"/>
                  </a:cubicBezTo>
                  <a:lnTo>
                    <a:pt x="292" y="17"/>
                  </a:lnTo>
                  <a:cubicBezTo>
                    <a:pt x="277" y="12"/>
                    <a:pt x="261" y="8"/>
                    <a:pt x="246" y="5"/>
                  </a:cubicBezTo>
                  <a:lnTo>
                    <a:pt x="246" y="5"/>
                  </a:lnTo>
                  <a:close/>
                  <a:moveTo>
                    <a:pt x="144" y="174"/>
                  </a:moveTo>
                  <a:lnTo>
                    <a:pt x="144" y="174"/>
                  </a:lnTo>
                  <a:cubicBezTo>
                    <a:pt x="144" y="175"/>
                    <a:pt x="144" y="175"/>
                    <a:pt x="144" y="176"/>
                  </a:cubicBezTo>
                  <a:cubicBezTo>
                    <a:pt x="143" y="176"/>
                    <a:pt x="143" y="176"/>
                    <a:pt x="142" y="177"/>
                  </a:cubicBezTo>
                  <a:cubicBezTo>
                    <a:pt x="142" y="177"/>
                    <a:pt x="142" y="177"/>
                    <a:pt x="142" y="177"/>
                  </a:cubicBezTo>
                  <a:cubicBezTo>
                    <a:pt x="137" y="178"/>
                    <a:pt x="132" y="177"/>
                    <a:pt x="128" y="177"/>
                  </a:cubicBezTo>
                  <a:cubicBezTo>
                    <a:pt x="127" y="177"/>
                    <a:pt x="127" y="177"/>
                    <a:pt x="126" y="178"/>
                  </a:cubicBezTo>
                  <a:cubicBezTo>
                    <a:pt x="127" y="183"/>
                    <a:pt x="130" y="190"/>
                    <a:pt x="136" y="196"/>
                  </a:cubicBezTo>
                  <a:cubicBezTo>
                    <a:pt x="140" y="196"/>
                    <a:pt x="144" y="196"/>
                    <a:pt x="149" y="197"/>
                  </a:cubicBezTo>
                  <a:lnTo>
                    <a:pt x="161" y="145"/>
                  </a:lnTo>
                  <a:cubicBezTo>
                    <a:pt x="147" y="141"/>
                    <a:pt x="144" y="117"/>
                    <a:pt x="162" y="113"/>
                  </a:cubicBezTo>
                  <a:cubicBezTo>
                    <a:pt x="162" y="109"/>
                    <a:pt x="164" y="106"/>
                    <a:pt x="167" y="103"/>
                  </a:cubicBezTo>
                  <a:cubicBezTo>
                    <a:pt x="157" y="104"/>
                    <a:pt x="147" y="105"/>
                    <a:pt x="138" y="107"/>
                  </a:cubicBezTo>
                  <a:lnTo>
                    <a:pt x="141" y="136"/>
                  </a:lnTo>
                  <a:cubicBezTo>
                    <a:pt x="141" y="136"/>
                    <a:pt x="141" y="136"/>
                    <a:pt x="141" y="137"/>
                  </a:cubicBezTo>
                  <a:lnTo>
                    <a:pt x="141" y="140"/>
                  </a:lnTo>
                  <a:cubicBezTo>
                    <a:pt x="141" y="143"/>
                    <a:pt x="136" y="144"/>
                    <a:pt x="135" y="140"/>
                  </a:cubicBezTo>
                  <a:lnTo>
                    <a:pt x="135" y="138"/>
                  </a:lnTo>
                  <a:lnTo>
                    <a:pt x="124" y="130"/>
                  </a:lnTo>
                  <a:cubicBezTo>
                    <a:pt x="121" y="132"/>
                    <a:pt x="119" y="136"/>
                    <a:pt x="119" y="140"/>
                  </a:cubicBezTo>
                  <a:cubicBezTo>
                    <a:pt x="119" y="148"/>
                    <a:pt x="125" y="154"/>
                    <a:pt x="133" y="154"/>
                  </a:cubicBezTo>
                  <a:cubicBezTo>
                    <a:pt x="134" y="154"/>
                    <a:pt x="135" y="154"/>
                    <a:pt x="137" y="154"/>
                  </a:cubicBezTo>
                  <a:lnTo>
                    <a:pt x="137" y="153"/>
                  </a:lnTo>
                  <a:cubicBezTo>
                    <a:pt x="136" y="149"/>
                    <a:pt x="142" y="148"/>
                    <a:pt x="142" y="152"/>
                  </a:cubicBezTo>
                  <a:lnTo>
                    <a:pt x="142" y="155"/>
                  </a:lnTo>
                  <a:cubicBezTo>
                    <a:pt x="143" y="155"/>
                    <a:pt x="143" y="155"/>
                    <a:pt x="143" y="156"/>
                  </a:cubicBezTo>
                  <a:lnTo>
                    <a:pt x="144" y="174"/>
                  </a:lnTo>
                  <a:cubicBezTo>
                    <a:pt x="144" y="174"/>
                    <a:pt x="144" y="174"/>
                    <a:pt x="144" y="174"/>
                  </a:cubicBezTo>
                  <a:lnTo>
                    <a:pt x="144" y="174"/>
                  </a:lnTo>
                  <a:close/>
                  <a:moveTo>
                    <a:pt x="123" y="123"/>
                  </a:moveTo>
                  <a:lnTo>
                    <a:pt x="123" y="123"/>
                  </a:lnTo>
                  <a:lnTo>
                    <a:pt x="125" y="124"/>
                  </a:lnTo>
                  <a:cubicBezTo>
                    <a:pt x="125" y="124"/>
                    <a:pt x="125" y="124"/>
                    <a:pt x="126" y="124"/>
                  </a:cubicBezTo>
                  <a:lnTo>
                    <a:pt x="135" y="131"/>
                  </a:lnTo>
                  <a:lnTo>
                    <a:pt x="133" y="108"/>
                  </a:lnTo>
                  <a:cubicBezTo>
                    <a:pt x="125" y="110"/>
                    <a:pt x="118" y="112"/>
                    <a:pt x="111" y="115"/>
                  </a:cubicBezTo>
                  <a:cubicBezTo>
                    <a:pt x="97" y="130"/>
                    <a:pt x="98" y="147"/>
                    <a:pt x="107" y="159"/>
                  </a:cubicBezTo>
                  <a:cubicBezTo>
                    <a:pt x="108" y="159"/>
                    <a:pt x="108" y="159"/>
                    <a:pt x="108" y="159"/>
                  </a:cubicBezTo>
                  <a:cubicBezTo>
                    <a:pt x="115" y="168"/>
                    <a:pt x="127" y="173"/>
                    <a:pt x="138" y="172"/>
                  </a:cubicBezTo>
                  <a:lnTo>
                    <a:pt x="137" y="159"/>
                  </a:lnTo>
                  <a:cubicBezTo>
                    <a:pt x="136" y="160"/>
                    <a:pt x="134" y="160"/>
                    <a:pt x="133" y="160"/>
                  </a:cubicBezTo>
                  <a:cubicBezTo>
                    <a:pt x="122" y="160"/>
                    <a:pt x="113" y="151"/>
                    <a:pt x="113" y="140"/>
                  </a:cubicBezTo>
                  <a:cubicBezTo>
                    <a:pt x="113" y="135"/>
                    <a:pt x="116" y="130"/>
                    <a:pt x="119" y="126"/>
                  </a:cubicBezTo>
                  <a:cubicBezTo>
                    <a:pt x="118" y="124"/>
                    <a:pt x="121" y="121"/>
                    <a:pt x="123" y="123"/>
                  </a:cubicBezTo>
                  <a:lnTo>
                    <a:pt x="123" y="123"/>
                  </a:lnTo>
                  <a:close/>
                  <a:moveTo>
                    <a:pt x="121" y="175"/>
                  </a:moveTo>
                  <a:lnTo>
                    <a:pt x="121" y="175"/>
                  </a:lnTo>
                  <a:cubicBezTo>
                    <a:pt x="115" y="172"/>
                    <a:pt x="109" y="169"/>
                    <a:pt x="105" y="164"/>
                  </a:cubicBezTo>
                  <a:cubicBezTo>
                    <a:pt x="85" y="169"/>
                    <a:pt x="68" y="154"/>
                    <a:pt x="62" y="142"/>
                  </a:cubicBezTo>
                  <a:cubicBezTo>
                    <a:pt x="55" y="147"/>
                    <a:pt x="48" y="153"/>
                    <a:pt x="42" y="159"/>
                  </a:cubicBezTo>
                  <a:lnTo>
                    <a:pt x="54" y="162"/>
                  </a:lnTo>
                  <a:cubicBezTo>
                    <a:pt x="55" y="162"/>
                    <a:pt x="55" y="162"/>
                    <a:pt x="55" y="162"/>
                  </a:cubicBezTo>
                  <a:lnTo>
                    <a:pt x="58" y="163"/>
                  </a:lnTo>
                  <a:cubicBezTo>
                    <a:pt x="58" y="163"/>
                    <a:pt x="59" y="163"/>
                    <a:pt x="59" y="164"/>
                  </a:cubicBezTo>
                  <a:cubicBezTo>
                    <a:pt x="60" y="164"/>
                    <a:pt x="60" y="164"/>
                    <a:pt x="60" y="165"/>
                  </a:cubicBezTo>
                  <a:cubicBezTo>
                    <a:pt x="74" y="181"/>
                    <a:pt x="108" y="181"/>
                    <a:pt x="121" y="175"/>
                  </a:cubicBezTo>
                  <a:lnTo>
                    <a:pt x="121" y="175"/>
                  </a:lnTo>
                  <a:close/>
                  <a:moveTo>
                    <a:pt x="101" y="159"/>
                  </a:moveTo>
                  <a:lnTo>
                    <a:pt x="101" y="159"/>
                  </a:lnTo>
                  <a:cubicBezTo>
                    <a:pt x="93" y="148"/>
                    <a:pt x="92" y="134"/>
                    <a:pt x="101" y="119"/>
                  </a:cubicBezTo>
                  <a:cubicBezTo>
                    <a:pt x="89" y="124"/>
                    <a:pt x="77" y="131"/>
                    <a:pt x="66" y="139"/>
                  </a:cubicBezTo>
                  <a:cubicBezTo>
                    <a:pt x="71" y="149"/>
                    <a:pt x="85" y="161"/>
                    <a:pt x="101" y="159"/>
                  </a:cubicBezTo>
                  <a:lnTo>
                    <a:pt x="101" y="159"/>
                  </a:lnTo>
                  <a:close/>
                  <a:moveTo>
                    <a:pt x="56" y="169"/>
                  </a:moveTo>
                  <a:lnTo>
                    <a:pt x="56" y="169"/>
                  </a:lnTo>
                  <a:lnTo>
                    <a:pt x="56" y="168"/>
                  </a:lnTo>
                  <a:cubicBezTo>
                    <a:pt x="54" y="174"/>
                    <a:pt x="54" y="186"/>
                    <a:pt x="55" y="192"/>
                  </a:cubicBezTo>
                  <a:cubicBezTo>
                    <a:pt x="66" y="196"/>
                    <a:pt x="79" y="196"/>
                    <a:pt x="94" y="196"/>
                  </a:cubicBezTo>
                  <a:cubicBezTo>
                    <a:pt x="106" y="196"/>
                    <a:pt x="117" y="196"/>
                    <a:pt x="128" y="196"/>
                  </a:cubicBezTo>
                  <a:cubicBezTo>
                    <a:pt x="124" y="191"/>
                    <a:pt x="122" y="185"/>
                    <a:pt x="121" y="181"/>
                  </a:cubicBezTo>
                  <a:cubicBezTo>
                    <a:pt x="104" y="187"/>
                    <a:pt x="71" y="185"/>
                    <a:pt x="56" y="169"/>
                  </a:cubicBezTo>
                  <a:lnTo>
                    <a:pt x="56" y="169"/>
                  </a:lnTo>
                  <a:close/>
                  <a:moveTo>
                    <a:pt x="66" y="255"/>
                  </a:moveTo>
                  <a:lnTo>
                    <a:pt x="66" y="255"/>
                  </a:lnTo>
                  <a:cubicBezTo>
                    <a:pt x="62" y="254"/>
                    <a:pt x="59" y="252"/>
                    <a:pt x="55" y="250"/>
                  </a:cubicBezTo>
                  <a:cubicBezTo>
                    <a:pt x="51" y="253"/>
                    <a:pt x="47" y="255"/>
                    <a:pt x="44" y="258"/>
                  </a:cubicBezTo>
                  <a:cubicBezTo>
                    <a:pt x="44" y="258"/>
                    <a:pt x="43" y="259"/>
                    <a:pt x="43" y="259"/>
                  </a:cubicBezTo>
                  <a:cubicBezTo>
                    <a:pt x="36" y="265"/>
                    <a:pt x="30" y="271"/>
                    <a:pt x="25" y="276"/>
                  </a:cubicBezTo>
                  <a:cubicBezTo>
                    <a:pt x="25" y="276"/>
                    <a:pt x="25" y="277"/>
                    <a:pt x="25" y="277"/>
                  </a:cubicBezTo>
                  <a:cubicBezTo>
                    <a:pt x="23" y="279"/>
                    <a:pt x="21" y="282"/>
                    <a:pt x="19" y="284"/>
                  </a:cubicBezTo>
                  <a:cubicBezTo>
                    <a:pt x="19" y="285"/>
                    <a:pt x="19" y="285"/>
                    <a:pt x="19" y="285"/>
                  </a:cubicBezTo>
                  <a:cubicBezTo>
                    <a:pt x="12" y="295"/>
                    <a:pt x="9" y="304"/>
                    <a:pt x="8" y="312"/>
                  </a:cubicBezTo>
                  <a:cubicBezTo>
                    <a:pt x="6" y="324"/>
                    <a:pt x="7" y="340"/>
                    <a:pt x="0" y="350"/>
                  </a:cubicBezTo>
                  <a:cubicBezTo>
                    <a:pt x="11" y="349"/>
                    <a:pt x="14" y="346"/>
                    <a:pt x="21" y="340"/>
                  </a:cubicBezTo>
                  <a:cubicBezTo>
                    <a:pt x="14" y="310"/>
                    <a:pt x="36" y="271"/>
                    <a:pt x="66" y="255"/>
                  </a:cubicBezTo>
                  <a:lnTo>
                    <a:pt x="66" y="255"/>
                  </a:lnTo>
                  <a:close/>
                  <a:moveTo>
                    <a:pt x="69" y="310"/>
                  </a:moveTo>
                  <a:lnTo>
                    <a:pt x="69" y="310"/>
                  </a:lnTo>
                  <a:cubicBezTo>
                    <a:pt x="68" y="311"/>
                    <a:pt x="68" y="312"/>
                    <a:pt x="67" y="314"/>
                  </a:cubicBezTo>
                  <a:cubicBezTo>
                    <a:pt x="61" y="326"/>
                    <a:pt x="68" y="336"/>
                    <a:pt x="75" y="336"/>
                  </a:cubicBezTo>
                  <a:cubicBezTo>
                    <a:pt x="93" y="336"/>
                    <a:pt x="92" y="311"/>
                    <a:pt x="69" y="310"/>
                  </a:cubicBezTo>
                  <a:lnTo>
                    <a:pt x="69" y="310"/>
                  </a:lnTo>
                  <a:close/>
                  <a:moveTo>
                    <a:pt x="37" y="256"/>
                  </a:moveTo>
                  <a:lnTo>
                    <a:pt x="37" y="256"/>
                  </a:lnTo>
                  <a:cubicBezTo>
                    <a:pt x="28" y="249"/>
                    <a:pt x="17" y="240"/>
                    <a:pt x="12" y="229"/>
                  </a:cubicBezTo>
                  <a:cubicBezTo>
                    <a:pt x="11" y="235"/>
                    <a:pt x="11" y="241"/>
                    <a:pt x="13" y="247"/>
                  </a:cubicBezTo>
                  <a:lnTo>
                    <a:pt x="13" y="247"/>
                  </a:lnTo>
                  <a:cubicBezTo>
                    <a:pt x="15" y="256"/>
                    <a:pt x="19" y="264"/>
                    <a:pt x="23" y="270"/>
                  </a:cubicBezTo>
                  <a:cubicBezTo>
                    <a:pt x="27" y="266"/>
                    <a:pt x="32" y="261"/>
                    <a:pt x="37" y="256"/>
                  </a:cubicBezTo>
                  <a:lnTo>
                    <a:pt x="37" y="256"/>
                  </a:lnTo>
                  <a:close/>
                  <a:moveTo>
                    <a:pt x="17" y="369"/>
                  </a:moveTo>
                  <a:lnTo>
                    <a:pt x="17" y="369"/>
                  </a:lnTo>
                  <a:cubicBezTo>
                    <a:pt x="17" y="377"/>
                    <a:pt x="18" y="385"/>
                    <a:pt x="17" y="393"/>
                  </a:cubicBezTo>
                  <a:cubicBezTo>
                    <a:pt x="26" y="392"/>
                    <a:pt x="29" y="390"/>
                    <a:pt x="34" y="385"/>
                  </a:cubicBezTo>
                  <a:cubicBezTo>
                    <a:pt x="28" y="381"/>
                    <a:pt x="22" y="376"/>
                    <a:pt x="17" y="369"/>
                  </a:cubicBezTo>
                  <a:lnTo>
                    <a:pt x="17" y="369"/>
                  </a:lnTo>
                  <a:close/>
                  <a:moveTo>
                    <a:pt x="14" y="265"/>
                  </a:moveTo>
                  <a:lnTo>
                    <a:pt x="14" y="265"/>
                  </a:lnTo>
                  <a:lnTo>
                    <a:pt x="3" y="271"/>
                  </a:lnTo>
                  <a:lnTo>
                    <a:pt x="9" y="283"/>
                  </a:lnTo>
                  <a:cubicBezTo>
                    <a:pt x="11" y="282"/>
                    <a:pt x="13" y="281"/>
                    <a:pt x="15" y="281"/>
                  </a:cubicBezTo>
                  <a:cubicBezTo>
                    <a:pt x="16" y="279"/>
                    <a:pt x="18" y="277"/>
                    <a:pt x="20" y="275"/>
                  </a:cubicBezTo>
                  <a:cubicBezTo>
                    <a:pt x="18" y="272"/>
                    <a:pt x="16" y="268"/>
                    <a:pt x="14" y="265"/>
                  </a:cubicBezTo>
                  <a:lnTo>
                    <a:pt x="14" y="265"/>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4" name="Freeform 11">
              <a:extLst>
                <a:ext uri="{FF2B5EF4-FFF2-40B4-BE49-F238E27FC236}">
                  <a16:creationId xmlns:a16="http://schemas.microsoft.com/office/drawing/2014/main" id="{00CFEF3E-A6FE-E8FE-10F8-3ED6C3F212C3}"/>
                </a:ext>
              </a:extLst>
            </p:cNvPr>
            <p:cNvSpPr>
              <a:spLocks noEditPoints="1"/>
            </p:cNvSpPr>
            <p:nvPr userDrawn="1"/>
          </p:nvSpPr>
          <p:spPr bwMode="auto">
            <a:xfrm>
              <a:off x="7686675" y="476250"/>
              <a:ext cx="280988" cy="304800"/>
            </a:xfrm>
            <a:custGeom>
              <a:avLst/>
              <a:gdLst>
                <a:gd name="T0" fmla="*/ 1 w 346"/>
                <a:gd name="T1" fmla="*/ 230 h 372"/>
                <a:gd name="T2" fmla="*/ 27 w 346"/>
                <a:gd name="T3" fmla="*/ 197 h 372"/>
                <a:gd name="T4" fmla="*/ 1 w 346"/>
                <a:gd name="T5" fmla="*/ 223 h 372"/>
                <a:gd name="T6" fmla="*/ 1 w 346"/>
                <a:gd name="T7" fmla="*/ 214 h 372"/>
                <a:gd name="T8" fmla="*/ 2 w 346"/>
                <a:gd name="T9" fmla="*/ 188 h 372"/>
                <a:gd name="T10" fmla="*/ 3 w 346"/>
                <a:gd name="T11" fmla="*/ 179 h 372"/>
                <a:gd name="T12" fmla="*/ 29 w 346"/>
                <a:gd name="T13" fmla="*/ 168 h 372"/>
                <a:gd name="T14" fmla="*/ 5 w 346"/>
                <a:gd name="T15" fmla="*/ 169 h 372"/>
                <a:gd name="T16" fmla="*/ 7 w 346"/>
                <a:gd name="T17" fmla="*/ 161 h 372"/>
                <a:gd name="T18" fmla="*/ 32 w 346"/>
                <a:gd name="T19" fmla="*/ 127 h 372"/>
                <a:gd name="T20" fmla="*/ 36 w 346"/>
                <a:gd name="T21" fmla="*/ 96 h 372"/>
                <a:gd name="T22" fmla="*/ 56 w 346"/>
                <a:gd name="T23" fmla="*/ 72 h 372"/>
                <a:gd name="T24" fmla="*/ 68 w 346"/>
                <a:gd name="T25" fmla="*/ 75 h 372"/>
                <a:gd name="T26" fmla="*/ 214 w 346"/>
                <a:gd name="T27" fmla="*/ 53 h 372"/>
                <a:gd name="T28" fmla="*/ 203 w 346"/>
                <a:gd name="T29" fmla="*/ 80 h 372"/>
                <a:gd name="T30" fmla="*/ 214 w 346"/>
                <a:gd name="T31" fmla="*/ 53 h 372"/>
                <a:gd name="T32" fmla="*/ 187 w 346"/>
                <a:gd name="T33" fmla="*/ 64 h 372"/>
                <a:gd name="T34" fmla="*/ 199 w 346"/>
                <a:gd name="T35" fmla="*/ 53 h 372"/>
                <a:gd name="T36" fmla="*/ 205 w 346"/>
                <a:gd name="T37" fmla="*/ 50 h 372"/>
                <a:gd name="T38" fmla="*/ 210 w 346"/>
                <a:gd name="T39" fmla="*/ 23 h 372"/>
                <a:gd name="T40" fmla="*/ 182 w 346"/>
                <a:gd name="T41" fmla="*/ 27 h 372"/>
                <a:gd name="T42" fmla="*/ 186 w 346"/>
                <a:gd name="T43" fmla="*/ 49 h 372"/>
                <a:gd name="T44" fmla="*/ 172 w 346"/>
                <a:gd name="T45" fmla="*/ 105 h 372"/>
                <a:gd name="T46" fmla="*/ 197 w 346"/>
                <a:gd name="T47" fmla="*/ 70 h 372"/>
                <a:gd name="T48" fmla="*/ 225 w 346"/>
                <a:gd name="T49" fmla="*/ 90 h 372"/>
                <a:gd name="T50" fmla="*/ 232 w 346"/>
                <a:gd name="T51" fmla="*/ 80 h 372"/>
                <a:gd name="T52" fmla="*/ 242 w 346"/>
                <a:gd name="T53" fmla="*/ 51 h 372"/>
                <a:gd name="T54" fmla="*/ 222 w 346"/>
                <a:gd name="T55" fmla="*/ 60 h 372"/>
                <a:gd name="T56" fmla="*/ 203 w 346"/>
                <a:gd name="T57" fmla="*/ 88 h 372"/>
                <a:gd name="T58" fmla="*/ 225 w 346"/>
                <a:gd name="T59" fmla="*/ 90 h 372"/>
                <a:gd name="T60" fmla="*/ 200 w 346"/>
                <a:gd name="T61" fmla="*/ 247 h 372"/>
                <a:gd name="T62" fmla="*/ 200 w 346"/>
                <a:gd name="T63" fmla="*/ 247 h 372"/>
                <a:gd name="T64" fmla="*/ 262 w 346"/>
                <a:gd name="T65" fmla="*/ 176 h 372"/>
                <a:gd name="T66" fmla="*/ 262 w 346"/>
                <a:gd name="T67" fmla="*/ 176 h 372"/>
                <a:gd name="T68" fmla="*/ 303 w 346"/>
                <a:gd name="T69" fmla="*/ 125 h 372"/>
                <a:gd name="T70" fmla="*/ 303 w 346"/>
                <a:gd name="T71" fmla="*/ 125 h 372"/>
                <a:gd name="T72" fmla="*/ 302 w 346"/>
                <a:gd name="T73" fmla="*/ 148 h 372"/>
                <a:gd name="T74" fmla="*/ 303 w 346"/>
                <a:gd name="T75" fmla="*/ 132 h 372"/>
                <a:gd name="T76" fmla="*/ 189 w 346"/>
                <a:gd name="T77" fmla="*/ 269 h 372"/>
                <a:gd name="T78" fmla="*/ 257 w 346"/>
                <a:gd name="T79" fmla="*/ 205 h 372"/>
                <a:gd name="T80" fmla="*/ 257 w 346"/>
                <a:gd name="T81" fmla="*/ 181 h 372"/>
                <a:gd name="T82" fmla="*/ 194 w 346"/>
                <a:gd name="T83" fmla="*/ 255 h 372"/>
                <a:gd name="T84" fmla="*/ 189 w 346"/>
                <a:gd name="T85" fmla="*/ 269 h 372"/>
                <a:gd name="T86" fmla="*/ 68 w 346"/>
                <a:gd name="T87" fmla="*/ 369 h 372"/>
                <a:gd name="T88" fmla="*/ 101 w 346"/>
                <a:gd name="T89" fmla="*/ 350 h 372"/>
                <a:gd name="T90" fmla="*/ 129 w 346"/>
                <a:gd name="T91" fmla="*/ 325 h 372"/>
                <a:gd name="T92" fmla="*/ 148 w 346"/>
                <a:gd name="T93" fmla="*/ 305 h 372"/>
                <a:gd name="T94" fmla="*/ 176 w 346"/>
                <a:gd name="T95" fmla="*/ 271 h 372"/>
                <a:gd name="T96" fmla="*/ 191 w 346"/>
                <a:gd name="T97" fmla="*/ 250 h 372"/>
                <a:gd name="T98" fmla="*/ 253 w 346"/>
                <a:gd name="T99" fmla="*/ 160 h 372"/>
                <a:gd name="T100" fmla="*/ 279 w 346"/>
                <a:gd name="T101" fmla="*/ 125 h 372"/>
                <a:gd name="T102" fmla="*/ 295 w 346"/>
                <a:gd name="T103" fmla="*/ 106 h 372"/>
                <a:gd name="T104" fmla="*/ 341 w 346"/>
                <a:gd name="T105" fmla="*/ 64 h 372"/>
                <a:gd name="T106" fmla="*/ 343 w 346"/>
                <a:gd name="T107" fmla="*/ 63 h 372"/>
                <a:gd name="T108" fmla="*/ 331 w 346"/>
                <a:gd name="T109" fmla="*/ 52 h 372"/>
                <a:gd name="T110" fmla="*/ 68 w 346"/>
                <a:gd name="T111" fmla="*/ 369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6" h="372">
                  <a:moveTo>
                    <a:pt x="1" y="223"/>
                  </a:moveTo>
                  <a:lnTo>
                    <a:pt x="1" y="223"/>
                  </a:lnTo>
                  <a:cubicBezTo>
                    <a:pt x="1" y="225"/>
                    <a:pt x="1" y="228"/>
                    <a:pt x="1" y="230"/>
                  </a:cubicBezTo>
                  <a:cubicBezTo>
                    <a:pt x="7" y="226"/>
                    <a:pt x="15" y="220"/>
                    <a:pt x="20" y="219"/>
                  </a:cubicBezTo>
                  <a:cubicBezTo>
                    <a:pt x="22" y="212"/>
                    <a:pt x="24" y="205"/>
                    <a:pt x="28" y="196"/>
                  </a:cubicBezTo>
                  <a:cubicBezTo>
                    <a:pt x="28" y="197"/>
                    <a:pt x="27" y="197"/>
                    <a:pt x="27" y="197"/>
                  </a:cubicBezTo>
                  <a:cubicBezTo>
                    <a:pt x="27" y="197"/>
                    <a:pt x="27" y="197"/>
                    <a:pt x="27" y="197"/>
                  </a:cubicBezTo>
                  <a:cubicBezTo>
                    <a:pt x="15" y="204"/>
                    <a:pt x="3" y="218"/>
                    <a:pt x="1" y="223"/>
                  </a:cubicBezTo>
                  <a:lnTo>
                    <a:pt x="1" y="223"/>
                  </a:lnTo>
                  <a:close/>
                  <a:moveTo>
                    <a:pt x="2" y="188"/>
                  </a:moveTo>
                  <a:lnTo>
                    <a:pt x="2" y="188"/>
                  </a:lnTo>
                  <a:cubicBezTo>
                    <a:pt x="1" y="196"/>
                    <a:pt x="0" y="205"/>
                    <a:pt x="1" y="214"/>
                  </a:cubicBezTo>
                  <a:cubicBezTo>
                    <a:pt x="3" y="210"/>
                    <a:pt x="7" y="206"/>
                    <a:pt x="11" y="202"/>
                  </a:cubicBezTo>
                  <a:lnTo>
                    <a:pt x="2" y="188"/>
                  </a:lnTo>
                  <a:lnTo>
                    <a:pt x="2" y="188"/>
                  </a:lnTo>
                  <a:close/>
                  <a:moveTo>
                    <a:pt x="5" y="169"/>
                  </a:moveTo>
                  <a:lnTo>
                    <a:pt x="5" y="169"/>
                  </a:lnTo>
                  <a:cubicBezTo>
                    <a:pt x="4" y="172"/>
                    <a:pt x="4" y="176"/>
                    <a:pt x="3" y="179"/>
                  </a:cubicBezTo>
                  <a:lnTo>
                    <a:pt x="15" y="198"/>
                  </a:lnTo>
                  <a:cubicBezTo>
                    <a:pt x="17" y="197"/>
                    <a:pt x="20" y="195"/>
                    <a:pt x="22" y="194"/>
                  </a:cubicBezTo>
                  <a:cubicBezTo>
                    <a:pt x="12" y="174"/>
                    <a:pt x="10" y="178"/>
                    <a:pt x="29" y="168"/>
                  </a:cubicBezTo>
                  <a:cubicBezTo>
                    <a:pt x="28" y="165"/>
                    <a:pt x="27" y="162"/>
                    <a:pt x="26" y="159"/>
                  </a:cubicBezTo>
                  <a:cubicBezTo>
                    <a:pt x="21" y="160"/>
                    <a:pt x="12" y="164"/>
                    <a:pt x="5" y="169"/>
                  </a:cubicBezTo>
                  <a:lnTo>
                    <a:pt x="5" y="169"/>
                  </a:lnTo>
                  <a:close/>
                  <a:moveTo>
                    <a:pt x="36" y="96"/>
                  </a:moveTo>
                  <a:lnTo>
                    <a:pt x="36" y="96"/>
                  </a:lnTo>
                  <a:cubicBezTo>
                    <a:pt x="23" y="116"/>
                    <a:pt x="13" y="138"/>
                    <a:pt x="7" y="161"/>
                  </a:cubicBezTo>
                  <a:cubicBezTo>
                    <a:pt x="13" y="157"/>
                    <a:pt x="20" y="155"/>
                    <a:pt x="24" y="153"/>
                  </a:cubicBezTo>
                  <a:cubicBezTo>
                    <a:pt x="23" y="145"/>
                    <a:pt x="23" y="136"/>
                    <a:pt x="27" y="126"/>
                  </a:cubicBezTo>
                  <a:cubicBezTo>
                    <a:pt x="28" y="123"/>
                    <a:pt x="32" y="123"/>
                    <a:pt x="32" y="127"/>
                  </a:cubicBezTo>
                  <a:cubicBezTo>
                    <a:pt x="34" y="141"/>
                    <a:pt x="49" y="152"/>
                    <a:pt x="60" y="161"/>
                  </a:cubicBezTo>
                  <a:cubicBezTo>
                    <a:pt x="62" y="159"/>
                    <a:pt x="65" y="156"/>
                    <a:pt x="68" y="154"/>
                  </a:cubicBezTo>
                  <a:cubicBezTo>
                    <a:pt x="52" y="142"/>
                    <a:pt x="40" y="125"/>
                    <a:pt x="36" y="96"/>
                  </a:cubicBezTo>
                  <a:lnTo>
                    <a:pt x="36" y="96"/>
                  </a:lnTo>
                  <a:close/>
                  <a:moveTo>
                    <a:pt x="56" y="72"/>
                  </a:moveTo>
                  <a:lnTo>
                    <a:pt x="56" y="72"/>
                  </a:lnTo>
                  <a:cubicBezTo>
                    <a:pt x="53" y="75"/>
                    <a:pt x="50" y="78"/>
                    <a:pt x="47" y="82"/>
                  </a:cubicBezTo>
                  <a:cubicBezTo>
                    <a:pt x="53" y="90"/>
                    <a:pt x="59" y="95"/>
                    <a:pt x="67" y="98"/>
                  </a:cubicBezTo>
                  <a:cubicBezTo>
                    <a:pt x="66" y="91"/>
                    <a:pt x="66" y="81"/>
                    <a:pt x="68" y="75"/>
                  </a:cubicBezTo>
                  <a:lnTo>
                    <a:pt x="56" y="72"/>
                  </a:lnTo>
                  <a:lnTo>
                    <a:pt x="56" y="72"/>
                  </a:lnTo>
                  <a:close/>
                  <a:moveTo>
                    <a:pt x="214" y="53"/>
                  </a:moveTo>
                  <a:lnTo>
                    <a:pt x="214" y="53"/>
                  </a:lnTo>
                  <a:cubicBezTo>
                    <a:pt x="211" y="55"/>
                    <a:pt x="208" y="56"/>
                    <a:pt x="204" y="56"/>
                  </a:cubicBezTo>
                  <a:cubicBezTo>
                    <a:pt x="203" y="64"/>
                    <a:pt x="202" y="72"/>
                    <a:pt x="203" y="80"/>
                  </a:cubicBezTo>
                  <a:lnTo>
                    <a:pt x="218" y="64"/>
                  </a:lnTo>
                  <a:cubicBezTo>
                    <a:pt x="215" y="60"/>
                    <a:pt x="214" y="57"/>
                    <a:pt x="214" y="53"/>
                  </a:cubicBezTo>
                  <a:lnTo>
                    <a:pt x="214" y="53"/>
                  </a:lnTo>
                  <a:close/>
                  <a:moveTo>
                    <a:pt x="197" y="70"/>
                  </a:moveTo>
                  <a:lnTo>
                    <a:pt x="197" y="70"/>
                  </a:lnTo>
                  <a:cubicBezTo>
                    <a:pt x="193" y="69"/>
                    <a:pt x="189" y="68"/>
                    <a:pt x="187" y="64"/>
                  </a:cubicBezTo>
                  <a:cubicBezTo>
                    <a:pt x="186" y="62"/>
                    <a:pt x="192" y="63"/>
                    <a:pt x="193" y="63"/>
                  </a:cubicBezTo>
                  <a:cubicBezTo>
                    <a:pt x="195" y="63"/>
                    <a:pt x="196" y="62"/>
                    <a:pt x="198" y="62"/>
                  </a:cubicBezTo>
                  <a:cubicBezTo>
                    <a:pt x="198" y="59"/>
                    <a:pt x="198" y="56"/>
                    <a:pt x="199" y="53"/>
                  </a:cubicBezTo>
                  <a:cubicBezTo>
                    <a:pt x="199" y="53"/>
                    <a:pt x="199" y="52"/>
                    <a:pt x="199" y="52"/>
                  </a:cubicBezTo>
                  <a:cubicBezTo>
                    <a:pt x="199" y="51"/>
                    <a:pt x="199" y="50"/>
                    <a:pt x="199" y="49"/>
                  </a:cubicBezTo>
                  <a:cubicBezTo>
                    <a:pt x="200" y="46"/>
                    <a:pt x="205" y="46"/>
                    <a:pt x="205" y="50"/>
                  </a:cubicBezTo>
                  <a:cubicBezTo>
                    <a:pt x="221" y="49"/>
                    <a:pt x="218" y="25"/>
                    <a:pt x="201" y="29"/>
                  </a:cubicBezTo>
                  <a:cubicBezTo>
                    <a:pt x="197" y="29"/>
                    <a:pt x="196" y="24"/>
                    <a:pt x="200" y="23"/>
                  </a:cubicBezTo>
                  <a:cubicBezTo>
                    <a:pt x="204" y="22"/>
                    <a:pt x="207" y="22"/>
                    <a:pt x="210" y="23"/>
                  </a:cubicBezTo>
                  <a:cubicBezTo>
                    <a:pt x="208" y="0"/>
                    <a:pt x="172" y="14"/>
                    <a:pt x="192" y="32"/>
                  </a:cubicBezTo>
                  <a:cubicBezTo>
                    <a:pt x="195" y="34"/>
                    <a:pt x="192" y="39"/>
                    <a:pt x="189" y="36"/>
                  </a:cubicBezTo>
                  <a:cubicBezTo>
                    <a:pt x="185" y="33"/>
                    <a:pt x="183" y="30"/>
                    <a:pt x="182" y="27"/>
                  </a:cubicBezTo>
                  <a:cubicBezTo>
                    <a:pt x="169" y="29"/>
                    <a:pt x="172" y="45"/>
                    <a:pt x="181" y="48"/>
                  </a:cubicBezTo>
                  <a:lnTo>
                    <a:pt x="181" y="47"/>
                  </a:lnTo>
                  <a:cubicBezTo>
                    <a:pt x="182" y="44"/>
                    <a:pt x="187" y="45"/>
                    <a:pt x="186" y="49"/>
                  </a:cubicBezTo>
                  <a:lnTo>
                    <a:pt x="185" y="51"/>
                  </a:lnTo>
                  <a:cubicBezTo>
                    <a:pt x="185" y="52"/>
                    <a:pt x="185" y="52"/>
                    <a:pt x="185" y="52"/>
                  </a:cubicBezTo>
                  <a:lnTo>
                    <a:pt x="172" y="105"/>
                  </a:lnTo>
                  <a:cubicBezTo>
                    <a:pt x="175" y="105"/>
                    <a:pt x="177" y="106"/>
                    <a:pt x="179" y="106"/>
                  </a:cubicBezTo>
                  <a:lnTo>
                    <a:pt x="199" y="85"/>
                  </a:lnTo>
                  <a:cubicBezTo>
                    <a:pt x="197" y="80"/>
                    <a:pt x="197" y="75"/>
                    <a:pt x="197" y="70"/>
                  </a:cubicBezTo>
                  <a:lnTo>
                    <a:pt x="197" y="70"/>
                  </a:lnTo>
                  <a:close/>
                  <a:moveTo>
                    <a:pt x="225" y="90"/>
                  </a:moveTo>
                  <a:lnTo>
                    <a:pt x="225" y="90"/>
                  </a:lnTo>
                  <a:cubicBezTo>
                    <a:pt x="222" y="85"/>
                    <a:pt x="221" y="79"/>
                    <a:pt x="222" y="74"/>
                  </a:cubicBezTo>
                  <a:cubicBezTo>
                    <a:pt x="222" y="71"/>
                    <a:pt x="225" y="76"/>
                    <a:pt x="225" y="76"/>
                  </a:cubicBezTo>
                  <a:cubicBezTo>
                    <a:pt x="227" y="78"/>
                    <a:pt x="229" y="79"/>
                    <a:pt x="232" y="80"/>
                  </a:cubicBezTo>
                  <a:cubicBezTo>
                    <a:pt x="236" y="73"/>
                    <a:pt x="241" y="66"/>
                    <a:pt x="246" y="60"/>
                  </a:cubicBezTo>
                  <a:cubicBezTo>
                    <a:pt x="252" y="52"/>
                    <a:pt x="257" y="45"/>
                    <a:pt x="263" y="38"/>
                  </a:cubicBezTo>
                  <a:cubicBezTo>
                    <a:pt x="253" y="26"/>
                    <a:pt x="237" y="33"/>
                    <a:pt x="242" y="51"/>
                  </a:cubicBezTo>
                  <a:cubicBezTo>
                    <a:pt x="243" y="55"/>
                    <a:pt x="237" y="56"/>
                    <a:pt x="236" y="52"/>
                  </a:cubicBezTo>
                  <a:cubicBezTo>
                    <a:pt x="235" y="48"/>
                    <a:pt x="235" y="45"/>
                    <a:pt x="235" y="42"/>
                  </a:cubicBezTo>
                  <a:cubicBezTo>
                    <a:pt x="223" y="38"/>
                    <a:pt x="214" y="49"/>
                    <a:pt x="222" y="60"/>
                  </a:cubicBezTo>
                  <a:cubicBezTo>
                    <a:pt x="225" y="57"/>
                    <a:pt x="228" y="61"/>
                    <a:pt x="226" y="64"/>
                  </a:cubicBezTo>
                  <a:lnTo>
                    <a:pt x="204" y="87"/>
                  </a:lnTo>
                  <a:cubicBezTo>
                    <a:pt x="204" y="88"/>
                    <a:pt x="204" y="88"/>
                    <a:pt x="203" y="88"/>
                  </a:cubicBezTo>
                  <a:lnTo>
                    <a:pt x="186" y="107"/>
                  </a:lnTo>
                  <a:cubicBezTo>
                    <a:pt x="193" y="109"/>
                    <a:pt x="201" y="110"/>
                    <a:pt x="209" y="113"/>
                  </a:cubicBezTo>
                  <a:cubicBezTo>
                    <a:pt x="214" y="105"/>
                    <a:pt x="220" y="97"/>
                    <a:pt x="225" y="90"/>
                  </a:cubicBezTo>
                  <a:lnTo>
                    <a:pt x="225" y="90"/>
                  </a:lnTo>
                  <a:close/>
                  <a:moveTo>
                    <a:pt x="200" y="247"/>
                  </a:moveTo>
                  <a:lnTo>
                    <a:pt x="200" y="247"/>
                  </a:lnTo>
                  <a:cubicBezTo>
                    <a:pt x="231" y="234"/>
                    <a:pt x="241" y="209"/>
                    <a:pt x="240" y="189"/>
                  </a:cubicBezTo>
                  <a:cubicBezTo>
                    <a:pt x="233" y="199"/>
                    <a:pt x="226" y="210"/>
                    <a:pt x="219" y="219"/>
                  </a:cubicBezTo>
                  <a:cubicBezTo>
                    <a:pt x="213" y="229"/>
                    <a:pt x="206" y="238"/>
                    <a:pt x="200" y="247"/>
                  </a:cubicBezTo>
                  <a:lnTo>
                    <a:pt x="200" y="247"/>
                  </a:lnTo>
                  <a:close/>
                  <a:moveTo>
                    <a:pt x="262" y="176"/>
                  </a:moveTo>
                  <a:lnTo>
                    <a:pt x="262" y="176"/>
                  </a:lnTo>
                  <a:cubicBezTo>
                    <a:pt x="275" y="162"/>
                    <a:pt x="280" y="148"/>
                    <a:pt x="280" y="134"/>
                  </a:cubicBezTo>
                  <a:cubicBezTo>
                    <a:pt x="272" y="143"/>
                    <a:pt x="265" y="152"/>
                    <a:pt x="259" y="162"/>
                  </a:cubicBezTo>
                  <a:cubicBezTo>
                    <a:pt x="260" y="166"/>
                    <a:pt x="261" y="171"/>
                    <a:pt x="262" y="176"/>
                  </a:cubicBezTo>
                  <a:lnTo>
                    <a:pt x="262" y="176"/>
                  </a:lnTo>
                  <a:close/>
                  <a:moveTo>
                    <a:pt x="303" y="125"/>
                  </a:moveTo>
                  <a:lnTo>
                    <a:pt x="303" y="125"/>
                  </a:lnTo>
                  <a:cubicBezTo>
                    <a:pt x="317" y="114"/>
                    <a:pt x="322" y="102"/>
                    <a:pt x="322" y="87"/>
                  </a:cubicBezTo>
                  <a:cubicBezTo>
                    <a:pt x="314" y="94"/>
                    <a:pt x="307" y="101"/>
                    <a:pt x="300" y="109"/>
                  </a:cubicBezTo>
                  <a:cubicBezTo>
                    <a:pt x="301" y="115"/>
                    <a:pt x="302" y="120"/>
                    <a:pt x="303" y="125"/>
                  </a:cubicBezTo>
                  <a:lnTo>
                    <a:pt x="303" y="125"/>
                  </a:lnTo>
                  <a:close/>
                  <a:moveTo>
                    <a:pt x="302" y="148"/>
                  </a:moveTo>
                  <a:lnTo>
                    <a:pt x="302" y="148"/>
                  </a:lnTo>
                  <a:cubicBezTo>
                    <a:pt x="331" y="135"/>
                    <a:pt x="344" y="104"/>
                    <a:pt x="341" y="71"/>
                  </a:cubicBezTo>
                  <a:cubicBezTo>
                    <a:pt x="336" y="75"/>
                    <a:pt x="332" y="78"/>
                    <a:pt x="327" y="82"/>
                  </a:cubicBezTo>
                  <a:cubicBezTo>
                    <a:pt x="329" y="102"/>
                    <a:pt x="322" y="118"/>
                    <a:pt x="303" y="132"/>
                  </a:cubicBezTo>
                  <a:cubicBezTo>
                    <a:pt x="303" y="138"/>
                    <a:pt x="303" y="143"/>
                    <a:pt x="302" y="148"/>
                  </a:cubicBezTo>
                  <a:lnTo>
                    <a:pt x="302" y="148"/>
                  </a:lnTo>
                  <a:close/>
                  <a:moveTo>
                    <a:pt x="189" y="269"/>
                  </a:moveTo>
                  <a:lnTo>
                    <a:pt x="189" y="269"/>
                  </a:lnTo>
                  <a:cubicBezTo>
                    <a:pt x="189" y="269"/>
                    <a:pt x="189" y="269"/>
                    <a:pt x="189" y="269"/>
                  </a:cubicBezTo>
                  <a:cubicBezTo>
                    <a:pt x="222" y="266"/>
                    <a:pt x="251" y="240"/>
                    <a:pt x="257" y="205"/>
                  </a:cubicBezTo>
                  <a:cubicBezTo>
                    <a:pt x="257" y="204"/>
                    <a:pt x="257" y="204"/>
                    <a:pt x="257" y="204"/>
                  </a:cubicBezTo>
                  <a:cubicBezTo>
                    <a:pt x="258" y="197"/>
                    <a:pt x="258" y="190"/>
                    <a:pt x="257" y="182"/>
                  </a:cubicBezTo>
                  <a:cubicBezTo>
                    <a:pt x="257" y="182"/>
                    <a:pt x="257" y="181"/>
                    <a:pt x="257" y="181"/>
                  </a:cubicBezTo>
                  <a:cubicBezTo>
                    <a:pt x="257" y="177"/>
                    <a:pt x="256" y="172"/>
                    <a:pt x="254" y="168"/>
                  </a:cubicBezTo>
                  <a:cubicBezTo>
                    <a:pt x="251" y="172"/>
                    <a:pt x="248" y="177"/>
                    <a:pt x="244" y="182"/>
                  </a:cubicBezTo>
                  <a:cubicBezTo>
                    <a:pt x="249" y="207"/>
                    <a:pt x="238" y="242"/>
                    <a:pt x="194" y="255"/>
                  </a:cubicBezTo>
                  <a:cubicBezTo>
                    <a:pt x="191" y="260"/>
                    <a:pt x="187" y="264"/>
                    <a:pt x="184" y="269"/>
                  </a:cubicBezTo>
                  <a:cubicBezTo>
                    <a:pt x="185" y="269"/>
                    <a:pt x="187" y="269"/>
                    <a:pt x="189" y="269"/>
                  </a:cubicBezTo>
                  <a:lnTo>
                    <a:pt x="189" y="269"/>
                  </a:lnTo>
                  <a:close/>
                  <a:moveTo>
                    <a:pt x="68" y="369"/>
                  </a:moveTo>
                  <a:lnTo>
                    <a:pt x="68" y="369"/>
                  </a:lnTo>
                  <a:cubicBezTo>
                    <a:pt x="68" y="369"/>
                    <a:pt x="68" y="369"/>
                    <a:pt x="68" y="369"/>
                  </a:cubicBezTo>
                  <a:cubicBezTo>
                    <a:pt x="68" y="370"/>
                    <a:pt x="69" y="371"/>
                    <a:pt x="70" y="372"/>
                  </a:cubicBezTo>
                  <a:cubicBezTo>
                    <a:pt x="81" y="366"/>
                    <a:pt x="91" y="358"/>
                    <a:pt x="101" y="350"/>
                  </a:cubicBezTo>
                  <a:cubicBezTo>
                    <a:pt x="101" y="350"/>
                    <a:pt x="101" y="350"/>
                    <a:pt x="101" y="350"/>
                  </a:cubicBezTo>
                  <a:cubicBezTo>
                    <a:pt x="106" y="346"/>
                    <a:pt x="111" y="342"/>
                    <a:pt x="115" y="338"/>
                  </a:cubicBezTo>
                  <a:cubicBezTo>
                    <a:pt x="115" y="338"/>
                    <a:pt x="116" y="338"/>
                    <a:pt x="116" y="338"/>
                  </a:cubicBezTo>
                  <a:cubicBezTo>
                    <a:pt x="120" y="334"/>
                    <a:pt x="125" y="329"/>
                    <a:pt x="129" y="325"/>
                  </a:cubicBezTo>
                  <a:cubicBezTo>
                    <a:pt x="129" y="325"/>
                    <a:pt x="130" y="325"/>
                    <a:pt x="130" y="324"/>
                  </a:cubicBezTo>
                  <a:cubicBezTo>
                    <a:pt x="136" y="319"/>
                    <a:pt x="141" y="312"/>
                    <a:pt x="147" y="306"/>
                  </a:cubicBezTo>
                  <a:cubicBezTo>
                    <a:pt x="147" y="306"/>
                    <a:pt x="147" y="305"/>
                    <a:pt x="148" y="305"/>
                  </a:cubicBezTo>
                  <a:cubicBezTo>
                    <a:pt x="153" y="300"/>
                    <a:pt x="158" y="294"/>
                    <a:pt x="162" y="288"/>
                  </a:cubicBezTo>
                  <a:cubicBezTo>
                    <a:pt x="163" y="287"/>
                    <a:pt x="163" y="287"/>
                    <a:pt x="163" y="287"/>
                  </a:cubicBezTo>
                  <a:cubicBezTo>
                    <a:pt x="167" y="282"/>
                    <a:pt x="172" y="276"/>
                    <a:pt x="176" y="271"/>
                  </a:cubicBezTo>
                  <a:cubicBezTo>
                    <a:pt x="176" y="270"/>
                    <a:pt x="176" y="270"/>
                    <a:pt x="176" y="270"/>
                  </a:cubicBezTo>
                  <a:cubicBezTo>
                    <a:pt x="181" y="264"/>
                    <a:pt x="186" y="257"/>
                    <a:pt x="190" y="251"/>
                  </a:cubicBezTo>
                  <a:cubicBezTo>
                    <a:pt x="190" y="251"/>
                    <a:pt x="190" y="251"/>
                    <a:pt x="191" y="250"/>
                  </a:cubicBezTo>
                  <a:cubicBezTo>
                    <a:pt x="207" y="227"/>
                    <a:pt x="223" y="203"/>
                    <a:pt x="239" y="180"/>
                  </a:cubicBezTo>
                  <a:cubicBezTo>
                    <a:pt x="239" y="180"/>
                    <a:pt x="239" y="180"/>
                    <a:pt x="239" y="180"/>
                  </a:cubicBezTo>
                  <a:cubicBezTo>
                    <a:pt x="244" y="173"/>
                    <a:pt x="248" y="167"/>
                    <a:pt x="253" y="160"/>
                  </a:cubicBezTo>
                  <a:cubicBezTo>
                    <a:pt x="253" y="160"/>
                    <a:pt x="253" y="160"/>
                    <a:pt x="253" y="160"/>
                  </a:cubicBezTo>
                  <a:cubicBezTo>
                    <a:pt x="261" y="149"/>
                    <a:pt x="269" y="138"/>
                    <a:pt x="277" y="128"/>
                  </a:cubicBezTo>
                  <a:cubicBezTo>
                    <a:pt x="278" y="127"/>
                    <a:pt x="279" y="126"/>
                    <a:pt x="279" y="125"/>
                  </a:cubicBezTo>
                  <a:cubicBezTo>
                    <a:pt x="280" y="125"/>
                    <a:pt x="280" y="124"/>
                    <a:pt x="280" y="124"/>
                  </a:cubicBezTo>
                  <a:cubicBezTo>
                    <a:pt x="285" y="118"/>
                    <a:pt x="290" y="113"/>
                    <a:pt x="295" y="107"/>
                  </a:cubicBezTo>
                  <a:cubicBezTo>
                    <a:pt x="295" y="107"/>
                    <a:pt x="295" y="107"/>
                    <a:pt x="295" y="106"/>
                  </a:cubicBezTo>
                  <a:cubicBezTo>
                    <a:pt x="304" y="97"/>
                    <a:pt x="313" y="87"/>
                    <a:pt x="322" y="79"/>
                  </a:cubicBezTo>
                  <a:cubicBezTo>
                    <a:pt x="322" y="79"/>
                    <a:pt x="323" y="79"/>
                    <a:pt x="323" y="79"/>
                  </a:cubicBezTo>
                  <a:cubicBezTo>
                    <a:pt x="329" y="73"/>
                    <a:pt x="335" y="69"/>
                    <a:pt x="341" y="64"/>
                  </a:cubicBezTo>
                  <a:cubicBezTo>
                    <a:pt x="341" y="64"/>
                    <a:pt x="342" y="64"/>
                    <a:pt x="342" y="64"/>
                  </a:cubicBezTo>
                  <a:lnTo>
                    <a:pt x="343" y="63"/>
                  </a:lnTo>
                  <a:cubicBezTo>
                    <a:pt x="343" y="63"/>
                    <a:pt x="343" y="63"/>
                    <a:pt x="343" y="63"/>
                  </a:cubicBezTo>
                  <a:cubicBezTo>
                    <a:pt x="344" y="62"/>
                    <a:pt x="345" y="61"/>
                    <a:pt x="346" y="61"/>
                  </a:cubicBezTo>
                  <a:lnTo>
                    <a:pt x="340" y="45"/>
                  </a:lnTo>
                  <a:cubicBezTo>
                    <a:pt x="337" y="47"/>
                    <a:pt x="334" y="50"/>
                    <a:pt x="331" y="52"/>
                  </a:cubicBezTo>
                  <a:cubicBezTo>
                    <a:pt x="331" y="52"/>
                    <a:pt x="331" y="53"/>
                    <a:pt x="331" y="53"/>
                  </a:cubicBezTo>
                  <a:cubicBezTo>
                    <a:pt x="225" y="140"/>
                    <a:pt x="180" y="283"/>
                    <a:pt x="63" y="361"/>
                  </a:cubicBezTo>
                  <a:cubicBezTo>
                    <a:pt x="65" y="364"/>
                    <a:pt x="66" y="366"/>
                    <a:pt x="68" y="369"/>
                  </a:cubicBezTo>
                  <a:lnTo>
                    <a:pt x="68" y="369"/>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5" name="Freeform 12">
              <a:extLst>
                <a:ext uri="{FF2B5EF4-FFF2-40B4-BE49-F238E27FC236}">
                  <a16:creationId xmlns:a16="http://schemas.microsoft.com/office/drawing/2014/main" id="{70B05B52-12B6-944D-AC1A-F00C2F4E2E2D}"/>
                </a:ext>
              </a:extLst>
            </p:cNvPr>
            <p:cNvSpPr>
              <a:spLocks noEditPoints="1"/>
            </p:cNvSpPr>
            <p:nvPr userDrawn="1"/>
          </p:nvSpPr>
          <p:spPr bwMode="auto">
            <a:xfrm>
              <a:off x="7694613" y="509588"/>
              <a:ext cx="328613" cy="385762"/>
            </a:xfrm>
            <a:custGeom>
              <a:avLst/>
              <a:gdLst>
                <a:gd name="T0" fmla="*/ 159 w 404"/>
                <a:gd name="T1" fmla="*/ 338 h 470"/>
                <a:gd name="T2" fmla="*/ 185 w 404"/>
                <a:gd name="T3" fmla="*/ 332 h 470"/>
                <a:gd name="T4" fmla="*/ 193 w 404"/>
                <a:gd name="T5" fmla="*/ 297 h 470"/>
                <a:gd name="T6" fmla="*/ 161 w 404"/>
                <a:gd name="T7" fmla="*/ 281 h 470"/>
                <a:gd name="T8" fmla="*/ 137 w 404"/>
                <a:gd name="T9" fmla="*/ 310 h 470"/>
                <a:gd name="T10" fmla="*/ 83 w 404"/>
                <a:gd name="T11" fmla="*/ 444 h 470"/>
                <a:gd name="T12" fmla="*/ 107 w 404"/>
                <a:gd name="T13" fmla="*/ 433 h 470"/>
                <a:gd name="T14" fmla="*/ 155 w 404"/>
                <a:gd name="T15" fmla="*/ 343 h 470"/>
                <a:gd name="T16" fmla="*/ 84 w 404"/>
                <a:gd name="T17" fmla="*/ 429 h 470"/>
                <a:gd name="T18" fmla="*/ 57 w 404"/>
                <a:gd name="T19" fmla="*/ 416 h 470"/>
                <a:gd name="T20" fmla="*/ 59 w 404"/>
                <a:gd name="T21" fmla="*/ 345 h 470"/>
                <a:gd name="T22" fmla="*/ 83 w 404"/>
                <a:gd name="T23" fmla="*/ 444 h 470"/>
                <a:gd name="T24" fmla="*/ 90 w 404"/>
                <a:gd name="T25" fmla="*/ 448 h 470"/>
                <a:gd name="T26" fmla="*/ 108 w 404"/>
                <a:gd name="T27" fmla="*/ 438 h 470"/>
                <a:gd name="T28" fmla="*/ 115 w 404"/>
                <a:gd name="T29" fmla="*/ 434 h 470"/>
                <a:gd name="T30" fmla="*/ 127 w 404"/>
                <a:gd name="T31" fmla="*/ 424 h 470"/>
                <a:gd name="T32" fmla="*/ 161 w 404"/>
                <a:gd name="T33" fmla="*/ 344 h 470"/>
                <a:gd name="T34" fmla="*/ 280 w 404"/>
                <a:gd name="T35" fmla="*/ 459 h 470"/>
                <a:gd name="T36" fmla="*/ 166 w 404"/>
                <a:gd name="T37" fmla="*/ 345 h 470"/>
                <a:gd name="T38" fmla="*/ 161 w 404"/>
                <a:gd name="T39" fmla="*/ 268 h 470"/>
                <a:gd name="T40" fmla="*/ 166 w 404"/>
                <a:gd name="T41" fmla="*/ 275 h 470"/>
                <a:gd name="T42" fmla="*/ 161 w 404"/>
                <a:gd name="T43" fmla="*/ 268 h 470"/>
                <a:gd name="T44" fmla="*/ 199 w 404"/>
                <a:gd name="T45" fmla="*/ 297 h 470"/>
                <a:gd name="T46" fmla="*/ 331 w 404"/>
                <a:gd name="T47" fmla="*/ 362 h 470"/>
                <a:gd name="T48" fmla="*/ 368 w 404"/>
                <a:gd name="T49" fmla="*/ 285 h 470"/>
                <a:gd name="T50" fmla="*/ 323 w 404"/>
                <a:gd name="T51" fmla="*/ 281 h 470"/>
                <a:gd name="T52" fmla="*/ 368 w 404"/>
                <a:gd name="T53" fmla="*/ 279 h 470"/>
                <a:gd name="T54" fmla="*/ 377 w 404"/>
                <a:gd name="T55" fmla="*/ 243 h 470"/>
                <a:gd name="T56" fmla="*/ 345 w 404"/>
                <a:gd name="T57" fmla="*/ 219 h 470"/>
                <a:gd name="T58" fmla="*/ 347 w 404"/>
                <a:gd name="T59" fmla="*/ 245 h 470"/>
                <a:gd name="T60" fmla="*/ 383 w 404"/>
                <a:gd name="T61" fmla="*/ 239 h 470"/>
                <a:gd name="T62" fmla="*/ 367 w 404"/>
                <a:gd name="T63" fmla="*/ 129 h 470"/>
                <a:gd name="T64" fmla="*/ 182 w 404"/>
                <a:gd name="T65" fmla="*/ 233 h 470"/>
                <a:gd name="T66" fmla="*/ 175 w 404"/>
                <a:gd name="T67" fmla="*/ 239 h 470"/>
                <a:gd name="T68" fmla="*/ 170 w 404"/>
                <a:gd name="T69" fmla="*/ 234 h 470"/>
                <a:gd name="T70" fmla="*/ 187 w 404"/>
                <a:gd name="T71" fmla="*/ 282 h 470"/>
                <a:gd name="T72" fmla="*/ 174 w 404"/>
                <a:gd name="T73" fmla="*/ 239 h 470"/>
                <a:gd name="T74" fmla="*/ 273 w 404"/>
                <a:gd name="T75" fmla="*/ 38 h 470"/>
                <a:gd name="T76" fmla="*/ 262 w 404"/>
                <a:gd name="T77" fmla="*/ 38 h 470"/>
                <a:gd name="T78" fmla="*/ 273 w 404"/>
                <a:gd name="T79" fmla="*/ 38 h 470"/>
                <a:gd name="T80" fmla="*/ 282 w 404"/>
                <a:gd name="T81" fmla="*/ 26 h 470"/>
                <a:gd name="T82" fmla="*/ 288 w 404"/>
                <a:gd name="T83" fmla="*/ 20 h 470"/>
                <a:gd name="T84" fmla="*/ 258 w 404"/>
                <a:gd name="T85" fmla="*/ 56 h 470"/>
                <a:gd name="T86" fmla="*/ 254 w 404"/>
                <a:gd name="T87" fmla="*/ 52 h 470"/>
                <a:gd name="T88" fmla="*/ 98 w 404"/>
                <a:gd name="T89" fmla="*/ 6 h 470"/>
                <a:gd name="T90" fmla="*/ 87 w 404"/>
                <a:gd name="T91" fmla="*/ 6 h 470"/>
                <a:gd name="T92" fmla="*/ 98 w 404"/>
                <a:gd name="T93" fmla="*/ 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470">
                  <a:moveTo>
                    <a:pt x="159" y="338"/>
                  </a:moveTo>
                  <a:lnTo>
                    <a:pt x="159" y="338"/>
                  </a:lnTo>
                  <a:cubicBezTo>
                    <a:pt x="159" y="338"/>
                    <a:pt x="159" y="338"/>
                    <a:pt x="159" y="338"/>
                  </a:cubicBezTo>
                  <a:cubicBezTo>
                    <a:pt x="161" y="339"/>
                    <a:pt x="164" y="339"/>
                    <a:pt x="166" y="339"/>
                  </a:cubicBezTo>
                  <a:cubicBezTo>
                    <a:pt x="173" y="339"/>
                    <a:pt x="180" y="337"/>
                    <a:pt x="185" y="332"/>
                  </a:cubicBezTo>
                  <a:cubicBezTo>
                    <a:pt x="185" y="332"/>
                    <a:pt x="185" y="332"/>
                    <a:pt x="185" y="332"/>
                  </a:cubicBezTo>
                  <a:cubicBezTo>
                    <a:pt x="192" y="327"/>
                    <a:pt x="196" y="319"/>
                    <a:pt x="196" y="310"/>
                  </a:cubicBezTo>
                  <a:cubicBezTo>
                    <a:pt x="196" y="305"/>
                    <a:pt x="195" y="301"/>
                    <a:pt x="193" y="298"/>
                  </a:cubicBezTo>
                  <a:cubicBezTo>
                    <a:pt x="193" y="297"/>
                    <a:pt x="193" y="297"/>
                    <a:pt x="193" y="297"/>
                  </a:cubicBezTo>
                  <a:cubicBezTo>
                    <a:pt x="188" y="287"/>
                    <a:pt x="178" y="281"/>
                    <a:pt x="166" y="281"/>
                  </a:cubicBezTo>
                  <a:cubicBezTo>
                    <a:pt x="165" y="281"/>
                    <a:pt x="163" y="281"/>
                    <a:pt x="162" y="281"/>
                  </a:cubicBezTo>
                  <a:lnTo>
                    <a:pt x="161" y="281"/>
                  </a:lnTo>
                  <a:cubicBezTo>
                    <a:pt x="156" y="282"/>
                    <a:pt x="151" y="284"/>
                    <a:pt x="147" y="288"/>
                  </a:cubicBezTo>
                  <a:lnTo>
                    <a:pt x="147" y="288"/>
                  </a:lnTo>
                  <a:cubicBezTo>
                    <a:pt x="141" y="293"/>
                    <a:pt x="137" y="301"/>
                    <a:pt x="137" y="310"/>
                  </a:cubicBezTo>
                  <a:cubicBezTo>
                    <a:pt x="137" y="323"/>
                    <a:pt x="146" y="335"/>
                    <a:pt x="159" y="338"/>
                  </a:cubicBezTo>
                  <a:lnTo>
                    <a:pt x="159" y="338"/>
                  </a:lnTo>
                  <a:close/>
                  <a:moveTo>
                    <a:pt x="83" y="444"/>
                  </a:moveTo>
                  <a:lnTo>
                    <a:pt x="83" y="444"/>
                  </a:lnTo>
                  <a:cubicBezTo>
                    <a:pt x="91" y="441"/>
                    <a:pt x="99" y="438"/>
                    <a:pt x="106" y="433"/>
                  </a:cubicBezTo>
                  <a:cubicBezTo>
                    <a:pt x="106" y="433"/>
                    <a:pt x="106" y="433"/>
                    <a:pt x="107" y="433"/>
                  </a:cubicBezTo>
                  <a:cubicBezTo>
                    <a:pt x="113" y="429"/>
                    <a:pt x="119" y="424"/>
                    <a:pt x="124" y="419"/>
                  </a:cubicBezTo>
                  <a:cubicBezTo>
                    <a:pt x="124" y="419"/>
                    <a:pt x="124" y="419"/>
                    <a:pt x="124" y="419"/>
                  </a:cubicBezTo>
                  <a:cubicBezTo>
                    <a:pt x="149" y="394"/>
                    <a:pt x="156" y="361"/>
                    <a:pt x="155" y="343"/>
                  </a:cubicBezTo>
                  <a:cubicBezTo>
                    <a:pt x="150" y="341"/>
                    <a:pt x="144" y="338"/>
                    <a:pt x="140" y="333"/>
                  </a:cubicBezTo>
                  <a:cubicBezTo>
                    <a:pt x="143" y="366"/>
                    <a:pt x="133" y="405"/>
                    <a:pt x="86" y="429"/>
                  </a:cubicBezTo>
                  <a:cubicBezTo>
                    <a:pt x="85" y="429"/>
                    <a:pt x="85" y="429"/>
                    <a:pt x="84" y="429"/>
                  </a:cubicBezTo>
                  <a:cubicBezTo>
                    <a:pt x="84" y="429"/>
                    <a:pt x="83" y="429"/>
                    <a:pt x="83" y="429"/>
                  </a:cubicBezTo>
                  <a:cubicBezTo>
                    <a:pt x="75" y="426"/>
                    <a:pt x="66" y="422"/>
                    <a:pt x="59" y="417"/>
                  </a:cubicBezTo>
                  <a:cubicBezTo>
                    <a:pt x="58" y="416"/>
                    <a:pt x="58" y="416"/>
                    <a:pt x="57" y="416"/>
                  </a:cubicBezTo>
                  <a:cubicBezTo>
                    <a:pt x="51" y="411"/>
                    <a:pt x="45" y="405"/>
                    <a:pt x="41" y="398"/>
                  </a:cubicBezTo>
                  <a:cubicBezTo>
                    <a:pt x="41" y="397"/>
                    <a:pt x="41" y="397"/>
                    <a:pt x="40" y="397"/>
                  </a:cubicBezTo>
                  <a:cubicBezTo>
                    <a:pt x="31" y="381"/>
                    <a:pt x="33" y="361"/>
                    <a:pt x="59" y="345"/>
                  </a:cubicBezTo>
                  <a:cubicBezTo>
                    <a:pt x="58" y="341"/>
                    <a:pt x="56" y="337"/>
                    <a:pt x="54" y="333"/>
                  </a:cubicBezTo>
                  <a:cubicBezTo>
                    <a:pt x="0" y="370"/>
                    <a:pt x="22" y="416"/>
                    <a:pt x="83" y="444"/>
                  </a:cubicBezTo>
                  <a:lnTo>
                    <a:pt x="83" y="444"/>
                  </a:lnTo>
                  <a:close/>
                  <a:moveTo>
                    <a:pt x="108" y="438"/>
                  </a:moveTo>
                  <a:lnTo>
                    <a:pt x="108" y="438"/>
                  </a:lnTo>
                  <a:cubicBezTo>
                    <a:pt x="103" y="442"/>
                    <a:pt x="97" y="445"/>
                    <a:pt x="90" y="448"/>
                  </a:cubicBezTo>
                  <a:cubicBezTo>
                    <a:pt x="122" y="461"/>
                    <a:pt x="164" y="470"/>
                    <a:pt x="208" y="469"/>
                  </a:cubicBezTo>
                  <a:cubicBezTo>
                    <a:pt x="182" y="459"/>
                    <a:pt x="133" y="443"/>
                    <a:pt x="108" y="438"/>
                  </a:cubicBezTo>
                  <a:lnTo>
                    <a:pt x="108" y="438"/>
                  </a:lnTo>
                  <a:close/>
                  <a:moveTo>
                    <a:pt x="127" y="424"/>
                  </a:moveTo>
                  <a:lnTo>
                    <a:pt x="127" y="424"/>
                  </a:lnTo>
                  <a:cubicBezTo>
                    <a:pt x="123" y="428"/>
                    <a:pt x="119" y="431"/>
                    <a:pt x="115" y="434"/>
                  </a:cubicBezTo>
                  <a:cubicBezTo>
                    <a:pt x="146" y="441"/>
                    <a:pt x="202" y="459"/>
                    <a:pt x="222" y="468"/>
                  </a:cubicBezTo>
                  <a:cubicBezTo>
                    <a:pt x="234" y="468"/>
                    <a:pt x="246" y="466"/>
                    <a:pt x="258" y="464"/>
                  </a:cubicBezTo>
                  <a:cubicBezTo>
                    <a:pt x="224" y="453"/>
                    <a:pt x="157" y="432"/>
                    <a:pt x="127" y="424"/>
                  </a:cubicBezTo>
                  <a:lnTo>
                    <a:pt x="127" y="424"/>
                  </a:lnTo>
                  <a:close/>
                  <a:moveTo>
                    <a:pt x="161" y="344"/>
                  </a:moveTo>
                  <a:lnTo>
                    <a:pt x="161" y="344"/>
                  </a:lnTo>
                  <a:cubicBezTo>
                    <a:pt x="161" y="363"/>
                    <a:pt x="154" y="395"/>
                    <a:pt x="131" y="420"/>
                  </a:cubicBezTo>
                  <a:cubicBezTo>
                    <a:pt x="166" y="428"/>
                    <a:pt x="241" y="452"/>
                    <a:pt x="269" y="462"/>
                  </a:cubicBezTo>
                  <a:cubicBezTo>
                    <a:pt x="273" y="461"/>
                    <a:pt x="277" y="460"/>
                    <a:pt x="280" y="459"/>
                  </a:cubicBezTo>
                  <a:cubicBezTo>
                    <a:pt x="276" y="437"/>
                    <a:pt x="276" y="405"/>
                    <a:pt x="287" y="370"/>
                  </a:cubicBezTo>
                  <a:cubicBezTo>
                    <a:pt x="256" y="368"/>
                    <a:pt x="220" y="358"/>
                    <a:pt x="187" y="338"/>
                  </a:cubicBezTo>
                  <a:cubicBezTo>
                    <a:pt x="181" y="342"/>
                    <a:pt x="174" y="345"/>
                    <a:pt x="166" y="345"/>
                  </a:cubicBezTo>
                  <a:cubicBezTo>
                    <a:pt x="164" y="345"/>
                    <a:pt x="163" y="345"/>
                    <a:pt x="161" y="344"/>
                  </a:cubicBezTo>
                  <a:lnTo>
                    <a:pt x="161" y="344"/>
                  </a:lnTo>
                  <a:close/>
                  <a:moveTo>
                    <a:pt x="161" y="268"/>
                  </a:moveTo>
                  <a:lnTo>
                    <a:pt x="161" y="268"/>
                  </a:lnTo>
                  <a:cubicBezTo>
                    <a:pt x="161" y="271"/>
                    <a:pt x="162" y="273"/>
                    <a:pt x="163" y="275"/>
                  </a:cubicBezTo>
                  <a:cubicBezTo>
                    <a:pt x="164" y="275"/>
                    <a:pt x="165" y="275"/>
                    <a:pt x="166" y="275"/>
                  </a:cubicBezTo>
                  <a:cubicBezTo>
                    <a:pt x="172" y="275"/>
                    <a:pt x="177" y="276"/>
                    <a:pt x="182" y="279"/>
                  </a:cubicBezTo>
                  <a:cubicBezTo>
                    <a:pt x="185" y="263"/>
                    <a:pt x="170" y="257"/>
                    <a:pt x="161" y="268"/>
                  </a:cubicBezTo>
                  <a:lnTo>
                    <a:pt x="161" y="268"/>
                  </a:lnTo>
                  <a:close/>
                  <a:moveTo>
                    <a:pt x="181" y="240"/>
                  </a:moveTo>
                  <a:lnTo>
                    <a:pt x="181" y="240"/>
                  </a:lnTo>
                  <a:cubicBezTo>
                    <a:pt x="206" y="246"/>
                    <a:pt x="214" y="278"/>
                    <a:pt x="199" y="297"/>
                  </a:cubicBezTo>
                  <a:cubicBezTo>
                    <a:pt x="200" y="301"/>
                    <a:pt x="201" y="305"/>
                    <a:pt x="201" y="310"/>
                  </a:cubicBezTo>
                  <a:cubicBezTo>
                    <a:pt x="201" y="319"/>
                    <a:pt x="197" y="328"/>
                    <a:pt x="191" y="334"/>
                  </a:cubicBezTo>
                  <a:cubicBezTo>
                    <a:pt x="240" y="364"/>
                    <a:pt x="295" y="369"/>
                    <a:pt x="331" y="362"/>
                  </a:cubicBezTo>
                  <a:cubicBezTo>
                    <a:pt x="369" y="354"/>
                    <a:pt x="382" y="333"/>
                    <a:pt x="359" y="312"/>
                  </a:cubicBezTo>
                  <a:cubicBezTo>
                    <a:pt x="354" y="308"/>
                    <a:pt x="366" y="297"/>
                    <a:pt x="374" y="296"/>
                  </a:cubicBezTo>
                  <a:cubicBezTo>
                    <a:pt x="375" y="291"/>
                    <a:pt x="373" y="287"/>
                    <a:pt x="368" y="285"/>
                  </a:cubicBezTo>
                  <a:cubicBezTo>
                    <a:pt x="357" y="284"/>
                    <a:pt x="338" y="290"/>
                    <a:pt x="325" y="293"/>
                  </a:cubicBezTo>
                  <a:cubicBezTo>
                    <a:pt x="325" y="295"/>
                    <a:pt x="321" y="296"/>
                    <a:pt x="320" y="293"/>
                  </a:cubicBezTo>
                  <a:cubicBezTo>
                    <a:pt x="319" y="289"/>
                    <a:pt x="322" y="283"/>
                    <a:pt x="323" y="281"/>
                  </a:cubicBezTo>
                  <a:cubicBezTo>
                    <a:pt x="325" y="277"/>
                    <a:pt x="329" y="280"/>
                    <a:pt x="328" y="283"/>
                  </a:cubicBezTo>
                  <a:cubicBezTo>
                    <a:pt x="327" y="284"/>
                    <a:pt x="327" y="285"/>
                    <a:pt x="326" y="287"/>
                  </a:cubicBezTo>
                  <a:cubicBezTo>
                    <a:pt x="339" y="284"/>
                    <a:pt x="356" y="278"/>
                    <a:pt x="368" y="279"/>
                  </a:cubicBezTo>
                  <a:cubicBezTo>
                    <a:pt x="371" y="277"/>
                    <a:pt x="379" y="271"/>
                    <a:pt x="378" y="267"/>
                  </a:cubicBezTo>
                  <a:cubicBezTo>
                    <a:pt x="377" y="266"/>
                    <a:pt x="376" y="265"/>
                    <a:pt x="375" y="263"/>
                  </a:cubicBezTo>
                  <a:cubicBezTo>
                    <a:pt x="369" y="255"/>
                    <a:pt x="371" y="249"/>
                    <a:pt x="377" y="243"/>
                  </a:cubicBezTo>
                  <a:cubicBezTo>
                    <a:pt x="367" y="242"/>
                    <a:pt x="355" y="243"/>
                    <a:pt x="349" y="250"/>
                  </a:cubicBezTo>
                  <a:cubicBezTo>
                    <a:pt x="345" y="255"/>
                    <a:pt x="338" y="243"/>
                    <a:pt x="338" y="242"/>
                  </a:cubicBezTo>
                  <a:cubicBezTo>
                    <a:pt x="335" y="236"/>
                    <a:pt x="335" y="228"/>
                    <a:pt x="345" y="219"/>
                  </a:cubicBezTo>
                  <a:cubicBezTo>
                    <a:pt x="347" y="216"/>
                    <a:pt x="351" y="221"/>
                    <a:pt x="349" y="223"/>
                  </a:cubicBezTo>
                  <a:cubicBezTo>
                    <a:pt x="341" y="230"/>
                    <a:pt x="339" y="237"/>
                    <a:pt x="346" y="244"/>
                  </a:cubicBezTo>
                  <a:lnTo>
                    <a:pt x="347" y="245"/>
                  </a:lnTo>
                  <a:cubicBezTo>
                    <a:pt x="357" y="237"/>
                    <a:pt x="371" y="236"/>
                    <a:pt x="383" y="239"/>
                  </a:cubicBezTo>
                  <a:lnTo>
                    <a:pt x="383" y="239"/>
                  </a:lnTo>
                  <a:lnTo>
                    <a:pt x="383" y="239"/>
                  </a:lnTo>
                  <a:cubicBezTo>
                    <a:pt x="404" y="237"/>
                    <a:pt x="403" y="229"/>
                    <a:pt x="397" y="213"/>
                  </a:cubicBezTo>
                  <a:cubicBezTo>
                    <a:pt x="395" y="207"/>
                    <a:pt x="392" y="200"/>
                    <a:pt x="389" y="191"/>
                  </a:cubicBezTo>
                  <a:cubicBezTo>
                    <a:pt x="384" y="180"/>
                    <a:pt x="376" y="155"/>
                    <a:pt x="367" y="129"/>
                  </a:cubicBezTo>
                  <a:cubicBezTo>
                    <a:pt x="343" y="119"/>
                    <a:pt x="308" y="125"/>
                    <a:pt x="282" y="137"/>
                  </a:cubicBezTo>
                  <a:cubicBezTo>
                    <a:pt x="275" y="147"/>
                    <a:pt x="266" y="156"/>
                    <a:pt x="252" y="165"/>
                  </a:cubicBezTo>
                  <a:cubicBezTo>
                    <a:pt x="246" y="202"/>
                    <a:pt x="216" y="229"/>
                    <a:pt x="182" y="233"/>
                  </a:cubicBezTo>
                  <a:lnTo>
                    <a:pt x="181" y="240"/>
                  </a:lnTo>
                  <a:lnTo>
                    <a:pt x="181" y="240"/>
                  </a:lnTo>
                  <a:close/>
                  <a:moveTo>
                    <a:pt x="175" y="239"/>
                  </a:moveTo>
                  <a:lnTo>
                    <a:pt x="175" y="239"/>
                  </a:lnTo>
                  <a:lnTo>
                    <a:pt x="176" y="234"/>
                  </a:lnTo>
                  <a:cubicBezTo>
                    <a:pt x="174" y="234"/>
                    <a:pt x="172" y="234"/>
                    <a:pt x="170" y="234"/>
                  </a:cubicBezTo>
                  <a:cubicBezTo>
                    <a:pt x="166" y="239"/>
                    <a:pt x="162" y="244"/>
                    <a:pt x="158" y="249"/>
                  </a:cubicBezTo>
                  <a:cubicBezTo>
                    <a:pt x="158" y="253"/>
                    <a:pt x="158" y="258"/>
                    <a:pt x="159" y="261"/>
                  </a:cubicBezTo>
                  <a:cubicBezTo>
                    <a:pt x="171" y="252"/>
                    <a:pt x="194" y="258"/>
                    <a:pt x="187" y="282"/>
                  </a:cubicBezTo>
                  <a:cubicBezTo>
                    <a:pt x="190" y="284"/>
                    <a:pt x="193" y="287"/>
                    <a:pt x="196" y="291"/>
                  </a:cubicBezTo>
                  <a:cubicBezTo>
                    <a:pt x="208" y="274"/>
                    <a:pt x="198" y="245"/>
                    <a:pt x="173" y="245"/>
                  </a:cubicBezTo>
                  <a:cubicBezTo>
                    <a:pt x="170" y="244"/>
                    <a:pt x="170" y="239"/>
                    <a:pt x="174" y="239"/>
                  </a:cubicBezTo>
                  <a:cubicBezTo>
                    <a:pt x="174" y="239"/>
                    <a:pt x="175" y="239"/>
                    <a:pt x="175" y="239"/>
                  </a:cubicBezTo>
                  <a:lnTo>
                    <a:pt x="175" y="239"/>
                  </a:lnTo>
                  <a:close/>
                  <a:moveTo>
                    <a:pt x="273" y="38"/>
                  </a:moveTo>
                  <a:lnTo>
                    <a:pt x="273" y="38"/>
                  </a:lnTo>
                  <a:cubicBezTo>
                    <a:pt x="273" y="41"/>
                    <a:pt x="270" y="43"/>
                    <a:pt x="268" y="43"/>
                  </a:cubicBezTo>
                  <a:cubicBezTo>
                    <a:pt x="265" y="43"/>
                    <a:pt x="262" y="41"/>
                    <a:pt x="262" y="38"/>
                  </a:cubicBezTo>
                  <a:cubicBezTo>
                    <a:pt x="262" y="35"/>
                    <a:pt x="265" y="33"/>
                    <a:pt x="268" y="33"/>
                  </a:cubicBezTo>
                  <a:cubicBezTo>
                    <a:pt x="270" y="33"/>
                    <a:pt x="273" y="35"/>
                    <a:pt x="273" y="38"/>
                  </a:cubicBezTo>
                  <a:lnTo>
                    <a:pt x="273" y="38"/>
                  </a:lnTo>
                  <a:close/>
                  <a:moveTo>
                    <a:pt x="288" y="20"/>
                  </a:moveTo>
                  <a:lnTo>
                    <a:pt x="288" y="20"/>
                  </a:lnTo>
                  <a:cubicBezTo>
                    <a:pt x="288" y="24"/>
                    <a:pt x="285" y="26"/>
                    <a:pt x="282" y="26"/>
                  </a:cubicBezTo>
                  <a:cubicBezTo>
                    <a:pt x="279" y="26"/>
                    <a:pt x="276" y="24"/>
                    <a:pt x="276" y="20"/>
                  </a:cubicBezTo>
                  <a:cubicBezTo>
                    <a:pt x="276" y="17"/>
                    <a:pt x="279" y="15"/>
                    <a:pt x="282" y="15"/>
                  </a:cubicBezTo>
                  <a:cubicBezTo>
                    <a:pt x="285" y="15"/>
                    <a:pt x="288" y="17"/>
                    <a:pt x="288" y="20"/>
                  </a:cubicBezTo>
                  <a:lnTo>
                    <a:pt x="288" y="20"/>
                  </a:lnTo>
                  <a:close/>
                  <a:moveTo>
                    <a:pt x="258" y="56"/>
                  </a:moveTo>
                  <a:lnTo>
                    <a:pt x="258" y="56"/>
                  </a:lnTo>
                  <a:cubicBezTo>
                    <a:pt x="258" y="59"/>
                    <a:pt x="256" y="61"/>
                    <a:pt x="254" y="61"/>
                  </a:cubicBezTo>
                  <a:cubicBezTo>
                    <a:pt x="251" y="61"/>
                    <a:pt x="249" y="59"/>
                    <a:pt x="249" y="56"/>
                  </a:cubicBezTo>
                  <a:cubicBezTo>
                    <a:pt x="249" y="54"/>
                    <a:pt x="251" y="52"/>
                    <a:pt x="254" y="52"/>
                  </a:cubicBezTo>
                  <a:cubicBezTo>
                    <a:pt x="256" y="52"/>
                    <a:pt x="258" y="54"/>
                    <a:pt x="258" y="56"/>
                  </a:cubicBezTo>
                  <a:lnTo>
                    <a:pt x="258" y="56"/>
                  </a:lnTo>
                  <a:close/>
                  <a:moveTo>
                    <a:pt x="98" y="6"/>
                  </a:moveTo>
                  <a:lnTo>
                    <a:pt x="98" y="6"/>
                  </a:lnTo>
                  <a:cubicBezTo>
                    <a:pt x="98" y="9"/>
                    <a:pt x="95" y="12"/>
                    <a:pt x="92" y="12"/>
                  </a:cubicBezTo>
                  <a:cubicBezTo>
                    <a:pt x="89" y="12"/>
                    <a:pt x="87" y="9"/>
                    <a:pt x="87" y="6"/>
                  </a:cubicBezTo>
                  <a:cubicBezTo>
                    <a:pt x="87" y="3"/>
                    <a:pt x="89" y="0"/>
                    <a:pt x="92" y="0"/>
                  </a:cubicBezTo>
                  <a:cubicBezTo>
                    <a:pt x="95" y="0"/>
                    <a:pt x="98" y="3"/>
                    <a:pt x="98" y="6"/>
                  </a:cubicBezTo>
                  <a:lnTo>
                    <a:pt x="98" y="6"/>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6" name="Freeform 13">
              <a:extLst>
                <a:ext uri="{FF2B5EF4-FFF2-40B4-BE49-F238E27FC236}">
                  <a16:creationId xmlns:a16="http://schemas.microsoft.com/office/drawing/2014/main" id="{1E356202-0A47-80E7-90B0-E97229222D10}"/>
                </a:ext>
              </a:extLst>
            </p:cNvPr>
            <p:cNvSpPr>
              <a:spLocks noEditPoints="1"/>
            </p:cNvSpPr>
            <p:nvPr userDrawn="1"/>
          </p:nvSpPr>
          <p:spPr bwMode="auto">
            <a:xfrm>
              <a:off x="7816850" y="631825"/>
              <a:ext cx="188913" cy="146050"/>
            </a:xfrm>
            <a:custGeom>
              <a:avLst/>
              <a:gdLst>
                <a:gd name="T0" fmla="*/ 15 w 232"/>
                <a:gd name="T1" fmla="*/ 172 h 178"/>
                <a:gd name="T2" fmla="*/ 15 w 232"/>
                <a:gd name="T3" fmla="*/ 172 h 178"/>
                <a:gd name="T4" fmla="*/ 25 w 232"/>
                <a:gd name="T5" fmla="*/ 162 h 178"/>
                <a:gd name="T6" fmla="*/ 15 w 232"/>
                <a:gd name="T7" fmla="*/ 152 h 178"/>
                <a:gd name="T8" fmla="*/ 5 w 232"/>
                <a:gd name="T9" fmla="*/ 162 h 178"/>
                <a:gd name="T10" fmla="*/ 15 w 232"/>
                <a:gd name="T11" fmla="*/ 172 h 178"/>
                <a:gd name="T12" fmla="*/ 15 w 232"/>
                <a:gd name="T13" fmla="*/ 172 h 178"/>
                <a:gd name="T14" fmla="*/ 15 w 232"/>
                <a:gd name="T15" fmla="*/ 178 h 178"/>
                <a:gd name="T16" fmla="*/ 15 w 232"/>
                <a:gd name="T17" fmla="*/ 178 h 178"/>
                <a:gd name="T18" fmla="*/ 0 w 232"/>
                <a:gd name="T19" fmla="*/ 162 h 178"/>
                <a:gd name="T20" fmla="*/ 15 w 232"/>
                <a:gd name="T21" fmla="*/ 146 h 178"/>
                <a:gd name="T22" fmla="*/ 31 w 232"/>
                <a:gd name="T23" fmla="*/ 162 h 178"/>
                <a:gd name="T24" fmla="*/ 15 w 232"/>
                <a:gd name="T25" fmla="*/ 178 h 178"/>
                <a:gd name="T26" fmla="*/ 15 w 232"/>
                <a:gd name="T27" fmla="*/ 178 h 178"/>
                <a:gd name="T28" fmla="*/ 232 w 232"/>
                <a:gd name="T29" fmla="*/ 91 h 178"/>
                <a:gd name="T30" fmla="*/ 232 w 232"/>
                <a:gd name="T31" fmla="*/ 91 h 178"/>
                <a:gd name="T32" fmla="*/ 232 w 232"/>
                <a:gd name="T33" fmla="*/ 91 h 178"/>
                <a:gd name="T34" fmla="*/ 232 w 232"/>
                <a:gd name="T35" fmla="*/ 91 h 178"/>
                <a:gd name="T36" fmla="*/ 232 w 232"/>
                <a:gd name="T37" fmla="*/ 91 h 178"/>
                <a:gd name="T38" fmla="*/ 232 w 232"/>
                <a:gd name="T39" fmla="*/ 91 h 178"/>
                <a:gd name="T40" fmla="*/ 149 w 232"/>
                <a:gd name="T41" fmla="*/ 27 h 178"/>
                <a:gd name="T42" fmla="*/ 149 w 232"/>
                <a:gd name="T43" fmla="*/ 27 h 178"/>
                <a:gd name="T44" fmla="*/ 147 w 232"/>
                <a:gd name="T45" fmla="*/ 11 h 178"/>
                <a:gd name="T46" fmla="*/ 124 w 232"/>
                <a:gd name="T47" fmla="*/ 23 h 178"/>
                <a:gd name="T48" fmla="*/ 135 w 232"/>
                <a:gd name="T49" fmla="*/ 26 h 178"/>
                <a:gd name="T50" fmla="*/ 149 w 232"/>
                <a:gd name="T51" fmla="*/ 27 h 178"/>
                <a:gd name="T52" fmla="*/ 149 w 232"/>
                <a:gd name="T53" fmla="*/ 27 h 178"/>
                <a:gd name="T54" fmla="*/ 153 w 232"/>
                <a:gd name="T55" fmla="*/ 9 h 178"/>
                <a:gd name="T56" fmla="*/ 153 w 232"/>
                <a:gd name="T57" fmla="*/ 9 h 178"/>
                <a:gd name="T58" fmla="*/ 155 w 232"/>
                <a:gd name="T59" fmla="*/ 28 h 178"/>
                <a:gd name="T60" fmla="*/ 166 w 232"/>
                <a:gd name="T61" fmla="*/ 27 h 178"/>
                <a:gd name="T62" fmla="*/ 163 w 232"/>
                <a:gd name="T63" fmla="*/ 17 h 178"/>
                <a:gd name="T64" fmla="*/ 164 w 232"/>
                <a:gd name="T65" fmla="*/ 7 h 178"/>
                <a:gd name="T66" fmla="*/ 153 w 232"/>
                <a:gd name="T67" fmla="*/ 9 h 178"/>
                <a:gd name="T68" fmla="*/ 153 w 232"/>
                <a:gd name="T69" fmla="*/ 9 h 178"/>
                <a:gd name="T70" fmla="*/ 177 w 232"/>
                <a:gd name="T71" fmla="*/ 1 h 178"/>
                <a:gd name="T72" fmla="*/ 177 w 232"/>
                <a:gd name="T73" fmla="*/ 1 h 178"/>
                <a:gd name="T74" fmla="*/ 187 w 232"/>
                <a:gd name="T75" fmla="*/ 1 h 178"/>
                <a:gd name="T76" fmla="*/ 190 w 232"/>
                <a:gd name="T77" fmla="*/ 4 h 178"/>
                <a:gd name="T78" fmla="*/ 182 w 232"/>
                <a:gd name="T79" fmla="*/ 10 h 178"/>
                <a:gd name="T80" fmla="*/ 183 w 232"/>
                <a:gd name="T81" fmla="*/ 15 h 178"/>
                <a:gd name="T82" fmla="*/ 175 w 232"/>
                <a:gd name="T83" fmla="*/ 32 h 178"/>
                <a:gd name="T84" fmla="*/ 175 w 232"/>
                <a:gd name="T85" fmla="*/ 32 h 178"/>
                <a:gd name="T86" fmla="*/ 154 w 232"/>
                <a:gd name="T87" fmla="*/ 33 h 178"/>
                <a:gd name="T88" fmla="*/ 152 w 232"/>
                <a:gd name="T89" fmla="*/ 33 h 178"/>
                <a:gd name="T90" fmla="*/ 119 w 232"/>
                <a:gd name="T91" fmla="*/ 27 h 178"/>
                <a:gd name="T92" fmla="*/ 119 w 232"/>
                <a:gd name="T93" fmla="*/ 27 h 178"/>
                <a:gd name="T94" fmla="*/ 114 w 232"/>
                <a:gd name="T95" fmla="*/ 24 h 178"/>
                <a:gd name="T96" fmla="*/ 116 w 232"/>
                <a:gd name="T97" fmla="*/ 22 h 178"/>
                <a:gd name="T98" fmla="*/ 117 w 232"/>
                <a:gd name="T99" fmla="*/ 21 h 178"/>
                <a:gd name="T100" fmla="*/ 177 w 232"/>
                <a:gd name="T101" fmla="*/ 1 h 178"/>
                <a:gd name="T102" fmla="*/ 177 w 232"/>
                <a:gd name="T103" fmla="*/ 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2" h="178">
                  <a:moveTo>
                    <a:pt x="15" y="172"/>
                  </a:moveTo>
                  <a:lnTo>
                    <a:pt x="15" y="172"/>
                  </a:lnTo>
                  <a:cubicBezTo>
                    <a:pt x="21" y="172"/>
                    <a:pt x="25" y="167"/>
                    <a:pt x="25" y="162"/>
                  </a:cubicBezTo>
                  <a:cubicBezTo>
                    <a:pt x="25" y="156"/>
                    <a:pt x="21" y="152"/>
                    <a:pt x="15" y="152"/>
                  </a:cubicBezTo>
                  <a:cubicBezTo>
                    <a:pt x="10" y="152"/>
                    <a:pt x="5" y="156"/>
                    <a:pt x="5" y="162"/>
                  </a:cubicBezTo>
                  <a:cubicBezTo>
                    <a:pt x="5" y="167"/>
                    <a:pt x="10" y="172"/>
                    <a:pt x="15" y="172"/>
                  </a:cubicBezTo>
                  <a:lnTo>
                    <a:pt x="15" y="172"/>
                  </a:lnTo>
                  <a:close/>
                  <a:moveTo>
                    <a:pt x="15" y="178"/>
                  </a:moveTo>
                  <a:lnTo>
                    <a:pt x="15" y="178"/>
                  </a:lnTo>
                  <a:cubicBezTo>
                    <a:pt x="7" y="178"/>
                    <a:pt x="0" y="170"/>
                    <a:pt x="0" y="162"/>
                  </a:cubicBezTo>
                  <a:cubicBezTo>
                    <a:pt x="0" y="153"/>
                    <a:pt x="7" y="146"/>
                    <a:pt x="15" y="146"/>
                  </a:cubicBezTo>
                  <a:cubicBezTo>
                    <a:pt x="24" y="146"/>
                    <a:pt x="31" y="153"/>
                    <a:pt x="31" y="162"/>
                  </a:cubicBezTo>
                  <a:cubicBezTo>
                    <a:pt x="31" y="170"/>
                    <a:pt x="24" y="178"/>
                    <a:pt x="15" y="178"/>
                  </a:cubicBezTo>
                  <a:lnTo>
                    <a:pt x="15" y="178"/>
                  </a:lnTo>
                  <a:close/>
                  <a:moveTo>
                    <a:pt x="232" y="91"/>
                  </a:moveTo>
                  <a:lnTo>
                    <a:pt x="232" y="91"/>
                  </a:lnTo>
                  <a:cubicBezTo>
                    <a:pt x="232" y="91"/>
                    <a:pt x="232" y="91"/>
                    <a:pt x="232" y="91"/>
                  </a:cubicBezTo>
                  <a:lnTo>
                    <a:pt x="232" y="91"/>
                  </a:lnTo>
                  <a:lnTo>
                    <a:pt x="232" y="91"/>
                  </a:lnTo>
                  <a:lnTo>
                    <a:pt x="232" y="91"/>
                  </a:lnTo>
                  <a:close/>
                  <a:moveTo>
                    <a:pt x="149" y="27"/>
                  </a:moveTo>
                  <a:lnTo>
                    <a:pt x="149" y="27"/>
                  </a:lnTo>
                  <a:cubicBezTo>
                    <a:pt x="147" y="23"/>
                    <a:pt x="147" y="17"/>
                    <a:pt x="147" y="11"/>
                  </a:cubicBezTo>
                  <a:cubicBezTo>
                    <a:pt x="139" y="13"/>
                    <a:pt x="131" y="17"/>
                    <a:pt x="124" y="23"/>
                  </a:cubicBezTo>
                  <a:cubicBezTo>
                    <a:pt x="126" y="23"/>
                    <a:pt x="130" y="25"/>
                    <a:pt x="135" y="26"/>
                  </a:cubicBezTo>
                  <a:cubicBezTo>
                    <a:pt x="139" y="26"/>
                    <a:pt x="144" y="27"/>
                    <a:pt x="149" y="27"/>
                  </a:cubicBezTo>
                  <a:lnTo>
                    <a:pt x="149" y="27"/>
                  </a:lnTo>
                  <a:close/>
                  <a:moveTo>
                    <a:pt x="153" y="9"/>
                  </a:moveTo>
                  <a:lnTo>
                    <a:pt x="153" y="9"/>
                  </a:lnTo>
                  <a:cubicBezTo>
                    <a:pt x="152" y="17"/>
                    <a:pt x="153" y="23"/>
                    <a:pt x="155" y="28"/>
                  </a:cubicBezTo>
                  <a:cubicBezTo>
                    <a:pt x="159" y="28"/>
                    <a:pt x="162" y="27"/>
                    <a:pt x="166" y="27"/>
                  </a:cubicBezTo>
                  <a:cubicBezTo>
                    <a:pt x="164" y="25"/>
                    <a:pt x="163" y="21"/>
                    <a:pt x="163" y="17"/>
                  </a:cubicBezTo>
                  <a:cubicBezTo>
                    <a:pt x="163" y="14"/>
                    <a:pt x="163" y="10"/>
                    <a:pt x="164" y="7"/>
                  </a:cubicBezTo>
                  <a:cubicBezTo>
                    <a:pt x="161" y="8"/>
                    <a:pt x="157" y="8"/>
                    <a:pt x="153" y="9"/>
                  </a:cubicBezTo>
                  <a:lnTo>
                    <a:pt x="153" y="9"/>
                  </a:lnTo>
                  <a:close/>
                  <a:moveTo>
                    <a:pt x="177" y="1"/>
                  </a:moveTo>
                  <a:lnTo>
                    <a:pt x="177" y="1"/>
                  </a:lnTo>
                  <a:cubicBezTo>
                    <a:pt x="180" y="1"/>
                    <a:pt x="184" y="0"/>
                    <a:pt x="187" y="1"/>
                  </a:cubicBezTo>
                  <a:cubicBezTo>
                    <a:pt x="189" y="1"/>
                    <a:pt x="190" y="3"/>
                    <a:pt x="190" y="4"/>
                  </a:cubicBezTo>
                  <a:cubicBezTo>
                    <a:pt x="190" y="7"/>
                    <a:pt x="185" y="9"/>
                    <a:pt x="182" y="10"/>
                  </a:cubicBezTo>
                  <a:cubicBezTo>
                    <a:pt x="182" y="12"/>
                    <a:pt x="183" y="14"/>
                    <a:pt x="183" y="15"/>
                  </a:cubicBezTo>
                  <a:cubicBezTo>
                    <a:pt x="184" y="23"/>
                    <a:pt x="180" y="30"/>
                    <a:pt x="175" y="32"/>
                  </a:cubicBezTo>
                  <a:cubicBezTo>
                    <a:pt x="175" y="32"/>
                    <a:pt x="175" y="32"/>
                    <a:pt x="175" y="32"/>
                  </a:cubicBezTo>
                  <a:cubicBezTo>
                    <a:pt x="168" y="33"/>
                    <a:pt x="161" y="33"/>
                    <a:pt x="154" y="33"/>
                  </a:cubicBezTo>
                  <a:cubicBezTo>
                    <a:pt x="153" y="33"/>
                    <a:pt x="153" y="33"/>
                    <a:pt x="152" y="33"/>
                  </a:cubicBezTo>
                  <a:cubicBezTo>
                    <a:pt x="141" y="33"/>
                    <a:pt x="129" y="31"/>
                    <a:pt x="119" y="27"/>
                  </a:cubicBezTo>
                  <a:cubicBezTo>
                    <a:pt x="119" y="27"/>
                    <a:pt x="119" y="27"/>
                    <a:pt x="119" y="27"/>
                  </a:cubicBezTo>
                  <a:cubicBezTo>
                    <a:pt x="116" y="30"/>
                    <a:pt x="112" y="27"/>
                    <a:pt x="114" y="24"/>
                  </a:cubicBezTo>
                  <a:cubicBezTo>
                    <a:pt x="114" y="24"/>
                    <a:pt x="115" y="23"/>
                    <a:pt x="116" y="22"/>
                  </a:cubicBezTo>
                  <a:cubicBezTo>
                    <a:pt x="116" y="22"/>
                    <a:pt x="117" y="21"/>
                    <a:pt x="117" y="21"/>
                  </a:cubicBezTo>
                  <a:cubicBezTo>
                    <a:pt x="123" y="15"/>
                    <a:pt x="142" y="1"/>
                    <a:pt x="177" y="1"/>
                  </a:cubicBezTo>
                  <a:lnTo>
                    <a:pt x="177" y="1"/>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7" name="Freeform 14">
              <a:extLst>
                <a:ext uri="{FF2B5EF4-FFF2-40B4-BE49-F238E27FC236}">
                  <a16:creationId xmlns:a16="http://schemas.microsoft.com/office/drawing/2014/main" id="{BB654D27-05C8-139B-EB9C-5F888F7226FF}"/>
                </a:ext>
              </a:extLst>
            </p:cNvPr>
            <p:cNvSpPr>
              <a:spLocks noEditPoints="1"/>
            </p:cNvSpPr>
            <p:nvPr userDrawn="1"/>
          </p:nvSpPr>
          <p:spPr bwMode="auto">
            <a:xfrm>
              <a:off x="8123238" y="455613"/>
              <a:ext cx="800100" cy="385762"/>
            </a:xfrm>
            <a:custGeom>
              <a:avLst/>
              <a:gdLst>
                <a:gd name="T0" fmla="*/ 44 w 986"/>
                <a:gd name="T1" fmla="*/ 12 h 469"/>
                <a:gd name="T2" fmla="*/ 100 w 986"/>
                <a:gd name="T3" fmla="*/ 110 h 469"/>
                <a:gd name="T4" fmla="*/ 112 w 986"/>
                <a:gd name="T5" fmla="*/ 49 h 469"/>
                <a:gd name="T6" fmla="*/ 238 w 986"/>
                <a:gd name="T7" fmla="*/ 9 h 469"/>
                <a:gd name="T8" fmla="*/ 265 w 986"/>
                <a:gd name="T9" fmla="*/ 94 h 469"/>
                <a:gd name="T10" fmla="*/ 297 w 986"/>
                <a:gd name="T11" fmla="*/ 110 h 469"/>
                <a:gd name="T12" fmla="*/ 368 w 986"/>
                <a:gd name="T13" fmla="*/ 2 h 469"/>
                <a:gd name="T14" fmla="*/ 431 w 986"/>
                <a:gd name="T15" fmla="*/ 0 h 469"/>
                <a:gd name="T16" fmla="*/ 506 w 986"/>
                <a:gd name="T17" fmla="*/ 2 h 469"/>
                <a:gd name="T18" fmla="*/ 562 w 986"/>
                <a:gd name="T19" fmla="*/ 110 h 469"/>
                <a:gd name="T20" fmla="*/ 595 w 986"/>
                <a:gd name="T21" fmla="*/ 104 h 469"/>
                <a:gd name="T22" fmla="*/ 653 w 986"/>
                <a:gd name="T23" fmla="*/ 16 h 469"/>
                <a:gd name="T24" fmla="*/ 623 w 986"/>
                <a:gd name="T25" fmla="*/ 103 h 469"/>
                <a:gd name="T26" fmla="*/ 741 w 986"/>
                <a:gd name="T27" fmla="*/ 112 h 469"/>
                <a:gd name="T28" fmla="*/ 805 w 986"/>
                <a:gd name="T29" fmla="*/ 2 h 469"/>
                <a:gd name="T30" fmla="*/ 887 w 986"/>
                <a:gd name="T31" fmla="*/ 110 h 469"/>
                <a:gd name="T32" fmla="*/ 805 w 986"/>
                <a:gd name="T33" fmla="*/ 2 h 469"/>
                <a:gd name="T34" fmla="*/ 938 w 986"/>
                <a:gd name="T35" fmla="*/ 59 h 469"/>
                <a:gd name="T36" fmla="*/ 926 w 986"/>
                <a:gd name="T37" fmla="*/ 2 h 469"/>
                <a:gd name="T38" fmla="*/ 54 w 986"/>
                <a:gd name="T39" fmla="*/ 281 h 469"/>
                <a:gd name="T40" fmla="*/ 96 w 986"/>
                <a:gd name="T41" fmla="*/ 251 h 469"/>
                <a:gd name="T42" fmla="*/ 205 w 986"/>
                <a:gd name="T43" fmla="*/ 291 h 469"/>
                <a:gd name="T44" fmla="*/ 256 w 986"/>
                <a:gd name="T45" fmla="*/ 288 h 469"/>
                <a:gd name="T46" fmla="*/ 303 w 986"/>
                <a:gd name="T47" fmla="*/ 179 h 469"/>
                <a:gd name="T48" fmla="*/ 303 w 986"/>
                <a:gd name="T49" fmla="*/ 179 h 469"/>
                <a:gd name="T50" fmla="*/ 421 w 986"/>
                <a:gd name="T51" fmla="*/ 278 h 469"/>
                <a:gd name="T52" fmla="*/ 467 w 986"/>
                <a:gd name="T53" fmla="*/ 180 h 469"/>
                <a:gd name="T54" fmla="*/ 525 w 986"/>
                <a:gd name="T55" fmla="*/ 190 h 469"/>
                <a:gd name="T56" fmla="*/ 495 w 986"/>
                <a:gd name="T57" fmla="*/ 288 h 469"/>
                <a:gd name="T58" fmla="*/ 575 w 986"/>
                <a:gd name="T59" fmla="*/ 285 h 469"/>
                <a:gd name="T60" fmla="*/ 618 w 986"/>
                <a:gd name="T61" fmla="*/ 282 h 469"/>
                <a:gd name="T62" fmla="*/ 620 w 986"/>
                <a:gd name="T63" fmla="*/ 227 h 469"/>
                <a:gd name="T64" fmla="*/ 625 w 986"/>
                <a:gd name="T65" fmla="*/ 241 h 469"/>
                <a:gd name="T66" fmla="*/ 697 w 986"/>
                <a:gd name="T67" fmla="*/ 180 h 469"/>
                <a:gd name="T68" fmla="*/ 752 w 986"/>
                <a:gd name="T69" fmla="*/ 288 h 469"/>
                <a:gd name="T70" fmla="*/ 851 w 986"/>
                <a:gd name="T71" fmla="*/ 191 h 469"/>
                <a:gd name="T72" fmla="*/ 900 w 986"/>
                <a:gd name="T73" fmla="*/ 287 h 469"/>
                <a:gd name="T74" fmla="*/ 888 w 986"/>
                <a:gd name="T75" fmla="*/ 291 h 469"/>
                <a:gd name="T76" fmla="*/ 871 w 986"/>
                <a:gd name="T77" fmla="*/ 174 h 469"/>
                <a:gd name="T78" fmla="*/ 820 w 986"/>
                <a:gd name="T79" fmla="*/ 188 h 469"/>
                <a:gd name="T80" fmla="*/ 954 w 986"/>
                <a:gd name="T81" fmla="*/ 190 h 469"/>
                <a:gd name="T82" fmla="*/ 25 w 986"/>
                <a:gd name="T83" fmla="*/ 457 h 469"/>
                <a:gd name="T84" fmla="*/ 46 w 986"/>
                <a:gd name="T85" fmla="*/ 359 h 469"/>
                <a:gd name="T86" fmla="*/ 171 w 986"/>
                <a:gd name="T87" fmla="*/ 369 h 469"/>
                <a:gd name="T88" fmla="*/ 220 w 986"/>
                <a:gd name="T89" fmla="*/ 465 h 469"/>
                <a:gd name="T90" fmla="*/ 208 w 986"/>
                <a:gd name="T91" fmla="*/ 469 h 469"/>
                <a:gd name="T92" fmla="*/ 278 w 986"/>
                <a:gd name="T93" fmla="*/ 368 h 469"/>
                <a:gd name="T94" fmla="*/ 249 w 986"/>
                <a:gd name="T95" fmla="*/ 467 h 469"/>
                <a:gd name="T96" fmla="*/ 328 w 986"/>
                <a:gd name="T97" fmla="*/ 463 h 469"/>
                <a:gd name="T98" fmla="*/ 394 w 986"/>
                <a:gd name="T99" fmla="*/ 359 h 469"/>
                <a:gd name="T100" fmla="*/ 429 w 986"/>
                <a:gd name="T101" fmla="*/ 466 h 469"/>
                <a:gd name="T102" fmla="*/ 394 w 986"/>
                <a:gd name="T103" fmla="*/ 359 h 469"/>
                <a:gd name="T104" fmla="*/ 579 w 986"/>
                <a:gd name="T105" fmla="*/ 438 h 469"/>
                <a:gd name="T106" fmla="*/ 551 w 986"/>
                <a:gd name="T107" fmla="*/ 357 h 469"/>
                <a:gd name="T108" fmla="*/ 599 w 986"/>
                <a:gd name="T109" fmla="*/ 359 h 469"/>
                <a:gd name="T110" fmla="*/ 675 w 986"/>
                <a:gd name="T111" fmla="*/ 359 h 469"/>
                <a:gd name="T112" fmla="*/ 731 w 986"/>
                <a:gd name="T113" fmla="*/ 370 h 469"/>
                <a:gd name="T114" fmla="*/ 693 w 986"/>
                <a:gd name="T115" fmla="*/ 469 h 469"/>
                <a:gd name="T116" fmla="*/ 832 w 986"/>
                <a:gd name="T117" fmla="*/ 457 h 469"/>
                <a:gd name="T118" fmla="*/ 837 w 986"/>
                <a:gd name="T119" fmla="*/ 359 h 469"/>
                <a:gd name="T120" fmla="*/ 837 w 986"/>
                <a:gd name="T121" fmla="*/ 359 h 469"/>
                <a:gd name="T122" fmla="*/ 954 w 986"/>
                <a:gd name="T123" fmla="*/ 3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6" h="469">
                  <a:moveTo>
                    <a:pt x="0" y="2"/>
                  </a:moveTo>
                  <a:lnTo>
                    <a:pt x="0" y="2"/>
                  </a:lnTo>
                  <a:lnTo>
                    <a:pt x="0" y="12"/>
                  </a:lnTo>
                  <a:lnTo>
                    <a:pt x="32" y="12"/>
                  </a:lnTo>
                  <a:lnTo>
                    <a:pt x="32" y="110"/>
                  </a:lnTo>
                  <a:lnTo>
                    <a:pt x="44" y="110"/>
                  </a:lnTo>
                  <a:lnTo>
                    <a:pt x="44" y="12"/>
                  </a:lnTo>
                  <a:lnTo>
                    <a:pt x="76" y="12"/>
                  </a:lnTo>
                  <a:lnTo>
                    <a:pt x="76" y="2"/>
                  </a:lnTo>
                  <a:lnTo>
                    <a:pt x="0" y="2"/>
                  </a:lnTo>
                  <a:lnTo>
                    <a:pt x="0" y="2"/>
                  </a:lnTo>
                  <a:close/>
                  <a:moveTo>
                    <a:pt x="100" y="2"/>
                  </a:moveTo>
                  <a:lnTo>
                    <a:pt x="100" y="2"/>
                  </a:lnTo>
                  <a:lnTo>
                    <a:pt x="100" y="110"/>
                  </a:lnTo>
                  <a:lnTo>
                    <a:pt x="158" y="110"/>
                  </a:lnTo>
                  <a:lnTo>
                    <a:pt x="158" y="100"/>
                  </a:lnTo>
                  <a:lnTo>
                    <a:pt x="112" y="100"/>
                  </a:lnTo>
                  <a:lnTo>
                    <a:pt x="112" y="59"/>
                  </a:lnTo>
                  <a:lnTo>
                    <a:pt x="154" y="59"/>
                  </a:lnTo>
                  <a:lnTo>
                    <a:pt x="154" y="49"/>
                  </a:lnTo>
                  <a:lnTo>
                    <a:pt x="112" y="49"/>
                  </a:lnTo>
                  <a:lnTo>
                    <a:pt x="112" y="12"/>
                  </a:lnTo>
                  <a:lnTo>
                    <a:pt x="158" y="12"/>
                  </a:lnTo>
                  <a:lnTo>
                    <a:pt x="158" y="2"/>
                  </a:lnTo>
                  <a:lnTo>
                    <a:pt x="100" y="2"/>
                  </a:lnTo>
                  <a:lnTo>
                    <a:pt x="100" y="2"/>
                  </a:lnTo>
                  <a:close/>
                  <a:moveTo>
                    <a:pt x="238" y="9"/>
                  </a:moveTo>
                  <a:lnTo>
                    <a:pt x="238" y="9"/>
                  </a:lnTo>
                  <a:cubicBezTo>
                    <a:pt x="248" y="9"/>
                    <a:pt x="257" y="11"/>
                    <a:pt x="266" y="17"/>
                  </a:cubicBezTo>
                  <a:lnTo>
                    <a:pt x="270" y="8"/>
                  </a:lnTo>
                  <a:cubicBezTo>
                    <a:pt x="260" y="3"/>
                    <a:pt x="250" y="0"/>
                    <a:pt x="238" y="0"/>
                  </a:cubicBezTo>
                  <a:cubicBezTo>
                    <a:pt x="206" y="0"/>
                    <a:pt x="181" y="23"/>
                    <a:pt x="181" y="56"/>
                  </a:cubicBezTo>
                  <a:cubicBezTo>
                    <a:pt x="181" y="91"/>
                    <a:pt x="206" y="112"/>
                    <a:pt x="238" y="112"/>
                  </a:cubicBezTo>
                  <a:cubicBezTo>
                    <a:pt x="248" y="112"/>
                    <a:pt x="260" y="107"/>
                    <a:pt x="270" y="102"/>
                  </a:cubicBezTo>
                  <a:lnTo>
                    <a:pt x="265" y="94"/>
                  </a:lnTo>
                  <a:cubicBezTo>
                    <a:pt x="257" y="99"/>
                    <a:pt x="247" y="102"/>
                    <a:pt x="238" y="102"/>
                  </a:cubicBezTo>
                  <a:cubicBezTo>
                    <a:pt x="211" y="102"/>
                    <a:pt x="193" y="82"/>
                    <a:pt x="193" y="56"/>
                  </a:cubicBezTo>
                  <a:cubicBezTo>
                    <a:pt x="193" y="30"/>
                    <a:pt x="211" y="9"/>
                    <a:pt x="238" y="9"/>
                  </a:cubicBezTo>
                  <a:lnTo>
                    <a:pt x="238" y="9"/>
                  </a:lnTo>
                  <a:close/>
                  <a:moveTo>
                    <a:pt x="297" y="2"/>
                  </a:moveTo>
                  <a:lnTo>
                    <a:pt x="297" y="2"/>
                  </a:lnTo>
                  <a:lnTo>
                    <a:pt x="297" y="110"/>
                  </a:lnTo>
                  <a:lnTo>
                    <a:pt x="309" y="110"/>
                  </a:lnTo>
                  <a:lnTo>
                    <a:pt x="309" y="58"/>
                  </a:lnTo>
                  <a:lnTo>
                    <a:pt x="368" y="58"/>
                  </a:lnTo>
                  <a:lnTo>
                    <a:pt x="368" y="110"/>
                  </a:lnTo>
                  <a:lnTo>
                    <a:pt x="380" y="110"/>
                  </a:lnTo>
                  <a:lnTo>
                    <a:pt x="380" y="2"/>
                  </a:lnTo>
                  <a:lnTo>
                    <a:pt x="368" y="2"/>
                  </a:lnTo>
                  <a:lnTo>
                    <a:pt x="368" y="49"/>
                  </a:lnTo>
                  <a:lnTo>
                    <a:pt x="309" y="49"/>
                  </a:lnTo>
                  <a:lnTo>
                    <a:pt x="309" y="2"/>
                  </a:lnTo>
                  <a:lnTo>
                    <a:pt x="297" y="2"/>
                  </a:lnTo>
                  <a:lnTo>
                    <a:pt x="297" y="2"/>
                  </a:lnTo>
                  <a:close/>
                  <a:moveTo>
                    <a:pt x="431" y="0"/>
                  </a:moveTo>
                  <a:lnTo>
                    <a:pt x="431" y="0"/>
                  </a:lnTo>
                  <a:lnTo>
                    <a:pt x="418" y="3"/>
                  </a:lnTo>
                  <a:lnTo>
                    <a:pt x="418" y="110"/>
                  </a:lnTo>
                  <a:lnTo>
                    <a:pt x="430" y="110"/>
                  </a:lnTo>
                  <a:lnTo>
                    <a:pt x="430" y="18"/>
                  </a:lnTo>
                  <a:lnTo>
                    <a:pt x="493" y="112"/>
                  </a:lnTo>
                  <a:lnTo>
                    <a:pt x="506" y="109"/>
                  </a:lnTo>
                  <a:lnTo>
                    <a:pt x="506" y="2"/>
                  </a:lnTo>
                  <a:lnTo>
                    <a:pt x="495" y="2"/>
                  </a:lnTo>
                  <a:lnTo>
                    <a:pt x="495" y="95"/>
                  </a:lnTo>
                  <a:lnTo>
                    <a:pt x="431" y="0"/>
                  </a:lnTo>
                  <a:lnTo>
                    <a:pt x="431" y="0"/>
                  </a:lnTo>
                  <a:close/>
                  <a:moveTo>
                    <a:pt x="550" y="110"/>
                  </a:moveTo>
                  <a:lnTo>
                    <a:pt x="550" y="110"/>
                  </a:lnTo>
                  <a:lnTo>
                    <a:pt x="562" y="110"/>
                  </a:lnTo>
                  <a:lnTo>
                    <a:pt x="562" y="2"/>
                  </a:lnTo>
                  <a:lnTo>
                    <a:pt x="550" y="2"/>
                  </a:lnTo>
                  <a:lnTo>
                    <a:pt x="550" y="110"/>
                  </a:lnTo>
                  <a:close/>
                  <a:moveTo>
                    <a:pt x="623" y="103"/>
                  </a:moveTo>
                  <a:lnTo>
                    <a:pt x="623" y="103"/>
                  </a:lnTo>
                  <a:cubicBezTo>
                    <a:pt x="615" y="103"/>
                    <a:pt x="606" y="100"/>
                    <a:pt x="600" y="96"/>
                  </a:cubicBezTo>
                  <a:lnTo>
                    <a:pt x="595" y="104"/>
                  </a:lnTo>
                  <a:cubicBezTo>
                    <a:pt x="604" y="109"/>
                    <a:pt x="613" y="112"/>
                    <a:pt x="624" y="112"/>
                  </a:cubicBezTo>
                  <a:cubicBezTo>
                    <a:pt x="647" y="112"/>
                    <a:pt x="658" y="97"/>
                    <a:pt x="658" y="81"/>
                  </a:cubicBezTo>
                  <a:cubicBezTo>
                    <a:pt x="658" y="65"/>
                    <a:pt x="646" y="58"/>
                    <a:pt x="634" y="52"/>
                  </a:cubicBezTo>
                  <a:lnTo>
                    <a:pt x="625" y="48"/>
                  </a:lnTo>
                  <a:cubicBezTo>
                    <a:pt x="617" y="44"/>
                    <a:pt x="609" y="39"/>
                    <a:pt x="609" y="28"/>
                  </a:cubicBezTo>
                  <a:cubicBezTo>
                    <a:pt x="609" y="14"/>
                    <a:pt x="620" y="8"/>
                    <a:pt x="630" y="8"/>
                  </a:cubicBezTo>
                  <a:cubicBezTo>
                    <a:pt x="640" y="8"/>
                    <a:pt x="647" y="12"/>
                    <a:pt x="653" y="16"/>
                  </a:cubicBezTo>
                  <a:lnTo>
                    <a:pt x="657" y="8"/>
                  </a:lnTo>
                  <a:cubicBezTo>
                    <a:pt x="649" y="3"/>
                    <a:pt x="640" y="0"/>
                    <a:pt x="630" y="0"/>
                  </a:cubicBezTo>
                  <a:cubicBezTo>
                    <a:pt x="611" y="0"/>
                    <a:pt x="598" y="11"/>
                    <a:pt x="598" y="28"/>
                  </a:cubicBezTo>
                  <a:cubicBezTo>
                    <a:pt x="598" y="50"/>
                    <a:pt x="614" y="54"/>
                    <a:pt x="630" y="62"/>
                  </a:cubicBezTo>
                  <a:cubicBezTo>
                    <a:pt x="639" y="66"/>
                    <a:pt x="646" y="71"/>
                    <a:pt x="646" y="82"/>
                  </a:cubicBezTo>
                  <a:cubicBezTo>
                    <a:pt x="646" y="95"/>
                    <a:pt x="636" y="103"/>
                    <a:pt x="623" y="103"/>
                  </a:cubicBezTo>
                  <a:lnTo>
                    <a:pt x="623" y="103"/>
                  </a:lnTo>
                  <a:close/>
                  <a:moveTo>
                    <a:pt x="741" y="9"/>
                  </a:moveTo>
                  <a:lnTo>
                    <a:pt x="741" y="9"/>
                  </a:lnTo>
                  <a:cubicBezTo>
                    <a:pt x="752" y="9"/>
                    <a:pt x="761" y="11"/>
                    <a:pt x="769" y="17"/>
                  </a:cubicBezTo>
                  <a:lnTo>
                    <a:pt x="774" y="8"/>
                  </a:lnTo>
                  <a:cubicBezTo>
                    <a:pt x="764" y="3"/>
                    <a:pt x="754" y="0"/>
                    <a:pt x="741" y="0"/>
                  </a:cubicBezTo>
                  <a:cubicBezTo>
                    <a:pt x="709" y="0"/>
                    <a:pt x="684" y="23"/>
                    <a:pt x="684" y="56"/>
                  </a:cubicBezTo>
                  <a:cubicBezTo>
                    <a:pt x="684" y="91"/>
                    <a:pt x="709" y="112"/>
                    <a:pt x="741" y="112"/>
                  </a:cubicBezTo>
                  <a:cubicBezTo>
                    <a:pt x="752" y="112"/>
                    <a:pt x="764" y="107"/>
                    <a:pt x="773" y="102"/>
                  </a:cubicBezTo>
                  <a:lnTo>
                    <a:pt x="769" y="94"/>
                  </a:lnTo>
                  <a:cubicBezTo>
                    <a:pt x="761" y="99"/>
                    <a:pt x="751" y="102"/>
                    <a:pt x="741" y="102"/>
                  </a:cubicBezTo>
                  <a:cubicBezTo>
                    <a:pt x="715" y="102"/>
                    <a:pt x="697" y="82"/>
                    <a:pt x="697" y="56"/>
                  </a:cubicBezTo>
                  <a:cubicBezTo>
                    <a:pt x="697" y="30"/>
                    <a:pt x="715" y="9"/>
                    <a:pt x="741" y="9"/>
                  </a:cubicBezTo>
                  <a:lnTo>
                    <a:pt x="741" y="9"/>
                  </a:lnTo>
                  <a:close/>
                  <a:moveTo>
                    <a:pt x="805" y="2"/>
                  </a:moveTo>
                  <a:lnTo>
                    <a:pt x="805" y="2"/>
                  </a:lnTo>
                  <a:lnTo>
                    <a:pt x="805" y="110"/>
                  </a:lnTo>
                  <a:lnTo>
                    <a:pt x="817" y="110"/>
                  </a:lnTo>
                  <a:lnTo>
                    <a:pt x="817" y="58"/>
                  </a:lnTo>
                  <a:lnTo>
                    <a:pt x="875" y="58"/>
                  </a:lnTo>
                  <a:lnTo>
                    <a:pt x="875" y="110"/>
                  </a:lnTo>
                  <a:lnTo>
                    <a:pt x="887" y="110"/>
                  </a:lnTo>
                  <a:lnTo>
                    <a:pt x="887" y="2"/>
                  </a:lnTo>
                  <a:lnTo>
                    <a:pt x="875" y="2"/>
                  </a:lnTo>
                  <a:lnTo>
                    <a:pt x="875" y="49"/>
                  </a:lnTo>
                  <a:lnTo>
                    <a:pt x="817" y="49"/>
                  </a:lnTo>
                  <a:lnTo>
                    <a:pt x="817" y="2"/>
                  </a:lnTo>
                  <a:lnTo>
                    <a:pt x="805" y="2"/>
                  </a:lnTo>
                  <a:lnTo>
                    <a:pt x="805" y="2"/>
                  </a:lnTo>
                  <a:close/>
                  <a:moveTo>
                    <a:pt x="926" y="2"/>
                  </a:moveTo>
                  <a:lnTo>
                    <a:pt x="926" y="2"/>
                  </a:lnTo>
                  <a:lnTo>
                    <a:pt x="926" y="110"/>
                  </a:lnTo>
                  <a:lnTo>
                    <a:pt x="984" y="110"/>
                  </a:lnTo>
                  <a:lnTo>
                    <a:pt x="984" y="100"/>
                  </a:lnTo>
                  <a:lnTo>
                    <a:pt x="938" y="100"/>
                  </a:lnTo>
                  <a:lnTo>
                    <a:pt x="938" y="59"/>
                  </a:lnTo>
                  <a:lnTo>
                    <a:pt x="980" y="59"/>
                  </a:lnTo>
                  <a:lnTo>
                    <a:pt x="980" y="49"/>
                  </a:lnTo>
                  <a:lnTo>
                    <a:pt x="938" y="49"/>
                  </a:lnTo>
                  <a:lnTo>
                    <a:pt x="938" y="12"/>
                  </a:lnTo>
                  <a:lnTo>
                    <a:pt x="984" y="12"/>
                  </a:lnTo>
                  <a:lnTo>
                    <a:pt x="984" y="2"/>
                  </a:lnTo>
                  <a:lnTo>
                    <a:pt x="926" y="2"/>
                  </a:lnTo>
                  <a:lnTo>
                    <a:pt x="926" y="2"/>
                  </a:lnTo>
                  <a:close/>
                  <a:moveTo>
                    <a:pt x="96" y="251"/>
                  </a:moveTo>
                  <a:lnTo>
                    <a:pt x="96" y="251"/>
                  </a:lnTo>
                  <a:lnTo>
                    <a:pt x="96" y="180"/>
                  </a:lnTo>
                  <a:lnTo>
                    <a:pt x="84" y="180"/>
                  </a:lnTo>
                  <a:lnTo>
                    <a:pt x="84" y="249"/>
                  </a:lnTo>
                  <a:cubicBezTo>
                    <a:pt x="84" y="274"/>
                    <a:pt x="73" y="281"/>
                    <a:pt x="54" y="281"/>
                  </a:cubicBezTo>
                  <a:cubicBezTo>
                    <a:pt x="34" y="281"/>
                    <a:pt x="25" y="270"/>
                    <a:pt x="25" y="249"/>
                  </a:cubicBezTo>
                  <a:lnTo>
                    <a:pt x="25" y="180"/>
                  </a:lnTo>
                  <a:lnTo>
                    <a:pt x="13" y="180"/>
                  </a:lnTo>
                  <a:lnTo>
                    <a:pt x="13" y="252"/>
                  </a:lnTo>
                  <a:cubicBezTo>
                    <a:pt x="13" y="277"/>
                    <a:pt x="27" y="290"/>
                    <a:pt x="54" y="290"/>
                  </a:cubicBezTo>
                  <a:cubicBezTo>
                    <a:pt x="74" y="290"/>
                    <a:pt x="96" y="284"/>
                    <a:pt x="96" y="251"/>
                  </a:cubicBezTo>
                  <a:lnTo>
                    <a:pt x="96" y="251"/>
                  </a:lnTo>
                  <a:close/>
                  <a:moveTo>
                    <a:pt x="143" y="178"/>
                  </a:moveTo>
                  <a:lnTo>
                    <a:pt x="143" y="178"/>
                  </a:lnTo>
                  <a:lnTo>
                    <a:pt x="130" y="181"/>
                  </a:lnTo>
                  <a:lnTo>
                    <a:pt x="130" y="288"/>
                  </a:lnTo>
                  <a:lnTo>
                    <a:pt x="142" y="288"/>
                  </a:lnTo>
                  <a:lnTo>
                    <a:pt x="142" y="196"/>
                  </a:lnTo>
                  <a:lnTo>
                    <a:pt x="205" y="291"/>
                  </a:lnTo>
                  <a:lnTo>
                    <a:pt x="218" y="287"/>
                  </a:lnTo>
                  <a:lnTo>
                    <a:pt x="218" y="181"/>
                  </a:lnTo>
                  <a:lnTo>
                    <a:pt x="207" y="181"/>
                  </a:lnTo>
                  <a:lnTo>
                    <a:pt x="206" y="273"/>
                  </a:lnTo>
                  <a:lnTo>
                    <a:pt x="143" y="178"/>
                  </a:lnTo>
                  <a:lnTo>
                    <a:pt x="143" y="178"/>
                  </a:lnTo>
                  <a:close/>
                  <a:moveTo>
                    <a:pt x="256" y="288"/>
                  </a:moveTo>
                  <a:lnTo>
                    <a:pt x="256" y="288"/>
                  </a:lnTo>
                  <a:lnTo>
                    <a:pt x="268" y="288"/>
                  </a:lnTo>
                  <a:lnTo>
                    <a:pt x="268" y="180"/>
                  </a:lnTo>
                  <a:lnTo>
                    <a:pt x="256" y="180"/>
                  </a:lnTo>
                  <a:lnTo>
                    <a:pt x="256" y="288"/>
                  </a:lnTo>
                  <a:close/>
                  <a:moveTo>
                    <a:pt x="303" y="179"/>
                  </a:moveTo>
                  <a:lnTo>
                    <a:pt x="303" y="179"/>
                  </a:lnTo>
                  <a:lnTo>
                    <a:pt x="291" y="183"/>
                  </a:lnTo>
                  <a:lnTo>
                    <a:pt x="332" y="288"/>
                  </a:lnTo>
                  <a:lnTo>
                    <a:pt x="344" y="288"/>
                  </a:lnTo>
                  <a:lnTo>
                    <a:pt x="385" y="183"/>
                  </a:lnTo>
                  <a:lnTo>
                    <a:pt x="374" y="179"/>
                  </a:lnTo>
                  <a:lnTo>
                    <a:pt x="338" y="275"/>
                  </a:lnTo>
                  <a:lnTo>
                    <a:pt x="303" y="179"/>
                  </a:lnTo>
                  <a:lnTo>
                    <a:pt x="303" y="179"/>
                  </a:lnTo>
                  <a:close/>
                  <a:moveTo>
                    <a:pt x="409" y="180"/>
                  </a:moveTo>
                  <a:lnTo>
                    <a:pt x="409" y="180"/>
                  </a:lnTo>
                  <a:lnTo>
                    <a:pt x="409" y="288"/>
                  </a:lnTo>
                  <a:lnTo>
                    <a:pt x="467" y="288"/>
                  </a:lnTo>
                  <a:lnTo>
                    <a:pt x="467" y="278"/>
                  </a:lnTo>
                  <a:lnTo>
                    <a:pt x="421" y="278"/>
                  </a:lnTo>
                  <a:lnTo>
                    <a:pt x="421" y="237"/>
                  </a:lnTo>
                  <a:lnTo>
                    <a:pt x="463" y="237"/>
                  </a:lnTo>
                  <a:lnTo>
                    <a:pt x="463" y="227"/>
                  </a:lnTo>
                  <a:lnTo>
                    <a:pt x="421" y="227"/>
                  </a:lnTo>
                  <a:lnTo>
                    <a:pt x="421" y="190"/>
                  </a:lnTo>
                  <a:lnTo>
                    <a:pt x="467" y="190"/>
                  </a:lnTo>
                  <a:lnTo>
                    <a:pt x="467" y="180"/>
                  </a:lnTo>
                  <a:lnTo>
                    <a:pt x="409" y="180"/>
                  </a:lnTo>
                  <a:lnTo>
                    <a:pt x="409" y="180"/>
                  </a:lnTo>
                  <a:close/>
                  <a:moveTo>
                    <a:pt x="522" y="233"/>
                  </a:moveTo>
                  <a:lnTo>
                    <a:pt x="522" y="233"/>
                  </a:lnTo>
                  <a:lnTo>
                    <a:pt x="508" y="233"/>
                  </a:lnTo>
                  <a:lnTo>
                    <a:pt x="508" y="190"/>
                  </a:lnTo>
                  <a:lnTo>
                    <a:pt x="525" y="190"/>
                  </a:lnTo>
                  <a:cubicBezTo>
                    <a:pt x="543" y="190"/>
                    <a:pt x="549" y="199"/>
                    <a:pt x="549" y="211"/>
                  </a:cubicBezTo>
                  <a:cubicBezTo>
                    <a:pt x="549" y="228"/>
                    <a:pt x="536" y="233"/>
                    <a:pt x="522" y="233"/>
                  </a:cubicBezTo>
                  <a:lnTo>
                    <a:pt x="522" y="233"/>
                  </a:lnTo>
                  <a:close/>
                  <a:moveTo>
                    <a:pt x="528" y="181"/>
                  </a:moveTo>
                  <a:lnTo>
                    <a:pt x="528" y="181"/>
                  </a:lnTo>
                  <a:lnTo>
                    <a:pt x="495" y="180"/>
                  </a:lnTo>
                  <a:lnTo>
                    <a:pt x="495" y="288"/>
                  </a:lnTo>
                  <a:lnTo>
                    <a:pt x="508" y="288"/>
                  </a:lnTo>
                  <a:lnTo>
                    <a:pt x="508" y="242"/>
                  </a:lnTo>
                  <a:lnTo>
                    <a:pt x="517" y="242"/>
                  </a:lnTo>
                  <a:cubicBezTo>
                    <a:pt x="525" y="242"/>
                    <a:pt x="530" y="245"/>
                    <a:pt x="534" y="251"/>
                  </a:cubicBezTo>
                  <a:lnTo>
                    <a:pt x="539" y="257"/>
                  </a:lnTo>
                  <a:lnTo>
                    <a:pt x="564" y="291"/>
                  </a:lnTo>
                  <a:lnTo>
                    <a:pt x="575" y="285"/>
                  </a:lnTo>
                  <a:lnTo>
                    <a:pt x="553" y="256"/>
                  </a:lnTo>
                  <a:cubicBezTo>
                    <a:pt x="549" y="251"/>
                    <a:pt x="543" y="241"/>
                    <a:pt x="537" y="240"/>
                  </a:cubicBezTo>
                  <a:lnTo>
                    <a:pt x="537" y="237"/>
                  </a:lnTo>
                  <a:cubicBezTo>
                    <a:pt x="551" y="235"/>
                    <a:pt x="560" y="227"/>
                    <a:pt x="560" y="209"/>
                  </a:cubicBezTo>
                  <a:cubicBezTo>
                    <a:pt x="560" y="192"/>
                    <a:pt x="548" y="181"/>
                    <a:pt x="528" y="181"/>
                  </a:cubicBezTo>
                  <a:lnTo>
                    <a:pt x="528" y="181"/>
                  </a:lnTo>
                  <a:close/>
                  <a:moveTo>
                    <a:pt x="618" y="282"/>
                  </a:moveTo>
                  <a:lnTo>
                    <a:pt x="618" y="282"/>
                  </a:lnTo>
                  <a:cubicBezTo>
                    <a:pt x="609" y="282"/>
                    <a:pt x="601" y="279"/>
                    <a:pt x="595" y="275"/>
                  </a:cubicBezTo>
                  <a:lnTo>
                    <a:pt x="590" y="283"/>
                  </a:lnTo>
                  <a:cubicBezTo>
                    <a:pt x="599" y="288"/>
                    <a:pt x="607" y="291"/>
                    <a:pt x="618" y="291"/>
                  </a:cubicBezTo>
                  <a:cubicBezTo>
                    <a:pt x="642" y="291"/>
                    <a:pt x="653" y="276"/>
                    <a:pt x="653" y="260"/>
                  </a:cubicBezTo>
                  <a:cubicBezTo>
                    <a:pt x="653" y="244"/>
                    <a:pt x="641" y="237"/>
                    <a:pt x="629" y="231"/>
                  </a:cubicBezTo>
                  <a:lnTo>
                    <a:pt x="620" y="227"/>
                  </a:lnTo>
                  <a:cubicBezTo>
                    <a:pt x="612" y="223"/>
                    <a:pt x="604" y="218"/>
                    <a:pt x="604" y="207"/>
                  </a:cubicBezTo>
                  <a:cubicBezTo>
                    <a:pt x="604" y="193"/>
                    <a:pt x="615" y="187"/>
                    <a:pt x="625" y="187"/>
                  </a:cubicBezTo>
                  <a:cubicBezTo>
                    <a:pt x="635" y="187"/>
                    <a:pt x="642" y="191"/>
                    <a:pt x="648" y="195"/>
                  </a:cubicBezTo>
                  <a:lnTo>
                    <a:pt x="652" y="187"/>
                  </a:lnTo>
                  <a:cubicBezTo>
                    <a:pt x="644" y="182"/>
                    <a:pt x="634" y="179"/>
                    <a:pt x="624" y="179"/>
                  </a:cubicBezTo>
                  <a:cubicBezTo>
                    <a:pt x="605" y="179"/>
                    <a:pt x="592" y="190"/>
                    <a:pt x="592" y="207"/>
                  </a:cubicBezTo>
                  <a:cubicBezTo>
                    <a:pt x="592" y="229"/>
                    <a:pt x="609" y="233"/>
                    <a:pt x="625" y="241"/>
                  </a:cubicBezTo>
                  <a:cubicBezTo>
                    <a:pt x="633" y="245"/>
                    <a:pt x="640" y="250"/>
                    <a:pt x="640" y="261"/>
                  </a:cubicBezTo>
                  <a:cubicBezTo>
                    <a:pt x="640" y="274"/>
                    <a:pt x="631" y="282"/>
                    <a:pt x="618" y="282"/>
                  </a:cubicBezTo>
                  <a:lnTo>
                    <a:pt x="618" y="282"/>
                  </a:lnTo>
                  <a:close/>
                  <a:moveTo>
                    <a:pt x="685" y="288"/>
                  </a:moveTo>
                  <a:lnTo>
                    <a:pt x="685" y="288"/>
                  </a:lnTo>
                  <a:lnTo>
                    <a:pt x="697" y="288"/>
                  </a:lnTo>
                  <a:lnTo>
                    <a:pt x="697" y="180"/>
                  </a:lnTo>
                  <a:lnTo>
                    <a:pt x="685" y="180"/>
                  </a:lnTo>
                  <a:lnTo>
                    <a:pt x="685" y="288"/>
                  </a:lnTo>
                  <a:close/>
                  <a:moveTo>
                    <a:pt x="721" y="180"/>
                  </a:moveTo>
                  <a:lnTo>
                    <a:pt x="721" y="180"/>
                  </a:lnTo>
                  <a:lnTo>
                    <a:pt x="721" y="190"/>
                  </a:lnTo>
                  <a:lnTo>
                    <a:pt x="752" y="190"/>
                  </a:lnTo>
                  <a:lnTo>
                    <a:pt x="752" y="288"/>
                  </a:lnTo>
                  <a:lnTo>
                    <a:pt x="764" y="288"/>
                  </a:lnTo>
                  <a:lnTo>
                    <a:pt x="764" y="190"/>
                  </a:lnTo>
                  <a:lnTo>
                    <a:pt x="796" y="190"/>
                  </a:lnTo>
                  <a:lnTo>
                    <a:pt x="796" y="180"/>
                  </a:lnTo>
                  <a:lnTo>
                    <a:pt x="721" y="180"/>
                  </a:lnTo>
                  <a:lnTo>
                    <a:pt x="721" y="180"/>
                  </a:lnTo>
                  <a:close/>
                  <a:moveTo>
                    <a:pt x="851" y="191"/>
                  </a:moveTo>
                  <a:lnTo>
                    <a:pt x="851" y="191"/>
                  </a:lnTo>
                  <a:lnTo>
                    <a:pt x="870" y="245"/>
                  </a:lnTo>
                  <a:lnTo>
                    <a:pt x="830" y="245"/>
                  </a:lnTo>
                  <a:lnTo>
                    <a:pt x="851" y="191"/>
                  </a:lnTo>
                  <a:lnTo>
                    <a:pt x="851" y="191"/>
                  </a:lnTo>
                  <a:close/>
                  <a:moveTo>
                    <a:pt x="900" y="287"/>
                  </a:moveTo>
                  <a:lnTo>
                    <a:pt x="900" y="287"/>
                  </a:lnTo>
                  <a:lnTo>
                    <a:pt x="857" y="180"/>
                  </a:lnTo>
                  <a:lnTo>
                    <a:pt x="844" y="180"/>
                  </a:lnTo>
                  <a:lnTo>
                    <a:pt x="800" y="287"/>
                  </a:lnTo>
                  <a:lnTo>
                    <a:pt x="812" y="291"/>
                  </a:lnTo>
                  <a:lnTo>
                    <a:pt x="827" y="253"/>
                  </a:lnTo>
                  <a:lnTo>
                    <a:pt x="874" y="253"/>
                  </a:lnTo>
                  <a:lnTo>
                    <a:pt x="888" y="291"/>
                  </a:lnTo>
                  <a:lnTo>
                    <a:pt x="900" y="287"/>
                  </a:lnTo>
                  <a:lnTo>
                    <a:pt x="900" y="287"/>
                  </a:lnTo>
                  <a:close/>
                  <a:moveTo>
                    <a:pt x="871" y="188"/>
                  </a:moveTo>
                  <a:lnTo>
                    <a:pt x="871" y="188"/>
                  </a:lnTo>
                  <a:lnTo>
                    <a:pt x="882" y="188"/>
                  </a:lnTo>
                  <a:lnTo>
                    <a:pt x="882" y="174"/>
                  </a:lnTo>
                  <a:lnTo>
                    <a:pt x="871" y="174"/>
                  </a:lnTo>
                  <a:lnTo>
                    <a:pt x="871" y="188"/>
                  </a:lnTo>
                  <a:close/>
                  <a:moveTo>
                    <a:pt x="820" y="188"/>
                  </a:moveTo>
                  <a:lnTo>
                    <a:pt x="820" y="188"/>
                  </a:lnTo>
                  <a:lnTo>
                    <a:pt x="831" y="188"/>
                  </a:lnTo>
                  <a:lnTo>
                    <a:pt x="831" y="174"/>
                  </a:lnTo>
                  <a:lnTo>
                    <a:pt x="820" y="174"/>
                  </a:lnTo>
                  <a:lnTo>
                    <a:pt x="820" y="188"/>
                  </a:lnTo>
                  <a:close/>
                  <a:moveTo>
                    <a:pt x="911" y="180"/>
                  </a:moveTo>
                  <a:lnTo>
                    <a:pt x="911" y="180"/>
                  </a:lnTo>
                  <a:lnTo>
                    <a:pt x="911" y="190"/>
                  </a:lnTo>
                  <a:lnTo>
                    <a:pt x="942" y="190"/>
                  </a:lnTo>
                  <a:lnTo>
                    <a:pt x="942" y="288"/>
                  </a:lnTo>
                  <a:lnTo>
                    <a:pt x="954" y="288"/>
                  </a:lnTo>
                  <a:lnTo>
                    <a:pt x="954" y="190"/>
                  </a:lnTo>
                  <a:lnTo>
                    <a:pt x="986" y="190"/>
                  </a:lnTo>
                  <a:lnTo>
                    <a:pt x="986" y="180"/>
                  </a:lnTo>
                  <a:lnTo>
                    <a:pt x="911" y="180"/>
                  </a:lnTo>
                  <a:lnTo>
                    <a:pt x="911" y="180"/>
                  </a:lnTo>
                  <a:close/>
                  <a:moveTo>
                    <a:pt x="41" y="457"/>
                  </a:moveTo>
                  <a:lnTo>
                    <a:pt x="41" y="457"/>
                  </a:lnTo>
                  <a:lnTo>
                    <a:pt x="25" y="457"/>
                  </a:lnTo>
                  <a:lnTo>
                    <a:pt x="25" y="368"/>
                  </a:lnTo>
                  <a:lnTo>
                    <a:pt x="43" y="368"/>
                  </a:lnTo>
                  <a:cubicBezTo>
                    <a:pt x="73" y="368"/>
                    <a:pt x="93" y="383"/>
                    <a:pt x="93" y="412"/>
                  </a:cubicBezTo>
                  <a:cubicBezTo>
                    <a:pt x="93" y="440"/>
                    <a:pt x="73" y="457"/>
                    <a:pt x="41" y="457"/>
                  </a:cubicBezTo>
                  <a:lnTo>
                    <a:pt x="41" y="457"/>
                  </a:lnTo>
                  <a:close/>
                  <a:moveTo>
                    <a:pt x="46" y="359"/>
                  </a:moveTo>
                  <a:lnTo>
                    <a:pt x="46" y="359"/>
                  </a:lnTo>
                  <a:lnTo>
                    <a:pt x="13" y="359"/>
                  </a:lnTo>
                  <a:lnTo>
                    <a:pt x="13" y="466"/>
                  </a:lnTo>
                  <a:lnTo>
                    <a:pt x="42" y="466"/>
                  </a:lnTo>
                  <a:cubicBezTo>
                    <a:pt x="79" y="466"/>
                    <a:pt x="104" y="448"/>
                    <a:pt x="104" y="411"/>
                  </a:cubicBezTo>
                  <a:cubicBezTo>
                    <a:pt x="104" y="385"/>
                    <a:pt x="89" y="359"/>
                    <a:pt x="46" y="359"/>
                  </a:cubicBezTo>
                  <a:lnTo>
                    <a:pt x="46" y="359"/>
                  </a:lnTo>
                  <a:close/>
                  <a:moveTo>
                    <a:pt x="171" y="369"/>
                  </a:moveTo>
                  <a:lnTo>
                    <a:pt x="171" y="369"/>
                  </a:lnTo>
                  <a:lnTo>
                    <a:pt x="191" y="423"/>
                  </a:lnTo>
                  <a:lnTo>
                    <a:pt x="150" y="423"/>
                  </a:lnTo>
                  <a:lnTo>
                    <a:pt x="171" y="369"/>
                  </a:lnTo>
                  <a:lnTo>
                    <a:pt x="171" y="369"/>
                  </a:lnTo>
                  <a:close/>
                  <a:moveTo>
                    <a:pt x="220" y="465"/>
                  </a:moveTo>
                  <a:lnTo>
                    <a:pt x="220" y="465"/>
                  </a:lnTo>
                  <a:lnTo>
                    <a:pt x="177" y="359"/>
                  </a:lnTo>
                  <a:lnTo>
                    <a:pt x="165" y="359"/>
                  </a:lnTo>
                  <a:lnTo>
                    <a:pt x="121" y="465"/>
                  </a:lnTo>
                  <a:lnTo>
                    <a:pt x="133" y="469"/>
                  </a:lnTo>
                  <a:lnTo>
                    <a:pt x="147" y="432"/>
                  </a:lnTo>
                  <a:lnTo>
                    <a:pt x="194" y="432"/>
                  </a:lnTo>
                  <a:lnTo>
                    <a:pt x="208" y="469"/>
                  </a:lnTo>
                  <a:lnTo>
                    <a:pt x="220" y="465"/>
                  </a:lnTo>
                  <a:lnTo>
                    <a:pt x="220" y="465"/>
                  </a:lnTo>
                  <a:close/>
                  <a:moveTo>
                    <a:pt x="275" y="411"/>
                  </a:moveTo>
                  <a:lnTo>
                    <a:pt x="275" y="411"/>
                  </a:lnTo>
                  <a:lnTo>
                    <a:pt x="261" y="411"/>
                  </a:lnTo>
                  <a:lnTo>
                    <a:pt x="261" y="368"/>
                  </a:lnTo>
                  <a:lnTo>
                    <a:pt x="278" y="368"/>
                  </a:lnTo>
                  <a:cubicBezTo>
                    <a:pt x="297" y="368"/>
                    <a:pt x="302" y="377"/>
                    <a:pt x="302" y="389"/>
                  </a:cubicBezTo>
                  <a:cubicBezTo>
                    <a:pt x="302" y="407"/>
                    <a:pt x="289" y="411"/>
                    <a:pt x="275" y="411"/>
                  </a:cubicBezTo>
                  <a:lnTo>
                    <a:pt x="275" y="411"/>
                  </a:lnTo>
                  <a:close/>
                  <a:moveTo>
                    <a:pt x="281" y="359"/>
                  </a:moveTo>
                  <a:lnTo>
                    <a:pt x="281" y="359"/>
                  </a:lnTo>
                  <a:lnTo>
                    <a:pt x="249" y="359"/>
                  </a:lnTo>
                  <a:lnTo>
                    <a:pt x="249" y="467"/>
                  </a:lnTo>
                  <a:lnTo>
                    <a:pt x="261" y="467"/>
                  </a:lnTo>
                  <a:lnTo>
                    <a:pt x="261" y="420"/>
                  </a:lnTo>
                  <a:lnTo>
                    <a:pt x="271" y="420"/>
                  </a:lnTo>
                  <a:cubicBezTo>
                    <a:pt x="279" y="420"/>
                    <a:pt x="283" y="423"/>
                    <a:pt x="287" y="429"/>
                  </a:cubicBezTo>
                  <a:lnTo>
                    <a:pt x="292" y="435"/>
                  </a:lnTo>
                  <a:lnTo>
                    <a:pt x="317" y="469"/>
                  </a:lnTo>
                  <a:lnTo>
                    <a:pt x="328" y="463"/>
                  </a:lnTo>
                  <a:lnTo>
                    <a:pt x="306" y="435"/>
                  </a:lnTo>
                  <a:cubicBezTo>
                    <a:pt x="302" y="429"/>
                    <a:pt x="297" y="419"/>
                    <a:pt x="290" y="418"/>
                  </a:cubicBezTo>
                  <a:lnTo>
                    <a:pt x="290" y="415"/>
                  </a:lnTo>
                  <a:cubicBezTo>
                    <a:pt x="305" y="413"/>
                    <a:pt x="313" y="405"/>
                    <a:pt x="313" y="387"/>
                  </a:cubicBezTo>
                  <a:cubicBezTo>
                    <a:pt x="313" y="370"/>
                    <a:pt x="301" y="359"/>
                    <a:pt x="281" y="359"/>
                  </a:cubicBezTo>
                  <a:lnTo>
                    <a:pt x="281" y="359"/>
                  </a:lnTo>
                  <a:close/>
                  <a:moveTo>
                    <a:pt x="394" y="359"/>
                  </a:moveTo>
                  <a:lnTo>
                    <a:pt x="394" y="359"/>
                  </a:lnTo>
                  <a:lnTo>
                    <a:pt x="381" y="359"/>
                  </a:lnTo>
                  <a:lnTo>
                    <a:pt x="351" y="465"/>
                  </a:lnTo>
                  <a:lnTo>
                    <a:pt x="362" y="468"/>
                  </a:lnTo>
                  <a:lnTo>
                    <a:pt x="388" y="375"/>
                  </a:lnTo>
                  <a:lnTo>
                    <a:pt x="415" y="466"/>
                  </a:lnTo>
                  <a:lnTo>
                    <a:pt x="429" y="466"/>
                  </a:lnTo>
                  <a:lnTo>
                    <a:pt x="457" y="375"/>
                  </a:lnTo>
                  <a:lnTo>
                    <a:pt x="482" y="468"/>
                  </a:lnTo>
                  <a:lnTo>
                    <a:pt x="493" y="465"/>
                  </a:lnTo>
                  <a:lnTo>
                    <a:pt x="463" y="359"/>
                  </a:lnTo>
                  <a:lnTo>
                    <a:pt x="450" y="359"/>
                  </a:lnTo>
                  <a:lnTo>
                    <a:pt x="422" y="453"/>
                  </a:lnTo>
                  <a:lnTo>
                    <a:pt x="394" y="359"/>
                  </a:lnTo>
                  <a:lnTo>
                    <a:pt x="394" y="359"/>
                  </a:lnTo>
                  <a:close/>
                  <a:moveTo>
                    <a:pt x="544" y="460"/>
                  </a:moveTo>
                  <a:lnTo>
                    <a:pt x="544" y="460"/>
                  </a:lnTo>
                  <a:cubicBezTo>
                    <a:pt x="536" y="460"/>
                    <a:pt x="527" y="457"/>
                    <a:pt x="521" y="453"/>
                  </a:cubicBezTo>
                  <a:lnTo>
                    <a:pt x="517" y="461"/>
                  </a:lnTo>
                  <a:cubicBezTo>
                    <a:pt x="525" y="466"/>
                    <a:pt x="534" y="468"/>
                    <a:pt x="545" y="468"/>
                  </a:cubicBezTo>
                  <a:cubicBezTo>
                    <a:pt x="569" y="468"/>
                    <a:pt x="579" y="454"/>
                    <a:pt x="579" y="438"/>
                  </a:cubicBezTo>
                  <a:cubicBezTo>
                    <a:pt x="579" y="422"/>
                    <a:pt x="568" y="415"/>
                    <a:pt x="555" y="409"/>
                  </a:cubicBezTo>
                  <a:lnTo>
                    <a:pt x="546" y="405"/>
                  </a:lnTo>
                  <a:cubicBezTo>
                    <a:pt x="539" y="401"/>
                    <a:pt x="530" y="395"/>
                    <a:pt x="530" y="385"/>
                  </a:cubicBezTo>
                  <a:cubicBezTo>
                    <a:pt x="530" y="371"/>
                    <a:pt x="542" y="365"/>
                    <a:pt x="552" y="365"/>
                  </a:cubicBezTo>
                  <a:cubicBezTo>
                    <a:pt x="562" y="365"/>
                    <a:pt x="568" y="369"/>
                    <a:pt x="574" y="373"/>
                  </a:cubicBezTo>
                  <a:lnTo>
                    <a:pt x="579" y="365"/>
                  </a:lnTo>
                  <a:cubicBezTo>
                    <a:pt x="570" y="360"/>
                    <a:pt x="561" y="357"/>
                    <a:pt x="551" y="357"/>
                  </a:cubicBezTo>
                  <a:cubicBezTo>
                    <a:pt x="532" y="357"/>
                    <a:pt x="519" y="368"/>
                    <a:pt x="519" y="384"/>
                  </a:cubicBezTo>
                  <a:cubicBezTo>
                    <a:pt x="519" y="407"/>
                    <a:pt x="535" y="411"/>
                    <a:pt x="551" y="419"/>
                  </a:cubicBezTo>
                  <a:cubicBezTo>
                    <a:pt x="560" y="423"/>
                    <a:pt x="567" y="428"/>
                    <a:pt x="567" y="439"/>
                  </a:cubicBezTo>
                  <a:cubicBezTo>
                    <a:pt x="567" y="452"/>
                    <a:pt x="558" y="460"/>
                    <a:pt x="544" y="460"/>
                  </a:cubicBezTo>
                  <a:lnTo>
                    <a:pt x="544" y="460"/>
                  </a:lnTo>
                  <a:close/>
                  <a:moveTo>
                    <a:pt x="599" y="359"/>
                  </a:moveTo>
                  <a:lnTo>
                    <a:pt x="599" y="359"/>
                  </a:lnTo>
                  <a:lnTo>
                    <a:pt x="599" y="369"/>
                  </a:lnTo>
                  <a:lnTo>
                    <a:pt x="631" y="369"/>
                  </a:lnTo>
                  <a:lnTo>
                    <a:pt x="631" y="466"/>
                  </a:lnTo>
                  <a:lnTo>
                    <a:pt x="643" y="466"/>
                  </a:lnTo>
                  <a:lnTo>
                    <a:pt x="643" y="369"/>
                  </a:lnTo>
                  <a:lnTo>
                    <a:pt x="675" y="369"/>
                  </a:lnTo>
                  <a:lnTo>
                    <a:pt x="675" y="359"/>
                  </a:lnTo>
                  <a:lnTo>
                    <a:pt x="599" y="359"/>
                  </a:lnTo>
                  <a:lnTo>
                    <a:pt x="599" y="359"/>
                  </a:lnTo>
                  <a:close/>
                  <a:moveTo>
                    <a:pt x="731" y="370"/>
                  </a:moveTo>
                  <a:lnTo>
                    <a:pt x="731" y="370"/>
                  </a:lnTo>
                  <a:lnTo>
                    <a:pt x="751" y="423"/>
                  </a:lnTo>
                  <a:lnTo>
                    <a:pt x="710" y="423"/>
                  </a:lnTo>
                  <a:lnTo>
                    <a:pt x="731" y="370"/>
                  </a:lnTo>
                  <a:lnTo>
                    <a:pt x="731" y="370"/>
                  </a:lnTo>
                  <a:close/>
                  <a:moveTo>
                    <a:pt x="780" y="465"/>
                  </a:moveTo>
                  <a:lnTo>
                    <a:pt x="780" y="465"/>
                  </a:lnTo>
                  <a:lnTo>
                    <a:pt x="737" y="359"/>
                  </a:lnTo>
                  <a:lnTo>
                    <a:pt x="725" y="359"/>
                  </a:lnTo>
                  <a:lnTo>
                    <a:pt x="681" y="465"/>
                  </a:lnTo>
                  <a:lnTo>
                    <a:pt x="693" y="469"/>
                  </a:lnTo>
                  <a:lnTo>
                    <a:pt x="707" y="432"/>
                  </a:lnTo>
                  <a:lnTo>
                    <a:pt x="754" y="432"/>
                  </a:lnTo>
                  <a:lnTo>
                    <a:pt x="768" y="469"/>
                  </a:lnTo>
                  <a:lnTo>
                    <a:pt x="780" y="465"/>
                  </a:lnTo>
                  <a:lnTo>
                    <a:pt x="780" y="465"/>
                  </a:lnTo>
                  <a:close/>
                  <a:moveTo>
                    <a:pt x="832" y="457"/>
                  </a:moveTo>
                  <a:lnTo>
                    <a:pt x="832" y="457"/>
                  </a:lnTo>
                  <a:lnTo>
                    <a:pt x="817" y="457"/>
                  </a:lnTo>
                  <a:lnTo>
                    <a:pt x="817" y="368"/>
                  </a:lnTo>
                  <a:lnTo>
                    <a:pt x="835" y="368"/>
                  </a:lnTo>
                  <a:cubicBezTo>
                    <a:pt x="865" y="368"/>
                    <a:pt x="884" y="383"/>
                    <a:pt x="884" y="412"/>
                  </a:cubicBezTo>
                  <a:cubicBezTo>
                    <a:pt x="884" y="440"/>
                    <a:pt x="864" y="457"/>
                    <a:pt x="832" y="457"/>
                  </a:cubicBezTo>
                  <a:lnTo>
                    <a:pt x="832" y="457"/>
                  </a:lnTo>
                  <a:close/>
                  <a:moveTo>
                    <a:pt x="837" y="359"/>
                  </a:moveTo>
                  <a:lnTo>
                    <a:pt x="837" y="359"/>
                  </a:lnTo>
                  <a:lnTo>
                    <a:pt x="804" y="359"/>
                  </a:lnTo>
                  <a:lnTo>
                    <a:pt x="804" y="466"/>
                  </a:lnTo>
                  <a:lnTo>
                    <a:pt x="834" y="466"/>
                  </a:lnTo>
                  <a:cubicBezTo>
                    <a:pt x="871" y="466"/>
                    <a:pt x="896" y="448"/>
                    <a:pt x="896" y="411"/>
                  </a:cubicBezTo>
                  <a:cubicBezTo>
                    <a:pt x="896" y="385"/>
                    <a:pt x="881" y="359"/>
                    <a:pt x="837" y="359"/>
                  </a:cubicBezTo>
                  <a:lnTo>
                    <a:pt x="837" y="359"/>
                  </a:lnTo>
                  <a:close/>
                  <a:moveTo>
                    <a:pt x="910" y="359"/>
                  </a:moveTo>
                  <a:lnTo>
                    <a:pt x="910" y="359"/>
                  </a:lnTo>
                  <a:lnTo>
                    <a:pt x="910" y="369"/>
                  </a:lnTo>
                  <a:lnTo>
                    <a:pt x="942" y="369"/>
                  </a:lnTo>
                  <a:lnTo>
                    <a:pt x="942" y="466"/>
                  </a:lnTo>
                  <a:lnTo>
                    <a:pt x="954" y="466"/>
                  </a:lnTo>
                  <a:lnTo>
                    <a:pt x="954" y="369"/>
                  </a:lnTo>
                  <a:lnTo>
                    <a:pt x="986" y="369"/>
                  </a:lnTo>
                  <a:lnTo>
                    <a:pt x="986" y="359"/>
                  </a:lnTo>
                  <a:lnTo>
                    <a:pt x="910" y="35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grpSp>
    </p:spTree>
    <p:extLst>
      <p:ext uri="{BB962C8B-B14F-4D97-AF65-F5344CB8AC3E}">
        <p14:creationId xmlns:p14="http://schemas.microsoft.com/office/powerpoint/2010/main" val="1810847879"/>
      </p:ext>
    </p:extLst>
  </p:cSld>
  <p:clrMap bg1="lt1" tx1="dk1" bg2="lt2" tx2="dk2" accent1="accent1" accent2="accent2" accent3="accent3" accent4="accent4" accent5="accent5" accent6="accent6" hlink="hlink" folHlink="folHlink"/>
  <p:hf hdr="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solidFill>
                  <a:srgbClr val="898989"/>
                </a:solidFill>
              </a:defRPr>
            </a:lvl1pPr>
          </a:lstStyle>
          <a:p>
            <a:fld id="{2E5FE76A-232E-43B6-A07F-38DA957E2F7C}" type="datetime1">
              <a:rPr lang="de-DE" smtClean="0"/>
              <a:t>29.10.24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solidFill>
                  <a:srgbClr val="898989"/>
                </a:solidFill>
              </a:defRPr>
            </a:lvl1pPr>
          </a:lstStyle>
          <a:p>
            <a:r>
              <a:rPr lang="de-DE"/>
              <a:t>Fachbereich | Institut | Person</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solidFill>
                  <a:srgbClr val="898989"/>
                </a:solidFill>
              </a:defRPr>
            </a:lvl1pPr>
          </a:lstStyle>
          <a:p>
            <a:fld id="{0A89A431-735D-4157-B499-868DAC0D551C}" type="slidenum">
              <a:rPr lang="de-DE" smtClean="0"/>
              <a:pPr/>
              <a:t>‹#›</a:t>
            </a:fld>
            <a:endParaRPr lang="de-DE"/>
          </a:p>
        </p:txBody>
      </p:sp>
      <p:grpSp>
        <p:nvGrpSpPr>
          <p:cNvPr id="8" name="TU Da Logo">
            <a:extLst>
              <a:ext uri="{FF2B5EF4-FFF2-40B4-BE49-F238E27FC236}">
                <a16:creationId xmlns:a16="http://schemas.microsoft.com/office/drawing/2014/main" id="{96C9F426-C331-5A79-76DF-05A5F9463BF3}"/>
              </a:ext>
            </a:extLst>
          </p:cNvPr>
          <p:cNvGrpSpPr/>
          <p:nvPr/>
        </p:nvGrpSpPr>
        <p:grpSpPr>
          <a:xfrm>
            <a:off x="0" y="0"/>
            <a:ext cx="1396524" cy="559248"/>
            <a:chOff x="7454900" y="306388"/>
            <a:chExt cx="1704610" cy="682624"/>
          </a:xfrm>
        </p:grpSpPr>
        <p:sp>
          <p:nvSpPr>
            <p:cNvPr id="9" name="AutoShape 3">
              <a:extLst>
                <a:ext uri="{FF2B5EF4-FFF2-40B4-BE49-F238E27FC236}">
                  <a16:creationId xmlns:a16="http://schemas.microsoft.com/office/drawing/2014/main" id="{29449998-EA2C-2328-4B51-411E09C4E080}"/>
                </a:ext>
              </a:extLst>
            </p:cNvPr>
            <p:cNvSpPr>
              <a:spLocks noChangeAspect="1" noChangeArrowheads="1" noTextEdit="1"/>
            </p:cNvSpPr>
            <p:nvPr userDrawn="1"/>
          </p:nvSpPr>
          <p:spPr bwMode="auto">
            <a:xfrm>
              <a:off x="7454900" y="309563"/>
              <a:ext cx="1689100" cy="6778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0" name="Freeform 5">
              <a:extLst>
                <a:ext uri="{FF2B5EF4-FFF2-40B4-BE49-F238E27FC236}">
                  <a16:creationId xmlns:a16="http://schemas.microsoft.com/office/drawing/2014/main" id="{6A34355F-DA0C-5D6B-7826-E4185B86D490}"/>
                </a:ext>
              </a:extLst>
            </p:cNvPr>
            <p:cNvSpPr>
              <a:spLocks/>
            </p:cNvSpPr>
            <p:nvPr userDrawn="1"/>
          </p:nvSpPr>
          <p:spPr bwMode="auto">
            <a:xfrm>
              <a:off x="7473585" y="306388"/>
              <a:ext cx="1685925" cy="682624"/>
            </a:xfrm>
            <a:custGeom>
              <a:avLst/>
              <a:gdLst>
                <a:gd name="T0" fmla="*/ 0 w 2079"/>
                <a:gd name="T1" fmla="*/ 0 h 831"/>
                <a:gd name="T2" fmla="*/ 0 w 2079"/>
                <a:gd name="T3" fmla="*/ 0 h 831"/>
                <a:gd name="T4" fmla="*/ 2079 w 2079"/>
                <a:gd name="T5" fmla="*/ 0 h 831"/>
                <a:gd name="T6" fmla="*/ 2079 w 2079"/>
                <a:gd name="T7" fmla="*/ 831 h 831"/>
                <a:gd name="T8" fmla="*/ 0 w 2079"/>
                <a:gd name="T9" fmla="*/ 831 h 831"/>
                <a:gd name="T10" fmla="*/ 0 w 2079"/>
                <a:gd name="T11" fmla="*/ 0 h 831"/>
              </a:gdLst>
              <a:ahLst/>
              <a:cxnLst>
                <a:cxn ang="0">
                  <a:pos x="T0" y="T1"/>
                </a:cxn>
                <a:cxn ang="0">
                  <a:pos x="T2" y="T3"/>
                </a:cxn>
                <a:cxn ang="0">
                  <a:pos x="T4" y="T5"/>
                </a:cxn>
                <a:cxn ang="0">
                  <a:pos x="T6" y="T7"/>
                </a:cxn>
                <a:cxn ang="0">
                  <a:pos x="T8" y="T9"/>
                </a:cxn>
                <a:cxn ang="0">
                  <a:pos x="T10" y="T11"/>
                </a:cxn>
              </a:cxnLst>
              <a:rect l="0" t="0" r="r" b="b"/>
              <a:pathLst>
                <a:path w="2079" h="831">
                  <a:moveTo>
                    <a:pt x="0" y="0"/>
                  </a:moveTo>
                  <a:lnTo>
                    <a:pt x="0" y="0"/>
                  </a:lnTo>
                  <a:lnTo>
                    <a:pt x="2079" y="0"/>
                  </a:lnTo>
                  <a:lnTo>
                    <a:pt x="2079" y="831"/>
                  </a:lnTo>
                  <a:lnTo>
                    <a:pt x="0" y="831"/>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sp>
          <p:nvSpPr>
            <p:cNvPr id="11" name="Freeform 6">
              <a:extLst>
                <a:ext uri="{FF2B5EF4-FFF2-40B4-BE49-F238E27FC236}">
                  <a16:creationId xmlns:a16="http://schemas.microsoft.com/office/drawing/2014/main" id="{F8FD2880-5146-CE19-42AE-BB9DE00652E2}"/>
                </a:ext>
              </a:extLst>
            </p:cNvPr>
            <p:cNvSpPr>
              <a:spLocks noEditPoints="1"/>
            </p:cNvSpPr>
            <p:nvPr userDrawn="1"/>
          </p:nvSpPr>
          <p:spPr bwMode="auto">
            <a:xfrm>
              <a:off x="7499350" y="325438"/>
              <a:ext cx="525463" cy="576262"/>
            </a:xfrm>
            <a:custGeom>
              <a:avLst/>
              <a:gdLst>
                <a:gd name="T0" fmla="*/ 563 w 647"/>
                <a:gd name="T1" fmla="*/ 676 h 701"/>
                <a:gd name="T2" fmla="*/ 548 w 647"/>
                <a:gd name="T3" fmla="*/ 108 h 701"/>
                <a:gd name="T4" fmla="*/ 625 w 647"/>
                <a:gd name="T5" fmla="*/ 468 h 701"/>
                <a:gd name="T6" fmla="*/ 306 w 647"/>
                <a:gd name="T7" fmla="*/ 570 h 701"/>
                <a:gd name="T8" fmla="*/ 286 w 647"/>
                <a:gd name="T9" fmla="*/ 617 h 701"/>
                <a:gd name="T10" fmla="*/ 352 w 647"/>
                <a:gd name="T11" fmla="*/ 524 h 701"/>
                <a:gd name="T12" fmla="*/ 528 w 647"/>
                <a:gd name="T13" fmla="*/ 313 h 701"/>
                <a:gd name="T14" fmla="*/ 399 w 647"/>
                <a:gd name="T15" fmla="*/ 500 h 701"/>
                <a:gd name="T16" fmla="*/ 231 w 647"/>
                <a:gd name="T17" fmla="*/ 349 h 701"/>
                <a:gd name="T18" fmla="*/ 269 w 647"/>
                <a:gd name="T19" fmla="*/ 246 h 701"/>
                <a:gd name="T20" fmla="*/ 262 w 647"/>
                <a:gd name="T21" fmla="*/ 490 h 701"/>
                <a:gd name="T22" fmla="*/ 283 w 647"/>
                <a:gd name="T23" fmla="*/ 530 h 701"/>
                <a:gd name="T24" fmla="*/ 274 w 647"/>
                <a:gd name="T25" fmla="*/ 517 h 701"/>
                <a:gd name="T26" fmla="*/ 346 w 647"/>
                <a:gd name="T27" fmla="*/ 445 h 701"/>
                <a:gd name="T28" fmla="*/ 323 w 647"/>
                <a:gd name="T29" fmla="*/ 464 h 701"/>
                <a:gd name="T30" fmla="*/ 335 w 647"/>
                <a:gd name="T31" fmla="*/ 381 h 701"/>
                <a:gd name="T32" fmla="*/ 377 w 647"/>
                <a:gd name="T33" fmla="*/ 394 h 701"/>
                <a:gd name="T34" fmla="*/ 407 w 647"/>
                <a:gd name="T35" fmla="*/ 348 h 701"/>
                <a:gd name="T36" fmla="*/ 419 w 647"/>
                <a:gd name="T37" fmla="*/ 329 h 701"/>
                <a:gd name="T38" fmla="*/ 498 w 647"/>
                <a:gd name="T39" fmla="*/ 216 h 701"/>
                <a:gd name="T40" fmla="*/ 229 w 647"/>
                <a:gd name="T41" fmla="*/ 494 h 701"/>
                <a:gd name="T42" fmla="*/ 163 w 647"/>
                <a:gd name="T43" fmla="*/ 505 h 701"/>
                <a:gd name="T44" fmla="*/ 156 w 647"/>
                <a:gd name="T45" fmla="*/ 425 h 701"/>
                <a:gd name="T46" fmla="*/ 140 w 647"/>
                <a:gd name="T47" fmla="*/ 399 h 701"/>
                <a:gd name="T48" fmla="*/ 177 w 647"/>
                <a:gd name="T49" fmla="*/ 283 h 701"/>
                <a:gd name="T50" fmla="*/ 180 w 647"/>
                <a:gd name="T51" fmla="*/ 246 h 701"/>
                <a:gd name="T52" fmla="*/ 290 w 647"/>
                <a:gd name="T53" fmla="*/ 218 h 701"/>
                <a:gd name="T54" fmla="*/ 331 w 647"/>
                <a:gd name="T55" fmla="*/ 113 h 701"/>
                <a:gd name="T56" fmla="*/ 383 w 647"/>
                <a:gd name="T57" fmla="*/ 173 h 701"/>
                <a:gd name="T58" fmla="*/ 457 w 647"/>
                <a:gd name="T59" fmla="*/ 171 h 701"/>
                <a:gd name="T60" fmla="*/ 393 w 647"/>
                <a:gd name="T61" fmla="*/ 265 h 701"/>
                <a:gd name="T62" fmla="*/ 384 w 647"/>
                <a:gd name="T63" fmla="*/ 229 h 701"/>
                <a:gd name="T64" fmla="*/ 384 w 647"/>
                <a:gd name="T65" fmla="*/ 222 h 701"/>
                <a:gd name="T66" fmla="*/ 291 w 647"/>
                <a:gd name="T67" fmla="*/ 250 h 701"/>
                <a:gd name="T68" fmla="*/ 305 w 647"/>
                <a:gd name="T69" fmla="*/ 259 h 701"/>
                <a:gd name="T70" fmla="*/ 257 w 647"/>
                <a:gd name="T71" fmla="*/ 403 h 701"/>
                <a:gd name="T72" fmla="*/ 272 w 647"/>
                <a:gd name="T73" fmla="*/ 361 h 701"/>
                <a:gd name="T74" fmla="*/ 263 w 647"/>
                <a:gd name="T75" fmla="*/ 356 h 701"/>
                <a:gd name="T76" fmla="*/ 236 w 647"/>
                <a:gd name="T77" fmla="*/ 352 h 701"/>
                <a:gd name="T78" fmla="*/ 299 w 647"/>
                <a:gd name="T79" fmla="*/ 337 h 701"/>
                <a:gd name="T80" fmla="*/ 445 w 647"/>
                <a:gd name="T81" fmla="*/ 236 h 701"/>
                <a:gd name="T82" fmla="*/ 412 w 647"/>
                <a:gd name="T83" fmla="*/ 231 h 701"/>
                <a:gd name="T84" fmla="*/ 494 w 647"/>
                <a:gd name="T85" fmla="*/ 221 h 701"/>
                <a:gd name="T86" fmla="*/ 431 w 647"/>
                <a:gd name="T87" fmla="*/ 430 h 701"/>
                <a:gd name="T88" fmla="*/ 572 w 647"/>
                <a:gd name="T89" fmla="*/ 254 h 701"/>
                <a:gd name="T90" fmla="*/ 420 w 647"/>
                <a:gd name="T91" fmla="*/ 452 h 701"/>
                <a:gd name="T92" fmla="*/ 407 w 647"/>
                <a:gd name="T93" fmla="*/ 454 h 701"/>
                <a:gd name="T94" fmla="*/ 573 w 647"/>
                <a:gd name="T95" fmla="*/ 247 h 701"/>
                <a:gd name="T96" fmla="*/ 437 w 647"/>
                <a:gd name="T97" fmla="*/ 534 h 701"/>
                <a:gd name="T98" fmla="*/ 365 w 647"/>
                <a:gd name="T99" fmla="*/ 643 h 701"/>
                <a:gd name="T100" fmla="*/ 331 w 647"/>
                <a:gd name="T101" fmla="*/ 672 h 701"/>
                <a:gd name="T102" fmla="*/ 528 w 647"/>
                <a:gd name="T103" fmla="*/ 594 h 701"/>
                <a:gd name="T104" fmla="*/ 432 w 647"/>
                <a:gd name="T105" fmla="*/ 558 h 701"/>
                <a:gd name="T106" fmla="*/ 586 w 647"/>
                <a:gd name="T107" fmla="*/ 443 h 701"/>
                <a:gd name="T108" fmla="*/ 416 w 647"/>
                <a:gd name="T109" fmla="*/ 463 h 701"/>
                <a:gd name="T110" fmla="*/ 514 w 647"/>
                <a:gd name="T111" fmla="*/ 262 h 701"/>
                <a:gd name="T112" fmla="*/ 339 w 647"/>
                <a:gd name="T113" fmla="*/ 230 h 701"/>
                <a:gd name="T114" fmla="*/ 392 w 647"/>
                <a:gd name="T115" fmla="*/ 534 h 701"/>
                <a:gd name="T116" fmla="*/ 541 w 647"/>
                <a:gd name="T117" fmla="*/ 399 h 701"/>
                <a:gd name="T118" fmla="*/ 567 w 647"/>
                <a:gd name="T119" fmla="*/ 40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7" h="701">
                  <a:moveTo>
                    <a:pt x="555" y="673"/>
                  </a:moveTo>
                  <a:lnTo>
                    <a:pt x="555" y="673"/>
                  </a:lnTo>
                  <a:cubicBezTo>
                    <a:pt x="549" y="670"/>
                    <a:pt x="537" y="667"/>
                    <a:pt x="524" y="663"/>
                  </a:cubicBezTo>
                  <a:cubicBezTo>
                    <a:pt x="525" y="670"/>
                    <a:pt x="526" y="677"/>
                    <a:pt x="527" y="682"/>
                  </a:cubicBezTo>
                  <a:cubicBezTo>
                    <a:pt x="536" y="680"/>
                    <a:pt x="546" y="677"/>
                    <a:pt x="555" y="673"/>
                  </a:cubicBezTo>
                  <a:lnTo>
                    <a:pt x="555" y="673"/>
                  </a:lnTo>
                  <a:close/>
                  <a:moveTo>
                    <a:pt x="524" y="657"/>
                  </a:moveTo>
                  <a:lnTo>
                    <a:pt x="524" y="657"/>
                  </a:lnTo>
                  <a:cubicBezTo>
                    <a:pt x="539" y="662"/>
                    <a:pt x="556" y="666"/>
                    <a:pt x="563" y="670"/>
                  </a:cubicBezTo>
                  <a:cubicBezTo>
                    <a:pt x="568" y="668"/>
                    <a:pt x="574" y="666"/>
                    <a:pt x="579" y="663"/>
                  </a:cubicBezTo>
                  <a:cubicBezTo>
                    <a:pt x="569" y="658"/>
                    <a:pt x="546" y="651"/>
                    <a:pt x="524" y="645"/>
                  </a:cubicBezTo>
                  <a:cubicBezTo>
                    <a:pt x="524" y="649"/>
                    <a:pt x="524" y="653"/>
                    <a:pt x="524" y="657"/>
                  </a:cubicBezTo>
                  <a:lnTo>
                    <a:pt x="524" y="657"/>
                  </a:lnTo>
                  <a:close/>
                  <a:moveTo>
                    <a:pt x="564" y="676"/>
                  </a:moveTo>
                  <a:lnTo>
                    <a:pt x="564" y="676"/>
                  </a:lnTo>
                  <a:cubicBezTo>
                    <a:pt x="563" y="676"/>
                    <a:pt x="563" y="676"/>
                    <a:pt x="563" y="676"/>
                  </a:cubicBezTo>
                  <a:cubicBezTo>
                    <a:pt x="546" y="683"/>
                    <a:pt x="528" y="688"/>
                    <a:pt x="511" y="692"/>
                  </a:cubicBezTo>
                  <a:cubicBezTo>
                    <a:pt x="511" y="692"/>
                    <a:pt x="510" y="692"/>
                    <a:pt x="510" y="692"/>
                  </a:cubicBezTo>
                  <a:cubicBezTo>
                    <a:pt x="494" y="695"/>
                    <a:pt x="478" y="697"/>
                    <a:pt x="463" y="698"/>
                  </a:cubicBezTo>
                  <a:cubicBezTo>
                    <a:pt x="462" y="698"/>
                    <a:pt x="462" y="698"/>
                    <a:pt x="462" y="698"/>
                  </a:cubicBezTo>
                  <a:cubicBezTo>
                    <a:pt x="410" y="701"/>
                    <a:pt x="361" y="691"/>
                    <a:pt x="324" y="675"/>
                  </a:cubicBezTo>
                  <a:lnTo>
                    <a:pt x="323" y="674"/>
                  </a:lnTo>
                  <a:cubicBezTo>
                    <a:pt x="323" y="674"/>
                    <a:pt x="322" y="674"/>
                    <a:pt x="322" y="674"/>
                  </a:cubicBezTo>
                  <a:cubicBezTo>
                    <a:pt x="260" y="645"/>
                    <a:pt x="232" y="594"/>
                    <a:pt x="293" y="552"/>
                  </a:cubicBezTo>
                  <a:cubicBezTo>
                    <a:pt x="286" y="542"/>
                    <a:pt x="278" y="532"/>
                    <a:pt x="270" y="522"/>
                  </a:cubicBezTo>
                  <a:cubicBezTo>
                    <a:pt x="267" y="518"/>
                    <a:pt x="265" y="515"/>
                    <a:pt x="262" y="511"/>
                  </a:cubicBezTo>
                  <a:cubicBezTo>
                    <a:pt x="257" y="524"/>
                    <a:pt x="257" y="532"/>
                    <a:pt x="265" y="544"/>
                  </a:cubicBezTo>
                  <a:cubicBezTo>
                    <a:pt x="266" y="545"/>
                    <a:pt x="265" y="546"/>
                    <a:pt x="265" y="547"/>
                  </a:cubicBezTo>
                  <a:lnTo>
                    <a:pt x="221" y="599"/>
                  </a:lnTo>
                  <a:cubicBezTo>
                    <a:pt x="220" y="601"/>
                    <a:pt x="218" y="601"/>
                    <a:pt x="217" y="599"/>
                  </a:cubicBezTo>
                  <a:cubicBezTo>
                    <a:pt x="0" y="361"/>
                    <a:pt x="247" y="0"/>
                    <a:pt x="546" y="104"/>
                  </a:cubicBezTo>
                  <a:cubicBezTo>
                    <a:pt x="548" y="105"/>
                    <a:pt x="549" y="106"/>
                    <a:pt x="548" y="108"/>
                  </a:cubicBezTo>
                  <a:lnTo>
                    <a:pt x="501" y="186"/>
                  </a:lnTo>
                  <a:cubicBezTo>
                    <a:pt x="500" y="187"/>
                    <a:pt x="499" y="188"/>
                    <a:pt x="498" y="187"/>
                  </a:cubicBezTo>
                  <a:cubicBezTo>
                    <a:pt x="483" y="185"/>
                    <a:pt x="474" y="186"/>
                    <a:pt x="468" y="192"/>
                  </a:cubicBezTo>
                  <a:cubicBezTo>
                    <a:pt x="482" y="194"/>
                    <a:pt x="496" y="197"/>
                    <a:pt x="510" y="202"/>
                  </a:cubicBezTo>
                  <a:cubicBezTo>
                    <a:pt x="523" y="188"/>
                    <a:pt x="536" y="175"/>
                    <a:pt x="551" y="163"/>
                  </a:cubicBezTo>
                  <a:cubicBezTo>
                    <a:pt x="551" y="163"/>
                    <a:pt x="551" y="163"/>
                    <a:pt x="552" y="163"/>
                  </a:cubicBezTo>
                  <a:cubicBezTo>
                    <a:pt x="552" y="162"/>
                    <a:pt x="553" y="162"/>
                    <a:pt x="554" y="163"/>
                  </a:cubicBezTo>
                  <a:cubicBezTo>
                    <a:pt x="555" y="163"/>
                    <a:pt x="555" y="163"/>
                    <a:pt x="556" y="164"/>
                  </a:cubicBezTo>
                  <a:cubicBezTo>
                    <a:pt x="556" y="164"/>
                    <a:pt x="556" y="165"/>
                    <a:pt x="556" y="165"/>
                  </a:cubicBezTo>
                  <a:lnTo>
                    <a:pt x="583" y="244"/>
                  </a:lnTo>
                  <a:cubicBezTo>
                    <a:pt x="583" y="245"/>
                    <a:pt x="583" y="245"/>
                    <a:pt x="583" y="246"/>
                  </a:cubicBezTo>
                  <a:cubicBezTo>
                    <a:pt x="583" y="247"/>
                    <a:pt x="582" y="247"/>
                    <a:pt x="582" y="247"/>
                  </a:cubicBezTo>
                  <a:cubicBezTo>
                    <a:pt x="581" y="248"/>
                    <a:pt x="580" y="249"/>
                    <a:pt x="579" y="249"/>
                  </a:cubicBezTo>
                  <a:cubicBezTo>
                    <a:pt x="585" y="266"/>
                    <a:pt x="623" y="382"/>
                    <a:pt x="635" y="413"/>
                  </a:cubicBezTo>
                  <a:cubicBezTo>
                    <a:pt x="639" y="423"/>
                    <a:pt x="647" y="441"/>
                    <a:pt x="647" y="452"/>
                  </a:cubicBezTo>
                  <a:cubicBezTo>
                    <a:pt x="647" y="462"/>
                    <a:pt x="640" y="467"/>
                    <a:pt x="625" y="468"/>
                  </a:cubicBezTo>
                  <a:cubicBezTo>
                    <a:pt x="617" y="475"/>
                    <a:pt x="616" y="478"/>
                    <a:pt x="620" y="483"/>
                  </a:cubicBezTo>
                  <a:cubicBezTo>
                    <a:pt x="628" y="494"/>
                    <a:pt x="624" y="499"/>
                    <a:pt x="615" y="506"/>
                  </a:cubicBezTo>
                  <a:cubicBezTo>
                    <a:pt x="624" y="513"/>
                    <a:pt x="622" y="526"/>
                    <a:pt x="617" y="526"/>
                  </a:cubicBezTo>
                  <a:cubicBezTo>
                    <a:pt x="611" y="526"/>
                    <a:pt x="609" y="528"/>
                    <a:pt x="605" y="533"/>
                  </a:cubicBezTo>
                  <a:cubicBezTo>
                    <a:pt x="633" y="560"/>
                    <a:pt x="610" y="583"/>
                    <a:pt x="573" y="591"/>
                  </a:cubicBezTo>
                  <a:cubicBezTo>
                    <a:pt x="562" y="594"/>
                    <a:pt x="548" y="595"/>
                    <a:pt x="534" y="594"/>
                  </a:cubicBezTo>
                  <a:cubicBezTo>
                    <a:pt x="534" y="594"/>
                    <a:pt x="534" y="594"/>
                    <a:pt x="534" y="595"/>
                  </a:cubicBezTo>
                  <a:cubicBezTo>
                    <a:pt x="529" y="610"/>
                    <a:pt x="526" y="625"/>
                    <a:pt x="525" y="639"/>
                  </a:cubicBezTo>
                  <a:cubicBezTo>
                    <a:pt x="549" y="646"/>
                    <a:pt x="578" y="655"/>
                    <a:pt x="586" y="661"/>
                  </a:cubicBezTo>
                  <a:cubicBezTo>
                    <a:pt x="586" y="661"/>
                    <a:pt x="587" y="662"/>
                    <a:pt x="587" y="662"/>
                  </a:cubicBezTo>
                  <a:cubicBezTo>
                    <a:pt x="587" y="663"/>
                    <a:pt x="588" y="663"/>
                    <a:pt x="587" y="664"/>
                  </a:cubicBezTo>
                  <a:cubicBezTo>
                    <a:pt x="587" y="665"/>
                    <a:pt x="587" y="665"/>
                    <a:pt x="586" y="666"/>
                  </a:cubicBezTo>
                  <a:cubicBezTo>
                    <a:pt x="586" y="666"/>
                    <a:pt x="586" y="666"/>
                    <a:pt x="585" y="666"/>
                  </a:cubicBezTo>
                  <a:cubicBezTo>
                    <a:pt x="578" y="670"/>
                    <a:pt x="571" y="673"/>
                    <a:pt x="564" y="676"/>
                  </a:cubicBezTo>
                  <a:lnTo>
                    <a:pt x="564" y="676"/>
                  </a:lnTo>
                  <a:close/>
                  <a:moveTo>
                    <a:pt x="306" y="570"/>
                  </a:moveTo>
                  <a:lnTo>
                    <a:pt x="306" y="570"/>
                  </a:lnTo>
                  <a:cubicBezTo>
                    <a:pt x="306" y="570"/>
                    <a:pt x="306" y="570"/>
                    <a:pt x="306" y="571"/>
                  </a:cubicBezTo>
                  <a:cubicBezTo>
                    <a:pt x="308" y="577"/>
                    <a:pt x="309" y="584"/>
                    <a:pt x="309" y="592"/>
                  </a:cubicBezTo>
                  <a:cubicBezTo>
                    <a:pt x="326" y="581"/>
                    <a:pt x="321" y="561"/>
                    <a:pt x="316" y="552"/>
                  </a:cubicBezTo>
                  <a:cubicBezTo>
                    <a:pt x="312" y="555"/>
                    <a:pt x="307" y="558"/>
                    <a:pt x="303" y="560"/>
                  </a:cubicBezTo>
                  <a:cubicBezTo>
                    <a:pt x="304" y="563"/>
                    <a:pt x="305" y="566"/>
                    <a:pt x="306" y="570"/>
                  </a:cubicBezTo>
                  <a:lnTo>
                    <a:pt x="306" y="570"/>
                  </a:lnTo>
                  <a:close/>
                  <a:moveTo>
                    <a:pt x="302" y="575"/>
                  </a:moveTo>
                  <a:lnTo>
                    <a:pt x="302" y="575"/>
                  </a:lnTo>
                  <a:cubicBezTo>
                    <a:pt x="289" y="583"/>
                    <a:pt x="284" y="592"/>
                    <a:pt x="283" y="601"/>
                  </a:cubicBezTo>
                  <a:cubicBezTo>
                    <a:pt x="291" y="600"/>
                    <a:pt x="297" y="598"/>
                    <a:pt x="303" y="596"/>
                  </a:cubicBezTo>
                  <a:cubicBezTo>
                    <a:pt x="303" y="588"/>
                    <a:pt x="303" y="581"/>
                    <a:pt x="302" y="575"/>
                  </a:cubicBezTo>
                  <a:lnTo>
                    <a:pt x="302" y="575"/>
                  </a:lnTo>
                  <a:close/>
                  <a:moveTo>
                    <a:pt x="283" y="607"/>
                  </a:moveTo>
                  <a:lnTo>
                    <a:pt x="283" y="607"/>
                  </a:lnTo>
                  <a:cubicBezTo>
                    <a:pt x="283" y="610"/>
                    <a:pt x="284" y="614"/>
                    <a:pt x="286" y="617"/>
                  </a:cubicBezTo>
                  <a:cubicBezTo>
                    <a:pt x="325" y="617"/>
                    <a:pt x="354" y="578"/>
                    <a:pt x="333" y="540"/>
                  </a:cubicBezTo>
                  <a:cubicBezTo>
                    <a:pt x="329" y="543"/>
                    <a:pt x="325" y="546"/>
                    <a:pt x="321" y="549"/>
                  </a:cubicBezTo>
                  <a:cubicBezTo>
                    <a:pt x="329" y="563"/>
                    <a:pt x="335" y="601"/>
                    <a:pt x="283" y="607"/>
                  </a:cubicBezTo>
                  <a:lnTo>
                    <a:pt x="283" y="607"/>
                  </a:lnTo>
                  <a:close/>
                  <a:moveTo>
                    <a:pt x="289" y="623"/>
                  </a:moveTo>
                  <a:lnTo>
                    <a:pt x="289" y="623"/>
                  </a:lnTo>
                  <a:cubicBezTo>
                    <a:pt x="292" y="627"/>
                    <a:pt x="296" y="631"/>
                    <a:pt x="301" y="635"/>
                  </a:cubicBezTo>
                  <a:cubicBezTo>
                    <a:pt x="358" y="619"/>
                    <a:pt x="370" y="571"/>
                    <a:pt x="348" y="528"/>
                  </a:cubicBezTo>
                  <a:cubicBezTo>
                    <a:pt x="344" y="531"/>
                    <a:pt x="341" y="533"/>
                    <a:pt x="338" y="536"/>
                  </a:cubicBezTo>
                  <a:cubicBezTo>
                    <a:pt x="362" y="578"/>
                    <a:pt x="330" y="620"/>
                    <a:pt x="289" y="623"/>
                  </a:cubicBezTo>
                  <a:lnTo>
                    <a:pt x="289" y="623"/>
                  </a:lnTo>
                  <a:close/>
                  <a:moveTo>
                    <a:pt x="307" y="639"/>
                  </a:moveTo>
                  <a:lnTo>
                    <a:pt x="307" y="639"/>
                  </a:lnTo>
                  <a:cubicBezTo>
                    <a:pt x="312" y="643"/>
                    <a:pt x="318" y="645"/>
                    <a:pt x="325" y="647"/>
                  </a:cubicBezTo>
                  <a:cubicBezTo>
                    <a:pt x="395" y="612"/>
                    <a:pt x="378" y="539"/>
                    <a:pt x="362" y="514"/>
                  </a:cubicBezTo>
                  <a:cubicBezTo>
                    <a:pt x="359" y="517"/>
                    <a:pt x="355" y="521"/>
                    <a:pt x="352" y="524"/>
                  </a:cubicBezTo>
                  <a:cubicBezTo>
                    <a:pt x="376" y="569"/>
                    <a:pt x="365" y="620"/>
                    <a:pt x="307" y="639"/>
                  </a:cubicBezTo>
                  <a:lnTo>
                    <a:pt x="307" y="639"/>
                  </a:lnTo>
                  <a:close/>
                  <a:moveTo>
                    <a:pt x="527" y="353"/>
                  </a:moveTo>
                  <a:lnTo>
                    <a:pt x="527" y="353"/>
                  </a:lnTo>
                  <a:cubicBezTo>
                    <a:pt x="552" y="343"/>
                    <a:pt x="582" y="339"/>
                    <a:pt x="606" y="346"/>
                  </a:cubicBezTo>
                  <a:cubicBezTo>
                    <a:pt x="595" y="315"/>
                    <a:pt x="584" y="282"/>
                    <a:pt x="578" y="264"/>
                  </a:cubicBezTo>
                  <a:cubicBezTo>
                    <a:pt x="578" y="295"/>
                    <a:pt x="563" y="325"/>
                    <a:pt x="532" y="338"/>
                  </a:cubicBezTo>
                  <a:cubicBezTo>
                    <a:pt x="531" y="343"/>
                    <a:pt x="529" y="348"/>
                    <a:pt x="527" y="353"/>
                  </a:cubicBezTo>
                  <a:lnTo>
                    <a:pt x="527" y="353"/>
                  </a:lnTo>
                  <a:close/>
                  <a:moveTo>
                    <a:pt x="518" y="357"/>
                  </a:moveTo>
                  <a:lnTo>
                    <a:pt x="518" y="357"/>
                  </a:lnTo>
                  <a:cubicBezTo>
                    <a:pt x="518" y="357"/>
                    <a:pt x="518" y="357"/>
                    <a:pt x="519" y="356"/>
                  </a:cubicBezTo>
                  <a:cubicBezTo>
                    <a:pt x="523" y="350"/>
                    <a:pt x="525" y="343"/>
                    <a:pt x="527" y="336"/>
                  </a:cubicBezTo>
                  <a:cubicBezTo>
                    <a:pt x="527" y="335"/>
                    <a:pt x="527" y="335"/>
                    <a:pt x="527" y="335"/>
                  </a:cubicBezTo>
                  <a:cubicBezTo>
                    <a:pt x="528" y="328"/>
                    <a:pt x="529" y="321"/>
                    <a:pt x="528" y="314"/>
                  </a:cubicBezTo>
                  <a:cubicBezTo>
                    <a:pt x="528" y="314"/>
                    <a:pt x="528" y="314"/>
                    <a:pt x="528" y="313"/>
                  </a:cubicBezTo>
                  <a:cubicBezTo>
                    <a:pt x="528" y="308"/>
                    <a:pt x="527" y="303"/>
                    <a:pt x="526" y="298"/>
                  </a:cubicBezTo>
                  <a:cubicBezTo>
                    <a:pt x="523" y="302"/>
                    <a:pt x="519" y="306"/>
                    <a:pt x="516" y="310"/>
                  </a:cubicBezTo>
                  <a:cubicBezTo>
                    <a:pt x="517" y="328"/>
                    <a:pt x="513" y="348"/>
                    <a:pt x="494" y="365"/>
                  </a:cubicBezTo>
                  <a:cubicBezTo>
                    <a:pt x="495" y="371"/>
                    <a:pt x="495" y="377"/>
                    <a:pt x="494" y="382"/>
                  </a:cubicBezTo>
                  <a:cubicBezTo>
                    <a:pt x="505" y="374"/>
                    <a:pt x="513" y="366"/>
                    <a:pt x="518" y="357"/>
                  </a:cubicBezTo>
                  <a:lnTo>
                    <a:pt x="518" y="357"/>
                  </a:lnTo>
                  <a:close/>
                  <a:moveTo>
                    <a:pt x="374" y="525"/>
                  </a:moveTo>
                  <a:lnTo>
                    <a:pt x="374" y="525"/>
                  </a:lnTo>
                  <a:cubicBezTo>
                    <a:pt x="375" y="519"/>
                    <a:pt x="378" y="513"/>
                    <a:pt x="383" y="509"/>
                  </a:cubicBezTo>
                  <a:cubicBezTo>
                    <a:pt x="381" y="505"/>
                    <a:pt x="379" y="501"/>
                    <a:pt x="379" y="497"/>
                  </a:cubicBezTo>
                  <a:cubicBezTo>
                    <a:pt x="375" y="501"/>
                    <a:pt x="370" y="506"/>
                    <a:pt x="366" y="510"/>
                  </a:cubicBezTo>
                  <a:cubicBezTo>
                    <a:pt x="369" y="514"/>
                    <a:pt x="371" y="519"/>
                    <a:pt x="374" y="525"/>
                  </a:cubicBezTo>
                  <a:lnTo>
                    <a:pt x="374" y="525"/>
                  </a:lnTo>
                  <a:close/>
                  <a:moveTo>
                    <a:pt x="387" y="505"/>
                  </a:moveTo>
                  <a:lnTo>
                    <a:pt x="387" y="505"/>
                  </a:lnTo>
                  <a:cubicBezTo>
                    <a:pt x="391" y="503"/>
                    <a:pt x="394" y="501"/>
                    <a:pt x="399" y="500"/>
                  </a:cubicBezTo>
                  <a:cubicBezTo>
                    <a:pt x="396" y="494"/>
                    <a:pt x="394" y="487"/>
                    <a:pt x="394" y="479"/>
                  </a:cubicBezTo>
                  <a:cubicBezTo>
                    <a:pt x="390" y="483"/>
                    <a:pt x="387" y="487"/>
                    <a:pt x="383" y="491"/>
                  </a:cubicBezTo>
                  <a:cubicBezTo>
                    <a:pt x="384" y="496"/>
                    <a:pt x="385" y="501"/>
                    <a:pt x="387" y="505"/>
                  </a:cubicBezTo>
                  <a:lnTo>
                    <a:pt x="387" y="505"/>
                  </a:lnTo>
                  <a:close/>
                  <a:moveTo>
                    <a:pt x="253" y="527"/>
                  </a:moveTo>
                  <a:lnTo>
                    <a:pt x="253" y="527"/>
                  </a:lnTo>
                  <a:cubicBezTo>
                    <a:pt x="253" y="520"/>
                    <a:pt x="255" y="513"/>
                    <a:pt x="258" y="506"/>
                  </a:cubicBezTo>
                  <a:cubicBezTo>
                    <a:pt x="244" y="485"/>
                    <a:pt x="232" y="458"/>
                    <a:pt x="227" y="419"/>
                  </a:cubicBezTo>
                  <a:cubicBezTo>
                    <a:pt x="227" y="418"/>
                    <a:pt x="227" y="418"/>
                    <a:pt x="227" y="418"/>
                  </a:cubicBezTo>
                  <a:cubicBezTo>
                    <a:pt x="227" y="414"/>
                    <a:pt x="227" y="410"/>
                    <a:pt x="226" y="406"/>
                  </a:cubicBezTo>
                  <a:cubicBezTo>
                    <a:pt x="226" y="406"/>
                    <a:pt x="226" y="406"/>
                    <a:pt x="226" y="405"/>
                  </a:cubicBezTo>
                  <a:cubicBezTo>
                    <a:pt x="226" y="404"/>
                    <a:pt x="226" y="403"/>
                    <a:pt x="226" y="401"/>
                  </a:cubicBezTo>
                  <a:cubicBezTo>
                    <a:pt x="226" y="388"/>
                    <a:pt x="226" y="375"/>
                    <a:pt x="228" y="363"/>
                  </a:cubicBezTo>
                  <a:cubicBezTo>
                    <a:pt x="228" y="362"/>
                    <a:pt x="229" y="362"/>
                    <a:pt x="229" y="362"/>
                  </a:cubicBezTo>
                  <a:cubicBezTo>
                    <a:pt x="229" y="358"/>
                    <a:pt x="230" y="354"/>
                    <a:pt x="231" y="350"/>
                  </a:cubicBezTo>
                  <a:cubicBezTo>
                    <a:pt x="231" y="350"/>
                    <a:pt x="231" y="349"/>
                    <a:pt x="231" y="349"/>
                  </a:cubicBezTo>
                  <a:cubicBezTo>
                    <a:pt x="239" y="313"/>
                    <a:pt x="258" y="278"/>
                    <a:pt x="284" y="250"/>
                  </a:cubicBezTo>
                  <a:cubicBezTo>
                    <a:pt x="284" y="250"/>
                    <a:pt x="284" y="249"/>
                    <a:pt x="284" y="249"/>
                  </a:cubicBezTo>
                  <a:cubicBezTo>
                    <a:pt x="292" y="241"/>
                    <a:pt x="301" y="234"/>
                    <a:pt x="310" y="227"/>
                  </a:cubicBezTo>
                  <a:lnTo>
                    <a:pt x="310" y="227"/>
                  </a:lnTo>
                  <a:cubicBezTo>
                    <a:pt x="324" y="216"/>
                    <a:pt x="340" y="207"/>
                    <a:pt x="358" y="201"/>
                  </a:cubicBezTo>
                  <a:cubicBezTo>
                    <a:pt x="358" y="200"/>
                    <a:pt x="358" y="200"/>
                    <a:pt x="358" y="200"/>
                  </a:cubicBezTo>
                  <a:cubicBezTo>
                    <a:pt x="379" y="192"/>
                    <a:pt x="403" y="188"/>
                    <a:pt x="428" y="188"/>
                  </a:cubicBezTo>
                  <a:cubicBezTo>
                    <a:pt x="430" y="188"/>
                    <a:pt x="431" y="188"/>
                    <a:pt x="433" y="188"/>
                  </a:cubicBezTo>
                  <a:cubicBezTo>
                    <a:pt x="442" y="188"/>
                    <a:pt x="452" y="189"/>
                    <a:pt x="462" y="190"/>
                  </a:cubicBezTo>
                  <a:cubicBezTo>
                    <a:pt x="466" y="185"/>
                    <a:pt x="471" y="182"/>
                    <a:pt x="478" y="181"/>
                  </a:cubicBezTo>
                  <a:cubicBezTo>
                    <a:pt x="477" y="181"/>
                    <a:pt x="477" y="180"/>
                    <a:pt x="476" y="180"/>
                  </a:cubicBezTo>
                  <a:cubicBezTo>
                    <a:pt x="476" y="180"/>
                    <a:pt x="476" y="180"/>
                    <a:pt x="476" y="180"/>
                  </a:cubicBezTo>
                  <a:cubicBezTo>
                    <a:pt x="464" y="177"/>
                    <a:pt x="451" y="175"/>
                    <a:pt x="439" y="174"/>
                  </a:cubicBezTo>
                  <a:lnTo>
                    <a:pt x="439" y="174"/>
                  </a:lnTo>
                  <a:cubicBezTo>
                    <a:pt x="374" y="170"/>
                    <a:pt x="312" y="198"/>
                    <a:pt x="269" y="246"/>
                  </a:cubicBezTo>
                  <a:lnTo>
                    <a:pt x="269" y="246"/>
                  </a:lnTo>
                  <a:cubicBezTo>
                    <a:pt x="260" y="256"/>
                    <a:pt x="252" y="266"/>
                    <a:pt x="245" y="277"/>
                  </a:cubicBezTo>
                  <a:cubicBezTo>
                    <a:pt x="245" y="277"/>
                    <a:pt x="245" y="277"/>
                    <a:pt x="245" y="277"/>
                  </a:cubicBezTo>
                  <a:cubicBezTo>
                    <a:pt x="238" y="288"/>
                    <a:pt x="233" y="298"/>
                    <a:pt x="228" y="310"/>
                  </a:cubicBezTo>
                  <a:cubicBezTo>
                    <a:pt x="228" y="310"/>
                    <a:pt x="228" y="310"/>
                    <a:pt x="228" y="310"/>
                  </a:cubicBezTo>
                  <a:cubicBezTo>
                    <a:pt x="223" y="321"/>
                    <a:pt x="219" y="333"/>
                    <a:pt x="217" y="345"/>
                  </a:cubicBezTo>
                  <a:cubicBezTo>
                    <a:pt x="206" y="391"/>
                    <a:pt x="210" y="442"/>
                    <a:pt x="235" y="494"/>
                  </a:cubicBezTo>
                  <a:lnTo>
                    <a:pt x="235" y="494"/>
                  </a:lnTo>
                  <a:cubicBezTo>
                    <a:pt x="240" y="505"/>
                    <a:pt x="246" y="516"/>
                    <a:pt x="253" y="527"/>
                  </a:cubicBezTo>
                  <a:lnTo>
                    <a:pt x="253" y="527"/>
                  </a:lnTo>
                  <a:close/>
                  <a:moveTo>
                    <a:pt x="264" y="503"/>
                  </a:moveTo>
                  <a:lnTo>
                    <a:pt x="264" y="503"/>
                  </a:lnTo>
                  <a:cubicBezTo>
                    <a:pt x="264" y="504"/>
                    <a:pt x="264" y="504"/>
                    <a:pt x="264" y="504"/>
                  </a:cubicBezTo>
                  <a:cubicBezTo>
                    <a:pt x="266" y="507"/>
                    <a:pt x="268" y="510"/>
                    <a:pt x="270" y="513"/>
                  </a:cubicBezTo>
                  <a:cubicBezTo>
                    <a:pt x="281" y="504"/>
                    <a:pt x="292" y="495"/>
                    <a:pt x="301" y="486"/>
                  </a:cubicBezTo>
                  <a:cubicBezTo>
                    <a:pt x="297" y="483"/>
                    <a:pt x="292" y="481"/>
                    <a:pt x="288" y="479"/>
                  </a:cubicBezTo>
                  <a:cubicBezTo>
                    <a:pt x="281" y="486"/>
                    <a:pt x="275" y="490"/>
                    <a:pt x="262" y="490"/>
                  </a:cubicBezTo>
                  <a:cubicBezTo>
                    <a:pt x="260" y="490"/>
                    <a:pt x="259" y="488"/>
                    <a:pt x="260" y="486"/>
                  </a:cubicBezTo>
                  <a:cubicBezTo>
                    <a:pt x="262" y="479"/>
                    <a:pt x="260" y="461"/>
                    <a:pt x="260" y="452"/>
                  </a:cubicBezTo>
                  <a:cubicBezTo>
                    <a:pt x="259" y="450"/>
                    <a:pt x="258" y="448"/>
                    <a:pt x="257" y="446"/>
                  </a:cubicBezTo>
                  <a:cubicBezTo>
                    <a:pt x="253" y="447"/>
                    <a:pt x="249" y="447"/>
                    <a:pt x="243" y="447"/>
                  </a:cubicBezTo>
                  <a:cubicBezTo>
                    <a:pt x="240" y="447"/>
                    <a:pt x="239" y="444"/>
                    <a:pt x="241" y="442"/>
                  </a:cubicBezTo>
                  <a:cubicBezTo>
                    <a:pt x="250" y="434"/>
                    <a:pt x="249" y="423"/>
                    <a:pt x="250" y="408"/>
                  </a:cubicBezTo>
                  <a:cubicBezTo>
                    <a:pt x="245" y="411"/>
                    <a:pt x="237" y="417"/>
                    <a:pt x="233" y="419"/>
                  </a:cubicBezTo>
                  <a:cubicBezTo>
                    <a:pt x="237" y="458"/>
                    <a:pt x="250" y="483"/>
                    <a:pt x="264" y="503"/>
                  </a:cubicBezTo>
                  <a:lnTo>
                    <a:pt x="264" y="503"/>
                  </a:lnTo>
                  <a:close/>
                  <a:moveTo>
                    <a:pt x="291" y="540"/>
                  </a:moveTo>
                  <a:lnTo>
                    <a:pt x="291" y="540"/>
                  </a:lnTo>
                  <a:cubicBezTo>
                    <a:pt x="406" y="463"/>
                    <a:pt x="451" y="323"/>
                    <a:pt x="554" y="235"/>
                  </a:cubicBezTo>
                  <a:lnTo>
                    <a:pt x="539" y="232"/>
                  </a:lnTo>
                  <a:cubicBezTo>
                    <a:pt x="536" y="231"/>
                    <a:pt x="536" y="231"/>
                    <a:pt x="536" y="228"/>
                  </a:cubicBezTo>
                  <a:lnTo>
                    <a:pt x="539" y="207"/>
                  </a:lnTo>
                  <a:cubicBezTo>
                    <a:pt x="444" y="303"/>
                    <a:pt x="391" y="462"/>
                    <a:pt x="283" y="530"/>
                  </a:cubicBezTo>
                  <a:cubicBezTo>
                    <a:pt x="286" y="533"/>
                    <a:pt x="288" y="536"/>
                    <a:pt x="291" y="540"/>
                  </a:cubicBezTo>
                  <a:lnTo>
                    <a:pt x="291" y="540"/>
                  </a:lnTo>
                  <a:close/>
                  <a:moveTo>
                    <a:pt x="558" y="188"/>
                  </a:moveTo>
                  <a:lnTo>
                    <a:pt x="558" y="188"/>
                  </a:lnTo>
                  <a:cubicBezTo>
                    <a:pt x="554" y="192"/>
                    <a:pt x="549" y="196"/>
                    <a:pt x="545" y="200"/>
                  </a:cubicBezTo>
                  <a:lnTo>
                    <a:pt x="542" y="227"/>
                  </a:lnTo>
                  <a:lnTo>
                    <a:pt x="560" y="230"/>
                  </a:lnTo>
                  <a:cubicBezTo>
                    <a:pt x="563" y="228"/>
                    <a:pt x="566" y="225"/>
                    <a:pt x="570" y="222"/>
                  </a:cubicBezTo>
                  <a:lnTo>
                    <a:pt x="567" y="216"/>
                  </a:lnTo>
                  <a:cubicBezTo>
                    <a:pt x="562" y="217"/>
                    <a:pt x="557" y="215"/>
                    <a:pt x="555" y="210"/>
                  </a:cubicBezTo>
                  <a:cubicBezTo>
                    <a:pt x="553" y="204"/>
                    <a:pt x="556" y="199"/>
                    <a:pt x="561" y="197"/>
                  </a:cubicBezTo>
                  <a:lnTo>
                    <a:pt x="558" y="188"/>
                  </a:lnTo>
                  <a:lnTo>
                    <a:pt x="558" y="188"/>
                  </a:lnTo>
                  <a:close/>
                  <a:moveTo>
                    <a:pt x="308" y="487"/>
                  </a:moveTo>
                  <a:lnTo>
                    <a:pt x="308" y="487"/>
                  </a:lnTo>
                  <a:cubicBezTo>
                    <a:pt x="297" y="498"/>
                    <a:pt x="286" y="508"/>
                    <a:pt x="274" y="517"/>
                  </a:cubicBezTo>
                  <a:lnTo>
                    <a:pt x="274" y="518"/>
                  </a:lnTo>
                  <a:cubicBezTo>
                    <a:pt x="276" y="521"/>
                    <a:pt x="278" y="523"/>
                    <a:pt x="280" y="525"/>
                  </a:cubicBezTo>
                  <a:cubicBezTo>
                    <a:pt x="336" y="490"/>
                    <a:pt x="378" y="429"/>
                    <a:pt x="419" y="364"/>
                  </a:cubicBezTo>
                  <a:cubicBezTo>
                    <a:pt x="454" y="308"/>
                    <a:pt x="492" y="245"/>
                    <a:pt x="540" y="197"/>
                  </a:cubicBezTo>
                  <a:cubicBezTo>
                    <a:pt x="540" y="197"/>
                    <a:pt x="541" y="197"/>
                    <a:pt x="541" y="196"/>
                  </a:cubicBezTo>
                  <a:cubicBezTo>
                    <a:pt x="546" y="192"/>
                    <a:pt x="551" y="187"/>
                    <a:pt x="556" y="183"/>
                  </a:cubicBezTo>
                  <a:lnTo>
                    <a:pt x="552" y="170"/>
                  </a:lnTo>
                  <a:cubicBezTo>
                    <a:pt x="533" y="185"/>
                    <a:pt x="516" y="203"/>
                    <a:pt x="500" y="222"/>
                  </a:cubicBezTo>
                  <a:cubicBezTo>
                    <a:pt x="500" y="222"/>
                    <a:pt x="500" y="223"/>
                    <a:pt x="500" y="223"/>
                  </a:cubicBezTo>
                  <a:cubicBezTo>
                    <a:pt x="469" y="260"/>
                    <a:pt x="443" y="302"/>
                    <a:pt x="418" y="341"/>
                  </a:cubicBezTo>
                  <a:cubicBezTo>
                    <a:pt x="405" y="361"/>
                    <a:pt x="392" y="382"/>
                    <a:pt x="378" y="402"/>
                  </a:cubicBezTo>
                  <a:cubicBezTo>
                    <a:pt x="378" y="402"/>
                    <a:pt x="378" y="402"/>
                    <a:pt x="378" y="402"/>
                  </a:cubicBezTo>
                  <a:cubicBezTo>
                    <a:pt x="372" y="411"/>
                    <a:pt x="366" y="419"/>
                    <a:pt x="360" y="426"/>
                  </a:cubicBezTo>
                  <a:cubicBezTo>
                    <a:pt x="360" y="427"/>
                    <a:pt x="360" y="427"/>
                    <a:pt x="360" y="427"/>
                  </a:cubicBezTo>
                  <a:cubicBezTo>
                    <a:pt x="355" y="433"/>
                    <a:pt x="351" y="439"/>
                    <a:pt x="347" y="444"/>
                  </a:cubicBezTo>
                  <a:cubicBezTo>
                    <a:pt x="346" y="444"/>
                    <a:pt x="346" y="445"/>
                    <a:pt x="346" y="445"/>
                  </a:cubicBezTo>
                  <a:cubicBezTo>
                    <a:pt x="340" y="453"/>
                    <a:pt x="333" y="461"/>
                    <a:pt x="326" y="468"/>
                  </a:cubicBezTo>
                  <a:cubicBezTo>
                    <a:pt x="326" y="469"/>
                    <a:pt x="326" y="469"/>
                    <a:pt x="325" y="469"/>
                  </a:cubicBezTo>
                  <a:cubicBezTo>
                    <a:pt x="320" y="475"/>
                    <a:pt x="314" y="481"/>
                    <a:pt x="308" y="487"/>
                  </a:cubicBezTo>
                  <a:lnTo>
                    <a:pt x="308" y="487"/>
                  </a:lnTo>
                  <a:lnTo>
                    <a:pt x="308" y="487"/>
                  </a:lnTo>
                  <a:close/>
                  <a:moveTo>
                    <a:pt x="306" y="482"/>
                  </a:moveTo>
                  <a:lnTo>
                    <a:pt x="306" y="482"/>
                  </a:lnTo>
                  <a:cubicBezTo>
                    <a:pt x="310" y="477"/>
                    <a:pt x="314" y="473"/>
                    <a:pt x="318" y="469"/>
                  </a:cubicBezTo>
                  <a:cubicBezTo>
                    <a:pt x="292" y="465"/>
                    <a:pt x="277" y="452"/>
                    <a:pt x="272" y="437"/>
                  </a:cubicBezTo>
                  <a:cubicBezTo>
                    <a:pt x="268" y="440"/>
                    <a:pt x="265" y="443"/>
                    <a:pt x="262" y="444"/>
                  </a:cubicBezTo>
                  <a:cubicBezTo>
                    <a:pt x="263" y="446"/>
                    <a:pt x="264" y="447"/>
                    <a:pt x="264" y="449"/>
                  </a:cubicBezTo>
                  <a:cubicBezTo>
                    <a:pt x="265" y="449"/>
                    <a:pt x="265" y="449"/>
                    <a:pt x="265" y="450"/>
                  </a:cubicBezTo>
                  <a:cubicBezTo>
                    <a:pt x="276" y="467"/>
                    <a:pt x="288" y="472"/>
                    <a:pt x="306" y="482"/>
                  </a:cubicBezTo>
                  <a:lnTo>
                    <a:pt x="306" y="482"/>
                  </a:lnTo>
                  <a:close/>
                  <a:moveTo>
                    <a:pt x="323" y="464"/>
                  </a:moveTo>
                  <a:lnTo>
                    <a:pt x="323" y="464"/>
                  </a:lnTo>
                  <a:cubicBezTo>
                    <a:pt x="327" y="459"/>
                    <a:pt x="331" y="454"/>
                    <a:pt x="335" y="449"/>
                  </a:cubicBezTo>
                  <a:cubicBezTo>
                    <a:pt x="287" y="463"/>
                    <a:pt x="257" y="387"/>
                    <a:pt x="339" y="356"/>
                  </a:cubicBezTo>
                  <a:cubicBezTo>
                    <a:pt x="333" y="354"/>
                    <a:pt x="327" y="352"/>
                    <a:pt x="321" y="349"/>
                  </a:cubicBezTo>
                  <a:cubicBezTo>
                    <a:pt x="268" y="373"/>
                    <a:pt x="250" y="454"/>
                    <a:pt x="323" y="464"/>
                  </a:cubicBezTo>
                  <a:lnTo>
                    <a:pt x="323" y="464"/>
                  </a:lnTo>
                  <a:close/>
                  <a:moveTo>
                    <a:pt x="343" y="440"/>
                  </a:moveTo>
                  <a:lnTo>
                    <a:pt x="343" y="440"/>
                  </a:lnTo>
                  <a:cubicBezTo>
                    <a:pt x="347" y="435"/>
                    <a:pt x="351" y="430"/>
                    <a:pt x="355" y="424"/>
                  </a:cubicBezTo>
                  <a:cubicBezTo>
                    <a:pt x="357" y="410"/>
                    <a:pt x="353" y="394"/>
                    <a:pt x="336" y="386"/>
                  </a:cubicBezTo>
                  <a:cubicBezTo>
                    <a:pt x="331" y="389"/>
                    <a:pt x="326" y="392"/>
                    <a:pt x="322" y="396"/>
                  </a:cubicBezTo>
                  <a:cubicBezTo>
                    <a:pt x="348" y="400"/>
                    <a:pt x="348" y="433"/>
                    <a:pt x="324" y="433"/>
                  </a:cubicBezTo>
                  <a:cubicBezTo>
                    <a:pt x="305" y="433"/>
                    <a:pt x="306" y="409"/>
                    <a:pt x="314" y="397"/>
                  </a:cubicBezTo>
                  <a:cubicBezTo>
                    <a:pt x="314" y="397"/>
                    <a:pt x="315" y="396"/>
                    <a:pt x="315" y="396"/>
                  </a:cubicBezTo>
                  <a:lnTo>
                    <a:pt x="315" y="396"/>
                  </a:lnTo>
                  <a:cubicBezTo>
                    <a:pt x="319" y="391"/>
                    <a:pt x="325" y="386"/>
                    <a:pt x="334" y="381"/>
                  </a:cubicBezTo>
                  <a:cubicBezTo>
                    <a:pt x="334" y="381"/>
                    <a:pt x="334" y="381"/>
                    <a:pt x="335" y="381"/>
                  </a:cubicBezTo>
                  <a:cubicBezTo>
                    <a:pt x="341" y="378"/>
                    <a:pt x="349" y="375"/>
                    <a:pt x="358" y="373"/>
                  </a:cubicBezTo>
                  <a:cubicBezTo>
                    <a:pt x="358" y="372"/>
                    <a:pt x="359" y="372"/>
                    <a:pt x="359" y="372"/>
                  </a:cubicBezTo>
                  <a:cubicBezTo>
                    <a:pt x="364" y="371"/>
                    <a:pt x="370" y="370"/>
                    <a:pt x="377" y="369"/>
                  </a:cubicBezTo>
                  <a:cubicBezTo>
                    <a:pt x="372" y="367"/>
                    <a:pt x="366" y="365"/>
                    <a:pt x="360" y="363"/>
                  </a:cubicBezTo>
                  <a:cubicBezTo>
                    <a:pt x="356" y="362"/>
                    <a:pt x="352" y="360"/>
                    <a:pt x="348" y="359"/>
                  </a:cubicBezTo>
                  <a:cubicBezTo>
                    <a:pt x="259" y="388"/>
                    <a:pt x="295" y="466"/>
                    <a:pt x="343" y="440"/>
                  </a:cubicBezTo>
                  <a:lnTo>
                    <a:pt x="343" y="440"/>
                  </a:lnTo>
                  <a:close/>
                  <a:moveTo>
                    <a:pt x="361" y="416"/>
                  </a:moveTo>
                  <a:lnTo>
                    <a:pt x="361" y="416"/>
                  </a:lnTo>
                  <a:cubicBezTo>
                    <a:pt x="365" y="411"/>
                    <a:pt x="369" y="405"/>
                    <a:pt x="373" y="400"/>
                  </a:cubicBezTo>
                  <a:cubicBezTo>
                    <a:pt x="372" y="395"/>
                    <a:pt x="366" y="385"/>
                    <a:pt x="358" y="378"/>
                  </a:cubicBezTo>
                  <a:cubicBezTo>
                    <a:pt x="353" y="380"/>
                    <a:pt x="347" y="381"/>
                    <a:pt x="342" y="384"/>
                  </a:cubicBezTo>
                  <a:cubicBezTo>
                    <a:pt x="356" y="391"/>
                    <a:pt x="361" y="404"/>
                    <a:pt x="361" y="416"/>
                  </a:cubicBezTo>
                  <a:lnTo>
                    <a:pt x="361" y="416"/>
                  </a:lnTo>
                  <a:close/>
                  <a:moveTo>
                    <a:pt x="377" y="394"/>
                  </a:moveTo>
                  <a:lnTo>
                    <a:pt x="377" y="394"/>
                  </a:lnTo>
                  <a:cubicBezTo>
                    <a:pt x="381" y="388"/>
                    <a:pt x="385" y="382"/>
                    <a:pt x="389" y="376"/>
                  </a:cubicBezTo>
                  <a:cubicBezTo>
                    <a:pt x="388" y="375"/>
                    <a:pt x="387" y="375"/>
                    <a:pt x="386" y="374"/>
                  </a:cubicBezTo>
                  <a:cubicBezTo>
                    <a:pt x="380" y="375"/>
                    <a:pt x="373" y="375"/>
                    <a:pt x="365" y="377"/>
                  </a:cubicBezTo>
                  <a:cubicBezTo>
                    <a:pt x="370" y="382"/>
                    <a:pt x="374" y="389"/>
                    <a:pt x="377" y="394"/>
                  </a:cubicBezTo>
                  <a:lnTo>
                    <a:pt x="377" y="394"/>
                  </a:lnTo>
                  <a:close/>
                  <a:moveTo>
                    <a:pt x="392" y="372"/>
                  </a:moveTo>
                  <a:lnTo>
                    <a:pt x="392" y="372"/>
                  </a:lnTo>
                  <a:cubicBezTo>
                    <a:pt x="396" y="365"/>
                    <a:pt x="400" y="359"/>
                    <a:pt x="404" y="353"/>
                  </a:cubicBezTo>
                  <a:cubicBezTo>
                    <a:pt x="389" y="349"/>
                    <a:pt x="360" y="351"/>
                    <a:pt x="343" y="351"/>
                  </a:cubicBezTo>
                  <a:cubicBezTo>
                    <a:pt x="349" y="354"/>
                    <a:pt x="355" y="356"/>
                    <a:pt x="362" y="358"/>
                  </a:cubicBezTo>
                  <a:cubicBezTo>
                    <a:pt x="371" y="361"/>
                    <a:pt x="380" y="364"/>
                    <a:pt x="387" y="369"/>
                  </a:cubicBezTo>
                  <a:cubicBezTo>
                    <a:pt x="388" y="369"/>
                    <a:pt x="388" y="369"/>
                    <a:pt x="388" y="369"/>
                  </a:cubicBezTo>
                  <a:cubicBezTo>
                    <a:pt x="389" y="370"/>
                    <a:pt x="391" y="371"/>
                    <a:pt x="392" y="372"/>
                  </a:cubicBezTo>
                  <a:lnTo>
                    <a:pt x="392" y="372"/>
                  </a:lnTo>
                  <a:close/>
                  <a:moveTo>
                    <a:pt x="407" y="348"/>
                  </a:moveTo>
                  <a:lnTo>
                    <a:pt x="407" y="348"/>
                  </a:lnTo>
                  <a:cubicBezTo>
                    <a:pt x="410" y="343"/>
                    <a:pt x="413" y="339"/>
                    <a:pt x="416" y="334"/>
                  </a:cubicBezTo>
                  <a:cubicBezTo>
                    <a:pt x="399" y="329"/>
                    <a:pt x="371" y="330"/>
                    <a:pt x="354" y="330"/>
                  </a:cubicBezTo>
                  <a:cubicBezTo>
                    <a:pt x="333" y="331"/>
                    <a:pt x="312" y="331"/>
                    <a:pt x="295" y="327"/>
                  </a:cubicBezTo>
                  <a:cubicBezTo>
                    <a:pt x="304" y="335"/>
                    <a:pt x="315" y="340"/>
                    <a:pt x="327" y="345"/>
                  </a:cubicBezTo>
                  <a:cubicBezTo>
                    <a:pt x="335" y="347"/>
                    <a:pt x="356" y="345"/>
                    <a:pt x="363" y="345"/>
                  </a:cubicBezTo>
                  <a:cubicBezTo>
                    <a:pt x="379" y="345"/>
                    <a:pt x="396" y="345"/>
                    <a:pt x="407" y="348"/>
                  </a:cubicBezTo>
                  <a:lnTo>
                    <a:pt x="407" y="348"/>
                  </a:lnTo>
                  <a:close/>
                  <a:moveTo>
                    <a:pt x="419" y="329"/>
                  </a:moveTo>
                  <a:lnTo>
                    <a:pt x="419" y="329"/>
                  </a:lnTo>
                  <a:cubicBezTo>
                    <a:pt x="421" y="325"/>
                    <a:pt x="424" y="322"/>
                    <a:pt x="426" y="318"/>
                  </a:cubicBezTo>
                  <a:cubicBezTo>
                    <a:pt x="404" y="309"/>
                    <a:pt x="369" y="312"/>
                    <a:pt x="346" y="312"/>
                  </a:cubicBezTo>
                  <a:cubicBezTo>
                    <a:pt x="320" y="312"/>
                    <a:pt x="293" y="311"/>
                    <a:pt x="276" y="296"/>
                  </a:cubicBezTo>
                  <a:cubicBezTo>
                    <a:pt x="279" y="305"/>
                    <a:pt x="283" y="312"/>
                    <a:pt x="287" y="318"/>
                  </a:cubicBezTo>
                  <a:cubicBezTo>
                    <a:pt x="313" y="329"/>
                    <a:pt x="361" y="323"/>
                    <a:pt x="391" y="325"/>
                  </a:cubicBezTo>
                  <a:cubicBezTo>
                    <a:pt x="401" y="325"/>
                    <a:pt x="411" y="326"/>
                    <a:pt x="419" y="329"/>
                  </a:cubicBezTo>
                  <a:lnTo>
                    <a:pt x="419" y="329"/>
                  </a:lnTo>
                  <a:close/>
                  <a:moveTo>
                    <a:pt x="429" y="313"/>
                  </a:moveTo>
                  <a:lnTo>
                    <a:pt x="429" y="313"/>
                  </a:lnTo>
                  <a:cubicBezTo>
                    <a:pt x="432" y="309"/>
                    <a:pt x="434" y="305"/>
                    <a:pt x="437" y="301"/>
                  </a:cubicBezTo>
                  <a:cubicBezTo>
                    <a:pt x="428" y="298"/>
                    <a:pt x="420" y="296"/>
                    <a:pt x="411" y="295"/>
                  </a:cubicBezTo>
                  <a:cubicBezTo>
                    <a:pt x="411" y="295"/>
                    <a:pt x="411" y="295"/>
                    <a:pt x="410" y="295"/>
                  </a:cubicBezTo>
                  <a:cubicBezTo>
                    <a:pt x="388" y="291"/>
                    <a:pt x="366" y="292"/>
                    <a:pt x="343" y="293"/>
                  </a:cubicBezTo>
                  <a:cubicBezTo>
                    <a:pt x="328" y="293"/>
                    <a:pt x="314" y="292"/>
                    <a:pt x="302" y="288"/>
                  </a:cubicBezTo>
                  <a:cubicBezTo>
                    <a:pt x="301" y="288"/>
                    <a:pt x="301" y="288"/>
                    <a:pt x="301" y="288"/>
                  </a:cubicBezTo>
                  <a:cubicBezTo>
                    <a:pt x="291" y="285"/>
                    <a:pt x="282" y="279"/>
                    <a:pt x="275" y="269"/>
                  </a:cubicBezTo>
                  <a:cubicBezTo>
                    <a:pt x="274" y="270"/>
                    <a:pt x="273" y="271"/>
                    <a:pt x="272" y="272"/>
                  </a:cubicBezTo>
                  <a:cubicBezTo>
                    <a:pt x="273" y="277"/>
                    <a:pt x="273" y="281"/>
                    <a:pt x="274" y="285"/>
                  </a:cubicBezTo>
                  <a:cubicBezTo>
                    <a:pt x="288" y="304"/>
                    <a:pt x="316" y="307"/>
                    <a:pt x="346" y="307"/>
                  </a:cubicBezTo>
                  <a:cubicBezTo>
                    <a:pt x="371" y="307"/>
                    <a:pt x="406" y="303"/>
                    <a:pt x="429" y="313"/>
                  </a:cubicBezTo>
                  <a:lnTo>
                    <a:pt x="429" y="313"/>
                  </a:lnTo>
                  <a:close/>
                  <a:moveTo>
                    <a:pt x="498" y="216"/>
                  </a:moveTo>
                  <a:lnTo>
                    <a:pt x="498" y="216"/>
                  </a:lnTo>
                  <a:cubicBezTo>
                    <a:pt x="500" y="213"/>
                    <a:pt x="503" y="210"/>
                    <a:pt x="506" y="207"/>
                  </a:cubicBezTo>
                  <a:cubicBezTo>
                    <a:pt x="491" y="202"/>
                    <a:pt x="477" y="199"/>
                    <a:pt x="463" y="196"/>
                  </a:cubicBezTo>
                  <a:cubicBezTo>
                    <a:pt x="463" y="196"/>
                    <a:pt x="462" y="196"/>
                    <a:pt x="462" y="196"/>
                  </a:cubicBezTo>
                  <a:cubicBezTo>
                    <a:pt x="456" y="195"/>
                    <a:pt x="449" y="195"/>
                    <a:pt x="443" y="194"/>
                  </a:cubicBezTo>
                  <a:cubicBezTo>
                    <a:pt x="445" y="198"/>
                    <a:pt x="447" y="203"/>
                    <a:pt x="447" y="209"/>
                  </a:cubicBezTo>
                  <a:cubicBezTo>
                    <a:pt x="450" y="212"/>
                    <a:pt x="452" y="216"/>
                    <a:pt x="452" y="220"/>
                  </a:cubicBezTo>
                  <a:cubicBezTo>
                    <a:pt x="456" y="218"/>
                    <a:pt x="462" y="217"/>
                    <a:pt x="468" y="219"/>
                  </a:cubicBezTo>
                  <a:cubicBezTo>
                    <a:pt x="473" y="208"/>
                    <a:pt x="488" y="206"/>
                    <a:pt x="498" y="216"/>
                  </a:cubicBezTo>
                  <a:lnTo>
                    <a:pt x="498" y="216"/>
                  </a:lnTo>
                  <a:close/>
                  <a:moveTo>
                    <a:pt x="187" y="551"/>
                  </a:moveTo>
                  <a:lnTo>
                    <a:pt x="187" y="551"/>
                  </a:lnTo>
                  <a:lnTo>
                    <a:pt x="238" y="513"/>
                  </a:lnTo>
                  <a:cubicBezTo>
                    <a:pt x="236" y="508"/>
                    <a:pt x="233" y="504"/>
                    <a:pt x="231" y="499"/>
                  </a:cubicBezTo>
                  <a:lnTo>
                    <a:pt x="188" y="526"/>
                  </a:lnTo>
                  <a:cubicBezTo>
                    <a:pt x="185" y="528"/>
                    <a:pt x="182" y="523"/>
                    <a:pt x="185" y="521"/>
                  </a:cubicBezTo>
                  <a:lnTo>
                    <a:pt x="229" y="494"/>
                  </a:lnTo>
                  <a:cubicBezTo>
                    <a:pt x="227" y="491"/>
                    <a:pt x="225" y="487"/>
                    <a:pt x="224" y="483"/>
                  </a:cubicBezTo>
                  <a:lnTo>
                    <a:pt x="165" y="511"/>
                  </a:lnTo>
                  <a:cubicBezTo>
                    <a:pt x="171" y="524"/>
                    <a:pt x="178" y="538"/>
                    <a:pt x="187" y="551"/>
                  </a:cubicBezTo>
                  <a:lnTo>
                    <a:pt x="187" y="551"/>
                  </a:lnTo>
                  <a:close/>
                  <a:moveTo>
                    <a:pt x="241" y="518"/>
                  </a:moveTo>
                  <a:lnTo>
                    <a:pt x="241" y="518"/>
                  </a:lnTo>
                  <a:lnTo>
                    <a:pt x="190" y="556"/>
                  </a:lnTo>
                  <a:cubicBezTo>
                    <a:pt x="198" y="569"/>
                    <a:pt x="208" y="581"/>
                    <a:pt x="219" y="593"/>
                  </a:cubicBezTo>
                  <a:lnTo>
                    <a:pt x="259" y="545"/>
                  </a:lnTo>
                  <a:cubicBezTo>
                    <a:pt x="256" y="542"/>
                    <a:pt x="254" y="538"/>
                    <a:pt x="251" y="534"/>
                  </a:cubicBezTo>
                  <a:lnTo>
                    <a:pt x="213" y="572"/>
                  </a:lnTo>
                  <a:cubicBezTo>
                    <a:pt x="210" y="575"/>
                    <a:pt x="207" y="571"/>
                    <a:pt x="209" y="568"/>
                  </a:cubicBezTo>
                  <a:lnTo>
                    <a:pt x="248" y="530"/>
                  </a:lnTo>
                  <a:cubicBezTo>
                    <a:pt x="246" y="526"/>
                    <a:pt x="243" y="522"/>
                    <a:pt x="241" y="518"/>
                  </a:cubicBezTo>
                  <a:lnTo>
                    <a:pt x="241" y="518"/>
                  </a:lnTo>
                  <a:close/>
                  <a:moveTo>
                    <a:pt x="163" y="505"/>
                  </a:moveTo>
                  <a:lnTo>
                    <a:pt x="163" y="505"/>
                  </a:lnTo>
                  <a:lnTo>
                    <a:pt x="222" y="478"/>
                  </a:lnTo>
                  <a:cubicBezTo>
                    <a:pt x="220" y="474"/>
                    <a:pt x="219" y="470"/>
                    <a:pt x="218" y="466"/>
                  </a:cubicBezTo>
                  <a:lnTo>
                    <a:pt x="169" y="481"/>
                  </a:lnTo>
                  <a:cubicBezTo>
                    <a:pt x="166" y="482"/>
                    <a:pt x="164" y="476"/>
                    <a:pt x="168" y="475"/>
                  </a:cubicBezTo>
                  <a:lnTo>
                    <a:pt x="216" y="461"/>
                  </a:lnTo>
                  <a:cubicBezTo>
                    <a:pt x="214" y="456"/>
                    <a:pt x="213" y="451"/>
                    <a:pt x="212" y="445"/>
                  </a:cubicBezTo>
                  <a:lnTo>
                    <a:pt x="147" y="459"/>
                  </a:lnTo>
                  <a:cubicBezTo>
                    <a:pt x="151" y="475"/>
                    <a:pt x="156" y="490"/>
                    <a:pt x="163" y="505"/>
                  </a:cubicBezTo>
                  <a:lnTo>
                    <a:pt x="163" y="505"/>
                  </a:lnTo>
                  <a:close/>
                  <a:moveTo>
                    <a:pt x="146" y="454"/>
                  </a:moveTo>
                  <a:lnTo>
                    <a:pt x="146" y="454"/>
                  </a:lnTo>
                  <a:lnTo>
                    <a:pt x="210" y="440"/>
                  </a:lnTo>
                  <a:cubicBezTo>
                    <a:pt x="209" y="435"/>
                    <a:pt x="209" y="431"/>
                    <a:pt x="208" y="426"/>
                  </a:cubicBezTo>
                  <a:lnTo>
                    <a:pt x="157" y="431"/>
                  </a:lnTo>
                  <a:cubicBezTo>
                    <a:pt x="153" y="431"/>
                    <a:pt x="153" y="426"/>
                    <a:pt x="156" y="425"/>
                  </a:cubicBezTo>
                  <a:lnTo>
                    <a:pt x="207" y="421"/>
                  </a:lnTo>
                  <a:cubicBezTo>
                    <a:pt x="206" y="416"/>
                    <a:pt x="206" y="411"/>
                    <a:pt x="206" y="405"/>
                  </a:cubicBezTo>
                  <a:lnTo>
                    <a:pt x="140" y="404"/>
                  </a:lnTo>
                  <a:cubicBezTo>
                    <a:pt x="141" y="421"/>
                    <a:pt x="143" y="437"/>
                    <a:pt x="146" y="454"/>
                  </a:cubicBezTo>
                  <a:lnTo>
                    <a:pt x="146" y="454"/>
                  </a:lnTo>
                  <a:close/>
                  <a:moveTo>
                    <a:pt x="140" y="399"/>
                  </a:moveTo>
                  <a:lnTo>
                    <a:pt x="140" y="399"/>
                  </a:lnTo>
                  <a:lnTo>
                    <a:pt x="206" y="400"/>
                  </a:lnTo>
                  <a:cubicBezTo>
                    <a:pt x="205" y="395"/>
                    <a:pt x="205" y="391"/>
                    <a:pt x="206" y="387"/>
                  </a:cubicBezTo>
                  <a:lnTo>
                    <a:pt x="155" y="381"/>
                  </a:lnTo>
                  <a:cubicBezTo>
                    <a:pt x="151" y="381"/>
                    <a:pt x="152" y="375"/>
                    <a:pt x="156" y="375"/>
                  </a:cubicBezTo>
                  <a:lnTo>
                    <a:pt x="206" y="381"/>
                  </a:lnTo>
                  <a:cubicBezTo>
                    <a:pt x="206" y="375"/>
                    <a:pt x="207" y="370"/>
                    <a:pt x="207" y="364"/>
                  </a:cubicBezTo>
                  <a:lnTo>
                    <a:pt x="144" y="351"/>
                  </a:lnTo>
                  <a:cubicBezTo>
                    <a:pt x="141" y="367"/>
                    <a:pt x="140" y="383"/>
                    <a:pt x="140" y="399"/>
                  </a:cubicBezTo>
                  <a:lnTo>
                    <a:pt x="140" y="399"/>
                  </a:lnTo>
                  <a:close/>
                  <a:moveTo>
                    <a:pt x="144" y="346"/>
                  </a:moveTo>
                  <a:lnTo>
                    <a:pt x="144" y="346"/>
                  </a:lnTo>
                  <a:lnTo>
                    <a:pt x="208" y="359"/>
                  </a:lnTo>
                  <a:cubicBezTo>
                    <a:pt x="209" y="354"/>
                    <a:pt x="210" y="350"/>
                    <a:pt x="211" y="346"/>
                  </a:cubicBezTo>
                  <a:lnTo>
                    <a:pt x="162" y="330"/>
                  </a:lnTo>
                  <a:cubicBezTo>
                    <a:pt x="158" y="329"/>
                    <a:pt x="160" y="324"/>
                    <a:pt x="163" y="325"/>
                  </a:cubicBezTo>
                  <a:lnTo>
                    <a:pt x="212" y="340"/>
                  </a:lnTo>
                  <a:cubicBezTo>
                    <a:pt x="213" y="336"/>
                    <a:pt x="214" y="332"/>
                    <a:pt x="215" y="328"/>
                  </a:cubicBezTo>
                  <a:lnTo>
                    <a:pt x="157" y="299"/>
                  </a:lnTo>
                  <a:cubicBezTo>
                    <a:pt x="151" y="314"/>
                    <a:pt x="147" y="330"/>
                    <a:pt x="144" y="346"/>
                  </a:cubicBezTo>
                  <a:lnTo>
                    <a:pt x="144" y="346"/>
                  </a:lnTo>
                  <a:close/>
                  <a:moveTo>
                    <a:pt x="159" y="293"/>
                  </a:moveTo>
                  <a:lnTo>
                    <a:pt x="159" y="293"/>
                  </a:lnTo>
                  <a:lnTo>
                    <a:pt x="217" y="322"/>
                  </a:lnTo>
                  <a:cubicBezTo>
                    <a:pt x="219" y="318"/>
                    <a:pt x="220" y="314"/>
                    <a:pt x="222" y="310"/>
                  </a:cubicBezTo>
                  <a:lnTo>
                    <a:pt x="177" y="283"/>
                  </a:lnTo>
                  <a:cubicBezTo>
                    <a:pt x="174" y="281"/>
                    <a:pt x="177" y="276"/>
                    <a:pt x="180" y="278"/>
                  </a:cubicBezTo>
                  <a:lnTo>
                    <a:pt x="224" y="305"/>
                  </a:lnTo>
                  <a:cubicBezTo>
                    <a:pt x="226" y="300"/>
                    <a:pt x="228" y="296"/>
                    <a:pt x="230" y="292"/>
                  </a:cubicBezTo>
                  <a:lnTo>
                    <a:pt x="178" y="251"/>
                  </a:lnTo>
                  <a:cubicBezTo>
                    <a:pt x="170" y="265"/>
                    <a:pt x="164" y="279"/>
                    <a:pt x="159" y="293"/>
                  </a:cubicBezTo>
                  <a:lnTo>
                    <a:pt x="159" y="293"/>
                  </a:lnTo>
                  <a:close/>
                  <a:moveTo>
                    <a:pt x="180" y="246"/>
                  </a:moveTo>
                  <a:lnTo>
                    <a:pt x="180" y="246"/>
                  </a:lnTo>
                  <a:lnTo>
                    <a:pt x="233" y="287"/>
                  </a:lnTo>
                  <a:cubicBezTo>
                    <a:pt x="235" y="283"/>
                    <a:pt x="237" y="280"/>
                    <a:pt x="239" y="276"/>
                  </a:cubicBezTo>
                  <a:lnTo>
                    <a:pt x="200" y="239"/>
                  </a:lnTo>
                  <a:cubicBezTo>
                    <a:pt x="198" y="237"/>
                    <a:pt x="202" y="233"/>
                    <a:pt x="204" y="235"/>
                  </a:cubicBezTo>
                  <a:lnTo>
                    <a:pt x="242" y="271"/>
                  </a:lnTo>
                  <a:cubicBezTo>
                    <a:pt x="245" y="267"/>
                    <a:pt x="248" y="263"/>
                    <a:pt x="251" y="259"/>
                  </a:cubicBezTo>
                  <a:lnTo>
                    <a:pt x="207" y="208"/>
                  </a:lnTo>
                  <a:cubicBezTo>
                    <a:pt x="197" y="220"/>
                    <a:pt x="188" y="233"/>
                    <a:pt x="180" y="246"/>
                  </a:cubicBezTo>
                  <a:lnTo>
                    <a:pt x="180" y="246"/>
                  </a:lnTo>
                  <a:close/>
                  <a:moveTo>
                    <a:pt x="210" y="203"/>
                  </a:moveTo>
                  <a:lnTo>
                    <a:pt x="210" y="203"/>
                  </a:lnTo>
                  <a:lnTo>
                    <a:pt x="254" y="254"/>
                  </a:lnTo>
                  <a:cubicBezTo>
                    <a:pt x="257" y="251"/>
                    <a:pt x="260" y="247"/>
                    <a:pt x="263" y="244"/>
                  </a:cubicBezTo>
                  <a:lnTo>
                    <a:pt x="230" y="199"/>
                  </a:lnTo>
                  <a:cubicBezTo>
                    <a:pt x="228" y="196"/>
                    <a:pt x="233" y="193"/>
                    <a:pt x="235" y="196"/>
                  </a:cubicBezTo>
                  <a:lnTo>
                    <a:pt x="267" y="240"/>
                  </a:lnTo>
                  <a:cubicBezTo>
                    <a:pt x="270" y="236"/>
                    <a:pt x="273" y="233"/>
                    <a:pt x="277" y="230"/>
                  </a:cubicBezTo>
                  <a:lnTo>
                    <a:pt x="242" y="169"/>
                  </a:lnTo>
                  <a:cubicBezTo>
                    <a:pt x="231" y="180"/>
                    <a:pt x="220" y="191"/>
                    <a:pt x="210" y="203"/>
                  </a:cubicBezTo>
                  <a:lnTo>
                    <a:pt x="210" y="203"/>
                  </a:lnTo>
                  <a:close/>
                  <a:moveTo>
                    <a:pt x="246" y="166"/>
                  </a:moveTo>
                  <a:lnTo>
                    <a:pt x="246" y="166"/>
                  </a:lnTo>
                  <a:lnTo>
                    <a:pt x="281" y="226"/>
                  </a:lnTo>
                  <a:cubicBezTo>
                    <a:pt x="284" y="223"/>
                    <a:pt x="287" y="220"/>
                    <a:pt x="290" y="218"/>
                  </a:cubicBezTo>
                  <a:lnTo>
                    <a:pt x="267" y="165"/>
                  </a:lnTo>
                  <a:cubicBezTo>
                    <a:pt x="266" y="161"/>
                    <a:pt x="271" y="159"/>
                    <a:pt x="273" y="163"/>
                  </a:cubicBezTo>
                  <a:lnTo>
                    <a:pt x="295" y="214"/>
                  </a:lnTo>
                  <a:cubicBezTo>
                    <a:pt x="299" y="211"/>
                    <a:pt x="303" y="208"/>
                    <a:pt x="307" y="205"/>
                  </a:cubicBezTo>
                  <a:lnTo>
                    <a:pt x="284" y="137"/>
                  </a:lnTo>
                  <a:cubicBezTo>
                    <a:pt x="271" y="146"/>
                    <a:pt x="258" y="155"/>
                    <a:pt x="246" y="166"/>
                  </a:cubicBezTo>
                  <a:lnTo>
                    <a:pt x="246" y="166"/>
                  </a:lnTo>
                  <a:close/>
                  <a:moveTo>
                    <a:pt x="289" y="134"/>
                  </a:moveTo>
                  <a:lnTo>
                    <a:pt x="289" y="134"/>
                  </a:lnTo>
                  <a:lnTo>
                    <a:pt x="312" y="202"/>
                  </a:lnTo>
                  <a:cubicBezTo>
                    <a:pt x="316" y="200"/>
                    <a:pt x="319" y="198"/>
                    <a:pt x="323" y="196"/>
                  </a:cubicBezTo>
                  <a:lnTo>
                    <a:pt x="310" y="139"/>
                  </a:lnTo>
                  <a:cubicBezTo>
                    <a:pt x="309" y="135"/>
                    <a:pt x="314" y="134"/>
                    <a:pt x="315" y="137"/>
                  </a:cubicBezTo>
                  <a:lnTo>
                    <a:pt x="328" y="193"/>
                  </a:lnTo>
                  <a:cubicBezTo>
                    <a:pt x="332" y="191"/>
                    <a:pt x="336" y="189"/>
                    <a:pt x="340" y="187"/>
                  </a:cubicBezTo>
                  <a:lnTo>
                    <a:pt x="331" y="113"/>
                  </a:lnTo>
                  <a:cubicBezTo>
                    <a:pt x="316" y="119"/>
                    <a:pt x="302" y="126"/>
                    <a:pt x="289" y="134"/>
                  </a:cubicBezTo>
                  <a:lnTo>
                    <a:pt x="289" y="134"/>
                  </a:lnTo>
                  <a:close/>
                  <a:moveTo>
                    <a:pt x="336" y="111"/>
                  </a:moveTo>
                  <a:lnTo>
                    <a:pt x="336" y="111"/>
                  </a:lnTo>
                  <a:lnTo>
                    <a:pt x="346" y="185"/>
                  </a:lnTo>
                  <a:cubicBezTo>
                    <a:pt x="350" y="183"/>
                    <a:pt x="354" y="181"/>
                    <a:pt x="359" y="180"/>
                  </a:cubicBezTo>
                  <a:lnTo>
                    <a:pt x="357" y="118"/>
                  </a:lnTo>
                  <a:cubicBezTo>
                    <a:pt x="357" y="114"/>
                    <a:pt x="362" y="114"/>
                    <a:pt x="362" y="118"/>
                  </a:cubicBezTo>
                  <a:lnTo>
                    <a:pt x="364" y="178"/>
                  </a:lnTo>
                  <a:cubicBezTo>
                    <a:pt x="369" y="176"/>
                    <a:pt x="373" y="175"/>
                    <a:pt x="377" y="174"/>
                  </a:cubicBezTo>
                  <a:lnTo>
                    <a:pt x="383" y="97"/>
                  </a:lnTo>
                  <a:cubicBezTo>
                    <a:pt x="367" y="100"/>
                    <a:pt x="351" y="105"/>
                    <a:pt x="336" y="111"/>
                  </a:cubicBezTo>
                  <a:lnTo>
                    <a:pt x="336" y="111"/>
                  </a:lnTo>
                  <a:close/>
                  <a:moveTo>
                    <a:pt x="388" y="96"/>
                  </a:moveTo>
                  <a:lnTo>
                    <a:pt x="388" y="96"/>
                  </a:lnTo>
                  <a:lnTo>
                    <a:pt x="383" y="173"/>
                  </a:lnTo>
                  <a:cubicBezTo>
                    <a:pt x="388" y="172"/>
                    <a:pt x="393" y="171"/>
                    <a:pt x="398" y="170"/>
                  </a:cubicBezTo>
                  <a:lnTo>
                    <a:pt x="408" y="109"/>
                  </a:lnTo>
                  <a:cubicBezTo>
                    <a:pt x="408" y="106"/>
                    <a:pt x="414" y="107"/>
                    <a:pt x="413" y="110"/>
                  </a:cubicBezTo>
                  <a:lnTo>
                    <a:pt x="404" y="169"/>
                  </a:lnTo>
                  <a:cubicBezTo>
                    <a:pt x="408" y="169"/>
                    <a:pt x="412" y="169"/>
                    <a:pt x="416" y="168"/>
                  </a:cubicBezTo>
                  <a:lnTo>
                    <a:pt x="436" y="91"/>
                  </a:lnTo>
                  <a:cubicBezTo>
                    <a:pt x="420" y="92"/>
                    <a:pt x="404" y="93"/>
                    <a:pt x="388" y="96"/>
                  </a:cubicBezTo>
                  <a:lnTo>
                    <a:pt x="388" y="96"/>
                  </a:lnTo>
                  <a:close/>
                  <a:moveTo>
                    <a:pt x="442" y="91"/>
                  </a:moveTo>
                  <a:lnTo>
                    <a:pt x="442" y="91"/>
                  </a:lnTo>
                  <a:lnTo>
                    <a:pt x="422" y="168"/>
                  </a:lnTo>
                  <a:cubicBezTo>
                    <a:pt x="427" y="168"/>
                    <a:pt x="432" y="168"/>
                    <a:pt x="437" y="168"/>
                  </a:cubicBezTo>
                  <a:lnTo>
                    <a:pt x="456" y="108"/>
                  </a:lnTo>
                  <a:cubicBezTo>
                    <a:pt x="457" y="104"/>
                    <a:pt x="463" y="106"/>
                    <a:pt x="462" y="109"/>
                  </a:cubicBezTo>
                  <a:lnTo>
                    <a:pt x="443" y="169"/>
                  </a:lnTo>
                  <a:cubicBezTo>
                    <a:pt x="448" y="169"/>
                    <a:pt x="452" y="170"/>
                    <a:pt x="457" y="171"/>
                  </a:cubicBezTo>
                  <a:lnTo>
                    <a:pt x="489" y="95"/>
                  </a:lnTo>
                  <a:cubicBezTo>
                    <a:pt x="473" y="93"/>
                    <a:pt x="457" y="91"/>
                    <a:pt x="442" y="91"/>
                  </a:cubicBezTo>
                  <a:lnTo>
                    <a:pt x="442" y="91"/>
                  </a:lnTo>
                  <a:close/>
                  <a:moveTo>
                    <a:pt x="495" y="96"/>
                  </a:moveTo>
                  <a:lnTo>
                    <a:pt x="495" y="96"/>
                  </a:lnTo>
                  <a:lnTo>
                    <a:pt x="463" y="172"/>
                  </a:lnTo>
                  <a:cubicBezTo>
                    <a:pt x="467" y="172"/>
                    <a:pt x="471" y="173"/>
                    <a:pt x="475" y="174"/>
                  </a:cubicBezTo>
                  <a:lnTo>
                    <a:pt x="507" y="113"/>
                  </a:lnTo>
                  <a:cubicBezTo>
                    <a:pt x="509" y="110"/>
                    <a:pt x="514" y="112"/>
                    <a:pt x="512" y="116"/>
                  </a:cubicBezTo>
                  <a:lnTo>
                    <a:pt x="481" y="176"/>
                  </a:lnTo>
                  <a:cubicBezTo>
                    <a:pt x="486" y="177"/>
                    <a:pt x="492" y="179"/>
                    <a:pt x="497" y="181"/>
                  </a:cubicBezTo>
                  <a:lnTo>
                    <a:pt x="541" y="108"/>
                  </a:lnTo>
                  <a:cubicBezTo>
                    <a:pt x="526" y="103"/>
                    <a:pt x="510" y="99"/>
                    <a:pt x="495" y="96"/>
                  </a:cubicBezTo>
                  <a:lnTo>
                    <a:pt x="495" y="96"/>
                  </a:lnTo>
                  <a:close/>
                  <a:moveTo>
                    <a:pt x="393" y="265"/>
                  </a:moveTo>
                  <a:lnTo>
                    <a:pt x="393" y="265"/>
                  </a:lnTo>
                  <a:cubicBezTo>
                    <a:pt x="393" y="266"/>
                    <a:pt x="393" y="266"/>
                    <a:pt x="393" y="267"/>
                  </a:cubicBezTo>
                  <a:cubicBezTo>
                    <a:pt x="392" y="267"/>
                    <a:pt x="392" y="267"/>
                    <a:pt x="391" y="268"/>
                  </a:cubicBezTo>
                  <a:cubicBezTo>
                    <a:pt x="391" y="268"/>
                    <a:pt x="391" y="268"/>
                    <a:pt x="391" y="268"/>
                  </a:cubicBezTo>
                  <a:cubicBezTo>
                    <a:pt x="386" y="269"/>
                    <a:pt x="381" y="268"/>
                    <a:pt x="377" y="268"/>
                  </a:cubicBezTo>
                  <a:cubicBezTo>
                    <a:pt x="376" y="268"/>
                    <a:pt x="376" y="268"/>
                    <a:pt x="375" y="269"/>
                  </a:cubicBezTo>
                  <a:cubicBezTo>
                    <a:pt x="376" y="274"/>
                    <a:pt x="379" y="281"/>
                    <a:pt x="385" y="287"/>
                  </a:cubicBezTo>
                  <a:cubicBezTo>
                    <a:pt x="389" y="287"/>
                    <a:pt x="393" y="287"/>
                    <a:pt x="398" y="288"/>
                  </a:cubicBezTo>
                  <a:lnTo>
                    <a:pt x="410" y="236"/>
                  </a:lnTo>
                  <a:cubicBezTo>
                    <a:pt x="396" y="232"/>
                    <a:pt x="393" y="208"/>
                    <a:pt x="411" y="204"/>
                  </a:cubicBezTo>
                  <a:cubicBezTo>
                    <a:pt x="411" y="200"/>
                    <a:pt x="413" y="197"/>
                    <a:pt x="416" y="194"/>
                  </a:cubicBezTo>
                  <a:cubicBezTo>
                    <a:pt x="406" y="195"/>
                    <a:pt x="396" y="196"/>
                    <a:pt x="387" y="198"/>
                  </a:cubicBezTo>
                  <a:lnTo>
                    <a:pt x="390" y="227"/>
                  </a:lnTo>
                  <a:cubicBezTo>
                    <a:pt x="390" y="227"/>
                    <a:pt x="390" y="227"/>
                    <a:pt x="390" y="228"/>
                  </a:cubicBezTo>
                  <a:lnTo>
                    <a:pt x="390" y="231"/>
                  </a:lnTo>
                  <a:cubicBezTo>
                    <a:pt x="390" y="234"/>
                    <a:pt x="385" y="235"/>
                    <a:pt x="384" y="231"/>
                  </a:cubicBezTo>
                  <a:lnTo>
                    <a:pt x="384" y="229"/>
                  </a:lnTo>
                  <a:lnTo>
                    <a:pt x="373" y="221"/>
                  </a:lnTo>
                  <a:cubicBezTo>
                    <a:pt x="370" y="223"/>
                    <a:pt x="368" y="227"/>
                    <a:pt x="368" y="231"/>
                  </a:cubicBezTo>
                  <a:cubicBezTo>
                    <a:pt x="368" y="239"/>
                    <a:pt x="374" y="245"/>
                    <a:pt x="382" y="245"/>
                  </a:cubicBezTo>
                  <a:cubicBezTo>
                    <a:pt x="383" y="245"/>
                    <a:pt x="384" y="245"/>
                    <a:pt x="386" y="245"/>
                  </a:cubicBezTo>
                  <a:lnTo>
                    <a:pt x="386" y="244"/>
                  </a:lnTo>
                  <a:cubicBezTo>
                    <a:pt x="385" y="240"/>
                    <a:pt x="391" y="239"/>
                    <a:pt x="391" y="243"/>
                  </a:cubicBezTo>
                  <a:lnTo>
                    <a:pt x="391" y="246"/>
                  </a:lnTo>
                  <a:cubicBezTo>
                    <a:pt x="392" y="246"/>
                    <a:pt x="392" y="246"/>
                    <a:pt x="392" y="247"/>
                  </a:cubicBezTo>
                  <a:lnTo>
                    <a:pt x="393" y="265"/>
                  </a:lnTo>
                  <a:cubicBezTo>
                    <a:pt x="393" y="265"/>
                    <a:pt x="393" y="265"/>
                    <a:pt x="393" y="265"/>
                  </a:cubicBezTo>
                  <a:lnTo>
                    <a:pt x="393" y="265"/>
                  </a:lnTo>
                  <a:close/>
                  <a:moveTo>
                    <a:pt x="372" y="214"/>
                  </a:moveTo>
                  <a:lnTo>
                    <a:pt x="372" y="214"/>
                  </a:lnTo>
                  <a:lnTo>
                    <a:pt x="374" y="215"/>
                  </a:lnTo>
                  <a:cubicBezTo>
                    <a:pt x="374" y="215"/>
                    <a:pt x="374" y="215"/>
                    <a:pt x="375" y="215"/>
                  </a:cubicBezTo>
                  <a:lnTo>
                    <a:pt x="384" y="222"/>
                  </a:lnTo>
                  <a:lnTo>
                    <a:pt x="382" y="199"/>
                  </a:lnTo>
                  <a:cubicBezTo>
                    <a:pt x="374" y="201"/>
                    <a:pt x="367" y="203"/>
                    <a:pt x="360" y="206"/>
                  </a:cubicBezTo>
                  <a:cubicBezTo>
                    <a:pt x="346" y="221"/>
                    <a:pt x="347" y="238"/>
                    <a:pt x="356" y="250"/>
                  </a:cubicBezTo>
                  <a:cubicBezTo>
                    <a:pt x="357" y="250"/>
                    <a:pt x="357" y="250"/>
                    <a:pt x="357" y="250"/>
                  </a:cubicBezTo>
                  <a:cubicBezTo>
                    <a:pt x="364" y="259"/>
                    <a:pt x="376" y="264"/>
                    <a:pt x="387" y="263"/>
                  </a:cubicBezTo>
                  <a:lnTo>
                    <a:pt x="386" y="250"/>
                  </a:lnTo>
                  <a:cubicBezTo>
                    <a:pt x="385" y="251"/>
                    <a:pt x="383" y="251"/>
                    <a:pt x="382" y="251"/>
                  </a:cubicBezTo>
                  <a:cubicBezTo>
                    <a:pt x="371" y="251"/>
                    <a:pt x="362" y="242"/>
                    <a:pt x="362" y="231"/>
                  </a:cubicBezTo>
                  <a:cubicBezTo>
                    <a:pt x="362" y="226"/>
                    <a:pt x="365" y="221"/>
                    <a:pt x="368" y="217"/>
                  </a:cubicBezTo>
                  <a:cubicBezTo>
                    <a:pt x="367" y="215"/>
                    <a:pt x="370" y="212"/>
                    <a:pt x="372" y="214"/>
                  </a:cubicBezTo>
                  <a:lnTo>
                    <a:pt x="372" y="214"/>
                  </a:lnTo>
                  <a:close/>
                  <a:moveTo>
                    <a:pt x="370" y="266"/>
                  </a:moveTo>
                  <a:lnTo>
                    <a:pt x="370" y="266"/>
                  </a:lnTo>
                  <a:cubicBezTo>
                    <a:pt x="364" y="263"/>
                    <a:pt x="358" y="260"/>
                    <a:pt x="354" y="255"/>
                  </a:cubicBezTo>
                  <a:cubicBezTo>
                    <a:pt x="334" y="260"/>
                    <a:pt x="317" y="245"/>
                    <a:pt x="311" y="233"/>
                  </a:cubicBezTo>
                  <a:cubicBezTo>
                    <a:pt x="304" y="238"/>
                    <a:pt x="297" y="244"/>
                    <a:pt x="291" y="250"/>
                  </a:cubicBezTo>
                  <a:lnTo>
                    <a:pt x="303" y="253"/>
                  </a:lnTo>
                  <a:cubicBezTo>
                    <a:pt x="304" y="253"/>
                    <a:pt x="304" y="253"/>
                    <a:pt x="304" y="253"/>
                  </a:cubicBezTo>
                  <a:lnTo>
                    <a:pt x="307" y="254"/>
                  </a:lnTo>
                  <a:cubicBezTo>
                    <a:pt x="307" y="254"/>
                    <a:pt x="308" y="254"/>
                    <a:pt x="308" y="255"/>
                  </a:cubicBezTo>
                  <a:cubicBezTo>
                    <a:pt x="309" y="255"/>
                    <a:pt x="309" y="255"/>
                    <a:pt x="309" y="256"/>
                  </a:cubicBezTo>
                  <a:cubicBezTo>
                    <a:pt x="323" y="272"/>
                    <a:pt x="357" y="272"/>
                    <a:pt x="370" y="266"/>
                  </a:cubicBezTo>
                  <a:lnTo>
                    <a:pt x="370" y="266"/>
                  </a:lnTo>
                  <a:close/>
                  <a:moveTo>
                    <a:pt x="350" y="250"/>
                  </a:moveTo>
                  <a:lnTo>
                    <a:pt x="350" y="250"/>
                  </a:lnTo>
                  <a:cubicBezTo>
                    <a:pt x="342" y="239"/>
                    <a:pt x="341" y="225"/>
                    <a:pt x="350" y="210"/>
                  </a:cubicBezTo>
                  <a:cubicBezTo>
                    <a:pt x="338" y="215"/>
                    <a:pt x="326" y="222"/>
                    <a:pt x="315" y="230"/>
                  </a:cubicBezTo>
                  <a:cubicBezTo>
                    <a:pt x="320" y="240"/>
                    <a:pt x="334" y="252"/>
                    <a:pt x="350" y="250"/>
                  </a:cubicBezTo>
                  <a:lnTo>
                    <a:pt x="350" y="250"/>
                  </a:lnTo>
                  <a:close/>
                  <a:moveTo>
                    <a:pt x="305" y="260"/>
                  </a:moveTo>
                  <a:lnTo>
                    <a:pt x="305" y="260"/>
                  </a:lnTo>
                  <a:lnTo>
                    <a:pt x="305" y="259"/>
                  </a:lnTo>
                  <a:cubicBezTo>
                    <a:pt x="303" y="265"/>
                    <a:pt x="303" y="277"/>
                    <a:pt x="304" y="283"/>
                  </a:cubicBezTo>
                  <a:cubicBezTo>
                    <a:pt x="315" y="287"/>
                    <a:pt x="328" y="287"/>
                    <a:pt x="343" y="287"/>
                  </a:cubicBezTo>
                  <a:cubicBezTo>
                    <a:pt x="355" y="287"/>
                    <a:pt x="366" y="287"/>
                    <a:pt x="377" y="287"/>
                  </a:cubicBezTo>
                  <a:cubicBezTo>
                    <a:pt x="373" y="282"/>
                    <a:pt x="371" y="276"/>
                    <a:pt x="370" y="272"/>
                  </a:cubicBezTo>
                  <a:cubicBezTo>
                    <a:pt x="353" y="278"/>
                    <a:pt x="320" y="276"/>
                    <a:pt x="305" y="260"/>
                  </a:cubicBezTo>
                  <a:lnTo>
                    <a:pt x="305" y="260"/>
                  </a:lnTo>
                  <a:close/>
                  <a:moveTo>
                    <a:pt x="315" y="346"/>
                  </a:moveTo>
                  <a:lnTo>
                    <a:pt x="315" y="346"/>
                  </a:lnTo>
                  <a:cubicBezTo>
                    <a:pt x="311" y="345"/>
                    <a:pt x="308" y="343"/>
                    <a:pt x="304" y="341"/>
                  </a:cubicBezTo>
                  <a:cubicBezTo>
                    <a:pt x="300" y="344"/>
                    <a:pt x="296" y="346"/>
                    <a:pt x="293" y="349"/>
                  </a:cubicBezTo>
                  <a:cubicBezTo>
                    <a:pt x="293" y="349"/>
                    <a:pt x="292" y="350"/>
                    <a:pt x="292" y="350"/>
                  </a:cubicBezTo>
                  <a:cubicBezTo>
                    <a:pt x="285" y="356"/>
                    <a:pt x="279" y="362"/>
                    <a:pt x="274" y="367"/>
                  </a:cubicBezTo>
                  <a:cubicBezTo>
                    <a:pt x="274" y="367"/>
                    <a:pt x="274" y="368"/>
                    <a:pt x="274" y="368"/>
                  </a:cubicBezTo>
                  <a:cubicBezTo>
                    <a:pt x="272" y="370"/>
                    <a:pt x="270" y="373"/>
                    <a:pt x="268" y="375"/>
                  </a:cubicBezTo>
                  <a:cubicBezTo>
                    <a:pt x="268" y="376"/>
                    <a:pt x="268" y="376"/>
                    <a:pt x="268" y="376"/>
                  </a:cubicBezTo>
                  <a:cubicBezTo>
                    <a:pt x="261" y="386"/>
                    <a:pt x="258" y="395"/>
                    <a:pt x="257" y="403"/>
                  </a:cubicBezTo>
                  <a:cubicBezTo>
                    <a:pt x="255" y="415"/>
                    <a:pt x="256" y="431"/>
                    <a:pt x="249" y="441"/>
                  </a:cubicBezTo>
                  <a:cubicBezTo>
                    <a:pt x="260" y="440"/>
                    <a:pt x="263" y="437"/>
                    <a:pt x="270" y="431"/>
                  </a:cubicBezTo>
                  <a:cubicBezTo>
                    <a:pt x="263" y="401"/>
                    <a:pt x="285" y="362"/>
                    <a:pt x="315" y="346"/>
                  </a:cubicBezTo>
                  <a:lnTo>
                    <a:pt x="315" y="346"/>
                  </a:lnTo>
                  <a:close/>
                  <a:moveTo>
                    <a:pt x="318" y="401"/>
                  </a:moveTo>
                  <a:lnTo>
                    <a:pt x="318" y="401"/>
                  </a:lnTo>
                  <a:cubicBezTo>
                    <a:pt x="317" y="402"/>
                    <a:pt x="317" y="403"/>
                    <a:pt x="316" y="405"/>
                  </a:cubicBezTo>
                  <a:cubicBezTo>
                    <a:pt x="310" y="417"/>
                    <a:pt x="317" y="427"/>
                    <a:pt x="324" y="427"/>
                  </a:cubicBezTo>
                  <a:cubicBezTo>
                    <a:pt x="342" y="427"/>
                    <a:pt x="341" y="402"/>
                    <a:pt x="318" y="401"/>
                  </a:cubicBezTo>
                  <a:lnTo>
                    <a:pt x="318" y="401"/>
                  </a:lnTo>
                  <a:close/>
                  <a:moveTo>
                    <a:pt x="286" y="347"/>
                  </a:moveTo>
                  <a:lnTo>
                    <a:pt x="286" y="347"/>
                  </a:lnTo>
                  <a:cubicBezTo>
                    <a:pt x="277" y="340"/>
                    <a:pt x="266" y="331"/>
                    <a:pt x="261" y="320"/>
                  </a:cubicBezTo>
                  <a:cubicBezTo>
                    <a:pt x="260" y="326"/>
                    <a:pt x="260" y="332"/>
                    <a:pt x="262" y="338"/>
                  </a:cubicBezTo>
                  <a:lnTo>
                    <a:pt x="262" y="338"/>
                  </a:lnTo>
                  <a:cubicBezTo>
                    <a:pt x="264" y="347"/>
                    <a:pt x="268" y="355"/>
                    <a:pt x="272" y="361"/>
                  </a:cubicBezTo>
                  <a:cubicBezTo>
                    <a:pt x="276" y="357"/>
                    <a:pt x="281" y="352"/>
                    <a:pt x="286" y="347"/>
                  </a:cubicBezTo>
                  <a:lnTo>
                    <a:pt x="286" y="347"/>
                  </a:lnTo>
                  <a:close/>
                  <a:moveTo>
                    <a:pt x="266" y="460"/>
                  </a:moveTo>
                  <a:lnTo>
                    <a:pt x="266" y="460"/>
                  </a:lnTo>
                  <a:cubicBezTo>
                    <a:pt x="266" y="468"/>
                    <a:pt x="267" y="476"/>
                    <a:pt x="266" y="484"/>
                  </a:cubicBezTo>
                  <a:cubicBezTo>
                    <a:pt x="275" y="483"/>
                    <a:pt x="278" y="481"/>
                    <a:pt x="283" y="476"/>
                  </a:cubicBezTo>
                  <a:cubicBezTo>
                    <a:pt x="277" y="472"/>
                    <a:pt x="271" y="467"/>
                    <a:pt x="266" y="460"/>
                  </a:cubicBezTo>
                  <a:lnTo>
                    <a:pt x="266" y="460"/>
                  </a:lnTo>
                  <a:close/>
                  <a:moveTo>
                    <a:pt x="263" y="356"/>
                  </a:moveTo>
                  <a:lnTo>
                    <a:pt x="263" y="356"/>
                  </a:lnTo>
                  <a:lnTo>
                    <a:pt x="252" y="362"/>
                  </a:lnTo>
                  <a:lnTo>
                    <a:pt x="258" y="374"/>
                  </a:lnTo>
                  <a:cubicBezTo>
                    <a:pt x="260" y="373"/>
                    <a:pt x="262" y="372"/>
                    <a:pt x="264" y="372"/>
                  </a:cubicBezTo>
                  <a:cubicBezTo>
                    <a:pt x="265" y="370"/>
                    <a:pt x="267" y="368"/>
                    <a:pt x="269" y="366"/>
                  </a:cubicBezTo>
                  <a:cubicBezTo>
                    <a:pt x="267" y="363"/>
                    <a:pt x="265" y="359"/>
                    <a:pt x="263" y="356"/>
                  </a:cubicBezTo>
                  <a:lnTo>
                    <a:pt x="263" y="356"/>
                  </a:lnTo>
                  <a:close/>
                  <a:moveTo>
                    <a:pt x="232" y="406"/>
                  </a:moveTo>
                  <a:lnTo>
                    <a:pt x="232" y="406"/>
                  </a:lnTo>
                  <a:cubicBezTo>
                    <a:pt x="232" y="408"/>
                    <a:pt x="232" y="411"/>
                    <a:pt x="232" y="413"/>
                  </a:cubicBezTo>
                  <a:cubicBezTo>
                    <a:pt x="238" y="409"/>
                    <a:pt x="246" y="403"/>
                    <a:pt x="251" y="402"/>
                  </a:cubicBezTo>
                  <a:cubicBezTo>
                    <a:pt x="253" y="395"/>
                    <a:pt x="255" y="388"/>
                    <a:pt x="259" y="379"/>
                  </a:cubicBezTo>
                  <a:cubicBezTo>
                    <a:pt x="259" y="380"/>
                    <a:pt x="258" y="380"/>
                    <a:pt x="258" y="380"/>
                  </a:cubicBezTo>
                  <a:cubicBezTo>
                    <a:pt x="258" y="380"/>
                    <a:pt x="258" y="380"/>
                    <a:pt x="258" y="380"/>
                  </a:cubicBezTo>
                  <a:cubicBezTo>
                    <a:pt x="246" y="387"/>
                    <a:pt x="234" y="401"/>
                    <a:pt x="232" y="406"/>
                  </a:cubicBezTo>
                  <a:lnTo>
                    <a:pt x="232" y="406"/>
                  </a:lnTo>
                  <a:close/>
                  <a:moveTo>
                    <a:pt x="233" y="371"/>
                  </a:moveTo>
                  <a:lnTo>
                    <a:pt x="233" y="371"/>
                  </a:lnTo>
                  <a:cubicBezTo>
                    <a:pt x="232" y="379"/>
                    <a:pt x="231" y="388"/>
                    <a:pt x="232" y="397"/>
                  </a:cubicBezTo>
                  <a:cubicBezTo>
                    <a:pt x="234" y="393"/>
                    <a:pt x="238" y="389"/>
                    <a:pt x="242" y="385"/>
                  </a:cubicBezTo>
                  <a:lnTo>
                    <a:pt x="233" y="371"/>
                  </a:lnTo>
                  <a:lnTo>
                    <a:pt x="233" y="371"/>
                  </a:lnTo>
                  <a:close/>
                  <a:moveTo>
                    <a:pt x="236" y="352"/>
                  </a:moveTo>
                  <a:lnTo>
                    <a:pt x="236" y="352"/>
                  </a:lnTo>
                  <a:cubicBezTo>
                    <a:pt x="235" y="355"/>
                    <a:pt x="235" y="359"/>
                    <a:pt x="234" y="362"/>
                  </a:cubicBezTo>
                  <a:lnTo>
                    <a:pt x="246" y="381"/>
                  </a:lnTo>
                  <a:cubicBezTo>
                    <a:pt x="248" y="380"/>
                    <a:pt x="251" y="378"/>
                    <a:pt x="253" y="377"/>
                  </a:cubicBezTo>
                  <a:cubicBezTo>
                    <a:pt x="243" y="357"/>
                    <a:pt x="241" y="361"/>
                    <a:pt x="260" y="351"/>
                  </a:cubicBezTo>
                  <a:cubicBezTo>
                    <a:pt x="259" y="348"/>
                    <a:pt x="258" y="345"/>
                    <a:pt x="257" y="342"/>
                  </a:cubicBezTo>
                  <a:cubicBezTo>
                    <a:pt x="252" y="343"/>
                    <a:pt x="243" y="347"/>
                    <a:pt x="236" y="352"/>
                  </a:cubicBezTo>
                  <a:lnTo>
                    <a:pt x="236" y="352"/>
                  </a:lnTo>
                  <a:close/>
                  <a:moveTo>
                    <a:pt x="267" y="279"/>
                  </a:moveTo>
                  <a:lnTo>
                    <a:pt x="267" y="279"/>
                  </a:lnTo>
                  <a:cubicBezTo>
                    <a:pt x="254" y="299"/>
                    <a:pt x="244" y="321"/>
                    <a:pt x="238" y="344"/>
                  </a:cubicBezTo>
                  <a:cubicBezTo>
                    <a:pt x="244" y="340"/>
                    <a:pt x="251" y="338"/>
                    <a:pt x="255" y="336"/>
                  </a:cubicBezTo>
                  <a:cubicBezTo>
                    <a:pt x="254" y="328"/>
                    <a:pt x="254" y="319"/>
                    <a:pt x="258" y="309"/>
                  </a:cubicBezTo>
                  <a:cubicBezTo>
                    <a:pt x="259" y="306"/>
                    <a:pt x="263" y="306"/>
                    <a:pt x="263" y="310"/>
                  </a:cubicBezTo>
                  <a:cubicBezTo>
                    <a:pt x="265" y="324"/>
                    <a:pt x="280" y="335"/>
                    <a:pt x="291" y="344"/>
                  </a:cubicBezTo>
                  <a:cubicBezTo>
                    <a:pt x="293" y="342"/>
                    <a:pt x="296" y="339"/>
                    <a:pt x="299" y="337"/>
                  </a:cubicBezTo>
                  <a:cubicBezTo>
                    <a:pt x="283" y="325"/>
                    <a:pt x="271" y="308"/>
                    <a:pt x="267" y="279"/>
                  </a:cubicBezTo>
                  <a:lnTo>
                    <a:pt x="267" y="279"/>
                  </a:lnTo>
                  <a:close/>
                  <a:moveTo>
                    <a:pt x="287" y="255"/>
                  </a:moveTo>
                  <a:lnTo>
                    <a:pt x="287" y="255"/>
                  </a:lnTo>
                  <a:cubicBezTo>
                    <a:pt x="284" y="258"/>
                    <a:pt x="281" y="261"/>
                    <a:pt x="278" y="265"/>
                  </a:cubicBezTo>
                  <a:cubicBezTo>
                    <a:pt x="284" y="273"/>
                    <a:pt x="290" y="278"/>
                    <a:pt x="298" y="281"/>
                  </a:cubicBezTo>
                  <a:cubicBezTo>
                    <a:pt x="297" y="274"/>
                    <a:pt x="297" y="264"/>
                    <a:pt x="299" y="258"/>
                  </a:cubicBezTo>
                  <a:lnTo>
                    <a:pt x="287" y="255"/>
                  </a:lnTo>
                  <a:lnTo>
                    <a:pt x="287" y="255"/>
                  </a:lnTo>
                  <a:close/>
                  <a:moveTo>
                    <a:pt x="445" y="236"/>
                  </a:moveTo>
                  <a:lnTo>
                    <a:pt x="445" y="236"/>
                  </a:lnTo>
                  <a:cubicBezTo>
                    <a:pt x="442" y="238"/>
                    <a:pt x="439" y="239"/>
                    <a:pt x="435" y="239"/>
                  </a:cubicBezTo>
                  <a:cubicBezTo>
                    <a:pt x="434" y="247"/>
                    <a:pt x="433" y="255"/>
                    <a:pt x="434" y="263"/>
                  </a:cubicBezTo>
                  <a:lnTo>
                    <a:pt x="449" y="247"/>
                  </a:lnTo>
                  <a:cubicBezTo>
                    <a:pt x="446" y="243"/>
                    <a:pt x="445" y="240"/>
                    <a:pt x="445" y="236"/>
                  </a:cubicBezTo>
                  <a:lnTo>
                    <a:pt x="445" y="236"/>
                  </a:lnTo>
                  <a:close/>
                  <a:moveTo>
                    <a:pt x="428" y="253"/>
                  </a:moveTo>
                  <a:lnTo>
                    <a:pt x="428" y="253"/>
                  </a:lnTo>
                  <a:cubicBezTo>
                    <a:pt x="424" y="252"/>
                    <a:pt x="420" y="251"/>
                    <a:pt x="418" y="247"/>
                  </a:cubicBezTo>
                  <a:cubicBezTo>
                    <a:pt x="417" y="245"/>
                    <a:pt x="423" y="246"/>
                    <a:pt x="424" y="246"/>
                  </a:cubicBezTo>
                  <a:cubicBezTo>
                    <a:pt x="426" y="246"/>
                    <a:pt x="427" y="245"/>
                    <a:pt x="429" y="245"/>
                  </a:cubicBezTo>
                  <a:cubicBezTo>
                    <a:pt x="429" y="242"/>
                    <a:pt x="429" y="239"/>
                    <a:pt x="430" y="236"/>
                  </a:cubicBezTo>
                  <a:cubicBezTo>
                    <a:pt x="430" y="236"/>
                    <a:pt x="430" y="235"/>
                    <a:pt x="430" y="235"/>
                  </a:cubicBezTo>
                  <a:cubicBezTo>
                    <a:pt x="430" y="234"/>
                    <a:pt x="430" y="233"/>
                    <a:pt x="430" y="232"/>
                  </a:cubicBezTo>
                  <a:cubicBezTo>
                    <a:pt x="431" y="229"/>
                    <a:pt x="436" y="229"/>
                    <a:pt x="436" y="233"/>
                  </a:cubicBezTo>
                  <a:cubicBezTo>
                    <a:pt x="452" y="232"/>
                    <a:pt x="449" y="208"/>
                    <a:pt x="432" y="212"/>
                  </a:cubicBezTo>
                  <a:cubicBezTo>
                    <a:pt x="428" y="212"/>
                    <a:pt x="427" y="207"/>
                    <a:pt x="431" y="206"/>
                  </a:cubicBezTo>
                  <a:cubicBezTo>
                    <a:pt x="435" y="205"/>
                    <a:pt x="438" y="205"/>
                    <a:pt x="441" y="206"/>
                  </a:cubicBezTo>
                  <a:cubicBezTo>
                    <a:pt x="439" y="183"/>
                    <a:pt x="403" y="197"/>
                    <a:pt x="423" y="215"/>
                  </a:cubicBezTo>
                  <a:cubicBezTo>
                    <a:pt x="426" y="217"/>
                    <a:pt x="423" y="222"/>
                    <a:pt x="420" y="219"/>
                  </a:cubicBezTo>
                  <a:cubicBezTo>
                    <a:pt x="416" y="216"/>
                    <a:pt x="414" y="213"/>
                    <a:pt x="413" y="210"/>
                  </a:cubicBezTo>
                  <a:cubicBezTo>
                    <a:pt x="400" y="212"/>
                    <a:pt x="403" y="228"/>
                    <a:pt x="412" y="231"/>
                  </a:cubicBezTo>
                  <a:lnTo>
                    <a:pt x="412" y="230"/>
                  </a:lnTo>
                  <a:cubicBezTo>
                    <a:pt x="413" y="227"/>
                    <a:pt x="418" y="228"/>
                    <a:pt x="417" y="232"/>
                  </a:cubicBezTo>
                  <a:lnTo>
                    <a:pt x="416" y="234"/>
                  </a:lnTo>
                  <a:cubicBezTo>
                    <a:pt x="416" y="235"/>
                    <a:pt x="416" y="235"/>
                    <a:pt x="416" y="235"/>
                  </a:cubicBezTo>
                  <a:lnTo>
                    <a:pt x="403" y="288"/>
                  </a:lnTo>
                  <a:cubicBezTo>
                    <a:pt x="406" y="288"/>
                    <a:pt x="408" y="289"/>
                    <a:pt x="410" y="289"/>
                  </a:cubicBezTo>
                  <a:lnTo>
                    <a:pt x="430" y="268"/>
                  </a:lnTo>
                  <a:cubicBezTo>
                    <a:pt x="428" y="263"/>
                    <a:pt x="428" y="258"/>
                    <a:pt x="428" y="253"/>
                  </a:cubicBezTo>
                  <a:lnTo>
                    <a:pt x="428" y="253"/>
                  </a:lnTo>
                  <a:close/>
                  <a:moveTo>
                    <a:pt x="456" y="273"/>
                  </a:moveTo>
                  <a:lnTo>
                    <a:pt x="456" y="273"/>
                  </a:lnTo>
                  <a:cubicBezTo>
                    <a:pt x="453" y="268"/>
                    <a:pt x="452" y="262"/>
                    <a:pt x="453" y="257"/>
                  </a:cubicBezTo>
                  <a:cubicBezTo>
                    <a:pt x="453" y="254"/>
                    <a:pt x="456" y="259"/>
                    <a:pt x="456" y="259"/>
                  </a:cubicBezTo>
                  <a:cubicBezTo>
                    <a:pt x="458" y="261"/>
                    <a:pt x="460" y="262"/>
                    <a:pt x="463" y="263"/>
                  </a:cubicBezTo>
                  <a:cubicBezTo>
                    <a:pt x="467" y="256"/>
                    <a:pt x="472" y="249"/>
                    <a:pt x="477" y="243"/>
                  </a:cubicBezTo>
                  <a:cubicBezTo>
                    <a:pt x="483" y="235"/>
                    <a:pt x="488" y="228"/>
                    <a:pt x="494" y="221"/>
                  </a:cubicBezTo>
                  <a:cubicBezTo>
                    <a:pt x="484" y="209"/>
                    <a:pt x="468" y="216"/>
                    <a:pt x="473" y="234"/>
                  </a:cubicBezTo>
                  <a:cubicBezTo>
                    <a:pt x="474" y="238"/>
                    <a:pt x="468" y="239"/>
                    <a:pt x="467" y="235"/>
                  </a:cubicBezTo>
                  <a:cubicBezTo>
                    <a:pt x="466" y="231"/>
                    <a:pt x="466" y="228"/>
                    <a:pt x="466" y="225"/>
                  </a:cubicBezTo>
                  <a:cubicBezTo>
                    <a:pt x="454" y="221"/>
                    <a:pt x="445" y="232"/>
                    <a:pt x="453" y="243"/>
                  </a:cubicBezTo>
                  <a:cubicBezTo>
                    <a:pt x="456" y="240"/>
                    <a:pt x="459" y="244"/>
                    <a:pt x="457" y="247"/>
                  </a:cubicBezTo>
                  <a:lnTo>
                    <a:pt x="435" y="270"/>
                  </a:lnTo>
                  <a:cubicBezTo>
                    <a:pt x="435" y="271"/>
                    <a:pt x="435" y="271"/>
                    <a:pt x="434" y="271"/>
                  </a:cubicBezTo>
                  <a:lnTo>
                    <a:pt x="417" y="290"/>
                  </a:lnTo>
                  <a:cubicBezTo>
                    <a:pt x="424" y="292"/>
                    <a:pt x="432" y="293"/>
                    <a:pt x="440" y="296"/>
                  </a:cubicBezTo>
                  <a:cubicBezTo>
                    <a:pt x="445" y="288"/>
                    <a:pt x="451" y="280"/>
                    <a:pt x="456" y="273"/>
                  </a:cubicBezTo>
                  <a:lnTo>
                    <a:pt x="456" y="273"/>
                  </a:lnTo>
                  <a:close/>
                  <a:moveTo>
                    <a:pt x="431" y="430"/>
                  </a:moveTo>
                  <a:lnTo>
                    <a:pt x="431" y="430"/>
                  </a:lnTo>
                  <a:cubicBezTo>
                    <a:pt x="462" y="417"/>
                    <a:pt x="472" y="392"/>
                    <a:pt x="471" y="372"/>
                  </a:cubicBezTo>
                  <a:cubicBezTo>
                    <a:pt x="464" y="382"/>
                    <a:pt x="457" y="393"/>
                    <a:pt x="450" y="402"/>
                  </a:cubicBezTo>
                  <a:cubicBezTo>
                    <a:pt x="444" y="412"/>
                    <a:pt x="437" y="421"/>
                    <a:pt x="431" y="430"/>
                  </a:cubicBezTo>
                  <a:lnTo>
                    <a:pt x="431" y="430"/>
                  </a:lnTo>
                  <a:close/>
                  <a:moveTo>
                    <a:pt x="493" y="359"/>
                  </a:moveTo>
                  <a:lnTo>
                    <a:pt x="493" y="359"/>
                  </a:lnTo>
                  <a:cubicBezTo>
                    <a:pt x="506" y="345"/>
                    <a:pt x="511" y="331"/>
                    <a:pt x="511" y="317"/>
                  </a:cubicBezTo>
                  <a:cubicBezTo>
                    <a:pt x="503" y="326"/>
                    <a:pt x="496" y="335"/>
                    <a:pt x="490" y="345"/>
                  </a:cubicBezTo>
                  <a:cubicBezTo>
                    <a:pt x="491" y="349"/>
                    <a:pt x="492" y="354"/>
                    <a:pt x="493" y="359"/>
                  </a:cubicBezTo>
                  <a:lnTo>
                    <a:pt x="493" y="359"/>
                  </a:lnTo>
                  <a:close/>
                  <a:moveTo>
                    <a:pt x="534" y="308"/>
                  </a:moveTo>
                  <a:lnTo>
                    <a:pt x="534" y="308"/>
                  </a:lnTo>
                  <a:cubicBezTo>
                    <a:pt x="548" y="297"/>
                    <a:pt x="553" y="285"/>
                    <a:pt x="553" y="270"/>
                  </a:cubicBezTo>
                  <a:cubicBezTo>
                    <a:pt x="545" y="277"/>
                    <a:pt x="538" y="284"/>
                    <a:pt x="531" y="292"/>
                  </a:cubicBezTo>
                  <a:cubicBezTo>
                    <a:pt x="532" y="298"/>
                    <a:pt x="533" y="303"/>
                    <a:pt x="534" y="308"/>
                  </a:cubicBezTo>
                  <a:lnTo>
                    <a:pt x="534" y="308"/>
                  </a:lnTo>
                  <a:close/>
                  <a:moveTo>
                    <a:pt x="533" y="331"/>
                  </a:moveTo>
                  <a:lnTo>
                    <a:pt x="533" y="331"/>
                  </a:lnTo>
                  <a:cubicBezTo>
                    <a:pt x="562" y="318"/>
                    <a:pt x="575" y="287"/>
                    <a:pt x="572" y="254"/>
                  </a:cubicBezTo>
                  <a:cubicBezTo>
                    <a:pt x="567" y="258"/>
                    <a:pt x="563" y="261"/>
                    <a:pt x="558" y="265"/>
                  </a:cubicBezTo>
                  <a:cubicBezTo>
                    <a:pt x="560" y="285"/>
                    <a:pt x="553" y="301"/>
                    <a:pt x="534" y="315"/>
                  </a:cubicBezTo>
                  <a:cubicBezTo>
                    <a:pt x="534" y="321"/>
                    <a:pt x="534" y="326"/>
                    <a:pt x="533" y="331"/>
                  </a:cubicBezTo>
                  <a:lnTo>
                    <a:pt x="533" y="331"/>
                  </a:lnTo>
                  <a:close/>
                  <a:moveTo>
                    <a:pt x="420" y="452"/>
                  </a:moveTo>
                  <a:lnTo>
                    <a:pt x="420" y="452"/>
                  </a:lnTo>
                  <a:cubicBezTo>
                    <a:pt x="420" y="452"/>
                    <a:pt x="420" y="452"/>
                    <a:pt x="420" y="452"/>
                  </a:cubicBezTo>
                  <a:cubicBezTo>
                    <a:pt x="453" y="449"/>
                    <a:pt x="482" y="423"/>
                    <a:pt x="488" y="388"/>
                  </a:cubicBezTo>
                  <a:cubicBezTo>
                    <a:pt x="488" y="387"/>
                    <a:pt x="488" y="387"/>
                    <a:pt x="488" y="387"/>
                  </a:cubicBezTo>
                  <a:cubicBezTo>
                    <a:pt x="489" y="380"/>
                    <a:pt x="489" y="373"/>
                    <a:pt x="488" y="365"/>
                  </a:cubicBezTo>
                  <a:cubicBezTo>
                    <a:pt x="488" y="365"/>
                    <a:pt x="488" y="364"/>
                    <a:pt x="488" y="364"/>
                  </a:cubicBezTo>
                  <a:cubicBezTo>
                    <a:pt x="488" y="360"/>
                    <a:pt x="487" y="355"/>
                    <a:pt x="485" y="351"/>
                  </a:cubicBezTo>
                  <a:cubicBezTo>
                    <a:pt x="482" y="355"/>
                    <a:pt x="479" y="360"/>
                    <a:pt x="475" y="365"/>
                  </a:cubicBezTo>
                  <a:cubicBezTo>
                    <a:pt x="480" y="390"/>
                    <a:pt x="469" y="425"/>
                    <a:pt x="425" y="438"/>
                  </a:cubicBezTo>
                  <a:cubicBezTo>
                    <a:pt x="422" y="443"/>
                    <a:pt x="418" y="447"/>
                    <a:pt x="415" y="452"/>
                  </a:cubicBezTo>
                  <a:cubicBezTo>
                    <a:pt x="416" y="452"/>
                    <a:pt x="418" y="452"/>
                    <a:pt x="420" y="452"/>
                  </a:cubicBezTo>
                  <a:lnTo>
                    <a:pt x="420" y="452"/>
                  </a:lnTo>
                  <a:close/>
                  <a:moveTo>
                    <a:pt x="299" y="552"/>
                  </a:moveTo>
                  <a:lnTo>
                    <a:pt x="299" y="552"/>
                  </a:lnTo>
                  <a:cubicBezTo>
                    <a:pt x="299" y="552"/>
                    <a:pt x="299" y="552"/>
                    <a:pt x="299" y="552"/>
                  </a:cubicBezTo>
                  <a:cubicBezTo>
                    <a:pt x="299" y="553"/>
                    <a:pt x="300" y="554"/>
                    <a:pt x="301" y="555"/>
                  </a:cubicBezTo>
                  <a:cubicBezTo>
                    <a:pt x="312" y="549"/>
                    <a:pt x="322" y="541"/>
                    <a:pt x="332" y="533"/>
                  </a:cubicBezTo>
                  <a:cubicBezTo>
                    <a:pt x="332" y="533"/>
                    <a:pt x="332" y="533"/>
                    <a:pt x="332" y="533"/>
                  </a:cubicBezTo>
                  <a:cubicBezTo>
                    <a:pt x="337" y="529"/>
                    <a:pt x="342" y="525"/>
                    <a:pt x="346" y="521"/>
                  </a:cubicBezTo>
                  <a:cubicBezTo>
                    <a:pt x="346" y="521"/>
                    <a:pt x="347" y="521"/>
                    <a:pt x="347" y="521"/>
                  </a:cubicBezTo>
                  <a:cubicBezTo>
                    <a:pt x="351" y="517"/>
                    <a:pt x="356" y="512"/>
                    <a:pt x="360" y="508"/>
                  </a:cubicBezTo>
                  <a:cubicBezTo>
                    <a:pt x="360" y="508"/>
                    <a:pt x="361" y="508"/>
                    <a:pt x="361" y="507"/>
                  </a:cubicBezTo>
                  <a:cubicBezTo>
                    <a:pt x="367" y="502"/>
                    <a:pt x="372" y="495"/>
                    <a:pt x="378" y="489"/>
                  </a:cubicBezTo>
                  <a:cubicBezTo>
                    <a:pt x="378" y="489"/>
                    <a:pt x="378" y="488"/>
                    <a:pt x="379" y="488"/>
                  </a:cubicBezTo>
                  <a:cubicBezTo>
                    <a:pt x="384" y="483"/>
                    <a:pt x="389" y="477"/>
                    <a:pt x="393" y="471"/>
                  </a:cubicBezTo>
                  <a:cubicBezTo>
                    <a:pt x="394" y="470"/>
                    <a:pt x="394" y="470"/>
                    <a:pt x="394" y="470"/>
                  </a:cubicBezTo>
                  <a:cubicBezTo>
                    <a:pt x="398" y="465"/>
                    <a:pt x="403" y="459"/>
                    <a:pt x="407" y="454"/>
                  </a:cubicBezTo>
                  <a:cubicBezTo>
                    <a:pt x="407" y="453"/>
                    <a:pt x="407" y="453"/>
                    <a:pt x="407" y="453"/>
                  </a:cubicBezTo>
                  <a:cubicBezTo>
                    <a:pt x="412" y="447"/>
                    <a:pt x="417" y="440"/>
                    <a:pt x="421" y="434"/>
                  </a:cubicBezTo>
                  <a:cubicBezTo>
                    <a:pt x="421" y="434"/>
                    <a:pt x="421" y="434"/>
                    <a:pt x="422" y="433"/>
                  </a:cubicBezTo>
                  <a:cubicBezTo>
                    <a:pt x="438" y="410"/>
                    <a:pt x="454" y="386"/>
                    <a:pt x="470" y="363"/>
                  </a:cubicBezTo>
                  <a:cubicBezTo>
                    <a:pt x="470" y="363"/>
                    <a:pt x="470" y="363"/>
                    <a:pt x="470" y="363"/>
                  </a:cubicBezTo>
                  <a:cubicBezTo>
                    <a:pt x="475" y="356"/>
                    <a:pt x="479" y="350"/>
                    <a:pt x="484" y="343"/>
                  </a:cubicBezTo>
                  <a:cubicBezTo>
                    <a:pt x="484" y="343"/>
                    <a:pt x="484" y="343"/>
                    <a:pt x="484" y="343"/>
                  </a:cubicBezTo>
                  <a:cubicBezTo>
                    <a:pt x="492" y="332"/>
                    <a:pt x="500" y="321"/>
                    <a:pt x="508" y="311"/>
                  </a:cubicBezTo>
                  <a:cubicBezTo>
                    <a:pt x="509" y="310"/>
                    <a:pt x="510" y="309"/>
                    <a:pt x="510" y="308"/>
                  </a:cubicBezTo>
                  <a:cubicBezTo>
                    <a:pt x="511" y="308"/>
                    <a:pt x="511" y="307"/>
                    <a:pt x="511" y="307"/>
                  </a:cubicBezTo>
                  <a:cubicBezTo>
                    <a:pt x="516" y="301"/>
                    <a:pt x="521" y="296"/>
                    <a:pt x="526" y="290"/>
                  </a:cubicBezTo>
                  <a:cubicBezTo>
                    <a:pt x="526" y="290"/>
                    <a:pt x="526" y="290"/>
                    <a:pt x="526" y="289"/>
                  </a:cubicBezTo>
                  <a:cubicBezTo>
                    <a:pt x="535" y="280"/>
                    <a:pt x="544" y="270"/>
                    <a:pt x="553" y="262"/>
                  </a:cubicBezTo>
                  <a:cubicBezTo>
                    <a:pt x="553" y="262"/>
                    <a:pt x="554" y="262"/>
                    <a:pt x="554" y="262"/>
                  </a:cubicBezTo>
                  <a:cubicBezTo>
                    <a:pt x="560" y="256"/>
                    <a:pt x="566" y="252"/>
                    <a:pt x="572" y="247"/>
                  </a:cubicBezTo>
                  <a:cubicBezTo>
                    <a:pt x="572" y="247"/>
                    <a:pt x="573" y="247"/>
                    <a:pt x="573" y="247"/>
                  </a:cubicBezTo>
                  <a:lnTo>
                    <a:pt x="574" y="246"/>
                  </a:lnTo>
                  <a:cubicBezTo>
                    <a:pt x="574" y="246"/>
                    <a:pt x="574" y="246"/>
                    <a:pt x="574" y="246"/>
                  </a:cubicBezTo>
                  <a:cubicBezTo>
                    <a:pt x="575" y="245"/>
                    <a:pt x="576" y="244"/>
                    <a:pt x="577" y="244"/>
                  </a:cubicBezTo>
                  <a:lnTo>
                    <a:pt x="571" y="228"/>
                  </a:lnTo>
                  <a:cubicBezTo>
                    <a:pt x="568" y="230"/>
                    <a:pt x="565" y="233"/>
                    <a:pt x="562" y="235"/>
                  </a:cubicBezTo>
                  <a:cubicBezTo>
                    <a:pt x="562" y="235"/>
                    <a:pt x="562" y="236"/>
                    <a:pt x="562" y="236"/>
                  </a:cubicBezTo>
                  <a:cubicBezTo>
                    <a:pt x="456" y="323"/>
                    <a:pt x="411" y="466"/>
                    <a:pt x="294" y="544"/>
                  </a:cubicBezTo>
                  <a:cubicBezTo>
                    <a:pt x="296" y="547"/>
                    <a:pt x="297" y="549"/>
                    <a:pt x="299" y="552"/>
                  </a:cubicBezTo>
                  <a:lnTo>
                    <a:pt x="299" y="552"/>
                  </a:lnTo>
                  <a:close/>
                  <a:moveTo>
                    <a:pt x="400" y="562"/>
                  </a:moveTo>
                  <a:lnTo>
                    <a:pt x="400" y="562"/>
                  </a:lnTo>
                  <a:cubicBezTo>
                    <a:pt x="400" y="562"/>
                    <a:pt x="400" y="562"/>
                    <a:pt x="400" y="562"/>
                  </a:cubicBezTo>
                  <a:cubicBezTo>
                    <a:pt x="402" y="563"/>
                    <a:pt x="405" y="563"/>
                    <a:pt x="407" y="563"/>
                  </a:cubicBezTo>
                  <a:cubicBezTo>
                    <a:pt x="414" y="563"/>
                    <a:pt x="421" y="561"/>
                    <a:pt x="426" y="556"/>
                  </a:cubicBezTo>
                  <a:cubicBezTo>
                    <a:pt x="426" y="556"/>
                    <a:pt x="426" y="556"/>
                    <a:pt x="426" y="556"/>
                  </a:cubicBezTo>
                  <a:cubicBezTo>
                    <a:pt x="433" y="551"/>
                    <a:pt x="437" y="543"/>
                    <a:pt x="437" y="534"/>
                  </a:cubicBezTo>
                  <a:cubicBezTo>
                    <a:pt x="437" y="529"/>
                    <a:pt x="436" y="525"/>
                    <a:pt x="434" y="522"/>
                  </a:cubicBezTo>
                  <a:cubicBezTo>
                    <a:pt x="434" y="521"/>
                    <a:pt x="434" y="521"/>
                    <a:pt x="434" y="521"/>
                  </a:cubicBezTo>
                  <a:cubicBezTo>
                    <a:pt x="429" y="511"/>
                    <a:pt x="419" y="505"/>
                    <a:pt x="407" y="505"/>
                  </a:cubicBezTo>
                  <a:cubicBezTo>
                    <a:pt x="406" y="505"/>
                    <a:pt x="404" y="505"/>
                    <a:pt x="403" y="505"/>
                  </a:cubicBezTo>
                  <a:lnTo>
                    <a:pt x="402" y="505"/>
                  </a:lnTo>
                  <a:cubicBezTo>
                    <a:pt x="397" y="506"/>
                    <a:pt x="392" y="508"/>
                    <a:pt x="388" y="512"/>
                  </a:cubicBezTo>
                  <a:lnTo>
                    <a:pt x="388" y="512"/>
                  </a:lnTo>
                  <a:cubicBezTo>
                    <a:pt x="382" y="517"/>
                    <a:pt x="378" y="525"/>
                    <a:pt x="378" y="534"/>
                  </a:cubicBezTo>
                  <a:cubicBezTo>
                    <a:pt x="378" y="547"/>
                    <a:pt x="387" y="559"/>
                    <a:pt x="400" y="562"/>
                  </a:cubicBezTo>
                  <a:lnTo>
                    <a:pt x="400" y="562"/>
                  </a:lnTo>
                  <a:close/>
                  <a:moveTo>
                    <a:pt x="324" y="668"/>
                  </a:moveTo>
                  <a:lnTo>
                    <a:pt x="324" y="668"/>
                  </a:lnTo>
                  <a:cubicBezTo>
                    <a:pt x="332" y="665"/>
                    <a:pt x="340" y="662"/>
                    <a:pt x="347" y="657"/>
                  </a:cubicBezTo>
                  <a:cubicBezTo>
                    <a:pt x="347" y="657"/>
                    <a:pt x="347" y="657"/>
                    <a:pt x="348" y="657"/>
                  </a:cubicBezTo>
                  <a:cubicBezTo>
                    <a:pt x="354" y="653"/>
                    <a:pt x="360" y="648"/>
                    <a:pt x="365" y="643"/>
                  </a:cubicBezTo>
                  <a:cubicBezTo>
                    <a:pt x="365" y="643"/>
                    <a:pt x="365" y="643"/>
                    <a:pt x="365" y="643"/>
                  </a:cubicBezTo>
                  <a:cubicBezTo>
                    <a:pt x="390" y="618"/>
                    <a:pt x="397" y="585"/>
                    <a:pt x="396" y="567"/>
                  </a:cubicBezTo>
                  <a:cubicBezTo>
                    <a:pt x="391" y="565"/>
                    <a:pt x="385" y="562"/>
                    <a:pt x="381" y="557"/>
                  </a:cubicBezTo>
                  <a:cubicBezTo>
                    <a:pt x="384" y="590"/>
                    <a:pt x="374" y="629"/>
                    <a:pt x="327" y="653"/>
                  </a:cubicBezTo>
                  <a:cubicBezTo>
                    <a:pt x="326" y="653"/>
                    <a:pt x="326" y="653"/>
                    <a:pt x="325" y="653"/>
                  </a:cubicBezTo>
                  <a:cubicBezTo>
                    <a:pt x="325" y="653"/>
                    <a:pt x="324" y="653"/>
                    <a:pt x="324" y="653"/>
                  </a:cubicBezTo>
                  <a:cubicBezTo>
                    <a:pt x="316" y="650"/>
                    <a:pt x="307" y="646"/>
                    <a:pt x="300" y="641"/>
                  </a:cubicBezTo>
                  <a:cubicBezTo>
                    <a:pt x="299" y="640"/>
                    <a:pt x="299" y="640"/>
                    <a:pt x="298" y="640"/>
                  </a:cubicBezTo>
                  <a:cubicBezTo>
                    <a:pt x="292" y="635"/>
                    <a:pt x="286" y="629"/>
                    <a:pt x="282" y="622"/>
                  </a:cubicBezTo>
                  <a:cubicBezTo>
                    <a:pt x="282" y="621"/>
                    <a:pt x="282" y="621"/>
                    <a:pt x="281" y="621"/>
                  </a:cubicBezTo>
                  <a:cubicBezTo>
                    <a:pt x="272" y="605"/>
                    <a:pt x="274" y="585"/>
                    <a:pt x="300" y="569"/>
                  </a:cubicBezTo>
                  <a:cubicBezTo>
                    <a:pt x="299" y="565"/>
                    <a:pt x="297" y="561"/>
                    <a:pt x="295" y="557"/>
                  </a:cubicBezTo>
                  <a:cubicBezTo>
                    <a:pt x="241" y="594"/>
                    <a:pt x="263" y="640"/>
                    <a:pt x="324" y="668"/>
                  </a:cubicBezTo>
                  <a:lnTo>
                    <a:pt x="324" y="668"/>
                  </a:lnTo>
                  <a:close/>
                  <a:moveTo>
                    <a:pt x="349" y="662"/>
                  </a:moveTo>
                  <a:lnTo>
                    <a:pt x="349" y="662"/>
                  </a:lnTo>
                  <a:cubicBezTo>
                    <a:pt x="344" y="666"/>
                    <a:pt x="338" y="669"/>
                    <a:pt x="331" y="672"/>
                  </a:cubicBezTo>
                  <a:cubicBezTo>
                    <a:pt x="363" y="685"/>
                    <a:pt x="405" y="694"/>
                    <a:pt x="449" y="693"/>
                  </a:cubicBezTo>
                  <a:cubicBezTo>
                    <a:pt x="423" y="683"/>
                    <a:pt x="374" y="667"/>
                    <a:pt x="349" y="662"/>
                  </a:cubicBezTo>
                  <a:lnTo>
                    <a:pt x="349" y="662"/>
                  </a:lnTo>
                  <a:close/>
                  <a:moveTo>
                    <a:pt x="368" y="648"/>
                  </a:moveTo>
                  <a:lnTo>
                    <a:pt x="368" y="648"/>
                  </a:lnTo>
                  <a:cubicBezTo>
                    <a:pt x="364" y="652"/>
                    <a:pt x="360" y="655"/>
                    <a:pt x="356" y="658"/>
                  </a:cubicBezTo>
                  <a:cubicBezTo>
                    <a:pt x="387" y="665"/>
                    <a:pt x="443" y="683"/>
                    <a:pt x="463" y="692"/>
                  </a:cubicBezTo>
                  <a:cubicBezTo>
                    <a:pt x="475" y="692"/>
                    <a:pt x="487" y="690"/>
                    <a:pt x="499" y="688"/>
                  </a:cubicBezTo>
                  <a:cubicBezTo>
                    <a:pt x="465" y="677"/>
                    <a:pt x="398" y="656"/>
                    <a:pt x="368" y="648"/>
                  </a:cubicBezTo>
                  <a:lnTo>
                    <a:pt x="368" y="648"/>
                  </a:lnTo>
                  <a:close/>
                  <a:moveTo>
                    <a:pt x="402" y="568"/>
                  </a:moveTo>
                  <a:lnTo>
                    <a:pt x="402" y="568"/>
                  </a:lnTo>
                  <a:cubicBezTo>
                    <a:pt x="402" y="587"/>
                    <a:pt x="395" y="619"/>
                    <a:pt x="372" y="644"/>
                  </a:cubicBezTo>
                  <a:cubicBezTo>
                    <a:pt x="407" y="652"/>
                    <a:pt x="482" y="676"/>
                    <a:pt x="510" y="686"/>
                  </a:cubicBezTo>
                  <a:cubicBezTo>
                    <a:pt x="514" y="685"/>
                    <a:pt x="518" y="684"/>
                    <a:pt x="521" y="683"/>
                  </a:cubicBezTo>
                  <a:cubicBezTo>
                    <a:pt x="517" y="661"/>
                    <a:pt x="517" y="629"/>
                    <a:pt x="528" y="594"/>
                  </a:cubicBezTo>
                  <a:cubicBezTo>
                    <a:pt x="497" y="592"/>
                    <a:pt x="461" y="582"/>
                    <a:pt x="428" y="562"/>
                  </a:cubicBezTo>
                  <a:cubicBezTo>
                    <a:pt x="422" y="566"/>
                    <a:pt x="415" y="569"/>
                    <a:pt x="407" y="569"/>
                  </a:cubicBezTo>
                  <a:cubicBezTo>
                    <a:pt x="405" y="569"/>
                    <a:pt x="404" y="569"/>
                    <a:pt x="402" y="568"/>
                  </a:cubicBezTo>
                  <a:lnTo>
                    <a:pt x="402" y="568"/>
                  </a:lnTo>
                  <a:close/>
                  <a:moveTo>
                    <a:pt x="402" y="492"/>
                  </a:moveTo>
                  <a:lnTo>
                    <a:pt x="402" y="492"/>
                  </a:lnTo>
                  <a:cubicBezTo>
                    <a:pt x="402" y="495"/>
                    <a:pt x="403" y="497"/>
                    <a:pt x="404" y="499"/>
                  </a:cubicBezTo>
                  <a:cubicBezTo>
                    <a:pt x="405" y="499"/>
                    <a:pt x="406" y="499"/>
                    <a:pt x="407" y="499"/>
                  </a:cubicBezTo>
                  <a:cubicBezTo>
                    <a:pt x="413" y="499"/>
                    <a:pt x="418" y="500"/>
                    <a:pt x="423" y="503"/>
                  </a:cubicBezTo>
                  <a:cubicBezTo>
                    <a:pt x="426" y="487"/>
                    <a:pt x="411" y="481"/>
                    <a:pt x="402" y="492"/>
                  </a:cubicBezTo>
                  <a:lnTo>
                    <a:pt x="402" y="492"/>
                  </a:lnTo>
                  <a:close/>
                  <a:moveTo>
                    <a:pt x="422" y="464"/>
                  </a:moveTo>
                  <a:lnTo>
                    <a:pt x="422" y="464"/>
                  </a:lnTo>
                  <a:cubicBezTo>
                    <a:pt x="447" y="470"/>
                    <a:pt x="455" y="502"/>
                    <a:pt x="440" y="521"/>
                  </a:cubicBezTo>
                  <a:cubicBezTo>
                    <a:pt x="441" y="525"/>
                    <a:pt x="442" y="529"/>
                    <a:pt x="442" y="534"/>
                  </a:cubicBezTo>
                  <a:cubicBezTo>
                    <a:pt x="442" y="543"/>
                    <a:pt x="438" y="552"/>
                    <a:pt x="432" y="558"/>
                  </a:cubicBezTo>
                  <a:cubicBezTo>
                    <a:pt x="481" y="588"/>
                    <a:pt x="536" y="593"/>
                    <a:pt x="572" y="586"/>
                  </a:cubicBezTo>
                  <a:cubicBezTo>
                    <a:pt x="610" y="578"/>
                    <a:pt x="623" y="557"/>
                    <a:pt x="600" y="536"/>
                  </a:cubicBezTo>
                  <a:cubicBezTo>
                    <a:pt x="595" y="532"/>
                    <a:pt x="607" y="521"/>
                    <a:pt x="615" y="520"/>
                  </a:cubicBezTo>
                  <a:cubicBezTo>
                    <a:pt x="616" y="515"/>
                    <a:pt x="614" y="511"/>
                    <a:pt x="609" y="509"/>
                  </a:cubicBezTo>
                  <a:cubicBezTo>
                    <a:pt x="598" y="508"/>
                    <a:pt x="579" y="514"/>
                    <a:pt x="566" y="517"/>
                  </a:cubicBezTo>
                  <a:cubicBezTo>
                    <a:pt x="566" y="519"/>
                    <a:pt x="562" y="520"/>
                    <a:pt x="561" y="517"/>
                  </a:cubicBezTo>
                  <a:cubicBezTo>
                    <a:pt x="560" y="513"/>
                    <a:pt x="563" y="507"/>
                    <a:pt x="564" y="505"/>
                  </a:cubicBezTo>
                  <a:cubicBezTo>
                    <a:pt x="566" y="501"/>
                    <a:pt x="570" y="504"/>
                    <a:pt x="569" y="507"/>
                  </a:cubicBezTo>
                  <a:cubicBezTo>
                    <a:pt x="568" y="508"/>
                    <a:pt x="568" y="509"/>
                    <a:pt x="567" y="511"/>
                  </a:cubicBezTo>
                  <a:cubicBezTo>
                    <a:pt x="580" y="508"/>
                    <a:pt x="597" y="502"/>
                    <a:pt x="609" y="503"/>
                  </a:cubicBezTo>
                  <a:cubicBezTo>
                    <a:pt x="612" y="501"/>
                    <a:pt x="620" y="495"/>
                    <a:pt x="619" y="491"/>
                  </a:cubicBezTo>
                  <a:cubicBezTo>
                    <a:pt x="618" y="490"/>
                    <a:pt x="617" y="489"/>
                    <a:pt x="616" y="487"/>
                  </a:cubicBezTo>
                  <a:cubicBezTo>
                    <a:pt x="610" y="479"/>
                    <a:pt x="612" y="473"/>
                    <a:pt x="618" y="467"/>
                  </a:cubicBezTo>
                  <a:cubicBezTo>
                    <a:pt x="608" y="466"/>
                    <a:pt x="596" y="467"/>
                    <a:pt x="590" y="474"/>
                  </a:cubicBezTo>
                  <a:cubicBezTo>
                    <a:pt x="586" y="479"/>
                    <a:pt x="579" y="467"/>
                    <a:pt x="579" y="466"/>
                  </a:cubicBezTo>
                  <a:cubicBezTo>
                    <a:pt x="576" y="460"/>
                    <a:pt x="576" y="452"/>
                    <a:pt x="586" y="443"/>
                  </a:cubicBezTo>
                  <a:cubicBezTo>
                    <a:pt x="588" y="440"/>
                    <a:pt x="592" y="445"/>
                    <a:pt x="590" y="447"/>
                  </a:cubicBezTo>
                  <a:cubicBezTo>
                    <a:pt x="582" y="454"/>
                    <a:pt x="580" y="461"/>
                    <a:pt x="587" y="468"/>
                  </a:cubicBezTo>
                  <a:lnTo>
                    <a:pt x="588" y="469"/>
                  </a:lnTo>
                  <a:cubicBezTo>
                    <a:pt x="598" y="461"/>
                    <a:pt x="612" y="460"/>
                    <a:pt x="624" y="463"/>
                  </a:cubicBezTo>
                  <a:lnTo>
                    <a:pt x="624" y="463"/>
                  </a:lnTo>
                  <a:lnTo>
                    <a:pt x="624" y="463"/>
                  </a:lnTo>
                  <a:cubicBezTo>
                    <a:pt x="645" y="461"/>
                    <a:pt x="644" y="453"/>
                    <a:pt x="638" y="437"/>
                  </a:cubicBezTo>
                  <a:cubicBezTo>
                    <a:pt x="636" y="431"/>
                    <a:pt x="633" y="424"/>
                    <a:pt x="630" y="415"/>
                  </a:cubicBezTo>
                  <a:cubicBezTo>
                    <a:pt x="625" y="404"/>
                    <a:pt x="617" y="379"/>
                    <a:pt x="608" y="353"/>
                  </a:cubicBezTo>
                  <a:cubicBezTo>
                    <a:pt x="584" y="343"/>
                    <a:pt x="549" y="349"/>
                    <a:pt x="523" y="361"/>
                  </a:cubicBezTo>
                  <a:cubicBezTo>
                    <a:pt x="516" y="371"/>
                    <a:pt x="507" y="380"/>
                    <a:pt x="493" y="389"/>
                  </a:cubicBezTo>
                  <a:cubicBezTo>
                    <a:pt x="487" y="426"/>
                    <a:pt x="457" y="453"/>
                    <a:pt x="423" y="457"/>
                  </a:cubicBezTo>
                  <a:lnTo>
                    <a:pt x="422" y="464"/>
                  </a:lnTo>
                  <a:lnTo>
                    <a:pt x="422" y="464"/>
                  </a:lnTo>
                  <a:close/>
                  <a:moveTo>
                    <a:pt x="416" y="463"/>
                  </a:moveTo>
                  <a:lnTo>
                    <a:pt x="416" y="463"/>
                  </a:lnTo>
                  <a:lnTo>
                    <a:pt x="417" y="458"/>
                  </a:lnTo>
                  <a:cubicBezTo>
                    <a:pt x="415" y="458"/>
                    <a:pt x="413" y="458"/>
                    <a:pt x="411" y="458"/>
                  </a:cubicBezTo>
                  <a:cubicBezTo>
                    <a:pt x="407" y="463"/>
                    <a:pt x="403" y="468"/>
                    <a:pt x="399" y="473"/>
                  </a:cubicBezTo>
                  <a:cubicBezTo>
                    <a:pt x="399" y="477"/>
                    <a:pt x="399" y="482"/>
                    <a:pt x="400" y="485"/>
                  </a:cubicBezTo>
                  <a:cubicBezTo>
                    <a:pt x="412" y="476"/>
                    <a:pt x="435" y="482"/>
                    <a:pt x="428" y="506"/>
                  </a:cubicBezTo>
                  <a:cubicBezTo>
                    <a:pt x="431" y="508"/>
                    <a:pt x="434" y="511"/>
                    <a:pt x="437" y="515"/>
                  </a:cubicBezTo>
                  <a:cubicBezTo>
                    <a:pt x="449" y="498"/>
                    <a:pt x="439" y="469"/>
                    <a:pt x="414" y="469"/>
                  </a:cubicBezTo>
                  <a:cubicBezTo>
                    <a:pt x="411" y="468"/>
                    <a:pt x="411" y="463"/>
                    <a:pt x="415" y="463"/>
                  </a:cubicBezTo>
                  <a:cubicBezTo>
                    <a:pt x="415" y="463"/>
                    <a:pt x="416" y="463"/>
                    <a:pt x="416" y="463"/>
                  </a:cubicBezTo>
                  <a:lnTo>
                    <a:pt x="416" y="463"/>
                  </a:lnTo>
                  <a:close/>
                  <a:moveTo>
                    <a:pt x="514" y="262"/>
                  </a:moveTo>
                  <a:lnTo>
                    <a:pt x="514" y="262"/>
                  </a:lnTo>
                  <a:cubicBezTo>
                    <a:pt x="514" y="265"/>
                    <a:pt x="511" y="267"/>
                    <a:pt x="509" y="267"/>
                  </a:cubicBezTo>
                  <a:cubicBezTo>
                    <a:pt x="506" y="267"/>
                    <a:pt x="503" y="265"/>
                    <a:pt x="503" y="262"/>
                  </a:cubicBezTo>
                  <a:cubicBezTo>
                    <a:pt x="503" y="259"/>
                    <a:pt x="506" y="257"/>
                    <a:pt x="509" y="257"/>
                  </a:cubicBezTo>
                  <a:cubicBezTo>
                    <a:pt x="511" y="257"/>
                    <a:pt x="514" y="259"/>
                    <a:pt x="514" y="262"/>
                  </a:cubicBezTo>
                  <a:lnTo>
                    <a:pt x="514" y="262"/>
                  </a:lnTo>
                  <a:close/>
                  <a:moveTo>
                    <a:pt x="529" y="244"/>
                  </a:moveTo>
                  <a:lnTo>
                    <a:pt x="529" y="244"/>
                  </a:lnTo>
                  <a:cubicBezTo>
                    <a:pt x="529" y="248"/>
                    <a:pt x="526" y="250"/>
                    <a:pt x="523" y="250"/>
                  </a:cubicBezTo>
                  <a:cubicBezTo>
                    <a:pt x="520" y="250"/>
                    <a:pt x="517" y="248"/>
                    <a:pt x="517" y="244"/>
                  </a:cubicBezTo>
                  <a:cubicBezTo>
                    <a:pt x="517" y="241"/>
                    <a:pt x="520" y="239"/>
                    <a:pt x="523" y="239"/>
                  </a:cubicBezTo>
                  <a:cubicBezTo>
                    <a:pt x="526" y="239"/>
                    <a:pt x="529" y="241"/>
                    <a:pt x="529" y="244"/>
                  </a:cubicBezTo>
                  <a:lnTo>
                    <a:pt x="529" y="244"/>
                  </a:lnTo>
                  <a:close/>
                  <a:moveTo>
                    <a:pt x="499" y="280"/>
                  </a:moveTo>
                  <a:lnTo>
                    <a:pt x="499" y="280"/>
                  </a:lnTo>
                  <a:cubicBezTo>
                    <a:pt x="499" y="283"/>
                    <a:pt x="497" y="285"/>
                    <a:pt x="495" y="285"/>
                  </a:cubicBezTo>
                  <a:cubicBezTo>
                    <a:pt x="492" y="285"/>
                    <a:pt x="490" y="283"/>
                    <a:pt x="490" y="280"/>
                  </a:cubicBezTo>
                  <a:cubicBezTo>
                    <a:pt x="490" y="278"/>
                    <a:pt x="492" y="276"/>
                    <a:pt x="495" y="276"/>
                  </a:cubicBezTo>
                  <a:cubicBezTo>
                    <a:pt x="497" y="276"/>
                    <a:pt x="499" y="278"/>
                    <a:pt x="499" y="280"/>
                  </a:cubicBezTo>
                  <a:lnTo>
                    <a:pt x="499" y="280"/>
                  </a:lnTo>
                  <a:close/>
                  <a:moveTo>
                    <a:pt x="339" y="230"/>
                  </a:moveTo>
                  <a:lnTo>
                    <a:pt x="339" y="230"/>
                  </a:lnTo>
                  <a:cubicBezTo>
                    <a:pt x="339" y="233"/>
                    <a:pt x="336" y="236"/>
                    <a:pt x="333" y="236"/>
                  </a:cubicBezTo>
                  <a:cubicBezTo>
                    <a:pt x="330" y="236"/>
                    <a:pt x="328" y="233"/>
                    <a:pt x="328" y="230"/>
                  </a:cubicBezTo>
                  <a:cubicBezTo>
                    <a:pt x="328" y="227"/>
                    <a:pt x="330" y="224"/>
                    <a:pt x="333" y="224"/>
                  </a:cubicBezTo>
                  <a:cubicBezTo>
                    <a:pt x="336" y="224"/>
                    <a:pt x="339" y="227"/>
                    <a:pt x="339" y="230"/>
                  </a:cubicBezTo>
                  <a:lnTo>
                    <a:pt x="339" y="230"/>
                  </a:lnTo>
                  <a:close/>
                  <a:moveTo>
                    <a:pt x="407" y="544"/>
                  </a:moveTo>
                  <a:lnTo>
                    <a:pt x="407" y="544"/>
                  </a:lnTo>
                  <a:cubicBezTo>
                    <a:pt x="413" y="544"/>
                    <a:pt x="417" y="539"/>
                    <a:pt x="417" y="534"/>
                  </a:cubicBezTo>
                  <a:cubicBezTo>
                    <a:pt x="417" y="528"/>
                    <a:pt x="413" y="524"/>
                    <a:pt x="407" y="524"/>
                  </a:cubicBezTo>
                  <a:cubicBezTo>
                    <a:pt x="402" y="524"/>
                    <a:pt x="397" y="528"/>
                    <a:pt x="397" y="534"/>
                  </a:cubicBezTo>
                  <a:cubicBezTo>
                    <a:pt x="397" y="539"/>
                    <a:pt x="402" y="544"/>
                    <a:pt x="407" y="544"/>
                  </a:cubicBezTo>
                  <a:lnTo>
                    <a:pt x="407" y="544"/>
                  </a:lnTo>
                  <a:close/>
                  <a:moveTo>
                    <a:pt x="407" y="550"/>
                  </a:moveTo>
                  <a:lnTo>
                    <a:pt x="407" y="550"/>
                  </a:lnTo>
                  <a:cubicBezTo>
                    <a:pt x="399" y="550"/>
                    <a:pt x="392" y="542"/>
                    <a:pt x="392" y="534"/>
                  </a:cubicBezTo>
                  <a:cubicBezTo>
                    <a:pt x="392" y="525"/>
                    <a:pt x="399" y="518"/>
                    <a:pt x="407" y="518"/>
                  </a:cubicBezTo>
                  <a:cubicBezTo>
                    <a:pt x="416" y="518"/>
                    <a:pt x="423" y="525"/>
                    <a:pt x="423" y="534"/>
                  </a:cubicBezTo>
                  <a:cubicBezTo>
                    <a:pt x="423" y="542"/>
                    <a:pt x="416" y="550"/>
                    <a:pt x="407" y="550"/>
                  </a:cubicBezTo>
                  <a:lnTo>
                    <a:pt x="407" y="550"/>
                  </a:lnTo>
                  <a:close/>
                  <a:moveTo>
                    <a:pt x="624" y="463"/>
                  </a:moveTo>
                  <a:lnTo>
                    <a:pt x="624" y="463"/>
                  </a:lnTo>
                  <a:cubicBezTo>
                    <a:pt x="624" y="463"/>
                    <a:pt x="624" y="463"/>
                    <a:pt x="624" y="463"/>
                  </a:cubicBezTo>
                  <a:lnTo>
                    <a:pt x="624" y="463"/>
                  </a:lnTo>
                  <a:lnTo>
                    <a:pt x="624" y="463"/>
                  </a:lnTo>
                  <a:lnTo>
                    <a:pt x="624" y="463"/>
                  </a:lnTo>
                  <a:close/>
                  <a:moveTo>
                    <a:pt x="541" y="399"/>
                  </a:moveTo>
                  <a:lnTo>
                    <a:pt x="541" y="399"/>
                  </a:lnTo>
                  <a:cubicBezTo>
                    <a:pt x="539" y="395"/>
                    <a:pt x="539" y="389"/>
                    <a:pt x="539" y="383"/>
                  </a:cubicBezTo>
                  <a:cubicBezTo>
                    <a:pt x="531" y="385"/>
                    <a:pt x="523" y="389"/>
                    <a:pt x="516" y="395"/>
                  </a:cubicBezTo>
                  <a:cubicBezTo>
                    <a:pt x="518" y="395"/>
                    <a:pt x="522" y="397"/>
                    <a:pt x="527" y="398"/>
                  </a:cubicBezTo>
                  <a:cubicBezTo>
                    <a:pt x="531" y="398"/>
                    <a:pt x="536" y="399"/>
                    <a:pt x="541" y="399"/>
                  </a:cubicBezTo>
                  <a:lnTo>
                    <a:pt x="541" y="399"/>
                  </a:lnTo>
                  <a:close/>
                  <a:moveTo>
                    <a:pt x="545" y="381"/>
                  </a:moveTo>
                  <a:lnTo>
                    <a:pt x="545" y="381"/>
                  </a:lnTo>
                  <a:cubicBezTo>
                    <a:pt x="544" y="389"/>
                    <a:pt x="545" y="395"/>
                    <a:pt x="547" y="400"/>
                  </a:cubicBezTo>
                  <a:cubicBezTo>
                    <a:pt x="551" y="400"/>
                    <a:pt x="554" y="399"/>
                    <a:pt x="558" y="399"/>
                  </a:cubicBezTo>
                  <a:cubicBezTo>
                    <a:pt x="556" y="397"/>
                    <a:pt x="555" y="393"/>
                    <a:pt x="555" y="389"/>
                  </a:cubicBezTo>
                  <a:cubicBezTo>
                    <a:pt x="555" y="386"/>
                    <a:pt x="555" y="382"/>
                    <a:pt x="556" y="379"/>
                  </a:cubicBezTo>
                  <a:cubicBezTo>
                    <a:pt x="553" y="380"/>
                    <a:pt x="549" y="380"/>
                    <a:pt x="545" y="381"/>
                  </a:cubicBezTo>
                  <a:lnTo>
                    <a:pt x="545" y="381"/>
                  </a:lnTo>
                  <a:close/>
                  <a:moveTo>
                    <a:pt x="569" y="373"/>
                  </a:moveTo>
                  <a:lnTo>
                    <a:pt x="569" y="373"/>
                  </a:lnTo>
                  <a:cubicBezTo>
                    <a:pt x="572" y="373"/>
                    <a:pt x="576" y="372"/>
                    <a:pt x="579" y="373"/>
                  </a:cubicBezTo>
                  <a:cubicBezTo>
                    <a:pt x="581" y="373"/>
                    <a:pt x="582" y="375"/>
                    <a:pt x="582" y="376"/>
                  </a:cubicBezTo>
                  <a:cubicBezTo>
                    <a:pt x="582" y="379"/>
                    <a:pt x="577" y="381"/>
                    <a:pt x="574" y="382"/>
                  </a:cubicBezTo>
                  <a:cubicBezTo>
                    <a:pt x="574" y="384"/>
                    <a:pt x="575" y="386"/>
                    <a:pt x="575" y="387"/>
                  </a:cubicBezTo>
                  <a:cubicBezTo>
                    <a:pt x="576" y="395"/>
                    <a:pt x="572" y="402"/>
                    <a:pt x="567" y="404"/>
                  </a:cubicBezTo>
                  <a:cubicBezTo>
                    <a:pt x="567" y="404"/>
                    <a:pt x="567" y="404"/>
                    <a:pt x="567" y="404"/>
                  </a:cubicBezTo>
                  <a:cubicBezTo>
                    <a:pt x="560" y="405"/>
                    <a:pt x="553" y="405"/>
                    <a:pt x="546" y="405"/>
                  </a:cubicBezTo>
                  <a:cubicBezTo>
                    <a:pt x="545" y="405"/>
                    <a:pt x="545" y="405"/>
                    <a:pt x="544" y="405"/>
                  </a:cubicBezTo>
                  <a:cubicBezTo>
                    <a:pt x="533" y="405"/>
                    <a:pt x="521" y="403"/>
                    <a:pt x="511" y="399"/>
                  </a:cubicBezTo>
                  <a:cubicBezTo>
                    <a:pt x="511" y="399"/>
                    <a:pt x="511" y="399"/>
                    <a:pt x="511" y="399"/>
                  </a:cubicBezTo>
                  <a:cubicBezTo>
                    <a:pt x="508" y="402"/>
                    <a:pt x="504" y="399"/>
                    <a:pt x="506" y="396"/>
                  </a:cubicBezTo>
                  <a:cubicBezTo>
                    <a:pt x="506" y="396"/>
                    <a:pt x="507" y="395"/>
                    <a:pt x="508" y="394"/>
                  </a:cubicBezTo>
                  <a:cubicBezTo>
                    <a:pt x="508" y="394"/>
                    <a:pt x="509" y="393"/>
                    <a:pt x="509" y="393"/>
                  </a:cubicBezTo>
                  <a:cubicBezTo>
                    <a:pt x="515" y="387"/>
                    <a:pt x="534" y="373"/>
                    <a:pt x="569" y="37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sp>
          <p:nvSpPr>
            <p:cNvPr id="12" name="Freeform 7">
              <a:extLst>
                <a:ext uri="{FF2B5EF4-FFF2-40B4-BE49-F238E27FC236}">
                  <a16:creationId xmlns:a16="http://schemas.microsoft.com/office/drawing/2014/main" id="{019F0C27-B9AD-9598-6A47-3085A7D4B438}"/>
                </a:ext>
              </a:extLst>
            </p:cNvPr>
            <p:cNvSpPr>
              <a:spLocks noEditPoints="1"/>
            </p:cNvSpPr>
            <p:nvPr userDrawn="1"/>
          </p:nvSpPr>
          <p:spPr bwMode="auto">
            <a:xfrm>
              <a:off x="7499350" y="325438"/>
              <a:ext cx="525463" cy="576262"/>
            </a:xfrm>
            <a:custGeom>
              <a:avLst/>
              <a:gdLst>
                <a:gd name="T0" fmla="*/ 524 w 647"/>
                <a:gd name="T1" fmla="*/ 663 h 701"/>
                <a:gd name="T2" fmla="*/ 555 w 647"/>
                <a:gd name="T3" fmla="*/ 673 h 701"/>
                <a:gd name="T4" fmla="*/ 563 w 647"/>
                <a:gd name="T5" fmla="*/ 670 h 701"/>
                <a:gd name="T6" fmla="*/ 524 w 647"/>
                <a:gd name="T7" fmla="*/ 657 h 701"/>
                <a:gd name="T8" fmla="*/ 564 w 647"/>
                <a:gd name="T9" fmla="*/ 676 h 701"/>
                <a:gd name="T10" fmla="*/ 510 w 647"/>
                <a:gd name="T11" fmla="*/ 692 h 701"/>
                <a:gd name="T12" fmla="*/ 324 w 647"/>
                <a:gd name="T13" fmla="*/ 675 h 701"/>
                <a:gd name="T14" fmla="*/ 293 w 647"/>
                <a:gd name="T15" fmla="*/ 552 h 701"/>
                <a:gd name="T16" fmla="*/ 265 w 647"/>
                <a:gd name="T17" fmla="*/ 544 h 701"/>
                <a:gd name="T18" fmla="*/ 217 w 647"/>
                <a:gd name="T19" fmla="*/ 599 h 701"/>
                <a:gd name="T20" fmla="*/ 501 w 647"/>
                <a:gd name="T21" fmla="*/ 186 h 701"/>
                <a:gd name="T22" fmla="*/ 510 w 647"/>
                <a:gd name="T23" fmla="*/ 202 h 701"/>
                <a:gd name="T24" fmla="*/ 554 w 647"/>
                <a:gd name="T25" fmla="*/ 163 h 701"/>
                <a:gd name="T26" fmla="*/ 583 w 647"/>
                <a:gd name="T27" fmla="*/ 244 h 701"/>
                <a:gd name="T28" fmla="*/ 579 w 647"/>
                <a:gd name="T29" fmla="*/ 249 h 701"/>
                <a:gd name="T30" fmla="*/ 625 w 647"/>
                <a:gd name="T31" fmla="*/ 468 h 701"/>
                <a:gd name="T32" fmla="*/ 617 w 647"/>
                <a:gd name="T33" fmla="*/ 526 h 701"/>
                <a:gd name="T34" fmla="*/ 534 w 647"/>
                <a:gd name="T35" fmla="*/ 594 h 701"/>
                <a:gd name="T36" fmla="*/ 586 w 647"/>
                <a:gd name="T37" fmla="*/ 661 h 701"/>
                <a:gd name="T38" fmla="*/ 586 w 647"/>
                <a:gd name="T39" fmla="*/ 666 h 701"/>
                <a:gd name="T40" fmla="*/ 564 w 647"/>
                <a:gd name="T41" fmla="*/ 676 h 701"/>
                <a:gd name="T42" fmla="*/ 306 w 647"/>
                <a:gd name="T43" fmla="*/ 571 h 701"/>
                <a:gd name="T44" fmla="*/ 303 w 647"/>
                <a:gd name="T45" fmla="*/ 560 h 701"/>
                <a:gd name="T46" fmla="*/ 302 w 647"/>
                <a:gd name="T47" fmla="*/ 575 h 701"/>
                <a:gd name="T48" fmla="*/ 303 w 647"/>
                <a:gd name="T49" fmla="*/ 596 h 701"/>
                <a:gd name="T50" fmla="*/ 283 w 647"/>
                <a:gd name="T51" fmla="*/ 607 h 701"/>
                <a:gd name="T52" fmla="*/ 333 w 647"/>
                <a:gd name="T53" fmla="*/ 540 h 701"/>
                <a:gd name="T54" fmla="*/ 283 w 647"/>
                <a:gd name="T55" fmla="*/ 607 h 701"/>
                <a:gd name="T56" fmla="*/ 301 w 647"/>
                <a:gd name="T57" fmla="*/ 635 h 701"/>
                <a:gd name="T58" fmla="*/ 289 w 647"/>
                <a:gd name="T59" fmla="*/ 623 h 701"/>
                <a:gd name="T60" fmla="*/ 307 w 647"/>
                <a:gd name="T61" fmla="*/ 639 h 701"/>
                <a:gd name="T62" fmla="*/ 352 w 647"/>
                <a:gd name="T63" fmla="*/ 524 h 701"/>
                <a:gd name="T64" fmla="*/ 527 w 647"/>
                <a:gd name="T65" fmla="*/ 353 h 701"/>
                <a:gd name="T66" fmla="*/ 578 w 647"/>
                <a:gd name="T67" fmla="*/ 264 h 701"/>
                <a:gd name="T68" fmla="*/ 527 w 647"/>
                <a:gd name="T69" fmla="*/ 353 h 701"/>
                <a:gd name="T70" fmla="*/ 519 w 647"/>
                <a:gd name="T71" fmla="*/ 356 h 701"/>
                <a:gd name="T72" fmla="*/ 528 w 647"/>
                <a:gd name="T73" fmla="*/ 314 h 701"/>
                <a:gd name="T74" fmla="*/ 516 w 647"/>
                <a:gd name="T75" fmla="*/ 310 h 701"/>
                <a:gd name="T76" fmla="*/ 518 w 647"/>
                <a:gd name="T77" fmla="*/ 357 h 701"/>
                <a:gd name="T78" fmla="*/ 374 w 647"/>
                <a:gd name="T79" fmla="*/ 525 h 701"/>
                <a:gd name="T80" fmla="*/ 366 w 647"/>
                <a:gd name="T81" fmla="*/ 510 h 701"/>
                <a:gd name="T82" fmla="*/ 387 w 647"/>
                <a:gd name="T83" fmla="*/ 505 h 701"/>
                <a:gd name="T84" fmla="*/ 394 w 647"/>
                <a:gd name="T85" fmla="*/ 479 h 701"/>
                <a:gd name="T86" fmla="*/ 387 w 647"/>
                <a:gd name="T87" fmla="*/ 505 h 701"/>
                <a:gd name="T88" fmla="*/ 258 w 647"/>
                <a:gd name="T89" fmla="*/ 506 h 701"/>
                <a:gd name="T90" fmla="*/ 226 w 647"/>
                <a:gd name="T91" fmla="*/ 406 h 701"/>
                <a:gd name="T92" fmla="*/ 228 w 647"/>
                <a:gd name="T93" fmla="*/ 363 h 701"/>
                <a:gd name="T94" fmla="*/ 231 w 647"/>
                <a:gd name="T95" fmla="*/ 349 h 701"/>
                <a:gd name="T96" fmla="*/ 310 w 647"/>
                <a:gd name="T97" fmla="*/ 227 h 701"/>
                <a:gd name="T98" fmla="*/ 358 w 647"/>
                <a:gd name="T99" fmla="*/ 200 h 701"/>
                <a:gd name="T100" fmla="*/ 462 w 647"/>
                <a:gd name="T101" fmla="*/ 190 h 701"/>
                <a:gd name="T102" fmla="*/ 476 w 647"/>
                <a:gd name="T103" fmla="*/ 180 h 701"/>
                <a:gd name="T104" fmla="*/ 269 w 647"/>
                <a:gd name="T105" fmla="*/ 246 h 701"/>
                <a:gd name="T106" fmla="*/ 245 w 647"/>
                <a:gd name="T107" fmla="*/ 277 h 701"/>
                <a:gd name="T108" fmla="*/ 217 w 647"/>
                <a:gd name="T109" fmla="*/ 345 h 701"/>
                <a:gd name="T110" fmla="*/ 253 w 647"/>
                <a:gd name="T111" fmla="*/ 527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7" h="701">
                  <a:moveTo>
                    <a:pt x="555" y="673"/>
                  </a:moveTo>
                  <a:lnTo>
                    <a:pt x="555" y="673"/>
                  </a:lnTo>
                  <a:cubicBezTo>
                    <a:pt x="549" y="670"/>
                    <a:pt x="537" y="667"/>
                    <a:pt x="524" y="663"/>
                  </a:cubicBezTo>
                  <a:cubicBezTo>
                    <a:pt x="525" y="670"/>
                    <a:pt x="526" y="677"/>
                    <a:pt x="527" y="682"/>
                  </a:cubicBezTo>
                  <a:cubicBezTo>
                    <a:pt x="536" y="680"/>
                    <a:pt x="546" y="677"/>
                    <a:pt x="555" y="673"/>
                  </a:cubicBezTo>
                  <a:lnTo>
                    <a:pt x="555" y="673"/>
                  </a:lnTo>
                  <a:close/>
                  <a:moveTo>
                    <a:pt x="524" y="657"/>
                  </a:moveTo>
                  <a:lnTo>
                    <a:pt x="524" y="657"/>
                  </a:lnTo>
                  <a:cubicBezTo>
                    <a:pt x="539" y="662"/>
                    <a:pt x="556" y="666"/>
                    <a:pt x="563" y="670"/>
                  </a:cubicBezTo>
                  <a:cubicBezTo>
                    <a:pt x="568" y="668"/>
                    <a:pt x="574" y="666"/>
                    <a:pt x="579" y="663"/>
                  </a:cubicBezTo>
                  <a:cubicBezTo>
                    <a:pt x="569" y="658"/>
                    <a:pt x="546" y="651"/>
                    <a:pt x="524" y="645"/>
                  </a:cubicBezTo>
                  <a:cubicBezTo>
                    <a:pt x="524" y="649"/>
                    <a:pt x="524" y="653"/>
                    <a:pt x="524" y="657"/>
                  </a:cubicBezTo>
                  <a:lnTo>
                    <a:pt x="524" y="657"/>
                  </a:lnTo>
                  <a:close/>
                  <a:moveTo>
                    <a:pt x="564" y="676"/>
                  </a:moveTo>
                  <a:lnTo>
                    <a:pt x="564" y="676"/>
                  </a:lnTo>
                  <a:cubicBezTo>
                    <a:pt x="563" y="676"/>
                    <a:pt x="563" y="676"/>
                    <a:pt x="563" y="676"/>
                  </a:cubicBezTo>
                  <a:cubicBezTo>
                    <a:pt x="546" y="683"/>
                    <a:pt x="528" y="688"/>
                    <a:pt x="511" y="692"/>
                  </a:cubicBezTo>
                  <a:cubicBezTo>
                    <a:pt x="511" y="692"/>
                    <a:pt x="510" y="692"/>
                    <a:pt x="510" y="692"/>
                  </a:cubicBezTo>
                  <a:cubicBezTo>
                    <a:pt x="494" y="695"/>
                    <a:pt x="478" y="697"/>
                    <a:pt x="463" y="698"/>
                  </a:cubicBezTo>
                  <a:cubicBezTo>
                    <a:pt x="462" y="698"/>
                    <a:pt x="462" y="698"/>
                    <a:pt x="462" y="698"/>
                  </a:cubicBezTo>
                  <a:cubicBezTo>
                    <a:pt x="410" y="701"/>
                    <a:pt x="361" y="691"/>
                    <a:pt x="324" y="675"/>
                  </a:cubicBezTo>
                  <a:lnTo>
                    <a:pt x="323" y="674"/>
                  </a:lnTo>
                  <a:cubicBezTo>
                    <a:pt x="323" y="674"/>
                    <a:pt x="322" y="674"/>
                    <a:pt x="322" y="674"/>
                  </a:cubicBezTo>
                  <a:cubicBezTo>
                    <a:pt x="260" y="645"/>
                    <a:pt x="232" y="594"/>
                    <a:pt x="293" y="552"/>
                  </a:cubicBezTo>
                  <a:cubicBezTo>
                    <a:pt x="286" y="542"/>
                    <a:pt x="278" y="532"/>
                    <a:pt x="270" y="522"/>
                  </a:cubicBezTo>
                  <a:cubicBezTo>
                    <a:pt x="267" y="518"/>
                    <a:pt x="265" y="515"/>
                    <a:pt x="262" y="511"/>
                  </a:cubicBezTo>
                  <a:cubicBezTo>
                    <a:pt x="257" y="524"/>
                    <a:pt x="257" y="532"/>
                    <a:pt x="265" y="544"/>
                  </a:cubicBezTo>
                  <a:cubicBezTo>
                    <a:pt x="266" y="545"/>
                    <a:pt x="265" y="546"/>
                    <a:pt x="265" y="547"/>
                  </a:cubicBezTo>
                  <a:lnTo>
                    <a:pt x="221" y="599"/>
                  </a:lnTo>
                  <a:cubicBezTo>
                    <a:pt x="220" y="601"/>
                    <a:pt x="218" y="601"/>
                    <a:pt x="217" y="599"/>
                  </a:cubicBezTo>
                  <a:cubicBezTo>
                    <a:pt x="0" y="361"/>
                    <a:pt x="247" y="0"/>
                    <a:pt x="546" y="104"/>
                  </a:cubicBezTo>
                  <a:cubicBezTo>
                    <a:pt x="548" y="105"/>
                    <a:pt x="549" y="106"/>
                    <a:pt x="548" y="108"/>
                  </a:cubicBezTo>
                  <a:lnTo>
                    <a:pt x="501" y="186"/>
                  </a:lnTo>
                  <a:cubicBezTo>
                    <a:pt x="500" y="187"/>
                    <a:pt x="499" y="188"/>
                    <a:pt x="498" y="187"/>
                  </a:cubicBezTo>
                  <a:cubicBezTo>
                    <a:pt x="483" y="185"/>
                    <a:pt x="474" y="186"/>
                    <a:pt x="468" y="192"/>
                  </a:cubicBezTo>
                  <a:cubicBezTo>
                    <a:pt x="482" y="194"/>
                    <a:pt x="496" y="197"/>
                    <a:pt x="510" y="202"/>
                  </a:cubicBezTo>
                  <a:cubicBezTo>
                    <a:pt x="523" y="188"/>
                    <a:pt x="536" y="175"/>
                    <a:pt x="551" y="163"/>
                  </a:cubicBezTo>
                  <a:cubicBezTo>
                    <a:pt x="551" y="163"/>
                    <a:pt x="551" y="163"/>
                    <a:pt x="552" y="163"/>
                  </a:cubicBezTo>
                  <a:cubicBezTo>
                    <a:pt x="552" y="162"/>
                    <a:pt x="553" y="162"/>
                    <a:pt x="554" y="163"/>
                  </a:cubicBezTo>
                  <a:cubicBezTo>
                    <a:pt x="555" y="163"/>
                    <a:pt x="555" y="163"/>
                    <a:pt x="556" y="164"/>
                  </a:cubicBezTo>
                  <a:cubicBezTo>
                    <a:pt x="556" y="164"/>
                    <a:pt x="556" y="165"/>
                    <a:pt x="556" y="165"/>
                  </a:cubicBezTo>
                  <a:lnTo>
                    <a:pt x="583" y="244"/>
                  </a:lnTo>
                  <a:cubicBezTo>
                    <a:pt x="583" y="245"/>
                    <a:pt x="583" y="245"/>
                    <a:pt x="583" y="246"/>
                  </a:cubicBezTo>
                  <a:cubicBezTo>
                    <a:pt x="583" y="247"/>
                    <a:pt x="582" y="247"/>
                    <a:pt x="582" y="247"/>
                  </a:cubicBezTo>
                  <a:cubicBezTo>
                    <a:pt x="581" y="248"/>
                    <a:pt x="580" y="249"/>
                    <a:pt x="579" y="249"/>
                  </a:cubicBezTo>
                  <a:cubicBezTo>
                    <a:pt x="585" y="266"/>
                    <a:pt x="623" y="382"/>
                    <a:pt x="635" y="413"/>
                  </a:cubicBezTo>
                  <a:cubicBezTo>
                    <a:pt x="639" y="423"/>
                    <a:pt x="647" y="441"/>
                    <a:pt x="647" y="452"/>
                  </a:cubicBezTo>
                  <a:cubicBezTo>
                    <a:pt x="647" y="462"/>
                    <a:pt x="640" y="467"/>
                    <a:pt x="625" y="468"/>
                  </a:cubicBezTo>
                  <a:cubicBezTo>
                    <a:pt x="617" y="475"/>
                    <a:pt x="616" y="478"/>
                    <a:pt x="620" y="483"/>
                  </a:cubicBezTo>
                  <a:cubicBezTo>
                    <a:pt x="628" y="494"/>
                    <a:pt x="624" y="499"/>
                    <a:pt x="615" y="506"/>
                  </a:cubicBezTo>
                  <a:cubicBezTo>
                    <a:pt x="624" y="513"/>
                    <a:pt x="622" y="526"/>
                    <a:pt x="617" y="526"/>
                  </a:cubicBezTo>
                  <a:cubicBezTo>
                    <a:pt x="611" y="526"/>
                    <a:pt x="609" y="528"/>
                    <a:pt x="605" y="533"/>
                  </a:cubicBezTo>
                  <a:cubicBezTo>
                    <a:pt x="633" y="560"/>
                    <a:pt x="610" y="583"/>
                    <a:pt x="573" y="591"/>
                  </a:cubicBezTo>
                  <a:cubicBezTo>
                    <a:pt x="562" y="594"/>
                    <a:pt x="548" y="595"/>
                    <a:pt x="534" y="594"/>
                  </a:cubicBezTo>
                  <a:cubicBezTo>
                    <a:pt x="534" y="594"/>
                    <a:pt x="534" y="594"/>
                    <a:pt x="534" y="595"/>
                  </a:cubicBezTo>
                  <a:cubicBezTo>
                    <a:pt x="529" y="610"/>
                    <a:pt x="526" y="625"/>
                    <a:pt x="525" y="639"/>
                  </a:cubicBezTo>
                  <a:cubicBezTo>
                    <a:pt x="549" y="646"/>
                    <a:pt x="578" y="655"/>
                    <a:pt x="586" y="661"/>
                  </a:cubicBezTo>
                  <a:cubicBezTo>
                    <a:pt x="586" y="661"/>
                    <a:pt x="587" y="662"/>
                    <a:pt x="587" y="662"/>
                  </a:cubicBezTo>
                  <a:cubicBezTo>
                    <a:pt x="587" y="663"/>
                    <a:pt x="588" y="663"/>
                    <a:pt x="587" y="664"/>
                  </a:cubicBezTo>
                  <a:cubicBezTo>
                    <a:pt x="587" y="665"/>
                    <a:pt x="587" y="665"/>
                    <a:pt x="586" y="666"/>
                  </a:cubicBezTo>
                  <a:cubicBezTo>
                    <a:pt x="586" y="666"/>
                    <a:pt x="586" y="666"/>
                    <a:pt x="585" y="666"/>
                  </a:cubicBezTo>
                  <a:cubicBezTo>
                    <a:pt x="578" y="670"/>
                    <a:pt x="571" y="673"/>
                    <a:pt x="564" y="676"/>
                  </a:cubicBezTo>
                  <a:lnTo>
                    <a:pt x="564" y="676"/>
                  </a:lnTo>
                  <a:close/>
                  <a:moveTo>
                    <a:pt x="306" y="570"/>
                  </a:moveTo>
                  <a:lnTo>
                    <a:pt x="306" y="570"/>
                  </a:lnTo>
                  <a:cubicBezTo>
                    <a:pt x="306" y="570"/>
                    <a:pt x="306" y="570"/>
                    <a:pt x="306" y="571"/>
                  </a:cubicBezTo>
                  <a:cubicBezTo>
                    <a:pt x="308" y="577"/>
                    <a:pt x="309" y="584"/>
                    <a:pt x="309" y="592"/>
                  </a:cubicBezTo>
                  <a:cubicBezTo>
                    <a:pt x="326" y="581"/>
                    <a:pt x="321" y="561"/>
                    <a:pt x="316" y="552"/>
                  </a:cubicBezTo>
                  <a:cubicBezTo>
                    <a:pt x="312" y="555"/>
                    <a:pt x="307" y="558"/>
                    <a:pt x="303" y="560"/>
                  </a:cubicBezTo>
                  <a:cubicBezTo>
                    <a:pt x="304" y="563"/>
                    <a:pt x="305" y="566"/>
                    <a:pt x="306" y="570"/>
                  </a:cubicBezTo>
                  <a:lnTo>
                    <a:pt x="306" y="570"/>
                  </a:lnTo>
                  <a:close/>
                  <a:moveTo>
                    <a:pt x="302" y="575"/>
                  </a:moveTo>
                  <a:lnTo>
                    <a:pt x="302" y="575"/>
                  </a:lnTo>
                  <a:cubicBezTo>
                    <a:pt x="289" y="583"/>
                    <a:pt x="284" y="592"/>
                    <a:pt x="283" y="601"/>
                  </a:cubicBezTo>
                  <a:cubicBezTo>
                    <a:pt x="291" y="600"/>
                    <a:pt x="297" y="598"/>
                    <a:pt x="303" y="596"/>
                  </a:cubicBezTo>
                  <a:cubicBezTo>
                    <a:pt x="303" y="588"/>
                    <a:pt x="303" y="581"/>
                    <a:pt x="302" y="575"/>
                  </a:cubicBezTo>
                  <a:lnTo>
                    <a:pt x="302" y="575"/>
                  </a:lnTo>
                  <a:close/>
                  <a:moveTo>
                    <a:pt x="283" y="607"/>
                  </a:moveTo>
                  <a:lnTo>
                    <a:pt x="283" y="607"/>
                  </a:lnTo>
                  <a:cubicBezTo>
                    <a:pt x="283" y="610"/>
                    <a:pt x="284" y="614"/>
                    <a:pt x="286" y="617"/>
                  </a:cubicBezTo>
                  <a:cubicBezTo>
                    <a:pt x="325" y="617"/>
                    <a:pt x="354" y="578"/>
                    <a:pt x="333" y="540"/>
                  </a:cubicBezTo>
                  <a:cubicBezTo>
                    <a:pt x="329" y="543"/>
                    <a:pt x="325" y="546"/>
                    <a:pt x="321" y="549"/>
                  </a:cubicBezTo>
                  <a:cubicBezTo>
                    <a:pt x="329" y="563"/>
                    <a:pt x="335" y="601"/>
                    <a:pt x="283" y="607"/>
                  </a:cubicBezTo>
                  <a:lnTo>
                    <a:pt x="283" y="607"/>
                  </a:lnTo>
                  <a:close/>
                  <a:moveTo>
                    <a:pt x="289" y="623"/>
                  </a:moveTo>
                  <a:lnTo>
                    <a:pt x="289" y="623"/>
                  </a:lnTo>
                  <a:cubicBezTo>
                    <a:pt x="292" y="627"/>
                    <a:pt x="296" y="631"/>
                    <a:pt x="301" y="635"/>
                  </a:cubicBezTo>
                  <a:cubicBezTo>
                    <a:pt x="358" y="619"/>
                    <a:pt x="370" y="571"/>
                    <a:pt x="348" y="528"/>
                  </a:cubicBezTo>
                  <a:cubicBezTo>
                    <a:pt x="344" y="531"/>
                    <a:pt x="341" y="533"/>
                    <a:pt x="338" y="536"/>
                  </a:cubicBezTo>
                  <a:cubicBezTo>
                    <a:pt x="362" y="578"/>
                    <a:pt x="330" y="620"/>
                    <a:pt x="289" y="623"/>
                  </a:cubicBezTo>
                  <a:lnTo>
                    <a:pt x="289" y="623"/>
                  </a:lnTo>
                  <a:close/>
                  <a:moveTo>
                    <a:pt x="307" y="639"/>
                  </a:moveTo>
                  <a:lnTo>
                    <a:pt x="307" y="639"/>
                  </a:lnTo>
                  <a:cubicBezTo>
                    <a:pt x="312" y="643"/>
                    <a:pt x="318" y="645"/>
                    <a:pt x="325" y="647"/>
                  </a:cubicBezTo>
                  <a:cubicBezTo>
                    <a:pt x="395" y="612"/>
                    <a:pt x="378" y="539"/>
                    <a:pt x="362" y="514"/>
                  </a:cubicBezTo>
                  <a:cubicBezTo>
                    <a:pt x="359" y="517"/>
                    <a:pt x="355" y="521"/>
                    <a:pt x="352" y="524"/>
                  </a:cubicBezTo>
                  <a:cubicBezTo>
                    <a:pt x="376" y="569"/>
                    <a:pt x="365" y="620"/>
                    <a:pt x="307" y="639"/>
                  </a:cubicBezTo>
                  <a:lnTo>
                    <a:pt x="307" y="639"/>
                  </a:lnTo>
                  <a:close/>
                  <a:moveTo>
                    <a:pt x="527" y="353"/>
                  </a:moveTo>
                  <a:lnTo>
                    <a:pt x="527" y="353"/>
                  </a:lnTo>
                  <a:cubicBezTo>
                    <a:pt x="552" y="343"/>
                    <a:pt x="582" y="339"/>
                    <a:pt x="606" y="346"/>
                  </a:cubicBezTo>
                  <a:cubicBezTo>
                    <a:pt x="595" y="315"/>
                    <a:pt x="584" y="282"/>
                    <a:pt x="578" y="264"/>
                  </a:cubicBezTo>
                  <a:cubicBezTo>
                    <a:pt x="578" y="295"/>
                    <a:pt x="563" y="325"/>
                    <a:pt x="532" y="338"/>
                  </a:cubicBezTo>
                  <a:cubicBezTo>
                    <a:pt x="531" y="343"/>
                    <a:pt x="529" y="348"/>
                    <a:pt x="527" y="353"/>
                  </a:cubicBezTo>
                  <a:lnTo>
                    <a:pt x="527" y="353"/>
                  </a:lnTo>
                  <a:close/>
                  <a:moveTo>
                    <a:pt x="518" y="357"/>
                  </a:moveTo>
                  <a:lnTo>
                    <a:pt x="518" y="357"/>
                  </a:lnTo>
                  <a:cubicBezTo>
                    <a:pt x="518" y="357"/>
                    <a:pt x="518" y="357"/>
                    <a:pt x="519" y="356"/>
                  </a:cubicBezTo>
                  <a:cubicBezTo>
                    <a:pt x="523" y="350"/>
                    <a:pt x="525" y="343"/>
                    <a:pt x="527" y="336"/>
                  </a:cubicBezTo>
                  <a:cubicBezTo>
                    <a:pt x="527" y="335"/>
                    <a:pt x="527" y="335"/>
                    <a:pt x="527" y="335"/>
                  </a:cubicBezTo>
                  <a:cubicBezTo>
                    <a:pt x="528" y="328"/>
                    <a:pt x="529" y="321"/>
                    <a:pt x="528" y="314"/>
                  </a:cubicBezTo>
                  <a:cubicBezTo>
                    <a:pt x="528" y="314"/>
                    <a:pt x="528" y="314"/>
                    <a:pt x="528" y="313"/>
                  </a:cubicBezTo>
                  <a:cubicBezTo>
                    <a:pt x="528" y="308"/>
                    <a:pt x="527" y="303"/>
                    <a:pt x="526" y="298"/>
                  </a:cubicBezTo>
                  <a:cubicBezTo>
                    <a:pt x="523" y="302"/>
                    <a:pt x="519" y="306"/>
                    <a:pt x="516" y="310"/>
                  </a:cubicBezTo>
                  <a:cubicBezTo>
                    <a:pt x="517" y="328"/>
                    <a:pt x="513" y="348"/>
                    <a:pt x="494" y="365"/>
                  </a:cubicBezTo>
                  <a:cubicBezTo>
                    <a:pt x="495" y="371"/>
                    <a:pt x="495" y="377"/>
                    <a:pt x="494" y="382"/>
                  </a:cubicBezTo>
                  <a:cubicBezTo>
                    <a:pt x="505" y="374"/>
                    <a:pt x="513" y="366"/>
                    <a:pt x="518" y="357"/>
                  </a:cubicBezTo>
                  <a:lnTo>
                    <a:pt x="518" y="357"/>
                  </a:lnTo>
                  <a:close/>
                  <a:moveTo>
                    <a:pt x="374" y="525"/>
                  </a:moveTo>
                  <a:lnTo>
                    <a:pt x="374" y="525"/>
                  </a:lnTo>
                  <a:cubicBezTo>
                    <a:pt x="375" y="519"/>
                    <a:pt x="378" y="513"/>
                    <a:pt x="383" y="509"/>
                  </a:cubicBezTo>
                  <a:cubicBezTo>
                    <a:pt x="381" y="505"/>
                    <a:pt x="379" y="501"/>
                    <a:pt x="379" y="497"/>
                  </a:cubicBezTo>
                  <a:cubicBezTo>
                    <a:pt x="375" y="501"/>
                    <a:pt x="370" y="506"/>
                    <a:pt x="366" y="510"/>
                  </a:cubicBezTo>
                  <a:cubicBezTo>
                    <a:pt x="369" y="514"/>
                    <a:pt x="371" y="519"/>
                    <a:pt x="374" y="525"/>
                  </a:cubicBezTo>
                  <a:lnTo>
                    <a:pt x="374" y="525"/>
                  </a:lnTo>
                  <a:close/>
                  <a:moveTo>
                    <a:pt x="387" y="505"/>
                  </a:moveTo>
                  <a:lnTo>
                    <a:pt x="387" y="505"/>
                  </a:lnTo>
                  <a:cubicBezTo>
                    <a:pt x="391" y="503"/>
                    <a:pt x="394" y="501"/>
                    <a:pt x="399" y="500"/>
                  </a:cubicBezTo>
                  <a:cubicBezTo>
                    <a:pt x="396" y="494"/>
                    <a:pt x="394" y="487"/>
                    <a:pt x="394" y="479"/>
                  </a:cubicBezTo>
                  <a:cubicBezTo>
                    <a:pt x="390" y="483"/>
                    <a:pt x="387" y="487"/>
                    <a:pt x="383" y="491"/>
                  </a:cubicBezTo>
                  <a:cubicBezTo>
                    <a:pt x="384" y="496"/>
                    <a:pt x="385" y="501"/>
                    <a:pt x="387" y="505"/>
                  </a:cubicBezTo>
                  <a:lnTo>
                    <a:pt x="387" y="505"/>
                  </a:lnTo>
                  <a:close/>
                  <a:moveTo>
                    <a:pt x="253" y="527"/>
                  </a:moveTo>
                  <a:lnTo>
                    <a:pt x="253" y="527"/>
                  </a:lnTo>
                  <a:cubicBezTo>
                    <a:pt x="253" y="520"/>
                    <a:pt x="255" y="513"/>
                    <a:pt x="258" y="506"/>
                  </a:cubicBezTo>
                  <a:cubicBezTo>
                    <a:pt x="244" y="485"/>
                    <a:pt x="232" y="458"/>
                    <a:pt x="227" y="419"/>
                  </a:cubicBezTo>
                  <a:cubicBezTo>
                    <a:pt x="227" y="418"/>
                    <a:pt x="227" y="418"/>
                    <a:pt x="227" y="418"/>
                  </a:cubicBezTo>
                  <a:cubicBezTo>
                    <a:pt x="227" y="414"/>
                    <a:pt x="227" y="410"/>
                    <a:pt x="226" y="406"/>
                  </a:cubicBezTo>
                  <a:cubicBezTo>
                    <a:pt x="226" y="406"/>
                    <a:pt x="226" y="406"/>
                    <a:pt x="226" y="405"/>
                  </a:cubicBezTo>
                  <a:cubicBezTo>
                    <a:pt x="226" y="404"/>
                    <a:pt x="226" y="403"/>
                    <a:pt x="226" y="401"/>
                  </a:cubicBezTo>
                  <a:cubicBezTo>
                    <a:pt x="226" y="388"/>
                    <a:pt x="226" y="375"/>
                    <a:pt x="228" y="363"/>
                  </a:cubicBezTo>
                  <a:cubicBezTo>
                    <a:pt x="228" y="362"/>
                    <a:pt x="229" y="362"/>
                    <a:pt x="229" y="362"/>
                  </a:cubicBezTo>
                  <a:cubicBezTo>
                    <a:pt x="229" y="358"/>
                    <a:pt x="230" y="354"/>
                    <a:pt x="231" y="350"/>
                  </a:cubicBezTo>
                  <a:cubicBezTo>
                    <a:pt x="231" y="350"/>
                    <a:pt x="231" y="349"/>
                    <a:pt x="231" y="349"/>
                  </a:cubicBezTo>
                  <a:cubicBezTo>
                    <a:pt x="239" y="313"/>
                    <a:pt x="258" y="278"/>
                    <a:pt x="284" y="250"/>
                  </a:cubicBezTo>
                  <a:cubicBezTo>
                    <a:pt x="284" y="250"/>
                    <a:pt x="284" y="249"/>
                    <a:pt x="284" y="249"/>
                  </a:cubicBezTo>
                  <a:cubicBezTo>
                    <a:pt x="292" y="241"/>
                    <a:pt x="301" y="234"/>
                    <a:pt x="310" y="227"/>
                  </a:cubicBezTo>
                  <a:lnTo>
                    <a:pt x="310" y="227"/>
                  </a:lnTo>
                  <a:cubicBezTo>
                    <a:pt x="324" y="216"/>
                    <a:pt x="340" y="207"/>
                    <a:pt x="358" y="201"/>
                  </a:cubicBezTo>
                  <a:cubicBezTo>
                    <a:pt x="358" y="200"/>
                    <a:pt x="358" y="200"/>
                    <a:pt x="358" y="200"/>
                  </a:cubicBezTo>
                  <a:cubicBezTo>
                    <a:pt x="379" y="192"/>
                    <a:pt x="403" y="188"/>
                    <a:pt x="428" y="188"/>
                  </a:cubicBezTo>
                  <a:cubicBezTo>
                    <a:pt x="430" y="188"/>
                    <a:pt x="431" y="188"/>
                    <a:pt x="433" y="188"/>
                  </a:cubicBezTo>
                  <a:cubicBezTo>
                    <a:pt x="442" y="188"/>
                    <a:pt x="452" y="189"/>
                    <a:pt x="462" y="190"/>
                  </a:cubicBezTo>
                  <a:cubicBezTo>
                    <a:pt x="466" y="185"/>
                    <a:pt x="471" y="182"/>
                    <a:pt x="478" y="181"/>
                  </a:cubicBezTo>
                  <a:cubicBezTo>
                    <a:pt x="477" y="181"/>
                    <a:pt x="477" y="180"/>
                    <a:pt x="476" y="180"/>
                  </a:cubicBezTo>
                  <a:cubicBezTo>
                    <a:pt x="476" y="180"/>
                    <a:pt x="476" y="180"/>
                    <a:pt x="476" y="180"/>
                  </a:cubicBezTo>
                  <a:cubicBezTo>
                    <a:pt x="464" y="177"/>
                    <a:pt x="451" y="175"/>
                    <a:pt x="439" y="174"/>
                  </a:cubicBezTo>
                  <a:lnTo>
                    <a:pt x="439" y="174"/>
                  </a:lnTo>
                  <a:cubicBezTo>
                    <a:pt x="374" y="170"/>
                    <a:pt x="312" y="198"/>
                    <a:pt x="269" y="246"/>
                  </a:cubicBezTo>
                  <a:lnTo>
                    <a:pt x="269" y="246"/>
                  </a:lnTo>
                  <a:cubicBezTo>
                    <a:pt x="260" y="256"/>
                    <a:pt x="252" y="266"/>
                    <a:pt x="245" y="277"/>
                  </a:cubicBezTo>
                  <a:cubicBezTo>
                    <a:pt x="245" y="277"/>
                    <a:pt x="245" y="277"/>
                    <a:pt x="245" y="277"/>
                  </a:cubicBezTo>
                  <a:cubicBezTo>
                    <a:pt x="238" y="288"/>
                    <a:pt x="233" y="298"/>
                    <a:pt x="228" y="310"/>
                  </a:cubicBezTo>
                  <a:cubicBezTo>
                    <a:pt x="228" y="310"/>
                    <a:pt x="228" y="310"/>
                    <a:pt x="228" y="310"/>
                  </a:cubicBezTo>
                  <a:cubicBezTo>
                    <a:pt x="223" y="321"/>
                    <a:pt x="219" y="333"/>
                    <a:pt x="217" y="345"/>
                  </a:cubicBezTo>
                  <a:cubicBezTo>
                    <a:pt x="206" y="391"/>
                    <a:pt x="210" y="442"/>
                    <a:pt x="235" y="494"/>
                  </a:cubicBezTo>
                  <a:lnTo>
                    <a:pt x="235" y="494"/>
                  </a:lnTo>
                  <a:cubicBezTo>
                    <a:pt x="240" y="505"/>
                    <a:pt x="246" y="516"/>
                    <a:pt x="253" y="527"/>
                  </a:cubicBezTo>
                  <a:lnTo>
                    <a:pt x="253" y="527"/>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3" name="Freeform 8">
              <a:extLst>
                <a:ext uri="{FF2B5EF4-FFF2-40B4-BE49-F238E27FC236}">
                  <a16:creationId xmlns:a16="http://schemas.microsoft.com/office/drawing/2014/main" id="{1C03560C-EC72-CF50-20C3-4EA5F0684269}"/>
                </a:ext>
              </a:extLst>
            </p:cNvPr>
            <p:cNvSpPr>
              <a:spLocks noEditPoints="1"/>
            </p:cNvSpPr>
            <p:nvPr userDrawn="1"/>
          </p:nvSpPr>
          <p:spPr bwMode="auto">
            <a:xfrm>
              <a:off x="7688263" y="465138"/>
              <a:ext cx="273050" cy="304800"/>
            </a:xfrm>
            <a:custGeom>
              <a:avLst/>
              <a:gdLst>
                <a:gd name="T0" fmla="*/ 31 w 337"/>
                <a:gd name="T1" fmla="*/ 334 h 370"/>
                <a:gd name="T2" fmla="*/ 55 w 337"/>
                <a:gd name="T3" fmla="*/ 309 h 370"/>
                <a:gd name="T4" fmla="*/ 27 w 337"/>
                <a:gd name="T5" fmla="*/ 282 h 370"/>
                <a:gd name="T6" fmla="*/ 8 w 337"/>
                <a:gd name="T7" fmla="*/ 272 h 370"/>
                <a:gd name="T8" fmla="*/ 31 w 337"/>
                <a:gd name="T9" fmla="*/ 333 h 370"/>
                <a:gd name="T10" fmla="*/ 58 w 337"/>
                <a:gd name="T11" fmla="*/ 370 h 370"/>
                <a:gd name="T12" fmla="*/ 303 w 337"/>
                <a:gd name="T13" fmla="*/ 58 h 370"/>
                <a:gd name="T14" fmla="*/ 58 w 337"/>
                <a:gd name="T15" fmla="*/ 370 h 370"/>
                <a:gd name="T16" fmla="*/ 325 w 337"/>
                <a:gd name="T17" fmla="*/ 18 h 370"/>
                <a:gd name="T18" fmla="*/ 327 w 337"/>
                <a:gd name="T19" fmla="*/ 60 h 370"/>
                <a:gd name="T20" fmla="*/ 322 w 337"/>
                <a:gd name="T21" fmla="*/ 40 h 370"/>
                <a:gd name="T22" fmla="*/ 325 w 337"/>
                <a:gd name="T23" fmla="*/ 18 h 370"/>
                <a:gd name="T24" fmla="*/ 41 w 337"/>
                <a:gd name="T25" fmla="*/ 347 h 370"/>
                <a:gd name="T26" fmla="*/ 186 w 337"/>
                <a:gd name="T27" fmla="*/ 194 h 370"/>
                <a:gd name="T28" fmla="*/ 323 w 337"/>
                <a:gd name="T29" fmla="*/ 13 h 370"/>
                <a:gd name="T30" fmla="*/ 267 w 337"/>
                <a:gd name="T31" fmla="*/ 53 h 370"/>
                <a:gd name="T32" fmla="*/ 145 w 337"/>
                <a:gd name="T33" fmla="*/ 232 h 370"/>
                <a:gd name="T34" fmla="*/ 114 w 337"/>
                <a:gd name="T35" fmla="*/ 274 h 370"/>
                <a:gd name="T36" fmla="*/ 92 w 337"/>
                <a:gd name="T37" fmla="*/ 299 h 370"/>
                <a:gd name="T38" fmla="*/ 75 w 337"/>
                <a:gd name="T39" fmla="*/ 317 h 370"/>
                <a:gd name="T40" fmla="*/ 85 w 337"/>
                <a:gd name="T41" fmla="*/ 299 h 370"/>
                <a:gd name="T42" fmla="*/ 31 w 337"/>
                <a:gd name="T43" fmla="*/ 279 h 370"/>
                <a:gd name="T44" fmla="*/ 73 w 337"/>
                <a:gd name="T45" fmla="*/ 312 h 370"/>
                <a:gd name="T46" fmla="*/ 102 w 337"/>
                <a:gd name="T47" fmla="*/ 279 h 370"/>
                <a:gd name="T48" fmla="*/ 90 w 337"/>
                <a:gd name="T49" fmla="*/ 294 h 370"/>
                <a:gd name="T50" fmla="*/ 110 w 337"/>
                <a:gd name="T51" fmla="*/ 270 h 370"/>
                <a:gd name="T52" fmla="*/ 89 w 337"/>
                <a:gd name="T53" fmla="*/ 226 h 370"/>
                <a:gd name="T54" fmla="*/ 82 w 337"/>
                <a:gd name="T55" fmla="*/ 226 h 370"/>
                <a:gd name="T56" fmla="*/ 102 w 337"/>
                <a:gd name="T57" fmla="*/ 211 h 370"/>
                <a:gd name="T58" fmla="*/ 144 w 337"/>
                <a:gd name="T59" fmla="*/ 199 h 370"/>
                <a:gd name="T60" fmla="*/ 110 w 337"/>
                <a:gd name="T61" fmla="*/ 270 h 370"/>
                <a:gd name="T62" fmla="*/ 128 w 337"/>
                <a:gd name="T63" fmla="*/ 246 h 370"/>
                <a:gd name="T64" fmla="*/ 109 w 337"/>
                <a:gd name="T65" fmla="*/ 214 h 370"/>
                <a:gd name="T66" fmla="*/ 144 w 337"/>
                <a:gd name="T67" fmla="*/ 224 h 370"/>
                <a:gd name="T68" fmla="*/ 153 w 337"/>
                <a:gd name="T69" fmla="*/ 204 h 370"/>
                <a:gd name="T70" fmla="*/ 144 w 337"/>
                <a:gd name="T71" fmla="*/ 224 h 370"/>
                <a:gd name="T72" fmla="*/ 171 w 337"/>
                <a:gd name="T73" fmla="*/ 183 h 370"/>
                <a:gd name="T74" fmla="*/ 154 w 337"/>
                <a:gd name="T75" fmla="*/ 199 h 370"/>
                <a:gd name="T76" fmla="*/ 159 w 337"/>
                <a:gd name="T77" fmla="*/ 202 h 370"/>
                <a:gd name="T78" fmla="*/ 183 w 337"/>
                <a:gd name="T79" fmla="*/ 164 h 370"/>
                <a:gd name="T80" fmla="*/ 94 w 337"/>
                <a:gd name="T81" fmla="*/ 175 h 370"/>
                <a:gd name="T82" fmla="*/ 174 w 337"/>
                <a:gd name="T83" fmla="*/ 178 h 370"/>
                <a:gd name="T84" fmla="*/ 193 w 337"/>
                <a:gd name="T85" fmla="*/ 148 h 370"/>
                <a:gd name="T86" fmla="*/ 54 w 337"/>
                <a:gd name="T87" fmla="*/ 148 h 370"/>
                <a:gd name="T88" fmla="*/ 186 w 337"/>
                <a:gd name="T89" fmla="*/ 159 h 370"/>
                <a:gd name="T90" fmla="*/ 204 w 337"/>
                <a:gd name="T91" fmla="*/ 131 h 370"/>
                <a:gd name="T92" fmla="*/ 110 w 337"/>
                <a:gd name="T93" fmla="*/ 123 h 370"/>
                <a:gd name="T94" fmla="*/ 42 w 337"/>
                <a:gd name="T95" fmla="*/ 99 h 370"/>
                <a:gd name="T96" fmla="*/ 113 w 337"/>
                <a:gd name="T97" fmla="*/ 13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7" h="370">
                  <a:moveTo>
                    <a:pt x="31" y="333"/>
                  </a:moveTo>
                  <a:lnTo>
                    <a:pt x="31" y="333"/>
                  </a:lnTo>
                  <a:cubicBezTo>
                    <a:pt x="31" y="334"/>
                    <a:pt x="31" y="334"/>
                    <a:pt x="31" y="334"/>
                  </a:cubicBezTo>
                  <a:cubicBezTo>
                    <a:pt x="33" y="337"/>
                    <a:pt x="35" y="340"/>
                    <a:pt x="37" y="343"/>
                  </a:cubicBezTo>
                  <a:cubicBezTo>
                    <a:pt x="48" y="334"/>
                    <a:pt x="59" y="325"/>
                    <a:pt x="68" y="316"/>
                  </a:cubicBezTo>
                  <a:cubicBezTo>
                    <a:pt x="64" y="313"/>
                    <a:pt x="59" y="311"/>
                    <a:pt x="55" y="309"/>
                  </a:cubicBezTo>
                  <a:cubicBezTo>
                    <a:pt x="48" y="316"/>
                    <a:pt x="42" y="320"/>
                    <a:pt x="29" y="320"/>
                  </a:cubicBezTo>
                  <a:cubicBezTo>
                    <a:pt x="27" y="320"/>
                    <a:pt x="26" y="318"/>
                    <a:pt x="27" y="316"/>
                  </a:cubicBezTo>
                  <a:cubicBezTo>
                    <a:pt x="29" y="309"/>
                    <a:pt x="27" y="291"/>
                    <a:pt x="27" y="282"/>
                  </a:cubicBezTo>
                  <a:cubicBezTo>
                    <a:pt x="26" y="280"/>
                    <a:pt x="25" y="278"/>
                    <a:pt x="24" y="276"/>
                  </a:cubicBezTo>
                  <a:cubicBezTo>
                    <a:pt x="20" y="277"/>
                    <a:pt x="16" y="277"/>
                    <a:pt x="10" y="277"/>
                  </a:cubicBezTo>
                  <a:cubicBezTo>
                    <a:pt x="7" y="277"/>
                    <a:pt x="6" y="274"/>
                    <a:pt x="8" y="272"/>
                  </a:cubicBezTo>
                  <a:cubicBezTo>
                    <a:pt x="17" y="264"/>
                    <a:pt x="16" y="253"/>
                    <a:pt x="17" y="238"/>
                  </a:cubicBezTo>
                  <a:cubicBezTo>
                    <a:pt x="12" y="241"/>
                    <a:pt x="4" y="247"/>
                    <a:pt x="0" y="249"/>
                  </a:cubicBezTo>
                  <a:cubicBezTo>
                    <a:pt x="4" y="288"/>
                    <a:pt x="17" y="313"/>
                    <a:pt x="31" y="333"/>
                  </a:cubicBezTo>
                  <a:lnTo>
                    <a:pt x="31" y="333"/>
                  </a:lnTo>
                  <a:close/>
                  <a:moveTo>
                    <a:pt x="58" y="370"/>
                  </a:moveTo>
                  <a:lnTo>
                    <a:pt x="58" y="370"/>
                  </a:lnTo>
                  <a:cubicBezTo>
                    <a:pt x="173" y="293"/>
                    <a:pt x="218" y="153"/>
                    <a:pt x="321" y="65"/>
                  </a:cubicBezTo>
                  <a:lnTo>
                    <a:pt x="306" y="62"/>
                  </a:lnTo>
                  <a:cubicBezTo>
                    <a:pt x="303" y="61"/>
                    <a:pt x="303" y="61"/>
                    <a:pt x="303" y="58"/>
                  </a:cubicBezTo>
                  <a:lnTo>
                    <a:pt x="306" y="37"/>
                  </a:lnTo>
                  <a:cubicBezTo>
                    <a:pt x="211" y="133"/>
                    <a:pt x="158" y="292"/>
                    <a:pt x="50" y="360"/>
                  </a:cubicBezTo>
                  <a:cubicBezTo>
                    <a:pt x="53" y="363"/>
                    <a:pt x="55" y="366"/>
                    <a:pt x="58" y="370"/>
                  </a:cubicBezTo>
                  <a:lnTo>
                    <a:pt x="58" y="370"/>
                  </a:lnTo>
                  <a:close/>
                  <a:moveTo>
                    <a:pt x="325" y="18"/>
                  </a:moveTo>
                  <a:lnTo>
                    <a:pt x="325" y="18"/>
                  </a:lnTo>
                  <a:cubicBezTo>
                    <a:pt x="321" y="22"/>
                    <a:pt x="316" y="26"/>
                    <a:pt x="312" y="30"/>
                  </a:cubicBezTo>
                  <a:lnTo>
                    <a:pt x="309" y="57"/>
                  </a:lnTo>
                  <a:lnTo>
                    <a:pt x="327" y="60"/>
                  </a:lnTo>
                  <a:cubicBezTo>
                    <a:pt x="330" y="58"/>
                    <a:pt x="333" y="55"/>
                    <a:pt x="337" y="52"/>
                  </a:cubicBezTo>
                  <a:lnTo>
                    <a:pt x="334" y="46"/>
                  </a:lnTo>
                  <a:cubicBezTo>
                    <a:pt x="329" y="47"/>
                    <a:pt x="324" y="45"/>
                    <a:pt x="322" y="40"/>
                  </a:cubicBezTo>
                  <a:cubicBezTo>
                    <a:pt x="320" y="34"/>
                    <a:pt x="323" y="29"/>
                    <a:pt x="328" y="27"/>
                  </a:cubicBezTo>
                  <a:lnTo>
                    <a:pt x="325" y="18"/>
                  </a:lnTo>
                  <a:lnTo>
                    <a:pt x="325" y="18"/>
                  </a:lnTo>
                  <a:close/>
                  <a:moveTo>
                    <a:pt x="75" y="317"/>
                  </a:moveTo>
                  <a:lnTo>
                    <a:pt x="75" y="317"/>
                  </a:lnTo>
                  <a:cubicBezTo>
                    <a:pt x="64" y="328"/>
                    <a:pt x="53" y="338"/>
                    <a:pt x="41" y="347"/>
                  </a:cubicBezTo>
                  <a:lnTo>
                    <a:pt x="41" y="348"/>
                  </a:lnTo>
                  <a:cubicBezTo>
                    <a:pt x="43" y="351"/>
                    <a:pt x="45" y="353"/>
                    <a:pt x="47" y="355"/>
                  </a:cubicBezTo>
                  <a:cubicBezTo>
                    <a:pt x="103" y="320"/>
                    <a:pt x="145" y="259"/>
                    <a:pt x="186" y="194"/>
                  </a:cubicBezTo>
                  <a:cubicBezTo>
                    <a:pt x="221" y="138"/>
                    <a:pt x="259" y="75"/>
                    <a:pt x="307" y="27"/>
                  </a:cubicBezTo>
                  <a:cubicBezTo>
                    <a:pt x="307" y="27"/>
                    <a:pt x="308" y="27"/>
                    <a:pt x="308" y="26"/>
                  </a:cubicBezTo>
                  <a:cubicBezTo>
                    <a:pt x="313" y="22"/>
                    <a:pt x="318" y="17"/>
                    <a:pt x="323" y="13"/>
                  </a:cubicBezTo>
                  <a:lnTo>
                    <a:pt x="319" y="0"/>
                  </a:lnTo>
                  <a:cubicBezTo>
                    <a:pt x="300" y="15"/>
                    <a:pt x="283" y="33"/>
                    <a:pt x="267" y="52"/>
                  </a:cubicBezTo>
                  <a:cubicBezTo>
                    <a:pt x="267" y="52"/>
                    <a:pt x="267" y="53"/>
                    <a:pt x="267" y="53"/>
                  </a:cubicBezTo>
                  <a:cubicBezTo>
                    <a:pt x="236" y="90"/>
                    <a:pt x="210" y="132"/>
                    <a:pt x="185" y="171"/>
                  </a:cubicBezTo>
                  <a:cubicBezTo>
                    <a:pt x="172" y="191"/>
                    <a:pt x="159" y="212"/>
                    <a:pt x="145" y="232"/>
                  </a:cubicBezTo>
                  <a:cubicBezTo>
                    <a:pt x="145" y="232"/>
                    <a:pt x="145" y="232"/>
                    <a:pt x="145" y="232"/>
                  </a:cubicBezTo>
                  <a:cubicBezTo>
                    <a:pt x="139" y="241"/>
                    <a:pt x="133" y="249"/>
                    <a:pt x="127" y="256"/>
                  </a:cubicBezTo>
                  <a:cubicBezTo>
                    <a:pt x="127" y="257"/>
                    <a:pt x="127" y="257"/>
                    <a:pt x="127" y="257"/>
                  </a:cubicBezTo>
                  <a:cubicBezTo>
                    <a:pt x="122" y="263"/>
                    <a:pt x="118" y="269"/>
                    <a:pt x="114" y="274"/>
                  </a:cubicBezTo>
                  <a:cubicBezTo>
                    <a:pt x="113" y="274"/>
                    <a:pt x="113" y="275"/>
                    <a:pt x="113" y="275"/>
                  </a:cubicBezTo>
                  <a:cubicBezTo>
                    <a:pt x="107" y="283"/>
                    <a:pt x="100" y="291"/>
                    <a:pt x="93" y="298"/>
                  </a:cubicBezTo>
                  <a:cubicBezTo>
                    <a:pt x="93" y="299"/>
                    <a:pt x="93" y="299"/>
                    <a:pt x="92" y="299"/>
                  </a:cubicBezTo>
                  <a:cubicBezTo>
                    <a:pt x="87" y="305"/>
                    <a:pt x="81" y="311"/>
                    <a:pt x="75" y="317"/>
                  </a:cubicBezTo>
                  <a:lnTo>
                    <a:pt x="75" y="317"/>
                  </a:lnTo>
                  <a:lnTo>
                    <a:pt x="75" y="317"/>
                  </a:lnTo>
                  <a:close/>
                  <a:moveTo>
                    <a:pt x="73" y="312"/>
                  </a:moveTo>
                  <a:lnTo>
                    <a:pt x="73" y="312"/>
                  </a:lnTo>
                  <a:cubicBezTo>
                    <a:pt x="77" y="307"/>
                    <a:pt x="81" y="303"/>
                    <a:pt x="85" y="299"/>
                  </a:cubicBezTo>
                  <a:cubicBezTo>
                    <a:pt x="59" y="295"/>
                    <a:pt x="44" y="282"/>
                    <a:pt x="39" y="267"/>
                  </a:cubicBezTo>
                  <a:cubicBezTo>
                    <a:pt x="35" y="270"/>
                    <a:pt x="32" y="273"/>
                    <a:pt x="29" y="274"/>
                  </a:cubicBezTo>
                  <a:cubicBezTo>
                    <a:pt x="30" y="276"/>
                    <a:pt x="31" y="277"/>
                    <a:pt x="31" y="279"/>
                  </a:cubicBezTo>
                  <a:cubicBezTo>
                    <a:pt x="32" y="279"/>
                    <a:pt x="32" y="279"/>
                    <a:pt x="32" y="280"/>
                  </a:cubicBezTo>
                  <a:cubicBezTo>
                    <a:pt x="43" y="297"/>
                    <a:pt x="55" y="302"/>
                    <a:pt x="73" y="312"/>
                  </a:cubicBezTo>
                  <a:lnTo>
                    <a:pt x="73" y="312"/>
                  </a:lnTo>
                  <a:close/>
                  <a:moveTo>
                    <a:pt x="90" y="294"/>
                  </a:moveTo>
                  <a:lnTo>
                    <a:pt x="90" y="294"/>
                  </a:lnTo>
                  <a:cubicBezTo>
                    <a:pt x="94" y="289"/>
                    <a:pt x="98" y="284"/>
                    <a:pt x="102" y="279"/>
                  </a:cubicBezTo>
                  <a:cubicBezTo>
                    <a:pt x="54" y="293"/>
                    <a:pt x="24" y="217"/>
                    <a:pt x="106" y="186"/>
                  </a:cubicBezTo>
                  <a:cubicBezTo>
                    <a:pt x="100" y="184"/>
                    <a:pt x="94" y="182"/>
                    <a:pt x="88" y="179"/>
                  </a:cubicBezTo>
                  <a:cubicBezTo>
                    <a:pt x="35" y="203"/>
                    <a:pt x="17" y="284"/>
                    <a:pt x="90" y="294"/>
                  </a:cubicBezTo>
                  <a:lnTo>
                    <a:pt x="90" y="294"/>
                  </a:lnTo>
                  <a:close/>
                  <a:moveTo>
                    <a:pt x="110" y="270"/>
                  </a:moveTo>
                  <a:lnTo>
                    <a:pt x="110" y="270"/>
                  </a:lnTo>
                  <a:cubicBezTo>
                    <a:pt x="114" y="265"/>
                    <a:pt x="118" y="260"/>
                    <a:pt x="122" y="254"/>
                  </a:cubicBezTo>
                  <a:cubicBezTo>
                    <a:pt x="124" y="240"/>
                    <a:pt x="120" y="224"/>
                    <a:pt x="103" y="216"/>
                  </a:cubicBezTo>
                  <a:cubicBezTo>
                    <a:pt x="98" y="219"/>
                    <a:pt x="93" y="222"/>
                    <a:pt x="89" y="226"/>
                  </a:cubicBezTo>
                  <a:cubicBezTo>
                    <a:pt x="115" y="230"/>
                    <a:pt x="115" y="263"/>
                    <a:pt x="91" y="263"/>
                  </a:cubicBezTo>
                  <a:cubicBezTo>
                    <a:pt x="72" y="263"/>
                    <a:pt x="73" y="239"/>
                    <a:pt x="81" y="227"/>
                  </a:cubicBezTo>
                  <a:cubicBezTo>
                    <a:pt x="81" y="227"/>
                    <a:pt x="82" y="226"/>
                    <a:pt x="82" y="226"/>
                  </a:cubicBezTo>
                  <a:lnTo>
                    <a:pt x="82" y="226"/>
                  </a:lnTo>
                  <a:cubicBezTo>
                    <a:pt x="86" y="221"/>
                    <a:pt x="92" y="216"/>
                    <a:pt x="101" y="211"/>
                  </a:cubicBezTo>
                  <a:cubicBezTo>
                    <a:pt x="101" y="211"/>
                    <a:pt x="101" y="211"/>
                    <a:pt x="102" y="211"/>
                  </a:cubicBezTo>
                  <a:cubicBezTo>
                    <a:pt x="108" y="208"/>
                    <a:pt x="116" y="205"/>
                    <a:pt x="125" y="203"/>
                  </a:cubicBezTo>
                  <a:cubicBezTo>
                    <a:pt x="125" y="202"/>
                    <a:pt x="126" y="202"/>
                    <a:pt x="126" y="202"/>
                  </a:cubicBezTo>
                  <a:cubicBezTo>
                    <a:pt x="131" y="201"/>
                    <a:pt x="137" y="200"/>
                    <a:pt x="144" y="199"/>
                  </a:cubicBezTo>
                  <a:cubicBezTo>
                    <a:pt x="139" y="197"/>
                    <a:pt x="133" y="195"/>
                    <a:pt x="127" y="193"/>
                  </a:cubicBezTo>
                  <a:cubicBezTo>
                    <a:pt x="123" y="192"/>
                    <a:pt x="119" y="190"/>
                    <a:pt x="115" y="189"/>
                  </a:cubicBezTo>
                  <a:cubicBezTo>
                    <a:pt x="26" y="218"/>
                    <a:pt x="62" y="296"/>
                    <a:pt x="110" y="270"/>
                  </a:cubicBezTo>
                  <a:lnTo>
                    <a:pt x="110" y="270"/>
                  </a:lnTo>
                  <a:close/>
                  <a:moveTo>
                    <a:pt x="128" y="246"/>
                  </a:moveTo>
                  <a:lnTo>
                    <a:pt x="128" y="246"/>
                  </a:lnTo>
                  <a:cubicBezTo>
                    <a:pt x="132" y="241"/>
                    <a:pt x="136" y="235"/>
                    <a:pt x="140" y="230"/>
                  </a:cubicBezTo>
                  <a:cubicBezTo>
                    <a:pt x="139" y="225"/>
                    <a:pt x="133" y="215"/>
                    <a:pt x="125" y="208"/>
                  </a:cubicBezTo>
                  <a:cubicBezTo>
                    <a:pt x="120" y="210"/>
                    <a:pt x="114" y="211"/>
                    <a:pt x="109" y="214"/>
                  </a:cubicBezTo>
                  <a:cubicBezTo>
                    <a:pt x="123" y="221"/>
                    <a:pt x="128" y="234"/>
                    <a:pt x="128" y="246"/>
                  </a:cubicBezTo>
                  <a:lnTo>
                    <a:pt x="128" y="246"/>
                  </a:lnTo>
                  <a:close/>
                  <a:moveTo>
                    <a:pt x="144" y="224"/>
                  </a:moveTo>
                  <a:lnTo>
                    <a:pt x="144" y="224"/>
                  </a:lnTo>
                  <a:cubicBezTo>
                    <a:pt x="148" y="218"/>
                    <a:pt x="152" y="212"/>
                    <a:pt x="156" y="206"/>
                  </a:cubicBezTo>
                  <a:cubicBezTo>
                    <a:pt x="155" y="205"/>
                    <a:pt x="154" y="205"/>
                    <a:pt x="153" y="204"/>
                  </a:cubicBezTo>
                  <a:cubicBezTo>
                    <a:pt x="147" y="205"/>
                    <a:pt x="140" y="205"/>
                    <a:pt x="132" y="207"/>
                  </a:cubicBezTo>
                  <a:cubicBezTo>
                    <a:pt x="137" y="212"/>
                    <a:pt x="141" y="219"/>
                    <a:pt x="144" y="224"/>
                  </a:cubicBezTo>
                  <a:lnTo>
                    <a:pt x="144" y="224"/>
                  </a:lnTo>
                  <a:close/>
                  <a:moveTo>
                    <a:pt x="159" y="202"/>
                  </a:moveTo>
                  <a:lnTo>
                    <a:pt x="159" y="202"/>
                  </a:lnTo>
                  <a:cubicBezTo>
                    <a:pt x="163" y="195"/>
                    <a:pt x="167" y="189"/>
                    <a:pt x="171" y="183"/>
                  </a:cubicBezTo>
                  <a:cubicBezTo>
                    <a:pt x="156" y="179"/>
                    <a:pt x="127" y="181"/>
                    <a:pt x="110" y="181"/>
                  </a:cubicBezTo>
                  <a:cubicBezTo>
                    <a:pt x="116" y="184"/>
                    <a:pt x="122" y="186"/>
                    <a:pt x="129" y="188"/>
                  </a:cubicBezTo>
                  <a:cubicBezTo>
                    <a:pt x="138" y="191"/>
                    <a:pt x="147" y="194"/>
                    <a:pt x="154" y="199"/>
                  </a:cubicBezTo>
                  <a:cubicBezTo>
                    <a:pt x="155" y="199"/>
                    <a:pt x="155" y="199"/>
                    <a:pt x="155" y="199"/>
                  </a:cubicBezTo>
                  <a:cubicBezTo>
                    <a:pt x="156" y="200"/>
                    <a:pt x="158" y="201"/>
                    <a:pt x="159" y="202"/>
                  </a:cubicBezTo>
                  <a:lnTo>
                    <a:pt x="159" y="202"/>
                  </a:lnTo>
                  <a:close/>
                  <a:moveTo>
                    <a:pt x="174" y="178"/>
                  </a:moveTo>
                  <a:lnTo>
                    <a:pt x="174" y="178"/>
                  </a:lnTo>
                  <a:cubicBezTo>
                    <a:pt x="177" y="173"/>
                    <a:pt x="180" y="169"/>
                    <a:pt x="183" y="164"/>
                  </a:cubicBezTo>
                  <a:cubicBezTo>
                    <a:pt x="166" y="159"/>
                    <a:pt x="138" y="160"/>
                    <a:pt x="121" y="160"/>
                  </a:cubicBezTo>
                  <a:cubicBezTo>
                    <a:pt x="100" y="161"/>
                    <a:pt x="79" y="161"/>
                    <a:pt x="62" y="157"/>
                  </a:cubicBezTo>
                  <a:cubicBezTo>
                    <a:pt x="71" y="165"/>
                    <a:pt x="82" y="170"/>
                    <a:pt x="94" y="175"/>
                  </a:cubicBezTo>
                  <a:cubicBezTo>
                    <a:pt x="102" y="177"/>
                    <a:pt x="123" y="175"/>
                    <a:pt x="130" y="175"/>
                  </a:cubicBezTo>
                  <a:cubicBezTo>
                    <a:pt x="146" y="175"/>
                    <a:pt x="163" y="175"/>
                    <a:pt x="174" y="178"/>
                  </a:cubicBezTo>
                  <a:lnTo>
                    <a:pt x="174" y="178"/>
                  </a:lnTo>
                  <a:close/>
                  <a:moveTo>
                    <a:pt x="186" y="159"/>
                  </a:moveTo>
                  <a:lnTo>
                    <a:pt x="186" y="159"/>
                  </a:lnTo>
                  <a:cubicBezTo>
                    <a:pt x="188" y="155"/>
                    <a:pt x="191" y="152"/>
                    <a:pt x="193" y="148"/>
                  </a:cubicBezTo>
                  <a:cubicBezTo>
                    <a:pt x="171" y="139"/>
                    <a:pt x="136" y="142"/>
                    <a:pt x="113" y="142"/>
                  </a:cubicBezTo>
                  <a:cubicBezTo>
                    <a:pt x="87" y="142"/>
                    <a:pt x="60" y="141"/>
                    <a:pt x="43" y="126"/>
                  </a:cubicBezTo>
                  <a:cubicBezTo>
                    <a:pt x="46" y="135"/>
                    <a:pt x="50" y="142"/>
                    <a:pt x="54" y="148"/>
                  </a:cubicBezTo>
                  <a:cubicBezTo>
                    <a:pt x="80" y="159"/>
                    <a:pt x="128" y="153"/>
                    <a:pt x="158" y="155"/>
                  </a:cubicBezTo>
                  <a:cubicBezTo>
                    <a:pt x="168" y="155"/>
                    <a:pt x="178" y="156"/>
                    <a:pt x="186" y="159"/>
                  </a:cubicBezTo>
                  <a:lnTo>
                    <a:pt x="186" y="159"/>
                  </a:lnTo>
                  <a:close/>
                  <a:moveTo>
                    <a:pt x="196" y="143"/>
                  </a:moveTo>
                  <a:lnTo>
                    <a:pt x="196" y="143"/>
                  </a:lnTo>
                  <a:cubicBezTo>
                    <a:pt x="199" y="139"/>
                    <a:pt x="201" y="135"/>
                    <a:pt x="204" y="131"/>
                  </a:cubicBezTo>
                  <a:cubicBezTo>
                    <a:pt x="195" y="128"/>
                    <a:pt x="187" y="126"/>
                    <a:pt x="178" y="125"/>
                  </a:cubicBezTo>
                  <a:cubicBezTo>
                    <a:pt x="178" y="125"/>
                    <a:pt x="178" y="125"/>
                    <a:pt x="177" y="125"/>
                  </a:cubicBezTo>
                  <a:cubicBezTo>
                    <a:pt x="155" y="121"/>
                    <a:pt x="133" y="122"/>
                    <a:pt x="110" y="123"/>
                  </a:cubicBezTo>
                  <a:cubicBezTo>
                    <a:pt x="95" y="123"/>
                    <a:pt x="81" y="122"/>
                    <a:pt x="69" y="118"/>
                  </a:cubicBezTo>
                  <a:cubicBezTo>
                    <a:pt x="68" y="118"/>
                    <a:pt x="68" y="118"/>
                    <a:pt x="68" y="118"/>
                  </a:cubicBezTo>
                  <a:cubicBezTo>
                    <a:pt x="58" y="115"/>
                    <a:pt x="49" y="109"/>
                    <a:pt x="42" y="99"/>
                  </a:cubicBezTo>
                  <a:cubicBezTo>
                    <a:pt x="41" y="100"/>
                    <a:pt x="40" y="101"/>
                    <a:pt x="39" y="102"/>
                  </a:cubicBezTo>
                  <a:cubicBezTo>
                    <a:pt x="40" y="107"/>
                    <a:pt x="40" y="111"/>
                    <a:pt x="41" y="115"/>
                  </a:cubicBezTo>
                  <a:cubicBezTo>
                    <a:pt x="55" y="134"/>
                    <a:pt x="83" y="137"/>
                    <a:pt x="113" y="137"/>
                  </a:cubicBezTo>
                  <a:cubicBezTo>
                    <a:pt x="138" y="137"/>
                    <a:pt x="173" y="133"/>
                    <a:pt x="196" y="143"/>
                  </a:cubicBezTo>
                  <a:lnTo>
                    <a:pt x="196" y="143"/>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4" name="Freeform 9">
              <a:extLst>
                <a:ext uri="{FF2B5EF4-FFF2-40B4-BE49-F238E27FC236}">
                  <a16:creationId xmlns:a16="http://schemas.microsoft.com/office/drawing/2014/main" id="{0375D7A7-1E67-CF3A-F80C-50846D74CCD8}"/>
                </a:ext>
              </a:extLst>
            </p:cNvPr>
            <p:cNvSpPr>
              <a:spLocks noEditPoints="1"/>
            </p:cNvSpPr>
            <p:nvPr userDrawn="1"/>
          </p:nvSpPr>
          <p:spPr bwMode="auto">
            <a:xfrm>
              <a:off x="7613650" y="406400"/>
              <a:ext cx="296863" cy="406400"/>
            </a:xfrm>
            <a:custGeom>
              <a:avLst/>
              <a:gdLst>
                <a:gd name="T0" fmla="*/ 366 w 366"/>
                <a:gd name="T1" fmla="*/ 110 h 496"/>
                <a:gd name="T2" fmla="*/ 303 w 366"/>
                <a:gd name="T3" fmla="*/ 97 h 496"/>
                <a:gd name="T4" fmla="*/ 328 w 366"/>
                <a:gd name="T5" fmla="*/ 122 h 496"/>
                <a:gd name="T6" fmla="*/ 47 w 366"/>
                <a:gd name="T7" fmla="*/ 454 h 496"/>
                <a:gd name="T8" fmla="*/ 91 w 366"/>
                <a:gd name="T9" fmla="*/ 402 h 496"/>
                <a:gd name="T10" fmla="*/ 89 w 366"/>
                <a:gd name="T11" fmla="*/ 397 h 496"/>
                <a:gd name="T12" fmla="*/ 47 w 366"/>
                <a:gd name="T13" fmla="*/ 454 h 496"/>
                <a:gd name="T14" fmla="*/ 101 w 366"/>
                <a:gd name="T15" fmla="*/ 421 h 496"/>
                <a:gd name="T16" fmla="*/ 119 w 366"/>
                <a:gd name="T17" fmla="*/ 448 h 496"/>
                <a:gd name="T18" fmla="*/ 69 w 366"/>
                <a:gd name="T19" fmla="*/ 471 h 496"/>
                <a:gd name="T20" fmla="*/ 101 w 366"/>
                <a:gd name="T21" fmla="*/ 421 h 496"/>
                <a:gd name="T22" fmla="*/ 82 w 366"/>
                <a:gd name="T23" fmla="*/ 381 h 496"/>
                <a:gd name="T24" fmla="*/ 28 w 366"/>
                <a:gd name="T25" fmla="*/ 378 h 496"/>
                <a:gd name="T26" fmla="*/ 7 w 366"/>
                <a:gd name="T27" fmla="*/ 362 h 496"/>
                <a:gd name="T28" fmla="*/ 6 w 366"/>
                <a:gd name="T29" fmla="*/ 357 h 496"/>
                <a:gd name="T30" fmla="*/ 68 w 366"/>
                <a:gd name="T31" fmla="*/ 329 h 496"/>
                <a:gd name="T32" fmla="*/ 67 w 366"/>
                <a:gd name="T33" fmla="*/ 324 h 496"/>
                <a:gd name="T34" fmla="*/ 6 w 366"/>
                <a:gd name="T35" fmla="*/ 357 h 496"/>
                <a:gd name="T36" fmla="*/ 0 w 366"/>
                <a:gd name="T37" fmla="*/ 302 h 496"/>
                <a:gd name="T38" fmla="*/ 15 w 366"/>
                <a:gd name="T39" fmla="*/ 284 h 496"/>
                <a:gd name="T40" fmla="*/ 67 w 366"/>
                <a:gd name="T41" fmla="*/ 267 h 496"/>
                <a:gd name="T42" fmla="*/ 0 w 366"/>
                <a:gd name="T43" fmla="*/ 302 h 496"/>
                <a:gd name="T44" fmla="*/ 68 w 366"/>
                <a:gd name="T45" fmla="*/ 262 h 496"/>
                <a:gd name="T46" fmla="*/ 23 w 366"/>
                <a:gd name="T47" fmla="*/ 228 h 496"/>
                <a:gd name="T48" fmla="*/ 17 w 366"/>
                <a:gd name="T49" fmla="*/ 202 h 496"/>
                <a:gd name="T50" fmla="*/ 19 w 366"/>
                <a:gd name="T51" fmla="*/ 196 h 496"/>
                <a:gd name="T52" fmla="*/ 82 w 366"/>
                <a:gd name="T53" fmla="*/ 213 h 496"/>
                <a:gd name="T54" fmla="*/ 84 w 366"/>
                <a:gd name="T55" fmla="*/ 208 h 496"/>
                <a:gd name="T56" fmla="*/ 19 w 366"/>
                <a:gd name="T57" fmla="*/ 196 h 496"/>
                <a:gd name="T58" fmla="*/ 40 w 366"/>
                <a:gd name="T59" fmla="*/ 149 h 496"/>
                <a:gd name="T60" fmla="*/ 60 w 366"/>
                <a:gd name="T61" fmla="*/ 142 h 496"/>
                <a:gd name="T62" fmla="*/ 111 w 366"/>
                <a:gd name="T63" fmla="*/ 162 h 496"/>
                <a:gd name="T64" fmla="*/ 40 w 366"/>
                <a:gd name="T65" fmla="*/ 149 h 496"/>
                <a:gd name="T66" fmla="*/ 114 w 366"/>
                <a:gd name="T67" fmla="*/ 157 h 496"/>
                <a:gd name="T68" fmla="*/ 95 w 366"/>
                <a:gd name="T69" fmla="*/ 99 h 496"/>
                <a:gd name="T70" fmla="*/ 102 w 366"/>
                <a:gd name="T71" fmla="*/ 72 h 496"/>
                <a:gd name="T72" fmla="*/ 106 w 366"/>
                <a:gd name="T73" fmla="*/ 69 h 496"/>
                <a:gd name="T74" fmla="*/ 150 w 366"/>
                <a:gd name="T75" fmla="*/ 121 h 496"/>
                <a:gd name="T76" fmla="*/ 155 w 366"/>
                <a:gd name="T77" fmla="*/ 117 h 496"/>
                <a:gd name="T78" fmla="*/ 106 w 366"/>
                <a:gd name="T79" fmla="*/ 69 h 496"/>
                <a:gd name="T80" fmla="*/ 149 w 366"/>
                <a:gd name="T81" fmla="*/ 37 h 496"/>
                <a:gd name="T82" fmla="*/ 170 w 366"/>
                <a:gd name="T83" fmla="*/ 42 h 496"/>
                <a:gd name="T84" fmla="*/ 200 w 366"/>
                <a:gd name="T85" fmla="*/ 90 h 496"/>
                <a:gd name="T86" fmla="*/ 149 w 366"/>
                <a:gd name="T87" fmla="*/ 37 h 496"/>
                <a:gd name="T88" fmla="*/ 206 w 366"/>
                <a:gd name="T89" fmla="*/ 88 h 496"/>
                <a:gd name="T90" fmla="*/ 222 w 366"/>
                <a:gd name="T91" fmla="*/ 21 h 496"/>
                <a:gd name="T92" fmla="*/ 243 w 366"/>
                <a:gd name="T93"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6" h="496">
                  <a:moveTo>
                    <a:pt x="358" y="119"/>
                  </a:moveTo>
                  <a:lnTo>
                    <a:pt x="358" y="119"/>
                  </a:lnTo>
                  <a:cubicBezTo>
                    <a:pt x="360" y="116"/>
                    <a:pt x="363" y="113"/>
                    <a:pt x="366" y="110"/>
                  </a:cubicBezTo>
                  <a:cubicBezTo>
                    <a:pt x="351" y="105"/>
                    <a:pt x="337" y="102"/>
                    <a:pt x="323" y="99"/>
                  </a:cubicBezTo>
                  <a:cubicBezTo>
                    <a:pt x="323" y="99"/>
                    <a:pt x="322" y="99"/>
                    <a:pt x="322" y="99"/>
                  </a:cubicBezTo>
                  <a:cubicBezTo>
                    <a:pt x="316" y="98"/>
                    <a:pt x="309" y="98"/>
                    <a:pt x="303" y="97"/>
                  </a:cubicBezTo>
                  <a:cubicBezTo>
                    <a:pt x="305" y="101"/>
                    <a:pt x="307" y="106"/>
                    <a:pt x="307" y="112"/>
                  </a:cubicBezTo>
                  <a:cubicBezTo>
                    <a:pt x="310" y="115"/>
                    <a:pt x="312" y="119"/>
                    <a:pt x="312" y="123"/>
                  </a:cubicBezTo>
                  <a:cubicBezTo>
                    <a:pt x="316" y="121"/>
                    <a:pt x="322" y="120"/>
                    <a:pt x="328" y="122"/>
                  </a:cubicBezTo>
                  <a:cubicBezTo>
                    <a:pt x="333" y="111"/>
                    <a:pt x="348" y="109"/>
                    <a:pt x="358" y="119"/>
                  </a:cubicBezTo>
                  <a:lnTo>
                    <a:pt x="358" y="119"/>
                  </a:lnTo>
                  <a:close/>
                  <a:moveTo>
                    <a:pt x="47" y="454"/>
                  </a:moveTo>
                  <a:lnTo>
                    <a:pt x="47" y="454"/>
                  </a:lnTo>
                  <a:lnTo>
                    <a:pt x="98" y="416"/>
                  </a:lnTo>
                  <a:cubicBezTo>
                    <a:pt x="96" y="411"/>
                    <a:pt x="93" y="407"/>
                    <a:pt x="91" y="402"/>
                  </a:cubicBezTo>
                  <a:lnTo>
                    <a:pt x="48" y="429"/>
                  </a:lnTo>
                  <a:cubicBezTo>
                    <a:pt x="45" y="431"/>
                    <a:pt x="42" y="426"/>
                    <a:pt x="45" y="424"/>
                  </a:cubicBezTo>
                  <a:lnTo>
                    <a:pt x="89" y="397"/>
                  </a:lnTo>
                  <a:cubicBezTo>
                    <a:pt x="87" y="394"/>
                    <a:pt x="85" y="390"/>
                    <a:pt x="84" y="386"/>
                  </a:cubicBezTo>
                  <a:lnTo>
                    <a:pt x="25" y="414"/>
                  </a:lnTo>
                  <a:cubicBezTo>
                    <a:pt x="31" y="427"/>
                    <a:pt x="38" y="441"/>
                    <a:pt x="47" y="454"/>
                  </a:cubicBezTo>
                  <a:lnTo>
                    <a:pt x="47" y="454"/>
                  </a:lnTo>
                  <a:close/>
                  <a:moveTo>
                    <a:pt x="101" y="421"/>
                  </a:moveTo>
                  <a:lnTo>
                    <a:pt x="101" y="421"/>
                  </a:lnTo>
                  <a:lnTo>
                    <a:pt x="50" y="459"/>
                  </a:lnTo>
                  <a:cubicBezTo>
                    <a:pt x="58" y="472"/>
                    <a:pt x="68" y="484"/>
                    <a:pt x="79" y="496"/>
                  </a:cubicBezTo>
                  <a:lnTo>
                    <a:pt x="119" y="448"/>
                  </a:lnTo>
                  <a:cubicBezTo>
                    <a:pt x="116" y="445"/>
                    <a:pt x="114" y="441"/>
                    <a:pt x="111" y="437"/>
                  </a:cubicBezTo>
                  <a:lnTo>
                    <a:pt x="73" y="475"/>
                  </a:lnTo>
                  <a:cubicBezTo>
                    <a:pt x="70" y="478"/>
                    <a:pt x="67" y="474"/>
                    <a:pt x="69" y="471"/>
                  </a:cubicBezTo>
                  <a:lnTo>
                    <a:pt x="108" y="433"/>
                  </a:lnTo>
                  <a:cubicBezTo>
                    <a:pt x="106" y="429"/>
                    <a:pt x="103" y="425"/>
                    <a:pt x="101" y="421"/>
                  </a:cubicBezTo>
                  <a:lnTo>
                    <a:pt x="101" y="421"/>
                  </a:lnTo>
                  <a:close/>
                  <a:moveTo>
                    <a:pt x="23" y="408"/>
                  </a:moveTo>
                  <a:lnTo>
                    <a:pt x="23" y="408"/>
                  </a:lnTo>
                  <a:lnTo>
                    <a:pt x="82" y="381"/>
                  </a:lnTo>
                  <a:cubicBezTo>
                    <a:pt x="80" y="377"/>
                    <a:pt x="79" y="373"/>
                    <a:pt x="78" y="369"/>
                  </a:cubicBezTo>
                  <a:lnTo>
                    <a:pt x="29" y="384"/>
                  </a:lnTo>
                  <a:cubicBezTo>
                    <a:pt x="26" y="385"/>
                    <a:pt x="24" y="379"/>
                    <a:pt x="28" y="378"/>
                  </a:cubicBezTo>
                  <a:lnTo>
                    <a:pt x="76" y="364"/>
                  </a:lnTo>
                  <a:cubicBezTo>
                    <a:pt x="74" y="359"/>
                    <a:pt x="73" y="354"/>
                    <a:pt x="72" y="348"/>
                  </a:cubicBezTo>
                  <a:lnTo>
                    <a:pt x="7" y="362"/>
                  </a:lnTo>
                  <a:cubicBezTo>
                    <a:pt x="11" y="378"/>
                    <a:pt x="16" y="393"/>
                    <a:pt x="23" y="408"/>
                  </a:cubicBezTo>
                  <a:lnTo>
                    <a:pt x="23" y="408"/>
                  </a:lnTo>
                  <a:close/>
                  <a:moveTo>
                    <a:pt x="6" y="357"/>
                  </a:moveTo>
                  <a:lnTo>
                    <a:pt x="6" y="357"/>
                  </a:lnTo>
                  <a:lnTo>
                    <a:pt x="70" y="343"/>
                  </a:lnTo>
                  <a:cubicBezTo>
                    <a:pt x="69" y="338"/>
                    <a:pt x="69" y="334"/>
                    <a:pt x="68" y="329"/>
                  </a:cubicBezTo>
                  <a:lnTo>
                    <a:pt x="17" y="334"/>
                  </a:lnTo>
                  <a:cubicBezTo>
                    <a:pt x="13" y="334"/>
                    <a:pt x="13" y="329"/>
                    <a:pt x="16" y="328"/>
                  </a:cubicBezTo>
                  <a:lnTo>
                    <a:pt x="67" y="324"/>
                  </a:lnTo>
                  <a:cubicBezTo>
                    <a:pt x="66" y="319"/>
                    <a:pt x="66" y="314"/>
                    <a:pt x="66" y="308"/>
                  </a:cubicBezTo>
                  <a:lnTo>
                    <a:pt x="0" y="307"/>
                  </a:lnTo>
                  <a:cubicBezTo>
                    <a:pt x="1" y="324"/>
                    <a:pt x="3" y="340"/>
                    <a:pt x="6" y="357"/>
                  </a:cubicBezTo>
                  <a:lnTo>
                    <a:pt x="6" y="357"/>
                  </a:lnTo>
                  <a:close/>
                  <a:moveTo>
                    <a:pt x="0" y="302"/>
                  </a:moveTo>
                  <a:lnTo>
                    <a:pt x="0" y="302"/>
                  </a:lnTo>
                  <a:lnTo>
                    <a:pt x="66" y="303"/>
                  </a:lnTo>
                  <a:cubicBezTo>
                    <a:pt x="65" y="298"/>
                    <a:pt x="65" y="294"/>
                    <a:pt x="66" y="290"/>
                  </a:cubicBezTo>
                  <a:lnTo>
                    <a:pt x="15" y="284"/>
                  </a:lnTo>
                  <a:cubicBezTo>
                    <a:pt x="11" y="284"/>
                    <a:pt x="12" y="278"/>
                    <a:pt x="16" y="278"/>
                  </a:cubicBezTo>
                  <a:lnTo>
                    <a:pt x="66" y="284"/>
                  </a:lnTo>
                  <a:cubicBezTo>
                    <a:pt x="66" y="278"/>
                    <a:pt x="67" y="273"/>
                    <a:pt x="67" y="267"/>
                  </a:cubicBezTo>
                  <a:lnTo>
                    <a:pt x="4" y="254"/>
                  </a:lnTo>
                  <a:cubicBezTo>
                    <a:pt x="1" y="270"/>
                    <a:pt x="0" y="286"/>
                    <a:pt x="0" y="302"/>
                  </a:cubicBezTo>
                  <a:lnTo>
                    <a:pt x="0" y="302"/>
                  </a:lnTo>
                  <a:close/>
                  <a:moveTo>
                    <a:pt x="4" y="249"/>
                  </a:moveTo>
                  <a:lnTo>
                    <a:pt x="4" y="249"/>
                  </a:lnTo>
                  <a:lnTo>
                    <a:pt x="68" y="262"/>
                  </a:lnTo>
                  <a:cubicBezTo>
                    <a:pt x="69" y="257"/>
                    <a:pt x="70" y="253"/>
                    <a:pt x="71" y="249"/>
                  </a:cubicBezTo>
                  <a:lnTo>
                    <a:pt x="22" y="233"/>
                  </a:lnTo>
                  <a:cubicBezTo>
                    <a:pt x="18" y="232"/>
                    <a:pt x="20" y="227"/>
                    <a:pt x="23" y="228"/>
                  </a:cubicBezTo>
                  <a:lnTo>
                    <a:pt x="72" y="243"/>
                  </a:lnTo>
                  <a:cubicBezTo>
                    <a:pt x="73" y="239"/>
                    <a:pt x="74" y="235"/>
                    <a:pt x="75" y="231"/>
                  </a:cubicBezTo>
                  <a:lnTo>
                    <a:pt x="17" y="202"/>
                  </a:lnTo>
                  <a:cubicBezTo>
                    <a:pt x="11" y="217"/>
                    <a:pt x="7" y="233"/>
                    <a:pt x="4" y="249"/>
                  </a:cubicBezTo>
                  <a:lnTo>
                    <a:pt x="4" y="249"/>
                  </a:lnTo>
                  <a:close/>
                  <a:moveTo>
                    <a:pt x="19" y="196"/>
                  </a:moveTo>
                  <a:lnTo>
                    <a:pt x="19" y="196"/>
                  </a:lnTo>
                  <a:lnTo>
                    <a:pt x="77" y="225"/>
                  </a:lnTo>
                  <a:cubicBezTo>
                    <a:pt x="79" y="221"/>
                    <a:pt x="80" y="217"/>
                    <a:pt x="82" y="213"/>
                  </a:cubicBezTo>
                  <a:lnTo>
                    <a:pt x="37" y="186"/>
                  </a:lnTo>
                  <a:cubicBezTo>
                    <a:pt x="34" y="184"/>
                    <a:pt x="37" y="179"/>
                    <a:pt x="40" y="181"/>
                  </a:cubicBezTo>
                  <a:lnTo>
                    <a:pt x="84" y="208"/>
                  </a:lnTo>
                  <a:cubicBezTo>
                    <a:pt x="86" y="203"/>
                    <a:pt x="88" y="199"/>
                    <a:pt x="90" y="195"/>
                  </a:cubicBezTo>
                  <a:lnTo>
                    <a:pt x="38" y="154"/>
                  </a:lnTo>
                  <a:cubicBezTo>
                    <a:pt x="30" y="168"/>
                    <a:pt x="24" y="182"/>
                    <a:pt x="19" y="196"/>
                  </a:cubicBezTo>
                  <a:lnTo>
                    <a:pt x="19" y="196"/>
                  </a:lnTo>
                  <a:close/>
                  <a:moveTo>
                    <a:pt x="40" y="149"/>
                  </a:moveTo>
                  <a:lnTo>
                    <a:pt x="40" y="149"/>
                  </a:lnTo>
                  <a:lnTo>
                    <a:pt x="93" y="190"/>
                  </a:lnTo>
                  <a:cubicBezTo>
                    <a:pt x="95" y="186"/>
                    <a:pt x="97" y="183"/>
                    <a:pt x="99" y="179"/>
                  </a:cubicBezTo>
                  <a:lnTo>
                    <a:pt x="60" y="142"/>
                  </a:lnTo>
                  <a:cubicBezTo>
                    <a:pt x="58" y="140"/>
                    <a:pt x="62" y="136"/>
                    <a:pt x="64" y="138"/>
                  </a:cubicBezTo>
                  <a:lnTo>
                    <a:pt x="102" y="174"/>
                  </a:lnTo>
                  <a:cubicBezTo>
                    <a:pt x="105" y="170"/>
                    <a:pt x="108" y="166"/>
                    <a:pt x="111" y="162"/>
                  </a:cubicBezTo>
                  <a:lnTo>
                    <a:pt x="67" y="111"/>
                  </a:lnTo>
                  <a:cubicBezTo>
                    <a:pt x="57" y="123"/>
                    <a:pt x="48" y="136"/>
                    <a:pt x="40" y="149"/>
                  </a:cubicBezTo>
                  <a:lnTo>
                    <a:pt x="40" y="149"/>
                  </a:lnTo>
                  <a:close/>
                  <a:moveTo>
                    <a:pt x="70" y="106"/>
                  </a:moveTo>
                  <a:lnTo>
                    <a:pt x="70" y="106"/>
                  </a:lnTo>
                  <a:lnTo>
                    <a:pt x="114" y="157"/>
                  </a:lnTo>
                  <a:cubicBezTo>
                    <a:pt x="117" y="154"/>
                    <a:pt x="120" y="150"/>
                    <a:pt x="123" y="147"/>
                  </a:cubicBezTo>
                  <a:lnTo>
                    <a:pt x="90" y="102"/>
                  </a:lnTo>
                  <a:cubicBezTo>
                    <a:pt x="88" y="99"/>
                    <a:pt x="93" y="96"/>
                    <a:pt x="95" y="99"/>
                  </a:cubicBezTo>
                  <a:lnTo>
                    <a:pt x="127" y="143"/>
                  </a:lnTo>
                  <a:cubicBezTo>
                    <a:pt x="130" y="139"/>
                    <a:pt x="133" y="136"/>
                    <a:pt x="137" y="133"/>
                  </a:cubicBezTo>
                  <a:lnTo>
                    <a:pt x="102" y="72"/>
                  </a:lnTo>
                  <a:cubicBezTo>
                    <a:pt x="91" y="83"/>
                    <a:pt x="80" y="94"/>
                    <a:pt x="70" y="106"/>
                  </a:cubicBezTo>
                  <a:lnTo>
                    <a:pt x="70" y="106"/>
                  </a:lnTo>
                  <a:close/>
                  <a:moveTo>
                    <a:pt x="106" y="69"/>
                  </a:moveTo>
                  <a:lnTo>
                    <a:pt x="106" y="69"/>
                  </a:lnTo>
                  <a:lnTo>
                    <a:pt x="141" y="129"/>
                  </a:lnTo>
                  <a:cubicBezTo>
                    <a:pt x="144" y="126"/>
                    <a:pt x="147" y="123"/>
                    <a:pt x="150" y="121"/>
                  </a:cubicBezTo>
                  <a:lnTo>
                    <a:pt x="127" y="68"/>
                  </a:lnTo>
                  <a:cubicBezTo>
                    <a:pt x="126" y="64"/>
                    <a:pt x="131" y="62"/>
                    <a:pt x="133" y="66"/>
                  </a:cubicBezTo>
                  <a:lnTo>
                    <a:pt x="155" y="117"/>
                  </a:lnTo>
                  <a:cubicBezTo>
                    <a:pt x="159" y="114"/>
                    <a:pt x="163" y="111"/>
                    <a:pt x="167" y="108"/>
                  </a:cubicBezTo>
                  <a:lnTo>
                    <a:pt x="144" y="40"/>
                  </a:lnTo>
                  <a:cubicBezTo>
                    <a:pt x="131" y="49"/>
                    <a:pt x="118" y="58"/>
                    <a:pt x="106" y="69"/>
                  </a:cubicBezTo>
                  <a:lnTo>
                    <a:pt x="106" y="69"/>
                  </a:lnTo>
                  <a:close/>
                  <a:moveTo>
                    <a:pt x="149" y="37"/>
                  </a:moveTo>
                  <a:lnTo>
                    <a:pt x="149" y="37"/>
                  </a:lnTo>
                  <a:lnTo>
                    <a:pt x="172" y="105"/>
                  </a:lnTo>
                  <a:cubicBezTo>
                    <a:pt x="176" y="103"/>
                    <a:pt x="179" y="101"/>
                    <a:pt x="183" y="99"/>
                  </a:cubicBezTo>
                  <a:lnTo>
                    <a:pt x="170" y="42"/>
                  </a:lnTo>
                  <a:cubicBezTo>
                    <a:pt x="169" y="38"/>
                    <a:pt x="174" y="37"/>
                    <a:pt x="175" y="40"/>
                  </a:cubicBezTo>
                  <a:lnTo>
                    <a:pt x="188" y="96"/>
                  </a:lnTo>
                  <a:cubicBezTo>
                    <a:pt x="192" y="94"/>
                    <a:pt x="196" y="92"/>
                    <a:pt x="200" y="90"/>
                  </a:cubicBezTo>
                  <a:lnTo>
                    <a:pt x="191" y="16"/>
                  </a:lnTo>
                  <a:cubicBezTo>
                    <a:pt x="176" y="22"/>
                    <a:pt x="162" y="29"/>
                    <a:pt x="149" y="37"/>
                  </a:cubicBezTo>
                  <a:lnTo>
                    <a:pt x="149" y="37"/>
                  </a:lnTo>
                  <a:close/>
                  <a:moveTo>
                    <a:pt x="196" y="14"/>
                  </a:moveTo>
                  <a:lnTo>
                    <a:pt x="196" y="14"/>
                  </a:lnTo>
                  <a:lnTo>
                    <a:pt x="206" y="88"/>
                  </a:lnTo>
                  <a:cubicBezTo>
                    <a:pt x="210" y="86"/>
                    <a:pt x="214" y="84"/>
                    <a:pt x="219" y="83"/>
                  </a:cubicBezTo>
                  <a:lnTo>
                    <a:pt x="217" y="21"/>
                  </a:lnTo>
                  <a:cubicBezTo>
                    <a:pt x="217" y="17"/>
                    <a:pt x="222" y="17"/>
                    <a:pt x="222" y="21"/>
                  </a:cubicBezTo>
                  <a:lnTo>
                    <a:pt x="224" y="81"/>
                  </a:lnTo>
                  <a:cubicBezTo>
                    <a:pt x="229" y="79"/>
                    <a:pt x="233" y="78"/>
                    <a:pt x="237" y="77"/>
                  </a:cubicBezTo>
                  <a:lnTo>
                    <a:pt x="243" y="0"/>
                  </a:lnTo>
                  <a:cubicBezTo>
                    <a:pt x="227" y="3"/>
                    <a:pt x="211" y="8"/>
                    <a:pt x="196" y="14"/>
                  </a:cubicBezTo>
                  <a:lnTo>
                    <a:pt x="196" y="14"/>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5" name="Freeform 10">
              <a:extLst>
                <a:ext uri="{FF2B5EF4-FFF2-40B4-BE49-F238E27FC236}">
                  <a16:creationId xmlns:a16="http://schemas.microsoft.com/office/drawing/2014/main" id="{FB124E21-02A5-C056-2D6F-5FA0D0D9C0FF}"/>
                </a:ext>
              </a:extLst>
            </p:cNvPr>
            <p:cNvSpPr>
              <a:spLocks noEditPoints="1"/>
            </p:cNvSpPr>
            <p:nvPr userDrawn="1"/>
          </p:nvSpPr>
          <p:spPr bwMode="auto">
            <a:xfrm>
              <a:off x="7700963" y="400050"/>
              <a:ext cx="238125" cy="323850"/>
            </a:xfrm>
            <a:custGeom>
              <a:avLst/>
              <a:gdLst>
                <a:gd name="T0" fmla="*/ 134 w 292"/>
                <a:gd name="T1" fmla="*/ 82 h 393"/>
                <a:gd name="T2" fmla="*/ 164 w 292"/>
                <a:gd name="T3" fmla="*/ 19 h 393"/>
                <a:gd name="T4" fmla="*/ 187 w 292"/>
                <a:gd name="T5" fmla="*/ 0 h 393"/>
                <a:gd name="T6" fmla="*/ 193 w 292"/>
                <a:gd name="T7" fmla="*/ 0 h 393"/>
                <a:gd name="T8" fmla="*/ 188 w 292"/>
                <a:gd name="T9" fmla="*/ 77 h 393"/>
                <a:gd name="T10" fmla="*/ 194 w 292"/>
                <a:gd name="T11" fmla="*/ 78 h 393"/>
                <a:gd name="T12" fmla="*/ 193 w 292"/>
                <a:gd name="T13" fmla="*/ 0 h 393"/>
                <a:gd name="T14" fmla="*/ 246 w 292"/>
                <a:gd name="T15" fmla="*/ 5 h 393"/>
                <a:gd name="T16" fmla="*/ 258 w 292"/>
                <a:gd name="T17" fmla="*/ 22 h 393"/>
                <a:gd name="T18" fmla="*/ 248 w 292"/>
                <a:gd name="T19" fmla="*/ 90 h 393"/>
                <a:gd name="T20" fmla="*/ 246 w 292"/>
                <a:gd name="T21" fmla="*/ 5 h 393"/>
                <a:gd name="T22" fmla="*/ 144 w 292"/>
                <a:gd name="T23" fmla="*/ 176 h 393"/>
                <a:gd name="T24" fmla="*/ 128 w 292"/>
                <a:gd name="T25" fmla="*/ 177 h 393"/>
                <a:gd name="T26" fmla="*/ 149 w 292"/>
                <a:gd name="T27" fmla="*/ 197 h 393"/>
                <a:gd name="T28" fmla="*/ 167 w 292"/>
                <a:gd name="T29" fmla="*/ 103 h 393"/>
                <a:gd name="T30" fmla="*/ 141 w 292"/>
                <a:gd name="T31" fmla="*/ 137 h 393"/>
                <a:gd name="T32" fmla="*/ 135 w 292"/>
                <a:gd name="T33" fmla="*/ 138 h 393"/>
                <a:gd name="T34" fmla="*/ 133 w 292"/>
                <a:gd name="T35" fmla="*/ 154 h 393"/>
                <a:gd name="T36" fmla="*/ 142 w 292"/>
                <a:gd name="T37" fmla="*/ 152 h 393"/>
                <a:gd name="T38" fmla="*/ 144 w 292"/>
                <a:gd name="T39" fmla="*/ 174 h 393"/>
                <a:gd name="T40" fmla="*/ 123 w 292"/>
                <a:gd name="T41" fmla="*/ 123 h 393"/>
                <a:gd name="T42" fmla="*/ 126 w 292"/>
                <a:gd name="T43" fmla="*/ 124 h 393"/>
                <a:gd name="T44" fmla="*/ 111 w 292"/>
                <a:gd name="T45" fmla="*/ 115 h 393"/>
                <a:gd name="T46" fmla="*/ 138 w 292"/>
                <a:gd name="T47" fmla="*/ 172 h 393"/>
                <a:gd name="T48" fmla="*/ 113 w 292"/>
                <a:gd name="T49" fmla="*/ 140 h 393"/>
                <a:gd name="T50" fmla="*/ 123 w 292"/>
                <a:gd name="T51" fmla="*/ 123 h 393"/>
                <a:gd name="T52" fmla="*/ 105 w 292"/>
                <a:gd name="T53" fmla="*/ 164 h 393"/>
                <a:gd name="T54" fmla="*/ 54 w 292"/>
                <a:gd name="T55" fmla="*/ 162 h 393"/>
                <a:gd name="T56" fmla="*/ 59 w 292"/>
                <a:gd name="T57" fmla="*/ 164 h 393"/>
                <a:gd name="T58" fmla="*/ 121 w 292"/>
                <a:gd name="T59" fmla="*/ 175 h 393"/>
                <a:gd name="T60" fmla="*/ 101 w 292"/>
                <a:gd name="T61" fmla="*/ 119 h 393"/>
                <a:gd name="T62" fmla="*/ 101 w 292"/>
                <a:gd name="T63" fmla="*/ 159 h 393"/>
                <a:gd name="T64" fmla="*/ 56 w 292"/>
                <a:gd name="T65" fmla="*/ 168 h 393"/>
                <a:gd name="T66" fmla="*/ 128 w 292"/>
                <a:gd name="T67" fmla="*/ 196 h 393"/>
                <a:gd name="T68" fmla="*/ 56 w 292"/>
                <a:gd name="T69" fmla="*/ 169 h 393"/>
                <a:gd name="T70" fmla="*/ 55 w 292"/>
                <a:gd name="T71" fmla="*/ 250 h 393"/>
                <a:gd name="T72" fmla="*/ 25 w 292"/>
                <a:gd name="T73" fmla="*/ 276 h 393"/>
                <a:gd name="T74" fmla="*/ 19 w 292"/>
                <a:gd name="T75" fmla="*/ 285 h 393"/>
                <a:gd name="T76" fmla="*/ 21 w 292"/>
                <a:gd name="T77" fmla="*/ 340 h 393"/>
                <a:gd name="T78" fmla="*/ 69 w 292"/>
                <a:gd name="T79" fmla="*/ 310 h 393"/>
                <a:gd name="T80" fmla="*/ 75 w 292"/>
                <a:gd name="T81" fmla="*/ 336 h 393"/>
                <a:gd name="T82" fmla="*/ 37 w 292"/>
                <a:gd name="T83" fmla="*/ 256 h 393"/>
                <a:gd name="T84" fmla="*/ 13 w 292"/>
                <a:gd name="T85" fmla="*/ 247 h 393"/>
                <a:gd name="T86" fmla="*/ 37 w 292"/>
                <a:gd name="T87" fmla="*/ 256 h 393"/>
                <a:gd name="T88" fmla="*/ 17 w 292"/>
                <a:gd name="T89" fmla="*/ 369 h 393"/>
                <a:gd name="T90" fmla="*/ 17 w 292"/>
                <a:gd name="T91" fmla="*/ 369 h 393"/>
                <a:gd name="T92" fmla="*/ 14 w 292"/>
                <a:gd name="T93" fmla="*/ 265 h 393"/>
                <a:gd name="T94" fmla="*/ 15 w 292"/>
                <a:gd name="T95" fmla="*/ 281 h 393"/>
                <a:gd name="T96" fmla="*/ 14 w 292"/>
                <a:gd name="T97" fmla="*/ 26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2" h="393">
                  <a:moveTo>
                    <a:pt x="139" y="5"/>
                  </a:moveTo>
                  <a:lnTo>
                    <a:pt x="139" y="5"/>
                  </a:lnTo>
                  <a:lnTo>
                    <a:pt x="134" y="82"/>
                  </a:lnTo>
                  <a:cubicBezTo>
                    <a:pt x="139" y="81"/>
                    <a:pt x="144" y="80"/>
                    <a:pt x="149" y="79"/>
                  </a:cubicBezTo>
                  <a:lnTo>
                    <a:pt x="159" y="18"/>
                  </a:lnTo>
                  <a:cubicBezTo>
                    <a:pt x="159" y="15"/>
                    <a:pt x="165" y="16"/>
                    <a:pt x="164" y="19"/>
                  </a:cubicBezTo>
                  <a:lnTo>
                    <a:pt x="155" y="78"/>
                  </a:lnTo>
                  <a:cubicBezTo>
                    <a:pt x="159" y="78"/>
                    <a:pt x="163" y="78"/>
                    <a:pt x="167" y="77"/>
                  </a:cubicBezTo>
                  <a:lnTo>
                    <a:pt x="187" y="0"/>
                  </a:lnTo>
                  <a:cubicBezTo>
                    <a:pt x="171" y="1"/>
                    <a:pt x="155" y="2"/>
                    <a:pt x="139" y="5"/>
                  </a:cubicBezTo>
                  <a:lnTo>
                    <a:pt x="139" y="5"/>
                  </a:lnTo>
                  <a:close/>
                  <a:moveTo>
                    <a:pt x="193" y="0"/>
                  </a:moveTo>
                  <a:lnTo>
                    <a:pt x="193" y="0"/>
                  </a:lnTo>
                  <a:lnTo>
                    <a:pt x="173" y="77"/>
                  </a:lnTo>
                  <a:cubicBezTo>
                    <a:pt x="178" y="77"/>
                    <a:pt x="183" y="77"/>
                    <a:pt x="188" y="77"/>
                  </a:cubicBezTo>
                  <a:lnTo>
                    <a:pt x="207" y="17"/>
                  </a:lnTo>
                  <a:cubicBezTo>
                    <a:pt x="208" y="13"/>
                    <a:pt x="214" y="15"/>
                    <a:pt x="213" y="18"/>
                  </a:cubicBezTo>
                  <a:lnTo>
                    <a:pt x="194" y="78"/>
                  </a:lnTo>
                  <a:cubicBezTo>
                    <a:pt x="199" y="78"/>
                    <a:pt x="203" y="79"/>
                    <a:pt x="208" y="80"/>
                  </a:cubicBezTo>
                  <a:lnTo>
                    <a:pt x="240" y="4"/>
                  </a:lnTo>
                  <a:cubicBezTo>
                    <a:pt x="224" y="2"/>
                    <a:pt x="208" y="0"/>
                    <a:pt x="193" y="0"/>
                  </a:cubicBezTo>
                  <a:lnTo>
                    <a:pt x="193" y="0"/>
                  </a:lnTo>
                  <a:close/>
                  <a:moveTo>
                    <a:pt x="246" y="5"/>
                  </a:moveTo>
                  <a:lnTo>
                    <a:pt x="246" y="5"/>
                  </a:lnTo>
                  <a:lnTo>
                    <a:pt x="214" y="81"/>
                  </a:lnTo>
                  <a:cubicBezTo>
                    <a:pt x="218" y="81"/>
                    <a:pt x="222" y="82"/>
                    <a:pt x="226" y="83"/>
                  </a:cubicBezTo>
                  <a:lnTo>
                    <a:pt x="258" y="22"/>
                  </a:lnTo>
                  <a:cubicBezTo>
                    <a:pt x="260" y="19"/>
                    <a:pt x="265" y="21"/>
                    <a:pt x="263" y="25"/>
                  </a:cubicBezTo>
                  <a:lnTo>
                    <a:pt x="232" y="85"/>
                  </a:lnTo>
                  <a:cubicBezTo>
                    <a:pt x="237" y="86"/>
                    <a:pt x="243" y="88"/>
                    <a:pt x="248" y="90"/>
                  </a:cubicBezTo>
                  <a:lnTo>
                    <a:pt x="292" y="17"/>
                  </a:lnTo>
                  <a:cubicBezTo>
                    <a:pt x="277" y="12"/>
                    <a:pt x="261" y="8"/>
                    <a:pt x="246" y="5"/>
                  </a:cubicBezTo>
                  <a:lnTo>
                    <a:pt x="246" y="5"/>
                  </a:lnTo>
                  <a:close/>
                  <a:moveTo>
                    <a:pt x="144" y="174"/>
                  </a:moveTo>
                  <a:lnTo>
                    <a:pt x="144" y="174"/>
                  </a:lnTo>
                  <a:cubicBezTo>
                    <a:pt x="144" y="175"/>
                    <a:pt x="144" y="175"/>
                    <a:pt x="144" y="176"/>
                  </a:cubicBezTo>
                  <a:cubicBezTo>
                    <a:pt x="143" y="176"/>
                    <a:pt x="143" y="176"/>
                    <a:pt x="142" y="177"/>
                  </a:cubicBezTo>
                  <a:cubicBezTo>
                    <a:pt x="142" y="177"/>
                    <a:pt x="142" y="177"/>
                    <a:pt x="142" y="177"/>
                  </a:cubicBezTo>
                  <a:cubicBezTo>
                    <a:pt x="137" y="178"/>
                    <a:pt x="132" y="177"/>
                    <a:pt x="128" y="177"/>
                  </a:cubicBezTo>
                  <a:cubicBezTo>
                    <a:pt x="127" y="177"/>
                    <a:pt x="127" y="177"/>
                    <a:pt x="126" y="178"/>
                  </a:cubicBezTo>
                  <a:cubicBezTo>
                    <a:pt x="127" y="183"/>
                    <a:pt x="130" y="190"/>
                    <a:pt x="136" y="196"/>
                  </a:cubicBezTo>
                  <a:cubicBezTo>
                    <a:pt x="140" y="196"/>
                    <a:pt x="144" y="196"/>
                    <a:pt x="149" y="197"/>
                  </a:cubicBezTo>
                  <a:lnTo>
                    <a:pt x="161" y="145"/>
                  </a:lnTo>
                  <a:cubicBezTo>
                    <a:pt x="147" y="141"/>
                    <a:pt x="144" y="117"/>
                    <a:pt x="162" y="113"/>
                  </a:cubicBezTo>
                  <a:cubicBezTo>
                    <a:pt x="162" y="109"/>
                    <a:pt x="164" y="106"/>
                    <a:pt x="167" y="103"/>
                  </a:cubicBezTo>
                  <a:cubicBezTo>
                    <a:pt x="157" y="104"/>
                    <a:pt x="147" y="105"/>
                    <a:pt x="138" y="107"/>
                  </a:cubicBezTo>
                  <a:lnTo>
                    <a:pt x="141" y="136"/>
                  </a:lnTo>
                  <a:cubicBezTo>
                    <a:pt x="141" y="136"/>
                    <a:pt x="141" y="136"/>
                    <a:pt x="141" y="137"/>
                  </a:cubicBezTo>
                  <a:lnTo>
                    <a:pt x="141" y="140"/>
                  </a:lnTo>
                  <a:cubicBezTo>
                    <a:pt x="141" y="143"/>
                    <a:pt x="136" y="144"/>
                    <a:pt x="135" y="140"/>
                  </a:cubicBezTo>
                  <a:lnTo>
                    <a:pt x="135" y="138"/>
                  </a:lnTo>
                  <a:lnTo>
                    <a:pt x="124" y="130"/>
                  </a:lnTo>
                  <a:cubicBezTo>
                    <a:pt x="121" y="132"/>
                    <a:pt x="119" y="136"/>
                    <a:pt x="119" y="140"/>
                  </a:cubicBezTo>
                  <a:cubicBezTo>
                    <a:pt x="119" y="148"/>
                    <a:pt x="125" y="154"/>
                    <a:pt x="133" y="154"/>
                  </a:cubicBezTo>
                  <a:cubicBezTo>
                    <a:pt x="134" y="154"/>
                    <a:pt x="135" y="154"/>
                    <a:pt x="137" y="154"/>
                  </a:cubicBezTo>
                  <a:lnTo>
                    <a:pt x="137" y="153"/>
                  </a:lnTo>
                  <a:cubicBezTo>
                    <a:pt x="136" y="149"/>
                    <a:pt x="142" y="148"/>
                    <a:pt x="142" y="152"/>
                  </a:cubicBezTo>
                  <a:lnTo>
                    <a:pt x="142" y="155"/>
                  </a:lnTo>
                  <a:cubicBezTo>
                    <a:pt x="143" y="155"/>
                    <a:pt x="143" y="155"/>
                    <a:pt x="143" y="156"/>
                  </a:cubicBezTo>
                  <a:lnTo>
                    <a:pt x="144" y="174"/>
                  </a:lnTo>
                  <a:cubicBezTo>
                    <a:pt x="144" y="174"/>
                    <a:pt x="144" y="174"/>
                    <a:pt x="144" y="174"/>
                  </a:cubicBezTo>
                  <a:lnTo>
                    <a:pt x="144" y="174"/>
                  </a:lnTo>
                  <a:close/>
                  <a:moveTo>
                    <a:pt x="123" y="123"/>
                  </a:moveTo>
                  <a:lnTo>
                    <a:pt x="123" y="123"/>
                  </a:lnTo>
                  <a:lnTo>
                    <a:pt x="125" y="124"/>
                  </a:lnTo>
                  <a:cubicBezTo>
                    <a:pt x="125" y="124"/>
                    <a:pt x="125" y="124"/>
                    <a:pt x="126" y="124"/>
                  </a:cubicBezTo>
                  <a:lnTo>
                    <a:pt x="135" y="131"/>
                  </a:lnTo>
                  <a:lnTo>
                    <a:pt x="133" y="108"/>
                  </a:lnTo>
                  <a:cubicBezTo>
                    <a:pt x="125" y="110"/>
                    <a:pt x="118" y="112"/>
                    <a:pt x="111" y="115"/>
                  </a:cubicBezTo>
                  <a:cubicBezTo>
                    <a:pt x="97" y="130"/>
                    <a:pt x="98" y="147"/>
                    <a:pt x="107" y="159"/>
                  </a:cubicBezTo>
                  <a:cubicBezTo>
                    <a:pt x="108" y="159"/>
                    <a:pt x="108" y="159"/>
                    <a:pt x="108" y="159"/>
                  </a:cubicBezTo>
                  <a:cubicBezTo>
                    <a:pt x="115" y="168"/>
                    <a:pt x="127" y="173"/>
                    <a:pt x="138" y="172"/>
                  </a:cubicBezTo>
                  <a:lnTo>
                    <a:pt x="137" y="159"/>
                  </a:lnTo>
                  <a:cubicBezTo>
                    <a:pt x="136" y="160"/>
                    <a:pt x="134" y="160"/>
                    <a:pt x="133" y="160"/>
                  </a:cubicBezTo>
                  <a:cubicBezTo>
                    <a:pt x="122" y="160"/>
                    <a:pt x="113" y="151"/>
                    <a:pt x="113" y="140"/>
                  </a:cubicBezTo>
                  <a:cubicBezTo>
                    <a:pt x="113" y="135"/>
                    <a:pt x="116" y="130"/>
                    <a:pt x="119" y="126"/>
                  </a:cubicBezTo>
                  <a:cubicBezTo>
                    <a:pt x="118" y="124"/>
                    <a:pt x="121" y="121"/>
                    <a:pt x="123" y="123"/>
                  </a:cubicBezTo>
                  <a:lnTo>
                    <a:pt x="123" y="123"/>
                  </a:lnTo>
                  <a:close/>
                  <a:moveTo>
                    <a:pt x="121" y="175"/>
                  </a:moveTo>
                  <a:lnTo>
                    <a:pt x="121" y="175"/>
                  </a:lnTo>
                  <a:cubicBezTo>
                    <a:pt x="115" y="172"/>
                    <a:pt x="109" y="169"/>
                    <a:pt x="105" y="164"/>
                  </a:cubicBezTo>
                  <a:cubicBezTo>
                    <a:pt x="85" y="169"/>
                    <a:pt x="68" y="154"/>
                    <a:pt x="62" y="142"/>
                  </a:cubicBezTo>
                  <a:cubicBezTo>
                    <a:pt x="55" y="147"/>
                    <a:pt x="48" y="153"/>
                    <a:pt x="42" y="159"/>
                  </a:cubicBezTo>
                  <a:lnTo>
                    <a:pt x="54" y="162"/>
                  </a:lnTo>
                  <a:cubicBezTo>
                    <a:pt x="55" y="162"/>
                    <a:pt x="55" y="162"/>
                    <a:pt x="55" y="162"/>
                  </a:cubicBezTo>
                  <a:lnTo>
                    <a:pt x="58" y="163"/>
                  </a:lnTo>
                  <a:cubicBezTo>
                    <a:pt x="58" y="163"/>
                    <a:pt x="59" y="163"/>
                    <a:pt x="59" y="164"/>
                  </a:cubicBezTo>
                  <a:cubicBezTo>
                    <a:pt x="60" y="164"/>
                    <a:pt x="60" y="164"/>
                    <a:pt x="60" y="165"/>
                  </a:cubicBezTo>
                  <a:cubicBezTo>
                    <a:pt x="74" y="181"/>
                    <a:pt x="108" y="181"/>
                    <a:pt x="121" y="175"/>
                  </a:cubicBezTo>
                  <a:lnTo>
                    <a:pt x="121" y="175"/>
                  </a:lnTo>
                  <a:close/>
                  <a:moveTo>
                    <a:pt x="101" y="159"/>
                  </a:moveTo>
                  <a:lnTo>
                    <a:pt x="101" y="159"/>
                  </a:lnTo>
                  <a:cubicBezTo>
                    <a:pt x="93" y="148"/>
                    <a:pt x="92" y="134"/>
                    <a:pt x="101" y="119"/>
                  </a:cubicBezTo>
                  <a:cubicBezTo>
                    <a:pt x="89" y="124"/>
                    <a:pt x="77" y="131"/>
                    <a:pt x="66" y="139"/>
                  </a:cubicBezTo>
                  <a:cubicBezTo>
                    <a:pt x="71" y="149"/>
                    <a:pt x="85" y="161"/>
                    <a:pt x="101" y="159"/>
                  </a:cubicBezTo>
                  <a:lnTo>
                    <a:pt x="101" y="159"/>
                  </a:lnTo>
                  <a:close/>
                  <a:moveTo>
                    <a:pt x="56" y="169"/>
                  </a:moveTo>
                  <a:lnTo>
                    <a:pt x="56" y="169"/>
                  </a:lnTo>
                  <a:lnTo>
                    <a:pt x="56" y="168"/>
                  </a:lnTo>
                  <a:cubicBezTo>
                    <a:pt x="54" y="174"/>
                    <a:pt x="54" y="186"/>
                    <a:pt x="55" y="192"/>
                  </a:cubicBezTo>
                  <a:cubicBezTo>
                    <a:pt x="66" y="196"/>
                    <a:pt x="79" y="196"/>
                    <a:pt x="94" y="196"/>
                  </a:cubicBezTo>
                  <a:cubicBezTo>
                    <a:pt x="106" y="196"/>
                    <a:pt x="117" y="196"/>
                    <a:pt x="128" y="196"/>
                  </a:cubicBezTo>
                  <a:cubicBezTo>
                    <a:pt x="124" y="191"/>
                    <a:pt x="122" y="185"/>
                    <a:pt x="121" y="181"/>
                  </a:cubicBezTo>
                  <a:cubicBezTo>
                    <a:pt x="104" y="187"/>
                    <a:pt x="71" y="185"/>
                    <a:pt x="56" y="169"/>
                  </a:cubicBezTo>
                  <a:lnTo>
                    <a:pt x="56" y="169"/>
                  </a:lnTo>
                  <a:close/>
                  <a:moveTo>
                    <a:pt x="66" y="255"/>
                  </a:moveTo>
                  <a:lnTo>
                    <a:pt x="66" y="255"/>
                  </a:lnTo>
                  <a:cubicBezTo>
                    <a:pt x="62" y="254"/>
                    <a:pt x="59" y="252"/>
                    <a:pt x="55" y="250"/>
                  </a:cubicBezTo>
                  <a:cubicBezTo>
                    <a:pt x="51" y="253"/>
                    <a:pt x="47" y="255"/>
                    <a:pt x="44" y="258"/>
                  </a:cubicBezTo>
                  <a:cubicBezTo>
                    <a:pt x="44" y="258"/>
                    <a:pt x="43" y="259"/>
                    <a:pt x="43" y="259"/>
                  </a:cubicBezTo>
                  <a:cubicBezTo>
                    <a:pt x="36" y="265"/>
                    <a:pt x="30" y="271"/>
                    <a:pt x="25" y="276"/>
                  </a:cubicBezTo>
                  <a:cubicBezTo>
                    <a:pt x="25" y="276"/>
                    <a:pt x="25" y="277"/>
                    <a:pt x="25" y="277"/>
                  </a:cubicBezTo>
                  <a:cubicBezTo>
                    <a:pt x="23" y="279"/>
                    <a:pt x="21" y="282"/>
                    <a:pt x="19" y="284"/>
                  </a:cubicBezTo>
                  <a:cubicBezTo>
                    <a:pt x="19" y="285"/>
                    <a:pt x="19" y="285"/>
                    <a:pt x="19" y="285"/>
                  </a:cubicBezTo>
                  <a:cubicBezTo>
                    <a:pt x="12" y="295"/>
                    <a:pt x="9" y="304"/>
                    <a:pt x="8" y="312"/>
                  </a:cubicBezTo>
                  <a:cubicBezTo>
                    <a:pt x="6" y="324"/>
                    <a:pt x="7" y="340"/>
                    <a:pt x="0" y="350"/>
                  </a:cubicBezTo>
                  <a:cubicBezTo>
                    <a:pt x="11" y="349"/>
                    <a:pt x="14" y="346"/>
                    <a:pt x="21" y="340"/>
                  </a:cubicBezTo>
                  <a:cubicBezTo>
                    <a:pt x="14" y="310"/>
                    <a:pt x="36" y="271"/>
                    <a:pt x="66" y="255"/>
                  </a:cubicBezTo>
                  <a:lnTo>
                    <a:pt x="66" y="255"/>
                  </a:lnTo>
                  <a:close/>
                  <a:moveTo>
                    <a:pt x="69" y="310"/>
                  </a:moveTo>
                  <a:lnTo>
                    <a:pt x="69" y="310"/>
                  </a:lnTo>
                  <a:cubicBezTo>
                    <a:pt x="68" y="311"/>
                    <a:pt x="68" y="312"/>
                    <a:pt x="67" y="314"/>
                  </a:cubicBezTo>
                  <a:cubicBezTo>
                    <a:pt x="61" y="326"/>
                    <a:pt x="68" y="336"/>
                    <a:pt x="75" y="336"/>
                  </a:cubicBezTo>
                  <a:cubicBezTo>
                    <a:pt x="93" y="336"/>
                    <a:pt x="92" y="311"/>
                    <a:pt x="69" y="310"/>
                  </a:cubicBezTo>
                  <a:lnTo>
                    <a:pt x="69" y="310"/>
                  </a:lnTo>
                  <a:close/>
                  <a:moveTo>
                    <a:pt x="37" y="256"/>
                  </a:moveTo>
                  <a:lnTo>
                    <a:pt x="37" y="256"/>
                  </a:lnTo>
                  <a:cubicBezTo>
                    <a:pt x="28" y="249"/>
                    <a:pt x="17" y="240"/>
                    <a:pt x="12" y="229"/>
                  </a:cubicBezTo>
                  <a:cubicBezTo>
                    <a:pt x="11" y="235"/>
                    <a:pt x="11" y="241"/>
                    <a:pt x="13" y="247"/>
                  </a:cubicBezTo>
                  <a:lnTo>
                    <a:pt x="13" y="247"/>
                  </a:lnTo>
                  <a:cubicBezTo>
                    <a:pt x="15" y="256"/>
                    <a:pt x="19" y="264"/>
                    <a:pt x="23" y="270"/>
                  </a:cubicBezTo>
                  <a:cubicBezTo>
                    <a:pt x="27" y="266"/>
                    <a:pt x="32" y="261"/>
                    <a:pt x="37" y="256"/>
                  </a:cubicBezTo>
                  <a:lnTo>
                    <a:pt x="37" y="256"/>
                  </a:lnTo>
                  <a:close/>
                  <a:moveTo>
                    <a:pt x="17" y="369"/>
                  </a:moveTo>
                  <a:lnTo>
                    <a:pt x="17" y="369"/>
                  </a:lnTo>
                  <a:cubicBezTo>
                    <a:pt x="17" y="377"/>
                    <a:pt x="18" y="385"/>
                    <a:pt x="17" y="393"/>
                  </a:cubicBezTo>
                  <a:cubicBezTo>
                    <a:pt x="26" y="392"/>
                    <a:pt x="29" y="390"/>
                    <a:pt x="34" y="385"/>
                  </a:cubicBezTo>
                  <a:cubicBezTo>
                    <a:pt x="28" y="381"/>
                    <a:pt x="22" y="376"/>
                    <a:pt x="17" y="369"/>
                  </a:cubicBezTo>
                  <a:lnTo>
                    <a:pt x="17" y="369"/>
                  </a:lnTo>
                  <a:close/>
                  <a:moveTo>
                    <a:pt x="14" y="265"/>
                  </a:moveTo>
                  <a:lnTo>
                    <a:pt x="14" y="265"/>
                  </a:lnTo>
                  <a:lnTo>
                    <a:pt x="3" y="271"/>
                  </a:lnTo>
                  <a:lnTo>
                    <a:pt x="9" y="283"/>
                  </a:lnTo>
                  <a:cubicBezTo>
                    <a:pt x="11" y="282"/>
                    <a:pt x="13" y="281"/>
                    <a:pt x="15" y="281"/>
                  </a:cubicBezTo>
                  <a:cubicBezTo>
                    <a:pt x="16" y="279"/>
                    <a:pt x="18" y="277"/>
                    <a:pt x="20" y="275"/>
                  </a:cubicBezTo>
                  <a:cubicBezTo>
                    <a:pt x="18" y="272"/>
                    <a:pt x="16" y="268"/>
                    <a:pt x="14" y="265"/>
                  </a:cubicBezTo>
                  <a:lnTo>
                    <a:pt x="14" y="265"/>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6" name="Freeform 11">
              <a:extLst>
                <a:ext uri="{FF2B5EF4-FFF2-40B4-BE49-F238E27FC236}">
                  <a16:creationId xmlns:a16="http://schemas.microsoft.com/office/drawing/2014/main" id="{FD42C70B-C72B-02BF-16BD-BB8E559E3FF8}"/>
                </a:ext>
              </a:extLst>
            </p:cNvPr>
            <p:cNvSpPr>
              <a:spLocks noEditPoints="1"/>
            </p:cNvSpPr>
            <p:nvPr userDrawn="1"/>
          </p:nvSpPr>
          <p:spPr bwMode="auto">
            <a:xfrm>
              <a:off x="7686675" y="476250"/>
              <a:ext cx="280988" cy="304800"/>
            </a:xfrm>
            <a:custGeom>
              <a:avLst/>
              <a:gdLst>
                <a:gd name="T0" fmla="*/ 1 w 346"/>
                <a:gd name="T1" fmla="*/ 230 h 372"/>
                <a:gd name="T2" fmla="*/ 27 w 346"/>
                <a:gd name="T3" fmla="*/ 197 h 372"/>
                <a:gd name="T4" fmla="*/ 1 w 346"/>
                <a:gd name="T5" fmla="*/ 223 h 372"/>
                <a:gd name="T6" fmla="*/ 1 w 346"/>
                <a:gd name="T7" fmla="*/ 214 h 372"/>
                <a:gd name="T8" fmla="*/ 2 w 346"/>
                <a:gd name="T9" fmla="*/ 188 h 372"/>
                <a:gd name="T10" fmla="*/ 3 w 346"/>
                <a:gd name="T11" fmla="*/ 179 h 372"/>
                <a:gd name="T12" fmla="*/ 29 w 346"/>
                <a:gd name="T13" fmla="*/ 168 h 372"/>
                <a:gd name="T14" fmla="*/ 5 w 346"/>
                <a:gd name="T15" fmla="*/ 169 h 372"/>
                <a:gd name="T16" fmla="*/ 7 w 346"/>
                <a:gd name="T17" fmla="*/ 161 h 372"/>
                <a:gd name="T18" fmla="*/ 32 w 346"/>
                <a:gd name="T19" fmla="*/ 127 h 372"/>
                <a:gd name="T20" fmla="*/ 36 w 346"/>
                <a:gd name="T21" fmla="*/ 96 h 372"/>
                <a:gd name="T22" fmla="*/ 56 w 346"/>
                <a:gd name="T23" fmla="*/ 72 h 372"/>
                <a:gd name="T24" fmla="*/ 68 w 346"/>
                <a:gd name="T25" fmla="*/ 75 h 372"/>
                <a:gd name="T26" fmla="*/ 214 w 346"/>
                <a:gd name="T27" fmla="*/ 53 h 372"/>
                <a:gd name="T28" fmla="*/ 203 w 346"/>
                <a:gd name="T29" fmla="*/ 80 h 372"/>
                <a:gd name="T30" fmla="*/ 214 w 346"/>
                <a:gd name="T31" fmla="*/ 53 h 372"/>
                <a:gd name="T32" fmla="*/ 187 w 346"/>
                <a:gd name="T33" fmla="*/ 64 h 372"/>
                <a:gd name="T34" fmla="*/ 199 w 346"/>
                <a:gd name="T35" fmla="*/ 53 h 372"/>
                <a:gd name="T36" fmla="*/ 205 w 346"/>
                <a:gd name="T37" fmla="*/ 50 h 372"/>
                <a:gd name="T38" fmla="*/ 210 w 346"/>
                <a:gd name="T39" fmla="*/ 23 h 372"/>
                <a:gd name="T40" fmla="*/ 182 w 346"/>
                <a:gd name="T41" fmla="*/ 27 h 372"/>
                <a:gd name="T42" fmla="*/ 186 w 346"/>
                <a:gd name="T43" fmla="*/ 49 h 372"/>
                <a:gd name="T44" fmla="*/ 172 w 346"/>
                <a:gd name="T45" fmla="*/ 105 h 372"/>
                <a:gd name="T46" fmla="*/ 197 w 346"/>
                <a:gd name="T47" fmla="*/ 70 h 372"/>
                <a:gd name="T48" fmla="*/ 225 w 346"/>
                <a:gd name="T49" fmla="*/ 90 h 372"/>
                <a:gd name="T50" fmla="*/ 232 w 346"/>
                <a:gd name="T51" fmla="*/ 80 h 372"/>
                <a:gd name="T52" fmla="*/ 242 w 346"/>
                <a:gd name="T53" fmla="*/ 51 h 372"/>
                <a:gd name="T54" fmla="*/ 222 w 346"/>
                <a:gd name="T55" fmla="*/ 60 h 372"/>
                <a:gd name="T56" fmla="*/ 203 w 346"/>
                <a:gd name="T57" fmla="*/ 88 h 372"/>
                <a:gd name="T58" fmla="*/ 225 w 346"/>
                <a:gd name="T59" fmla="*/ 90 h 372"/>
                <a:gd name="T60" fmla="*/ 200 w 346"/>
                <a:gd name="T61" fmla="*/ 247 h 372"/>
                <a:gd name="T62" fmla="*/ 200 w 346"/>
                <a:gd name="T63" fmla="*/ 247 h 372"/>
                <a:gd name="T64" fmla="*/ 262 w 346"/>
                <a:gd name="T65" fmla="*/ 176 h 372"/>
                <a:gd name="T66" fmla="*/ 262 w 346"/>
                <a:gd name="T67" fmla="*/ 176 h 372"/>
                <a:gd name="T68" fmla="*/ 303 w 346"/>
                <a:gd name="T69" fmla="*/ 125 h 372"/>
                <a:gd name="T70" fmla="*/ 303 w 346"/>
                <a:gd name="T71" fmla="*/ 125 h 372"/>
                <a:gd name="T72" fmla="*/ 302 w 346"/>
                <a:gd name="T73" fmla="*/ 148 h 372"/>
                <a:gd name="T74" fmla="*/ 303 w 346"/>
                <a:gd name="T75" fmla="*/ 132 h 372"/>
                <a:gd name="T76" fmla="*/ 189 w 346"/>
                <a:gd name="T77" fmla="*/ 269 h 372"/>
                <a:gd name="T78" fmla="*/ 257 w 346"/>
                <a:gd name="T79" fmla="*/ 205 h 372"/>
                <a:gd name="T80" fmla="*/ 257 w 346"/>
                <a:gd name="T81" fmla="*/ 181 h 372"/>
                <a:gd name="T82" fmla="*/ 194 w 346"/>
                <a:gd name="T83" fmla="*/ 255 h 372"/>
                <a:gd name="T84" fmla="*/ 189 w 346"/>
                <a:gd name="T85" fmla="*/ 269 h 372"/>
                <a:gd name="T86" fmla="*/ 68 w 346"/>
                <a:gd name="T87" fmla="*/ 369 h 372"/>
                <a:gd name="T88" fmla="*/ 101 w 346"/>
                <a:gd name="T89" fmla="*/ 350 h 372"/>
                <a:gd name="T90" fmla="*/ 129 w 346"/>
                <a:gd name="T91" fmla="*/ 325 h 372"/>
                <a:gd name="T92" fmla="*/ 148 w 346"/>
                <a:gd name="T93" fmla="*/ 305 h 372"/>
                <a:gd name="T94" fmla="*/ 176 w 346"/>
                <a:gd name="T95" fmla="*/ 271 h 372"/>
                <a:gd name="T96" fmla="*/ 191 w 346"/>
                <a:gd name="T97" fmla="*/ 250 h 372"/>
                <a:gd name="T98" fmla="*/ 253 w 346"/>
                <a:gd name="T99" fmla="*/ 160 h 372"/>
                <a:gd name="T100" fmla="*/ 279 w 346"/>
                <a:gd name="T101" fmla="*/ 125 h 372"/>
                <a:gd name="T102" fmla="*/ 295 w 346"/>
                <a:gd name="T103" fmla="*/ 106 h 372"/>
                <a:gd name="T104" fmla="*/ 341 w 346"/>
                <a:gd name="T105" fmla="*/ 64 h 372"/>
                <a:gd name="T106" fmla="*/ 343 w 346"/>
                <a:gd name="T107" fmla="*/ 63 h 372"/>
                <a:gd name="T108" fmla="*/ 331 w 346"/>
                <a:gd name="T109" fmla="*/ 52 h 372"/>
                <a:gd name="T110" fmla="*/ 68 w 346"/>
                <a:gd name="T111" fmla="*/ 369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6" h="372">
                  <a:moveTo>
                    <a:pt x="1" y="223"/>
                  </a:moveTo>
                  <a:lnTo>
                    <a:pt x="1" y="223"/>
                  </a:lnTo>
                  <a:cubicBezTo>
                    <a:pt x="1" y="225"/>
                    <a:pt x="1" y="228"/>
                    <a:pt x="1" y="230"/>
                  </a:cubicBezTo>
                  <a:cubicBezTo>
                    <a:pt x="7" y="226"/>
                    <a:pt x="15" y="220"/>
                    <a:pt x="20" y="219"/>
                  </a:cubicBezTo>
                  <a:cubicBezTo>
                    <a:pt x="22" y="212"/>
                    <a:pt x="24" y="205"/>
                    <a:pt x="28" y="196"/>
                  </a:cubicBezTo>
                  <a:cubicBezTo>
                    <a:pt x="28" y="197"/>
                    <a:pt x="27" y="197"/>
                    <a:pt x="27" y="197"/>
                  </a:cubicBezTo>
                  <a:cubicBezTo>
                    <a:pt x="27" y="197"/>
                    <a:pt x="27" y="197"/>
                    <a:pt x="27" y="197"/>
                  </a:cubicBezTo>
                  <a:cubicBezTo>
                    <a:pt x="15" y="204"/>
                    <a:pt x="3" y="218"/>
                    <a:pt x="1" y="223"/>
                  </a:cubicBezTo>
                  <a:lnTo>
                    <a:pt x="1" y="223"/>
                  </a:lnTo>
                  <a:close/>
                  <a:moveTo>
                    <a:pt x="2" y="188"/>
                  </a:moveTo>
                  <a:lnTo>
                    <a:pt x="2" y="188"/>
                  </a:lnTo>
                  <a:cubicBezTo>
                    <a:pt x="1" y="196"/>
                    <a:pt x="0" y="205"/>
                    <a:pt x="1" y="214"/>
                  </a:cubicBezTo>
                  <a:cubicBezTo>
                    <a:pt x="3" y="210"/>
                    <a:pt x="7" y="206"/>
                    <a:pt x="11" y="202"/>
                  </a:cubicBezTo>
                  <a:lnTo>
                    <a:pt x="2" y="188"/>
                  </a:lnTo>
                  <a:lnTo>
                    <a:pt x="2" y="188"/>
                  </a:lnTo>
                  <a:close/>
                  <a:moveTo>
                    <a:pt x="5" y="169"/>
                  </a:moveTo>
                  <a:lnTo>
                    <a:pt x="5" y="169"/>
                  </a:lnTo>
                  <a:cubicBezTo>
                    <a:pt x="4" y="172"/>
                    <a:pt x="4" y="176"/>
                    <a:pt x="3" y="179"/>
                  </a:cubicBezTo>
                  <a:lnTo>
                    <a:pt x="15" y="198"/>
                  </a:lnTo>
                  <a:cubicBezTo>
                    <a:pt x="17" y="197"/>
                    <a:pt x="20" y="195"/>
                    <a:pt x="22" y="194"/>
                  </a:cubicBezTo>
                  <a:cubicBezTo>
                    <a:pt x="12" y="174"/>
                    <a:pt x="10" y="178"/>
                    <a:pt x="29" y="168"/>
                  </a:cubicBezTo>
                  <a:cubicBezTo>
                    <a:pt x="28" y="165"/>
                    <a:pt x="27" y="162"/>
                    <a:pt x="26" y="159"/>
                  </a:cubicBezTo>
                  <a:cubicBezTo>
                    <a:pt x="21" y="160"/>
                    <a:pt x="12" y="164"/>
                    <a:pt x="5" y="169"/>
                  </a:cubicBezTo>
                  <a:lnTo>
                    <a:pt x="5" y="169"/>
                  </a:lnTo>
                  <a:close/>
                  <a:moveTo>
                    <a:pt x="36" y="96"/>
                  </a:moveTo>
                  <a:lnTo>
                    <a:pt x="36" y="96"/>
                  </a:lnTo>
                  <a:cubicBezTo>
                    <a:pt x="23" y="116"/>
                    <a:pt x="13" y="138"/>
                    <a:pt x="7" y="161"/>
                  </a:cubicBezTo>
                  <a:cubicBezTo>
                    <a:pt x="13" y="157"/>
                    <a:pt x="20" y="155"/>
                    <a:pt x="24" y="153"/>
                  </a:cubicBezTo>
                  <a:cubicBezTo>
                    <a:pt x="23" y="145"/>
                    <a:pt x="23" y="136"/>
                    <a:pt x="27" y="126"/>
                  </a:cubicBezTo>
                  <a:cubicBezTo>
                    <a:pt x="28" y="123"/>
                    <a:pt x="32" y="123"/>
                    <a:pt x="32" y="127"/>
                  </a:cubicBezTo>
                  <a:cubicBezTo>
                    <a:pt x="34" y="141"/>
                    <a:pt x="49" y="152"/>
                    <a:pt x="60" y="161"/>
                  </a:cubicBezTo>
                  <a:cubicBezTo>
                    <a:pt x="62" y="159"/>
                    <a:pt x="65" y="156"/>
                    <a:pt x="68" y="154"/>
                  </a:cubicBezTo>
                  <a:cubicBezTo>
                    <a:pt x="52" y="142"/>
                    <a:pt x="40" y="125"/>
                    <a:pt x="36" y="96"/>
                  </a:cubicBezTo>
                  <a:lnTo>
                    <a:pt x="36" y="96"/>
                  </a:lnTo>
                  <a:close/>
                  <a:moveTo>
                    <a:pt x="56" y="72"/>
                  </a:moveTo>
                  <a:lnTo>
                    <a:pt x="56" y="72"/>
                  </a:lnTo>
                  <a:cubicBezTo>
                    <a:pt x="53" y="75"/>
                    <a:pt x="50" y="78"/>
                    <a:pt x="47" y="82"/>
                  </a:cubicBezTo>
                  <a:cubicBezTo>
                    <a:pt x="53" y="90"/>
                    <a:pt x="59" y="95"/>
                    <a:pt x="67" y="98"/>
                  </a:cubicBezTo>
                  <a:cubicBezTo>
                    <a:pt x="66" y="91"/>
                    <a:pt x="66" y="81"/>
                    <a:pt x="68" y="75"/>
                  </a:cubicBezTo>
                  <a:lnTo>
                    <a:pt x="56" y="72"/>
                  </a:lnTo>
                  <a:lnTo>
                    <a:pt x="56" y="72"/>
                  </a:lnTo>
                  <a:close/>
                  <a:moveTo>
                    <a:pt x="214" y="53"/>
                  </a:moveTo>
                  <a:lnTo>
                    <a:pt x="214" y="53"/>
                  </a:lnTo>
                  <a:cubicBezTo>
                    <a:pt x="211" y="55"/>
                    <a:pt x="208" y="56"/>
                    <a:pt x="204" y="56"/>
                  </a:cubicBezTo>
                  <a:cubicBezTo>
                    <a:pt x="203" y="64"/>
                    <a:pt x="202" y="72"/>
                    <a:pt x="203" y="80"/>
                  </a:cubicBezTo>
                  <a:lnTo>
                    <a:pt x="218" y="64"/>
                  </a:lnTo>
                  <a:cubicBezTo>
                    <a:pt x="215" y="60"/>
                    <a:pt x="214" y="57"/>
                    <a:pt x="214" y="53"/>
                  </a:cubicBezTo>
                  <a:lnTo>
                    <a:pt x="214" y="53"/>
                  </a:lnTo>
                  <a:close/>
                  <a:moveTo>
                    <a:pt x="197" y="70"/>
                  </a:moveTo>
                  <a:lnTo>
                    <a:pt x="197" y="70"/>
                  </a:lnTo>
                  <a:cubicBezTo>
                    <a:pt x="193" y="69"/>
                    <a:pt x="189" y="68"/>
                    <a:pt x="187" y="64"/>
                  </a:cubicBezTo>
                  <a:cubicBezTo>
                    <a:pt x="186" y="62"/>
                    <a:pt x="192" y="63"/>
                    <a:pt x="193" y="63"/>
                  </a:cubicBezTo>
                  <a:cubicBezTo>
                    <a:pt x="195" y="63"/>
                    <a:pt x="196" y="62"/>
                    <a:pt x="198" y="62"/>
                  </a:cubicBezTo>
                  <a:cubicBezTo>
                    <a:pt x="198" y="59"/>
                    <a:pt x="198" y="56"/>
                    <a:pt x="199" y="53"/>
                  </a:cubicBezTo>
                  <a:cubicBezTo>
                    <a:pt x="199" y="53"/>
                    <a:pt x="199" y="52"/>
                    <a:pt x="199" y="52"/>
                  </a:cubicBezTo>
                  <a:cubicBezTo>
                    <a:pt x="199" y="51"/>
                    <a:pt x="199" y="50"/>
                    <a:pt x="199" y="49"/>
                  </a:cubicBezTo>
                  <a:cubicBezTo>
                    <a:pt x="200" y="46"/>
                    <a:pt x="205" y="46"/>
                    <a:pt x="205" y="50"/>
                  </a:cubicBezTo>
                  <a:cubicBezTo>
                    <a:pt x="221" y="49"/>
                    <a:pt x="218" y="25"/>
                    <a:pt x="201" y="29"/>
                  </a:cubicBezTo>
                  <a:cubicBezTo>
                    <a:pt x="197" y="29"/>
                    <a:pt x="196" y="24"/>
                    <a:pt x="200" y="23"/>
                  </a:cubicBezTo>
                  <a:cubicBezTo>
                    <a:pt x="204" y="22"/>
                    <a:pt x="207" y="22"/>
                    <a:pt x="210" y="23"/>
                  </a:cubicBezTo>
                  <a:cubicBezTo>
                    <a:pt x="208" y="0"/>
                    <a:pt x="172" y="14"/>
                    <a:pt x="192" y="32"/>
                  </a:cubicBezTo>
                  <a:cubicBezTo>
                    <a:pt x="195" y="34"/>
                    <a:pt x="192" y="39"/>
                    <a:pt x="189" y="36"/>
                  </a:cubicBezTo>
                  <a:cubicBezTo>
                    <a:pt x="185" y="33"/>
                    <a:pt x="183" y="30"/>
                    <a:pt x="182" y="27"/>
                  </a:cubicBezTo>
                  <a:cubicBezTo>
                    <a:pt x="169" y="29"/>
                    <a:pt x="172" y="45"/>
                    <a:pt x="181" y="48"/>
                  </a:cubicBezTo>
                  <a:lnTo>
                    <a:pt x="181" y="47"/>
                  </a:lnTo>
                  <a:cubicBezTo>
                    <a:pt x="182" y="44"/>
                    <a:pt x="187" y="45"/>
                    <a:pt x="186" y="49"/>
                  </a:cubicBezTo>
                  <a:lnTo>
                    <a:pt x="185" y="51"/>
                  </a:lnTo>
                  <a:cubicBezTo>
                    <a:pt x="185" y="52"/>
                    <a:pt x="185" y="52"/>
                    <a:pt x="185" y="52"/>
                  </a:cubicBezTo>
                  <a:lnTo>
                    <a:pt x="172" y="105"/>
                  </a:lnTo>
                  <a:cubicBezTo>
                    <a:pt x="175" y="105"/>
                    <a:pt x="177" y="106"/>
                    <a:pt x="179" y="106"/>
                  </a:cubicBezTo>
                  <a:lnTo>
                    <a:pt x="199" y="85"/>
                  </a:lnTo>
                  <a:cubicBezTo>
                    <a:pt x="197" y="80"/>
                    <a:pt x="197" y="75"/>
                    <a:pt x="197" y="70"/>
                  </a:cubicBezTo>
                  <a:lnTo>
                    <a:pt x="197" y="70"/>
                  </a:lnTo>
                  <a:close/>
                  <a:moveTo>
                    <a:pt x="225" y="90"/>
                  </a:moveTo>
                  <a:lnTo>
                    <a:pt x="225" y="90"/>
                  </a:lnTo>
                  <a:cubicBezTo>
                    <a:pt x="222" y="85"/>
                    <a:pt x="221" y="79"/>
                    <a:pt x="222" y="74"/>
                  </a:cubicBezTo>
                  <a:cubicBezTo>
                    <a:pt x="222" y="71"/>
                    <a:pt x="225" y="76"/>
                    <a:pt x="225" y="76"/>
                  </a:cubicBezTo>
                  <a:cubicBezTo>
                    <a:pt x="227" y="78"/>
                    <a:pt x="229" y="79"/>
                    <a:pt x="232" y="80"/>
                  </a:cubicBezTo>
                  <a:cubicBezTo>
                    <a:pt x="236" y="73"/>
                    <a:pt x="241" y="66"/>
                    <a:pt x="246" y="60"/>
                  </a:cubicBezTo>
                  <a:cubicBezTo>
                    <a:pt x="252" y="52"/>
                    <a:pt x="257" y="45"/>
                    <a:pt x="263" y="38"/>
                  </a:cubicBezTo>
                  <a:cubicBezTo>
                    <a:pt x="253" y="26"/>
                    <a:pt x="237" y="33"/>
                    <a:pt x="242" y="51"/>
                  </a:cubicBezTo>
                  <a:cubicBezTo>
                    <a:pt x="243" y="55"/>
                    <a:pt x="237" y="56"/>
                    <a:pt x="236" y="52"/>
                  </a:cubicBezTo>
                  <a:cubicBezTo>
                    <a:pt x="235" y="48"/>
                    <a:pt x="235" y="45"/>
                    <a:pt x="235" y="42"/>
                  </a:cubicBezTo>
                  <a:cubicBezTo>
                    <a:pt x="223" y="38"/>
                    <a:pt x="214" y="49"/>
                    <a:pt x="222" y="60"/>
                  </a:cubicBezTo>
                  <a:cubicBezTo>
                    <a:pt x="225" y="57"/>
                    <a:pt x="228" y="61"/>
                    <a:pt x="226" y="64"/>
                  </a:cubicBezTo>
                  <a:lnTo>
                    <a:pt x="204" y="87"/>
                  </a:lnTo>
                  <a:cubicBezTo>
                    <a:pt x="204" y="88"/>
                    <a:pt x="204" y="88"/>
                    <a:pt x="203" y="88"/>
                  </a:cubicBezTo>
                  <a:lnTo>
                    <a:pt x="186" y="107"/>
                  </a:lnTo>
                  <a:cubicBezTo>
                    <a:pt x="193" y="109"/>
                    <a:pt x="201" y="110"/>
                    <a:pt x="209" y="113"/>
                  </a:cubicBezTo>
                  <a:cubicBezTo>
                    <a:pt x="214" y="105"/>
                    <a:pt x="220" y="97"/>
                    <a:pt x="225" y="90"/>
                  </a:cubicBezTo>
                  <a:lnTo>
                    <a:pt x="225" y="90"/>
                  </a:lnTo>
                  <a:close/>
                  <a:moveTo>
                    <a:pt x="200" y="247"/>
                  </a:moveTo>
                  <a:lnTo>
                    <a:pt x="200" y="247"/>
                  </a:lnTo>
                  <a:cubicBezTo>
                    <a:pt x="231" y="234"/>
                    <a:pt x="241" y="209"/>
                    <a:pt x="240" y="189"/>
                  </a:cubicBezTo>
                  <a:cubicBezTo>
                    <a:pt x="233" y="199"/>
                    <a:pt x="226" y="210"/>
                    <a:pt x="219" y="219"/>
                  </a:cubicBezTo>
                  <a:cubicBezTo>
                    <a:pt x="213" y="229"/>
                    <a:pt x="206" y="238"/>
                    <a:pt x="200" y="247"/>
                  </a:cubicBezTo>
                  <a:lnTo>
                    <a:pt x="200" y="247"/>
                  </a:lnTo>
                  <a:close/>
                  <a:moveTo>
                    <a:pt x="262" y="176"/>
                  </a:moveTo>
                  <a:lnTo>
                    <a:pt x="262" y="176"/>
                  </a:lnTo>
                  <a:cubicBezTo>
                    <a:pt x="275" y="162"/>
                    <a:pt x="280" y="148"/>
                    <a:pt x="280" y="134"/>
                  </a:cubicBezTo>
                  <a:cubicBezTo>
                    <a:pt x="272" y="143"/>
                    <a:pt x="265" y="152"/>
                    <a:pt x="259" y="162"/>
                  </a:cubicBezTo>
                  <a:cubicBezTo>
                    <a:pt x="260" y="166"/>
                    <a:pt x="261" y="171"/>
                    <a:pt x="262" y="176"/>
                  </a:cubicBezTo>
                  <a:lnTo>
                    <a:pt x="262" y="176"/>
                  </a:lnTo>
                  <a:close/>
                  <a:moveTo>
                    <a:pt x="303" y="125"/>
                  </a:moveTo>
                  <a:lnTo>
                    <a:pt x="303" y="125"/>
                  </a:lnTo>
                  <a:cubicBezTo>
                    <a:pt x="317" y="114"/>
                    <a:pt x="322" y="102"/>
                    <a:pt x="322" y="87"/>
                  </a:cubicBezTo>
                  <a:cubicBezTo>
                    <a:pt x="314" y="94"/>
                    <a:pt x="307" y="101"/>
                    <a:pt x="300" y="109"/>
                  </a:cubicBezTo>
                  <a:cubicBezTo>
                    <a:pt x="301" y="115"/>
                    <a:pt x="302" y="120"/>
                    <a:pt x="303" y="125"/>
                  </a:cubicBezTo>
                  <a:lnTo>
                    <a:pt x="303" y="125"/>
                  </a:lnTo>
                  <a:close/>
                  <a:moveTo>
                    <a:pt x="302" y="148"/>
                  </a:moveTo>
                  <a:lnTo>
                    <a:pt x="302" y="148"/>
                  </a:lnTo>
                  <a:cubicBezTo>
                    <a:pt x="331" y="135"/>
                    <a:pt x="344" y="104"/>
                    <a:pt x="341" y="71"/>
                  </a:cubicBezTo>
                  <a:cubicBezTo>
                    <a:pt x="336" y="75"/>
                    <a:pt x="332" y="78"/>
                    <a:pt x="327" y="82"/>
                  </a:cubicBezTo>
                  <a:cubicBezTo>
                    <a:pt x="329" y="102"/>
                    <a:pt x="322" y="118"/>
                    <a:pt x="303" y="132"/>
                  </a:cubicBezTo>
                  <a:cubicBezTo>
                    <a:pt x="303" y="138"/>
                    <a:pt x="303" y="143"/>
                    <a:pt x="302" y="148"/>
                  </a:cubicBezTo>
                  <a:lnTo>
                    <a:pt x="302" y="148"/>
                  </a:lnTo>
                  <a:close/>
                  <a:moveTo>
                    <a:pt x="189" y="269"/>
                  </a:moveTo>
                  <a:lnTo>
                    <a:pt x="189" y="269"/>
                  </a:lnTo>
                  <a:cubicBezTo>
                    <a:pt x="189" y="269"/>
                    <a:pt x="189" y="269"/>
                    <a:pt x="189" y="269"/>
                  </a:cubicBezTo>
                  <a:cubicBezTo>
                    <a:pt x="222" y="266"/>
                    <a:pt x="251" y="240"/>
                    <a:pt x="257" y="205"/>
                  </a:cubicBezTo>
                  <a:cubicBezTo>
                    <a:pt x="257" y="204"/>
                    <a:pt x="257" y="204"/>
                    <a:pt x="257" y="204"/>
                  </a:cubicBezTo>
                  <a:cubicBezTo>
                    <a:pt x="258" y="197"/>
                    <a:pt x="258" y="190"/>
                    <a:pt x="257" y="182"/>
                  </a:cubicBezTo>
                  <a:cubicBezTo>
                    <a:pt x="257" y="182"/>
                    <a:pt x="257" y="181"/>
                    <a:pt x="257" y="181"/>
                  </a:cubicBezTo>
                  <a:cubicBezTo>
                    <a:pt x="257" y="177"/>
                    <a:pt x="256" y="172"/>
                    <a:pt x="254" y="168"/>
                  </a:cubicBezTo>
                  <a:cubicBezTo>
                    <a:pt x="251" y="172"/>
                    <a:pt x="248" y="177"/>
                    <a:pt x="244" y="182"/>
                  </a:cubicBezTo>
                  <a:cubicBezTo>
                    <a:pt x="249" y="207"/>
                    <a:pt x="238" y="242"/>
                    <a:pt x="194" y="255"/>
                  </a:cubicBezTo>
                  <a:cubicBezTo>
                    <a:pt x="191" y="260"/>
                    <a:pt x="187" y="264"/>
                    <a:pt x="184" y="269"/>
                  </a:cubicBezTo>
                  <a:cubicBezTo>
                    <a:pt x="185" y="269"/>
                    <a:pt x="187" y="269"/>
                    <a:pt x="189" y="269"/>
                  </a:cubicBezTo>
                  <a:lnTo>
                    <a:pt x="189" y="269"/>
                  </a:lnTo>
                  <a:close/>
                  <a:moveTo>
                    <a:pt x="68" y="369"/>
                  </a:moveTo>
                  <a:lnTo>
                    <a:pt x="68" y="369"/>
                  </a:lnTo>
                  <a:cubicBezTo>
                    <a:pt x="68" y="369"/>
                    <a:pt x="68" y="369"/>
                    <a:pt x="68" y="369"/>
                  </a:cubicBezTo>
                  <a:cubicBezTo>
                    <a:pt x="68" y="370"/>
                    <a:pt x="69" y="371"/>
                    <a:pt x="70" y="372"/>
                  </a:cubicBezTo>
                  <a:cubicBezTo>
                    <a:pt x="81" y="366"/>
                    <a:pt x="91" y="358"/>
                    <a:pt x="101" y="350"/>
                  </a:cubicBezTo>
                  <a:cubicBezTo>
                    <a:pt x="101" y="350"/>
                    <a:pt x="101" y="350"/>
                    <a:pt x="101" y="350"/>
                  </a:cubicBezTo>
                  <a:cubicBezTo>
                    <a:pt x="106" y="346"/>
                    <a:pt x="111" y="342"/>
                    <a:pt x="115" y="338"/>
                  </a:cubicBezTo>
                  <a:cubicBezTo>
                    <a:pt x="115" y="338"/>
                    <a:pt x="116" y="338"/>
                    <a:pt x="116" y="338"/>
                  </a:cubicBezTo>
                  <a:cubicBezTo>
                    <a:pt x="120" y="334"/>
                    <a:pt x="125" y="329"/>
                    <a:pt x="129" y="325"/>
                  </a:cubicBezTo>
                  <a:cubicBezTo>
                    <a:pt x="129" y="325"/>
                    <a:pt x="130" y="325"/>
                    <a:pt x="130" y="324"/>
                  </a:cubicBezTo>
                  <a:cubicBezTo>
                    <a:pt x="136" y="319"/>
                    <a:pt x="141" y="312"/>
                    <a:pt x="147" y="306"/>
                  </a:cubicBezTo>
                  <a:cubicBezTo>
                    <a:pt x="147" y="306"/>
                    <a:pt x="147" y="305"/>
                    <a:pt x="148" y="305"/>
                  </a:cubicBezTo>
                  <a:cubicBezTo>
                    <a:pt x="153" y="300"/>
                    <a:pt x="158" y="294"/>
                    <a:pt x="162" y="288"/>
                  </a:cubicBezTo>
                  <a:cubicBezTo>
                    <a:pt x="163" y="287"/>
                    <a:pt x="163" y="287"/>
                    <a:pt x="163" y="287"/>
                  </a:cubicBezTo>
                  <a:cubicBezTo>
                    <a:pt x="167" y="282"/>
                    <a:pt x="172" y="276"/>
                    <a:pt x="176" y="271"/>
                  </a:cubicBezTo>
                  <a:cubicBezTo>
                    <a:pt x="176" y="270"/>
                    <a:pt x="176" y="270"/>
                    <a:pt x="176" y="270"/>
                  </a:cubicBezTo>
                  <a:cubicBezTo>
                    <a:pt x="181" y="264"/>
                    <a:pt x="186" y="257"/>
                    <a:pt x="190" y="251"/>
                  </a:cubicBezTo>
                  <a:cubicBezTo>
                    <a:pt x="190" y="251"/>
                    <a:pt x="190" y="251"/>
                    <a:pt x="191" y="250"/>
                  </a:cubicBezTo>
                  <a:cubicBezTo>
                    <a:pt x="207" y="227"/>
                    <a:pt x="223" y="203"/>
                    <a:pt x="239" y="180"/>
                  </a:cubicBezTo>
                  <a:cubicBezTo>
                    <a:pt x="239" y="180"/>
                    <a:pt x="239" y="180"/>
                    <a:pt x="239" y="180"/>
                  </a:cubicBezTo>
                  <a:cubicBezTo>
                    <a:pt x="244" y="173"/>
                    <a:pt x="248" y="167"/>
                    <a:pt x="253" y="160"/>
                  </a:cubicBezTo>
                  <a:cubicBezTo>
                    <a:pt x="253" y="160"/>
                    <a:pt x="253" y="160"/>
                    <a:pt x="253" y="160"/>
                  </a:cubicBezTo>
                  <a:cubicBezTo>
                    <a:pt x="261" y="149"/>
                    <a:pt x="269" y="138"/>
                    <a:pt x="277" y="128"/>
                  </a:cubicBezTo>
                  <a:cubicBezTo>
                    <a:pt x="278" y="127"/>
                    <a:pt x="279" y="126"/>
                    <a:pt x="279" y="125"/>
                  </a:cubicBezTo>
                  <a:cubicBezTo>
                    <a:pt x="280" y="125"/>
                    <a:pt x="280" y="124"/>
                    <a:pt x="280" y="124"/>
                  </a:cubicBezTo>
                  <a:cubicBezTo>
                    <a:pt x="285" y="118"/>
                    <a:pt x="290" y="113"/>
                    <a:pt x="295" y="107"/>
                  </a:cubicBezTo>
                  <a:cubicBezTo>
                    <a:pt x="295" y="107"/>
                    <a:pt x="295" y="107"/>
                    <a:pt x="295" y="106"/>
                  </a:cubicBezTo>
                  <a:cubicBezTo>
                    <a:pt x="304" y="97"/>
                    <a:pt x="313" y="87"/>
                    <a:pt x="322" y="79"/>
                  </a:cubicBezTo>
                  <a:cubicBezTo>
                    <a:pt x="322" y="79"/>
                    <a:pt x="323" y="79"/>
                    <a:pt x="323" y="79"/>
                  </a:cubicBezTo>
                  <a:cubicBezTo>
                    <a:pt x="329" y="73"/>
                    <a:pt x="335" y="69"/>
                    <a:pt x="341" y="64"/>
                  </a:cubicBezTo>
                  <a:cubicBezTo>
                    <a:pt x="341" y="64"/>
                    <a:pt x="342" y="64"/>
                    <a:pt x="342" y="64"/>
                  </a:cubicBezTo>
                  <a:lnTo>
                    <a:pt x="343" y="63"/>
                  </a:lnTo>
                  <a:cubicBezTo>
                    <a:pt x="343" y="63"/>
                    <a:pt x="343" y="63"/>
                    <a:pt x="343" y="63"/>
                  </a:cubicBezTo>
                  <a:cubicBezTo>
                    <a:pt x="344" y="62"/>
                    <a:pt x="345" y="61"/>
                    <a:pt x="346" y="61"/>
                  </a:cubicBezTo>
                  <a:lnTo>
                    <a:pt x="340" y="45"/>
                  </a:lnTo>
                  <a:cubicBezTo>
                    <a:pt x="337" y="47"/>
                    <a:pt x="334" y="50"/>
                    <a:pt x="331" y="52"/>
                  </a:cubicBezTo>
                  <a:cubicBezTo>
                    <a:pt x="331" y="52"/>
                    <a:pt x="331" y="53"/>
                    <a:pt x="331" y="53"/>
                  </a:cubicBezTo>
                  <a:cubicBezTo>
                    <a:pt x="225" y="140"/>
                    <a:pt x="180" y="283"/>
                    <a:pt x="63" y="361"/>
                  </a:cubicBezTo>
                  <a:cubicBezTo>
                    <a:pt x="65" y="364"/>
                    <a:pt x="66" y="366"/>
                    <a:pt x="68" y="369"/>
                  </a:cubicBezTo>
                  <a:lnTo>
                    <a:pt x="68" y="369"/>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7" name="Freeform 12">
              <a:extLst>
                <a:ext uri="{FF2B5EF4-FFF2-40B4-BE49-F238E27FC236}">
                  <a16:creationId xmlns:a16="http://schemas.microsoft.com/office/drawing/2014/main" id="{F5539213-4F7F-2105-A3FB-10E097A76B51}"/>
                </a:ext>
              </a:extLst>
            </p:cNvPr>
            <p:cNvSpPr>
              <a:spLocks noEditPoints="1"/>
            </p:cNvSpPr>
            <p:nvPr userDrawn="1"/>
          </p:nvSpPr>
          <p:spPr bwMode="auto">
            <a:xfrm>
              <a:off x="7694613" y="509588"/>
              <a:ext cx="328613" cy="385762"/>
            </a:xfrm>
            <a:custGeom>
              <a:avLst/>
              <a:gdLst>
                <a:gd name="T0" fmla="*/ 159 w 404"/>
                <a:gd name="T1" fmla="*/ 338 h 470"/>
                <a:gd name="T2" fmla="*/ 185 w 404"/>
                <a:gd name="T3" fmla="*/ 332 h 470"/>
                <a:gd name="T4" fmla="*/ 193 w 404"/>
                <a:gd name="T5" fmla="*/ 297 h 470"/>
                <a:gd name="T6" fmla="*/ 161 w 404"/>
                <a:gd name="T7" fmla="*/ 281 h 470"/>
                <a:gd name="T8" fmla="*/ 137 w 404"/>
                <a:gd name="T9" fmla="*/ 310 h 470"/>
                <a:gd name="T10" fmla="*/ 83 w 404"/>
                <a:gd name="T11" fmla="*/ 444 h 470"/>
                <a:gd name="T12" fmla="*/ 107 w 404"/>
                <a:gd name="T13" fmla="*/ 433 h 470"/>
                <a:gd name="T14" fmla="*/ 155 w 404"/>
                <a:gd name="T15" fmla="*/ 343 h 470"/>
                <a:gd name="T16" fmla="*/ 84 w 404"/>
                <a:gd name="T17" fmla="*/ 429 h 470"/>
                <a:gd name="T18" fmla="*/ 57 w 404"/>
                <a:gd name="T19" fmla="*/ 416 h 470"/>
                <a:gd name="T20" fmla="*/ 59 w 404"/>
                <a:gd name="T21" fmla="*/ 345 h 470"/>
                <a:gd name="T22" fmla="*/ 83 w 404"/>
                <a:gd name="T23" fmla="*/ 444 h 470"/>
                <a:gd name="T24" fmla="*/ 90 w 404"/>
                <a:gd name="T25" fmla="*/ 448 h 470"/>
                <a:gd name="T26" fmla="*/ 108 w 404"/>
                <a:gd name="T27" fmla="*/ 438 h 470"/>
                <a:gd name="T28" fmla="*/ 115 w 404"/>
                <a:gd name="T29" fmla="*/ 434 h 470"/>
                <a:gd name="T30" fmla="*/ 127 w 404"/>
                <a:gd name="T31" fmla="*/ 424 h 470"/>
                <a:gd name="T32" fmla="*/ 161 w 404"/>
                <a:gd name="T33" fmla="*/ 344 h 470"/>
                <a:gd name="T34" fmla="*/ 280 w 404"/>
                <a:gd name="T35" fmla="*/ 459 h 470"/>
                <a:gd name="T36" fmla="*/ 166 w 404"/>
                <a:gd name="T37" fmla="*/ 345 h 470"/>
                <a:gd name="T38" fmla="*/ 161 w 404"/>
                <a:gd name="T39" fmla="*/ 268 h 470"/>
                <a:gd name="T40" fmla="*/ 166 w 404"/>
                <a:gd name="T41" fmla="*/ 275 h 470"/>
                <a:gd name="T42" fmla="*/ 161 w 404"/>
                <a:gd name="T43" fmla="*/ 268 h 470"/>
                <a:gd name="T44" fmla="*/ 199 w 404"/>
                <a:gd name="T45" fmla="*/ 297 h 470"/>
                <a:gd name="T46" fmla="*/ 331 w 404"/>
                <a:gd name="T47" fmla="*/ 362 h 470"/>
                <a:gd name="T48" fmla="*/ 368 w 404"/>
                <a:gd name="T49" fmla="*/ 285 h 470"/>
                <a:gd name="T50" fmla="*/ 323 w 404"/>
                <a:gd name="T51" fmla="*/ 281 h 470"/>
                <a:gd name="T52" fmla="*/ 368 w 404"/>
                <a:gd name="T53" fmla="*/ 279 h 470"/>
                <a:gd name="T54" fmla="*/ 377 w 404"/>
                <a:gd name="T55" fmla="*/ 243 h 470"/>
                <a:gd name="T56" fmla="*/ 345 w 404"/>
                <a:gd name="T57" fmla="*/ 219 h 470"/>
                <a:gd name="T58" fmla="*/ 347 w 404"/>
                <a:gd name="T59" fmla="*/ 245 h 470"/>
                <a:gd name="T60" fmla="*/ 383 w 404"/>
                <a:gd name="T61" fmla="*/ 239 h 470"/>
                <a:gd name="T62" fmla="*/ 367 w 404"/>
                <a:gd name="T63" fmla="*/ 129 h 470"/>
                <a:gd name="T64" fmla="*/ 182 w 404"/>
                <a:gd name="T65" fmla="*/ 233 h 470"/>
                <a:gd name="T66" fmla="*/ 175 w 404"/>
                <a:gd name="T67" fmla="*/ 239 h 470"/>
                <a:gd name="T68" fmla="*/ 170 w 404"/>
                <a:gd name="T69" fmla="*/ 234 h 470"/>
                <a:gd name="T70" fmla="*/ 187 w 404"/>
                <a:gd name="T71" fmla="*/ 282 h 470"/>
                <a:gd name="T72" fmla="*/ 174 w 404"/>
                <a:gd name="T73" fmla="*/ 239 h 470"/>
                <a:gd name="T74" fmla="*/ 273 w 404"/>
                <a:gd name="T75" fmla="*/ 38 h 470"/>
                <a:gd name="T76" fmla="*/ 262 w 404"/>
                <a:gd name="T77" fmla="*/ 38 h 470"/>
                <a:gd name="T78" fmla="*/ 273 w 404"/>
                <a:gd name="T79" fmla="*/ 38 h 470"/>
                <a:gd name="T80" fmla="*/ 282 w 404"/>
                <a:gd name="T81" fmla="*/ 26 h 470"/>
                <a:gd name="T82" fmla="*/ 288 w 404"/>
                <a:gd name="T83" fmla="*/ 20 h 470"/>
                <a:gd name="T84" fmla="*/ 258 w 404"/>
                <a:gd name="T85" fmla="*/ 56 h 470"/>
                <a:gd name="T86" fmla="*/ 254 w 404"/>
                <a:gd name="T87" fmla="*/ 52 h 470"/>
                <a:gd name="T88" fmla="*/ 98 w 404"/>
                <a:gd name="T89" fmla="*/ 6 h 470"/>
                <a:gd name="T90" fmla="*/ 87 w 404"/>
                <a:gd name="T91" fmla="*/ 6 h 470"/>
                <a:gd name="T92" fmla="*/ 98 w 404"/>
                <a:gd name="T93" fmla="*/ 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470">
                  <a:moveTo>
                    <a:pt x="159" y="338"/>
                  </a:moveTo>
                  <a:lnTo>
                    <a:pt x="159" y="338"/>
                  </a:lnTo>
                  <a:cubicBezTo>
                    <a:pt x="159" y="338"/>
                    <a:pt x="159" y="338"/>
                    <a:pt x="159" y="338"/>
                  </a:cubicBezTo>
                  <a:cubicBezTo>
                    <a:pt x="161" y="339"/>
                    <a:pt x="164" y="339"/>
                    <a:pt x="166" y="339"/>
                  </a:cubicBezTo>
                  <a:cubicBezTo>
                    <a:pt x="173" y="339"/>
                    <a:pt x="180" y="337"/>
                    <a:pt x="185" y="332"/>
                  </a:cubicBezTo>
                  <a:cubicBezTo>
                    <a:pt x="185" y="332"/>
                    <a:pt x="185" y="332"/>
                    <a:pt x="185" y="332"/>
                  </a:cubicBezTo>
                  <a:cubicBezTo>
                    <a:pt x="192" y="327"/>
                    <a:pt x="196" y="319"/>
                    <a:pt x="196" y="310"/>
                  </a:cubicBezTo>
                  <a:cubicBezTo>
                    <a:pt x="196" y="305"/>
                    <a:pt x="195" y="301"/>
                    <a:pt x="193" y="298"/>
                  </a:cubicBezTo>
                  <a:cubicBezTo>
                    <a:pt x="193" y="297"/>
                    <a:pt x="193" y="297"/>
                    <a:pt x="193" y="297"/>
                  </a:cubicBezTo>
                  <a:cubicBezTo>
                    <a:pt x="188" y="287"/>
                    <a:pt x="178" y="281"/>
                    <a:pt x="166" y="281"/>
                  </a:cubicBezTo>
                  <a:cubicBezTo>
                    <a:pt x="165" y="281"/>
                    <a:pt x="163" y="281"/>
                    <a:pt x="162" y="281"/>
                  </a:cubicBezTo>
                  <a:lnTo>
                    <a:pt x="161" y="281"/>
                  </a:lnTo>
                  <a:cubicBezTo>
                    <a:pt x="156" y="282"/>
                    <a:pt x="151" y="284"/>
                    <a:pt x="147" y="288"/>
                  </a:cubicBezTo>
                  <a:lnTo>
                    <a:pt x="147" y="288"/>
                  </a:lnTo>
                  <a:cubicBezTo>
                    <a:pt x="141" y="293"/>
                    <a:pt x="137" y="301"/>
                    <a:pt x="137" y="310"/>
                  </a:cubicBezTo>
                  <a:cubicBezTo>
                    <a:pt x="137" y="323"/>
                    <a:pt x="146" y="335"/>
                    <a:pt x="159" y="338"/>
                  </a:cubicBezTo>
                  <a:lnTo>
                    <a:pt x="159" y="338"/>
                  </a:lnTo>
                  <a:close/>
                  <a:moveTo>
                    <a:pt x="83" y="444"/>
                  </a:moveTo>
                  <a:lnTo>
                    <a:pt x="83" y="444"/>
                  </a:lnTo>
                  <a:cubicBezTo>
                    <a:pt x="91" y="441"/>
                    <a:pt x="99" y="438"/>
                    <a:pt x="106" y="433"/>
                  </a:cubicBezTo>
                  <a:cubicBezTo>
                    <a:pt x="106" y="433"/>
                    <a:pt x="106" y="433"/>
                    <a:pt x="107" y="433"/>
                  </a:cubicBezTo>
                  <a:cubicBezTo>
                    <a:pt x="113" y="429"/>
                    <a:pt x="119" y="424"/>
                    <a:pt x="124" y="419"/>
                  </a:cubicBezTo>
                  <a:cubicBezTo>
                    <a:pt x="124" y="419"/>
                    <a:pt x="124" y="419"/>
                    <a:pt x="124" y="419"/>
                  </a:cubicBezTo>
                  <a:cubicBezTo>
                    <a:pt x="149" y="394"/>
                    <a:pt x="156" y="361"/>
                    <a:pt x="155" y="343"/>
                  </a:cubicBezTo>
                  <a:cubicBezTo>
                    <a:pt x="150" y="341"/>
                    <a:pt x="144" y="338"/>
                    <a:pt x="140" y="333"/>
                  </a:cubicBezTo>
                  <a:cubicBezTo>
                    <a:pt x="143" y="366"/>
                    <a:pt x="133" y="405"/>
                    <a:pt x="86" y="429"/>
                  </a:cubicBezTo>
                  <a:cubicBezTo>
                    <a:pt x="85" y="429"/>
                    <a:pt x="85" y="429"/>
                    <a:pt x="84" y="429"/>
                  </a:cubicBezTo>
                  <a:cubicBezTo>
                    <a:pt x="84" y="429"/>
                    <a:pt x="83" y="429"/>
                    <a:pt x="83" y="429"/>
                  </a:cubicBezTo>
                  <a:cubicBezTo>
                    <a:pt x="75" y="426"/>
                    <a:pt x="66" y="422"/>
                    <a:pt x="59" y="417"/>
                  </a:cubicBezTo>
                  <a:cubicBezTo>
                    <a:pt x="58" y="416"/>
                    <a:pt x="58" y="416"/>
                    <a:pt x="57" y="416"/>
                  </a:cubicBezTo>
                  <a:cubicBezTo>
                    <a:pt x="51" y="411"/>
                    <a:pt x="45" y="405"/>
                    <a:pt x="41" y="398"/>
                  </a:cubicBezTo>
                  <a:cubicBezTo>
                    <a:pt x="41" y="397"/>
                    <a:pt x="41" y="397"/>
                    <a:pt x="40" y="397"/>
                  </a:cubicBezTo>
                  <a:cubicBezTo>
                    <a:pt x="31" y="381"/>
                    <a:pt x="33" y="361"/>
                    <a:pt x="59" y="345"/>
                  </a:cubicBezTo>
                  <a:cubicBezTo>
                    <a:pt x="58" y="341"/>
                    <a:pt x="56" y="337"/>
                    <a:pt x="54" y="333"/>
                  </a:cubicBezTo>
                  <a:cubicBezTo>
                    <a:pt x="0" y="370"/>
                    <a:pt x="22" y="416"/>
                    <a:pt x="83" y="444"/>
                  </a:cubicBezTo>
                  <a:lnTo>
                    <a:pt x="83" y="444"/>
                  </a:lnTo>
                  <a:close/>
                  <a:moveTo>
                    <a:pt x="108" y="438"/>
                  </a:moveTo>
                  <a:lnTo>
                    <a:pt x="108" y="438"/>
                  </a:lnTo>
                  <a:cubicBezTo>
                    <a:pt x="103" y="442"/>
                    <a:pt x="97" y="445"/>
                    <a:pt x="90" y="448"/>
                  </a:cubicBezTo>
                  <a:cubicBezTo>
                    <a:pt x="122" y="461"/>
                    <a:pt x="164" y="470"/>
                    <a:pt x="208" y="469"/>
                  </a:cubicBezTo>
                  <a:cubicBezTo>
                    <a:pt x="182" y="459"/>
                    <a:pt x="133" y="443"/>
                    <a:pt x="108" y="438"/>
                  </a:cubicBezTo>
                  <a:lnTo>
                    <a:pt x="108" y="438"/>
                  </a:lnTo>
                  <a:close/>
                  <a:moveTo>
                    <a:pt x="127" y="424"/>
                  </a:moveTo>
                  <a:lnTo>
                    <a:pt x="127" y="424"/>
                  </a:lnTo>
                  <a:cubicBezTo>
                    <a:pt x="123" y="428"/>
                    <a:pt x="119" y="431"/>
                    <a:pt x="115" y="434"/>
                  </a:cubicBezTo>
                  <a:cubicBezTo>
                    <a:pt x="146" y="441"/>
                    <a:pt x="202" y="459"/>
                    <a:pt x="222" y="468"/>
                  </a:cubicBezTo>
                  <a:cubicBezTo>
                    <a:pt x="234" y="468"/>
                    <a:pt x="246" y="466"/>
                    <a:pt x="258" y="464"/>
                  </a:cubicBezTo>
                  <a:cubicBezTo>
                    <a:pt x="224" y="453"/>
                    <a:pt x="157" y="432"/>
                    <a:pt x="127" y="424"/>
                  </a:cubicBezTo>
                  <a:lnTo>
                    <a:pt x="127" y="424"/>
                  </a:lnTo>
                  <a:close/>
                  <a:moveTo>
                    <a:pt x="161" y="344"/>
                  </a:moveTo>
                  <a:lnTo>
                    <a:pt x="161" y="344"/>
                  </a:lnTo>
                  <a:cubicBezTo>
                    <a:pt x="161" y="363"/>
                    <a:pt x="154" y="395"/>
                    <a:pt x="131" y="420"/>
                  </a:cubicBezTo>
                  <a:cubicBezTo>
                    <a:pt x="166" y="428"/>
                    <a:pt x="241" y="452"/>
                    <a:pt x="269" y="462"/>
                  </a:cubicBezTo>
                  <a:cubicBezTo>
                    <a:pt x="273" y="461"/>
                    <a:pt x="277" y="460"/>
                    <a:pt x="280" y="459"/>
                  </a:cubicBezTo>
                  <a:cubicBezTo>
                    <a:pt x="276" y="437"/>
                    <a:pt x="276" y="405"/>
                    <a:pt x="287" y="370"/>
                  </a:cubicBezTo>
                  <a:cubicBezTo>
                    <a:pt x="256" y="368"/>
                    <a:pt x="220" y="358"/>
                    <a:pt x="187" y="338"/>
                  </a:cubicBezTo>
                  <a:cubicBezTo>
                    <a:pt x="181" y="342"/>
                    <a:pt x="174" y="345"/>
                    <a:pt x="166" y="345"/>
                  </a:cubicBezTo>
                  <a:cubicBezTo>
                    <a:pt x="164" y="345"/>
                    <a:pt x="163" y="345"/>
                    <a:pt x="161" y="344"/>
                  </a:cubicBezTo>
                  <a:lnTo>
                    <a:pt x="161" y="344"/>
                  </a:lnTo>
                  <a:close/>
                  <a:moveTo>
                    <a:pt x="161" y="268"/>
                  </a:moveTo>
                  <a:lnTo>
                    <a:pt x="161" y="268"/>
                  </a:lnTo>
                  <a:cubicBezTo>
                    <a:pt x="161" y="271"/>
                    <a:pt x="162" y="273"/>
                    <a:pt x="163" y="275"/>
                  </a:cubicBezTo>
                  <a:cubicBezTo>
                    <a:pt x="164" y="275"/>
                    <a:pt x="165" y="275"/>
                    <a:pt x="166" y="275"/>
                  </a:cubicBezTo>
                  <a:cubicBezTo>
                    <a:pt x="172" y="275"/>
                    <a:pt x="177" y="276"/>
                    <a:pt x="182" y="279"/>
                  </a:cubicBezTo>
                  <a:cubicBezTo>
                    <a:pt x="185" y="263"/>
                    <a:pt x="170" y="257"/>
                    <a:pt x="161" y="268"/>
                  </a:cubicBezTo>
                  <a:lnTo>
                    <a:pt x="161" y="268"/>
                  </a:lnTo>
                  <a:close/>
                  <a:moveTo>
                    <a:pt x="181" y="240"/>
                  </a:moveTo>
                  <a:lnTo>
                    <a:pt x="181" y="240"/>
                  </a:lnTo>
                  <a:cubicBezTo>
                    <a:pt x="206" y="246"/>
                    <a:pt x="214" y="278"/>
                    <a:pt x="199" y="297"/>
                  </a:cubicBezTo>
                  <a:cubicBezTo>
                    <a:pt x="200" y="301"/>
                    <a:pt x="201" y="305"/>
                    <a:pt x="201" y="310"/>
                  </a:cubicBezTo>
                  <a:cubicBezTo>
                    <a:pt x="201" y="319"/>
                    <a:pt x="197" y="328"/>
                    <a:pt x="191" y="334"/>
                  </a:cubicBezTo>
                  <a:cubicBezTo>
                    <a:pt x="240" y="364"/>
                    <a:pt x="295" y="369"/>
                    <a:pt x="331" y="362"/>
                  </a:cubicBezTo>
                  <a:cubicBezTo>
                    <a:pt x="369" y="354"/>
                    <a:pt x="382" y="333"/>
                    <a:pt x="359" y="312"/>
                  </a:cubicBezTo>
                  <a:cubicBezTo>
                    <a:pt x="354" y="308"/>
                    <a:pt x="366" y="297"/>
                    <a:pt x="374" y="296"/>
                  </a:cubicBezTo>
                  <a:cubicBezTo>
                    <a:pt x="375" y="291"/>
                    <a:pt x="373" y="287"/>
                    <a:pt x="368" y="285"/>
                  </a:cubicBezTo>
                  <a:cubicBezTo>
                    <a:pt x="357" y="284"/>
                    <a:pt x="338" y="290"/>
                    <a:pt x="325" y="293"/>
                  </a:cubicBezTo>
                  <a:cubicBezTo>
                    <a:pt x="325" y="295"/>
                    <a:pt x="321" y="296"/>
                    <a:pt x="320" y="293"/>
                  </a:cubicBezTo>
                  <a:cubicBezTo>
                    <a:pt x="319" y="289"/>
                    <a:pt x="322" y="283"/>
                    <a:pt x="323" y="281"/>
                  </a:cubicBezTo>
                  <a:cubicBezTo>
                    <a:pt x="325" y="277"/>
                    <a:pt x="329" y="280"/>
                    <a:pt x="328" y="283"/>
                  </a:cubicBezTo>
                  <a:cubicBezTo>
                    <a:pt x="327" y="284"/>
                    <a:pt x="327" y="285"/>
                    <a:pt x="326" y="287"/>
                  </a:cubicBezTo>
                  <a:cubicBezTo>
                    <a:pt x="339" y="284"/>
                    <a:pt x="356" y="278"/>
                    <a:pt x="368" y="279"/>
                  </a:cubicBezTo>
                  <a:cubicBezTo>
                    <a:pt x="371" y="277"/>
                    <a:pt x="379" y="271"/>
                    <a:pt x="378" y="267"/>
                  </a:cubicBezTo>
                  <a:cubicBezTo>
                    <a:pt x="377" y="266"/>
                    <a:pt x="376" y="265"/>
                    <a:pt x="375" y="263"/>
                  </a:cubicBezTo>
                  <a:cubicBezTo>
                    <a:pt x="369" y="255"/>
                    <a:pt x="371" y="249"/>
                    <a:pt x="377" y="243"/>
                  </a:cubicBezTo>
                  <a:cubicBezTo>
                    <a:pt x="367" y="242"/>
                    <a:pt x="355" y="243"/>
                    <a:pt x="349" y="250"/>
                  </a:cubicBezTo>
                  <a:cubicBezTo>
                    <a:pt x="345" y="255"/>
                    <a:pt x="338" y="243"/>
                    <a:pt x="338" y="242"/>
                  </a:cubicBezTo>
                  <a:cubicBezTo>
                    <a:pt x="335" y="236"/>
                    <a:pt x="335" y="228"/>
                    <a:pt x="345" y="219"/>
                  </a:cubicBezTo>
                  <a:cubicBezTo>
                    <a:pt x="347" y="216"/>
                    <a:pt x="351" y="221"/>
                    <a:pt x="349" y="223"/>
                  </a:cubicBezTo>
                  <a:cubicBezTo>
                    <a:pt x="341" y="230"/>
                    <a:pt x="339" y="237"/>
                    <a:pt x="346" y="244"/>
                  </a:cubicBezTo>
                  <a:lnTo>
                    <a:pt x="347" y="245"/>
                  </a:lnTo>
                  <a:cubicBezTo>
                    <a:pt x="357" y="237"/>
                    <a:pt x="371" y="236"/>
                    <a:pt x="383" y="239"/>
                  </a:cubicBezTo>
                  <a:lnTo>
                    <a:pt x="383" y="239"/>
                  </a:lnTo>
                  <a:lnTo>
                    <a:pt x="383" y="239"/>
                  </a:lnTo>
                  <a:cubicBezTo>
                    <a:pt x="404" y="237"/>
                    <a:pt x="403" y="229"/>
                    <a:pt x="397" y="213"/>
                  </a:cubicBezTo>
                  <a:cubicBezTo>
                    <a:pt x="395" y="207"/>
                    <a:pt x="392" y="200"/>
                    <a:pt x="389" y="191"/>
                  </a:cubicBezTo>
                  <a:cubicBezTo>
                    <a:pt x="384" y="180"/>
                    <a:pt x="376" y="155"/>
                    <a:pt x="367" y="129"/>
                  </a:cubicBezTo>
                  <a:cubicBezTo>
                    <a:pt x="343" y="119"/>
                    <a:pt x="308" y="125"/>
                    <a:pt x="282" y="137"/>
                  </a:cubicBezTo>
                  <a:cubicBezTo>
                    <a:pt x="275" y="147"/>
                    <a:pt x="266" y="156"/>
                    <a:pt x="252" y="165"/>
                  </a:cubicBezTo>
                  <a:cubicBezTo>
                    <a:pt x="246" y="202"/>
                    <a:pt x="216" y="229"/>
                    <a:pt x="182" y="233"/>
                  </a:cubicBezTo>
                  <a:lnTo>
                    <a:pt x="181" y="240"/>
                  </a:lnTo>
                  <a:lnTo>
                    <a:pt x="181" y="240"/>
                  </a:lnTo>
                  <a:close/>
                  <a:moveTo>
                    <a:pt x="175" y="239"/>
                  </a:moveTo>
                  <a:lnTo>
                    <a:pt x="175" y="239"/>
                  </a:lnTo>
                  <a:lnTo>
                    <a:pt x="176" y="234"/>
                  </a:lnTo>
                  <a:cubicBezTo>
                    <a:pt x="174" y="234"/>
                    <a:pt x="172" y="234"/>
                    <a:pt x="170" y="234"/>
                  </a:cubicBezTo>
                  <a:cubicBezTo>
                    <a:pt x="166" y="239"/>
                    <a:pt x="162" y="244"/>
                    <a:pt x="158" y="249"/>
                  </a:cubicBezTo>
                  <a:cubicBezTo>
                    <a:pt x="158" y="253"/>
                    <a:pt x="158" y="258"/>
                    <a:pt x="159" y="261"/>
                  </a:cubicBezTo>
                  <a:cubicBezTo>
                    <a:pt x="171" y="252"/>
                    <a:pt x="194" y="258"/>
                    <a:pt x="187" y="282"/>
                  </a:cubicBezTo>
                  <a:cubicBezTo>
                    <a:pt x="190" y="284"/>
                    <a:pt x="193" y="287"/>
                    <a:pt x="196" y="291"/>
                  </a:cubicBezTo>
                  <a:cubicBezTo>
                    <a:pt x="208" y="274"/>
                    <a:pt x="198" y="245"/>
                    <a:pt x="173" y="245"/>
                  </a:cubicBezTo>
                  <a:cubicBezTo>
                    <a:pt x="170" y="244"/>
                    <a:pt x="170" y="239"/>
                    <a:pt x="174" y="239"/>
                  </a:cubicBezTo>
                  <a:cubicBezTo>
                    <a:pt x="174" y="239"/>
                    <a:pt x="175" y="239"/>
                    <a:pt x="175" y="239"/>
                  </a:cubicBezTo>
                  <a:lnTo>
                    <a:pt x="175" y="239"/>
                  </a:lnTo>
                  <a:close/>
                  <a:moveTo>
                    <a:pt x="273" y="38"/>
                  </a:moveTo>
                  <a:lnTo>
                    <a:pt x="273" y="38"/>
                  </a:lnTo>
                  <a:cubicBezTo>
                    <a:pt x="273" y="41"/>
                    <a:pt x="270" y="43"/>
                    <a:pt x="268" y="43"/>
                  </a:cubicBezTo>
                  <a:cubicBezTo>
                    <a:pt x="265" y="43"/>
                    <a:pt x="262" y="41"/>
                    <a:pt x="262" y="38"/>
                  </a:cubicBezTo>
                  <a:cubicBezTo>
                    <a:pt x="262" y="35"/>
                    <a:pt x="265" y="33"/>
                    <a:pt x="268" y="33"/>
                  </a:cubicBezTo>
                  <a:cubicBezTo>
                    <a:pt x="270" y="33"/>
                    <a:pt x="273" y="35"/>
                    <a:pt x="273" y="38"/>
                  </a:cubicBezTo>
                  <a:lnTo>
                    <a:pt x="273" y="38"/>
                  </a:lnTo>
                  <a:close/>
                  <a:moveTo>
                    <a:pt x="288" y="20"/>
                  </a:moveTo>
                  <a:lnTo>
                    <a:pt x="288" y="20"/>
                  </a:lnTo>
                  <a:cubicBezTo>
                    <a:pt x="288" y="24"/>
                    <a:pt x="285" y="26"/>
                    <a:pt x="282" y="26"/>
                  </a:cubicBezTo>
                  <a:cubicBezTo>
                    <a:pt x="279" y="26"/>
                    <a:pt x="276" y="24"/>
                    <a:pt x="276" y="20"/>
                  </a:cubicBezTo>
                  <a:cubicBezTo>
                    <a:pt x="276" y="17"/>
                    <a:pt x="279" y="15"/>
                    <a:pt x="282" y="15"/>
                  </a:cubicBezTo>
                  <a:cubicBezTo>
                    <a:pt x="285" y="15"/>
                    <a:pt x="288" y="17"/>
                    <a:pt x="288" y="20"/>
                  </a:cubicBezTo>
                  <a:lnTo>
                    <a:pt x="288" y="20"/>
                  </a:lnTo>
                  <a:close/>
                  <a:moveTo>
                    <a:pt x="258" y="56"/>
                  </a:moveTo>
                  <a:lnTo>
                    <a:pt x="258" y="56"/>
                  </a:lnTo>
                  <a:cubicBezTo>
                    <a:pt x="258" y="59"/>
                    <a:pt x="256" y="61"/>
                    <a:pt x="254" y="61"/>
                  </a:cubicBezTo>
                  <a:cubicBezTo>
                    <a:pt x="251" y="61"/>
                    <a:pt x="249" y="59"/>
                    <a:pt x="249" y="56"/>
                  </a:cubicBezTo>
                  <a:cubicBezTo>
                    <a:pt x="249" y="54"/>
                    <a:pt x="251" y="52"/>
                    <a:pt x="254" y="52"/>
                  </a:cubicBezTo>
                  <a:cubicBezTo>
                    <a:pt x="256" y="52"/>
                    <a:pt x="258" y="54"/>
                    <a:pt x="258" y="56"/>
                  </a:cubicBezTo>
                  <a:lnTo>
                    <a:pt x="258" y="56"/>
                  </a:lnTo>
                  <a:close/>
                  <a:moveTo>
                    <a:pt x="98" y="6"/>
                  </a:moveTo>
                  <a:lnTo>
                    <a:pt x="98" y="6"/>
                  </a:lnTo>
                  <a:cubicBezTo>
                    <a:pt x="98" y="9"/>
                    <a:pt x="95" y="12"/>
                    <a:pt x="92" y="12"/>
                  </a:cubicBezTo>
                  <a:cubicBezTo>
                    <a:pt x="89" y="12"/>
                    <a:pt x="87" y="9"/>
                    <a:pt x="87" y="6"/>
                  </a:cubicBezTo>
                  <a:cubicBezTo>
                    <a:pt x="87" y="3"/>
                    <a:pt x="89" y="0"/>
                    <a:pt x="92" y="0"/>
                  </a:cubicBezTo>
                  <a:cubicBezTo>
                    <a:pt x="95" y="0"/>
                    <a:pt x="98" y="3"/>
                    <a:pt x="98" y="6"/>
                  </a:cubicBezTo>
                  <a:lnTo>
                    <a:pt x="98" y="6"/>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8" name="Freeform 13">
              <a:extLst>
                <a:ext uri="{FF2B5EF4-FFF2-40B4-BE49-F238E27FC236}">
                  <a16:creationId xmlns:a16="http://schemas.microsoft.com/office/drawing/2014/main" id="{FFACB8FC-374A-F97F-4BCF-93906CBC44A2}"/>
                </a:ext>
              </a:extLst>
            </p:cNvPr>
            <p:cNvSpPr>
              <a:spLocks noEditPoints="1"/>
            </p:cNvSpPr>
            <p:nvPr userDrawn="1"/>
          </p:nvSpPr>
          <p:spPr bwMode="auto">
            <a:xfrm>
              <a:off x="7816850" y="631825"/>
              <a:ext cx="188913" cy="146050"/>
            </a:xfrm>
            <a:custGeom>
              <a:avLst/>
              <a:gdLst>
                <a:gd name="T0" fmla="*/ 15 w 232"/>
                <a:gd name="T1" fmla="*/ 172 h 178"/>
                <a:gd name="T2" fmla="*/ 15 w 232"/>
                <a:gd name="T3" fmla="*/ 172 h 178"/>
                <a:gd name="T4" fmla="*/ 25 w 232"/>
                <a:gd name="T5" fmla="*/ 162 h 178"/>
                <a:gd name="T6" fmla="*/ 15 w 232"/>
                <a:gd name="T7" fmla="*/ 152 h 178"/>
                <a:gd name="T8" fmla="*/ 5 w 232"/>
                <a:gd name="T9" fmla="*/ 162 h 178"/>
                <a:gd name="T10" fmla="*/ 15 w 232"/>
                <a:gd name="T11" fmla="*/ 172 h 178"/>
                <a:gd name="T12" fmla="*/ 15 w 232"/>
                <a:gd name="T13" fmla="*/ 172 h 178"/>
                <a:gd name="T14" fmla="*/ 15 w 232"/>
                <a:gd name="T15" fmla="*/ 178 h 178"/>
                <a:gd name="T16" fmla="*/ 15 w 232"/>
                <a:gd name="T17" fmla="*/ 178 h 178"/>
                <a:gd name="T18" fmla="*/ 0 w 232"/>
                <a:gd name="T19" fmla="*/ 162 h 178"/>
                <a:gd name="T20" fmla="*/ 15 w 232"/>
                <a:gd name="T21" fmla="*/ 146 h 178"/>
                <a:gd name="T22" fmla="*/ 31 w 232"/>
                <a:gd name="T23" fmla="*/ 162 h 178"/>
                <a:gd name="T24" fmla="*/ 15 w 232"/>
                <a:gd name="T25" fmla="*/ 178 h 178"/>
                <a:gd name="T26" fmla="*/ 15 w 232"/>
                <a:gd name="T27" fmla="*/ 178 h 178"/>
                <a:gd name="T28" fmla="*/ 232 w 232"/>
                <a:gd name="T29" fmla="*/ 91 h 178"/>
                <a:gd name="T30" fmla="*/ 232 w 232"/>
                <a:gd name="T31" fmla="*/ 91 h 178"/>
                <a:gd name="T32" fmla="*/ 232 w 232"/>
                <a:gd name="T33" fmla="*/ 91 h 178"/>
                <a:gd name="T34" fmla="*/ 232 w 232"/>
                <a:gd name="T35" fmla="*/ 91 h 178"/>
                <a:gd name="T36" fmla="*/ 232 w 232"/>
                <a:gd name="T37" fmla="*/ 91 h 178"/>
                <a:gd name="T38" fmla="*/ 232 w 232"/>
                <a:gd name="T39" fmla="*/ 91 h 178"/>
                <a:gd name="T40" fmla="*/ 149 w 232"/>
                <a:gd name="T41" fmla="*/ 27 h 178"/>
                <a:gd name="T42" fmla="*/ 149 w 232"/>
                <a:gd name="T43" fmla="*/ 27 h 178"/>
                <a:gd name="T44" fmla="*/ 147 w 232"/>
                <a:gd name="T45" fmla="*/ 11 h 178"/>
                <a:gd name="T46" fmla="*/ 124 w 232"/>
                <a:gd name="T47" fmla="*/ 23 h 178"/>
                <a:gd name="T48" fmla="*/ 135 w 232"/>
                <a:gd name="T49" fmla="*/ 26 h 178"/>
                <a:gd name="T50" fmla="*/ 149 w 232"/>
                <a:gd name="T51" fmla="*/ 27 h 178"/>
                <a:gd name="T52" fmla="*/ 149 w 232"/>
                <a:gd name="T53" fmla="*/ 27 h 178"/>
                <a:gd name="T54" fmla="*/ 153 w 232"/>
                <a:gd name="T55" fmla="*/ 9 h 178"/>
                <a:gd name="T56" fmla="*/ 153 w 232"/>
                <a:gd name="T57" fmla="*/ 9 h 178"/>
                <a:gd name="T58" fmla="*/ 155 w 232"/>
                <a:gd name="T59" fmla="*/ 28 h 178"/>
                <a:gd name="T60" fmla="*/ 166 w 232"/>
                <a:gd name="T61" fmla="*/ 27 h 178"/>
                <a:gd name="T62" fmla="*/ 163 w 232"/>
                <a:gd name="T63" fmla="*/ 17 h 178"/>
                <a:gd name="T64" fmla="*/ 164 w 232"/>
                <a:gd name="T65" fmla="*/ 7 h 178"/>
                <a:gd name="T66" fmla="*/ 153 w 232"/>
                <a:gd name="T67" fmla="*/ 9 h 178"/>
                <a:gd name="T68" fmla="*/ 153 w 232"/>
                <a:gd name="T69" fmla="*/ 9 h 178"/>
                <a:gd name="T70" fmla="*/ 177 w 232"/>
                <a:gd name="T71" fmla="*/ 1 h 178"/>
                <a:gd name="T72" fmla="*/ 177 w 232"/>
                <a:gd name="T73" fmla="*/ 1 h 178"/>
                <a:gd name="T74" fmla="*/ 187 w 232"/>
                <a:gd name="T75" fmla="*/ 1 h 178"/>
                <a:gd name="T76" fmla="*/ 190 w 232"/>
                <a:gd name="T77" fmla="*/ 4 h 178"/>
                <a:gd name="T78" fmla="*/ 182 w 232"/>
                <a:gd name="T79" fmla="*/ 10 h 178"/>
                <a:gd name="T80" fmla="*/ 183 w 232"/>
                <a:gd name="T81" fmla="*/ 15 h 178"/>
                <a:gd name="T82" fmla="*/ 175 w 232"/>
                <a:gd name="T83" fmla="*/ 32 h 178"/>
                <a:gd name="T84" fmla="*/ 175 w 232"/>
                <a:gd name="T85" fmla="*/ 32 h 178"/>
                <a:gd name="T86" fmla="*/ 154 w 232"/>
                <a:gd name="T87" fmla="*/ 33 h 178"/>
                <a:gd name="T88" fmla="*/ 152 w 232"/>
                <a:gd name="T89" fmla="*/ 33 h 178"/>
                <a:gd name="T90" fmla="*/ 119 w 232"/>
                <a:gd name="T91" fmla="*/ 27 h 178"/>
                <a:gd name="T92" fmla="*/ 119 w 232"/>
                <a:gd name="T93" fmla="*/ 27 h 178"/>
                <a:gd name="T94" fmla="*/ 114 w 232"/>
                <a:gd name="T95" fmla="*/ 24 h 178"/>
                <a:gd name="T96" fmla="*/ 116 w 232"/>
                <a:gd name="T97" fmla="*/ 22 h 178"/>
                <a:gd name="T98" fmla="*/ 117 w 232"/>
                <a:gd name="T99" fmla="*/ 21 h 178"/>
                <a:gd name="T100" fmla="*/ 177 w 232"/>
                <a:gd name="T101" fmla="*/ 1 h 178"/>
                <a:gd name="T102" fmla="*/ 177 w 232"/>
                <a:gd name="T103" fmla="*/ 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2" h="178">
                  <a:moveTo>
                    <a:pt x="15" y="172"/>
                  </a:moveTo>
                  <a:lnTo>
                    <a:pt x="15" y="172"/>
                  </a:lnTo>
                  <a:cubicBezTo>
                    <a:pt x="21" y="172"/>
                    <a:pt x="25" y="167"/>
                    <a:pt x="25" y="162"/>
                  </a:cubicBezTo>
                  <a:cubicBezTo>
                    <a:pt x="25" y="156"/>
                    <a:pt x="21" y="152"/>
                    <a:pt x="15" y="152"/>
                  </a:cubicBezTo>
                  <a:cubicBezTo>
                    <a:pt x="10" y="152"/>
                    <a:pt x="5" y="156"/>
                    <a:pt x="5" y="162"/>
                  </a:cubicBezTo>
                  <a:cubicBezTo>
                    <a:pt x="5" y="167"/>
                    <a:pt x="10" y="172"/>
                    <a:pt x="15" y="172"/>
                  </a:cubicBezTo>
                  <a:lnTo>
                    <a:pt x="15" y="172"/>
                  </a:lnTo>
                  <a:close/>
                  <a:moveTo>
                    <a:pt x="15" y="178"/>
                  </a:moveTo>
                  <a:lnTo>
                    <a:pt x="15" y="178"/>
                  </a:lnTo>
                  <a:cubicBezTo>
                    <a:pt x="7" y="178"/>
                    <a:pt x="0" y="170"/>
                    <a:pt x="0" y="162"/>
                  </a:cubicBezTo>
                  <a:cubicBezTo>
                    <a:pt x="0" y="153"/>
                    <a:pt x="7" y="146"/>
                    <a:pt x="15" y="146"/>
                  </a:cubicBezTo>
                  <a:cubicBezTo>
                    <a:pt x="24" y="146"/>
                    <a:pt x="31" y="153"/>
                    <a:pt x="31" y="162"/>
                  </a:cubicBezTo>
                  <a:cubicBezTo>
                    <a:pt x="31" y="170"/>
                    <a:pt x="24" y="178"/>
                    <a:pt x="15" y="178"/>
                  </a:cubicBezTo>
                  <a:lnTo>
                    <a:pt x="15" y="178"/>
                  </a:lnTo>
                  <a:close/>
                  <a:moveTo>
                    <a:pt x="232" y="91"/>
                  </a:moveTo>
                  <a:lnTo>
                    <a:pt x="232" y="91"/>
                  </a:lnTo>
                  <a:cubicBezTo>
                    <a:pt x="232" y="91"/>
                    <a:pt x="232" y="91"/>
                    <a:pt x="232" y="91"/>
                  </a:cubicBezTo>
                  <a:lnTo>
                    <a:pt x="232" y="91"/>
                  </a:lnTo>
                  <a:lnTo>
                    <a:pt x="232" y="91"/>
                  </a:lnTo>
                  <a:lnTo>
                    <a:pt x="232" y="91"/>
                  </a:lnTo>
                  <a:close/>
                  <a:moveTo>
                    <a:pt x="149" y="27"/>
                  </a:moveTo>
                  <a:lnTo>
                    <a:pt x="149" y="27"/>
                  </a:lnTo>
                  <a:cubicBezTo>
                    <a:pt x="147" y="23"/>
                    <a:pt x="147" y="17"/>
                    <a:pt x="147" y="11"/>
                  </a:cubicBezTo>
                  <a:cubicBezTo>
                    <a:pt x="139" y="13"/>
                    <a:pt x="131" y="17"/>
                    <a:pt x="124" y="23"/>
                  </a:cubicBezTo>
                  <a:cubicBezTo>
                    <a:pt x="126" y="23"/>
                    <a:pt x="130" y="25"/>
                    <a:pt x="135" y="26"/>
                  </a:cubicBezTo>
                  <a:cubicBezTo>
                    <a:pt x="139" y="26"/>
                    <a:pt x="144" y="27"/>
                    <a:pt x="149" y="27"/>
                  </a:cubicBezTo>
                  <a:lnTo>
                    <a:pt x="149" y="27"/>
                  </a:lnTo>
                  <a:close/>
                  <a:moveTo>
                    <a:pt x="153" y="9"/>
                  </a:moveTo>
                  <a:lnTo>
                    <a:pt x="153" y="9"/>
                  </a:lnTo>
                  <a:cubicBezTo>
                    <a:pt x="152" y="17"/>
                    <a:pt x="153" y="23"/>
                    <a:pt x="155" y="28"/>
                  </a:cubicBezTo>
                  <a:cubicBezTo>
                    <a:pt x="159" y="28"/>
                    <a:pt x="162" y="27"/>
                    <a:pt x="166" y="27"/>
                  </a:cubicBezTo>
                  <a:cubicBezTo>
                    <a:pt x="164" y="25"/>
                    <a:pt x="163" y="21"/>
                    <a:pt x="163" y="17"/>
                  </a:cubicBezTo>
                  <a:cubicBezTo>
                    <a:pt x="163" y="14"/>
                    <a:pt x="163" y="10"/>
                    <a:pt x="164" y="7"/>
                  </a:cubicBezTo>
                  <a:cubicBezTo>
                    <a:pt x="161" y="8"/>
                    <a:pt x="157" y="8"/>
                    <a:pt x="153" y="9"/>
                  </a:cubicBezTo>
                  <a:lnTo>
                    <a:pt x="153" y="9"/>
                  </a:lnTo>
                  <a:close/>
                  <a:moveTo>
                    <a:pt x="177" y="1"/>
                  </a:moveTo>
                  <a:lnTo>
                    <a:pt x="177" y="1"/>
                  </a:lnTo>
                  <a:cubicBezTo>
                    <a:pt x="180" y="1"/>
                    <a:pt x="184" y="0"/>
                    <a:pt x="187" y="1"/>
                  </a:cubicBezTo>
                  <a:cubicBezTo>
                    <a:pt x="189" y="1"/>
                    <a:pt x="190" y="3"/>
                    <a:pt x="190" y="4"/>
                  </a:cubicBezTo>
                  <a:cubicBezTo>
                    <a:pt x="190" y="7"/>
                    <a:pt x="185" y="9"/>
                    <a:pt x="182" y="10"/>
                  </a:cubicBezTo>
                  <a:cubicBezTo>
                    <a:pt x="182" y="12"/>
                    <a:pt x="183" y="14"/>
                    <a:pt x="183" y="15"/>
                  </a:cubicBezTo>
                  <a:cubicBezTo>
                    <a:pt x="184" y="23"/>
                    <a:pt x="180" y="30"/>
                    <a:pt x="175" y="32"/>
                  </a:cubicBezTo>
                  <a:cubicBezTo>
                    <a:pt x="175" y="32"/>
                    <a:pt x="175" y="32"/>
                    <a:pt x="175" y="32"/>
                  </a:cubicBezTo>
                  <a:cubicBezTo>
                    <a:pt x="168" y="33"/>
                    <a:pt x="161" y="33"/>
                    <a:pt x="154" y="33"/>
                  </a:cubicBezTo>
                  <a:cubicBezTo>
                    <a:pt x="153" y="33"/>
                    <a:pt x="153" y="33"/>
                    <a:pt x="152" y="33"/>
                  </a:cubicBezTo>
                  <a:cubicBezTo>
                    <a:pt x="141" y="33"/>
                    <a:pt x="129" y="31"/>
                    <a:pt x="119" y="27"/>
                  </a:cubicBezTo>
                  <a:cubicBezTo>
                    <a:pt x="119" y="27"/>
                    <a:pt x="119" y="27"/>
                    <a:pt x="119" y="27"/>
                  </a:cubicBezTo>
                  <a:cubicBezTo>
                    <a:pt x="116" y="30"/>
                    <a:pt x="112" y="27"/>
                    <a:pt x="114" y="24"/>
                  </a:cubicBezTo>
                  <a:cubicBezTo>
                    <a:pt x="114" y="24"/>
                    <a:pt x="115" y="23"/>
                    <a:pt x="116" y="22"/>
                  </a:cubicBezTo>
                  <a:cubicBezTo>
                    <a:pt x="116" y="22"/>
                    <a:pt x="117" y="21"/>
                    <a:pt x="117" y="21"/>
                  </a:cubicBezTo>
                  <a:cubicBezTo>
                    <a:pt x="123" y="15"/>
                    <a:pt x="142" y="1"/>
                    <a:pt x="177" y="1"/>
                  </a:cubicBezTo>
                  <a:lnTo>
                    <a:pt x="177" y="1"/>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9" name="Freeform 14">
              <a:extLst>
                <a:ext uri="{FF2B5EF4-FFF2-40B4-BE49-F238E27FC236}">
                  <a16:creationId xmlns:a16="http://schemas.microsoft.com/office/drawing/2014/main" id="{5086F604-AA6F-7757-E42D-F621BFBEDB46}"/>
                </a:ext>
              </a:extLst>
            </p:cNvPr>
            <p:cNvSpPr>
              <a:spLocks noEditPoints="1"/>
            </p:cNvSpPr>
            <p:nvPr userDrawn="1"/>
          </p:nvSpPr>
          <p:spPr bwMode="auto">
            <a:xfrm>
              <a:off x="8123238" y="455613"/>
              <a:ext cx="800100" cy="385762"/>
            </a:xfrm>
            <a:custGeom>
              <a:avLst/>
              <a:gdLst>
                <a:gd name="T0" fmla="*/ 44 w 986"/>
                <a:gd name="T1" fmla="*/ 12 h 469"/>
                <a:gd name="T2" fmla="*/ 100 w 986"/>
                <a:gd name="T3" fmla="*/ 110 h 469"/>
                <a:gd name="T4" fmla="*/ 112 w 986"/>
                <a:gd name="T5" fmla="*/ 49 h 469"/>
                <a:gd name="T6" fmla="*/ 238 w 986"/>
                <a:gd name="T7" fmla="*/ 9 h 469"/>
                <a:gd name="T8" fmla="*/ 265 w 986"/>
                <a:gd name="T9" fmla="*/ 94 h 469"/>
                <a:gd name="T10" fmla="*/ 297 w 986"/>
                <a:gd name="T11" fmla="*/ 110 h 469"/>
                <a:gd name="T12" fmla="*/ 368 w 986"/>
                <a:gd name="T13" fmla="*/ 2 h 469"/>
                <a:gd name="T14" fmla="*/ 431 w 986"/>
                <a:gd name="T15" fmla="*/ 0 h 469"/>
                <a:gd name="T16" fmla="*/ 506 w 986"/>
                <a:gd name="T17" fmla="*/ 2 h 469"/>
                <a:gd name="T18" fmla="*/ 562 w 986"/>
                <a:gd name="T19" fmla="*/ 110 h 469"/>
                <a:gd name="T20" fmla="*/ 595 w 986"/>
                <a:gd name="T21" fmla="*/ 104 h 469"/>
                <a:gd name="T22" fmla="*/ 653 w 986"/>
                <a:gd name="T23" fmla="*/ 16 h 469"/>
                <a:gd name="T24" fmla="*/ 623 w 986"/>
                <a:gd name="T25" fmla="*/ 103 h 469"/>
                <a:gd name="T26" fmla="*/ 741 w 986"/>
                <a:gd name="T27" fmla="*/ 112 h 469"/>
                <a:gd name="T28" fmla="*/ 805 w 986"/>
                <a:gd name="T29" fmla="*/ 2 h 469"/>
                <a:gd name="T30" fmla="*/ 887 w 986"/>
                <a:gd name="T31" fmla="*/ 110 h 469"/>
                <a:gd name="T32" fmla="*/ 805 w 986"/>
                <a:gd name="T33" fmla="*/ 2 h 469"/>
                <a:gd name="T34" fmla="*/ 938 w 986"/>
                <a:gd name="T35" fmla="*/ 59 h 469"/>
                <a:gd name="T36" fmla="*/ 926 w 986"/>
                <a:gd name="T37" fmla="*/ 2 h 469"/>
                <a:gd name="T38" fmla="*/ 54 w 986"/>
                <a:gd name="T39" fmla="*/ 281 h 469"/>
                <a:gd name="T40" fmla="*/ 96 w 986"/>
                <a:gd name="T41" fmla="*/ 251 h 469"/>
                <a:gd name="T42" fmla="*/ 205 w 986"/>
                <a:gd name="T43" fmla="*/ 291 h 469"/>
                <a:gd name="T44" fmla="*/ 256 w 986"/>
                <a:gd name="T45" fmla="*/ 288 h 469"/>
                <a:gd name="T46" fmla="*/ 303 w 986"/>
                <a:gd name="T47" fmla="*/ 179 h 469"/>
                <a:gd name="T48" fmla="*/ 303 w 986"/>
                <a:gd name="T49" fmla="*/ 179 h 469"/>
                <a:gd name="T50" fmla="*/ 421 w 986"/>
                <a:gd name="T51" fmla="*/ 278 h 469"/>
                <a:gd name="T52" fmla="*/ 467 w 986"/>
                <a:gd name="T53" fmla="*/ 180 h 469"/>
                <a:gd name="T54" fmla="*/ 525 w 986"/>
                <a:gd name="T55" fmla="*/ 190 h 469"/>
                <a:gd name="T56" fmla="*/ 495 w 986"/>
                <a:gd name="T57" fmla="*/ 288 h 469"/>
                <a:gd name="T58" fmla="*/ 575 w 986"/>
                <a:gd name="T59" fmla="*/ 285 h 469"/>
                <a:gd name="T60" fmla="*/ 618 w 986"/>
                <a:gd name="T61" fmla="*/ 282 h 469"/>
                <a:gd name="T62" fmla="*/ 620 w 986"/>
                <a:gd name="T63" fmla="*/ 227 h 469"/>
                <a:gd name="T64" fmla="*/ 625 w 986"/>
                <a:gd name="T65" fmla="*/ 241 h 469"/>
                <a:gd name="T66" fmla="*/ 697 w 986"/>
                <a:gd name="T67" fmla="*/ 180 h 469"/>
                <a:gd name="T68" fmla="*/ 752 w 986"/>
                <a:gd name="T69" fmla="*/ 288 h 469"/>
                <a:gd name="T70" fmla="*/ 851 w 986"/>
                <a:gd name="T71" fmla="*/ 191 h 469"/>
                <a:gd name="T72" fmla="*/ 900 w 986"/>
                <a:gd name="T73" fmla="*/ 287 h 469"/>
                <a:gd name="T74" fmla="*/ 888 w 986"/>
                <a:gd name="T75" fmla="*/ 291 h 469"/>
                <a:gd name="T76" fmla="*/ 871 w 986"/>
                <a:gd name="T77" fmla="*/ 174 h 469"/>
                <a:gd name="T78" fmla="*/ 820 w 986"/>
                <a:gd name="T79" fmla="*/ 188 h 469"/>
                <a:gd name="T80" fmla="*/ 954 w 986"/>
                <a:gd name="T81" fmla="*/ 190 h 469"/>
                <a:gd name="T82" fmla="*/ 25 w 986"/>
                <a:gd name="T83" fmla="*/ 457 h 469"/>
                <a:gd name="T84" fmla="*/ 46 w 986"/>
                <a:gd name="T85" fmla="*/ 359 h 469"/>
                <a:gd name="T86" fmla="*/ 171 w 986"/>
                <a:gd name="T87" fmla="*/ 369 h 469"/>
                <a:gd name="T88" fmla="*/ 220 w 986"/>
                <a:gd name="T89" fmla="*/ 465 h 469"/>
                <a:gd name="T90" fmla="*/ 208 w 986"/>
                <a:gd name="T91" fmla="*/ 469 h 469"/>
                <a:gd name="T92" fmla="*/ 278 w 986"/>
                <a:gd name="T93" fmla="*/ 368 h 469"/>
                <a:gd name="T94" fmla="*/ 249 w 986"/>
                <a:gd name="T95" fmla="*/ 467 h 469"/>
                <a:gd name="T96" fmla="*/ 328 w 986"/>
                <a:gd name="T97" fmla="*/ 463 h 469"/>
                <a:gd name="T98" fmla="*/ 394 w 986"/>
                <a:gd name="T99" fmla="*/ 359 h 469"/>
                <a:gd name="T100" fmla="*/ 429 w 986"/>
                <a:gd name="T101" fmla="*/ 466 h 469"/>
                <a:gd name="T102" fmla="*/ 394 w 986"/>
                <a:gd name="T103" fmla="*/ 359 h 469"/>
                <a:gd name="T104" fmla="*/ 579 w 986"/>
                <a:gd name="T105" fmla="*/ 438 h 469"/>
                <a:gd name="T106" fmla="*/ 551 w 986"/>
                <a:gd name="T107" fmla="*/ 357 h 469"/>
                <a:gd name="T108" fmla="*/ 599 w 986"/>
                <a:gd name="T109" fmla="*/ 359 h 469"/>
                <a:gd name="T110" fmla="*/ 675 w 986"/>
                <a:gd name="T111" fmla="*/ 359 h 469"/>
                <a:gd name="T112" fmla="*/ 731 w 986"/>
                <a:gd name="T113" fmla="*/ 370 h 469"/>
                <a:gd name="T114" fmla="*/ 693 w 986"/>
                <a:gd name="T115" fmla="*/ 469 h 469"/>
                <a:gd name="T116" fmla="*/ 832 w 986"/>
                <a:gd name="T117" fmla="*/ 457 h 469"/>
                <a:gd name="T118" fmla="*/ 837 w 986"/>
                <a:gd name="T119" fmla="*/ 359 h 469"/>
                <a:gd name="T120" fmla="*/ 837 w 986"/>
                <a:gd name="T121" fmla="*/ 359 h 469"/>
                <a:gd name="T122" fmla="*/ 954 w 986"/>
                <a:gd name="T123" fmla="*/ 3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6" h="469">
                  <a:moveTo>
                    <a:pt x="0" y="2"/>
                  </a:moveTo>
                  <a:lnTo>
                    <a:pt x="0" y="2"/>
                  </a:lnTo>
                  <a:lnTo>
                    <a:pt x="0" y="12"/>
                  </a:lnTo>
                  <a:lnTo>
                    <a:pt x="32" y="12"/>
                  </a:lnTo>
                  <a:lnTo>
                    <a:pt x="32" y="110"/>
                  </a:lnTo>
                  <a:lnTo>
                    <a:pt x="44" y="110"/>
                  </a:lnTo>
                  <a:lnTo>
                    <a:pt x="44" y="12"/>
                  </a:lnTo>
                  <a:lnTo>
                    <a:pt x="76" y="12"/>
                  </a:lnTo>
                  <a:lnTo>
                    <a:pt x="76" y="2"/>
                  </a:lnTo>
                  <a:lnTo>
                    <a:pt x="0" y="2"/>
                  </a:lnTo>
                  <a:lnTo>
                    <a:pt x="0" y="2"/>
                  </a:lnTo>
                  <a:close/>
                  <a:moveTo>
                    <a:pt x="100" y="2"/>
                  </a:moveTo>
                  <a:lnTo>
                    <a:pt x="100" y="2"/>
                  </a:lnTo>
                  <a:lnTo>
                    <a:pt x="100" y="110"/>
                  </a:lnTo>
                  <a:lnTo>
                    <a:pt x="158" y="110"/>
                  </a:lnTo>
                  <a:lnTo>
                    <a:pt x="158" y="100"/>
                  </a:lnTo>
                  <a:lnTo>
                    <a:pt x="112" y="100"/>
                  </a:lnTo>
                  <a:lnTo>
                    <a:pt x="112" y="59"/>
                  </a:lnTo>
                  <a:lnTo>
                    <a:pt x="154" y="59"/>
                  </a:lnTo>
                  <a:lnTo>
                    <a:pt x="154" y="49"/>
                  </a:lnTo>
                  <a:lnTo>
                    <a:pt x="112" y="49"/>
                  </a:lnTo>
                  <a:lnTo>
                    <a:pt x="112" y="12"/>
                  </a:lnTo>
                  <a:lnTo>
                    <a:pt x="158" y="12"/>
                  </a:lnTo>
                  <a:lnTo>
                    <a:pt x="158" y="2"/>
                  </a:lnTo>
                  <a:lnTo>
                    <a:pt x="100" y="2"/>
                  </a:lnTo>
                  <a:lnTo>
                    <a:pt x="100" y="2"/>
                  </a:lnTo>
                  <a:close/>
                  <a:moveTo>
                    <a:pt x="238" y="9"/>
                  </a:moveTo>
                  <a:lnTo>
                    <a:pt x="238" y="9"/>
                  </a:lnTo>
                  <a:cubicBezTo>
                    <a:pt x="248" y="9"/>
                    <a:pt x="257" y="11"/>
                    <a:pt x="266" y="17"/>
                  </a:cubicBezTo>
                  <a:lnTo>
                    <a:pt x="270" y="8"/>
                  </a:lnTo>
                  <a:cubicBezTo>
                    <a:pt x="260" y="3"/>
                    <a:pt x="250" y="0"/>
                    <a:pt x="238" y="0"/>
                  </a:cubicBezTo>
                  <a:cubicBezTo>
                    <a:pt x="206" y="0"/>
                    <a:pt x="181" y="23"/>
                    <a:pt x="181" y="56"/>
                  </a:cubicBezTo>
                  <a:cubicBezTo>
                    <a:pt x="181" y="91"/>
                    <a:pt x="206" y="112"/>
                    <a:pt x="238" y="112"/>
                  </a:cubicBezTo>
                  <a:cubicBezTo>
                    <a:pt x="248" y="112"/>
                    <a:pt x="260" y="107"/>
                    <a:pt x="270" y="102"/>
                  </a:cubicBezTo>
                  <a:lnTo>
                    <a:pt x="265" y="94"/>
                  </a:lnTo>
                  <a:cubicBezTo>
                    <a:pt x="257" y="99"/>
                    <a:pt x="247" y="102"/>
                    <a:pt x="238" y="102"/>
                  </a:cubicBezTo>
                  <a:cubicBezTo>
                    <a:pt x="211" y="102"/>
                    <a:pt x="193" y="82"/>
                    <a:pt x="193" y="56"/>
                  </a:cubicBezTo>
                  <a:cubicBezTo>
                    <a:pt x="193" y="30"/>
                    <a:pt x="211" y="9"/>
                    <a:pt x="238" y="9"/>
                  </a:cubicBezTo>
                  <a:lnTo>
                    <a:pt x="238" y="9"/>
                  </a:lnTo>
                  <a:close/>
                  <a:moveTo>
                    <a:pt x="297" y="2"/>
                  </a:moveTo>
                  <a:lnTo>
                    <a:pt x="297" y="2"/>
                  </a:lnTo>
                  <a:lnTo>
                    <a:pt x="297" y="110"/>
                  </a:lnTo>
                  <a:lnTo>
                    <a:pt x="309" y="110"/>
                  </a:lnTo>
                  <a:lnTo>
                    <a:pt x="309" y="58"/>
                  </a:lnTo>
                  <a:lnTo>
                    <a:pt x="368" y="58"/>
                  </a:lnTo>
                  <a:lnTo>
                    <a:pt x="368" y="110"/>
                  </a:lnTo>
                  <a:lnTo>
                    <a:pt x="380" y="110"/>
                  </a:lnTo>
                  <a:lnTo>
                    <a:pt x="380" y="2"/>
                  </a:lnTo>
                  <a:lnTo>
                    <a:pt x="368" y="2"/>
                  </a:lnTo>
                  <a:lnTo>
                    <a:pt x="368" y="49"/>
                  </a:lnTo>
                  <a:lnTo>
                    <a:pt x="309" y="49"/>
                  </a:lnTo>
                  <a:lnTo>
                    <a:pt x="309" y="2"/>
                  </a:lnTo>
                  <a:lnTo>
                    <a:pt x="297" y="2"/>
                  </a:lnTo>
                  <a:lnTo>
                    <a:pt x="297" y="2"/>
                  </a:lnTo>
                  <a:close/>
                  <a:moveTo>
                    <a:pt x="431" y="0"/>
                  </a:moveTo>
                  <a:lnTo>
                    <a:pt x="431" y="0"/>
                  </a:lnTo>
                  <a:lnTo>
                    <a:pt x="418" y="3"/>
                  </a:lnTo>
                  <a:lnTo>
                    <a:pt x="418" y="110"/>
                  </a:lnTo>
                  <a:lnTo>
                    <a:pt x="430" y="110"/>
                  </a:lnTo>
                  <a:lnTo>
                    <a:pt x="430" y="18"/>
                  </a:lnTo>
                  <a:lnTo>
                    <a:pt x="493" y="112"/>
                  </a:lnTo>
                  <a:lnTo>
                    <a:pt x="506" y="109"/>
                  </a:lnTo>
                  <a:lnTo>
                    <a:pt x="506" y="2"/>
                  </a:lnTo>
                  <a:lnTo>
                    <a:pt x="495" y="2"/>
                  </a:lnTo>
                  <a:lnTo>
                    <a:pt x="495" y="95"/>
                  </a:lnTo>
                  <a:lnTo>
                    <a:pt x="431" y="0"/>
                  </a:lnTo>
                  <a:lnTo>
                    <a:pt x="431" y="0"/>
                  </a:lnTo>
                  <a:close/>
                  <a:moveTo>
                    <a:pt x="550" y="110"/>
                  </a:moveTo>
                  <a:lnTo>
                    <a:pt x="550" y="110"/>
                  </a:lnTo>
                  <a:lnTo>
                    <a:pt x="562" y="110"/>
                  </a:lnTo>
                  <a:lnTo>
                    <a:pt x="562" y="2"/>
                  </a:lnTo>
                  <a:lnTo>
                    <a:pt x="550" y="2"/>
                  </a:lnTo>
                  <a:lnTo>
                    <a:pt x="550" y="110"/>
                  </a:lnTo>
                  <a:close/>
                  <a:moveTo>
                    <a:pt x="623" y="103"/>
                  </a:moveTo>
                  <a:lnTo>
                    <a:pt x="623" y="103"/>
                  </a:lnTo>
                  <a:cubicBezTo>
                    <a:pt x="615" y="103"/>
                    <a:pt x="606" y="100"/>
                    <a:pt x="600" y="96"/>
                  </a:cubicBezTo>
                  <a:lnTo>
                    <a:pt x="595" y="104"/>
                  </a:lnTo>
                  <a:cubicBezTo>
                    <a:pt x="604" y="109"/>
                    <a:pt x="613" y="112"/>
                    <a:pt x="624" y="112"/>
                  </a:cubicBezTo>
                  <a:cubicBezTo>
                    <a:pt x="647" y="112"/>
                    <a:pt x="658" y="97"/>
                    <a:pt x="658" y="81"/>
                  </a:cubicBezTo>
                  <a:cubicBezTo>
                    <a:pt x="658" y="65"/>
                    <a:pt x="646" y="58"/>
                    <a:pt x="634" y="52"/>
                  </a:cubicBezTo>
                  <a:lnTo>
                    <a:pt x="625" y="48"/>
                  </a:lnTo>
                  <a:cubicBezTo>
                    <a:pt x="617" y="44"/>
                    <a:pt x="609" y="39"/>
                    <a:pt x="609" y="28"/>
                  </a:cubicBezTo>
                  <a:cubicBezTo>
                    <a:pt x="609" y="14"/>
                    <a:pt x="620" y="8"/>
                    <a:pt x="630" y="8"/>
                  </a:cubicBezTo>
                  <a:cubicBezTo>
                    <a:pt x="640" y="8"/>
                    <a:pt x="647" y="12"/>
                    <a:pt x="653" y="16"/>
                  </a:cubicBezTo>
                  <a:lnTo>
                    <a:pt x="657" y="8"/>
                  </a:lnTo>
                  <a:cubicBezTo>
                    <a:pt x="649" y="3"/>
                    <a:pt x="640" y="0"/>
                    <a:pt x="630" y="0"/>
                  </a:cubicBezTo>
                  <a:cubicBezTo>
                    <a:pt x="611" y="0"/>
                    <a:pt x="598" y="11"/>
                    <a:pt x="598" y="28"/>
                  </a:cubicBezTo>
                  <a:cubicBezTo>
                    <a:pt x="598" y="50"/>
                    <a:pt x="614" y="54"/>
                    <a:pt x="630" y="62"/>
                  </a:cubicBezTo>
                  <a:cubicBezTo>
                    <a:pt x="639" y="66"/>
                    <a:pt x="646" y="71"/>
                    <a:pt x="646" y="82"/>
                  </a:cubicBezTo>
                  <a:cubicBezTo>
                    <a:pt x="646" y="95"/>
                    <a:pt x="636" y="103"/>
                    <a:pt x="623" y="103"/>
                  </a:cubicBezTo>
                  <a:lnTo>
                    <a:pt x="623" y="103"/>
                  </a:lnTo>
                  <a:close/>
                  <a:moveTo>
                    <a:pt x="741" y="9"/>
                  </a:moveTo>
                  <a:lnTo>
                    <a:pt x="741" y="9"/>
                  </a:lnTo>
                  <a:cubicBezTo>
                    <a:pt x="752" y="9"/>
                    <a:pt x="761" y="11"/>
                    <a:pt x="769" y="17"/>
                  </a:cubicBezTo>
                  <a:lnTo>
                    <a:pt x="774" y="8"/>
                  </a:lnTo>
                  <a:cubicBezTo>
                    <a:pt x="764" y="3"/>
                    <a:pt x="754" y="0"/>
                    <a:pt x="741" y="0"/>
                  </a:cubicBezTo>
                  <a:cubicBezTo>
                    <a:pt x="709" y="0"/>
                    <a:pt x="684" y="23"/>
                    <a:pt x="684" y="56"/>
                  </a:cubicBezTo>
                  <a:cubicBezTo>
                    <a:pt x="684" y="91"/>
                    <a:pt x="709" y="112"/>
                    <a:pt x="741" y="112"/>
                  </a:cubicBezTo>
                  <a:cubicBezTo>
                    <a:pt x="752" y="112"/>
                    <a:pt x="764" y="107"/>
                    <a:pt x="773" y="102"/>
                  </a:cubicBezTo>
                  <a:lnTo>
                    <a:pt x="769" y="94"/>
                  </a:lnTo>
                  <a:cubicBezTo>
                    <a:pt x="761" y="99"/>
                    <a:pt x="751" y="102"/>
                    <a:pt x="741" y="102"/>
                  </a:cubicBezTo>
                  <a:cubicBezTo>
                    <a:pt x="715" y="102"/>
                    <a:pt x="697" y="82"/>
                    <a:pt x="697" y="56"/>
                  </a:cubicBezTo>
                  <a:cubicBezTo>
                    <a:pt x="697" y="30"/>
                    <a:pt x="715" y="9"/>
                    <a:pt x="741" y="9"/>
                  </a:cubicBezTo>
                  <a:lnTo>
                    <a:pt x="741" y="9"/>
                  </a:lnTo>
                  <a:close/>
                  <a:moveTo>
                    <a:pt x="805" y="2"/>
                  </a:moveTo>
                  <a:lnTo>
                    <a:pt x="805" y="2"/>
                  </a:lnTo>
                  <a:lnTo>
                    <a:pt x="805" y="110"/>
                  </a:lnTo>
                  <a:lnTo>
                    <a:pt x="817" y="110"/>
                  </a:lnTo>
                  <a:lnTo>
                    <a:pt x="817" y="58"/>
                  </a:lnTo>
                  <a:lnTo>
                    <a:pt x="875" y="58"/>
                  </a:lnTo>
                  <a:lnTo>
                    <a:pt x="875" y="110"/>
                  </a:lnTo>
                  <a:lnTo>
                    <a:pt x="887" y="110"/>
                  </a:lnTo>
                  <a:lnTo>
                    <a:pt x="887" y="2"/>
                  </a:lnTo>
                  <a:lnTo>
                    <a:pt x="875" y="2"/>
                  </a:lnTo>
                  <a:lnTo>
                    <a:pt x="875" y="49"/>
                  </a:lnTo>
                  <a:lnTo>
                    <a:pt x="817" y="49"/>
                  </a:lnTo>
                  <a:lnTo>
                    <a:pt x="817" y="2"/>
                  </a:lnTo>
                  <a:lnTo>
                    <a:pt x="805" y="2"/>
                  </a:lnTo>
                  <a:lnTo>
                    <a:pt x="805" y="2"/>
                  </a:lnTo>
                  <a:close/>
                  <a:moveTo>
                    <a:pt x="926" y="2"/>
                  </a:moveTo>
                  <a:lnTo>
                    <a:pt x="926" y="2"/>
                  </a:lnTo>
                  <a:lnTo>
                    <a:pt x="926" y="110"/>
                  </a:lnTo>
                  <a:lnTo>
                    <a:pt x="984" y="110"/>
                  </a:lnTo>
                  <a:lnTo>
                    <a:pt x="984" y="100"/>
                  </a:lnTo>
                  <a:lnTo>
                    <a:pt x="938" y="100"/>
                  </a:lnTo>
                  <a:lnTo>
                    <a:pt x="938" y="59"/>
                  </a:lnTo>
                  <a:lnTo>
                    <a:pt x="980" y="59"/>
                  </a:lnTo>
                  <a:lnTo>
                    <a:pt x="980" y="49"/>
                  </a:lnTo>
                  <a:lnTo>
                    <a:pt x="938" y="49"/>
                  </a:lnTo>
                  <a:lnTo>
                    <a:pt x="938" y="12"/>
                  </a:lnTo>
                  <a:lnTo>
                    <a:pt x="984" y="12"/>
                  </a:lnTo>
                  <a:lnTo>
                    <a:pt x="984" y="2"/>
                  </a:lnTo>
                  <a:lnTo>
                    <a:pt x="926" y="2"/>
                  </a:lnTo>
                  <a:lnTo>
                    <a:pt x="926" y="2"/>
                  </a:lnTo>
                  <a:close/>
                  <a:moveTo>
                    <a:pt x="96" y="251"/>
                  </a:moveTo>
                  <a:lnTo>
                    <a:pt x="96" y="251"/>
                  </a:lnTo>
                  <a:lnTo>
                    <a:pt x="96" y="180"/>
                  </a:lnTo>
                  <a:lnTo>
                    <a:pt x="84" y="180"/>
                  </a:lnTo>
                  <a:lnTo>
                    <a:pt x="84" y="249"/>
                  </a:lnTo>
                  <a:cubicBezTo>
                    <a:pt x="84" y="274"/>
                    <a:pt x="73" y="281"/>
                    <a:pt x="54" y="281"/>
                  </a:cubicBezTo>
                  <a:cubicBezTo>
                    <a:pt x="34" y="281"/>
                    <a:pt x="25" y="270"/>
                    <a:pt x="25" y="249"/>
                  </a:cubicBezTo>
                  <a:lnTo>
                    <a:pt x="25" y="180"/>
                  </a:lnTo>
                  <a:lnTo>
                    <a:pt x="13" y="180"/>
                  </a:lnTo>
                  <a:lnTo>
                    <a:pt x="13" y="252"/>
                  </a:lnTo>
                  <a:cubicBezTo>
                    <a:pt x="13" y="277"/>
                    <a:pt x="27" y="290"/>
                    <a:pt x="54" y="290"/>
                  </a:cubicBezTo>
                  <a:cubicBezTo>
                    <a:pt x="74" y="290"/>
                    <a:pt x="96" y="284"/>
                    <a:pt x="96" y="251"/>
                  </a:cubicBezTo>
                  <a:lnTo>
                    <a:pt x="96" y="251"/>
                  </a:lnTo>
                  <a:close/>
                  <a:moveTo>
                    <a:pt x="143" y="178"/>
                  </a:moveTo>
                  <a:lnTo>
                    <a:pt x="143" y="178"/>
                  </a:lnTo>
                  <a:lnTo>
                    <a:pt x="130" y="181"/>
                  </a:lnTo>
                  <a:lnTo>
                    <a:pt x="130" y="288"/>
                  </a:lnTo>
                  <a:lnTo>
                    <a:pt x="142" y="288"/>
                  </a:lnTo>
                  <a:lnTo>
                    <a:pt x="142" y="196"/>
                  </a:lnTo>
                  <a:lnTo>
                    <a:pt x="205" y="291"/>
                  </a:lnTo>
                  <a:lnTo>
                    <a:pt x="218" y="287"/>
                  </a:lnTo>
                  <a:lnTo>
                    <a:pt x="218" y="181"/>
                  </a:lnTo>
                  <a:lnTo>
                    <a:pt x="207" y="181"/>
                  </a:lnTo>
                  <a:lnTo>
                    <a:pt x="206" y="273"/>
                  </a:lnTo>
                  <a:lnTo>
                    <a:pt x="143" y="178"/>
                  </a:lnTo>
                  <a:lnTo>
                    <a:pt x="143" y="178"/>
                  </a:lnTo>
                  <a:close/>
                  <a:moveTo>
                    <a:pt x="256" y="288"/>
                  </a:moveTo>
                  <a:lnTo>
                    <a:pt x="256" y="288"/>
                  </a:lnTo>
                  <a:lnTo>
                    <a:pt x="268" y="288"/>
                  </a:lnTo>
                  <a:lnTo>
                    <a:pt x="268" y="180"/>
                  </a:lnTo>
                  <a:lnTo>
                    <a:pt x="256" y="180"/>
                  </a:lnTo>
                  <a:lnTo>
                    <a:pt x="256" y="288"/>
                  </a:lnTo>
                  <a:close/>
                  <a:moveTo>
                    <a:pt x="303" y="179"/>
                  </a:moveTo>
                  <a:lnTo>
                    <a:pt x="303" y="179"/>
                  </a:lnTo>
                  <a:lnTo>
                    <a:pt x="291" y="183"/>
                  </a:lnTo>
                  <a:lnTo>
                    <a:pt x="332" y="288"/>
                  </a:lnTo>
                  <a:lnTo>
                    <a:pt x="344" y="288"/>
                  </a:lnTo>
                  <a:lnTo>
                    <a:pt x="385" y="183"/>
                  </a:lnTo>
                  <a:lnTo>
                    <a:pt x="374" y="179"/>
                  </a:lnTo>
                  <a:lnTo>
                    <a:pt x="338" y="275"/>
                  </a:lnTo>
                  <a:lnTo>
                    <a:pt x="303" y="179"/>
                  </a:lnTo>
                  <a:lnTo>
                    <a:pt x="303" y="179"/>
                  </a:lnTo>
                  <a:close/>
                  <a:moveTo>
                    <a:pt x="409" y="180"/>
                  </a:moveTo>
                  <a:lnTo>
                    <a:pt x="409" y="180"/>
                  </a:lnTo>
                  <a:lnTo>
                    <a:pt x="409" y="288"/>
                  </a:lnTo>
                  <a:lnTo>
                    <a:pt x="467" y="288"/>
                  </a:lnTo>
                  <a:lnTo>
                    <a:pt x="467" y="278"/>
                  </a:lnTo>
                  <a:lnTo>
                    <a:pt x="421" y="278"/>
                  </a:lnTo>
                  <a:lnTo>
                    <a:pt x="421" y="237"/>
                  </a:lnTo>
                  <a:lnTo>
                    <a:pt x="463" y="237"/>
                  </a:lnTo>
                  <a:lnTo>
                    <a:pt x="463" y="227"/>
                  </a:lnTo>
                  <a:lnTo>
                    <a:pt x="421" y="227"/>
                  </a:lnTo>
                  <a:lnTo>
                    <a:pt x="421" y="190"/>
                  </a:lnTo>
                  <a:lnTo>
                    <a:pt x="467" y="190"/>
                  </a:lnTo>
                  <a:lnTo>
                    <a:pt x="467" y="180"/>
                  </a:lnTo>
                  <a:lnTo>
                    <a:pt x="409" y="180"/>
                  </a:lnTo>
                  <a:lnTo>
                    <a:pt x="409" y="180"/>
                  </a:lnTo>
                  <a:close/>
                  <a:moveTo>
                    <a:pt x="522" y="233"/>
                  </a:moveTo>
                  <a:lnTo>
                    <a:pt x="522" y="233"/>
                  </a:lnTo>
                  <a:lnTo>
                    <a:pt x="508" y="233"/>
                  </a:lnTo>
                  <a:lnTo>
                    <a:pt x="508" y="190"/>
                  </a:lnTo>
                  <a:lnTo>
                    <a:pt x="525" y="190"/>
                  </a:lnTo>
                  <a:cubicBezTo>
                    <a:pt x="543" y="190"/>
                    <a:pt x="549" y="199"/>
                    <a:pt x="549" y="211"/>
                  </a:cubicBezTo>
                  <a:cubicBezTo>
                    <a:pt x="549" y="228"/>
                    <a:pt x="536" y="233"/>
                    <a:pt x="522" y="233"/>
                  </a:cubicBezTo>
                  <a:lnTo>
                    <a:pt x="522" y="233"/>
                  </a:lnTo>
                  <a:close/>
                  <a:moveTo>
                    <a:pt x="528" y="181"/>
                  </a:moveTo>
                  <a:lnTo>
                    <a:pt x="528" y="181"/>
                  </a:lnTo>
                  <a:lnTo>
                    <a:pt x="495" y="180"/>
                  </a:lnTo>
                  <a:lnTo>
                    <a:pt x="495" y="288"/>
                  </a:lnTo>
                  <a:lnTo>
                    <a:pt x="508" y="288"/>
                  </a:lnTo>
                  <a:lnTo>
                    <a:pt x="508" y="242"/>
                  </a:lnTo>
                  <a:lnTo>
                    <a:pt x="517" y="242"/>
                  </a:lnTo>
                  <a:cubicBezTo>
                    <a:pt x="525" y="242"/>
                    <a:pt x="530" y="245"/>
                    <a:pt x="534" y="251"/>
                  </a:cubicBezTo>
                  <a:lnTo>
                    <a:pt x="539" y="257"/>
                  </a:lnTo>
                  <a:lnTo>
                    <a:pt x="564" y="291"/>
                  </a:lnTo>
                  <a:lnTo>
                    <a:pt x="575" y="285"/>
                  </a:lnTo>
                  <a:lnTo>
                    <a:pt x="553" y="256"/>
                  </a:lnTo>
                  <a:cubicBezTo>
                    <a:pt x="549" y="251"/>
                    <a:pt x="543" y="241"/>
                    <a:pt x="537" y="240"/>
                  </a:cubicBezTo>
                  <a:lnTo>
                    <a:pt x="537" y="237"/>
                  </a:lnTo>
                  <a:cubicBezTo>
                    <a:pt x="551" y="235"/>
                    <a:pt x="560" y="227"/>
                    <a:pt x="560" y="209"/>
                  </a:cubicBezTo>
                  <a:cubicBezTo>
                    <a:pt x="560" y="192"/>
                    <a:pt x="548" y="181"/>
                    <a:pt x="528" y="181"/>
                  </a:cubicBezTo>
                  <a:lnTo>
                    <a:pt x="528" y="181"/>
                  </a:lnTo>
                  <a:close/>
                  <a:moveTo>
                    <a:pt x="618" y="282"/>
                  </a:moveTo>
                  <a:lnTo>
                    <a:pt x="618" y="282"/>
                  </a:lnTo>
                  <a:cubicBezTo>
                    <a:pt x="609" y="282"/>
                    <a:pt x="601" y="279"/>
                    <a:pt x="595" y="275"/>
                  </a:cubicBezTo>
                  <a:lnTo>
                    <a:pt x="590" y="283"/>
                  </a:lnTo>
                  <a:cubicBezTo>
                    <a:pt x="599" y="288"/>
                    <a:pt x="607" y="291"/>
                    <a:pt x="618" y="291"/>
                  </a:cubicBezTo>
                  <a:cubicBezTo>
                    <a:pt x="642" y="291"/>
                    <a:pt x="653" y="276"/>
                    <a:pt x="653" y="260"/>
                  </a:cubicBezTo>
                  <a:cubicBezTo>
                    <a:pt x="653" y="244"/>
                    <a:pt x="641" y="237"/>
                    <a:pt x="629" y="231"/>
                  </a:cubicBezTo>
                  <a:lnTo>
                    <a:pt x="620" y="227"/>
                  </a:lnTo>
                  <a:cubicBezTo>
                    <a:pt x="612" y="223"/>
                    <a:pt x="604" y="218"/>
                    <a:pt x="604" y="207"/>
                  </a:cubicBezTo>
                  <a:cubicBezTo>
                    <a:pt x="604" y="193"/>
                    <a:pt x="615" y="187"/>
                    <a:pt x="625" y="187"/>
                  </a:cubicBezTo>
                  <a:cubicBezTo>
                    <a:pt x="635" y="187"/>
                    <a:pt x="642" y="191"/>
                    <a:pt x="648" y="195"/>
                  </a:cubicBezTo>
                  <a:lnTo>
                    <a:pt x="652" y="187"/>
                  </a:lnTo>
                  <a:cubicBezTo>
                    <a:pt x="644" y="182"/>
                    <a:pt x="634" y="179"/>
                    <a:pt x="624" y="179"/>
                  </a:cubicBezTo>
                  <a:cubicBezTo>
                    <a:pt x="605" y="179"/>
                    <a:pt x="592" y="190"/>
                    <a:pt x="592" y="207"/>
                  </a:cubicBezTo>
                  <a:cubicBezTo>
                    <a:pt x="592" y="229"/>
                    <a:pt x="609" y="233"/>
                    <a:pt x="625" y="241"/>
                  </a:cubicBezTo>
                  <a:cubicBezTo>
                    <a:pt x="633" y="245"/>
                    <a:pt x="640" y="250"/>
                    <a:pt x="640" y="261"/>
                  </a:cubicBezTo>
                  <a:cubicBezTo>
                    <a:pt x="640" y="274"/>
                    <a:pt x="631" y="282"/>
                    <a:pt x="618" y="282"/>
                  </a:cubicBezTo>
                  <a:lnTo>
                    <a:pt x="618" y="282"/>
                  </a:lnTo>
                  <a:close/>
                  <a:moveTo>
                    <a:pt x="685" y="288"/>
                  </a:moveTo>
                  <a:lnTo>
                    <a:pt x="685" y="288"/>
                  </a:lnTo>
                  <a:lnTo>
                    <a:pt x="697" y="288"/>
                  </a:lnTo>
                  <a:lnTo>
                    <a:pt x="697" y="180"/>
                  </a:lnTo>
                  <a:lnTo>
                    <a:pt x="685" y="180"/>
                  </a:lnTo>
                  <a:lnTo>
                    <a:pt x="685" y="288"/>
                  </a:lnTo>
                  <a:close/>
                  <a:moveTo>
                    <a:pt x="721" y="180"/>
                  </a:moveTo>
                  <a:lnTo>
                    <a:pt x="721" y="180"/>
                  </a:lnTo>
                  <a:lnTo>
                    <a:pt x="721" y="190"/>
                  </a:lnTo>
                  <a:lnTo>
                    <a:pt x="752" y="190"/>
                  </a:lnTo>
                  <a:lnTo>
                    <a:pt x="752" y="288"/>
                  </a:lnTo>
                  <a:lnTo>
                    <a:pt x="764" y="288"/>
                  </a:lnTo>
                  <a:lnTo>
                    <a:pt x="764" y="190"/>
                  </a:lnTo>
                  <a:lnTo>
                    <a:pt x="796" y="190"/>
                  </a:lnTo>
                  <a:lnTo>
                    <a:pt x="796" y="180"/>
                  </a:lnTo>
                  <a:lnTo>
                    <a:pt x="721" y="180"/>
                  </a:lnTo>
                  <a:lnTo>
                    <a:pt x="721" y="180"/>
                  </a:lnTo>
                  <a:close/>
                  <a:moveTo>
                    <a:pt x="851" y="191"/>
                  </a:moveTo>
                  <a:lnTo>
                    <a:pt x="851" y="191"/>
                  </a:lnTo>
                  <a:lnTo>
                    <a:pt x="870" y="245"/>
                  </a:lnTo>
                  <a:lnTo>
                    <a:pt x="830" y="245"/>
                  </a:lnTo>
                  <a:lnTo>
                    <a:pt x="851" y="191"/>
                  </a:lnTo>
                  <a:lnTo>
                    <a:pt x="851" y="191"/>
                  </a:lnTo>
                  <a:close/>
                  <a:moveTo>
                    <a:pt x="900" y="287"/>
                  </a:moveTo>
                  <a:lnTo>
                    <a:pt x="900" y="287"/>
                  </a:lnTo>
                  <a:lnTo>
                    <a:pt x="857" y="180"/>
                  </a:lnTo>
                  <a:lnTo>
                    <a:pt x="844" y="180"/>
                  </a:lnTo>
                  <a:lnTo>
                    <a:pt x="800" y="287"/>
                  </a:lnTo>
                  <a:lnTo>
                    <a:pt x="812" y="291"/>
                  </a:lnTo>
                  <a:lnTo>
                    <a:pt x="827" y="253"/>
                  </a:lnTo>
                  <a:lnTo>
                    <a:pt x="874" y="253"/>
                  </a:lnTo>
                  <a:lnTo>
                    <a:pt x="888" y="291"/>
                  </a:lnTo>
                  <a:lnTo>
                    <a:pt x="900" y="287"/>
                  </a:lnTo>
                  <a:lnTo>
                    <a:pt x="900" y="287"/>
                  </a:lnTo>
                  <a:close/>
                  <a:moveTo>
                    <a:pt x="871" y="188"/>
                  </a:moveTo>
                  <a:lnTo>
                    <a:pt x="871" y="188"/>
                  </a:lnTo>
                  <a:lnTo>
                    <a:pt x="882" y="188"/>
                  </a:lnTo>
                  <a:lnTo>
                    <a:pt x="882" y="174"/>
                  </a:lnTo>
                  <a:lnTo>
                    <a:pt x="871" y="174"/>
                  </a:lnTo>
                  <a:lnTo>
                    <a:pt x="871" y="188"/>
                  </a:lnTo>
                  <a:close/>
                  <a:moveTo>
                    <a:pt x="820" y="188"/>
                  </a:moveTo>
                  <a:lnTo>
                    <a:pt x="820" y="188"/>
                  </a:lnTo>
                  <a:lnTo>
                    <a:pt x="831" y="188"/>
                  </a:lnTo>
                  <a:lnTo>
                    <a:pt x="831" y="174"/>
                  </a:lnTo>
                  <a:lnTo>
                    <a:pt x="820" y="174"/>
                  </a:lnTo>
                  <a:lnTo>
                    <a:pt x="820" y="188"/>
                  </a:lnTo>
                  <a:close/>
                  <a:moveTo>
                    <a:pt x="911" y="180"/>
                  </a:moveTo>
                  <a:lnTo>
                    <a:pt x="911" y="180"/>
                  </a:lnTo>
                  <a:lnTo>
                    <a:pt x="911" y="190"/>
                  </a:lnTo>
                  <a:lnTo>
                    <a:pt x="942" y="190"/>
                  </a:lnTo>
                  <a:lnTo>
                    <a:pt x="942" y="288"/>
                  </a:lnTo>
                  <a:lnTo>
                    <a:pt x="954" y="288"/>
                  </a:lnTo>
                  <a:lnTo>
                    <a:pt x="954" y="190"/>
                  </a:lnTo>
                  <a:lnTo>
                    <a:pt x="986" y="190"/>
                  </a:lnTo>
                  <a:lnTo>
                    <a:pt x="986" y="180"/>
                  </a:lnTo>
                  <a:lnTo>
                    <a:pt x="911" y="180"/>
                  </a:lnTo>
                  <a:lnTo>
                    <a:pt x="911" y="180"/>
                  </a:lnTo>
                  <a:close/>
                  <a:moveTo>
                    <a:pt x="41" y="457"/>
                  </a:moveTo>
                  <a:lnTo>
                    <a:pt x="41" y="457"/>
                  </a:lnTo>
                  <a:lnTo>
                    <a:pt x="25" y="457"/>
                  </a:lnTo>
                  <a:lnTo>
                    <a:pt x="25" y="368"/>
                  </a:lnTo>
                  <a:lnTo>
                    <a:pt x="43" y="368"/>
                  </a:lnTo>
                  <a:cubicBezTo>
                    <a:pt x="73" y="368"/>
                    <a:pt x="93" y="383"/>
                    <a:pt x="93" y="412"/>
                  </a:cubicBezTo>
                  <a:cubicBezTo>
                    <a:pt x="93" y="440"/>
                    <a:pt x="73" y="457"/>
                    <a:pt x="41" y="457"/>
                  </a:cubicBezTo>
                  <a:lnTo>
                    <a:pt x="41" y="457"/>
                  </a:lnTo>
                  <a:close/>
                  <a:moveTo>
                    <a:pt x="46" y="359"/>
                  </a:moveTo>
                  <a:lnTo>
                    <a:pt x="46" y="359"/>
                  </a:lnTo>
                  <a:lnTo>
                    <a:pt x="13" y="359"/>
                  </a:lnTo>
                  <a:lnTo>
                    <a:pt x="13" y="466"/>
                  </a:lnTo>
                  <a:lnTo>
                    <a:pt x="42" y="466"/>
                  </a:lnTo>
                  <a:cubicBezTo>
                    <a:pt x="79" y="466"/>
                    <a:pt x="104" y="448"/>
                    <a:pt x="104" y="411"/>
                  </a:cubicBezTo>
                  <a:cubicBezTo>
                    <a:pt x="104" y="385"/>
                    <a:pt x="89" y="359"/>
                    <a:pt x="46" y="359"/>
                  </a:cubicBezTo>
                  <a:lnTo>
                    <a:pt x="46" y="359"/>
                  </a:lnTo>
                  <a:close/>
                  <a:moveTo>
                    <a:pt x="171" y="369"/>
                  </a:moveTo>
                  <a:lnTo>
                    <a:pt x="171" y="369"/>
                  </a:lnTo>
                  <a:lnTo>
                    <a:pt x="191" y="423"/>
                  </a:lnTo>
                  <a:lnTo>
                    <a:pt x="150" y="423"/>
                  </a:lnTo>
                  <a:lnTo>
                    <a:pt x="171" y="369"/>
                  </a:lnTo>
                  <a:lnTo>
                    <a:pt x="171" y="369"/>
                  </a:lnTo>
                  <a:close/>
                  <a:moveTo>
                    <a:pt x="220" y="465"/>
                  </a:moveTo>
                  <a:lnTo>
                    <a:pt x="220" y="465"/>
                  </a:lnTo>
                  <a:lnTo>
                    <a:pt x="177" y="359"/>
                  </a:lnTo>
                  <a:lnTo>
                    <a:pt x="165" y="359"/>
                  </a:lnTo>
                  <a:lnTo>
                    <a:pt x="121" y="465"/>
                  </a:lnTo>
                  <a:lnTo>
                    <a:pt x="133" y="469"/>
                  </a:lnTo>
                  <a:lnTo>
                    <a:pt x="147" y="432"/>
                  </a:lnTo>
                  <a:lnTo>
                    <a:pt x="194" y="432"/>
                  </a:lnTo>
                  <a:lnTo>
                    <a:pt x="208" y="469"/>
                  </a:lnTo>
                  <a:lnTo>
                    <a:pt x="220" y="465"/>
                  </a:lnTo>
                  <a:lnTo>
                    <a:pt x="220" y="465"/>
                  </a:lnTo>
                  <a:close/>
                  <a:moveTo>
                    <a:pt x="275" y="411"/>
                  </a:moveTo>
                  <a:lnTo>
                    <a:pt x="275" y="411"/>
                  </a:lnTo>
                  <a:lnTo>
                    <a:pt x="261" y="411"/>
                  </a:lnTo>
                  <a:lnTo>
                    <a:pt x="261" y="368"/>
                  </a:lnTo>
                  <a:lnTo>
                    <a:pt x="278" y="368"/>
                  </a:lnTo>
                  <a:cubicBezTo>
                    <a:pt x="297" y="368"/>
                    <a:pt x="302" y="377"/>
                    <a:pt x="302" y="389"/>
                  </a:cubicBezTo>
                  <a:cubicBezTo>
                    <a:pt x="302" y="407"/>
                    <a:pt x="289" y="411"/>
                    <a:pt x="275" y="411"/>
                  </a:cubicBezTo>
                  <a:lnTo>
                    <a:pt x="275" y="411"/>
                  </a:lnTo>
                  <a:close/>
                  <a:moveTo>
                    <a:pt x="281" y="359"/>
                  </a:moveTo>
                  <a:lnTo>
                    <a:pt x="281" y="359"/>
                  </a:lnTo>
                  <a:lnTo>
                    <a:pt x="249" y="359"/>
                  </a:lnTo>
                  <a:lnTo>
                    <a:pt x="249" y="467"/>
                  </a:lnTo>
                  <a:lnTo>
                    <a:pt x="261" y="467"/>
                  </a:lnTo>
                  <a:lnTo>
                    <a:pt x="261" y="420"/>
                  </a:lnTo>
                  <a:lnTo>
                    <a:pt x="271" y="420"/>
                  </a:lnTo>
                  <a:cubicBezTo>
                    <a:pt x="279" y="420"/>
                    <a:pt x="283" y="423"/>
                    <a:pt x="287" y="429"/>
                  </a:cubicBezTo>
                  <a:lnTo>
                    <a:pt x="292" y="435"/>
                  </a:lnTo>
                  <a:lnTo>
                    <a:pt x="317" y="469"/>
                  </a:lnTo>
                  <a:lnTo>
                    <a:pt x="328" y="463"/>
                  </a:lnTo>
                  <a:lnTo>
                    <a:pt x="306" y="435"/>
                  </a:lnTo>
                  <a:cubicBezTo>
                    <a:pt x="302" y="429"/>
                    <a:pt x="297" y="419"/>
                    <a:pt x="290" y="418"/>
                  </a:cubicBezTo>
                  <a:lnTo>
                    <a:pt x="290" y="415"/>
                  </a:lnTo>
                  <a:cubicBezTo>
                    <a:pt x="305" y="413"/>
                    <a:pt x="313" y="405"/>
                    <a:pt x="313" y="387"/>
                  </a:cubicBezTo>
                  <a:cubicBezTo>
                    <a:pt x="313" y="370"/>
                    <a:pt x="301" y="359"/>
                    <a:pt x="281" y="359"/>
                  </a:cubicBezTo>
                  <a:lnTo>
                    <a:pt x="281" y="359"/>
                  </a:lnTo>
                  <a:close/>
                  <a:moveTo>
                    <a:pt x="394" y="359"/>
                  </a:moveTo>
                  <a:lnTo>
                    <a:pt x="394" y="359"/>
                  </a:lnTo>
                  <a:lnTo>
                    <a:pt x="381" y="359"/>
                  </a:lnTo>
                  <a:lnTo>
                    <a:pt x="351" y="465"/>
                  </a:lnTo>
                  <a:lnTo>
                    <a:pt x="362" y="468"/>
                  </a:lnTo>
                  <a:lnTo>
                    <a:pt x="388" y="375"/>
                  </a:lnTo>
                  <a:lnTo>
                    <a:pt x="415" y="466"/>
                  </a:lnTo>
                  <a:lnTo>
                    <a:pt x="429" y="466"/>
                  </a:lnTo>
                  <a:lnTo>
                    <a:pt x="457" y="375"/>
                  </a:lnTo>
                  <a:lnTo>
                    <a:pt x="482" y="468"/>
                  </a:lnTo>
                  <a:lnTo>
                    <a:pt x="493" y="465"/>
                  </a:lnTo>
                  <a:lnTo>
                    <a:pt x="463" y="359"/>
                  </a:lnTo>
                  <a:lnTo>
                    <a:pt x="450" y="359"/>
                  </a:lnTo>
                  <a:lnTo>
                    <a:pt x="422" y="453"/>
                  </a:lnTo>
                  <a:lnTo>
                    <a:pt x="394" y="359"/>
                  </a:lnTo>
                  <a:lnTo>
                    <a:pt x="394" y="359"/>
                  </a:lnTo>
                  <a:close/>
                  <a:moveTo>
                    <a:pt x="544" y="460"/>
                  </a:moveTo>
                  <a:lnTo>
                    <a:pt x="544" y="460"/>
                  </a:lnTo>
                  <a:cubicBezTo>
                    <a:pt x="536" y="460"/>
                    <a:pt x="527" y="457"/>
                    <a:pt x="521" y="453"/>
                  </a:cubicBezTo>
                  <a:lnTo>
                    <a:pt x="517" y="461"/>
                  </a:lnTo>
                  <a:cubicBezTo>
                    <a:pt x="525" y="466"/>
                    <a:pt x="534" y="468"/>
                    <a:pt x="545" y="468"/>
                  </a:cubicBezTo>
                  <a:cubicBezTo>
                    <a:pt x="569" y="468"/>
                    <a:pt x="579" y="454"/>
                    <a:pt x="579" y="438"/>
                  </a:cubicBezTo>
                  <a:cubicBezTo>
                    <a:pt x="579" y="422"/>
                    <a:pt x="568" y="415"/>
                    <a:pt x="555" y="409"/>
                  </a:cubicBezTo>
                  <a:lnTo>
                    <a:pt x="546" y="405"/>
                  </a:lnTo>
                  <a:cubicBezTo>
                    <a:pt x="539" y="401"/>
                    <a:pt x="530" y="395"/>
                    <a:pt x="530" y="385"/>
                  </a:cubicBezTo>
                  <a:cubicBezTo>
                    <a:pt x="530" y="371"/>
                    <a:pt x="542" y="365"/>
                    <a:pt x="552" y="365"/>
                  </a:cubicBezTo>
                  <a:cubicBezTo>
                    <a:pt x="562" y="365"/>
                    <a:pt x="568" y="369"/>
                    <a:pt x="574" y="373"/>
                  </a:cubicBezTo>
                  <a:lnTo>
                    <a:pt x="579" y="365"/>
                  </a:lnTo>
                  <a:cubicBezTo>
                    <a:pt x="570" y="360"/>
                    <a:pt x="561" y="357"/>
                    <a:pt x="551" y="357"/>
                  </a:cubicBezTo>
                  <a:cubicBezTo>
                    <a:pt x="532" y="357"/>
                    <a:pt x="519" y="368"/>
                    <a:pt x="519" y="384"/>
                  </a:cubicBezTo>
                  <a:cubicBezTo>
                    <a:pt x="519" y="407"/>
                    <a:pt x="535" y="411"/>
                    <a:pt x="551" y="419"/>
                  </a:cubicBezTo>
                  <a:cubicBezTo>
                    <a:pt x="560" y="423"/>
                    <a:pt x="567" y="428"/>
                    <a:pt x="567" y="439"/>
                  </a:cubicBezTo>
                  <a:cubicBezTo>
                    <a:pt x="567" y="452"/>
                    <a:pt x="558" y="460"/>
                    <a:pt x="544" y="460"/>
                  </a:cubicBezTo>
                  <a:lnTo>
                    <a:pt x="544" y="460"/>
                  </a:lnTo>
                  <a:close/>
                  <a:moveTo>
                    <a:pt x="599" y="359"/>
                  </a:moveTo>
                  <a:lnTo>
                    <a:pt x="599" y="359"/>
                  </a:lnTo>
                  <a:lnTo>
                    <a:pt x="599" y="369"/>
                  </a:lnTo>
                  <a:lnTo>
                    <a:pt x="631" y="369"/>
                  </a:lnTo>
                  <a:lnTo>
                    <a:pt x="631" y="466"/>
                  </a:lnTo>
                  <a:lnTo>
                    <a:pt x="643" y="466"/>
                  </a:lnTo>
                  <a:lnTo>
                    <a:pt x="643" y="369"/>
                  </a:lnTo>
                  <a:lnTo>
                    <a:pt x="675" y="369"/>
                  </a:lnTo>
                  <a:lnTo>
                    <a:pt x="675" y="359"/>
                  </a:lnTo>
                  <a:lnTo>
                    <a:pt x="599" y="359"/>
                  </a:lnTo>
                  <a:lnTo>
                    <a:pt x="599" y="359"/>
                  </a:lnTo>
                  <a:close/>
                  <a:moveTo>
                    <a:pt x="731" y="370"/>
                  </a:moveTo>
                  <a:lnTo>
                    <a:pt x="731" y="370"/>
                  </a:lnTo>
                  <a:lnTo>
                    <a:pt x="751" y="423"/>
                  </a:lnTo>
                  <a:lnTo>
                    <a:pt x="710" y="423"/>
                  </a:lnTo>
                  <a:lnTo>
                    <a:pt x="731" y="370"/>
                  </a:lnTo>
                  <a:lnTo>
                    <a:pt x="731" y="370"/>
                  </a:lnTo>
                  <a:close/>
                  <a:moveTo>
                    <a:pt x="780" y="465"/>
                  </a:moveTo>
                  <a:lnTo>
                    <a:pt x="780" y="465"/>
                  </a:lnTo>
                  <a:lnTo>
                    <a:pt x="737" y="359"/>
                  </a:lnTo>
                  <a:lnTo>
                    <a:pt x="725" y="359"/>
                  </a:lnTo>
                  <a:lnTo>
                    <a:pt x="681" y="465"/>
                  </a:lnTo>
                  <a:lnTo>
                    <a:pt x="693" y="469"/>
                  </a:lnTo>
                  <a:lnTo>
                    <a:pt x="707" y="432"/>
                  </a:lnTo>
                  <a:lnTo>
                    <a:pt x="754" y="432"/>
                  </a:lnTo>
                  <a:lnTo>
                    <a:pt x="768" y="469"/>
                  </a:lnTo>
                  <a:lnTo>
                    <a:pt x="780" y="465"/>
                  </a:lnTo>
                  <a:lnTo>
                    <a:pt x="780" y="465"/>
                  </a:lnTo>
                  <a:close/>
                  <a:moveTo>
                    <a:pt x="832" y="457"/>
                  </a:moveTo>
                  <a:lnTo>
                    <a:pt x="832" y="457"/>
                  </a:lnTo>
                  <a:lnTo>
                    <a:pt x="817" y="457"/>
                  </a:lnTo>
                  <a:lnTo>
                    <a:pt x="817" y="368"/>
                  </a:lnTo>
                  <a:lnTo>
                    <a:pt x="835" y="368"/>
                  </a:lnTo>
                  <a:cubicBezTo>
                    <a:pt x="865" y="368"/>
                    <a:pt x="884" y="383"/>
                    <a:pt x="884" y="412"/>
                  </a:cubicBezTo>
                  <a:cubicBezTo>
                    <a:pt x="884" y="440"/>
                    <a:pt x="864" y="457"/>
                    <a:pt x="832" y="457"/>
                  </a:cubicBezTo>
                  <a:lnTo>
                    <a:pt x="832" y="457"/>
                  </a:lnTo>
                  <a:close/>
                  <a:moveTo>
                    <a:pt x="837" y="359"/>
                  </a:moveTo>
                  <a:lnTo>
                    <a:pt x="837" y="359"/>
                  </a:lnTo>
                  <a:lnTo>
                    <a:pt x="804" y="359"/>
                  </a:lnTo>
                  <a:lnTo>
                    <a:pt x="804" y="466"/>
                  </a:lnTo>
                  <a:lnTo>
                    <a:pt x="834" y="466"/>
                  </a:lnTo>
                  <a:cubicBezTo>
                    <a:pt x="871" y="466"/>
                    <a:pt x="896" y="448"/>
                    <a:pt x="896" y="411"/>
                  </a:cubicBezTo>
                  <a:cubicBezTo>
                    <a:pt x="896" y="385"/>
                    <a:pt x="881" y="359"/>
                    <a:pt x="837" y="359"/>
                  </a:cubicBezTo>
                  <a:lnTo>
                    <a:pt x="837" y="359"/>
                  </a:lnTo>
                  <a:close/>
                  <a:moveTo>
                    <a:pt x="910" y="359"/>
                  </a:moveTo>
                  <a:lnTo>
                    <a:pt x="910" y="359"/>
                  </a:lnTo>
                  <a:lnTo>
                    <a:pt x="910" y="369"/>
                  </a:lnTo>
                  <a:lnTo>
                    <a:pt x="942" y="369"/>
                  </a:lnTo>
                  <a:lnTo>
                    <a:pt x="942" y="466"/>
                  </a:lnTo>
                  <a:lnTo>
                    <a:pt x="954" y="466"/>
                  </a:lnTo>
                  <a:lnTo>
                    <a:pt x="954" y="369"/>
                  </a:lnTo>
                  <a:lnTo>
                    <a:pt x="986" y="369"/>
                  </a:lnTo>
                  <a:lnTo>
                    <a:pt x="986" y="359"/>
                  </a:lnTo>
                  <a:lnTo>
                    <a:pt x="910" y="35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grpSp>
      <p:sp>
        <p:nvSpPr>
          <p:cNvPr id="20" name="Notizenplatzhalter 19">
            <a:extLst>
              <a:ext uri="{FF2B5EF4-FFF2-40B4-BE49-F238E27FC236}">
                <a16:creationId xmlns:a16="http://schemas.microsoft.com/office/drawing/2014/main" id="{12F4F817-719A-78AC-E4C4-9C9BEF2E8A7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64491941"/>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FB844-F91D-D9FE-F28F-2C493AAAB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B7A4D8-B482-F714-778A-1658FEA46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EEE327-4BB4-ADA9-A2BC-9B9589406385}"/>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3292C41E-9E23-DFCD-8F45-85D055DA16A6}"/>
              </a:ext>
            </a:extLst>
          </p:cNvPr>
          <p:cNvSpPr>
            <a:spLocks noGrp="1"/>
          </p:cNvSpPr>
          <p:nvPr>
            <p:ph type="dt" idx="1"/>
          </p:nvPr>
        </p:nvSpPr>
        <p:spPr/>
        <p:txBody>
          <a:bodyPr/>
          <a:lstStyle/>
          <a:p>
            <a:fld id="{2E5FE76A-232E-43B6-A07F-38DA957E2F7C}" type="datetime1">
              <a:rPr lang="de-DE" smtClean="0"/>
              <a:t>29.10.24</a:t>
            </a:fld>
            <a:endParaRPr lang="de-DE"/>
          </a:p>
        </p:txBody>
      </p:sp>
      <p:sp>
        <p:nvSpPr>
          <p:cNvPr id="5" name="Footer Placeholder 4">
            <a:extLst>
              <a:ext uri="{FF2B5EF4-FFF2-40B4-BE49-F238E27FC236}">
                <a16:creationId xmlns:a16="http://schemas.microsoft.com/office/drawing/2014/main" id="{AD974998-7277-0106-22E9-CBEA8914A7BB}"/>
              </a:ext>
            </a:extLst>
          </p:cNvPr>
          <p:cNvSpPr>
            <a:spLocks noGrp="1"/>
          </p:cNvSpPr>
          <p:nvPr>
            <p:ph type="ftr" sz="quarter" idx="4"/>
          </p:nvPr>
        </p:nvSpPr>
        <p:spPr/>
        <p:txBody>
          <a:bodyPr/>
          <a:lstStyle/>
          <a:p>
            <a:r>
              <a:rPr lang="de-DE"/>
              <a:t>Fachbereich | Institut | Person</a:t>
            </a:r>
          </a:p>
        </p:txBody>
      </p:sp>
      <p:sp>
        <p:nvSpPr>
          <p:cNvPr id="6" name="Slide Number Placeholder 5">
            <a:extLst>
              <a:ext uri="{FF2B5EF4-FFF2-40B4-BE49-F238E27FC236}">
                <a16:creationId xmlns:a16="http://schemas.microsoft.com/office/drawing/2014/main" id="{EC8B3282-DB57-13F2-614F-8D5A3F8BF55D}"/>
              </a:ext>
            </a:extLst>
          </p:cNvPr>
          <p:cNvSpPr>
            <a:spLocks noGrp="1"/>
          </p:cNvSpPr>
          <p:nvPr>
            <p:ph type="sldNum" sz="quarter" idx="5"/>
          </p:nvPr>
        </p:nvSpPr>
        <p:spPr/>
        <p:txBody>
          <a:bodyPr/>
          <a:lstStyle/>
          <a:p>
            <a:fld id="{0A89A431-735D-4157-B499-868DAC0D551C}" type="slidenum">
              <a:rPr lang="de-DE" smtClean="0"/>
              <a:pPr/>
              <a:t>3</a:t>
            </a:fld>
            <a:endParaRPr lang="de-DE"/>
          </a:p>
        </p:txBody>
      </p:sp>
    </p:spTree>
    <p:extLst>
      <p:ext uri="{BB962C8B-B14F-4D97-AF65-F5344CB8AC3E}">
        <p14:creationId xmlns:p14="http://schemas.microsoft.com/office/powerpoint/2010/main" val="3713053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5B967-EA24-F4AA-1586-BCC23F398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55358-53E9-BCCE-292F-C16F31A399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663D88-E29C-6859-5A65-A31BEC8E58E3}"/>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8C0FFE83-BDEF-A096-3A57-EA1B982507A7}"/>
              </a:ext>
            </a:extLst>
          </p:cNvPr>
          <p:cNvSpPr>
            <a:spLocks noGrp="1"/>
          </p:cNvSpPr>
          <p:nvPr>
            <p:ph type="dt" idx="1"/>
          </p:nvPr>
        </p:nvSpPr>
        <p:spPr/>
        <p:txBody>
          <a:bodyPr/>
          <a:lstStyle/>
          <a:p>
            <a:fld id="{2E5FE76A-232E-43B6-A07F-38DA957E2F7C}" type="datetime1">
              <a:rPr lang="de-DE" smtClean="0"/>
              <a:t>29.10.24</a:t>
            </a:fld>
            <a:endParaRPr lang="de-DE"/>
          </a:p>
        </p:txBody>
      </p:sp>
      <p:sp>
        <p:nvSpPr>
          <p:cNvPr id="5" name="Footer Placeholder 4">
            <a:extLst>
              <a:ext uri="{FF2B5EF4-FFF2-40B4-BE49-F238E27FC236}">
                <a16:creationId xmlns:a16="http://schemas.microsoft.com/office/drawing/2014/main" id="{5BECB73E-B419-0C20-076F-B07B60C272BD}"/>
              </a:ext>
            </a:extLst>
          </p:cNvPr>
          <p:cNvSpPr>
            <a:spLocks noGrp="1"/>
          </p:cNvSpPr>
          <p:nvPr>
            <p:ph type="ftr" sz="quarter" idx="4"/>
          </p:nvPr>
        </p:nvSpPr>
        <p:spPr/>
        <p:txBody>
          <a:bodyPr/>
          <a:lstStyle/>
          <a:p>
            <a:r>
              <a:rPr lang="de-DE"/>
              <a:t>Fachbereich | Institut | Person</a:t>
            </a:r>
          </a:p>
        </p:txBody>
      </p:sp>
      <p:sp>
        <p:nvSpPr>
          <p:cNvPr id="6" name="Slide Number Placeholder 5">
            <a:extLst>
              <a:ext uri="{FF2B5EF4-FFF2-40B4-BE49-F238E27FC236}">
                <a16:creationId xmlns:a16="http://schemas.microsoft.com/office/drawing/2014/main" id="{97538BD3-DFCE-5194-5996-2B5CC9244A15}"/>
              </a:ext>
            </a:extLst>
          </p:cNvPr>
          <p:cNvSpPr>
            <a:spLocks noGrp="1"/>
          </p:cNvSpPr>
          <p:nvPr>
            <p:ph type="sldNum" sz="quarter" idx="5"/>
          </p:nvPr>
        </p:nvSpPr>
        <p:spPr/>
        <p:txBody>
          <a:bodyPr/>
          <a:lstStyle/>
          <a:p>
            <a:fld id="{0A89A431-735D-4157-B499-868DAC0D551C}" type="slidenum">
              <a:rPr lang="de-DE" smtClean="0"/>
              <a:pPr/>
              <a:t>13</a:t>
            </a:fld>
            <a:endParaRPr lang="de-DE"/>
          </a:p>
        </p:txBody>
      </p:sp>
    </p:spTree>
    <p:extLst>
      <p:ext uri="{BB962C8B-B14F-4D97-AF65-F5344CB8AC3E}">
        <p14:creationId xmlns:p14="http://schemas.microsoft.com/office/powerpoint/2010/main" val="2234002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6F03A-8A38-DC7F-20A7-F42ACCB54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EA15C9-7D16-9952-886A-784F6D554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9C97D-EE3D-BDD1-ED0E-3DD247969204}"/>
              </a:ext>
            </a:extLst>
          </p:cNvPr>
          <p:cNvSpPr>
            <a:spLocks noGrp="1"/>
          </p:cNvSpPr>
          <p:nvPr>
            <p:ph type="body" idx="1"/>
          </p:nvPr>
        </p:nvSpPr>
        <p:spPr/>
        <p:txBody>
          <a:bodyPr/>
          <a:lstStyle/>
          <a:p>
            <a:pPr marL="228600" indent="-228600">
              <a:buAutoNum type="arabicPeriod"/>
            </a:pPr>
            <a:r>
              <a:rPr lang="en-US" dirty="0"/>
              <a:t>419 particles make it through</a:t>
            </a:r>
          </a:p>
          <a:p>
            <a:pPr marL="228600" indent="-228600">
              <a:buAutoNum type="arabicPeriod"/>
            </a:pPr>
            <a:endParaRPr lang="en-US" dirty="0"/>
          </a:p>
        </p:txBody>
      </p:sp>
      <p:sp>
        <p:nvSpPr>
          <p:cNvPr id="4" name="Date Placeholder 3">
            <a:extLst>
              <a:ext uri="{FF2B5EF4-FFF2-40B4-BE49-F238E27FC236}">
                <a16:creationId xmlns:a16="http://schemas.microsoft.com/office/drawing/2014/main" id="{CF1D9E08-88D2-552A-F1DD-1808244D3D3A}"/>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459291C1-AC41-9D97-51D3-58401B640F90}"/>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CF22489B-C88E-BBEF-8A32-30A7C37EBC8E}"/>
              </a:ext>
            </a:extLst>
          </p:cNvPr>
          <p:cNvSpPr>
            <a:spLocks noGrp="1"/>
          </p:cNvSpPr>
          <p:nvPr>
            <p:ph type="sldNum" sz="quarter" idx="5"/>
          </p:nvPr>
        </p:nvSpPr>
        <p:spPr/>
        <p:txBody>
          <a:bodyPr/>
          <a:lstStyle/>
          <a:p>
            <a:fld id="{0A89A431-735D-4157-B499-868DAC0D551C}" type="slidenum">
              <a:rPr lang="de-DE" smtClean="0"/>
              <a:pPr/>
              <a:t>14</a:t>
            </a:fld>
            <a:endParaRPr lang="de-DE" dirty="0"/>
          </a:p>
        </p:txBody>
      </p:sp>
    </p:spTree>
    <p:extLst>
      <p:ext uri="{BB962C8B-B14F-4D97-AF65-F5344CB8AC3E}">
        <p14:creationId xmlns:p14="http://schemas.microsoft.com/office/powerpoint/2010/main" val="4164872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86984-9B96-7A62-BC40-925A3D31F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538E07-9F94-0245-A749-9570772C29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18C55A-1993-9C35-9C05-EE8BBF0EB66F}"/>
              </a:ext>
            </a:extLst>
          </p:cNvPr>
          <p:cNvSpPr>
            <a:spLocks noGrp="1"/>
          </p:cNvSpPr>
          <p:nvPr>
            <p:ph type="body" idx="1"/>
          </p:nvPr>
        </p:nvSpPr>
        <p:spPr/>
        <p:txBody>
          <a:bodyPr/>
          <a:lstStyle/>
          <a:p>
            <a:pPr marL="228600" indent="-228600">
              <a:buAutoNum type="arabicPeriod"/>
            </a:pPr>
            <a:endParaRPr lang="en-US" dirty="0"/>
          </a:p>
        </p:txBody>
      </p:sp>
      <p:sp>
        <p:nvSpPr>
          <p:cNvPr id="4" name="Date Placeholder 3">
            <a:extLst>
              <a:ext uri="{FF2B5EF4-FFF2-40B4-BE49-F238E27FC236}">
                <a16:creationId xmlns:a16="http://schemas.microsoft.com/office/drawing/2014/main" id="{E12E2FD2-3016-C819-5612-842742D21904}"/>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8276F2D5-DE83-1A58-9866-D405BACD1A98}"/>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C658C1C6-C9C6-D71C-A5AF-BC2179324866}"/>
              </a:ext>
            </a:extLst>
          </p:cNvPr>
          <p:cNvSpPr>
            <a:spLocks noGrp="1"/>
          </p:cNvSpPr>
          <p:nvPr>
            <p:ph type="sldNum" sz="quarter" idx="5"/>
          </p:nvPr>
        </p:nvSpPr>
        <p:spPr/>
        <p:txBody>
          <a:bodyPr/>
          <a:lstStyle/>
          <a:p>
            <a:fld id="{0A89A431-735D-4157-B499-868DAC0D551C}" type="slidenum">
              <a:rPr lang="de-DE" smtClean="0"/>
              <a:pPr/>
              <a:t>15</a:t>
            </a:fld>
            <a:endParaRPr lang="de-DE" dirty="0"/>
          </a:p>
        </p:txBody>
      </p:sp>
    </p:spTree>
    <p:extLst>
      <p:ext uri="{BB962C8B-B14F-4D97-AF65-F5344CB8AC3E}">
        <p14:creationId xmlns:p14="http://schemas.microsoft.com/office/powerpoint/2010/main" val="2773935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A48CD-69F4-4C45-24A5-DFACF03B2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00D52-D047-3B1D-FEEE-52784CBCE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56B85-AFE9-9DF0-6A36-84BCFE133D6B}"/>
              </a:ext>
            </a:extLst>
          </p:cNvPr>
          <p:cNvSpPr>
            <a:spLocks noGrp="1"/>
          </p:cNvSpPr>
          <p:nvPr>
            <p:ph type="body" idx="1"/>
          </p:nvPr>
        </p:nvSpPr>
        <p:spPr/>
        <p:txBody>
          <a:bodyPr/>
          <a:lstStyle/>
          <a:p>
            <a:pPr marL="228600" indent="-228600">
              <a:buAutoNum type="arabicPeriod"/>
            </a:pPr>
            <a:r>
              <a:rPr lang="en-US" dirty="0"/>
              <a:t>better/less energy deviation but slightly worse transmission – only 398</a:t>
            </a:r>
          </a:p>
          <a:p>
            <a:pPr marL="228600" indent="-228600">
              <a:buAutoNum type="arabicPeriod"/>
            </a:pPr>
            <a:endParaRPr lang="en-US" dirty="0"/>
          </a:p>
        </p:txBody>
      </p:sp>
      <p:sp>
        <p:nvSpPr>
          <p:cNvPr id="4" name="Date Placeholder 3">
            <a:extLst>
              <a:ext uri="{FF2B5EF4-FFF2-40B4-BE49-F238E27FC236}">
                <a16:creationId xmlns:a16="http://schemas.microsoft.com/office/drawing/2014/main" id="{3AA8CA70-5CAE-44EA-2E66-F910CDBDE44E}"/>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90CE5EA1-EC1B-E472-461F-B820237DDF4D}"/>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FCB1F8E2-81B0-AA62-02EB-0DF81815BBA0}"/>
              </a:ext>
            </a:extLst>
          </p:cNvPr>
          <p:cNvSpPr>
            <a:spLocks noGrp="1"/>
          </p:cNvSpPr>
          <p:nvPr>
            <p:ph type="sldNum" sz="quarter" idx="5"/>
          </p:nvPr>
        </p:nvSpPr>
        <p:spPr/>
        <p:txBody>
          <a:bodyPr/>
          <a:lstStyle/>
          <a:p>
            <a:fld id="{0A89A431-735D-4157-B499-868DAC0D551C}" type="slidenum">
              <a:rPr lang="de-DE" smtClean="0"/>
              <a:pPr/>
              <a:t>16</a:t>
            </a:fld>
            <a:endParaRPr lang="de-DE" dirty="0"/>
          </a:p>
        </p:txBody>
      </p:sp>
    </p:spTree>
    <p:extLst>
      <p:ext uri="{BB962C8B-B14F-4D97-AF65-F5344CB8AC3E}">
        <p14:creationId xmlns:p14="http://schemas.microsoft.com/office/powerpoint/2010/main" val="589035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B960D-0E12-8A4B-A897-8FAFCB0509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D0E04-3CB4-78A6-1558-1C712418CC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148B1A-66F9-D3F9-543E-36AAC2B2BDA4}"/>
              </a:ext>
            </a:extLst>
          </p:cNvPr>
          <p:cNvSpPr>
            <a:spLocks noGrp="1"/>
          </p:cNvSpPr>
          <p:nvPr>
            <p:ph type="body" idx="1"/>
          </p:nvPr>
        </p:nvSpPr>
        <p:spPr/>
        <p:txBody>
          <a:bodyPr/>
          <a:lstStyle/>
          <a:p>
            <a:pPr marL="0" indent="0">
              <a:buNone/>
            </a:pPr>
            <a:r>
              <a:rPr lang="en-US" dirty="0"/>
              <a:t>Every optimization showed that the solenoid should be as close as possible to the target which is 4 cm</a:t>
            </a:r>
          </a:p>
          <a:p>
            <a:pPr marL="0" indent="0">
              <a:buNone/>
            </a:pPr>
            <a:endParaRPr lang="en-US" dirty="0"/>
          </a:p>
        </p:txBody>
      </p:sp>
      <p:sp>
        <p:nvSpPr>
          <p:cNvPr id="4" name="Date Placeholder 3">
            <a:extLst>
              <a:ext uri="{FF2B5EF4-FFF2-40B4-BE49-F238E27FC236}">
                <a16:creationId xmlns:a16="http://schemas.microsoft.com/office/drawing/2014/main" id="{782750E1-87AC-AAE3-8DD6-DF611426D539}"/>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44A03827-1DF6-460E-B94D-893C79D402E6}"/>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9FD5072D-2019-36E4-BC45-306B6FD1B1C3}"/>
              </a:ext>
            </a:extLst>
          </p:cNvPr>
          <p:cNvSpPr>
            <a:spLocks noGrp="1"/>
          </p:cNvSpPr>
          <p:nvPr>
            <p:ph type="sldNum" sz="quarter" idx="5"/>
          </p:nvPr>
        </p:nvSpPr>
        <p:spPr/>
        <p:txBody>
          <a:bodyPr/>
          <a:lstStyle/>
          <a:p>
            <a:fld id="{0A89A431-735D-4157-B499-868DAC0D551C}" type="slidenum">
              <a:rPr lang="de-DE" smtClean="0"/>
              <a:pPr/>
              <a:t>17</a:t>
            </a:fld>
            <a:endParaRPr lang="de-DE" dirty="0"/>
          </a:p>
        </p:txBody>
      </p:sp>
    </p:spTree>
    <p:extLst>
      <p:ext uri="{BB962C8B-B14F-4D97-AF65-F5344CB8AC3E}">
        <p14:creationId xmlns:p14="http://schemas.microsoft.com/office/powerpoint/2010/main" val="2329985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01714-CE44-D093-1DF0-5591D77BB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737197-9118-9BF9-8DA0-E62EEB3352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7BB32-B9C2-4323-478E-5768C4B562DA}"/>
              </a:ext>
            </a:extLst>
          </p:cNvPr>
          <p:cNvSpPr>
            <a:spLocks noGrp="1"/>
          </p:cNvSpPr>
          <p:nvPr>
            <p:ph type="body" idx="1"/>
          </p:nvPr>
        </p:nvSpPr>
        <p:spPr/>
        <p:txBody>
          <a:bodyPr/>
          <a:lstStyle/>
          <a:p>
            <a:pPr marL="0" indent="0">
              <a:buNone/>
            </a:pPr>
            <a:endParaRPr lang="en-US" dirty="0"/>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F3916BE7-2399-17B4-0D79-C56E4F023130}"/>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2494017C-9C31-A079-1966-8C31BB62E030}"/>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495C7E23-7115-7CDB-2562-54CE37716C22}"/>
              </a:ext>
            </a:extLst>
          </p:cNvPr>
          <p:cNvSpPr>
            <a:spLocks noGrp="1"/>
          </p:cNvSpPr>
          <p:nvPr>
            <p:ph type="sldNum" sz="quarter" idx="5"/>
          </p:nvPr>
        </p:nvSpPr>
        <p:spPr/>
        <p:txBody>
          <a:bodyPr/>
          <a:lstStyle/>
          <a:p>
            <a:fld id="{0A89A431-735D-4157-B499-868DAC0D551C}" type="slidenum">
              <a:rPr lang="de-DE" smtClean="0"/>
              <a:pPr/>
              <a:t>18</a:t>
            </a:fld>
            <a:endParaRPr lang="de-DE" dirty="0"/>
          </a:p>
        </p:txBody>
      </p:sp>
    </p:spTree>
    <p:extLst>
      <p:ext uri="{BB962C8B-B14F-4D97-AF65-F5344CB8AC3E}">
        <p14:creationId xmlns:p14="http://schemas.microsoft.com/office/powerpoint/2010/main" val="3209557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45648-3B98-40FF-AF1B-6AF173DAD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86D08-20D2-EF5E-4B25-8CC028FBD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52ABA-7F40-8804-EC6E-47ECE9A089ED}"/>
              </a:ext>
            </a:extLst>
          </p:cNvPr>
          <p:cNvSpPr>
            <a:spLocks noGrp="1"/>
          </p:cNvSpPr>
          <p:nvPr>
            <p:ph type="body" idx="1"/>
          </p:nvPr>
        </p:nvSpPr>
        <p:spPr/>
        <p:txBody>
          <a:bodyPr/>
          <a:lstStyle/>
          <a:p>
            <a:pPr marL="0" indent="0">
              <a:buNone/>
            </a:pPr>
            <a:r>
              <a:rPr lang="en-US" dirty="0"/>
              <a:t>3D transmission (contour) map generated with RK Tracker using parameter sweep</a:t>
            </a:r>
          </a:p>
          <a:p>
            <a:pPr marL="0" indent="0">
              <a:buNone/>
            </a:pPr>
            <a:endParaRPr lang="en-US" dirty="0"/>
          </a:p>
          <a:p>
            <a:pPr marL="0" indent="0">
              <a:buNone/>
            </a:pPr>
            <a:r>
              <a:rPr lang="en-US" dirty="0"/>
              <a:t>errors hint towards an error caused by deviations from the exact geometry of the components:</a:t>
            </a:r>
          </a:p>
          <a:p>
            <a:pPr marL="0" indent="0">
              <a:buNone/>
            </a:pPr>
            <a:r>
              <a:rPr lang="en-US" dirty="0"/>
              <a:t>- solenoid </a:t>
            </a:r>
            <a:r>
              <a:rPr lang="en-US" dirty="0" err="1"/>
              <a:t>fieldmaps</a:t>
            </a:r>
            <a:r>
              <a:rPr lang="en-US" dirty="0"/>
              <a:t> are 500 mm long for a 300 mm solenoid</a:t>
            </a:r>
          </a:p>
          <a:p>
            <a:pPr marL="0" indent="0">
              <a:buNone/>
            </a:pPr>
            <a:r>
              <a:rPr lang="en-US" dirty="0"/>
              <a:t>- exact position of the coil withing the solenoid can only be guessed, so was assumed to be centered within the housing</a:t>
            </a:r>
          </a:p>
          <a:p>
            <a:pPr marL="0" indent="0">
              <a:buNone/>
            </a:pPr>
            <a:r>
              <a:rPr lang="en-US" dirty="0"/>
              <a:t>- optimizer minimizes for energy spread as well, not only transmission/beam size (this might be the most important point) meaning that this might be due to a trade-off between transmission and energy spread</a:t>
            </a:r>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6024E91B-CD43-F6C1-65BE-BE43B1EB0DC0}"/>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B56E55AB-5639-BC4C-3372-1A9DD8DA93F3}"/>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4C4BAAD0-19F8-ECB0-EE5F-8C3098F2F468}"/>
              </a:ext>
            </a:extLst>
          </p:cNvPr>
          <p:cNvSpPr>
            <a:spLocks noGrp="1"/>
          </p:cNvSpPr>
          <p:nvPr>
            <p:ph type="sldNum" sz="quarter" idx="5"/>
          </p:nvPr>
        </p:nvSpPr>
        <p:spPr/>
        <p:txBody>
          <a:bodyPr/>
          <a:lstStyle/>
          <a:p>
            <a:fld id="{0A89A431-735D-4157-B499-868DAC0D551C}" type="slidenum">
              <a:rPr lang="de-DE" smtClean="0"/>
              <a:pPr/>
              <a:t>19</a:t>
            </a:fld>
            <a:endParaRPr lang="de-DE" dirty="0"/>
          </a:p>
        </p:txBody>
      </p:sp>
    </p:spTree>
    <p:extLst>
      <p:ext uri="{BB962C8B-B14F-4D97-AF65-F5344CB8AC3E}">
        <p14:creationId xmlns:p14="http://schemas.microsoft.com/office/powerpoint/2010/main" val="2017014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9BFE3-6412-31D2-A757-5E17B8887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7ED0A-2CB9-F61E-6B75-5CEEABCC2D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018FCE-B764-1D72-D7A7-31A4518F8FB2}"/>
              </a:ext>
            </a:extLst>
          </p:cNvPr>
          <p:cNvSpPr>
            <a:spLocks noGrp="1"/>
          </p:cNvSpPr>
          <p:nvPr>
            <p:ph type="body" idx="1"/>
          </p:nvPr>
        </p:nvSpPr>
        <p:spPr/>
        <p:txBody>
          <a:bodyPr/>
          <a:lstStyle/>
          <a:p>
            <a:pPr marL="0" indent="0">
              <a:buNone/>
            </a:pPr>
            <a:r>
              <a:rPr lang="en-US" dirty="0"/>
              <a:t>contrasted to the faster 9… 11 MeV bunch these particles travel slower and have a bigger longitudinal spread than when reaching the cavity. model tries to compensate by moving the cavity as close as possible to the source which is limited by the first solenoid</a:t>
            </a:r>
          </a:p>
          <a:p>
            <a:pPr marL="0" indent="0">
              <a:buNone/>
            </a:pPr>
            <a:endParaRPr lang="en-US" dirty="0"/>
          </a:p>
          <a:p>
            <a:pPr marL="0" indent="0">
              <a:buNone/>
            </a:pPr>
            <a:r>
              <a:rPr lang="en-US" dirty="0"/>
              <a:t>0.2 was chosen here because the </a:t>
            </a:r>
            <a:r>
              <a:rPr lang="en-US" dirty="0" err="1"/>
              <a:t>fieldmap</a:t>
            </a:r>
            <a:r>
              <a:rPr lang="en-US" dirty="0"/>
              <a:t> in the RK tracker is 500 mm long as opposed to the mapping method with 300 mm</a:t>
            </a:r>
          </a:p>
          <a:p>
            <a:pPr marL="0" indent="0">
              <a:buNone/>
            </a:pPr>
            <a:endParaRPr lang="en-US" dirty="0"/>
          </a:p>
          <a:p>
            <a:pPr marL="0" indent="0">
              <a:buNone/>
            </a:pPr>
            <a:r>
              <a:rPr lang="en-US" dirty="0"/>
              <a:t>All gradients x 1e5</a:t>
            </a:r>
          </a:p>
          <a:p>
            <a:pPr marL="0" indent="0">
              <a:buNone/>
            </a:pPr>
            <a:endParaRPr lang="en-US" dirty="0"/>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B87AA8EE-2830-0C74-CC1D-552A5AA253B2}"/>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069C2C27-2A6D-9A54-2049-8613247DED57}"/>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303F89D1-B971-E927-EBC4-4F3DBDDAFDCD}"/>
              </a:ext>
            </a:extLst>
          </p:cNvPr>
          <p:cNvSpPr>
            <a:spLocks noGrp="1"/>
          </p:cNvSpPr>
          <p:nvPr>
            <p:ph type="sldNum" sz="quarter" idx="5"/>
          </p:nvPr>
        </p:nvSpPr>
        <p:spPr/>
        <p:txBody>
          <a:bodyPr/>
          <a:lstStyle/>
          <a:p>
            <a:fld id="{0A89A431-735D-4157-B499-868DAC0D551C}" type="slidenum">
              <a:rPr lang="de-DE" smtClean="0"/>
              <a:pPr/>
              <a:t>20</a:t>
            </a:fld>
            <a:endParaRPr lang="de-DE" dirty="0"/>
          </a:p>
        </p:txBody>
      </p:sp>
    </p:spTree>
    <p:extLst>
      <p:ext uri="{BB962C8B-B14F-4D97-AF65-F5344CB8AC3E}">
        <p14:creationId xmlns:p14="http://schemas.microsoft.com/office/powerpoint/2010/main" val="651505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94622-B96C-C310-50F1-3F94CCBDA9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652EC-C2D1-025B-5B6D-13487B471B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034D0-7D16-24E4-A539-D47323D8DF81}"/>
              </a:ext>
            </a:extLst>
          </p:cNvPr>
          <p:cNvSpPr>
            <a:spLocks noGrp="1"/>
          </p:cNvSpPr>
          <p:nvPr>
            <p:ph type="body" idx="1"/>
          </p:nvPr>
        </p:nvSpPr>
        <p:spPr/>
        <p:txBody>
          <a:bodyPr/>
          <a:lstStyle/>
          <a:p>
            <a:pPr marL="0" indent="0">
              <a:buNone/>
            </a:pPr>
            <a:r>
              <a:rPr lang="en-US" dirty="0"/>
              <a:t>same procedure as before, parameter sweep now only over parameters of the second solenoid since these were shown to be most sensible towards transmission</a:t>
            </a:r>
          </a:p>
          <a:p>
            <a:pPr marL="0" indent="0">
              <a:buNone/>
            </a:pPr>
            <a:endParaRPr lang="en-US" dirty="0"/>
          </a:p>
          <a:p>
            <a:pPr marL="0" indent="0">
              <a:buNone/>
            </a:pPr>
            <a:r>
              <a:rPr lang="en-US" dirty="0"/>
              <a:t>current seems to have a constant offset, hinting at a systematic error</a:t>
            </a:r>
          </a:p>
        </p:txBody>
      </p:sp>
      <p:sp>
        <p:nvSpPr>
          <p:cNvPr id="4" name="Date Placeholder 3">
            <a:extLst>
              <a:ext uri="{FF2B5EF4-FFF2-40B4-BE49-F238E27FC236}">
                <a16:creationId xmlns:a16="http://schemas.microsoft.com/office/drawing/2014/main" id="{BC14398C-7BE2-5503-EA87-443CD765F6AF}"/>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7AA6D17F-1806-B47A-5ED3-623069FC4147}"/>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3199A2FD-FDA4-887C-E1A6-08EBACEFCF34}"/>
              </a:ext>
            </a:extLst>
          </p:cNvPr>
          <p:cNvSpPr>
            <a:spLocks noGrp="1"/>
          </p:cNvSpPr>
          <p:nvPr>
            <p:ph type="sldNum" sz="quarter" idx="5"/>
          </p:nvPr>
        </p:nvSpPr>
        <p:spPr/>
        <p:txBody>
          <a:bodyPr/>
          <a:lstStyle/>
          <a:p>
            <a:fld id="{0A89A431-735D-4157-B499-868DAC0D551C}" type="slidenum">
              <a:rPr lang="de-DE" smtClean="0"/>
              <a:pPr/>
              <a:t>21</a:t>
            </a:fld>
            <a:endParaRPr lang="de-DE" dirty="0"/>
          </a:p>
        </p:txBody>
      </p:sp>
    </p:spTree>
    <p:extLst>
      <p:ext uri="{BB962C8B-B14F-4D97-AF65-F5344CB8AC3E}">
        <p14:creationId xmlns:p14="http://schemas.microsoft.com/office/powerpoint/2010/main" val="44767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D01CD-85B1-C1A4-9C94-5926456183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527BA-3BD7-CCD2-8A9E-23761DC75F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9BA28-5C69-0709-712F-8FFD9414AD2A}"/>
              </a:ext>
            </a:extLst>
          </p:cNvPr>
          <p:cNvSpPr>
            <a:spLocks noGrp="1"/>
          </p:cNvSpPr>
          <p:nvPr>
            <p:ph type="body" idx="1"/>
          </p:nvPr>
        </p:nvSpPr>
        <p:spPr/>
        <p:txBody>
          <a:bodyPr/>
          <a:lstStyle/>
          <a:p>
            <a:pPr marL="0" indent="0">
              <a:buNone/>
            </a:pPr>
            <a:r>
              <a:rPr lang="en-US" dirty="0"/>
              <a:t>This is not a trivial question since the TNSA spectrum follows an exponential function meaning that low energy protons are vastly overrepresented</a:t>
            </a:r>
          </a:p>
          <a:p>
            <a:pPr marL="0" indent="0">
              <a:buNone/>
            </a:pPr>
            <a:endParaRPr lang="en-US" dirty="0"/>
          </a:p>
          <a:p>
            <a:pPr marL="0" indent="0">
              <a:buNone/>
            </a:pPr>
            <a:r>
              <a:rPr lang="en-US" dirty="0"/>
              <a:t>However they also show a much higher divergence angle making their focus more challenging</a:t>
            </a:r>
          </a:p>
          <a:p>
            <a:pPr marL="0" indent="0">
              <a:buNone/>
            </a:pPr>
            <a:endParaRPr lang="en-US" dirty="0"/>
          </a:p>
          <a:p>
            <a:pPr marL="0" indent="0">
              <a:buNone/>
            </a:pPr>
            <a:r>
              <a:rPr lang="en-US" dirty="0"/>
              <a:t>also the cavity is not designed for this energy, frequency and overall experiment geometry are rather optimized for 5-10 MeV protons: slow protons will “</a:t>
            </a:r>
            <a:r>
              <a:rPr lang="en-US" dirty="0" err="1"/>
              <a:t>debunch</a:t>
            </a:r>
            <a:r>
              <a:rPr lang="en-US" dirty="0"/>
              <a:t>” more longitudinally and will have a higher longitudinal spread, not optimal for the cavity frequency</a:t>
            </a:r>
          </a:p>
          <a:p>
            <a:pPr marL="0" indent="0">
              <a:buNone/>
            </a:pPr>
            <a:endParaRPr lang="en-US" dirty="0"/>
          </a:p>
          <a:p>
            <a:pPr marL="0" indent="0">
              <a:buNone/>
            </a:pPr>
            <a:r>
              <a:rPr lang="en-US" dirty="0"/>
              <a:t>-&gt; there is a tradeoff between a higher particle density in lower energy regions and system compatibility </a:t>
            </a:r>
          </a:p>
          <a:p>
            <a:pPr marL="0" indent="0">
              <a:buNone/>
            </a:pPr>
            <a:endParaRPr lang="en-US" dirty="0"/>
          </a:p>
        </p:txBody>
      </p:sp>
      <p:sp>
        <p:nvSpPr>
          <p:cNvPr id="4" name="Date Placeholder 3">
            <a:extLst>
              <a:ext uri="{FF2B5EF4-FFF2-40B4-BE49-F238E27FC236}">
                <a16:creationId xmlns:a16="http://schemas.microsoft.com/office/drawing/2014/main" id="{3A29B5C0-BD76-CF21-66B5-B33B4CC64941}"/>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9A2196F3-1430-9305-C1AB-E3DA06A6E116}"/>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90243166-19B7-3594-8CE5-92B5F1DF485E}"/>
              </a:ext>
            </a:extLst>
          </p:cNvPr>
          <p:cNvSpPr>
            <a:spLocks noGrp="1"/>
          </p:cNvSpPr>
          <p:nvPr>
            <p:ph type="sldNum" sz="quarter" idx="5"/>
          </p:nvPr>
        </p:nvSpPr>
        <p:spPr/>
        <p:txBody>
          <a:bodyPr/>
          <a:lstStyle/>
          <a:p>
            <a:fld id="{0A89A431-735D-4157-B499-868DAC0D551C}" type="slidenum">
              <a:rPr lang="de-DE" smtClean="0"/>
              <a:pPr/>
              <a:t>23</a:t>
            </a:fld>
            <a:endParaRPr lang="de-DE" dirty="0"/>
          </a:p>
        </p:txBody>
      </p:sp>
    </p:spTree>
    <p:extLst>
      <p:ext uri="{BB962C8B-B14F-4D97-AF65-F5344CB8AC3E}">
        <p14:creationId xmlns:p14="http://schemas.microsoft.com/office/powerpoint/2010/main" val="489109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EC1C2-BADE-4AD8-5AB6-6EDAACE8ED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5632C-B7E8-FFE0-B12B-7216ADED30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6BF4E-0D84-02D0-0F5E-045C76451052}"/>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DAFCD6F5-81F0-E475-0E2F-61E105B94A38}"/>
              </a:ext>
            </a:extLst>
          </p:cNvPr>
          <p:cNvSpPr>
            <a:spLocks noGrp="1"/>
          </p:cNvSpPr>
          <p:nvPr>
            <p:ph type="dt" idx="1"/>
          </p:nvPr>
        </p:nvSpPr>
        <p:spPr/>
        <p:txBody>
          <a:bodyPr/>
          <a:lstStyle/>
          <a:p>
            <a:fld id="{2E5FE76A-232E-43B6-A07F-38DA957E2F7C}" type="datetime1">
              <a:rPr lang="de-DE" smtClean="0"/>
              <a:t>29.10.24</a:t>
            </a:fld>
            <a:endParaRPr lang="de-DE"/>
          </a:p>
        </p:txBody>
      </p:sp>
      <p:sp>
        <p:nvSpPr>
          <p:cNvPr id="5" name="Footer Placeholder 4">
            <a:extLst>
              <a:ext uri="{FF2B5EF4-FFF2-40B4-BE49-F238E27FC236}">
                <a16:creationId xmlns:a16="http://schemas.microsoft.com/office/drawing/2014/main" id="{7D242847-8BB9-9E10-E6F2-B2F8C5B546BA}"/>
              </a:ext>
            </a:extLst>
          </p:cNvPr>
          <p:cNvSpPr>
            <a:spLocks noGrp="1"/>
          </p:cNvSpPr>
          <p:nvPr>
            <p:ph type="ftr" sz="quarter" idx="4"/>
          </p:nvPr>
        </p:nvSpPr>
        <p:spPr/>
        <p:txBody>
          <a:bodyPr/>
          <a:lstStyle/>
          <a:p>
            <a:r>
              <a:rPr lang="de-DE"/>
              <a:t>Fachbereich | Institut | Person</a:t>
            </a:r>
          </a:p>
        </p:txBody>
      </p:sp>
      <p:sp>
        <p:nvSpPr>
          <p:cNvPr id="6" name="Slide Number Placeholder 5">
            <a:extLst>
              <a:ext uri="{FF2B5EF4-FFF2-40B4-BE49-F238E27FC236}">
                <a16:creationId xmlns:a16="http://schemas.microsoft.com/office/drawing/2014/main" id="{AC57FE33-41B6-369F-2B80-92C2FA8D5923}"/>
              </a:ext>
            </a:extLst>
          </p:cNvPr>
          <p:cNvSpPr>
            <a:spLocks noGrp="1"/>
          </p:cNvSpPr>
          <p:nvPr>
            <p:ph type="sldNum" sz="quarter" idx="5"/>
          </p:nvPr>
        </p:nvSpPr>
        <p:spPr/>
        <p:txBody>
          <a:bodyPr/>
          <a:lstStyle/>
          <a:p>
            <a:fld id="{0A89A431-735D-4157-B499-868DAC0D551C}" type="slidenum">
              <a:rPr lang="de-DE" smtClean="0"/>
              <a:pPr/>
              <a:t>4</a:t>
            </a:fld>
            <a:endParaRPr lang="de-DE"/>
          </a:p>
        </p:txBody>
      </p:sp>
    </p:spTree>
    <p:extLst>
      <p:ext uri="{BB962C8B-B14F-4D97-AF65-F5344CB8AC3E}">
        <p14:creationId xmlns:p14="http://schemas.microsoft.com/office/powerpoint/2010/main" val="3705405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C9FBC-77F9-397A-33DA-7914B62C1B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0ED2F-5570-3A82-B6B0-8C6FC618C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510EE9-92AB-BAA6-57CD-C51B44A3DB45}"/>
              </a:ext>
            </a:extLst>
          </p:cNvPr>
          <p:cNvSpPr>
            <a:spLocks noGrp="1"/>
          </p:cNvSpPr>
          <p:nvPr>
            <p:ph type="body" idx="1"/>
          </p:nvPr>
        </p:nvSpPr>
        <p:spPr/>
        <p:txBody>
          <a:bodyPr/>
          <a:lstStyle/>
          <a:p>
            <a:pPr marL="0" indent="0">
              <a:buNone/>
            </a:pPr>
            <a:endParaRPr lang="en-US" dirty="0"/>
          </a:p>
        </p:txBody>
      </p:sp>
      <p:sp>
        <p:nvSpPr>
          <p:cNvPr id="4" name="Date Placeholder 3">
            <a:extLst>
              <a:ext uri="{FF2B5EF4-FFF2-40B4-BE49-F238E27FC236}">
                <a16:creationId xmlns:a16="http://schemas.microsoft.com/office/drawing/2014/main" id="{87A2591B-1023-6588-513C-D7731524201B}"/>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86EBB5EA-595E-5059-9A38-D11FAD768D60}"/>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68B75AC5-F9F3-B9D8-A9EF-34C86826ED4B}"/>
              </a:ext>
            </a:extLst>
          </p:cNvPr>
          <p:cNvSpPr>
            <a:spLocks noGrp="1"/>
          </p:cNvSpPr>
          <p:nvPr>
            <p:ph type="sldNum" sz="quarter" idx="5"/>
          </p:nvPr>
        </p:nvSpPr>
        <p:spPr/>
        <p:txBody>
          <a:bodyPr/>
          <a:lstStyle/>
          <a:p>
            <a:fld id="{0A89A431-735D-4157-B499-868DAC0D551C}" type="slidenum">
              <a:rPr lang="de-DE" smtClean="0"/>
              <a:pPr/>
              <a:t>24</a:t>
            </a:fld>
            <a:endParaRPr lang="de-DE" dirty="0"/>
          </a:p>
        </p:txBody>
      </p:sp>
    </p:spTree>
    <p:extLst>
      <p:ext uri="{BB962C8B-B14F-4D97-AF65-F5344CB8AC3E}">
        <p14:creationId xmlns:p14="http://schemas.microsoft.com/office/powerpoint/2010/main" val="373253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AC5F0-59E7-3505-C4F7-4FE69C87CD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9FD673-46AE-5347-57B4-7B582DA6A4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EB1728-F262-D2E4-A349-507D7584AAC6}"/>
              </a:ext>
            </a:extLst>
          </p:cNvPr>
          <p:cNvSpPr>
            <a:spLocks noGrp="1"/>
          </p:cNvSpPr>
          <p:nvPr>
            <p:ph type="body" idx="1"/>
          </p:nvPr>
        </p:nvSpPr>
        <p:spPr/>
        <p:txBody>
          <a:bodyPr/>
          <a:lstStyle/>
          <a:p>
            <a:pPr marL="0" indent="0">
              <a:buNone/>
            </a:pPr>
            <a:endParaRPr lang="en-US" dirty="0"/>
          </a:p>
        </p:txBody>
      </p:sp>
      <p:sp>
        <p:nvSpPr>
          <p:cNvPr id="4" name="Date Placeholder 3">
            <a:extLst>
              <a:ext uri="{FF2B5EF4-FFF2-40B4-BE49-F238E27FC236}">
                <a16:creationId xmlns:a16="http://schemas.microsoft.com/office/drawing/2014/main" id="{1417744F-F851-C8D0-8A54-073F45910A0A}"/>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B6153AC2-0D55-1D55-1445-0A744C298060}"/>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E0EE1AF3-23AF-3421-89E4-002AE489CFA1}"/>
              </a:ext>
            </a:extLst>
          </p:cNvPr>
          <p:cNvSpPr>
            <a:spLocks noGrp="1"/>
          </p:cNvSpPr>
          <p:nvPr>
            <p:ph type="sldNum" sz="quarter" idx="5"/>
          </p:nvPr>
        </p:nvSpPr>
        <p:spPr/>
        <p:txBody>
          <a:bodyPr/>
          <a:lstStyle/>
          <a:p>
            <a:fld id="{0A89A431-735D-4157-B499-868DAC0D551C}" type="slidenum">
              <a:rPr lang="de-DE" smtClean="0"/>
              <a:pPr/>
              <a:t>25</a:t>
            </a:fld>
            <a:endParaRPr lang="de-DE" dirty="0"/>
          </a:p>
        </p:txBody>
      </p:sp>
    </p:spTree>
    <p:extLst>
      <p:ext uri="{BB962C8B-B14F-4D97-AF65-F5344CB8AC3E}">
        <p14:creationId xmlns:p14="http://schemas.microsoft.com/office/powerpoint/2010/main" val="2702775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93403-1855-D57F-A103-A773011A9E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8A80C-6A65-2729-11E3-67D6977F5E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FDC48C-6F09-1F63-49F9-3C3B60772B08}"/>
              </a:ext>
            </a:extLst>
          </p:cNvPr>
          <p:cNvSpPr>
            <a:spLocks noGrp="1"/>
          </p:cNvSpPr>
          <p:nvPr>
            <p:ph type="body" idx="1"/>
          </p:nvPr>
        </p:nvSpPr>
        <p:spPr/>
        <p:txBody>
          <a:bodyPr/>
          <a:lstStyle/>
          <a:p>
            <a:pPr marL="0" indent="0">
              <a:buNone/>
            </a:pPr>
            <a:r>
              <a:rPr lang="en-US" dirty="0"/>
              <a:t>This can be improved by:</a:t>
            </a:r>
          </a:p>
          <a:p>
            <a:pPr marL="228600" indent="-228600">
              <a:buAutoNum type="arabicPeriod"/>
            </a:pPr>
            <a:r>
              <a:rPr lang="en-US" dirty="0"/>
              <a:t>improving the element models to predict more accurate parameters for loss minima</a:t>
            </a:r>
          </a:p>
          <a:p>
            <a:pPr marL="228600" indent="-228600">
              <a:buAutoNum type="arabicPeriod"/>
            </a:pPr>
            <a:r>
              <a:rPr lang="en-US" dirty="0"/>
              <a:t>compare to alternative elements such as quadrupole duplet or plasma lens</a:t>
            </a:r>
          </a:p>
          <a:p>
            <a:pPr marL="228600" indent="-228600">
              <a:buAutoNum type="arabicPeriod"/>
            </a:pPr>
            <a:r>
              <a:rPr lang="en-US" dirty="0"/>
              <a:t>add elements such as a cavity (tradeoff between acceleration and phase rotation for wide energy spectra)</a:t>
            </a:r>
          </a:p>
          <a:p>
            <a:pPr marL="685800" lvl="1" indent="-228600">
              <a:buAutoNum type="arabicPeriod"/>
            </a:pPr>
            <a:r>
              <a:rPr lang="en-US" dirty="0"/>
              <a:t>first cavity to accelerate and perform minor phase rotation, second cavity only for energy compression (phase rotation)</a:t>
            </a:r>
          </a:p>
        </p:txBody>
      </p:sp>
      <p:sp>
        <p:nvSpPr>
          <p:cNvPr id="4" name="Date Placeholder 3">
            <a:extLst>
              <a:ext uri="{FF2B5EF4-FFF2-40B4-BE49-F238E27FC236}">
                <a16:creationId xmlns:a16="http://schemas.microsoft.com/office/drawing/2014/main" id="{28199B85-F087-274B-5CF0-0813D707DCBD}"/>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3FA95423-7182-5D3D-5B95-9777203D7658}"/>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A19E00E9-6D10-05DB-386F-A7E460BEFCD8}"/>
              </a:ext>
            </a:extLst>
          </p:cNvPr>
          <p:cNvSpPr>
            <a:spLocks noGrp="1"/>
          </p:cNvSpPr>
          <p:nvPr>
            <p:ph type="sldNum" sz="quarter" idx="5"/>
          </p:nvPr>
        </p:nvSpPr>
        <p:spPr/>
        <p:txBody>
          <a:bodyPr/>
          <a:lstStyle/>
          <a:p>
            <a:fld id="{0A89A431-735D-4157-B499-868DAC0D551C}" type="slidenum">
              <a:rPr lang="de-DE" smtClean="0"/>
              <a:pPr/>
              <a:t>26</a:t>
            </a:fld>
            <a:endParaRPr lang="de-DE" dirty="0"/>
          </a:p>
        </p:txBody>
      </p:sp>
    </p:spTree>
    <p:extLst>
      <p:ext uri="{BB962C8B-B14F-4D97-AF65-F5344CB8AC3E}">
        <p14:creationId xmlns:p14="http://schemas.microsoft.com/office/powerpoint/2010/main" val="3589618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12CCD-3BEA-E8E5-F56F-58340E770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5D30E8-CABD-F591-91F7-4FF5B54C92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AB7791-77E9-5AFE-BE73-9C028703CF5D}"/>
              </a:ext>
            </a:extLst>
          </p:cNvPr>
          <p:cNvSpPr>
            <a:spLocks noGrp="1"/>
          </p:cNvSpPr>
          <p:nvPr>
            <p:ph type="body" idx="1"/>
          </p:nvPr>
        </p:nvSpPr>
        <p:spPr/>
        <p:txBody>
          <a:bodyPr/>
          <a:lstStyle/>
          <a:p>
            <a:pPr marL="685800" lvl="1" indent="-228600">
              <a:buAutoNum type="arabicPeriod"/>
            </a:pPr>
            <a:endParaRPr lang="en-US" dirty="0"/>
          </a:p>
        </p:txBody>
      </p:sp>
      <p:sp>
        <p:nvSpPr>
          <p:cNvPr id="4" name="Date Placeholder 3">
            <a:extLst>
              <a:ext uri="{FF2B5EF4-FFF2-40B4-BE49-F238E27FC236}">
                <a16:creationId xmlns:a16="http://schemas.microsoft.com/office/drawing/2014/main" id="{3A903BC5-5523-5D40-69CC-821B4DD7BF42}"/>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9E03CB0A-CBB9-854E-1143-1D1E9EA4E545}"/>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D78BE7C0-7367-E575-9C92-2AB27A1FE70F}"/>
              </a:ext>
            </a:extLst>
          </p:cNvPr>
          <p:cNvSpPr>
            <a:spLocks noGrp="1"/>
          </p:cNvSpPr>
          <p:nvPr>
            <p:ph type="sldNum" sz="quarter" idx="5"/>
          </p:nvPr>
        </p:nvSpPr>
        <p:spPr/>
        <p:txBody>
          <a:bodyPr/>
          <a:lstStyle/>
          <a:p>
            <a:fld id="{0A89A431-735D-4157-B499-868DAC0D551C}" type="slidenum">
              <a:rPr lang="de-DE" smtClean="0"/>
              <a:pPr/>
              <a:t>27</a:t>
            </a:fld>
            <a:endParaRPr lang="de-DE" dirty="0"/>
          </a:p>
        </p:txBody>
      </p:sp>
    </p:spTree>
    <p:extLst>
      <p:ext uri="{BB962C8B-B14F-4D97-AF65-F5344CB8AC3E}">
        <p14:creationId xmlns:p14="http://schemas.microsoft.com/office/powerpoint/2010/main" val="984293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AD596-5D8F-AEE8-6F0E-53F03D002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9584A8-1E69-0E2B-501B-48DB3B4823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6C2C8B-BF53-FD4B-BDC8-3D0944CB98FE}"/>
              </a:ext>
            </a:extLst>
          </p:cNvPr>
          <p:cNvSpPr>
            <a:spLocks noGrp="1"/>
          </p:cNvSpPr>
          <p:nvPr>
            <p:ph type="body" idx="1"/>
          </p:nvPr>
        </p:nvSpPr>
        <p:spPr/>
        <p:txBody>
          <a:bodyPr/>
          <a:lstStyle/>
          <a:p>
            <a:pPr marL="0" indent="0">
              <a:buNone/>
            </a:pPr>
            <a:endParaRPr lang="en-US" dirty="0"/>
          </a:p>
        </p:txBody>
      </p:sp>
      <p:sp>
        <p:nvSpPr>
          <p:cNvPr id="4" name="Date Placeholder 3">
            <a:extLst>
              <a:ext uri="{FF2B5EF4-FFF2-40B4-BE49-F238E27FC236}">
                <a16:creationId xmlns:a16="http://schemas.microsoft.com/office/drawing/2014/main" id="{706B4721-D0D6-B7FC-7BCF-FCBF8061AC1A}"/>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AB38E6C0-C51B-EC38-2F1C-8B5F53527C5A}"/>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159F9400-5EA5-F355-C46A-4A078BD09BF1}"/>
              </a:ext>
            </a:extLst>
          </p:cNvPr>
          <p:cNvSpPr>
            <a:spLocks noGrp="1"/>
          </p:cNvSpPr>
          <p:nvPr>
            <p:ph type="sldNum" sz="quarter" idx="5"/>
          </p:nvPr>
        </p:nvSpPr>
        <p:spPr/>
        <p:txBody>
          <a:bodyPr/>
          <a:lstStyle/>
          <a:p>
            <a:fld id="{0A89A431-735D-4157-B499-868DAC0D551C}" type="slidenum">
              <a:rPr lang="de-DE" smtClean="0"/>
              <a:pPr/>
              <a:t>28</a:t>
            </a:fld>
            <a:endParaRPr lang="de-DE" dirty="0"/>
          </a:p>
        </p:txBody>
      </p:sp>
    </p:spTree>
    <p:extLst>
      <p:ext uri="{BB962C8B-B14F-4D97-AF65-F5344CB8AC3E}">
        <p14:creationId xmlns:p14="http://schemas.microsoft.com/office/powerpoint/2010/main" val="2266566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BD0C3-3F65-73CE-6F5B-3740E571A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11648-5A76-62E1-8D8A-2DB09B29E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F3344F-B054-223E-FF58-5BC75A166AD7}"/>
              </a:ext>
            </a:extLst>
          </p:cNvPr>
          <p:cNvSpPr>
            <a:spLocks noGrp="1"/>
          </p:cNvSpPr>
          <p:nvPr>
            <p:ph type="body" idx="1"/>
          </p:nvPr>
        </p:nvSpPr>
        <p:spPr/>
        <p:txBody>
          <a:bodyPr/>
          <a:lstStyle/>
          <a:p>
            <a:pPr marL="0" indent="0">
              <a:buNone/>
            </a:pPr>
            <a:r>
              <a:rPr lang="en-US" dirty="0"/>
              <a:t>If a valid model laser parameters to TNSA distribution is developed it could be incorporated into this optimization scheme (if it is back-propagatable like for example a neural network) allowing to also optimize laser parameters together with the actual beam line parameters</a:t>
            </a:r>
          </a:p>
        </p:txBody>
      </p:sp>
      <p:sp>
        <p:nvSpPr>
          <p:cNvPr id="4" name="Date Placeholder 3">
            <a:extLst>
              <a:ext uri="{FF2B5EF4-FFF2-40B4-BE49-F238E27FC236}">
                <a16:creationId xmlns:a16="http://schemas.microsoft.com/office/drawing/2014/main" id="{B8B24A26-E45F-B2D1-EB87-DA3768B9C495}"/>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C24F7D11-371B-541A-4C64-6E6D433D6AD6}"/>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61BB1D07-F7A4-0C72-2045-B7098AF4F5F8}"/>
              </a:ext>
            </a:extLst>
          </p:cNvPr>
          <p:cNvSpPr>
            <a:spLocks noGrp="1"/>
          </p:cNvSpPr>
          <p:nvPr>
            <p:ph type="sldNum" sz="quarter" idx="5"/>
          </p:nvPr>
        </p:nvSpPr>
        <p:spPr/>
        <p:txBody>
          <a:bodyPr/>
          <a:lstStyle/>
          <a:p>
            <a:fld id="{0A89A431-735D-4157-B499-868DAC0D551C}" type="slidenum">
              <a:rPr lang="de-DE" smtClean="0"/>
              <a:pPr/>
              <a:t>29</a:t>
            </a:fld>
            <a:endParaRPr lang="de-DE" dirty="0"/>
          </a:p>
        </p:txBody>
      </p:sp>
    </p:spTree>
    <p:extLst>
      <p:ext uri="{BB962C8B-B14F-4D97-AF65-F5344CB8AC3E}">
        <p14:creationId xmlns:p14="http://schemas.microsoft.com/office/powerpoint/2010/main" val="4206635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DDB75-7C5D-1EC4-A9CB-B6FD7BF80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2766A-8A36-66C9-3FDF-87894DFD94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27210A-BF33-BA62-F1B2-D77D93CDE4FC}"/>
              </a:ext>
            </a:extLst>
          </p:cNvPr>
          <p:cNvSpPr>
            <a:spLocks noGrp="1"/>
          </p:cNvSpPr>
          <p:nvPr>
            <p:ph type="body" idx="1"/>
          </p:nvPr>
        </p:nvSpPr>
        <p:spPr/>
        <p:txBody>
          <a:bodyPr/>
          <a:lstStyle/>
          <a:p>
            <a:pPr marL="0" indent="0">
              <a:buNone/>
            </a:pPr>
            <a:endParaRPr lang="en-US" dirty="0"/>
          </a:p>
        </p:txBody>
      </p:sp>
      <p:sp>
        <p:nvSpPr>
          <p:cNvPr id="4" name="Date Placeholder 3">
            <a:extLst>
              <a:ext uri="{FF2B5EF4-FFF2-40B4-BE49-F238E27FC236}">
                <a16:creationId xmlns:a16="http://schemas.microsoft.com/office/drawing/2014/main" id="{CDE81483-1AAA-A85D-C3C4-80DD05979CFE}"/>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C9BCC2A5-2C51-0832-895F-581886D391E1}"/>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AFC7322A-7932-D258-76C1-B9F0ED4A3402}"/>
              </a:ext>
            </a:extLst>
          </p:cNvPr>
          <p:cNvSpPr>
            <a:spLocks noGrp="1"/>
          </p:cNvSpPr>
          <p:nvPr>
            <p:ph type="sldNum" sz="quarter" idx="5"/>
          </p:nvPr>
        </p:nvSpPr>
        <p:spPr/>
        <p:txBody>
          <a:bodyPr/>
          <a:lstStyle/>
          <a:p>
            <a:fld id="{0A89A431-735D-4157-B499-868DAC0D551C}" type="slidenum">
              <a:rPr lang="de-DE" smtClean="0"/>
              <a:pPr/>
              <a:t>31</a:t>
            </a:fld>
            <a:endParaRPr lang="de-DE" dirty="0"/>
          </a:p>
        </p:txBody>
      </p:sp>
    </p:spTree>
    <p:extLst>
      <p:ext uri="{BB962C8B-B14F-4D97-AF65-F5344CB8AC3E}">
        <p14:creationId xmlns:p14="http://schemas.microsoft.com/office/powerpoint/2010/main" val="2288720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5EEDA-A33C-9491-B737-447573A8A4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C50D5-DF01-B936-C938-80A759B7B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E9D9A-C888-B19E-6469-5E9858449A1D}"/>
              </a:ext>
            </a:extLst>
          </p:cNvPr>
          <p:cNvSpPr>
            <a:spLocks noGrp="1"/>
          </p:cNvSpPr>
          <p:nvPr>
            <p:ph type="body" idx="1"/>
          </p:nvPr>
        </p:nvSpPr>
        <p:spPr/>
        <p:txBody>
          <a:bodyPr/>
          <a:lstStyle/>
          <a:p>
            <a:pPr marL="0" indent="0">
              <a:buNone/>
            </a:pPr>
            <a:r>
              <a:rPr lang="en-US" dirty="0" err="1"/>
              <a:t>Chosing</a:t>
            </a:r>
            <a:r>
              <a:rPr lang="en-US" dirty="0"/>
              <a:t> these phase shifts for the cavities would have been hard or counterintuitive but the optimizer finds the best combination</a:t>
            </a:r>
          </a:p>
        </p:txBody>
      </p:sp>
      <p:sp>
        <p:nvSpPr>
          <p:cNvPr id="4" name="Date Placeholder 3">
            <a:extLst>
              <a:ext uri="{FF2B5EF4-FFF2-40B4-BE49-F238E27FC236}">
                <a16:creationId xmlns:a16="http://schemas.microsoft.com/office/drawing/2014/main" id="{D1A3A9F8-6D90-E31A-A788-E429C841B7AC}"/>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E8350D9B-EE8D-63CB-81F8-E2E314B4414D}"/>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B90F15E1-F18A-2305-07B6-93858E8D6288}"/>
              </a:ext>
            </a:extLst>
          </p:cNvPr>
          <p:cNvSpPr>
            <a:spLocks noGrp="1"/>
          </p:cNvSpPr>
          <p:nvPr>
            <p:ph type="sldNum" sz="quarter" idx="5"/>
          </p:nvPr>
        </p:nvSpPr>
        <p:spPr/>
        <p:txBody>
          <a:bodyPr/>
          <a:lstStyle/>
          <a:p>
            <a:fld id="{0A89A431-735D-4157-B499-868DAC0D551C}" type="slidenum">
              <a:rPr lang="de-DE" smtClean="0"/>
              <a:pPr/>
              <a:t>32</a:t>
            </a:fld>
            <a:endParaRPr lang="de-DE" dirty="0"/>
          </a:p>
        </p:txBody>
      </p:sp>
    </p:spTree>
    <p:extLst>
      <p:ext uri="{BB962C8B-B14F-4D97-AF65-F5344CB8AC3E}">
        <p14:creationId xmlns:p14="http://schemas.microsoft.com/office/powerpoint/2010/main" val="1861617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2D4DC-A373-8982-4564-DEA07CB1FB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2411B-35BF-091F-0BCF-DC1291CFFE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C574A6-C514-A4A2-8B82-E6F8C5915B1C}"/>
              </a:ext>
            </a:extLst>
          </p:cNvPr>
          <p:cNvSpPr>
            <a:spLocks noGrp="1"/>
          </p:cNvSpPr>
          <p:nvPr>
            <p:ph type="body" idx="1"/>
          </p:nvPr>
        </p:nvSpPr>
        <p:spPr/>
        <p:txBody>
          <a:bodyPr/>
          <a:lstStyle/>
          <a:p>
            <a:pPr marL="0" indent="0">
              <a:buNone/>
            </a:pPr>
            <a:r>
              <a:rPr lang="en-US" dirty="0"/>
              <a:t>Energy gain through cavity(cavities) on y-axis and initial energy on x-axis with divergence angle </a:t>
            </a:r>
          </a:p>
        </p:txBody>
      </p:sp>
      <p:sp>
        <p:nvSpPr>
          <p:cNvPr id="4" name="Date Placeholder 3">
            <a:extLst>
              <a:ext uri="{FF2B5EF4-FFF2-40B4-BE49-F238E27FC236}">
                <a16:creationId xmlns:a16="http://schemas.microsoft.com/office/drawing/2014/main" id="{61392E73-9839-EE1A-EE41-B70A8AA6C708}"/>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CD4004BE-3099-5E45-D089-F297592E5FDB}"/>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380628B6-4474-C6D3-589B-97D717304D82}"/>
              </a:ext>
            </a:extLst>
          </p:cNvPr>
          <p:cNvSpPr>
            <a:spLocks noGrp="1"/>
          </p:cNvSpPr>
          <p:nvPr>
            <p:ph type="sldNum" sz="quarter" idx="5"/>
          </p:nvPr>
        </p:nvSpPr>
        <p:spPr/>
        <p:txBody>
          <a:bodyPr/>
          <a:lstStyle/>
          <a:p>
            <a:fld id="{0A89A431-735D-4157-B499-868DAC0D551C}" type="slidenum">
              <a:rPr lang="de-DE" smtClean="0"/>
              <a:pPr/>
              <a:t>33</a:t>
            </a:fld>
            <a:endParaRPr lang="de-DE" dirty="0"/>
          </a:p>
        </p:txBody>
      </p:sp>
    </p:spTree>
    <p:extLst>
      <p:ext uri="{BB962C8B-B14F-4D97-AF65-F5344CB8AC3E}">
        <p14:creationId xmlns:p14="http://schemas.microsoft.com/office/powerpoint/2010/main" val="757666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E7359-5D85-AC1B-99B5-6AC5B7159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F6732-523F-0F86-83D4-3450A4359D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68D528-AC24-C88C-FFE3-A8070FB89ED8}"/>
              </a:ext>
            </a:extLst>
          </p:cNvPr>
          <p:cNvSpPr>
            <a:spLocks noGrp="1"/>
          </p:cNvSpPr>
          <p:nvPr>
            <p:ph type="body" idx="1"/>
          </p:nvPr>
        </p:nvSpPr>
        <p:spPr/>
        <p:txBody>
          <a:bodyPr/>
          <a:lstStyle/>
          <a:p>
            <a:pPr marL="0" indent="0">
              <a:buNone/>
            </a:pPr>
            <a:endParaRPr lang="en-US" dirty="0"/>
          </a:p>
        </p:txBody>
      </p:sp>
      <p:sp>
        <p:nvSpPr>
          <p:cNvPr id="4" name="Date Placeholder 3">
            <a:extLst>
              <a:ext uri="{FF2B5EF4-FFF2-40B4-BE49-F238E27FC236}">
                <a16:creationId xmlns:a16="http://schemas.microsoft.com/office/drawing/2014/main" id="{ED4F8DEA-A805-4F2E-33AF-BD4CCC603672}"/>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165C867D-1AF3-589B-4A50-07ABF5ADCFD2}"/>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553C7867-86F8-38FC-642A-E53F04114A96}"/>
              </a:ext>
            </a:extLst>
          </p:cNvPr>
          <p:cNvSpPr>
            <a:spLocks noGrp="1"/>
          </p:cNvSpPr>
          <p:nvPr>
            <p:ph type="sldNum" sz="quarter" idx="5"/>
          </p:nvPr>
        </p:nvSpPr>
        <p:spPr/>
        <p:txBody>
          <a:bodyPr/>
          <a:lstStyle/>
          <a:p>
            <a:fld id="{0A89A431-735D-4157-B499-868DAC0D551C}" type="slidenum">
              <a:rPr lang="de-DE" smtClean="0"/>
              <a:pPr/>
              <a:t>34</a:t>
            </a:fld>
            <a:endParaRPr lang="de-DE" dirty="0"/>
          </a:p>
        </p:txBody>
      </p:sp>
    </p:spTree>
    <p:extLst>
      <p:ext uri="{BB962C8B-B14F-4D97-AF65-F5344CB8AC3E}">
        <p14:creationId xmlns:p14="http://schemas.microsoft.com/office/powerpoint/2010/main" val="2639234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F85A8-A412-787A-1755-FE879859A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182B6-6C9E-2B03-CDDD-EDAC075A4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A62E05-49F4-4B4F-17DD-854CA4C7AEA1}"/>
              </a:ext>
            </a:extLst>
          </p:cNvPr>
          <p:cNvSpPr>
            <a:spLocks noGrp="1"/>
          </p:cNvSpPr>
          <p:nvPr>
            <p:ph type="body" idx="1"/>
          </p:nvPr>
        </p:nvSpPr>
        <p:spPr/>
        <p:txBody>
          <a:bodyPr/>
          <a:lstStyle/>
          <a:p>
            <a:pPr marL="228600" indent="-228600">
              <a:buAutoNum type="arabicPeriod"/>
            </a:pPr>
            <a:r>
              <a:rPr lang="en-US" dirty="0"/>
              <a:t>This leads to a model with a (for the first step) fixed bunch input which can then be optimized </a:t>
            </a:r>
            <a:r>
              <a:rPr lang="en-US" dirty="0" err="1"/>
              <a:t>wrt</a:t>
            </a:r>
            <a:r>
              <a:rPr lang="en-US" dirty="0"/>
              <a:t>. its output using the parameters </a:t>
            </a:r>
          </a:p>
        </p:txBody>
      </p:sp>
      <p:sp>
        <p:nvSpPr>
          <p:cNvPr id="4" name="Date Placeholder 3">
            <a:extLst>
              <a:ext uri="{FF2B5EF4-FFF2-40B4-BE49-F238E27FC236}">
                <a16:creationId xmlns:a16="http://schemas.microsoft.com/office/drawing/2014/main" id="{79C49DAD-E423-E32F-E4C3-0421B87CB3D3}"/>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59E261D7-E38D-6CF1-BCD5-E10CCC892FAF}"/>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4AE7B7A7-5FED-5B74-A99B-B9E9E122D137}"/>
              </a:ext>
            </a:extLst>
          </p:cNvPr>
          <p:cNvSpPr>
            <a:spLocks noGrp="1"/>
          </p:cNvSpPr>
          <p:nvPr>
            <p:ph type="sldNum" sz="quarter" idx="5"/>
          </p:nvPr>
        </p:nvSpPr>
        <p:spPr/>
        <p:txBody>
          <a:bodyPr/>
          <a:lstStyle/>
          <a:p>
            <a:fld id="{0A89A431-735D-4157-B499-868DAC0D551C}" type="slidenum">
              <a:rPr lang="de-DE" smtClean="0"/>
              <a:pPr/>
              <a:t>6</a:t>
            </a:fld>
            <a:endParaRPr lang="de-DE" dirty="0"/>
          </a:p>
        </p:txBody>
      </p:sp>
    </p:spTree>
    <p:extLst>
      <p:ext uri="{BB962C8B-B14F-4D97-AF65-F5344CB8AC3E}">
        <p14:creationId xmlns:p14="http://schemas.microsoft.com/office/powerpoint/2010/main" val="1688527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4A3C0-A515-A335-750F-CAB1B9CBF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39B573-0433-B548-34C0-0FF67987CE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FFD72C-2328-405E-6201-94846353B3A6}"/>
              </a:ext>
            </a:extLst>
          </p:cNvPr>
          <p:cNvSpPr>
            <a:spLocks noGrp="1"/>
          </p:cNvSpPr>
          <p:nvPr>
            <p:ph type="body" idx="1"/>
          </p:nvPr>
        </p:nvSpPr>
        <p:spPr/>
        <p:txBody>
          <a:bodyPr/>
          <a:lstStyle/>
          <a:p>
            <a:pPr marL="0" indent="0">
              <a:buNone/>
            </a:pPr>
            <a:r>
              <a:rPr lang="en-US" dirty="0"/>
              <a:t>Left side shows the model optimizing the beam envelope (as seen before)</a:t>
            </a:r>
          </a:p>
          <a:p>
            <a:pPr marL="0" indent="0">
              <a:buNone/>
            </a:pPr>
            <a:r>
              <a:rPr lang="en-US" dirty="0"/>
              <a:t>But now the kinetic energy spread is also optimized as seen on the right side</a:t>
            </a:r>
          </a:p>
          <a:p>
            <a:pPr marL="0" indent="0">
              <a:buNone/>
            </a:pPr>
            <a:endParaRPr lang="en-US" dirty="0"/>
          </a:p>
          <a:p>
            <a:pPr marL="0" indent="0">
              <a:buNone/>
            </a:pPr>
            <a:r>
              <a:rPr lang="en-US" dirty="0"/>
              <a:t>So the optimization works but how valid are the optimization results</a:t>
            </a:r>
          </a:p>
        </p:txBody>
      </p:sp>
      <p:sp>
        <p:nvSpPr>
          <p:cNvPr id="4" name="Date Placeholder 3">
            <a:extLst>
              <a:ext uri="{FF2B5EF4-FFF2-40B4-BE49-F238E27FC236}">
                <a16:creationId xmlns:a16="http://schemas.microsoft.com/office/drawing/2014/main" id="{991BA8B9-257F-F702-1268-03D87171C15B}"/>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5F29A4F9-5283-2870-7F37-ABB0490CDD0E}"/>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836E319A-528F-0D1E-71D7-674178E12097}"/>
              </a:ext>
            </a:extLst>
          </p:cNvPr>
          <p:cNvSpPr>
            <a:spLocks noGrp="1"/>
          </p:cNvSpPr>
          <p:nvPr>
            <p:ph type="sldNum" sz="quarter" idx="5"/>
          </p:nvPr>
        </p:nvSpPr>
        <p:spPr/>
        <p:txBody>
          <a:bodyPr/>
          <a:lstStyle/>
          <a:p>
            <a:fld id="{0A89A431-735D-4157-B499-868DAC0D551C}" type="slidenum">
              <a:rPr lang="de-DE" smtClean="0"/>
              <a:pPr/>
              <a:t>35</a:t>
            </a:fld>
            <a:endParaRPr lang="de-DE" dirty="0"/>
          </a:p>
        </p:txBody>
      </p:sp>
    </p:spTree>
    <p:extLst>
      <p:ext uri="{BB962C8B-B14F-4D97-AF65-F5344CB8AC3E}">
        <p14:creationId xmlns:p14="http://schemas.microsoft.com/office/powerpoint/2010/main" val="2056984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05243-273F-D548-98B9-D63A870657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69040-CDEC-5CA5-9556-DFF8B151AB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CA92FD-2DCB-A52B-D658-45CFCE4E6E81}"/>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F67DAB62-AFE9-C1E0-61CF-C91676475F76}"/>
              </a:ext>
            </a:extLst>
          </p:cNvPr>
          <p:cNvSpPr>
            <a:spLocks noGrp="1"/>
          </p:cNvSpPr>
          <p:nvPr>
            <p:ph type="dt" idx="1"/>
          </p:nvPr>
        </p:nvSpPr>
        <p:spPr/>
        <p:txBody>
          <a:bodyPr/>
          <a:lstStyle/>
          <a:p>
            <a:fld id="{18FD804C-2E1F-294F-99EC-D6E411E33DC2}" type="datetime1">
              <a:rPr lang="en-US" smtClean="0"/>
              <a:t>10/29/24</a:t>
            </a:fld>
            <a:endParaRPr lang="de-DE" dirty="0"/>
          </a:p>
        </p:txBody>
      </p:sp>
      <p:sp>
        <p:nvSpPr>
          <p:cNvPr id="5" name="Footer Placeholder 4">
            <a:extLst>
              <a:ext uri="{FF2B5EF4-FFF2-40B4-BE49-F238E27FC236}">
                <a16:creationId xmlns:a16="http://schemas.microsoft.com/office/drawing/2014/main" id="{E95EBDD0-CBCA-0A6D-CDF4-E6448EDCE071}"/>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2B77AD2B-6E11-F42D-D20C-9A130A2EB752}"/>
              </a:ext>
            </a:extLst>
          </p:cNvPr>
          <p:cNvSpPr>
            <a:spLocks noGrp="1"/>
          </p:cNvSpPr>
          <p:nvPr>
            <p:ph type="sldNum" sz="quarter" idx="5"/>
          </p:nvPr>
        </p:nvSpPr>
        <p:spPr/>
        <p:txBody>
          <a:bodyPr/>
          <a:lstStyle/>
          <a:p>
            <a:fld id="{0A89A431-735D-4157-B499-868DAC0D551C}" type="slidenum">
              <a:rPr lang="de-DE" smtClean="0"/>
              <a:pPr/>
              <a:t>36</a:t>
            </a:fld>
            <a:endParaRPr lang="de-DE" dirty="0"/>
          </a:p>
        </p:txBody>
      </p:sp>
    </p:spTree>
    <p:extLst>
      <p:ext uri="{BB962C8B-B14F-4D97-AF65-F5344CB8AC3E}">
        <p14:creationId xmlns:p14="http://schemas.microsoft.com/office/powerpoint/2010/main" val="2504559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B5C7F-E2C3-F258-4422-BF34AF3003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4542A0-5B57-65BC-2843-28288CEE3D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8D8E3A-3564-D9B7-6C15-D5E779DA2401}"/>
              </a:ext>
            </a:extLst>
          </p:cNvPr>
          <p:cNvSpPr>
            <a:spLocks noGrp="1"/>
          </p:cNvSpPr>
          <p:nvPr>
            <p:ph type="body" idx="1"/>
          </p:nvPr>
        </p:nvSpPr>
        <p:spPr/>
        <p:txBody>
          <a:bodyPr/>
          <a:lstStyle/>
          <a:p>
            <a:r>
              <a:rPr lang="en-US" dirty="0"/>
              <a:t>Specific numbers from LIGHT experiment: Ls = 300 mm, </a:t>
            </a:r>
            <a:r>
              <a:rPr lang="en-US" dirty="0" err="1"/>
              <a:t>rs</a:t>
            </a:r>
            <a:r>
              <a:rPr lang="en-US" dirty="0"/>
              <a:t> = 20 mm, La = 550 mm, </a:t>
            </a:r>
            <a:r>
              <a:rPr lang="en-US" dirty="0" err="1"/>
              <a:t>ra</a:t>
            </a:r>
            <a:r>
              <a:rPr lang="en-US" dirty="0"/>
              <a:t> = 17.5 mm, </a:t>
            </a:r>
            <a:r>
              <a:rPr lang="en-US" dirty="0" err="1"/>
              <a:t>ld</a:t>
            </a:r>
            <a:r>
              <a:rPr lang="en-US" dirty="0"/>
              <a:t> = 1700 mm</a:t>
            </a:r>
          </a:p>
          <a:p>
            <a:r>
              <a:rPr lang="en-US" dirty="0"/>
              <a:t>This leads to </a:t>
            </a:r>
            <a:r>
              <a:rPr lang="en-US" dirty="0" err="1"/>
              <a:t>fmin</a:t>
            </a:r>
            <a:r>
              <a:rPr lang="en-US" dirty="0"/>
              <a:t> = 1.3 m and fmax = 15.1 m. </a:t>
            </a:r>
          </a:p>
          <a:p>
            <a:r>
              <a:rPr lang="en-US" dirty="0"/>
              <a:t>Using simulations energy band of 10… 11.9 MeV was determined since relation between kinetic energy and focal length cannot be (accurately) be calculated. Factor alpha is dependent on magnetic field and geometry.</a:t>
            </a:r>
          </a:p>
        </p:txBody>
      </p:sp>
      <p:sp>
        <p:nvSpPr>
          <p:cNvPr id="4" name="Date Placeholder 3">
            <a:extLst>
              <a:ext uri="{FF2B5EF4-FFF2-40B4-BE49-F238E27FC236}">
                <a16:creationId xmlns:a16="http://schemas.microsoft.com/office/drawing/2014/main" id="{7000E2E7-F61A-170C-5EC0-0F38D4064603}"/>
              </a:ext>
            </a:extLst>
          </p:cNvPr>
          <p:cNvSpPr>
            <a:spLocks noGrp="1"/>
          </p:cNvSpPr>
          <p:nvPr>
            <p:ph type="dt" idx="1"/>
          </p:nvPr>
        </p:nvSpPr>
        <p:spPr/>
        <p:txBody>
          <a:bodyPr/>
          <a:lstStyle/>
          <a:p>
            <a:fld id="{7E0A7D99-C7DF-8E4B-AD8A-DF493CD0FA19}" type="datetime1">
              <a:rPr lang="en-US" smtClean="0"/>
              <a:t>10/29/24</a:t>
            </a:fld>
            <a:endParaRPr lang="de-DE" dirty="0"/>
          </a:p>
        </p:txBody>
      </p:sp>
      <p:sp>
        <p:nvSpPr>
          <p:cNvPr id="5" name="Footer Placeholder 4">
            <a:extLst>
              <a:ext uri="{FF2B5EF4-FFF2-40B4-BE49-F238E27FC236}">
                <a16:creationId xmlns:a16="http://schemas.microsoft.com/office/drawing/2014/main" id="{048403EA-168C-F7A4-E659-40806C1A439C}"/>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5B495382-735C-50E2-CE27-FF71D7B6EB64}"/>
              </a:ext>
            </a:extLst>
          </p:cNvPr>
          <p:cNvSpPr>
            <a:spLocks noGrp="1"/>
          </p:cNvSpPr>
          <p:nvPr>
            <p:ph type="sldNum" sz="quarter" idx="5"/>
          </p:nvPr>
        </p:nvSpPr>
        <p:spPr/>
        <p:txBody>
          <a:bodyPr/>
          <a:lstStyle/>
          <a:p>
            <a:fld id="{0A89A431-735D-4157-B499-868DAC0D551C}" type="slidenum">
              <a:rPr lang="de-DE" smtClean="0"/>
              <a:pPr/>
              <a:t>37</a:t>
            </a:fld>
            <a:endParaRPr lang="de-DE" dirty="0"/>
          </a:p>
        </p:txBody>
      </p:sp>
    </p:spTree>
    <p:extLst>
      <p:ext uri="{BB962C8B-B14F-4D97-AF65-F5344CB8AC3E}">
        <p14:creationId xmlns:p14="http://schemas.microsoft.com/office/powerpoint/2010/main" val="1126609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33018-7D0F-FF7E-3239-D69166340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00566E-D51C-17EA-C89D-95A33865D6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814538-A677-0C0C-438A-BDD713E685D9}"/>
              </a:ext>
            </a:extLst>
          </p:cNvPr>
          <p:cNvSpPr>
            <a:spLocks noGrp="1"/>
          </p:cNvSpPr>
          <p:nvPr>
            <p:ph type="body" idx="1"/>
          </p:nvPr>
        </p:nvSpPr>
        <p:spPr/>
        <p:txBody>
          <a:bodyPr/>
          <a:lstStyle/>
          <a:p>
            <a:r>
              <a:rPr lang="en-US" dirty="0"/>
              <a:t>- transmission is more or less predetermined by the geometry and initial distribution</a:t>
            </a:r>
          </a:p>
          <a:p>
            <a:r>
              <a:rPr lang="en-US" dirty="0"/>
              <a:t>- solenoid can only select the specific energy interval</a:t>
            </a:r>
          </a:p>
        </p:txBody>
      </p:sp>
      <p:sp>
        <p:nvSpPr>
          <p:cNvPr id="4" name="Date Placeholder 3">
            <a:extLst>
              <a:ext uri="{FF2B5EF4-FFF2-40B4-BE49-F238E27FC236}">
                <a16:creationId xmlns:a16="http://schemas.microsoft.com/office/drawing/2014/main" id="{8EE13361-B79E-3E2F-414B-D233D4333995}"/>
              </a:ext>
            </a:extLst>
          </p:cNvPr>
          <p:cNvSpPr>
            <a:spLocks noGrp="1"/>
          </p:cNvSpPr>
          <p:nvPr>
            <p:ph type="dt" idx="1"/>
          </p:nvPr>
        </p:nvSpPr>
        <p:spPr/>
        <p:txBody>
          <a:bodyPr/>
          <a:lstStyle/>
          <a:p>
            <a:fld id="{3E88A31F-CB9D-DA41-A4E0-730A3A60EB95}" type="datetime1">
              <a:rPr lang="en-US" smtClean="0"/>
              <a:t>10/29/24</a:t>
            </a:fld>
            <a:endParaRPr lang="de-DE" dirty="0"/>
          </a:p>
        </p:txBody>
      </p:sp>
      <p:sp>
        <p:nvSpPr>
          <p:cNvPr id="5" name="Footer Placeholder 4">
            <a:extLst>
              <a:ext uri="{FF2B5EF4-FFF2-40B4-BE49-F238E27FC236}">
                <a16:creationId xmlns:a16="http://schemas.microsoft.com/office/drawing/2014/main" id="{3D050EE6-8DE8-FD29-7AE0-8C67B7D91BC8}"/>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18741EDB-E973-D744-81BE-9D192725294B}"/>
              </a:ext>
            </a:extLst>
          </p:cNvPr>
          <p:cNvSpPr>
            <a:spLocks noGrp="1"/>
          </p:cNvSpPr>
          <p:nvPr>
            <p:ph type="sldNum" sz="quarter" idx="5"/>
          </p:nvPr>
        </p:nvSpPr>
        <p:spPr/>
        <p:txBody>
          <a:bodyPr/>
          <a:lstStyle/>
          <a:p>
            <a:fld id="{0A89A431-735D-4157-B499-868DAC0D551C}" type="slidenum">
              <a:rPr lang="de-DE" smtClean="0"/>
              <a:pPr/>
              <a:t>38</a:t>
            </a:fld>
            <a:endParaRPr lang="de-DE" dirty="0"/>
          </a:p>
        </p:txBody>
      </p:sp>
    </p:spTree>
    <p:extLst>
      <p:ext uri="{BB962C8B-B14F-4D97-AF65-F5344CB8AC3E}">
        <p14:creationId xmlns:p14="http://schemas.microsoft.com/office/powerpoint/2010/main" val="2856493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46610-6B66-C5C3-91A3-0DB1409FA2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51A01D-8C71-8B2E-F318-3F44C2F8F0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28959A-44DD-F576-C828-7AC5C671346B}"/>
              </a:ext>
            </a:extLst>
          </p:cNvPr>
          <p:cNvSpPr>
            <a:spLocks noGrp="1"/>
          </p:cNvSpPr>
          <p:nvPr>
            <p:ph type="body" idx="1"/>
          </p:nvPr>
        </p:nvSpPr>
        <p:spPr/>
        <p:txBody>
          <a:bodyPr/>
          <a:lstStyle/>
          <a:p>
            <a:pPr marL="0" indent="0">
              <a:buNone/>
            </a:pPr>
            <a:endParaRPr lang="en-US" dirty="0"/>
          </a:p>
        </p:txBody>
      </p:sp>
      <p:sp>
        <p:nvSpPr>
          <p:cNvPr id="4" name="Date Placeholder 3">
            <a:extLst>
              <a:ext uri="{FF2B5EF4-FFF2-40B4-BE49-F238E27FC236}">
                <a16:creationId xmlns:a16="http://schemas.microsoft.com/office/drawing/2014/main" id="{07F56E02-E217-5AF9-B09E-DD0D8746A206}"/>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4E056601-EA8A-AAA8-09A9-E0308596E182}"/>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19037770-A908-F48B-45D9-C9A73EDAD6A9}"/>
              </a:ext>
            </a:extLst>
          </p:cNvPr>
          <p:cNvSpPr>
            <a:spLocks noGrp="1"/>
          </p:cNvSpPr>
          <p:nvPr>
            <p:ph type="sldNum" sz="quarter" idx="5"/>
          </p:nvPr>
        </p:nvSpPr>
        <p:spPr/>
        <p:txBody>
          <a:bodyPr/>
          <a:lstStyle/>
          <a:p>
            <a:fld id="{0A89A431-735D-4157-B499-868DAC0D551C}" type="slidenum">
              <a:rPr lang="de-DE" smtClean="0"/>
              <a:pPr/>
              <a:t>39</a:t>
            </a:fld>
            <a:endParaRPr lang="de-DE" dirty="0"/>
          </a:p>
        </p:txBody>
      </p:sp>
    </p:spTree>
    <p:extLst>
      <p:ext uri="{BB962C8B-B14F-4D97-AF65-F5344CB8AC3E}">
        <p14:creationId xmlns:p14="http://schemas.microsoft.com/office/powerpoint/2010/main" val="30570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86BC0-ABDA-A5A4-6930-9C3E4645A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4AE37E-6030-834C-F896-7AE9B7CB2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28B9A-D737-03B1-2BC8-E29C50F3ADEE}"/>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6FD02942-BC2F-5A0E-B73E-C4AAB0DF922C}"/>
              </a:ext>
            </a:extLst>
          </p:cNvPr>
          <p:cNvSpPr>
            <a:spLocks noGrp="1"/>
          </p:cNvSpPr>
          <p:nvPr>
            <p:ph type="dt" idx="1"/>
          </p:nvPr>
        </p:nvSpPr>
        <p:spPr/>
        <p:txBody>
          <a:bodyPr/>
          <a:lstStyle/>
          <a:p>
            <a:fld id="{65DB8373-3819-624E-8FC6-6F4D215D36AC}" type="datetime1">
              <a:rPr lang="en-US" smtClean="0"/>
              <a:t>10/29/24</a:t>
            </a:fld>
            <a:endParaRPr lang="de-DE" dirty="0"/>
          </a:p>
        </p:txBody>
      </p:sp>
      <p:sp>
        <p:nvSpPr>
          <p:cNvPr id="5" name="Footer Placeholder 4">
            <a:extLst>
              <a:ext uri="{FF2B5EF4-FFF2-40B4-BE49-F238E27FC236}">
                <a16:creationId xmlns:a16="http://schemas.microsoft.com/office/drawing/2014/main" id="{B33A1CB9-2998-E25E-F02C-7E72AE918399}"/>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049A376D-89D5-8276-481F-4A2BF8819DC1}"/>
              </a:ext>
            </a:extLst>
          </p:cNvPr>
          <p:cNvSpPr>
            <a:spLocks noGrp="1"/>
          </p:cNvSpPr>
          <p:nvPr>
            <p:ph type="sldNum" sz="quarter" idx="5"/>
          </p:nvPr>
        </p:nvSpPr>
        <p:spPr/>
        <p:txBody>
          <a:bodyPr/>
          <a:lstStyle/>
          <a:p>
            <a:fld id="{0A89A431-735D-4157-B499-868DAC0D551C}" type="slidenum">
              <a:rPr lang="de-DE" smtClean="0"/>
              <a:pPr/>
              <a:t>40</a:t>
            </a:fld>
            <a:endParaRPr lang="de-DE" dirty="0"/>
          </a:p>
        </p:txBody>
      </p:sp>
    </p:spTree>
    <p:extLst>
      <p:ext uri="{BB962C8B-B14F-4D97-AF65-F5344CB8AC3E}">
        <p14:creationId xmlns:p14="http://schemas.microsoft.com/office/powerpoint/2010/main" val="3692774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E9289-3E38-FC1A-0E4F-5AE940A0B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B97040-5E64-BED2-DB60-BCA9CDDB95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577A42-45C7-0BBD-AB10-0E01BF6997E5}"/>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314361E0-A414-FEA9-5244-0300EED069D4}"/>
              </a:ext>
            </a:extLst>
          </p:cNvPr>
          <p:cNvSpPr>
            <a:spLocks noGrp="1"/>
          </p:cNvSpPr>
          <p:nvPr>
            <p:ph type="dt" idx="1"/>
          </p:nvPr>
        </p:nvSpPr>
        <p:spPr/>
        <p:txBody>
          <a:bodyPr/>
          <a:lstStyle/>
          <a:p>
            <a:fld id="{EF5A85C7-450C-7741-A2B3-4E74A878C68A}" type="datetime1">
              <a:rPr lang="en-US" smtClean="0"/>
              <a:t>10/29/24</a:t>
            </a:fld>
            <a:endParaRPr lang="de-DE" dirty="0"/>
          </a:p>
        </p:txBody>
      </p:sp>
      <p:sp>
        <p:nvSpPr>
          <p:cNvPr id="5" name="Footer Placeholder 4">
            <a:extLst>
              <a:ext uri="{FF2B5EF4-FFF2-40B4-BE49-F238E27FC236}">
                <a16:creationId xmlns:a16="http://schemas.microsoft.com/office/drawing/2014/main" id="{A9444448-D473-CA3D-0FB9-8DF32BE08657}"/>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867472C0-834E-08B6-AA9B-75DC2A8B33EF}"/>
              </a:ext>
            </a:extLst>
          </p:cNvPr>
          <p:cNvSpPr>
            <a:spLocks noGrp="1"/>
          </p:cNvSpPr>
          <p:nvPr>
            <p:ph type="sldNum" sz="quarter" idx="5"/>
          </p:nvPr>
        </p:nvSpPr>
        <p:spPr/>
        <p:txBody>
          <a:bodyPr/>
          <a:lstStyle/>
          <a:p>
            <a:fld id="{0A89A431-735D-4157-B499-868DAC0D551C}" type="slidenum">
              <a:rPr lang="de-DE" smtClean="0"/>
              <a:pPr/>
              <a:t>41</a:t>
            </a:fld>
            <a:endParaRPr lang="de-DE" dirty="0"/>
          </a:p>
        </p:txBody>
      </p:sp>
    </p:spTree>
    <p:extLst>
      <p:ext uri="{BB962C8B-B14F-4D97-AF65-F5344CB8AC3E}">
        <p14:creationId xmlns:p14="http://schemas.microsoft.com/office/powerpoint/2010/main" val="1172714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5D903-F4A7-14C8-13D1-61C45A9CF9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AEC40-7208-ED65-E1D7-E21E7B6A5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A56B8B-DE86-D928-E95F-820ACC56ECA4}"/>
              </a:ext>
            </a:extLst>
          </p:cNvPr>
          <p:cNvSpPr>
            <a:spLocks noGrp="1"/>
          </p:cNvSpPr>
          <p:nvPr>
            <p:ph type="body" idx="1"/>
          </p:nvPr>
        </p:nvSpPr>
        <p:spPr/>
        <p:txBody>
          <a:bodyPr/>
          <a:lstStyle/>
          <a:p>
            <a:r>
              <a:rPr lang="en-US" dirty="0"/>
              <a:t>Transmission depending on considered distribution and specific energy interval. For the calculation above different intervals between 8 and 12 MeV were considered</a:t>
            </a:r>
          </a:p>
        </p:txBody>
      </p:sp>
      <p:sp>
        <p:nvSpPr>
          <p:cNvPr id="4" name="Date Placeholder 3">
            <a:extLst>
              <a:ext uri="{FF2B5EF4-FFF2-40B4-BE49-F238E27FC236}">
                <a16:creationId xmlns:a16="http://schemas.microsoft.com/office/drawing/2014/main" id="{A78FB0C3-6A99-A683-9154-EA2039AC9992}"/>
              </a:ext>
            </a:extLst>
          </p:cNvPr>
          <p:cNvSpPr>
            <a:spLocks noGrp="1"/>
          </p:cNvSpPr>
          <p:nvPr>
            <p:ph type="dt" idx="1"/>
          </p:nvPr>
        </p:nvSpPr>
        <p:spPr/>
        <p:txBody>
          <a:bodyPr/>
          <a:lstStyle/>
          <a:p>
            <a:fld id="{49768A5D-C365-0147-97D5-B977CE82B7B0}" type="datetime1">
              <a:rPr lang="en-US" smtClean="0"/>
              <a:t>10/29/24</a:t>
            </a:fld>
            <a:endParaRPr lang="de-DE" dirty="0"/>
          </a:p>
        </p:txBody>
      </p:sp>
      <p:sp>
        <p:nvSpPr>
          <p:cNvPr id="5" name="Footer Placeholder 4">
            <a:extLst>
              <a:ext uri="{FF2B5EF4-FFF2-40B4-BE49-F238E27FC236}">
                <a16:creationId xmlns:a16="http://schemas.microsoft.com/office/drawing/2014/main" id="{DC351F7B-60DA-8963-5CF3-F1B8399F8C0C}"/>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B719062C-E930-ED79-8BB7-B007CF5D2603}"/>
              </a:ext>
            </a:extLst>
          </p:cNvPr>
          <p:cNvSpPr>
            <a:spLocks noGrp="1"/>
          </p:cNvSpPr>
          <p:nvPr>
            <p:ph type="sldNum" sz="quarter" idx="5"/>
          </p:nvPr>
        </p:nvSpPr>
        <p:spPr/>
        <p:txBody>
          <a:bodyPr/>
          <a:lstStyle/>
          <a:p>
            <a:fld id="{0A89A431-735D-4157-B499-868DAC0D551C}" type="slidenum">
              <a:rPr lang="de-DE" smtClean="0"/>
              <a:pPr/>
              <a:t>42</a:t>
            </a:fld>
            <a:endParaRPr lang="de-DE" dirty="0"/>
          </a:p>
        </p:txBody>
      </p:sp>
    </p:spTree>
    <p:extLst>
      <p:ext uri="{BB962C8B-B14F-4D97-AF65-F5344CB8AC3E}">
        <p14:creationId xmlns:p14="http://schemas.microsoft.com/office/powerpoint/2010/main" val="1746397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Mapping essentially turns into parallel tracking where the only (good) approximation is the radial field. Same approximation is also used in the astra solenoid for example</a:t>
            </a:r>
          </a:p>
          <a:p>
            <a:endParaRPr lang="en-US" dirty="0"/>
          </a:p>
          <a:p>
            <a:r>
              <a:rPr lang="en-US" dirty="0"/>
              <a:t>Potential space charge calculation in between steps? </a:t>
            </a:r>
          </a:p>
        </p:txBody>
      </p:sp>
      <p:sp>
        <p:nvSpPr>
          <p:cNvPr id="4" name="Date Placeholder 3"/>
          <p:cNvSpPr>
            <a:spLocks noGrp="1"/>
          </p:cNvSpPr>
          <p:nvPr>
            <p:ph type="dt" idx="1"/>
          </p:nvPr>
        </p:nvSpPr>
        <p:spPr/>
        <p:txBody>
          <a:bodyPr/>
          <a:lstStyle/>
          <a:p>
            <a:fld id="{2E5FE76A-232E-43B6-A07F-38DA957E2F7C}" type="datetime1">
              <a:rPr lang="de-DE" smtClean="0"/>
              <a:t>29.10.24</a:t>
            </a:fld>
            <a:endParaRPr lang="de-DE"/>
          </a:p>
        </p:txBody>
      </p:sp>
      <p:sp>
        <p:nvSpPr>
          <p:cNvPr id="5" name="Footer Placeholder 4"/>
          <p:cNvSpPr>
            <a:spLocks noGrp="1"/>
          </p:cNvSpPr>
          <p:nvPr>
            <p:ph type="ftr" sz="quarter" idx="4"/>
          </p:nvPr>
        </p:nvSpPr>
        <p:spPr/>
        <p:txBody>
          <a:bodyPr/>
          <a:lstStyle/>
          <a:p>
            <a:r>
              <a:rPr lang="de-DE"/>
              <a:t>Fachbereich | Institut | Person</a:t>
            </a:r>
          </a:p>
        </p:txBody>
      </p:sp>
      <p:sp>
        <p:nvSpPr>
          <p:cNvPr id="6" name="Slide Number Placeholder 5"/>
          <p:cNvSpPr>
            <a:spLocks noGrp="1"/>
          </p:cNvSpPr>
          <p:nvPr>
            <p:ph type="sldNum" sz="quarter" idx="5"/>
          </p:nvPr>
        </p:nvSpPr>
        <p:spPr/>
        <p:txBody>
          <a:bodyPr/>
          <a:lstStyle/>
          <a:p>
            <a:fld id="{0A89A431-735D-4157-B499-868DAC0D551C}" type="slidenum">
              <a:rPr lang="de-DE" smtClean="0"/>
              <a:pPr/>
              <a:t>51</a:t>
            </a:fld>
            <a:endParaRPr lang="de-DE"/>
          </a:p>
        </p:txBody>
      </p:sp>
    </p:spTree>
    <p:extLst>
      <p:ext uri="{BB962C8B-B14F-4D97-AF65-F5344CB8AC3E}">
        <p14:creationId xmlns:p14="http://schemas.microsoft.com/office/powerpoint/2010/main" val="3946065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B2780-C32B-D239-124B-8FFC51226E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BB5B6-1520-4500-C71C-5DE772BE79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7F5D4-7C35-3165-C723-F91E1A7686A6}"/>
              </a:ext>
            </a:extLst>
          </p:cNvPr>
          <p:cNvSpPr>
            <a:spLocks noGrp="1"/>
          </p:cNvSpPr>
          <p:nvPr>
            <p:ph type="body" idx="1"/>
          </p:nvPr>
        </p:nvSpPr>
        <p:spPr/>
        <p:txBody>
          <a:bodyPr/>
          <a:lstStyle/>
          <a:p>
            <a:pPr marL="228600" indent="-228600">
              <a:buAutoNum type="arabicPeriod"/>
            </a:pPr>
            <a:r>
              <a:rPr lang="en-US" dirty="0"/>
              <a:t>We now define the output as a loss function</a:t>
            </a:r>
          </a:p>
          <a:p>
            <a:pPr marL="228600" indent="-228600">
              <a:buAutoNum type="arabicPeriod"/>
            </a:pPr>
            <a:r>
              <a:rPr lang="en-US" dirty="0"/>
              <a:t>each output characteristic is weighted and they are all added together</a:t>
            </a:r>
          </a:p>
          <a:p>
            <a:pPr marL="228600" indent="-228600">
              <a:buAutoNum type="arabicPeriod"/>
            </a:pPr>
            <a:r>
              <a:rPr lang="en-US" dirty="0"/>
              <a:t>gradients, linking the parameters to the loss function are computed automatically using </a:t>
            </a:r>
            <a:r>
              <a:rPr lang="en-US" dirty="0" err="1"/>
              <a:t>autograd</a:t>
            </a:r>
            <a:endParaRPr lang="en-US" dirty="0"/>
          </a:p>
          <a:p>
            <a:pPr marL="228600" indent="-228600">
              <a:buAutoNum type="arabicPeriod"/>
            </a:pPr>
            <a:r>
              <a:rPr lang="en-US" dirty="0"/>
              <a:t>optimizer then uses gradients to find a (local) minimum for the loss function in the parameter hyperspace</a:t>
            </a:r>
          </a:p>
        </p:txBody>
      </p:sp>
      <p:sp>
        <p:nvSpPr>
          <p:cNvPr id="4" name="Date Placeholder 3">
            <a:extLst>
              <a:ext uri="{FF2B5EF4-FFF2-40B4-BE49-F238E27FC236}">
                <a16:creationId xmlns:a16="http://schemas.microsoft.com/office/drawing/2014/main" id="{9F2BE72F-48AC-CD17-A53B-DD95687FAE54}"/>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B53498FB-3665-5D00-90D3-C8A01626C39D}"/>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0818A8FC-541C-49A0-06A2-36C70D14B503}"/>
              </a:ext>
            </a:extLst>
          </p:cNvPr>
          <p:cNvSpPr>
            <a:spLocks noGrp="1"/>
          </p:cNvSpPr>
          <p:nvPr>
            <p:ph type="sldNum" sz="quarter" idx="5"/>
          </p:nvPr>
        </p:nvSpPr>
        <p:spPr/>
        <p:txBody>
          <a:bodyPr/>
          <a:lstStyle/>
          <a:p>
            <a:fld id="{0A89A431-735D-4157-B499-868DAC0D551C}" type="slidenum">
              <a:rPr lang="de-DE" smtClean="0"/>
              <a:pPr/>
              <a:t>7</a:t>
            </a:fld>
            <a:endParaRPr lang="de-DE" dirty="0"/>
          </a:p>
        </p:txBody>
      </p:sp>
    </p:spTree>
    <p:extLst>
      <p:ext uri="{BB962C8B-B14F-4D97-AF65-F5344CB8AC3E}">
        <p14:creationId xmlns:p14="http://schemas.microsoft.com/office/powerpoint/2010/main" val="4217297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4F346-53C2-1D91-52D3-8CBD60071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A2809-B54C-2B52-784C-721ECF3A0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3F92F1-0C17-19F2-6F00-00056109BAD8}"/>
              </a:ext>
            </a:extLst>
          </p:cNvPr>
          <p:cNvSpPr>
            <a:spLocks noGrp="1"/>
          </p:cNvSpPr>
          <p:nvPr>
            <p:ph type="body" idx="1"/>
          </p:nvPr>
        </p:nvSpPr>
        <p:spPr/>
        <p:txBody>
          <a:bodyPr/>
          <a:lstStyle/>
          <a:p>
            <a:pPr marL="228600" indent="-228600">
              <a:buAutoNum type="arabicPeriod"/>
            </a:pPr>
            <a:r>
              <a:rPr lang="en-US" dirty="0"/>
              <a:t>BUT the model has to be back-propagatable</a:t>
            </a:r>
          </a:p>
          <a:p>
            <a:pPr marL="228600" indent="-228600">
              <a:buAutoNum type="arabicPeriod"/>
            </a:pPr>
            <a:r>
              <a:rPr lang="en-US" dirty="0"/>
              <a:t>this rules out pic simulations, and most models using field maps (to some degree) or </a:t>
            </a:r>
            <a:r>
              <a:rPr lang="en-US" dirty="0" err="1"/>
              <a:t>inplace</a:t>
            </a:r>
            <a:r>
              <a:rPr lang="en-US" dirty="0"/>
              <a:t> operations</a:t>
            </a:r>
          </a:p>
        </p:txBody>
      </p:sp>
      <p:sp>
        <p:nvSpPr>
          <p:cNvPr id="4" name="Date Placeholder 3">
            <a:extLst>
              <a:ext uri="{FF2B5EF4-FFF2-40B4-BE49-F238E27FC236}">
                <a16:creationId xmlns:a16="http://schemas.microsoft.com/office/drawing/2014/main" id="{433BECA2-822E-813F-9BB6-28ED96B92B23}"/>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D3C4269A-1EFC-D86E-8B83-741E05F11B7C}"/>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566AFE4D-E138-974B-B764-3F54CDE81347}"/>
              </a:ext>
            </a:extLst>
          </p:cNvPr>
          <p:cNvSpPr>
            <a:spLocks noGrp="1"/>
          </p:cNvSpPr>
          <p:nvPr>
            <p:ph type="sldNum" sz="quarter" idx="5"/>
          </p:nvPr>
        </p:nvSpPr>
        <p:spPr/>
        <p:txBody>
          <a:bodyPr/>
          <a:lstStyle/>
          <a:p>
            <a:fld id="{0A89A431-735D-4157-B499-868DAC0D551C}" type="slidenum">
              <a:rPr lang="de-DE" smtClean="0"/>
              <a:pPr/>
              <a:t>8</a:t>
            </a:fld>
            <a:endParaRPr lang="de-DE" dirty="0"/>
          </a:p>
        </p:txBody>
      </p:sp>
    </p:spTree>
    <p:extLst>
      <p:ext uri="{BB962C8B-B14F-4D97-AF65-F5344CB8AC3E}">
        <p14:creationId xmlns:p14="http://schemas.microsoft.com/office/powerpoint/2010/main" val="1932567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EECC4-077F-4943-DA27-44C9076F2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9F38E7-2389-46D9-5A3C-E9D3578F2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503003-0C59-3D76-A473-90E11CAD9BC2}"/>
              </a:ext>
            </a:extLst>
          </p:cNvPr>
          <p:cNvSpPr>
            <a:spLocks noGrp="1"/>
          </p:cNvSpPr>
          <p:nvPr>
            <p:ph type="body" idx="1"/>
          </p:nvPr>
        </p:nvSpPr>
        <p:spPr/>
        <p:txBody>
          <a:bodyPr/>
          <a:lstStyle/>
          <a:p>
            <a:pPr marL="228600" indent="-228600">
              <a:buAutoNum type="arabicPeriod"/>
            </a:pPr>
            <a:r>
              <a:rPr lang="en-US" dirty="0"/>
              <a:t>Mapping is done by ”mapping” an incoming particle to its respective output behind the element</a:t>
            </a:r>
          </a:p>
          <a:p>
            <a:pPr marL="228600" indent="-228600">
              <a:buAutoNum type="arabicPeriod"/>
            </a:pPr>
            <a:r>
              <a:rPr lang="en-US" dirty="0"/>
              <a:t>In this case second order maps were used for the solenoid</a:t>
            </a:r>
          </a:p>
          <a:p>
            <a:pPr marL="228600" indent="-228600">
              <a:buAutoNum type="arabicPeriod"/>
            </a:pPr>
            <a:r>
              <a:rPr lang="en-US" dirty="0"/>
              <a:t>All operations are vector/tensor operations (using </a:t>
            </a:r>
            <a:r>
              <a:rPr lang="en-US" dirty="0" err="1"/>
              <a:t>einsum</a:t>
            </a:r>
            <a:r>
              <a:rPr lang="en-US" dirty="0"/>
              <a:t> in </a:t>
            </a:r>
            <a:r>
              <a:rPr lang="en-US" dirty="0" err="1"/>
              <a:t>pytorch</a:t>
            </a:r>
            <a:r>
              <a:rPr lang="en-US" dirty="0"/>
              <a:t> this is only one line of code!) making this very fast and most importantly back-propagatable</a:t>
            </a:r>
          </a:p>
          <a:p>
            <a:pPr marL="228600" indent="-228600">
              <a:buAutoNum type="arabicPeriod"/>
            </a:pPr>
            <a:r>
              <a:rPr lang="en-US" dirty="0"/>
              <a:t>One full simulation run (2 solenoid and 1 cavity) takes about 400 </a:t>
            </a:r>
            <a:r>
              <a:rPr lang="en-US" dirty="0" err="1"/>
              <a:t>ms</a:t>
            </a:r>
            <a:r>
              <a:rPr lang="en-US" dirty="0"/>
              <a:t> (depending on matrix fragmentation)</a:t>
            </a:r>
          </a:p>
        </p:txBody>
      </p:sp>
      <p:sp>
        <p:nvSpPr>
          <p:cNvPr id="4" name="Date Placeholder 3">
            <a:extLst>
              <a:ext uri="{FF2B5EF4-FFF2-40B4-BE49-F238E27FC236}">
                <a16:creationId xmlns:a16="http://schemas.microsoft.com/office/drawing/2014/main" id="{BD2CE7C5-1DCF-7F06-E9BB-228530A9ECEF}"/>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FCDD987D-E5CE-5094-81D2-7B791C8774D1}"/>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AD6A920D-2FB2-C94C-955D-DA70776CB797}"/>
              </a:ext>
            </a:extLst>
          </p:cNvPr>
          <p:cNvSpPr>
            <a:spLocks noGrp="1"/>
          </p:cNvSpPr>
          <p:nvPr>
            <p:ph type="sldNum" sz="quarter" idx="5"/>
          </p:nvPr>
        </p:nvSpPr>
        <p:spPr/>
        <p:txBody>
          <a:bodyPr/>
          <a:lstStyle/>
          <a:p>
            <a:fld id="{0A89A431-735D-4157-B499-868DAC0D551C}" type="slidenum">
              <a:rPr lang="de-DE" smtClean="0"/>
              <a:pPr/>
              <a:t>9</a:t>
            </a:fld>
            <a:endParaRPr lang="de-DE" dirty="0"/>
          </a:p>
        </p:txBody>
      </p:sp>
    </p:spTree>
    <p:extLst>
      <p:ext uri="{BB962C8B-B14F-4D97-AF65-F5344CB8AC3E}">
        <p14:creationId xmlns:p14="http://schemas.microsoft.com/office/powerpoint/2010/main" val="3063840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E8C36-B302-EA62-831A-917089566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70B02D-3D04-44A7-B7B1-B795AE815E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7976DE-22C2-34E2-1BBF-C4C45777EBD2}"/>
              </a:ext>
            </a:extLst>
          </p:cNvPr>
          <p:cNvSpPr>
            <a:spLocks noGrp="1"/>
          </p:cNvSpPr>
          <p:nvPr>
            <p:ph type="body" idx="1"/>
          </p:nvPr>
        </p:nvSpPr>
        <p:spPr/>
        <p:txBody>
          <a:bodyPr/>
          <a:lstStyle/>
          <a:p>
            <a:pPr marL="228600" indent="-228600">
              <a:buAutoNum type="arabicPeriod"/>
            </a:pPr>
            <a:r>
              <a:rPr lang="en-US" dirty="0"/>
              <a:t>Mapping is done by ”mapping” an incoming particle to its respective output behind the element</a:t>
            </a:r>
          </a:p>
          <a:p>
            <a:pPr marL="228600" indent="-228600">
              <a:buAutoNum type="arabicPeriod"/>
            </a:pPr>
            <a:r>
              <a:rPr lang="en-US" dirty="0"/>
              <a:t>In this case second order maps were used for the solenoid</a:t>
            </a:r>
          </a:p>
          <a:p>
            <a:pPr marL="228600" indent="-228600">
              <a:buAutoNum type="arabicPeriod"/>
            </a:pPr>
            <a:r>
              <a:rPr lang="en-US" dirty="0"/>
              <a:t>All operations are vector/tensor operations (using </a:t>
            </a:r>
            <a:r>
              <a:rPr lang="en-US" dirty="0" err="1"/>
              <a:t>einsum</a:t>
            </a:r>
            <a:r>
              <a:rPr lang="en-US" dirty="0"/>
              <a:t> in </a:t>
            </a:r>
            <a:r>
              <a:rPr lang="en-US" dirty="0" err="1"/>
              <a:t>pytorch</a:t>
            </a:r>
            <a:r>
              <a:rPr lang="en-US" dirty="0"/>
              <a:t> this is only one line of code!) making this very fast and most importantly back-propagatable</a:t>
            </a:r>
          </a:p>
          <a:p>
            <a:pPr marL="228600" indent="-228600">
              <a:buAutoNum type="arabicPeriod"/>
            </a:pPr>
            <a:r>
              <a:rPr lang="en-US" dirty="0"/>
              <a:t>One full simulation run (2 solenoid and 1 cavity) takes about 400 </a:t>
            </a:r>
            <a:r>
              <a:rPr lang="en-US" dirty="0" err="1"/>
              <a:t>ms</a:t>
            </a:r>
            <a:r>
              <a:rPr lang="en-US" dirty="0"/>
              <a:t> (depending on matrix fragmentation)</a:t>
            </a:r>
          </a:p>
        </p:txBody>
      </p:sp>
      <p:sp>
        <p:nvSpPr>
          <p:cNvPr id="4" name="Date Placeholder 3">
            <a:extLst>
              <a:ext uri="{FF2B5EF4-FFF2-40B4-BE49-F238E27FC236}">
                <a16:creationId xmlns:a16="http://schemas.microsoft.com/office/drawing/2014/main" id="{609B4095-732D-F91E-AEEA-3062836CD331}"/>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C483C5E1-FBAD-E70B-E5B0-B39C6552D218}"/>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AAB01AA2-8A84-EF54-18BE-5B2B5EF094CB}"/>
              </a:ext>
            </a:extLst>
          </p:cNvPr>
          <p:cNvSpPr>
            <a:spLocks noGrp="1"/>
          </p:cNvSpPr>
          <p:nvPr>
            <p:ph type="sldNum" sz="quarter" idx="5"/>
          </p:nvPr>
        </p:nvSpPr>
        <p:spPr/>
        <p:txBody>
          <a:bodyPr/>
          <a:lstStyle/>
          <a:p>
            <a:fld id="{0A89A431-735D-4157-B499-868DAC0D551C}" type="slidenum">
              <a:rPr lang="de-DE" smtClean="0"/>
              <a:pPr/>
              <a:t>10</a:t>
            </a:fld>
            <a:endParaRPr lang="de-DE" dirty="0"/>
          </a:p>
        </p:txBody>
      </p:sp>
    </p:spTree>
    <p:extLst>
      <p:ext uri="{BB962C8B-B14F-4D97-AF65-F5344CB8AC3E}">
        <p14:creationId xmlns:p14="http://schemas.microsoft.com/office/powerpoint/2010/main" val="3752164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7CAE0-667C-C4B0-5346-400412E2D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9C656-7ED1-1EE9-5C73-3F3D1EE30C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45928A-F5CD-F623-D258-1ADE6F3B02B7}"/>
              </a:ext>
            </a:extLst>
          </p:cNvPr>
          <p:cNvSpPr>
            <a:spLocks noGrp="1"/>
          </p:cNvSpPr>
          <p:nvPr>
            <p:ph type="body" idx="1"/>
          </p:nvPr>
        </p:nvSpPr>
        <p:spPr/>
        <p:txBody>
          <a:bodyPr/>
          <a:lstStyle/>
          <a:p>
            <a:pPr marL="228600" indent="-228600">
              <a:buAutoNum type="arabicPeriod"/>
            </a:pPr>
            <a:endParaRPr lang="en-US" dirty="0"/>
          </a:p>
        </p:txBody>
      </p:sp>
      <p:sp>
        <p:nvSpPr>
          <p:cNvPr id="4" name="Date Placeholder 3">
            <a:extLst>
              <a:ext uri="{FF2B5EF4-FFF2-40B4-BE49-F238E27FC236}">
                <a16:creationId xmlns:a16="http://schemas.microsoft.com/office/drawing/2014/main" id="{DDF3CAA0-276A-82B4-B748-BDE5C03FC6DE}"/>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CAEFC88A-A6A3-CF63-80AC-745C9F2A1D47}"/>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10436B35-9C48-3FDC-93CD-668CF3BA561A}"/>
              </a:ext>
            </a:extLst>
          </p:cNvPr>
          <p:cNvSpPr>
            <a:spLocks noGrp="1"/>
          </p:cNvSpPr>
          <p:nvPr>
            <p:ph type="sldNum" sz="quarter" idx="5"/>
          </p:nvPr>
        </p:nvSpPr>
        <p:spPr/>
        <p:txBody>
          <a:bodyPr/>
          <a:lstStyle/>
          <a:p>
            <a:fld id="{0A89A431-735D-4157-B499-868DAC0D551C}" type="slidenum">
              <a:rPr lang="de-DE" smtClean="0"/>
              <a:pPr/>
              <a:t>11</a:t>
            </a:fld>
            <a:endParaRPr lang="de-DE" dirty="0"/>
          </a:p>
        </p:txBody>
      </p:sp>
    </p:spTree>
    <p:extLst>
      <p:ext uri="{BB962C8B-B14F-4D97-AF65-F5344CB8AC3E}">
        <p14:creationId xmlns:p14="http://schemas.microsoft.com/office/powerpoint/2010/main" val="1896966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3D365-9F43-047A-3413-9F72E2B7E0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7F5A0-3404-F298-C6D5-600D57AAC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D0F5D-921C-CDD2-C332-8D4B5F83241D}"/>
              </a:ext>
            </a:extLst>
          </p:cNvPr>
          <p:cNvSpPr>
            <a:spLocks noGrp="1"/>
          </p:cNvSpPr>
          <p:nvPr>
            <p:ph type="body" idx="1"/>
          </p:nvPr>
        </p:nvSpPr>
        <p:spPr/>
        <p:txBody>
          <a:bodyPr/>
          <a:lstStyle/>
          <a:p>
            <a:pPr marL="228600" indent="-228600">
              <a:buAutoNum type="arabicPeriod"/>
            </a:pPr>
            <a:r>
              <a:rPr lang="en-US" dirty="0"/>
              <a:t>BUT the model has to be back-propagatable</a:t>
            </a:r>
          </a:p>
          <a:p>
            <a:pPr marL="228600" indent="-228600">
              <a:buAutoNum type="arabicPeriod"/>
            </a:pPr>
            <a:r>
              <a:rPr lang="en-US" dirty="0"/>
              <a:t>this rules out pic simulations, and most models using field maps (to some degree) or </a:t>
            </a:r>
            <a:r>
              <a:rPr lang="en-US" dirty="0" err="1"/>
              <a:t>inplace</a:t>
            </a:r>
            <a:r>
              <a:rPr lang="en-US" dirty="0"/>
              <a:t> operations</a:t>
            </a:r>
          </a:p>
        </p:txBody>
      </p:sp>
      <p:sp>
        <p:nvSpPr>
          <p:cNvPr id="4" name="Date Placeholder 3">
            <a:extLst>
              <a:ext uri="{FF2B5EF4-FFF2-40B4-BE49-F238E27FC236}">
                <a16:creationId xmlns:a16="http://schemas.microsoft.com/office/drawing/2014/main" id="{902FA63F-DB3A-DB6B-76F4-F42F5ABBEB1F}"/>
              </a:ext>
            </a:extLst>
          </p:cNvPr>
          <p:cNvSpPr>
            <a:spLocks noGrp="1"/>
          </p:cNvSpPr>
          <p:nvPr>
            <p:ph type="dt" idx="1"/>
          </p:nvPr>
        </p:nvSpPr>
        <p:spPr/>
        <p:txBody>
          <a:bodyPr/>
          <a:lstStyle/>
          <a:p>
            <a:fld id="{2E5FE76A-232E-43B6-A07F-38DA957E2F7C}" type="datetime1">
              <a:rPr lang="de-DE" smtClean="0"/>
              <a:t>29.10.24</a:t>
            </a:fld>
            <a:endParaRPr lang="de-DE" dirty="0"/>
          </a:p>
        </p:txBody>
      </p:sp>
      <p:sp>
        <p:nvSpPr>
          <p:cNvPr id="5" name="Footer Placeholder 4">
            <a:extLst>
              <a:ext uri="{FF2B5EF4-FFF2-40B4-BE49-F238E27FC236}">
                <a16:creationId xmlns:a16="http://schemas.microsoft.com/office/drawing/2014/main" id="{A71BC172-7094-D2F2-5088-B7013CC9A668}"/>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7C26E466-C8E8-5929-B11E-95F16AC1E6E7}"/>
              </a:ext>
            </a:extLst>
          </p:cNvPr>
          <p:cNvSpPr>
            <a:spLocks noGrp="1"/>
          </p:cNvSpPr>
          <p:nvPr>
            <p:ph type="sldNum" sz="quarter" idx="5"/>
          </p:nvPr>
        </p:nvSpPr>
        <p:spPr/>
        <p:txBody>
          <a:bodyPr/>
          <a:lstStyle/>
          <a:p>
            <a:fld id="{0A89A431-735D-4157-B499-868DAC0D551C}" type="slidenum">
              <a:rPr lang="de-DE" smtClean="0"/>
              <a:pPr/>
              <a:t>12</a:t>
            </a:fld>
            <a:endParaRPr lang="de-DE" dirty="0"/>
          </a:p>
        </p:txBody>
      </p:sp>
    </p:spTree>
    <p:extLst>
      <p:ext uri="{BB962C8B-B14F-4D97-AF65-F5344CB8AC3E}">
        <p14:creationId xmlns:p14="http://schemas.microsoft.com/office/powerpoint/2010/main" val="333309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03780-5D85-D274-7391-0F765996CFCA}"/>
              </a:ext>
            </a:extLst>
          </p:cNvPr>
          <p:cNvSpPr>
            <a:spLocks noGrp="1"/>
          </p:cNvSpPr>
          <p:nvPr>
            <p:ph type="ctrTitle" hasCustomPrompt="1"/>
          </p:nvPr>
        </p:nvSpPr>
        <p:spPr>
          <a:xfrm>
            <a:off x="1416000" y="2520000"/>
            <a:ext cx="9360000" cy="1080000"/>
          </a:xfrm>
        </p:spPr>
        <p:txBody>
          <a:bodyPr anchor="b" anchorCtr="0">
            <a:normAutofit/>
          </a:bodyPr>
          <a:lstStyle>
            <a:lvl1pPr algn="ctr">
              <a:defRPr sz="4200"/>
            </a:lvl1pPr>
          </a:lstStyle>
          <a:p>
            <a:r>
              <a:rPr lang="en-US" noProof="0"/>
              <a:t>Mastertitelformat bearbeiten</a:t>
            </a:r>
          </a:p>
        </p:txBody>
      </p:sp>
      <p:sp>
        <p:nvSpPr>
          <p:cNvPr id="3" name="Untertitel 2">
            <a:extLst>
              <a:ext uri="{FF2B5EF4-FFF2-40B4-BE49-F238E27FC236}">
                <a16:creationId xmlns:a16="http://schemas.microsoft.com/office/drawing/2014/main" id="{E4FBF234-5426-5554-0876-C0CB41FEB798}"/>
              </a:ext>
            </a:extLst>
          </p:cNvPr>
          <p:cNvSpPr>
            <a:spLocks noGrp="1"/>
          </p:cNvSpPr>
          <p:nvPr>
            <p:ph type="subTitle" idx="1" hasCustomPrompt="1"/>
          </p:nvPr>
        </p:nvSpPr>
        <p:spPr>
          <a:xfrm>
            <a:off x="1416000" y="3789000"/>
            <a:ext cx="9360000" cy="1468800"/>
          </a:xfrm>
        </p:spPr>
        <p:txBody>
          <a:bodyPr>
            <a:normAutofit/>
          </a:bodyPr>
          <a:lstStyle>
            <a:lvl1pPr marL="0" indent="0" algn="ctr">
              <a:buNone/>
              <a:defRPr sz="1800" spc="4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Master-Untertitelformat bearbeiten</a:t>
            </a:r>
          </a:p>
        </p:txBody>
      </p:sp>
      <p:sp>
        <p:nvSpPr>
          <p:cNvPr id="7" name="Datumsplatzhalter 6">
            <a:extLst>
              <a:ext uri="{FF2B5EF4-FFF2-40B4-BE49-F238E27FC236}">
                <a16:creationId xmlns:a16="http://schemas.microsoft.com/office/drawing/2014/main" id="{EB30F3C0-3A75-8681-9853-8AC245B5DA25}"/>
              </a:ext>
            </a:extLst>
          </p:cNvPr>
          <p:cNvSpPr>
            <a:spLocks noGrp="1"/>
          </p:cNvSpPr>
          <p:nvPr>
            <p:ph type="dt" sz="half" idx="10"/>
          </p:nvPr>
        </p:nvSpPr>
        <p:spPr/>
        <p:txBody>
          <a:bodyPr/>
          <a:lstStyle/>
          <a:p>
            <a:fld id="{CB918041-7462-4497-839E-501727F94670}" type="datetime1">
              <a:rPr lang="en-US" noProof="0" smtClean="0"/>
              <a:t>10/29/24</a:t>
            </a:fld>
            <a:endParaRPr lang="en-US" noProof="0"/>
          </a:p>
        </p:txBody>
      </p:sp>
      <p:sp>
        <p:nvSpPr>
          <p:cNvPr id="9" name="Foliennummernplatzhalter 8">
            <a:extLst>
              <a:ext uri="{FF2B5EF4-FFF2-40B4-BE49-F238E27FC236}">
                <a16:creationId xmlns:a16="http://schemas.microsoft.com/office/drawing/2014/main" id="{36E4576B-5E3F-FDCE-C398-AB2D5908EF66}"/>
              </a:ext>
            </a:extLst>
          </p:cNvPr>
          <p:cNvSpPr>
            <a:spLocks noGrp="1"/>
          </p:cNvSpPr>
          <p:nvPr>
            <p:ph type="sldNum" sz="quarter" idx="12"/>
          </p:nvPr>
        </p:nvSpPr>
        <p:spPr/>
        <p:txBody>
          <a:bodyPr/>
          <a:lstStyle/>
          <a:p>
            <a:fld id="{DD2F4C09-65E4-4AD7-8D55-83CBD210ED85}" type="slidenum">
              <a:rPr lang="en-US" noProof="0" smtClean="0"/>
              <a:pPr/>
              <a:t>‹#›</a:t>
            </a:fld>
            <a:endParaRPr lang="en-US" noProof="0"/>
          </a:p>
        </p:txBody>
      </p:sp>
    </p:spTree>
    <p:extLst>
      <p:ext uri="{BB962C8B-B14F-4D97-AF65-F5344CB8AC3E}">
        <p14:creationId xmlns:p14="http://schemas.microsoft.com/office/powerpoint/2010/main" val="1233429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9093F2-7696-269A-BB11-D5C2FFA8B72D}"/>
              </a:ext>
            </a:extLst>
          </p:cNvPr>
          <p:cNvSpPr>
            <a:spLocks noGrp="1"/>
          </p:cNvSpPr>
          <p:nvPr>
            <p:ph type="title" hasCustomPrompt="1"/>
          </p:nvPr>
        </p:nvSpPr>
        <p:spPr/>
        <p:txBody>
          <a:bodyPr/>
          <a:lstStyle>
            <a:lvl1pPr>
              <a:defRPr/>
            </a:lvl1pPr>
          </a:lstStyle>
          <a:p>
            <a:r>
              <a:rPr lang="en-US" noProof="0"/>
              <a:t>Mastertitelformat</a:t>
            </a:r>
            <a:br>
              <a:rPr lang="en-US" noProof="0"/>
            </a:br>
            <a:r>
              <a:rPr lang="en-US" noProof="0"/>
              <a:t>bearbeiten</a:t>
            </a:r>
          </a:p>
        </p:txBody>
      </p:sp>
      <p:sp>
        <p:nvSpPr>
          <p:cNvPr id="6" name="Datumsplatzhalter 5">
            <a:extLst>
              <a:ext uri="{FF2B5EF4-FFF2-40B4-BE49-F238E27FC236}">
                <a16:creationId xmlns:a16="http://schemas.microsoft.com/office/drawing/2014/main" id="{A41FE660-7BC8-B76D-97BD-90A64F338766}"/>
              </a:ext>
            </a:extLst>
          </p:cNvPr>
          <p:cNvSpPr>
            <a:spLocks noGrp="1"/>
          </p:cNvSpPr>
          <p:nvPr>
            <p:ph type="dt" sz="half" idx="10"/>
          </p:nvPr>
        </p:nvSpPr>
        <p:spPr/>
        <p:txBody>
          <a:bodyPr/>
          <a:lstStyle/>
          <a:p>
            <a:fld id="{3DA1FD3D-D8C4-4102-9424-20C07C0FDF43}" type="datetime1">
              <a:rPr lang="en-US" noProof="0" smtClean="0"/>
              <a:t>10/29/24</a:t>
            </a:fld>
            <a:endParaRPr lang="en-US" noProof="0"/>
          </a:p>
        </p:txBody>
      </p:sp>
      <p:sp>
        <p:nvSpPr>
          <p:cNvPr id="7" name="Fußzeilenplatzhalter 6">
            <a:extLst>
              <a:ext uri="{FF2B5EF4-FFF2-40B4-BE49-F238E27FC236}">
                <a16:creationId xmlns:a16="http://schemas.microsoft.com/office/drawing/2014/main" id="{6363686E-60AA-D422-E6EE-8DD8E5F8A53E}"/>
              </a:ext>
            </a:extLst>
          </p:cNvPr>
          <p:cNvSpPr>
            <a:spLocks noGrp="1"/>
          </p:cNvSpPr>
          <p:nvPr>
            <p:ph type="ftr" sz="quarter" idx="11"/>
          </p:nvPr>
        </p:nvSpPr>
        <p:spPr/>
        <p:txBody>
          <a:bodyPr/>
          <a:lstStyle/>
          <a:p>
            <a:r>
              <a:rPr lang="en-US" noProof="0"/>
              <a:t>TITEL / AUTOR</a:t>
            </a:r>
          </a:p>
        </p:txBody>
      </p:sp>
      <p:sp>
        <p:nvSpPr>
          <p:cNvPr id="8" name="Foliennummernplatzhalter 7">
            <a:extLst>
              <a:ext uri="{FF2B5EF4-FFF2-40B4-BE49-F238E27FC236}">
                <a16:creationId xmlns:a16="http://schemas.microsoft.com/office/drawing/2014/main" id="{0739CE4A-2BE8-F232-4C6E-237F56ABCB03}"/>
              </a:ext>
            </a:extLst>
          </p:cNvPr>
          <p:cNvSpPr>
            <a:spLocks noGrp="1"/>
          </p:cNvSpPr>
          <p:nvPr>
            <p:ph type="sldNum" sz="quarter" idx="12"/>
          </p:nvPr>
        </p:nvSpPr>
        <p:spPr/>
        <p:txBody>
          <a:bodyPr/>
          <a:lstStyle/>
          <a:p>
            <a:fld id="{DD2F4C09-65E4-4AD7-8D55-83CBD210ED85}" type="slidenum">
              <a:rPr lang="en-US" noProof="0" smtClean="0"/>
              <a:pPr/>
              <a:t>‹#›</a:t>
            </a:fld>
            <a:endParaRPr lang="en-US" noProof="0"/>
          </a:p>
        </p:txBody>
      </p:sp>
    </p:spTree>
    <p:extLst>
      <p:ext uri="{BB962C8B-B14F-4D97-AF65-F5344CB8AC3E}">
        <p14:creationId xmlns:p14="http://schemas.microsoft.com/office/powerpoint/2010/main" val="4147419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3C2DE3C2-C819-A980-93F3-EAC4189506D9}"/>
              </a:ext>
            </a:extLst>
          </p:cNvPr>
          <p:cNvSpPr>
            <a:spLocks noGrp="1"/>
          </p:cNvSpPr>
          <p:nvPr>
            <p:ph type="dt" sz="half" idx="10"/>
          </p:nvPr>
        </p:nvSpPr>
        <p:spPr/>
        <p:txBody>
          <a:bodyPr/>
          <a:lstStyle/>
          <a:p>
            <a:fld id="{5BC68747-4636-4AA2-B913-FB458803DE32}" type="datetime1">
              <a:rPr lang="de-DE" smtClean="0"/>
              <a:t>29.10.24</a:t>
            </a:fld>
            <a:endParaRPr lang="de-DE"/>
          </a:p>
        </p:txBody>
      </p:sp>
      <p:sp>
        <p:nvSpPr>
          <p:cNvPr id="7" name="Foliennummernplatzhalter 6">
            <a:extLst>
              <a:ext uri="{FF2B5EF4-FFF2-40B4-BE49-F238E27FC236}">
                <a16:creationId xmlns:a16="http://schemas.microsoft.com/office/drawing/2014/main" id="{3D40727B-45B4-9274-85DF-F723F18B2C1C}"/>
              </a:ext>
            </a:extLst>
          </p:cNvPr>
          <p:cNvSpPr>
            <a:spLocks noGrp="1"/>
          </p:cNvSpPr>
          <p:nvPr>
            <p:ph type="sldNum" sz="quarter" idx="12"/>
          </p:nvPr>
        </p:nvSpPr>
        <p:spPr/>
        <p:txBody>
          <a:bodyPr/>
          <a:lstStyle/>
          <a:p>
            <a:fld id="{DD2F4C09-65E4-4AD7-8D55-83CBD210ED85}" type="slidenum">
              <a:rPr lang="de-DE" smtClean="0"/>
              <a:pPr/>
              <a:t>‹#›</a:t>
            </a:fld>
            <a:endParaRPr lang="de-DE"/>
          </a:p>
        </p:txBody>
      </p:sp>
    </p:spTree>
    <p:extLst>
      <p:ext uri="{BB962C8B-B14F-4D97-AF65-F5344CB8AC3E}">
        <p14:creationId xmlns:p14="http://schemas.microsoft.com/office/powerpoint/2010/main" val="756601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6C545-E925-4DC6-87A3-BA1E7D1EAF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F255F8-8FBC-A7C9-37D8-1A35E0393C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AC5F4E-82C7-FC03-2908-3412967AFF75}"/>
              </a:ext>
            </a:extLst>
          </p:cNvPr>
          <p:cNvSpPr>
            <a:spLocks noGrp="1"/>
          </p:cNvSpPr>
          <p:nvPr>
            <p:ph type="dt" sz="half" idx="10"/>
          </p:nvPr>
        </p:nvSpPr>
        <p:spPr/>
        <p:txBody>
          <a:bodyPr/>
          <a:lstStyle/>
          <a:p>
            <a:fld id="{3CC5FF5A-2ED4-AE46-B18E-BAA9463EE362}" type="datetimeFigureOut">
              <a:rPr lang="en-US" smtClean="0"/>
              <a:t>10/29/24</a:t>
            </a:fld>
            <a:endParaRPr lang="en-US"/>
          </a:p>
        </p:txBody>
      </p:sp>
      <p:sp>
        <p:nvSpPr>
          <p:cNvPr id="5" name="Footer Placeholder 4">
            <a:extLst>
              <a:ext uri="{FF2B5EF4-FFF2-40B4-BE49-F238E27FC236}">
                <a16:creationId xmlns:a16="http://schemas.microsoft.com/office/drawing/2014/main" id="{20D0AC86-15C7-FB5A-7DD7-838E0CEF2D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E7A519-E8CC-6122-44E9-92288887BFB4}"/>
              </a:ext>
            </a:extLst>
          </p:cNvPr>
          <p:cNvSpPr>
            <a:spLocks noGrp="1"/>
          </p:cNvSpPr>
          <p:nvPr>
            <p:ph type="sldNum" sz="quarter" idx="12"/>
          </p:nvPr>
        </p:nvSpPr>
        <p:spPr/>
        <p:txBody>
          <a:bodyPr/>
          <a:lstStyle/>
          <a:p>
            <a:fld id="{DE47CB59-FD16-9048-B7F5-7A7E18CC61FD}" type="slidenum">
              <a:rPr lang="en-US" smtClean="0"/>
              <a:t>‹#›</a:t>
            </a:fld>
            <a:endParaRPr lang="en-US"/>
          </a:p>
        </p:txBody>
      </p:sp>
    </p:spTree>
    <p:extLst>
      <p:ext uri="{BB962C8B-B14F-4D97-AF65-F5344CB8AC3E}">
        <p14:creationId xmlns:p14="http://schemas.microsoft.com/office/powerpoint/2010/main" val="405176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 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03780-5D85-D274-7391-0F765996CFCA}"/>
              </a:ext>
            </a:extLst>
          </p:cNvPr>
          <p:cNvSpPr>
            <a:spLocks noGrp="1"/>
          </p:cNvSpPr>
          <p:nvPr>
            <p:ph type="ctrTitle"/>
          </p:nvPr>
        </p:nvSpPr>
        <p:spPr>
          <a:xfrm>
            <a:off x="1416000" y="2520000"/>
            <a:ext cx="9360000" cy="1080000"/>
          </a:xfrm>
        </p:spPr>
        <p:txBody>
          <a:bodyPr anchor="b" anchorCtr="0">
            <a:normAutofit/>
          </a:bodyPr>
          <a:lstStyle>
            <a:lvl1pPr algn="ctr">
              <a:defRPr sz="4200"/>
            </a:lvl1pPr>
          </a:lstStyle>
          <a:p>
            <a:r>
              <a:rPr lang="de-DE" dirty="0"/>
              <a:t>Mastertitelformat bearbeiten</a:t>
            </a:r>
          </a:p>
        </p:txBody>
      </p:sp>
      <p:sp>
        <p:nvSpPr>
          <p:cNvPr id="3" name="Untertitel 2">
            <a:extLst>
              <a:ext uri="{FF2B5EF4-FFF2-40B4-BE49-F238E27FC236}">
                <a16:creationId xmlns:a16="http://schemas.microsoft.com/office/drawing/2014/main" id="{E4FBF234-5426-5554-0876-C0CB41FEB798}"/>
              </a:ext>
            </a:extLst>
          </p:cNvPr>
          <p:cNvSpPr>
            <a:spLocks noGrp="1"/>
          </p:cNvSpPr>
          <p:nvPr>
            <p:ph type="subTitle" idx="1"/>
          </p:nvPr>
        </p:nvSpPr>
        <p:spPr>
          <a:xfrm>
            <a:off x="1416000" y="3789000"/>
            <a:ext cx="9360000" cy="1468800"/>
          </a:xfrm>
        </p:spPr>
        <p:txBody>
          <a:bodyPr>
            <a:normAutofit/>
          </a:bodyPr>
          <a:lstStyle>
            <a:lvl1pPr marL="0" indent="0" algn="ctr">
              <a:buNone/>
              <a:defRPr sz="1800" spc="4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7" name="Datumsplatzhalter 6">
            <a:extLst>
              <a:ext uri="{FF2B5EF4-FFF2-40B4-BE49-F238E27FC236}">
                <a16:creationId xmlns:a16="http://schemas.microsoft.com/office/drawing/2014/main" id="{EB30F3C0-3A75-8681-9853-8AC245B5DA25}"/>
              </a:ext>
            </a:extLst>
          </p:cNvPr>
          <p:cNvSpPr>
            <a:spLocks noGrp="1"/>
          </p:cNvSpPr>
          <p:nvPr>
            <p:ph type="dt" sz="half" idx="10"/>
          </p:nvPr>
        </p:nvSpPr>
        <p:spPr/>
        <p:txBody>
          <a:bodyPr/>
          <a:lstStyle/>
          <a:p>
            <a:fld id="{CD7E5B92-C0A4-4291-B7E8-22FD2BA427BE}" type="datetime1">
              <a:rPr lang="de-DE" smtClean="0"/>
              <a:t>29.10.24</a:t>
            </a:fld>
            <a:endParaRPr lang="de-DE"/>
          </a:p>
        </p:txBody>
      </p:sp>
      <p:sp>
        <p:nvSpPr>
          <p:cNvPr id="9" name="Foliennummernplatzhalter 8">
            <a:extLst>
              <a:ext uri="{FF2B5EF4-FFF2-40B4-BE49-F238E27FC236}">
                <a16:creationId xmlns:a16="http://schemas.microsoft.com/office/drawing/2014/main" id="{36E4576B-5E3F-FDCE-C398-AB2D5908EF66}"/>
              </a:ext>
            </a:extLst>
          </p:cNvPr>
          <p:cNvSpPr>
            <a:spLocks noGrp="1"/>
          </p:cNvSpPr>
          <p:nvPr>
            <p:ph type="sldNum" sz="quarter" idx="12"/>
          </p:nvPr>
        </p:nvSpPr>
        <p:spPr/>
        <p:txBody>
          <a:bodyPr/>
          <a:lstStyle/>
          <a:p>
            <a:fld id="{DD2F4C09-65E4-4AD7-8D55-83CBD210ED85}" type="slidenum">
              <a:rPr lang="de-DE" smtClean="0"/>
              <a:pPr/>
              <a:t>‹#›</a:t>
            </a:fld>
            <a:endParaRPr lang="de-DE"/>
          </a:p>
        </p:txBody>
      </p:sp>
      <p:sp>
        <p:nvSpPr>
          <p:cNvPr id="4" name="Textfeld 3">
            <a:extLst>
              <a:ext uri="{FF2B5EF4-FFF2-40B4-BE49-F238E27FC236}">
                <a16:creationId xmlns:a16="http://schemas.microsoft.com/office/drawing/2014/main" id="{33246F40-EFC5-4839-7377-B4D31824C810}"/>
              </a:ext>
            </a:extLst>
          </p:cNvPr>
          <p:cNvSpPr txBox="1"/>
          <p:nvPr userDrawn="1"/>
        </p:nvSpPr>
        <p:spPr>
          <a:xfrm rot="-5400000">
            <a:off x="10738800" y="5196244"/>
            <a:ext cx="2160000" cy="123111"/>
          </a:xfrm>
          <a:prstGeom prst="rect">
            <a:avLst/>
          </a:prstGeom>
          <a:noFill/>
        </p:spPr>
        <p:txBody>
          <a:bodyPr wrap="square" lIns="0" tIns="0" rIns="0" bIns="0" rtlCol="0" anchor="b" anchorCtr="0">
            <a:noAutofit/>
          </a:bodyPr>
          <a:lstStyle/>
          <a:p>
            <a:r>
              <a:rPr lang="de-DE" sz="800">
                <a:solidFill>
                  <a:srgbClr val="898989"/>
                </a:solidFill>
              </a:rPr>
              <a:t>© Axel Becker</a:t>
            </a:r>
          </a:p>
        </p:txBody>
      </p:sp>
    </p:spTree>
    <p:extLst>
      <p:ext uri="{BB962C8B-B14F-4D97-AF65-F5344CB8AC3E}">
        <p14:creationId xmlns:p14="http://schemas.microsoft.com/office/powerpoint/2010/main" val="2976711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03780-5D85-D274-7391-0F765996CFCA}"/>
              </a:ext>
            </a:extLst>
          </p:cNvPr>
          <p:cNvSpPr>
            <a:spLocks noGrp="1"/>
          </p:cNvSpPr>
          <p:nvPr>
            <p:ph type="ctrTitle"/>
          </p:nvPr>
        </p:nvSpPr>
        <p:spPr>
          <a:xfrm>
            <a:off x="1416000" y="2520000"/>
            <a:ext cx="9360000" cy="1080000"/>
          </a:xfrm>
        </p:spPr>
        <p:txBody>
          <a:bodyPr anchor="b" anchorCtr="0">
            <a:normAutofit/>
          </a:bodyPr>
          <a:lstStyle>
            <a:lvl1pPr algn="ctr">
              <a:defRPr sz="4200"/>
            </a:lvl1pPr>
          </a:lstStyle>
          <a:p>
            <a:r>
              <a:rPr lang="de-DE" dirty="0"/>
              <a:t>Mastertitelformat bearbeiten</a:t>
            </a:r>
          </a:p>
        </p:txBody>
      </p:sp>
      <p:sp>
        <p:nvSpPr>
          <p:cNvPr id="3" name="Untertitel 2">
            <a:extLst>
              <a:ext uri="{FF2B5EF4-FFF2-40B4-BE49-F238E27FC236}">
                <a16:creationId xmlns:a16="http://schemas.microsoft.com/office/drawing/2014/main" id="{E4FBF234-5426-5554-0876-C0CB41FEB798}"/>
              </a:ext>
            </a:extLst>
          </p:cNvPr>
          <p:cNvSpPr>
            <a:spLocks noGrp="1"/>
          </p:cNvSpPr>
          <p:nvPr>
            <p:ph type="subTitle" idx="1"/>
          </p:nvPr>
        </p:nvSpPr>
        <p:spPr>
          <a:xfrm>
            <a:off x="1416000" y="3789000"/>
            <a:ext cx="9360000" cy="1468800"/>
          </a:xfrm>
        </p:spPr>
        <p:txBody>
          <a:bodyPr>
            <a:normAutofit/>
          </a:bodyPr>
          <a:lstStyle>
            <a:lvl1pPr marL="0" indent="0" algn="ctr">
              <a:buNone/>
              <a:defRPr sz="1800" spc="4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7" name="Datumsplatzhalter 6">
            <a:extLst>
              <a:ext uri="{FF2B5EF4-FFF2-40B4-BE49-F238E27FC236}">
                <a16:creationId xmlns:a16="http://schemas.microsoft.com/office/drawing/2014/main" id="{EB30F3C0-3A75-8681-9853-8AC245B5DA25}"/>
              </a:ext>
            </a:extLst>
          </p:cNvPr>
          <p:cNvSpPr>
            <a:spLocks noGrp="1"/>
          </p:cNvSpPr>
          <p:nvPr>
            <p:ph type="dt" sz="half" idx="10"/>
          </p:nvPr>
        </p:nvSpPr>
        <p:spPr/>
        <p:txBody>
          <a:bodyPr/>
          <a:lstStyle/>
          <a:p>
            <a:fld id="{C2847A1A-2F89-433D-A732-D122FBEF72B4}" type="datetime1">
              <a:rPr lang="de-DE" smtClean="0"/>
              <a:t>29.10.24</a:t>
            </a:fld>
            <a:endParaRPr lang="de-DE"/>
          </a:p>
        </p:txBody>
      </p:sp>
      <p:sp>
        <p:nvSpPr>
          <p:cNvPr id="9" name="Foliennummernplatzhalter 8">
            <a:extLst>
              <a:ext uri="{FF2B5EF4-FFF2-40B4-BE49-F238E27FC236}">
                <a16:creationId xmlns:a16="http://schemas.microsoft.com/office/drawing/2014/main" id="{36E4576B-5E3F-FDCE-C398-AB2D5908EF66}"/>
              </a:ext>
            </a:extLst>
          </p:cNvPr>
          <p:cNvSpPr>
            <a:spLocks noGrp="1"/>
          </p:cNvSpPr>
          <p:nvPr>
            <p:ph type="sldNum" sz="quarter" idx="12"/>
          </p:nvPr>
        </p:nvSpPr>
        <p:spPr/>
        <p:txBody>
          <a:bodyPr/>
          <a:lstStyle/>
          <a:p>
            <a:fld id="{DD2F4C09-65E4-4AD7-8D55-83CBD210ED85}" type="slidenum">
              <a:rPr lang="de-DE" smtClean="0"/>
              <a:pPr/>
              <a:t>‹#›</a:t>
            </a:fld>
            <a:endParaRPr lang="de-DE"/>
          </a:p>
        </p:txBody>
      </p:sp>
      <p:sp>
        <p:nvSpPr>
          <p:cNvPr id="4" name="Textfeld 3">
            <a:extLst>
              <a:ext uri="{FF2B5EF4-FFF2-40B4-BE49-F238E27FC236}">
                <a16:creationId xmlns:a16="http://schemas.microsoft.com/office/drawing/2014/main" id="{33246F40-EFC5-4839-7377-B4D31824C810}"/>
              </a:ext>
            </a:extLst>
          </p:cNvPr>
          <p:cNvSpPr txBox="1"/>
          <p:nvPr userDrawn="1"/>
        </p:nvSpPr>
        <p:spPr>
          <a:xfrm rot="-5400000">
            <a:off x="10738800" y="5196244"/>
            <a:ext cx="2160000" cy="123111"/>
          </a:xfrm>
          <a:prstGeom prst="rect">
            <a:avLst/>
          </a:prstGeom>
          <a:noFill/>
        </p:spPr>
        <p:txBody>
          <a:bodyPr wrap="square" lIns="0" tIns="0" rIns="0" bIns="0" rtlCol="0" anchor="b" anchorCtr="0">
            <a:noAutofit/>
          </a:bodyPr>
          <a:lstStyle/>
          <a:p>
            <a:r>
              <a:rPr lang="de-DE" sz="800">
                <a:solidFill>
                  <a:srgbClr val="898989"/>
                </a:solidFill>
              </a:rPr>
              <a:t>© Thomas Ott</a:t>
            </a:r>
          </a:p>
        </p:txBody>
      </p:sp>
    </p:spTree>
    <p:extLst>
      <p:ext uri="{BB962C8B-B14F-4D97-AF65-F5344CB8AC3E}">
        <p14:creationId xmlns:p14="http://schemas.microsoft.com/office/powerpoint/2010/main" val="3498994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 Im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03780-5D85-D274-7391-0F765996CFCA}"/>
              </a:ext>
            </a:extLst>
          </p:cNvPr>
          <p:cNvSpPr>
            <a:spLocks noGrp="1"/>
          </p:cNvSpPr>
          <p:nvPr>
            <p:ph type="ctrTitle"/>
          </p:nvPr>
        </p:nvSpPr>
        <p:spPr>
          <a:xfrm>
            <a:off x="1416000" y="2520000"/>
            <a:ext cx="9360000" cy="1080000"/>
          </a:xfrm>
        </p:spPr>
        <p:txBody>
          <a:bodyPr anchor="b" anchorCtr="0">
            <a:normAutofit/>
          </a:bodyPr>
          <a:lstStyle>
            <a:lvl1pPr algn="ctr">
              <a:defRPr sz="4200"/>
            </a:lvl1pPr>
          </a:lstStyle>
          <a:p>
            <a:r>
              <a:rPr lang="de-DE" dirty="0"/>
              <a:t>Mastertitelformat bearbeiten</a:t>
            </a:r>
          </a:p>
        </p:txBody>
      </p:sp>
      <p:sp>
        <p:nvSpPr>
          <p:cNvPr id="3" name="Untertitel 2">
            <a:extLst>
              <a:ext uri="{FF2B5EF4-FFF2-40B4-BE49-F238E27FC236}">
                <a16:creationId xmlns:a16="http://schemas.microsoft.com/office/drawing/2014/main" id="{E4FBF234-5426-5554-0876-C0CB41FEB798}"/>
              </a:ext>
            </a:extLst>
          </p:cNvPr>
          <p:cNvSpPr>
            <a:spLocks noGrp="1"/>
          </p:cNvSpPr>
          <p:nvPr>
            <p:ph type="subTitle" idx="1"/>
          </p:nvPr>
        </p:nvSpPr>
        <p:spPr>
          <a:xfrm>
            <a:off x="1416000" y="3789000"/>
            <a:ext cx="9360000" cy="1468800"/>
          </a:xfrm>
        </p:spPr>
        <p:txBody>
          <a:bodyPr>
            <a:normAutofit/>
          </a:bodyPr>
          <a:lstStyle>
            <a:lvl1pPr marL="0" indent="0" algn="ctr">
              <a:buNone/>
              <a:defRPr sz="1800" spc="4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7" name="Datumsplatzhalter 6">
            <a:extLst>
              <a:ext uri="{FF2B5EF4-FFF2-40B4-BE49-F238E27FC236}">
                <a16:creationId xmlns:a16="http://schemas.microsoft.com/office/drawing/2014/main" id="{EB30F3C0-3A75-8681-9853-8AC245B5DA25}"/>
              </a:ext>
            </a:extLst>
          </p:cNvPr>
          <p:cNvSpPr>
            <a:spLocks noGrp="1"/>
          </p:cNvSpPr>
          <p:nvPr>
            <p:ph type="dt" sz="half" idx="10"/>
          </p:nvPr>
        </p:nvSpPr>
        <p:spPr/>
        <p:txBody>
          <a:bodyPr/>
          <a:lstStyle/>
          <a:p>
            <a:fld id="{6C702A89-D4DA-4387-AB83-5D0BE5409970}" type="datetime1">
              <a:rPr lang="de-DE" smtClean="0"/>
              <a:t>29.10.24</a:t>
            </a:fld>
            <a:endParaRPr lang="de-DE"/>
          </a:p>
        </p:txBody>
      </p:sp>
      <p:sp>
        <p:nvSpPr>
          <p:cNvPr id="9" name="Foliennummernplatzhalter 8">
            <a:extLst>
              <a:ext uri="{FF2B5EF4-FFF2-40B4-BE49-F238E27FC236}">
                <a16:creationId xmlns:a16="http://schemas.microsoft.com/office/drawing/2014/main" id="{36E4576B-5E3F-FDCE-C398-AB2D5908EF66}"/>
              </a:ext>
            </a:extLst>
          </p:cNvPr>
          <p:cNvSpPr>
            <a:spLocks noGrp="1"/>
          </p:cNvSpPr>
          <p:nvPr>
            <p:ph type="sldNum" sz="quarter" idx="12"/>
          </p:nvPr>
        </p:nvSpPr>
        <p:spPr/>
        <p:txBody>
          <a:bodyPr/>
          <a:lstStyle/>
          <a:p>
            <a:fld id="{DD2F4C09-65E4-4AD7-8D55-83CBD210ED85}" type="slidenum">
              <a:rPr lang="de-DE" smtClean="0"/>
              <a:pPr/>
              <a:t>‹#›</a:t>
            </a:fld>
            <a:endParaRPr lang="de-DE"/>
          </a:p>
        </p:txBody>
      </p:sp>
      <p:sp>
        <p:nvSpPr>
          <p:cNvPr id="4" name="Textfeld 3">
            <a:extLst>
              <a:ext uri="{FF2B5EF4-FFF2-40B4-BE49-F238E27FC236}">
                <a16:creationId xmlns:a16="http://schemas.microsoft.com/office/drawing/2014/main" id="{33246F40-EFC5-4839-7377-B4D31824C810}"/>
              </a:ext>
            </a:extLst>
          </p:cNvPr>
          <p:cNvSpPr txBox="1"/>
          <p:nvPr userDrawn="1"/>
        </p:nvSpPr>
        <p:spPr>
          <a:xfrm rot="-5400000">
            <a:off x="10738800" y="5196244"/>
            <a:ext cx="2160000" cy="123111"/>
          </a:xfrm>
          <a:prstGeom prst="rect">
            <a:avLst/>
          </a:prstGeom>
          <a:noFill/>
        </p:spPr>
        <p:txBody>
          <a:bodyPr wrap="square" lIns="0" tIns="0" rIns="0" bIns="0" rtlCol="0" anchor="b" anchorCtr="0">
            <a:noAutofit/>
          </a:bodyPr>
          <a:lstStyle/>
          <a:p>
            <a:r>
              <a:rPr lang="de-DE" sz="800">
                <a:solidFill>
                  <a:srgbClr val="898989"/>
                </a:solidFill>
              </a:rPr>
              <a:t>© Thomas Ott</a:t>
            </a:r>
          </a:p>
        </p:txBody>
      </p:sp>
    </p:spTree>
    <p:extLst>
      <p:ext uri="{BB962C8B-B14F-4D97-AF65-F5344CB8AC3E}">
        <p14:creationId xmlns:p14="http://schemas.microsoft.com/office/powerpoint/2010/main" val="10139829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5CDA01-DDC9-2253-72DE-96209CE4EF06}"/>
              </a:ext>
            </a:extLst>
          </p:cNvPr>
          <p:cNvSpPr>
            <a:spLocks noGrp="1"/>
          </p:cNvSpPr>
          <p:nvPr>
            <p:ph type="title" hasCustomPrompt="1"/>
          </p:nvPr>
        </p:nvSpPr>
        <p:spPr/>
        <p:txBody>
          <a:bodyPr/>
          <a:lstStyle/>
          <a:p>
            <a:r>
              <a:rPr lang="en-US" noProof="0"/>
              <a:t>Mastertitelformat bearbeiten</a:t>
            </a:r>
          </a:p>
        </p:txBody>
      </p:sp>
      <p:sp>
        <p:nvSpPr>
          <p:cNvPr id="3" name="Inhaltsplatzhalter 2">
            <a:extLst>
              <a:ext uri="{FF2B5EF4-FFF2-40B4-BE49-F238E27FC236}">
                <a16:creationId xmlns:a16="http://schemas.microsoft.com/office/drawing/2014/main" id="{227C98BC-77ED-57FD-F633-2BC8142A2DA4}"/>
              </a:ext>
            </a:extLst>
          </p:cNvPr>
          <p:cNvSpPr>
            <a:spLocks noGrp="1"/>
          </p:cNvSpPr>
          <p:nvPr>
            <p:ph idx="1" hasCustomPrompt="1"/>
          </p:nvPr>
        </p:nvSpPr>
        <p:spPr>
          <a:xfrm>
            <a:off x="360000" y="1980000"/>
            <a:ext cx="11519987" cy="4500000"/>
          </a:xfrm>
        </p:spPr>
        <p:txBody>
          <a:bodyPr/>
          <a:lstStyle/>
          <a:p>
            <a:pPr lvl="0"/>
            <a:r>
              <a:rPr lang="en-US" noProof="0"/>
              <a:t>Mastertextformat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sp>
        <p:nvSpPr>
          <p:cNvPr id="7" name="Datumsplatzhalter 6">
            <a:extLst>
              <a:ext uri="{FF2B5EF4-FFF2-40B4-BE49-F238E27FC236}">
                <a16:creationId xmlns:a16="http://schemas.microsoft.com/office/drawing/2014/main" id="{9FCB9AE0-FB31-AD7B-F074-94F25823D69B}"/>
              </a:ext>
            </a:extLst>
          </p:cNvPr>
          <p:cNvSpPr>
            <a:spLocks noGrp="1"/>
          </p:cNvSpPr>
          <p:nvPr>
            <p:ph type="dt" sz="half" idx="14"/>
          </p:nvPr>
        </p:nvSpPr>
        <p:spPr/>
        <p:txBody>
          <a:bodyPr/>
          <a:lstStyle/>
          <a:p>
            <a:fld id="{B3FD5DD2-BC1A-4C9C-81FC-0D336EF99937}" type="datetime1">
              <a:rPr lang="en-US" noProof="0" smtClean="0"/>
              <a:t>10/29/24</a:t>
            </a:fld>
            <a:endParaRPr lang="en-US" noProof="0"/>
          </a:p>
        </p:txBody>
      </p:sp>
      <p:sp>
        <p:nvSpPr>
          <p:cNvPr id="9" name="Fußzeilenplatzhalter 8">
            <a:extLst>
              <a:ext uri="{FF2B5EF4-FFF2-40B4-BE49-F238E27FC236}">
                <a16:creationId xmlns:a16="http://schemas.microsoft.com/office/drawing/2014/main" id="{DBDDB1D6-39C5-381A-1C8E-0B3A2109CC7C}"/>
              </a:ext>
            </a:extLst>
          </p:cNvPr>
          <p:cNvSpPr>
            <a:spLocks noGrp="1"/>
          </p:cNvSpPr>
          <p:nvPr>
            <p:ph type="ftr" sz="quarter" idx="15"/>
          </p:nvPr>
        </p:nvSpPr>
        <p:spPr/>
        <p:txBody>
          <a:bodyPr/>
          <a:lstStyle/>
          <a:p>
            <a:r>
              <a:rPr lang="en-US" noProof="0"/>
              <a:t>TITEL / AUTOR</a:t>
            </a:r>
          </a:p>
        </p:txBody>
      </p:sp>
      <p:sp>
        <p:nvSpPr>
          <p:cNvPr id="10" name="Foliennummernplatzhalter 9">
            <a:extLst>
              <a:ext uri="{FF2B5EF4-FFF2-40B4-BE49-F238E27FC236}">
                <a16:creationId xmlns:a16="http://schemas.microsoft.com/office/drawing/2014/main" id="{D1513966-0604-55AE-E780-E1382633BFC8}"/>
              </a:ext>
            </a:extLst>
          </p:cNvPr>
          <p:cNvSpPr>
            <a:spLocks noGrp="1"/>
          </p:cNvSpPr>
          <p:nvPr>
            <p:ph type="sldNum" sz="quarter" idx="16"/>
          </p:nvPr>
        </p:nvSpPr>
        <p:spPr/>
        <p:txBody>
          <a:bodyPr/>
          <a:lstStyle/>
          <a:p>
            <a:fld id="{DD2F4C09-65E4-4AD7-8D55-83CBD210ED85}" type="slidenum">
              <a:rPr lang="en-US" noProof="0" smtClean="0"/>
              <a:pPr/>
              <a:t>‹#›</a:t>
            </a:fld>
            <a:endParaRPr lang="en-US" noProof="0"/>
          </a:p>
        </p:txBody>
      </p:sp>
    </p:spTree>
    <p:extLst>
      <p:ext uri="{BB962C8B-B14F-4D97-AF65-F5344CB8AC3E}">
        <p14:creationId xmlns:p14="http://schemas.microsoft.com/office/powerpoint/2010/main" val="2086783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A8DEF2-3EB0-7C61-65FD-4CF2BF6AA0B5}"/>
              </a:ext>
            </a:extLst>
          </p:cNvPr>
          <p:cNvSpPr>
            <a:spLocks noGrp="1"/>
          </p:cNvSpPr>
          <p:nvPr>
            <p:ph type="title" hasCustomPrompt="1"/>
          </p:nvPr>
        </p:nvSpPr>
        <p:spPr>
          <a:xfrm>
            <a:off x="360000" y="3924000"/>
            <a:ext cx="11558700" cy="1080000"/>
          </a:xfrm>
        </p:spPr>
        <p:txBody>
          <a:bodyPr anchor="b">
            <a:normAutofit/>
          </a:bodyPr>
          <a:lstStyle>
            <a:lvl1pPr>
              <a:defRPr sz="4200"/>
            </a:lvl1pPr>
          </a:lstStyle>
          <a:p>
            <a:r>
              <a:rPr lang="de-DE" dirty="0"/>
              <a:t>Mastertitelformat </a:t>
            </a:r>
            <a:br>
              <a:rPr lang="de-DE" dirty="0"/>
            </a:br>
            <a:r>
              <a:rPr lang="de-DE" dirty="0"/>
              <a:t>bearbeiten</a:t>
            </a:r>
          </a:p>
        </p:txBody>
      </p:sp>
      <p:sp>
        <p:nvSpPr>
          <p:cNvPr id="3" name="Textplatzhalter 2">
            <a:extLst>
              <a:ext uri="{FF2B5EF4-FFF2-40B4-BE49-F238E27FC236}">
                <a16:creationId xmlns:a16="http://schemas.microsoft.com/office/drawing/2014/main" id="{8BB02D4D-81F0-49AF-1CF0-1A75D0BC75E1}"/>
              </a:ext>
            </a:extLst>
          </p:cNvPr>
          <p:cNvSpPr>
            <a:spLocks noGrp="1"/>
          </p:cNvSpPr>
          <p:nvPr>
            <p:ph type="body" idx="1"/>
          </p:nvPr>
        </p:nvSpPr>
        <p:spPr>
          <a:xfrm>
            <a:off x="360000" y="5040000"/>
            <a:ext cx="7919993" cy="1080000"/>
          </a:xfrm>
        </p:spPr>
        <p:txBody>
          <a:bodyPr>
            <a:normAutofit/>
          </a:bodyPr>
          <a:lstStyle>
            <a:lvl1pPr marL="0" indent="0">
              <a:buNone/>
              <a:defRPr sz="18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7" name="Datumsplatzhalter 6">
            <a:extLst>
              <a:ext uri="{FF2B5EF4-FFF2-40B4-BE49-F238E27FC236}">
                <a16:creationId xmlns:a16="http://schemas.microsoft.com/office/drawing/2014/main" id="{7A0B6FE2-4691-8E94-5E86-36CF5EFB70A9}"/>
              </a:ext>
            </a:extLst>
          </p:cNvPr>
          <p:cNvSpPr>
            <a:spLocks noGrp="1"/>
          </p:cNvSpPr>
          <p:nvPr>
            <p:ph type="dt" sz="half" idx="10"/>
          </p:nvPr>
        </p:nvSpPr>
        <p:spPr/>
        <p:txBody>
          <a:bodyPr/>
          <a:lstStyle/>
          <a:p>
            <a:fld id="{70CBB7E7-F067-457C-BA04-DEDD669A8898}" type="datetime1">
              <a:rPr lang="de-DE" smtClean="0"/>
              <a:t>29.10.24</a:t>
            </a:fld>
            <a:endParaRPr lang="de-DE"/>
          </a:p>
        </p:txBody>
      </p:sp>
      <p:sp>
        <p:nvSpPr>
          <p:cNvPr id="8" name="Fußzeilenplatzhalter 7">
            <a:extLst>
              <a:ext uri="{FF2B5EF4-FFF2-40B4-BE49-F238E27FC236}">
                <a16:creationId xmlns:a16="http://schemas.microsoft.com/office/drawing/2014/main" id="{9A590409-784D-7817-ED5F-00C6036B20C9}"/>
              </a:ext>
            </a:extLst>
          </p:cNvPr>
          <p:cNvSpPr>
            <a:spLocks noGrp="1"/>
          </p:cNvSpPr>
          <p:nvPr>
            <p:ph type="ftr" sz="quarter" idx="11"/>
          </p:nvPr>
        </p:nvSpPr>
        <p:spPr>
          <a:xfrm>
            <a:off x="360000" y="360000"/>
            <a:ext cx="8976000" cy="189000"/>
          </a:xfrm>
        </p:spPr>
        <p:txBody>
          <a:bodyPr/>
          <a:lstStyle/>
          <a:p>
            <a:r>
              <a:rPr lang="de-DE"/>
              <a:t>TITEL / AUTOR</a:t>
            </a:r>
          </a:p>
        </p:txBody>
      </p:sp>
      <p:sp>
        <p:nvSpPr>
          <p:cNvPr id="9" name="Foliennummernplatzhalter 8">
            <a:extLst>
              <a:ext uri="{FF2B5EF4-FFF2-40B4-BE49-F238E27FC236}">
                <a16:creationId xmlns:a16="http://schemas.microsoft.com/office/drawing/2014/main" id="{F28A47B0-219D-E504-F79C-A5E591940185}"/>
              </a:ext>
            </a:extLst>
          </p:cNvPr>
          <p:cNvSpPr>
            <a:spLocks noGrp="1"/>
          </p:cNvSpPr>
          <p:nvPr>
            <p:ph type="sldNum" sz="quarter" idx="12"/>
          </p:nvPr>
        </p:nvSpPr>
        <p:spPr/>
        <p:txBody>
          <a:bodyPr/>
          <a:lstStyle/>
          <a:p>
            <a:fld id="{DD2F4C09-65E4-4AD7-8D55-83CBD210ED85}" type="slidenum">
              <a:rPr lang="de-DE" smtClean="0"/>
              <a:pPr/>
              <a:t>‹#›</a:t>
            </a:fld>
            <a:endParaRPr lang="de-DE"/>
          </a:p>
        </p:txBody>
      </p:sp>
    </p:spTree>
    <p:extLst>
      <p:ext uri="{BB962C8B-B14F-4D97-AF65-F5344CB8AC3E}">
        <p14:creationId xmlns:p14="http://schemas.microsoft.com/office/powerpoint/2010/main" val="92705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964544-40DC-4288-275B-FB15B4D07DE1}"/>
              </a:ext>
            </a:extLst>
          </p:cNvPr>
          <p:cNvSpPr>
            <a:spLocks noGrp="1"/>
          </p:cNvSpPr>
          <p:nvPr>
            <p:ph type="title" hasCustomPrompt="1"/>
          </p:nvPr>
        </p:nvSpPr>
        <p:spPr/>
        <p:txBody>
          <a:bodyPr/>
          <a:lstStyle/>
          <a:p>
            <a:r>
              <a:rPr lang="en-US" noProof="0"/>
              <a:t>Mastertitelformat bearbeiten</a:t>
            </a:r>
          </a:p>
        </p:txBody>
      </p:sp>
      <p:sp>
        <p:nvSpPr>
          <p:cNvPr id="3" name="Datumsplatzhalter 2">
            <a:extLst>
              <a:ext uri="{FF2B5EF4-FFF2-40B4-BE49-F238E27FC236}">
                <a16:creationId xmlns:a16="http://schemas.microsoft.com/office/drawing/2014/main" id="{1512A440-6CC2-C81B-AAB4-F8419E2011D4}"/>
              </a:ext>
            </a:extLst>
          </p:cNvPr>
          <p:cNvSpPr>
            <a:spLocks noGrp="1"/>
          </p:cNvSpPr>
          <p:nvPr>
            <p:ph type="dt" sz="half" idx="10"/>
          </p:nvPr>
        </p:nvSpPr>
        <p:spPr/>
        <p:txBody>
          <a:bodyPr/>
          <a:lstStyle/>
          <a:p>
            <a:fld id="{5D689E8D-0739-4C28-BB97-1D61527BFECF}" type="datetime1">
              <a:rPr lang="en-US" noProof="0" smtClean="0"/>
              <a:t>10/29/24</a:t>
            </a:fld>
            <a:endParaRPr lang="en-US" noProof="0"/>
          </a:p>
        </p:txBody>
      </p:sp>
      <p:sp>
        <p:nvSpPr>
          <p:cNvPr id="4" name="Fußzeilenplatzhalter 3">
            <a:extLst>
              <a:ext uri="{FF2B5EF4-FFF2-40B4-BE49-F238E27FC236}">
                <a16:creationId xmlns:a16="http://schemas.microsoft.com/office/drawing/2014/main" id="{30EA03BC-F835-8900-FE38-6958D04E8DE6}"/>
              </a:ext>
            </a:extLst>
          </p:cNvPr>
          <p:cNvSpPr>
            <a:spLocks noGrp="1"/>
          </p:cNvSpPr>
          <p:nvPr>
            <p:ph type="ftr" sz="quarter" idx="11"/>
          </p:nvPr>
        </p:nvSpPr>
        <p:spPr/>
        <p:txBody>
          <a:bodyPr/>
          <a:lstStyle/>
          <a:p>
            <a:r>
              <a:rPr lang="en-US" noProof="0"/>
              <a:t>TITEL / AUTOR</a:t>
            </a:r>
          </a:p>
        </p:txBody>
      </p:sp>
      <p:sp>
        <p:nvSpPr>
          <p:cNvPr id="5" name="Foliennummernplatzhalter 4">
            <a:extLst>
              <a:ext uri="{FF2B5EF4-FFF2-40B4-BE49-F238E27FC236}">
                <a16:creationId xmlns:a16="http://schemas.microsoft.com/office/drawing/2014/main" id="{1469E877-7369-A8AF-FF8A-DDFA8A85502E}"/>
              </a:ext>
            </a:extLst>
          </p:cNvPr>
          <p:cNvSpPr>
            <a:spLocks noGrp="1"/>
          </p:cNvSpPr>
          <p:nvPr>
            <p:ph type="sldNum" sz="quarter" idx="12"/>
          </p:nvPr>
        </p:nvSpPr>
        <p:spPr/>
        <p:txBody>
          <a:bodyPr/>
          <a:lstStyle/>
          <a:p>
            <a:fld id="{DD2F4C09-65E4-4AD7-8D55-83CBD210ED85}" type="slidenum">
              <a:rPr lang="en-US" noProof="0" smtClean="0"/>
              <a:pPr/>
              <a:t>‹#›</a:t>
            </a:fld>
            <a:endParaRPr lang="en-US" noProof="0"/>
          </a:p>
        </p:txBody>
      </p:sp>
      <p:sp>
        <p:nvSpPr>
          <p:cNvPr id="13" name="Inhaltsplatzhalter 12">
            <a:extLst>
              <a:ext uri="{FF2B5EF4-FFF2-40B4-BE49-F238E27FC236}">
                <a16:creationId xmlns:a16="http://schemas.microsoft.com/office/drawing/2014/main" id="{6B08FBBD-180E-596B-F91F-8F6ADC5F6390}"/>
              </a:ext>
            </a:extLst>
          </p:cNvPr>
          <p:cNvSpPr>
            <a:spLocks noGrp="1"/>
          </p:cNvSpPr>
          <p:nvPr>
            <p:ph sz="quarter" idx="13" hasCustomPrompt="1"/>
          </p:nvPr>
        </p:nvSpPr>
        <p:spPr>
          <a:xfrm>
            <a:off x="360362" y="1980000"/>
            <a:ext cx="5580000" cy="4500000"/>
          </a:xfrm>
        </p:spPr>
        <p:txBody>
          <a:bodyPr/>
          <a:lstStyle/>
          <a:p>
            <a:pPr lvl="0"/>
            <a:r>
              <a:rPr lang="en-US" noProof="0"/>
              <a:t>Mastertextformat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sp>
        <p:nvSpPr>
          <p:cNvPr id="15" name="Inhaltsplatzhalter 14">
            <a:extLst>
              <a:ext uri="{FF2B5EF4-FFF2-40B4-BE49-F238E27FC236}">
                <a16:creationId xmlns:a16="http://schemas.microsoft.com/office/drawing/2014/main" id="{CD333C59-0ADD-F97D-91D2-1E187ECAF602}"/>
              </a:ext>
            </a:extLst>
          </p:cNvPr>
          <p:cNvSpPr>
            <a:spLocks noGrp="1"/>
          </p:cNvSpPr>
          <p:nvPr>
            <p:ph sz="quarter" idx="14" hasCustomPrompt="1"/>
          </p:nvPr>
        </p:nvSpPr>
        <p:spPr>
          <a:xfrm>
            <a:off x="6300209" y="1980000"/>
            <a:ext cx="5580000" cy="4500000"/>
          </a:xfrm>
        </p:spPr>
        <p:txBody>
          <a:bodyPr/>
          <a:lstStyle/>
          <a:p>
            <a:pPr lvl="0"/>
            <a:r>
              <a:rPr lang="en-US" noProof="0"/>
              <a:t>Mastertextformat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spTree>
    <p:extLst>
      <p:ext uri="{BB962C8B-B14F-4D97-AF65-F5344CB8AC3E}">
        <p14:creationId xmlns:p14="http://schemas.microsoft.com/office/powerpoint/2010/main" val="388887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EA8B7A-08C3-285D-CDA3-D0DCEF856F4E}"/>
              </a:ext>
            </a:extLst>
          </p:cNvPr>
          <p:cNvSpPr>
            <a:spLocks noGrp="1"/>
          </p:cNvSpPr>
          <p:nvPr>
            <p:ph type="title" hasCustomPrompt="1"/>
          </p:nvPr>
        </p:nvSpPr>
        <p:spPr/>
        <p:txBody>
          <a:bodyPr/>
          <a:lstStyle/>
          <a:p>
            <a:r>
              <a:rPr lang="en-US" noProof="0"/>
              <a:t>Mastertitelformat bearbeiten</a:t>
            </a:r>
          </a:p>
        </p:txBody>
      </p:sp>
      <p:sp>
        <p:nvSpPr>
          <p:cNvPr id="3" name="Datumsplatzhalter 2">
            <a:extLst>
              <a:ext uri="{FF2B5EF4-FFF2-40B4-BE49-F238E27FC236}">
                <a16:creationId xmlns:a16="http://schemas.microsoft.com/office/drawing/2014/main" id="{A5C45FF0-DFBA-6FB8-5D9D-4E9A98A8787B}"/>
              </a:ext>
            </a:extLst>
          </p:cNvPr>
          <p:cNvSpPr>
            <a:spLocks noGrp="1"/>
          </p:cNvSpPr>
          <p:nvPr>
            <p:ph type="dt" sz="half" idx="10"/>
          </p:nvPr>
        </p:nvSpPr>
        <p:spPr/>
        <p:txBody>
          <a:bodyPr/>
          <a:lstStyle/>
          <a:p>
            <a:fld id="{B555B8D1-90B3-4E44-893B-392224B51B52}" type="datetime1">
              <a:rPr lang="en-US" noProof="0" smtClean="0"/>
              <a:t>10/29/24</a:t>
            </a:fld>
            <a:endParaRPr lang="en-US" noProof="0"/>
          </a:p>
        </p:txBody>
      </p:sp>
      <p:sp>
        <p:nvSpPr>
          <p:cNvPr id="4" name="Fußzeilenplatzhalter 3">
            <a:extLst>
              <a:ext uri="{FF2B5EF4-FFF2-40B4-BE49-F238E27FC236}">
                <a16:creationId xmlns:a16="http://schemas.microsoft.com/office/drawing/2014/main" id="{6C1DAEC6-70FB-93F3-56DA-505CA789835C}"/>
              </a:ext>
            </a:extLst>
          </p:cNvPr>
          <p:cNvSpPr>
            <a:spLocks noGrp="1"/>
          </p:cNvSpPr>
          <p:nvPr>
            <p:ph type="ftr" sz="quarter" idx="11"/>
          </p:nvPr>
        </p:nvSpPr>
        <p:spPr/>
        <p:txBody>
          <a:bodyPr/>
          <a:lstStyle/>
          <a:p>
            <a:r>
              <a:rPr lang="en-US" noProof="0"/>
              <a:t>TITEL / AUTOR</a:t>
            </a:r>
          </a:p>
        </p:txBody>
      </p:sp>
      <p:sp>
        <p:nvSpPr>
          <p:cNvPr id="5" name="Foliennummernplatzhalter 4">
            <a:extLst>
              <a:ext uri="{FF2B5EF4-FFF2-40B4-BE49-F238E27FC236}">
                <a16:creationId xmlns:a16="http://schemas.microsoft.com/office/drawing/2014/main" id="{D19F1D11-78E8-8CC4-923C-7925ADB72E5D}"/>
              </a:ext>
            </a:extLst>
          </p:cNvPr>
          <p:cNvSpPr>
            <a:spLocks noGrp="1"/>
          </p:cNvSpPr>
          <p:nvPr>
            <p:ph type="sldNum" sz="quarter" idx="12"/>
          </p:nvPr>
        </p:nvSpPr>
        <p:spPr/>
        <p:txBody>
          <a:bodyPr/>
          <a:lstStyle/>
          <a:p>
            <a:fld id="{DD2F4C09-65E4-4AD7-8D55-83CBD210ED85}" type="slidenum">
              <a:rPr lang="en-US" noProof="0" smtClean="0"/>
              <a:pPr/>
              <a:t>‹#›</a:t>
            </a:fld>
            <a:endParaRPr lang="en-US" noProof="0"/>
          </a:p>
        </p:txBody>
      </p:sp>
      <p:sp>
        <p:nvSpPr>
          <p:cNvPr id="7" name="Inhaltsplatzhalter 6">
            <a:extLst>
              <a:ext uri="{FF2B5EF4-FFF2-40B4-BE49-F238E27FC236}">
                <a16:creationId xmlns:a16="http://schemas.microsoft.com/office/drawing/2014/main" id="{AD1F37F6-4222-0F2F-8273-DDE8A60C7A1F}"/>
              </a:ext>
            </a:extLst>
          </p:cNvPr>
          <p:cNvSpPr>
            <a:spLocks noGrp="1"/>
          </p:cNvSpPr>
          <p:nvPr>
            <p:ph sz="quarter" idx="13" hasCustomPrompt="1"/>
          </p:nvPr>
        </p:nvSpPr>
        <p:spPr>
          <a:xfrm>
            <a:off x="360363" y="1980000"/>
            <a:ext cx="11520487" cy="4068000"/>
          </a:xfrm>
        </p:spPr>
        <p:txBody>
          <a:bodyPr/>
          <a:lstStyle>
            <a:lvl1pPr>
              <a:defRPr baseline="0"/>
            </a:lvl1pPr>
            <a:lvl2pPr>
              <a:defRPr baseline="0"/>
            </a:lvl2pPr>
            <a:lvl3pPr>
              <a:defRPr baseline="0"/>
            </a:lvl3pPr>
            <a:lvl4pPr>
              <a:defRPr baseline="0"/>
            </a:lvl4pPr>
            <a:lvl5pPr>
              <a:defRPr baseline="0"/>
            </a:lvl5pPr>
          </a:lstStyle>
          <a:p>
            <a:pPr lvl="0"/>
            <a:r>
              <a:rPr lang="en-US" noProof="0"/>
              <a:t>Mastertextformat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sp>
        <p:nvSpPr>
          <p:cNvPr id="9" name="Textplatzhalter 8">
            <a:extLst>
              <a:ext uri="{FF2B5EF4-FFF2-40B4-BE49-F238E27FC236}">
                <a16:creationId xmlns:a16="http://schemas.microsoft.com/office/drawing/2014/main" id="{27B3ED93-4F10-B98E-C79A-9C75CB74FCCA}"/>
              </a:ext>
            </a:extLst>
          </p:cNvPr>
          <p:cNvSpPr>
            <a:spLocks noGrp="1"/>
          </p:cNvSpPr>
          <p:nvPr>
            <p:ph type="body" sz="quarter" idx="14" hasCustomPrompt="1"/>
          </p:nvPr>
        </p:nvSpPr>
        <p:spPr>
          <a:xfrm>
            <a:off x="360363" y="6084000"/>
            <a:ext cx="11520487" cy="360000"/>
          </a:xfrm>
        </p:spPr>
        <p:txBody>
          <a:bodyPr anchor="ctr" anchorCtr="0">
            <a:noAutofit/>
          </a:bodyPr>
          <a:lstStyle>
            <a:lvl1pPr marL="0" indent="0">
              <a:buNone/>
              <a:defRPr sz="1400">
                <a:solidFill>
                  <a:schemeClr val="accent6"/>
                </a:solidFill>
              </a:defRPr>
            </a:lvl1pPr>
            <a:lvl2pPr marL="457200" indent="0">
              <a:buNone/>
              <a:defRPr sz="1400">
                <a:solidFill>
                  <a:schemeClr val="accent6"/>
                </a:solidFill>
              </a:defRPr>
            </a:lvl2pPr>
            <a:lvl3pPr marL="914400" indent="0">
              <a:buNone/>
              <a:defRPr sz="1400">
                <a:solidFill>
                  <a:schemeClr val="accent6"/>
                </a:solidFill>
              </a:defRPr>
            </a:lvl3pPr>
            <a:lvl4pPr marL="1371600" indent="0">
              <a:buNone/>
              <a:defRPr sz="1400">
                <a:solidFill>
                  <a:schemeClr val="accent6"/>
                </a:solidFill>
              </a:defRPr>
            </a:lvl4pPr>
            <a:lvl5pPr marL="1828800" indent="0">
              <a:buNone/>
              <a:defRPr sz="1400">
                <a:solidFill>
                  <a:schemeClr val="accent6"/>
                </a:solidFill>
              </a:defRPr>
            </a:lvl5pPr>
          </a:lstStyle>
          <a:p>
            <a:pPr lvl="0"/>
            <a:r>
              <a:rPr lang="en-US" noProof="0"/>
              <a:t>Bildunterschrift / Caption</a:t>
            </a:r>
          </a:p>
        </p:txBody>
      </p:sp>
    </p:spTree>
    <p:extLst>
      <p:ext uri="{BB962C8B-B14F-4D97-AF65-F5344CB8AC3E}">
        <p14:creationId xmlns:p14="http://schemas.microsoft.com/office/powerpoint/2010/main" val="3588630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screen">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FC2DAB9-ADD2-1E42-D0D7-6395646D2915}"/>
              </a:ext>
            </a:extLst>
          </p:cNvPr>
          <p:cNvSpPr>
            <a:spLocks noGrp="1"/>
          </p:cNvSpPr>
          <p:nvPr>
            <p:ph type="pic" sz="quarter" idx="10" hasCustomPrompt="1"/>
          </p:nvPr>
        </p:nvSpPr>
        <p:spPr>
          <a:xfrm>
            <a:off x="0" y="0"/>
            <a:ext cx="12192000" cy="6858000"/>
          </a:xfrm>
        </p:spPr>
        <p:txBody>
          <a:bodyPr/>
          <a:lstStyle>
            <a:lvl1pPr>
              <a:defRPr/>
            </a:lvl1pPr>
          </a:lstStyle>
          <a:p>
            <a:r>
              <a:rPr lang="de-DE"/>
              <a:t>Image</a:t>
            </a:r>
          </a:p>
        </p:txBody>
      </p:sp>
    </p:spTree>
    <p:extLst>
      <p:ext uri="{BB962C8B-B14F-4D97-AF65-F5344CB8AC3E}">
        <p14:creationId xmlns:p14="http://schemas.microsoft.com/office/powerpoint/2010/main" val="3753468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859BFDA-5919-80E3-6FB9-03C9FBF610B9}"/>
              </a:ext>
            </a:extLst>
          </p:cNvPr>
          <p:cNvSpPr>
            <a:spLocks noGrp="1"/>
          </p:cNvSpPr>
          <p:nvPr>
            <p:ph type="title"/>
          </p:nvPr>
        </p:nvSpPr>
        <p:spPr>
          <a:xfrm>
            <a:off x="360000" y="736682"/>
            <a:ext cx="8976000" cy="1080000"/>
          </a:xfrm>
          <a:prstGeom prst="rect">
            <a:avLst/>
          </a:prstGeom>
        </p:spPr>
        <p:txBody>
          <a:bodyPr vert="horz" lIns="0" tIns="0" rIns="0" bIns="0" rtlCol="0" anchor="b" anchorCtr="0">
            <a:normAutofit/>
          </a:bodyPr>
          <a:lstStyle/>
          <a:p>
            <a:r>
              <a:rPr lang="en-US" noProof="0"/>
              <a:t>Mastertitelformat bearbeiten</a:t>
            </a:r>
          </a:p>
        </p:txBody>
      </p:sp>
      <p:sp>
        <p:nvSpPr>
          <p:cNvPr id="3" name="Textplatzhalter 2">
            <a:extLst>
              <a:ext uri="{FF2B5EF4-FFF2-40B4-BE49-F238E27FC236}">
                <a16:creationId xmlns:a16="http://schemas.microsoft.com/office/drawing/2014/main" id="{EB5DB4C4-7360-79EC-43CC-2887232E8706}"/>
              </a:ext>
            </a:extLst>
          </p:cNvPr>
          <p:cNvSpPr>
            <a:spLocks noGrp="1"/>
          </p:cNvSpPr>
          <p:nvPr>
            <p:ph type="body" idx="1"/>
          </p:nvPr>
        </p:nvSpPr>
        <p:spPr>
          <a:xfrm>
            <a:off x="360000" y="1980000"/>
            <a:ext cx="11519987" cy="4500000"/>
          </a:xfrm>
          <a:prstGeom prst="rect">
            <a:avLst/>
          </a:prstGeom>
        </p:spPr>
        <p:txBody>
          <a:bodyPr vert="horz" lIns="0" tIns="0" rIns="0" bIns="0" rtlCol="0">
            <a:normAutofit/>
          </a:bodyPr>
          <a:lstStyle/>
          <a:p>
            <a:pPr lvl="0"/>
            <a:r>
              <a:rPr lang="en-US" noProof="0"/>
              <a:t>Mastertextformat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grpSp>
        <p:nvGrpSpPr>
          <p:cNvPr id="7" name="TU Da Logo">
            <a:extLst>
              <a:ext uri="{FF2B5EF4-FFF2-40B4-BE49-F238E27FC236}">
                <a16:creationId xmlns:a16="http://schemas.microsoft.com/office/drawing/2014/main" id="{51119E7C-0EFF-440C-7D9B-DC934FA66296}"/>
              </a:ext>
            </a:extLst>
          </p:cNvPr>
          <p:cNvGrpSpPr/>
          <p:nvPr userDrawn="1"/>
        </p:nvGrpSpPr>
        <p:grpSpPr>
          <a:xfrm>
            <a:off x="9917994" y="179999"/>
            <a:ext cx="2272819" cy="910166"/>
            <a:chOff x="7454900" y="306388"/>
            <a:chExt cx="1704614" cy="682624"/>
          </a:xfrm>
        </p:grpSpPr>
        <p:sp>
          <p:nvSpPr>
            <p:cNvPr id="8" name="AutoShape 3">
              <a:extLst>
                <a:ext uri="{FF2B5EF4-FFF2-40B4-BE49-F238E27FC236}">
                  <a16:creationId xmlns:a16="http://schemas.microsoft.com/office/drawing/2014/main" id="{65BC44CB-CBBB-FAC0-EB9F-E8F9DC95037D}"/>
                </a:ext>
              </a:extLst>
            </p:cNvPr>
            <p:cNvSpPr>
              <a:spLocks noChangeAspect="1" noChangeArrowheads="1" noTextEdit="1"/>
            </p:cNvSpPr>
            <p:nvPr userDrawn="1"/>
          </p:nvSpPr>
          <p:spPr bwMode="auto">
            <a:xfrm>
              <a:off x="7454900" y="309563"/>
              <a:ext cx="1689100" cy="6778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9" name="Freeform 5">
              <a:extLst>
                <a:ext uri="{FF2B5EF4-FFF2-40B4-BE49-F238E27FC236}">
                  <a16:creationId xmlns:a16="http://schemas.microsoft.com/office/drawing/2014/main" id="{9C445B24-F9B1-8960-5444-7772C7A47F95}"/>
                </a:ext>
              </a:extLst>
            </p:cNvPr>
            <p:cNvSpPr>
              <a:spLocks/>
            </p:cNvSpPr>
            <p:nvPr userDrawn="1"/>
          </p:nvSpPr>
          <p:spPr bwMode="auto">
            <a:xfrm>
              <a:off x="7454900" y="306388"/>
              <a:ext cx="1704614" cy="682624"/>
            </a:xfrm>
            <a:custGeom>
              <a:avLst/>
              <a:gdLst>
                <a:gd name="T0" fmla="*/ 0 w 2079"/>
                <a:gd name="T1" fmla="*/ 0 h 831"/>
                <a:gd name="T2" fmla="*/ 0 w 2079"/>
                <a:gd name="T3" fmla="*/ 0 h 831"/>
                <a:gd name="T4" fmla="*/ 2079 w 2079"/>
                <a:gd name="T5" fmla="*/ 0 h 831"/>
                <a:gd name="T6" fmla="*/ 2079 w 2079"/>
                <a:gd name="T7" fmla="*/ 831 h 831"/>
                <a:gd name="T8" fmla="*/ 0 w 2079"/>
                <a:gd name="T9" fmla="*/ 831 h 831"/>
                <a:gd name="T10" fmla="*/ 0 w 2079"/>
                <a:gd name="T11" fmla="*/ 0 h 831"/>
              </a:gdLst>
              <a:ahLst/>
              <a:cxnLst>
                <a:cxn ang="0">
                  <a:pos x="T0" y="T1"/>
                </a:cxn>
                <a:cxn ang="0">
                  <a:pos x="T2" y="T3"/>
                </a:cxn>
                <a:cxn ang="0">
                  <a:pos x="T4" y="T5"/>
                </a:cxn>
                <a:cxn ang="0">
                  <a:pos x="T6" y="T7"/>
                </a:cxn>
                <a:cxn ang="0">
                  <a:pos x="T8" y="T9"/>
                </a:cxn>
                <a:cxn ang="0">
                  <a:pos x="T10" y="T11"/>
                </a:cxn>
              </a:cxnLst>
              <a:rect l="0" t="0" r="r" b="b"/>
              <a:pathLst>
                <a:path w="2079" h="831">
                  <a:moveTo>
                    <a:pt x="0" y="0"/>
                  </a:moveTo>
                  <a:lnTo>
                    <a:pt x="0" y="0"/>
                  </a:lnTo>
                  <a:lnTo>
                    <a:pt x="2079" y="0"/>
                  </a:lnTo>
                  <a:lnTo>
                    <a:pt x="2079" y="831"/>
                  </a:lnTo>
                  <a:lnTo>
                    <a:pt x="0" y="83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sp>
          <p:nvSpPr>
            <p:cNvPr id="10" name="Freeform 6">
              <a:extLst>
                <a:ext uri="{FF2B5EF4-FFF2-40B4-BE49-F238E27FC236}">
                  <a16:creationId xmlns:a16="http://schemas.microsoft.com/office/drawing/2014/main" id="{378BFC59-1C78-1D5B-F297-FDAE60A3B3FC}"/>
                </a:ext>
              </a:extLst>
            </p:cNvPr>
            <p:cNvSpPr>
              <a:spLocks noEditPoints="1"/>
            </p:cNvSpPr>
            <p:nvPr userDrawn="1"/>
          </p:nvSpPr>
          <p:spPr bwMode="auto">
            <a:xfrm>
              <a:off x="7499350" y="325438"/>
              <a:ext cx="525463" cy="576262"/>
            </a:xfrm>
            <a:custGeom>
              <a:avLst/>
              <a:gdLst>
                <a:gd name="T0" fmla="*/ 563 w 647"/>
                <a:gd name="T1" fmla="*/ 676 h 701"/>
                <a:gd name="T2" fmla="*/ 548 w 647"/>
                <a:gd name="T3" fmla="*/ 108 h 701"/>
                <a:gd name="T4" fmla="*/ 625 w 647"/>
                <a:gd name="T5" fmla="*/ 468 h 701"/>
                <a:gd name="T6" fmla="*/ 306 w 647"/>
                <a:gd name="T7" fmla="*/ 570 h 701"/>
                <a:gd name="T8" fmla="*/ 286 w 647"/>
                <a:gd name="T9" fmla="*/ 617 h 701"/>
                <a:gd name="T10" fmla="*/ 352 w 647"/>
                <a:gd name="T11" fmla="*/ 524 h 701"/>
                <a:gd name="T12" fmla="*/ 528 w 647"/>
                <a:gd name="T13" fmla="*/ 313 h 701"/>
                <a:gd name="T14" fmla="*/ 399 w 647"/>
                <a:gd name="T15" fmla="*/ 500 h 701"/>
                <a:gd name="T16" fmla="*/ 231 w 647"/>
                <a:gd name="T17" fmla="*/ 349 h 701"/>
                <a:gd name="T18" fmla="*/ 269 w 647"/>
                <a:gd name="T19" fmla="*/ 246 h 701"/>
                <a:gd name="T20" fmla="*/ 262 w 647"/>
                <a:gd name="T21" fmla="*/ 490 h 701"/>
                <a:gd name="T22" fmla="*/ 283 w 647"/>
                <a:gd name="T23" fmla="*/ 530 h 701"/>
                <a:gd name="T24" fmla="*/ 274 w 647"/>
                <a:gd name="T25" fmla="*/ 517 h 701"/>
                <a:gd name="T26" fmla="*/ 346 w 647"/>
                <a:gd name="T27" fmla="*/ 445 h 701"/>
                <a:gd name="T28" fmla="*/ 323 w 647"/>
                <a:gd name="T29" fmla="*/ 464 h 701"/>
                <a:gd name="T30" fmla="*/ 335 w 647"/>
                <a:gd name="T31" fmla="*/ 381 h 701"/>
                <a:gd name="T32" fmla="*/ 377 w 647"/>
                <a:gd name="T33" fmla="*/ 394 h 701"/>
                <a:gd name="T34" fmla="*/ 407 w 647"/>
                <a:gd name="T35" fmla="*/ 348 h 701"/>
                <a:gd name="T36" fmla="*/ 419 w 647"/>
                <a:gd name="T37" fmla="*/ 329 h 701"/>
                <a:gd name="T38" fmla="*/ 498 w 647"/>
                <a:gd name="T39" fmla="*/ 216 h 701"/>
                <a:gd name="T40" fmla="*/ 229 w 647"/>
                <a:gd name="T41" fmla="*/ 494 h 701"/>
                <a:gd name="T42" fmla="*/ 163 w 647"/>
                <a:gd name="T43" fmla="*/ 505 h 701"/>
                <a:gd name="T44" fmla="*/ 156 w 647"/>
                <a:gd name="T45" fmla="*/ 425 h 701"/>
                <a:gd name="T46" fmla="*/ 140 w 647"/>
                <a:gd name="T47" fmla="*/ 399 h 701"/>
                <a:gd name="T48" fmla="*/ 177 w 647"/>
                <a:gd name="T49" fmla="*/ 283 h 701"/>
                <a:gd name="T50" fmla="*/ 180 w 647"/>
                <a:gd name="T51" fmla="*/ 246 h 701"/>
                <a:gd name="T52" fmla="*/ 290 w 647"/>
                <a:gd name="T53" fmla="*/ 218 h 701"/>
                <a:gd name="T54" fmla="*/ 331 w 647"/>
                <a:gd name="T55" fmla="*/ 113 h 701"/>
                <a:gd name="T56" fmla="*/ 383 w 647"/>
                <a:gd name="T57" fmla="*/ 173 h 701"/>
                <a:gd name="T58" fmla="*/ 457 w 647"/>
                <a:gd name="T59" fmla="*/ 171 h 701"/>
                <a:gd name="T60" fmla="*/ 393 w 647"/>
                <a:gd name="T61" fmla="*/ 265 h 701"/>
                <a:gd name="T62" fmla="*/ 384 w 647"/>
                <a:gd name="T63" fmla="*/ 229 h 701"/>
                <a:gd name="T64" fmla="*/ 384 w 647"/>
                <a:gd name="T65" fmla="*/ 222 h 701"/>
                <a:gd name="T66" fmla="*/ 291 w 647"/>
                <a:gd name="T67" fmla="*/ 250 h 701"/>
                <a:gd name="T68" fmla="*/ 305 w 647"/>
                <a:gd name="T69" fmla="*/ 259 h 701"/>
                <a:gd name="T70" fmla="*/ 257 w 647"/>
                <a:gd name="T71" fmla="*/ 403 h 701"/>
                <a:gd name="T72" fmla="*/ 272 w 647"/>
                <a:gd name="T73" fmla="*/ 361 h 701"/>
                <a:gd name="T74" fmla="*/ 263 w 647"/>
                <a:gd name="T75" fmla="*/ 356 h 701"/>
                <a:gd name="T76" fmla="*/ 236 w 647"/>
                <a:gd name="T77" fmla="*/ 352 h 701"/>
                <a:gd name="T78" fmla="*/ 299 w 647"/>
                <a:gd name="T79" fmla="*/ 337 h 701"/>
                <a:gd name="T80" fmla="*/ 445 w 647"/>
                <a:gd name="T81" fmla="*/ 236 h 701"/>
                <a:gd name="T82" fmla="*/ 412 w 647"/>
                <a:gd name="T83" fmla="*/ 231 h 701"/>
                <a:gd name="T84" fmla="*/ 494 w 647"/>
                <a:gd name="T85" fmla="*/ 221 h 701"/>
                <a:gd name="T86" fmla="*/ 431 w 647"/>
                <a:gd name="T87" fmla="*/ 430 h 701"/>
                <a:gd name="T88" fmla="*/ 572 w 647"/>
                <a:gd name="T89" fmla="*/ 254 h 701"/>
                <a:gd name="T90" fmla="*/ 420 w 647"/>
                <a:gd name="T91" fmla="*/ 452 h 701"/>
                <a:gd name="T92" fmla="*/ 407 w 647"/>
                <a:gd name="T93" fmla="*/ 454 h 701"/>
                <a:gd name="T94" fmla="*/ 573 w 647"/>
                <a:gd name="T95" fmla="*/ 247 h 701"/>
                <a:gd name="T96" fmla="*/ 437 w 647"/>
                <a:gd name="T97" fmla="*/ 534 h 701"/>
                <a:gd name="T98" fmla="*/ 365 w 647"/>
                <a:gd name="T99" fmla="*/ 643 h 701"/>
                <a:gd name="T100" fmla="*/ 331 w 647"/>
                <a:gd name="T101" fmla="*/ 672 h 701"/>
                <a:gd name="T102" fmla="*/ 528 w 647"/>
                <a:gd name="T103" fmla="*/ 594 h 701"/>
                <a:gd name="T104" fmla="*/ 432 w 647"/>
                <a:gd name="T105" fmla="*/ 558 h 701"/>
                <a:gd name="T106" fmla="*/ 586 w 647"/>
                <a:gd name="T107" fmla="*/ 443 h 701"/>
                <a:gd name="T108" fmla="*/ 416 w 647"/>
                <a:gd name="T109" fmla="*/ 463 h 701"/>
                <a:gd name="T110" fmla="*/ 514 w 647"/>
                <a:gd name="T111" fmla="*/ 262 h 701"/>
                <a:gd name="T112" fmla="*/ 339 w 647"/>
                <a:gd name="T113" fmla="*/ 230 h 701"/>
                <a:gd name="T114" fmla="*/ 392 w 647"/>
                <a:gd name="T115" fmla="*/ 534 h 701"/>
                <a:gd name="T116" fmla="*/ 541 w 647"/>
                <a:gd name="T117" fmla="*/ 399 h 701"/>
                <a:gd name="T118" fmla="*/ 567 w 647"/>
                <a:gd name="T119" fmla="*/ 40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7" h="701">
                  <a:moveTo>
                    <a:pt x="555" y="673"/>
                  </a:moveTo>
                  <a:lnTo>
                    <a:pt x="555" y="673"/>
                  </a:lnTo>
                  <a:cubicBezTo>
                    <a:pt x="549" y="670"/>
                    <a:pt x="537" y="667"/>
                    <a:pt x="524" y="663"/>
                  </a:cubicBezTo>
                  <a:cubicBezTo>
                    <a:pt x="525" y="670"/>
                    <a:pt x="526" y="677"/>
                    <a:pt x="527" y="682"/>
                  </a:cubicBezTo>
                  <a:cubicBezTo>
                    <a:pt x="536" y="680"/>
                    <a:pt x="546" y="677"/>
                    <a:pt x="555" y="673"/>
                  </a:cubicBezTo>
                  <a:lnTo>
                    <a:pt x="555" y="673"/>
                  </a:lnTo>
                  <a:close/>
                  <a:moveTo>
                    <a:pt x="524" y="657"/>
                  </a:moveTo>
                  <a:lnTo>
                    <a:pt x="524" y="657"/>
                  </a:lnTo>
                  <a:cubicBezTo>
                    <a:pt x="539" y="662"/>
                    <a:pt x="556" y="666"/>
                    <a:pt x="563" y="670"/>
                  </a:cubicBezTo>
                  <a:cubicBezTo>
                    <a:pt x="568" y="668"/>
                    <a:pt x="574" y="666"/>
                    <a:pt x="579" y="663"/>
                  </a:cubicBezTo>
                  <a:cubicBezTo>
                    <a:pt x="569" y="658"/>
                    <a:pt x="546" y="651"/>
                    <a:pt x="524" y="645"/>
                  </a:cubicBezTo>
                  <a:cubicBezTo>
                    <a:pt x="524" y="649"/>
                    <a:pt x="524" y="653"/>
                    <a:pt x="524" y="657"/>
                  </a:cubicBezTo>
                  <a:lnTo>
                    <a:pt x="524" y="657"/>
                  </a:lnTo>
                  <a:close/>
                  <a:moveTo>
                    <a:pt x="564" y="676"/>
                  </a:moveTo>
                  <a:lnTo>
                    <a:pt x="564" y="676"/>
                  </a:lnTo>
                  <a:cubicBezTo>
                    <a:pt x="563" y="676"/>
                    <a:pt x="563" y="676"/>
                    <a:pt x="563" y="676"/>
                  </a:cubicBezTo>
                  <a:cubicBezTo>
                    <a:pt x="546" y="683"/>
                    <a:pt x="528" y="688"/>
                    <a:pt x="511" y="692"/>
                  </a:cubicBezTo>
                  <a:cubicBezTo>
                    <a:pt x="511" y="692"/>
                    <a:pt x="510" y="692"/>
                    <a:pt x="510" y="692"/>
                  </a:cubicBezTo>
                  <a:cubicBezTo>
                    <a:pt x="494" y="695"/>
                    <a:pt x="478" y="697"/>
                    <a:pt x="463" y="698"/>
                  </a:cubicBezTo>
                  <a:cubicBezTo>
                    <a:pt x="462" y="698"/>
                    <a:pt x="462" y="698"/>
                    <a:pt x="462" y="698"/>
                  </a:cubicBezTo>
                  <a:cubicBezTo>
                    <a:pt x="410" y="701"/>
                    <a:pt x="361" y="691"/>
                    <a:pt x="324" y="675"/>
                  </a:cubicBezTo>
                  <a:lnTo>
                    <a:pt x="323" y="674"/>
                  </a:lnTo>
                  <a:cubicBezTo>
                    <a:pt x="323" y="674"/>
                    <a:pt x="322" y="674"/>
                    <a:pt x="322" y="674"/>
                  </a:cubicBezTo>
                  <a:cubicBezTo>
                    <a:pt x="260" y="645"/>
                    <a:pt x="232" y="594"/>
                    <a:pt x="293" y="552"/>
                  </a:cubicBezTo>
                  <a:cubicBezTo>
                    <a:pt x="286" y="542"/>
                    <a:pt x="278" y="532"/>
                    <a:pt x="270" y="522"/>
                  </a:cubicBezTo>
                  <a:cubicBezTo>
                    <a:pt x="267" y="518"/>
                    <a:pt x="265" y="515"/>
                    <a:pt x="262" y="511"/>
                  </a:cubicBezTo>
                  <a:cubicBezTo>
                    <a:pt x="257" y="524"/>
                    <a:pt x="257" y="532"/>
                    <a:pt x="265" y="544"/>
                  </a:cubicBezTo>
                  <a:cubicBezTo>
                    <a:pt x="266" y="545"/>
                    <a:pt x="265" y="546"/>
                    <a:pt x="265" y="547"/>
                  </a:cubicBezTo>
                  <a:lnTo>
                    <a:pt x="221" y="599"/>
                  </a:lnTo>
                  <a:cubicBezTo>
                    <a:pt x="220" y="601"/>
                    <a:pt x="218" y="601"/>
                    <a:pt x="217" y="599"/>
                  </a:cubicBezTo>
                  <a:cubicBezTo>
                    <a:pt x="0" y="361"/>
                    <a:pt x="247" y="0"/>
                    <a:pt x="546" y="104"/>
                  </a:cubicBezTo>
                  <a:cubicBezTo>
                    <a:pt x="548" y="105"/>
                    <a:pt x="549" y="106"/>
                    <a:pt x="548" y="108"/>
                  </a:cubicBezTo>
                  <a:lnTo>
                    <a:pt x="501" y="186"/>
                  </a:lnTo>
                  <a:cubicBezTo>
                    <a:pt x="500" y="187"/>
                    <a:pt x="499" y="188"/>
                    <a:pt x="498" y="187"/>
                  </a:cubicBezTo>
                  <a:cubicBezTo>
                    <a:pt x="483" y="185"/>
                    <a:pt x="474" y="186"/>
                    <a:pt x="468" y="192"/>
                  </a:cubicBezTo>
                  <a:cubicBezTo>
                    <a:pt x="482" y="194"/>
                    <a:pt x="496" y="197"/>
                    <a:pt x="510" y="202"/>
                  </a:cubicBezTo>
                  <a:cubicBezTo>
                    <a:pt x="523" y="188"/>
                    <a:pt x="536" y="175"/>
                    <a:pt x="551" y="163"/>
                  </a:cubicBezTo>
                  <a:cubicBezTo>
                    <a:pt x="551" y="163"/>
                    <a:pt x="551" y="163"/>
                    <a:pt x="552" y="163"/>
                  </a:cubicBezTo>
                  <a:cubicBezTo>
                    <a:pt x="552" y="162"/>
                    <a:pt x="553" y="162"/>
                    <a:pt x="554" y="163"/>
                  </a:cubicBezTo>
                  <a:cubicBezTo>
                    <a:pt x="555" y="163"/>
                    <a:pt x="555" y="163"/>
                    <a:pt x="556" y="164"/>
                  </a:cubicBezTo>
                  <a:cubicBezTo>
                    <a:pt x="556" y="164"/>
                    <a:pt x="556" y="165"/>
                    <a:pt x="556" y="165"/>
                  </a:cubicBezTo>
                  <a:lnTo>
                    <a:pt x="583" y="244"/>
                  </a:lnTo>
                  <a:cubicBezTo>
                    <a:pt x="583" y="245"/>
                    <a:pt x="583" y="245"/>
                    <a:pt x="583" y="246"/>
                  </a:cubicBezTo>
                  <a:cubicBezTo>
                    <a:pt x="583" y="247"/>
                    <a:pt x="582" y="247"/>
                    <a:pt x="582" y="247"/>
                  </a:cubicBezTo>
                  <a:cubicBezTo>
                    <a:pt x="581" y="248"/>
                    <a:pt x="580" y="249"/>
                    <a:pt x="579" y="249"/>
                  </a:cubicBezTo>
                  <a:cubicBezTo>
                    <a:pt x="585" y="266"/>
                    <a:pt x="623" y="382"/>
                    <a:pt x="635" y="413"/>
                  </a:cubicBezTo>
                  <a:cubicBezTo>
                    <a:pt x="639" y="423"/>
                    <a:pt x="647" y="441"/>
                    <a:pt x="647" y="452"/>
                  </a:cubicBezTo>
                  <a:cubicBezTo>
                    <a:pt x="647" y="462"/>
                    <a:pt x="640" y="467"/>
                    <a:pt x="625" y="468"/>
                  </a:cubicBezTo>
                  <a:cubicBezTo>
                    <a:pt x="617" y="475"/>
                    <a:pt x="616" y="478"/>
                    <a:pt x="620" y="483"/>
                  </a:cubicBezTo>
                  <a:cubicBezTo>
                    <a:pt x="628" y="494"/>
                    <a:pt x="624" y="499"/>
                    <a:pt x="615" y="506"/>
                  </a:cubicBezTo>
                  <a:cubicBezTo>
                    <a:pt x="624" y="513"/>
                    <a:pt x="622" y="526"/>
                    <a:pt x="617" y="526"/>
                  </a:cubicBezTo>
                  <a:cubicBezTo>
                    <a:pt x="611" y="526"/>
                    <a:pt x="609" y="528"/>
                    <a:pt x="605" y="533"/>
                  </a:cubicBezTo>
                  <a:cubicBezTo>
                    <a:pt x="633" y="560"/>
                    <a:pt x="610" y="583"/>
                    <a:pt x="573" y="591"/>
                  </a:cubicBezTo>
                  <a:cubicBezTo>
                    <a:pt x="562" y="594"/>
                    <a:pt x="548" y="595"/>
                    <a:pt x="534" y="594"/>
                  </a:cubicBezTo>
                  <a:cubicBezTo>
                    <a:pt x="534" y="594"/>
                    <a:pt x="534" y="594"/>
                    <a:pt x="534" y="595"/>
                  </a:cubicBezTo>
                  <a:cubicBezTo>
                    <a:pt x="529" y="610"/>
                    <a:pt x="526" y="625"/>
                    <a:pt x="525" y="639"/>
                  </a:cubicBezTo>
                  <a:cubicBezTo>
                    <a:pt x="549" y="646"/>
                    <a:pt x="578" y="655"/>
                    <a:pt x="586" y="661"/>
                  </a:cubicBezTo>
                  <a:cubicBezTo>
                    <a:pt x="586" y="661"/>
                    <a:pt x="587" y="662"/>
                    <a:pt x="587" y="662"/>
                  </a:cubicBezTo>
                  <a:cubicBezTo>
                    <a:pt x="587" y="663"/>
                    <a:pt x="588" y="663"/>
                    <a:pt x="587" y="664"/>
                  </a:cubicBezTo>
                  <a:cubicBezTo>
                    <a:pt x="587" y="665"/>
                    <a:pt x="587" y="665"/>
                    <a:pt x="586" y="666"/>
                  </a:cubicBezTo>
                  <a:cubicBezTo>
                    <a:pt x="586" y="666"/>
                    <a:pt x="586" y="666"/>
                    <a:pt x="585" y="666"/>
                  </a:cubicBezTo>
                  <a:cubicBezTo>
                    <a:pt x="578" y="670"/>
                    <a:pt x="571" y="673"/>
                    <a:pt x="564" y="676"/>
                  </a:cubicBezTo>
                  <a:lnTo>
                    <a:pt x="564" y="676"/>
                  </a:lnTo>
                  <a:close/>
                  <a:moveTo>
                    <a:pt x="306" y="570"/>
                  </a:moveTo>
                  <a:lnTo>
                    <a:pt x="306" y="570"/>
                  </a:lnTo>
                  <a:cubicBezTo>
                    <a:pt x="306" y="570"/>
                    <a:pt x="306" y="570"/>
                    <a:pt x="306" y="571"/>
                  </a:cubicBezTo>
                  <a:cubicBezTo>
                    <a:pt x="308" y="577"/>
                    <a:pt x="309" y="584"/>
                    <a:pt x="309" y="592"/>
                  </a:cubicBezTo>
                  <a:cubicBezTo>
                    <a:pt x="326" y="581"/>
                    <a:pt x="321" y="561"/>
                    <a:pt x="316" y="552"/>
                  </a:cubicBezTo>
                  <a:cubicBezTo>
                    <a:pt x="312" y="555"/>
                    <a:pt x="307" y="558"/>
                    <a:pt x="303" y="560"/>
                  </a:cubicBezTo>
                  <a:cubicBezTo>
                    <a:pt x="304" y="563"/>
                    <a:pt x="305" y="566"/>
                    <a:pt x="306" y="570"/>
                  </a:cubicBezTo>
                  <a:lnTo>
                    <a:pt x="306" y="570"/>
                  </a:lnTo>
                  <a:close/>
                  <a:moveTo>
                    <a:pt x="302" y="575"/>
                  </a:moveTo>
                  <a:lnTo>
                    <a:pt x="302" y="575"/>
                  </a:lnTo>
                  <a:cubicBezTo>
                    <a:pt x="289" y="583"/>
                    <a:pt x="284" y="592"/>
                    <a:pt x="283" y="601"/>
                  </a:cubicBezTo>
                  <a:cubicBezTo>
                    <a:pt x="291" y="600"/>
                    <a:pt x="297" y="598"/>
                    <a:pt x="303" y="596"/>
                  </a:cubicBezTo>
                  <a:cubicBezTo>
                    <a:pt x="303" y="588"/>
                    <a:pt x="303" y="581"/>
                    <a:pt x="302" y="575"/>
                  </a:cubicBezTo>
                  <a:lnTo>
                    <a:pt x="302" y="575"/>
                  </a:lnTo>
                  <a:close/>
                  <a:moveTo>
                    <a:pt x="283" y="607"/>
                  </a:moveTo>
                  <a:lnTo>
                    <a:pt x="283" y="607"/>
                  </a:lnTo>
                  <a:cubicBezTo>
                    <a:pt x="283" y="610"/>
                    <a:pt x="284" y="614"/>
                    <a:pt x="286" y="617"/>
                  </a:cubicBezTo>
                  <a:cubicBezTo>
                    <a:pt x="325" y="617"/>
                    <a:pt x="354" y="578"/>
                    <a:pt x="333" y="540"/>
                  </a:cubicBezTo>
                  <a:cubicBezTo>
                    <a:pt x="329" y="543"/>
                    <a:pt x="325" y="546"/>
                    <a:pt x="321" y="549"/>
                  </a:cubicBezTo>
                  <a:cubicBezTo>
                    <a:pt x="329" y="563"/>
                    <a:pt x="335" y="601"/>
                    <a:pt x="283" y="607"/>
                  </a:cubicBezTo>
                  <a:lnTo>
                    <a:pt x="283" y="607"/>
                  </a:lnTo>
                  <a:close/>
                  <a:moveTo>
                    <a:pt x="289" y="623"/>
                  </a:moveTo>
                  <a:lnTo>
                    <a:pt x="289" y="623"/>
                  </a:lnTo>
                  <a:cubicBezTo>
                    <a:pt x="292" y="627"/>
                    <a:pt x="296" y="631"/>
                    <a:pt x="301" y="635"/>
                  </a:cubicBezTo>
                  <a:cubicBezTo>
                    <a:pt x="358" y="619"/>
                    <a:pt x="370" y="571"/>
                    <a:pt x="348" y="528"/>
                  </a:cubicBezTo>
                  <a:cubicBezTo>
                    <a:pt x="344" y="531"/>
                    <a:pt x="341" y="533"/>
                    <a:pt x="338" y="536"/>
                  </a:cubicBezTo>
                  <a:cubicBezTo>
                    <a:pt x="362" y="578"/>
                    <a:pt x="330" y="620"/>
                    <a:pt x="289" y="623"/>
                  </a:cubicBezTo>
                  <a:lnTo>
                    <a:pt x="289" y="623"/>
                  </a:lnTo>
                  <a:close/>
                  <a:moveTo>
                    <a:pt x="307" y="639"/>
                  </a:moveTo>
                  <a:lnTo>
                    <a:pt x="307" y="639"/>
                  </a:lnTo>
                  <a:cubicBezTo>
                    <a:pt x="312" y="643"/>
                    <a:pt x="318" y="645"/>
                    <a:pt x="325" y="647"/>
                  </a:cubicBezTo>
                  <a:cubicBezTo>
                    <a:pt x="395" y="612"/>
                    <a:pt x="378" y="539"/>
                    <a:pt x="362" y="514"/>
                  </a:cubicBezTo>
                  <a:cubicBezTo>
                    <a:pt x="359" y="517"/>
                    <a:pt x="355" y="521"/>
                    <a:pt x="352" y="524"/>
                  </a:cubicBezTo>
                  <a:cubicBezTo>
                    <a:pt x="376" y="569"/>
                    <a:pt x="365" y="620"/>
                    <a:pt x="307" y="639"/>
                  </a:cubicBezTo>
                  <a:lnTo>
                    <a:pt x="307" y="639"/>
                  </a:lnTo>
                  <a:close/>
                  <a:moveTo>
                    <a:pt x="527" y="353"/>
                  </a:moveTo>
                  <a:lnTo>
                    <a:pt x="527" y="353"/>
                  </a:lnTo>
                  <a:cubicBezTo>
                    <a:pt x="552" y="343"/>
                    <a:pt x="582" y="339"/>
                    <a:pt x="606" y="346"/>
                  </a:cubicBezTo>
                  <a:cubicBezTo>
                    <a:pt x="595" y="315"/>
                    <a:pt x="584" y="282"/>
                    <a:pt x="578" y="264"/>
                  </a:cubicBezTo>
                  <a:cubicBezTo>
                    <a:pt x="578" y="295"/>
                    <a:pt x="563" y="325"/>
                    <a:pt x="532" y="338"/>
                  </a:cubicBezTo>
                  <a:cubicBezTo>
                    <a:pt x="531" y="343"/>
                    <a:pt x="529" y="348"/>
                    <a:pt x="527" y="353"/>
                  </a:cubicBezTo>
                  <a:lnTo>
                    <a:pt x="527" y="353"/>
                  </a:lnTo>
                  <a:close/>
                  <a:moveTo>
                    <a:pt x="518" y="357"/>
                  </a:moveTo>
                  <a:lnTo>
                    <a:pt x="518" y="357"/>
                  </a:lnTo>
                  <a:cubicBezTo>
                    <a:pt x="518" y="357"/>
                    <a:pt x="518" y="357"/>
                    <a:pt x="519" y="356"/>
                  </a:cubicBezTo>
                  <a:cubicBezTo>
                    <a:pt x="523" y="350"/>
                    <a:pt x="525" y="343"/>
                    <a:pt x="527" y="336"/>
                  </a:cubicBezTo>
                  <a:cubicBezTo>
                    <a:pt x="527" y="335"/>
                    <a:pt x="527" y="335"/>
                    <a:pt x="527" y="335"/>
                  </a:cubicBezTo>
                  <a:cubicBezTo>
                    <a:pt x="528" y="328"/>
                    <a:pt x="529" y="321"/>
                    <a:pt x="528" y="314"/>
                  </a:cubicBezTo>
                  <a:cubicBezTo>
                    <a:pt x="528" y="314"/>
                    <a:pt x="528" y="314"/>
                    <a:pt x="528" y="313"/>
                  </a:cubicBezTo>
                  <a:cubicBezTo>
                    <a:pt x="528" y="308"/>
                    <a:pt x="527" y="303"/>
                    <a:pt x="526" y="298"/>
                  </a:cubicBezTo>
                  <a:cubicBezTo>
                    <a:pt x="523" y="302"/>
                    <a:pt x="519" y="306"/>
                    <a:pt x="516" y="310"/>
                  </a:cubicBezTo>
                  <a:cubicBezTo>
                    <a:pt x="517" y="328"/>
                    <a:pt x="513" y="348"/>
                    <a:pt x="494" y="365"/>
                  </a:cubicBezTo>
                  <a:cubicBezTo>
                    <a:pt x="495" y="371"/>
                    <a:pt x="495" y="377"/>
                    <a:pt x="494" y="382"/>
                  </a:cubicBezTo>
                  <a:cubicBezTo>
                    <a:pt x="505" y="374"/>
                    <a:pt x="513" y="366"/>
                    <a:pt x="518" y="357"/>
                  </a:cubicBezTo>
                  <a:lnTo>
                    <a:pt x="518" y="357"/>
                  </a:lnTo>
                  <a:close/>
                  <a:moveTo>
                    <a:pt x="374" y="525"/>
                  </a:moveTo>
                  <a:lnTo>
                    <a:pt x="374" y="525"/>
                  </a:lnTo>
                  <a:cubicBezTo>
                    <a:pt x="375" y="519"/>
                    <a:pt x="378" y="513"/>
                    <a:pt x="383" y="509"/>
                  </a:cubicBezTo>
                  <a:cubicBezTo>
                    <a:pt x="381" y="505"/>
                    <a:pt x="379" y="501"/>
                    <a:pt x="379" y="497"/>
                  </a:cubicBezTo>
                  <a:cubicBezTo>
                    <a:pt x="375" y="501"/>
                    <a:pt x="370" y="506"/>
                    <a:pt x="366" y="510"/>
                  </a:cubicBezTo>
                  <a:cubicBezTo>
                    <a:pt x="369" y="514"/>
                    <a:pt x="371" y="519"/>
                    <a:pt x="374" y="525"/>
                  </a:cubicBezTo>
                  <a:lnTo>
                    <a:pt x="374" y="525"/>
                  </a:lnTo>
                  <a:close/>
                  <a:moveTo>
                    <a:pt x="387" y="505"/>
                  </a:moveTo>
                  <a:lnTo>
                    <a:pt x="387" y="505"/>
                  </a:lnTo>
                  <a:cubicBezTo>
                    <a:pt x="391" y="503"/>
                    <a:pt x="394" y="501"/>
                    <a:pt x="399" y="500"/>
                  </a:cubicBezTo>
                  <a:cubicBezTo>
                    <a:pt x="396" y="494"/>
                    <a:pt x="394" y="487"/>
                    <a:pt x="394" y="479"/>
                  </a:cubicBezTo>
                  <a:cubicBezTo>
                    <a:pt x="390" y="483"/>
                    <a:pt x="387" y="487"/>
                    <a:pt x="383" y="491"/>
                  </a:cubicBezTo>
                  <a:cubicBezTo>
                    <a:pt x="384" y="496"/>
                    <a:pt x="385" y="501"/>
                    <a:pt x="387" y="505"/>
                  </a:cubicBezTo>
                  <a:lnTo>
                    <a:pt x="387" y="505"/>
                  </a:lnTo>
                  <a:close/>
                  <a:moveTo>
                    <a:pt x="253" y="527"/>
                  </a:moveTo>
                  <a:lnTo>
                    <a:pt x="253" y="527"/>
                  </a:lnTo>
                  <a:cubicBezTo>
                    <a:pt x="253" y="520"/>
                    <a:pt x="255" y="513"/>
                    <a:pt x="258" y="506"/>
                  </a:cubicBezTo>
                  <a:cubicBezTo>
                    <a:pt x="244" y="485"/>
                    <a:pt x="232" y="458"/>
                    <a:pt x="227" y="419"/>
                  </a:cubicBezTo>
                  <a:cubicBezTo>
                    <a:pt x="227" y="418"/>
                    <a:pt x="227" y="418"/>
                    <a:pt x="227" y="418"/>
                  </a:cubicBezTo>
                  <a:cubicBezTo>
                    <a:pt x="227" y="414"/>
                    <a:pt x="227" y="410"/>
                    <a:pt x="226" y="406"/>
                  </a:cubicBezTo>
                  <a:cubicBezTo>
                    <a:pt x="226" y="406"/>
                    <a:pt x="226" y="406"/>
                    <a:pt x="226" y="405"/>
                  </a:cubicBezTo>
                  <a:cubicBezTo>
                    <a:pt x="226" y="404"/>
                    <a:pt x="226" y="403"/>
                    <a:pt x="226" y="401"/>
                  </a:cubicBezTo>
                  <a:cubicBezTo>
                    <a:pt x="226" y="388"/>
                    <a:pt x="226" y="375"/>
                    <a:pt x="228" y="363"/>
                  </a:cubicBezTo>
                  <a:cubicBezTo>
                    <a:pt x="228" y="362"/>
                    <a:pt x="229" y="362"/>
                    <a:pt x="229" y="362"/>
                  </a:cubicBezTo>
                  <a:cubicBezTo>
                    <a:pt x="229" y="358"/>
                    <a:pt x="230" y="354"/>
                    <a:pt x="231" y="350"/>
                  </a:cubicBezTo>
                  <a:cubicBezTo>
                    <a:pt x="231" y="350"/>
                    <a:pt x="231" y="349"/>
                    <a:pt x="231" y="349"/>
                  </a:cubicBezTo>
                  <a:cubicBezTo>
                    <a:pt x="239" y="313"/>
                    <a:pt x="258" y="278"/>
                    <a:pt x="284" y="250"/>
                  </a:cubicBezTo>
                  <a:cubicBezTo>
                    <a:pt x="284" y="250"/>
                    <a:pt x="284" y="249"/>
                    <a:pt x="284" y="249"/>
                  </a:cubicBezTo>
                  <a:cubicBezTo>
                    <a:pt x="292" y="241"/>
                    <a:pt x="301" y="234"/>
                    <a:pt x="310" y="227"/>
                  </a:cubicBezTo>
                  <a:lnTo>
                    <a:pt x="310" y="227"/>
                  </a:lnTo>
                  <a:cubicBezTo>
                    <a:pt x="324" y="216"/>
                    <a:pt x="340" y="207"/>
                    <a:pt x="358" y="201"/>
                  </a:cubicBezTo>
                  <a:cubicBezTo>
                    <a:pt x="358" y="200"/>
                    <a:pt x="358" y="200"/>
                    <a:pt x="358" y="200"/>
                  </a:cubicBezTo>
                  <a:cubicBezTo>
                    <a:pt x="379" y="192"/>
                    <a:pt x="403" y="188"/>
                    <a:pt x="428" y="188"/>
                  </a:cubicBezTo>
                  <a:cubicBezTo>
                    <a:pt x="430" y="188"/>
                    <a:pt x="431" y="188"/>
                    <a:pt x="433" y="188"/>
                  </a:cubicBezTo>
                  <a:cubicBezTo>
                    <a:pt x="442" y="188"/>
                    <a:pt x="452" y="189"/>
                    <a:pt x="462" y="190"/>
                  </a:cubicBezTo>
                  <a:cubicBezTo>
                    <a:pt x="466" y="185"/>
                    <a:pt x="471" y="182"/>
                    <a:pt x="478" y="181"/>
                  </a:cubicBezTo>
                  <a:cubicBezTo>
                    <a:pt x="477" y="181"/>
                    <a:pt x="477" y="180"/>
                    <a:pt x="476" y="180"/>
                  </a:cubicBezTo>
                  <a:cubicBezTo>
                    <a:pt x="476" y="180"/>
                    <a:pt x="476" y="180"/>
                    <a:pt x="476" y="180"/>
                  </a:cubicBezTo>
                  <a:cubicBezTo>
                    <a:pt x="464" y="177"/>
                    <a:pt x="451" y="175"/>
                    <a:pt x="439" y="174"/>
                  </a:cubicBezTo>
                  <a:lnTo>
                    <a:pt x="439" y="174"/>
                  </a:lnTo>
                  <a:cubicBezTo>
                    <a:pt x="374" y="170"/>
                    <a:pt x="312" y="198"/>
                    <a:pt x="269" y="246"/>
                  </a:cubicBezTo>
                  <a:lnTo>
                    <a:pt x="269" y="246"/>
                  </a:lnTo>
                  <a:cubicBezTo>
                    <a:pt x="260" y="256"/>
                    <a:pt x="252" y="266"/>
                    <a:pt x="245" y="277"/>
                  </a:cubicBezTo>
                  <a:cubicBezTo>
                    <a:pt x="245" y="277"/>
                    <a:pt x="245" y="277"/>
                    <a:pt x="245" y="277"/>
                  </a:cubicBezTo>
                  <a:cubicBezTo>
                    <a:pt x="238" y="288"/>
                    <a:pt x="233" y="298"/>
                    <a:pt x="228" y="310"/>
                  </a:cubicBezTo>
                  <a:cubicBezTo>
                    <a:pt x="228" y="310"/>
                    <a:pt x="228" y="310"/>
                    <a:pt x="228" y="310"/>
                  </a:cubicBezTo>
                  <a:cubicBezTo>
                    <a:pt x="223" y="321"/>
                    <a:pt x="219" y="333"/>
                    <a:pt x="217" y="345"/>
                  </a:cubicBezTo>
                  <a:cubicBezTo>
                    <a:pt x="206" y="391"/>
                    <a:pt x="210" y="442"/>
                    <a:pt x="235" y="494"/>
                  </a:cubicBezTo>
                  <a:lnTo>
                    <a:pt x="235" y="494"/>
                  </a:lnTo>
                  <a:cubicBezTo>
                    <a:pt x="240" y="505"/>
                    <a:pt x="246" y="516"/>
                    <a:pt x="253" y="527"/>
                  </a:cubicBezTo>
                  <a:lnTo>
                    <a:pt x="253" y="527"/>
                  </a:lnTo>
                  <a:close/>
                  <a:moveTo>
                    <a:pt x="264" y="503"/>
                  </a:moveTo>
                  <a:lnTo>
                    <a:pt x="264" y="503"/>
                  </a:lnTo>
                  <a:cubicBezTo>
                    <a:pt x="264" y="504"/>
                    <a:pt x="264" y="504"/>
                    <a:pt x="264" y="504"/>
                  </a:cubicBezTo>
                  <a:cubicBezTo>
                    <a:pt x="266" y="507"/>
                    <a:pt x="268" y="510"/>
                    <a:pt x="270" y="513"/>
                  </a:cubicBezTo>
                  <a:cubicBezTo>
                    <a:pt x="281" y="504"/>
                    <a:pt x="292" y="495"/>
                    <a:pt x="301" y="486"/>
                  </a:cubicBezTo>
                  <a:cubicBezTo>
                    <a:pt x="297" y="483"/>
                    <a:pt x="292" y="481"/>
                    <a:pt x="288" y="479"/>
                  </a:cubicBezTo>
                  <a:cubicBezTo>
                    <a:pt x="281" y="486"/>
                    <a:pt x="275" y="490"/>
                    <a:pt x="262" y="490"/>
                  </a:cubicBezTo>
                  <a:cubicBezTo>
                    <a:pt x="260" y="490"/>
                    <a:pt x="259" y="488"/>
                    <a:pt x="260" y="486"/>
                  </a:cubicBezTo>
                  <a:cubicBezTo>
                    <a:pt x="262" y="479"/>
                    <a:pt x="260" y="461"/>
                    <a:pt x="260" y="452"/>
                  </a:cubicBezTo>
                  <a:cubicBezTo>
                    <a:pt x="259" y="450"/>
                    <a:pt x="258" y="448"/>
                    <a:pt x="257" y="446"/>
                  </a:cubicBezTo>
                  <a:cubicBezTo>
                    <a:pt x="253" y="447"/>
                    <a:pt x="249" y="447"/>
                    <a:pt x="243" y="447"/>
                  </a:cubicBezTo>
                  <a:cubicBezTo>
                    <a:pt x="240" y="447"/>
                    <a:pt x="239" y="444"/>
                    <a:pt x="241" y="442"/>
                  </a:cubicBezTo>
                  <a:cubicBezTo>
                    <a:pt x="250" y="434"/>
                    <a:pt x="249" y="423"/>
                    <a:pt x="250" y="408"/>
                  </a:cubicBezTo>
                  <a:cubicBezTo>
                    <a:pt x="245" y="411"/>
                    <a:pt x="237" y="417"/>
                    <a:pt x="233" y="419"/>
                  </a:cubicBezTo>
                  <a:cubicBezTo>
                    <a:pt x="237" y="458"/>
                    <a:pt x="250" y="483"/>
                    <a:pt x="264" y="503"/>
                  </a:cubicBezTo>
                  <a:lnTo>
                    <a:pt x="264" y="503"/>
                  </a:lnTo>
                  <a:close/>
                  <a:moveTo>
                    <a:pt x="291" y="540"/>
                  </a:moveTo>
                  <a:lnTo>
                    <a:pt x="291" y="540"/>
                  </a:lnTo>
                  <a:cubicBezTo>
                    <a:pt x="406" y="463"/>
                    <a:pt x="451" y="323"/>
                    <a:pt x="554" y="235"/>
                  </a:cubicBezTo>
                  <a:lnTo>
                    <a:pt x="539" y="232"/>
                  </a:lnTo>
                  <a:cubicBezTo>
                    <a:pt x="536" y="231"/>
                    <a:pt x="536" y="231"/>
                    <a:pt x="536" y="228"/>
                  </a:cubicBezTo>
                  <a:lnTo>
                    <a:pt x="539" y="207"/>
                  </a:lnTo>
                  <a:cubicBezTo>
                    <a:pt x="444" y="303"/>
                    <a:pt x="391" y="462"/>
                    <a:pt x="283" y="530"/>
                  </a:cubicBezTo>
                  <a:cubicBezTo>
                    <a:pt x="286" y="533"/>
                    <a:pt x="288" y="536"/>
                    <a:pt x="291" y="540"/>
                  </a:cubicBezTo>
                  <a:lnTo>
                    <a:pt x="291" y="540"/>
                  </a:lnTo>
                  <a:close/>
                  <a:moveTo>
                    <a:pt x="558" y="188"/>
                  </a:moveTo>
                  <a:lnTo>
                    <a:pt x="558" y="188"/>
                  </a:lnTo>
                  <a:cubicBezTo>
                    <a:pt x="554" y="192"/>
                    <a:pt x="549" y="196"/>
                    <a:pt x="545" y="200"/>
                  </a:cubicBezTo>
                  <a:lnTo>
                    <a:pt x="542" y="227"/>
                  </a:lnTo>
                  <a:lnTo>
                    <a:pt x="560" y="230"/>
                  </a:lnTo>
                  <a:cubicBezTo>
                    <a:pt x="563" y="228"/>
                    <a:pt x="566" y="225"/>
                    <a:pt x="570" y="222"/>
                  </a:cubicBezTo>
                  <a:lnTo>
                    <a:pt x="567" y="216"/>
                  </a:lnTo>
                  <a:cubicBezTo>
                    <a:pt x="562" y="217"/>
                    <a:pt x="557" y="215"/>
                    <a:pt x="555" y="210"/>
                  </a:cubicBezTo>
                  <a:cubicBezTo>
                    <a:pt x="553" y="204"/>
                    <a:pt x="556" y="199"/>
                    <a:pt x="561" y="197"/>
                  </a:cubicBezTo>
                  <a:lnTo>
                    <a:pt x="558" y="188"/>
                  </a:lnTo>
                  <a:lnTo>
                    <a:pt x="558" y="188"/>
                  </a:lnTo>
                  <a:close/>
                  <a:moveTo>
                    <a:pt x="308" y="487"/>
                  </a:moveTo>
                  <a:lnTo>
                    <a:pt x="308" y="487"/>
                  </a:lnTo>
                  <a:cubicBezTo>
                    <a:pt x="297" y="498"/>
                    <a:pt x="286" y="508"/>
                    <a:pt x="274" y="517"/>
                  </a:cubicBezTo>
                  <a:lnTo>
                    <a:pt x="274" y="518"/>
                  </a:lnTo>
                  <a:cubicBezTo>
                    <a:pt x="276" y="521"/>
                    <a:pt x="278" y="523"/>
                    <a:pt x="280" y="525"/>
                  </a:cubicBezTo>
                  <a:cubicBezTo>
                    <a:pt x="336" y="490"/>
                    <a:pt x="378" y="429"/>
                    <a:pt x="419" y="364"/>
                  </a:cubicBezTo>
                  <a:cubicBezTo>
                    <a:pt x="454" y="308"/>
                    <a:pt x="492" y="245"/>
                    <a:pt x="540" y="197"/>
                  </a:cubicBezTo>
                  <a:cubicBezTo>
                    <a:pt x="540" y="197"/>
                    <a:pt x="541" y="197"/>
                    <a:pt x="541" y="196"/>
                  </a:cubicBezTo>
                  <a:cubicBezTo>
                    <a:pt x="546" y="192"/>
                    <a:pt x="551" y="187"/>
                    <a:pt x="556" y="183"/>
                  </a:cubicBezTo>
                  <a:lnTo>
                    <a:pt x="552" y="170"/>
                  </a:lnTo>
                  <a:cubicBezTo>
                    <a:pt x="533" y="185"/>
                    <a:pt x="516" y="203"/>
                    <a:pt x="500" y="222"/>
                  </a:cubicBezTo>
                  <a:cubicBezTo>
                    <a:pt x="500" y="222"/>
                    <a:pt x="500" y="223"/>
                    <a:pt x="500" y="223"/>
                  </a:cubicBezTo>
                  <a:cubicBezTo>
                    <a:pt x="469" y="260"/>
                    <a:pt x="443" y="302"/>
                    <a:pt x="418" y="341"/>
                  </a:cubicBezTo>
                  <a:cubicBezTo>
                    <a:pt x="405" y="361"/>
                    <a:pt x="392" y="382"/>
                    <a:pt x="378" y="402"/>
                  </a:cubicBezTo>
                  <a:cubicBezTo>
                    <a:pt x="378" y="402"/>
                    <a:pt x="378" y="402"/>
                    <a:pt x="378" y="402"/>
                  </a:cubicBezTo>
                  <a:cubicBezTo>
                    <a:pt x="372" y="411"/>
                    <a:pt x="366" y="419"/>
                    <a:pt x="360" y="426"/>
                  </a:cubicBezTo>
                  <a:cubicBezTo>
                    <a:pt x="360" y="427"/>
                    <a:pt x="360" y="427"/>
                    <a:pt x="360" y="427"/>
                  </a:cubicBezTo>
                  <a:cubicBezTo>
                    <a:pt x="355" y="433"/>
                    <a:pt x="351" y="439"/>
                    <a:pt x="347" y="444"/>
                  </a:cubicBezTo>
                  <a:cubicBezTo>
                    <a:pt x="346" y="444"/>
                    <a:pt x="346" y="445"/>
                    <a:pt x="346" y="445"/>
                  </a:cubicBezTo>
                  <a:cubicBezTo>
                    <a:pt x="340" y="453"/>
                    <a:pt x="333" y="461"/>
                    <a:pt x="326" y="468"/>
                  </a:cubicBezTo>
                  <a:cubicBezTo>
                    <a:pt x="326" y="469"/>
                    <a:pt x="326" y="469"/>
                    <a:pt x="325" y="469"/>
                  </a:cubicBezTo>
                  <a:cubicBezTo>
                    <a:pt x="320" y="475"/>
                    <a:pt x="314" y="481"/>
                    <a:pt x="308" y="487"/>
                  </a:cubicBezTo>
                  <a:lnTo>
                    <a:pt x="308" y="487"/>
                  </a:lnTo>
                  <a:lnTo>
                    <a:pt x="308" y="487"/>
                  </a:lnTo>
                  <a:close/>
                  <a:moveTo>
                    <a:pt x="306" y="482"/>
                  </a:moveTo>
                  <a:lnTo>
                    <a:pt x="306" y="482"/>
                  </a:lnTo>
                  <a:cubicBezTo>
                    <a:pt x="310" y="477"/>
                    <a:pt x="314" y="473"/>
                    <a:pt x="318" y="469"/>
                  </a:cubicBezTo>
                  <a:cubicBezTo>
                    <a:pt x="292" y="465"/>
                    <a:pt x="277" y="452"/>
                    <a:pt x="272" y="437"/>
                  </a:cubicBezTo>
                  <a:cubicBezTo>
                    <a:pt x="268" y="440"/>
                    <a:pt x="265" y="443"/>
                    <a:pt x="262" y="444"/>
                  </a:cubicBezTo>
                  <a:cubicBezTo>
                    <a:pt x="263" y="446"/>
                    <a:pt x="264" y="447"/>
                    <a:pt x="264" y="449"/>
                  </a:cubicBezTo>
                  <a:cubicBezTo>
                    <a:pt x="265" y="449"/>
                    <a:pt x="265" y="449"/>
                    <a:pt x="265" y="450"/>
                  </a:cubicBezTo>
                  <a:cubicBezTo>
                    <a:pt x="276" y="467"/>
                    <a:pt x="288" y="472"/>
                    <a:pt x="306" y="482"/>
                  </a:cubicBezTo>
                  <a:lnTo>
                    <a:pt x="306" y="482"/>
                  </a:lnTo>
                  <a:close/>
                  <a:moveTo>
                    <a:pt x="323" y="464"/>
                  </a:moveTo>
                  <a:lnTo>
                    <a:pt x="323" y="464"/>
                  </a:lnTo>
                  <a:cubicBezTo>
                    <a:pt x="327" y="459"/>
                    <a:pt x="331" y="454"/>
                    <a:pt x="335" y="449"/>
                  </a:cubicBezTo>
                  <a:cubicBezTo>
                    <a:pt x="287" y="463"/>
                    <a:pt x="257" y="387"/>
                    <a:pt x="339" y="356"/>
                  </a:cubicBezTo>
                  <a:cubicBezTo>
                    <a:pt x="333" y="354"/>
                    <a:pt x="327" y="352"/>
                    <a:pt x="321" y="349"/>
                  </a:cubicBezTo>
                  <a:cubicBezTo>
                    <a:pt x="268" y="373"/>
                    <a:pt x="250" y="454"/>
                    <a:pt x="323" y="464"/>
                  </a:cubicBezTo>
                  <a:lnTo>
                    <a:pt x="323" y="464"/>
                  </a:lnTo>
                  <a:close/>
                  <a:moveTo>
                    <a:pt x="343" y="440"/>
                  </a:moveTo>
                  <a:lnTo>
                    <a:pt x="343" y="440"/>
                  </a:lnTo>
                  <a:cubicBezTo>
                    <a:pt x="347" y="435"/>
                    <a:pt x="351" y="430"/>
                    <a:pt x="355" y="424"/>
                  </a:cubicBezTo>
                  <a:cubicBezTo>
                    <a:pt x="357" y="410"/>
                    <a:pt x="353" y="394"/>
                    <a:pt x="336" y="386"/>
                  </a:cubicBezTo>
                  <a:cubicBezTo>
                    <a:pt x="331" y="389"/>
                    <a:pt x="326" y="392"/>
                    <a:pt x="322" y="396"/>
                  </a:cubicBezTo>
                  <a:cubicBezTo>
                    <a:pt x="348" y="400"/>
                    <a:pt x="348" y="433"/>
                    <a:pt x="324" y="433"/>
                  </a:cubicBezTo>
                  <a:cubicBezTo>
                    <a:pt x="305" y="433"/>
                    <a:pt x="306" y="409"/>
                    <a:pt x="314" y="397"/>
                  </a:cubicBezTo>
                  <a:cubicBezTo>
                    <a:pt x="314" y="397"/>
                    <a:pt x="315" y="396"/>
                    <a:pt x="315" y="396"/>
                  </a:cubicBezTo>
                  <a:lnTo>
                    <a:pt x="315" y="396"/>
                  </a:lnTo>
                  <a:cubicBezTo>
                    <a:pt x="319" y="391"/>
                    <a:pt x="325" y="386"/>
                    <a:pt x="334" y="381"/>
                  </a:cubicBezTo>
                  <a:cubicBezTo>
                    <a:pt x="334" y="381"/>
                    <a:pt x="334" y="381"/>
                    <a:pt x="335" y="381"/>
                  </a:cubicBezTo>
                  <a:cubicBezTo>
                    <a:pt x="341" y="378"/>
                    <a:pt x="349" y="375"/>
                    <a:pt x="358" y="373"/>
                  </a:cubicBezTo>
                  <a:cubicBezTo>
                    <a:pt x="358" y="372"/>
                    <a:pt x="359" y="372"/>
                    <a:pt x="359" y="372"/>
                  </a:cubicBezTo>
                  <a:cubicBezTo>
                    <a:pt x="364" y="371"/>
                    <a:pt x="370" y="370"/>
                    <a:pt x="377" y="369"/>
                  </a:cubicBezTo>
                  <a:cubicBezTo>
                    <a:pt x="372" y="367"/>
                    <a:pt x="366" y="365"/>
                    <a:pt x="360" y="363"/>
                  </a:cubicBezTo>
                  <a:cubicBezTo>
                    <a:pt x="356" y="362"/>
                    <a:pt x="352" y="360"/>
                    <a:pt x="348" y="359"/>
                  </a:cubicBezTo>
                  <a:cubicBezTo>
                    <a:pt x="259" y="388"/>
                    <a:pt x="295" y="466"/>
                    <a:pt x="343" y="440"/>
                  </a:cubicBezTo>
                  <a:lnTo>
                    <a:pt x="343" y="440"/>
                  </a:lnTo>
                  <a:close/>
                  <a:moveTo>
                    <a:pt x="361" y="416"/>
                  </a:moveTo>
                  <a:lnTo>
                    <a:pt x="361" y="416"/>
                  </a:lnTo>
                  <a:cubicBezTo>
                    <a:pt x="365" y="411"/>
                    <a:pt x="369" y="405"/>
                    <a:pt x="373" y="400"/>
                  </a:cubicBezTo>
                  <a:cubicBezTo>
                    <a:pt x="372" y="395"/>
                    <a:pt x="366" y="385"/>
                    <a:pt x="358" y="378"/>
                  </a:cubicBezTo>
                  <a:cubicBezTo>
                    <a:pt x="353" y="380"/>
                    <a:pt x="347" y="381"/>
                    <a:pt x="342" y="384"/>
                  </a:cubicBezTo>
                  <a:cubicBezTo>
                    <a:pt x="356" y="391"/>
                    <a:pt x="361" y="404"/>
                    <a:pt x="361" y="416"/>
                  </a:cubicBezTo>
                  <a:lnTo>
                    <a:pt x="361" y="416"/>
                  </a:lnTo>
                  <a:close/>
                  <a:moveTo>
                    <a:pt x="377" y="394"/>
                  </a:moveTo>
                  <a:lnTo>
                    <a:pt x="377" y="394"/>
                  </a:lnTo>
                  <a:cubicBezTo>
                    <a:pt x="381" y="388"/>
                    <a:pt x="385" y="382"/>
                    <a:pt x="389" y="376"/>
                  </a:cubicBezTo>
                  <a:cubicBezTo>
                    <a:pt x="388" y="375"/>
                    <a:pt x="387" y="375"/>
                    <a:pt x="386" y="374"/>
                  </a:cubicBezTo>
                  <a:cubicBezTo>
                    <a:pt x="380" y="375"/>
                    <a:pt x="373" y="375"/>
                    <a:pt x="365" y="377"/>
                  </a:cubicBezTo>
                  <a:cubicBezTo>
                    <a:pt x="370" y="382"/>
                    <a:pt x="374" y="389"/>
                    <a:pt x="377" y="394"/>
                  </a:cubicBezTo>
                  <a:lnTo>
                    <a:pt x="377" y="394"/>
                  </a:lnTo>
                  <a:close/>
                  <a:moveTo>
                    <a:pt x="392" y="372"/>
                  </a:moveTo>
                  <a:lnTo>
                    <a:pt x="392" y="372"/>
                  </a:lnTo>
                  <a:cubicBezTo>
                    <a:pt x="396" y="365"/>
                    <a:pt x="400" y="359"/>
                    <a:pt x="404" y="353"/>
                  </a:cubicBezTo>
                  <a:cubicBezTo>
                    <a:pt x="389" y="349"/>
                    <a:pt x="360" y="351"/>
                    <a:pt x="343" y="351"/>
                  </a:cubicBezTo>
                  <a:cubicBezTo>
                    <a:pt x="349" y="354"/>
                    <a:pt x="355" y="356"/>
                    <a:pt x="362" y="358"/>
                  </a:cubicBezTo>
                  <a:cubicBezTo>
                    <a:pt x="371" y="361"/>
                    <a:pt x="380" y="364"/>
                    <a:pt x="387" y="369"/>
                  </a:cubicBezTo>
                  <a:cubicBezTo>
                    <a:pt x="388" y="369"/>
                    <a:pt x="388" y="369"/>
                    <a:pt x="388" y="369"/>
                  </a:cubicBezTo>
                  <a:cubicBezTo>
                    <a:pt x="389" y="370"/>
                    <a:pt x="391" y="371"/>
                    <a:pt x="392" y="372"/>
                  </a:cubicBezTo>
                  <a:lnTo>
                    <a:pt x="392" y="372"/>
                  </a:lnTo>
                  <a:close/>
                  <a:moveTo>
                    <a:pt x="407" y="348"/>
                  </a:moveTo>
                  <a:lnTo>
                    <a:pt x="407" y="348"/>
                  </a:lnTo>
                  <a:cubicBezTo>
                    <a:pt x="410" y="343"/>
                    <a:pt x="413" y="339"/>
                    <a:pt x="416" y="334"/>
                  </a:cubicBezTo>
                  <a:cubicBezTo>
                    <a:pt x="399" y="329"/>
                    <a:pt x="371" y="330"/>
                    <a:pt x="354" y="330"/>
                  </a:cubicBezTo>
                  <a:cubicBezTo>
                    <a:pt x="333" y="331"/>
                    <a:pt x="312" y="331"/>
                    <a:pt x="295" y="327"/>
                  </a:cubicBezTo>
                  <a:cubicBezTo>
                    <a:pt x="304" y="335"/>
                    <a:pt x="315" y="340"/>
                    <a:pt x="327" y="345"/>
                  </a:cubicBezTo>
                  <a:cubicBezTo>
                    <a:pt x="335" y="347"/>
                    <a:pt x="356" y="345"/>
                    <a:pt x="363" y="345"/>
                  </a:cubicBezTo>
                  <a:cubicBezTo>
                    <a:pt x="379" y="345"/>
                    <a:pt x="396" y="345"/>
                    <a:pt x="407" y="348"/>
                  </a:cubicBezTo>
                  <a:lnTo>
                    <a:pt x="407" y="348"/>
                  </a:lnTo>
                  <a:close/>
                  <a:moveTo>
                    <a:pt x="419" y="329"/>
                  </a:moveTo>
                  <a:lnTo>
                    <a:pt x="419" y="329"/>
                  </a:lnTo>
                  <a:cubicBezTo>
                    <a:pt x="421" y="325"/>
                    <a:pt x="424" y="322"/>
                    <a:pt x="426" y="318"/>
                  </a:cubicBezTo>
                  <a:cubicBezTo>
                    <a:pt x="404" y="309"/>
                    <a:pt x="369" y="312"/>
                    <a:pt x="346" y="312"/>
                  </a:cubicBezTo>
                  <a:cubicBezTo>
                    <a:pt x="320" y="312"/>
                    <a:pt x="293" y="311"/>
                    <a:pt x="276" y="296"/>
                  </a:cubicBezTo>
                  <a:cubicBezTo>
                    <a:pt x="279" y="305"/>
                    <a:pt x="283" y="312"/>
                    <a:pt x="287" y="318"/>
                  </a:cubicBezTo>
                  <a:cubicBezTo>
                    <a:pt x="313" y="329"/>
                    <a:pt x="361" y="323"/>
                    <a:pt x="391" y="325"/>
                  </a:cubicBezTo>
                  <a:cubicBezTo>
                    <a:pt x="401" y="325"/>
                    <a:pt x="411" y="326"/>
                    <a:pt x="419" y="329"/>
                  </a:cubicBezTo>
                  <a:lnTo>
                    <a:pt x="419" y="329"/>
                  </a:lnTo>
                  <a:close/>
                  <a:moveTo>
                    <a:pt x="429" y="313"/>
                  </a:moveTo>
                  <a:lnTo>
                    <a:pt x="429" y="313"/>
                  </a:lnTo>
                  <a:cubicBezTo>
                    <a:pt x="432" y="309"/>
                    <a:pt x="434" y="305"/>
                    <a:pt x="437" y="301"/>
                  </a:cubicBezTo>
                  <a:cubicBezTo>
                    <a:pt x="428" y="298"/>
                    <a:pt x="420" y="296"/>
                    <a:pt x="411" y="295"/>
                  </a:cubicBezTo>
                  <a:cubicBezTo>
                    <a:pt x="411" y="295"/>
                    <a:pt x="411" y="295"/>
                    <a:pt x="410" y="295"/>
                  </a:cubicBezTo>
                  <a:cubicBezTo>
                    <a:pt x="388" y="291"/>
                    <a:pt x="366" y="292"/>
                    <a:pt x="343" y="293"/>
                  </a:cubicBezTo>
                  <a:cubicBezTo>
                    <a:pt x="328" y="293"/>
                    <a:pt x="314" y="292"/>
                    <a:pt x="302" y="288"/>
                  </a:cubicBezTo>
                  <a:cubicBezTo>
                    <a:pt x="301" y="288"/>
                    <a:pt x="301" y="288"/>
                    <a:pt x="301" y="288"/>
                  </a:cubicBezTo>
                  <a:cubicBezTo>
                    <a:pt x="291" y="285"/>
                    <a:pt x="282" y="279"/>
                    <a:pt x="275" y="269"/>
                  </a:cubicBezTo>
                  <a:cubicBezTo>
                    <a:pt x="274" y="270"/>
                    <a:pt x="273" y="271"/>
                    <a:pt x="272" y="272"/>
                  </a:cubicBezTo>
                  <a:cubicBezTo>
                    <a:pt x="273" y="277"/>
                    <a:pt x="273" y="281"/>
                    <a:pt x="274" y="285"/>
                  </a:cubicBezTo>
                  <a:cubicBezTo>
                    <a:pt x="288" y="304"/>
                    <a:pt x="316" y="307"/>
                    <a:pt x="346" y="307"/>
                  </a:cubicBezTo>
                  <a:cubicBezTo>
                    <a:pt x="371" y="307"/>
                    <a:pt x="406" y="303"/>
                    <a:pt x="429" y="313"/>
                  </a:cubicBezTo>
                  <a:lnTo>
                    <a:pt x="429" y="313"/>
                  </a:lnTo>
                  <a:close/>
                  <a:moveTo>
                    <a:pt x="498" y="216"/>
                  </a:moveTo>
                  <a:lnTo>
                    <a:pt x="498" y="216"/>
                  </a:lnTo>
                  <a:cubicBezTo>
                    <a:pt x="500" y="213"/>
                    <a:pt x="503" y="210"/>
                    <a:pt x="506" y="207"/>
                  </a:cubicBezTo>
                  <a:cubicBezTo>
                    <a:pt x="491" y="202"/>
                    <a:pt x="477" y="199"/>
                    <a:pt x="463" y="196"/>
                  </a:cubicBezTo>
                  <a:cubicBezTo>
                    <a:pt x="463" y="196"/>
                    <a:pt x="462" y="196"/>
                    <a:pt x="462" y="196"/>
                  </a:cubicBezTo>
                  <a:cubicBezTo>
                    <a:pt x="456" y="195"/>
                    <a:pt x="449" y="195"/>
                    <a:pt x="443" y="194"/>
                  </a:cubicBezTo>
                  <a:cubicBezTo>
                    <a:pt x="445" y="198"/>
                    <a:pt x="447" y="203"/>
                    <a:pt x="447" y="209"/>
                  </a:cubicBezTo>
                  <a:cubicBezTo>
                    <a:pt x="450" y="212"/>
                    <a:pt x="452" y="216"/>
                    <a:pt x="452" y="220"/>
                  </a:cubicBezTo>
                  <a:cubicBezTo>
                    <a:pt x="456" y="218"/>
                    <a:pt x="462" y="217"/>
                    <a:pt x="468" y="219"/>
                  </a:cubicBezTo>
                  <a:cubicBezTo>
                    <a:pt x="473" y="208"/>
                    <a:pt x="488" y="206"/>
                    <a:pt x="498" y="216"/>
                  </a:cubicBezTo>
                  <a:lnTo>
                    <a:pt x="498" y="216"/>
                  </a:lnTo>
                  <a:close/>
                  <a:moveTo>
                    <a:pt x="187" y="551"/>
                  </a:moveTo>
                  <a:lnTo>
                    <a:pt x="187" y="551"/>
                  </a:lnTo>
                  <a:lnTo>
                    <a:pt x="238" y="513"/>
                  </a:lnTo>
                  <a:cubicBezTo>
                    <a:pt x="236" y="508"/>
                    <a:pt x="233" y="504"/>
                    <a:pt x="231" y="499"/>
                  </a:cubicBezTo>
                  <a:lnTo>
                    <a:pt x="188" y="526"/>
                  </a:lnTo>
                  <a:cubicBezTo>
                    <a:pt x="185" y="528"/>
                    <a:pt x="182" y="523"/>
                    <a:pt x="185" y="521"/>
                  </a:cubicBezTo>
                  <a:lnTo>
                    <a:pt x="229" y="494"/>
                  </a:lnTo>
                  <a:cubicBezTo>
                    <a:pt x="227" y="491"/>
                    <a:pt x="225" y="487"/>
                    <a:pt x="224" y="483"/>
                  </a:cubicBezTo>
                  <a:lnTo>
                    <a:pt x="165" y="511"/>
                  </a:lnTo>
                  <a:cubicBezTo>
                    <a:pt x="171" y="524"/>
                    <a:pt x="178" y="538"/>
                    <a:pt x="187" y="551"/>
                  </a:cubicBezTo>
                  <a:lnTo>
                    <a:pt x="187" y="551"/>
                  </a:lnTo>
                  <a:close/>
                  <a:moveTo>
                    <a:pt x="241" y="518"/>
                  </a:moveTo>
                  <a:lnTo>
                    <a:pt x="241" y="518"/>
                  </a:lnTo>
                  <a:lnTo>
                    <a:pt x="190" y="556"/>
                  </a:lnTo>
                  <a:cubicBezTo>
                    <a:pt x="198" y="569"/>
                    <a:pt x="208" y="581"/>
                    <a:pt x="219" y="593"/>
                  </a:cubicBezTo>
                  <a:lnTo>
                    <a:pt x="259" y="545"/>
                  </a:lnTo>
                  <a:cubicBezTo>
                    <a:pt x="256" y="542"/>
                    <a:pt x="254" y="538"/>
                    <a:pt x="251" y="534"/>
                  </a:cubicBezTo>
                  <a:lnTo>
                    <a:pt x="213" y="572"/>
                  </a:lnTo>
                  <a:cubicBezTo>
                    <a:pt x="210" y="575"/>
                    <a:pt x="207" y="571"/>
                    <a:pt x="209" y="568"/>
                  </a:cubicBezTo>
                  <a:lnTo>
                    <a:pt x="248" y="530"/>
                  </a:lnTo>
                  <a:cubicBezTo>
                    <a:pt x="246" y="526"/>
                    <a:pt x="243" y="522"/>
                    <a:pt x="241" y="518"/>
                  </a:cubicBezTo>
                  <a:lnTo>
                    <a:pt x="241" y="518"/>
                  </a:lnTo>
                  <a:close/>
                  <a:moveTo>
                    <a:pt x="163" y="505"/>
                  </a:moveTo>
                  <a:lnTo>
                    <a:pt x="163" y="505"/>
                  </a:lnTo>
                  <a:lnTo>
                    <a:pt x="222" y="478"/>
                  </a:lnTo>
                  <a:cubicBezTo>
                    <a:pt x="220" y="474"/>
                    <a:pt x="219" y="470"/>
                    <a:pt x="218" y="466"/>
                  </a:cubicBezTo>
                  <a:lnTo>
                    <a:pt x="169" y="481"/>
                  </a:lnTo>
                  <a:cubicBezTo>
                    <a:pt x="166" y="482"/>
                    <a:pt x="164" y="476"/>
                    <a:pt x="168" y="475"/>
                  </a:cubicBezTo>
                  <a:lnTo>
                    <a:pt x="216" y="461"/>
                  </a:lnTo>
                  <a:cubicBezTo>
                    <a:pt x="214" y="456"/>
                    <a:pt x="213" y="451"/>
                    <a:pt x="212" y="445"/>
                  </a:cubicBezTo>
                  <a:lnTo>
                    <a:pt x="147" y="459"/>
                  </a:lnTo>
                  <a:cubicBezTo>
                    <a:pt x="151" y="475"/>
                    <a:pt x="156" y="490"/>
                    <a:pt x="163" y="505"/>
                  </a:cubicBezTo>
                  <a:lnTo>
                    <a:pt x="163" y="505"/>
                  </a:lnTo>
                  <a:close/>
                  <a:moveTo>
                    <a:pt x="146" y="454"/>
                  </a:moveTo>
                  <a:lnTo>
                    <a:pt x="146" y="454"/>
                  </a:lnTo>
                  <a:lnTo>
                    <a:pt x="210" y="440"/>
                  </a:lnTo>
                  <a:cubicBezTo>
                    <a:pt x="209" y="435"/>
                    <a:pt x="209" y="431"/>
                    <a:pt x="208" y="426"/>
                  </a:cubicBezTo>
                  <a:lnTo>
                    <a:pt x="157" y="431"/>
                  </a:lnTo>
                  <a:cubicBezTo>
                    <a:pt x="153" y="431"/>
                    <a:pt x="153" y="426"/>
                    <a:pt x="156" y="425"/>
                  </a:cubicBezTo>
                  <a:lnTo>
                    <a:pt x="207" y="421"/>
                  </a:lnTo>
                  <a:cubicBezTo>
                    <a:pt x="206" y="416"/>
                    <a:pt x="206" y="411"/>
                    <a:pt x="206" y="405"/>
                  </a:cubicBezTo>
                  <a:lnTo>
                    <a:pt x="140" y="404"/>
                  </a:lnTo>
                  <a:cubicBezTo>
                    <a:pt x="141" y="421"/>
                    <a:pt x="143" y="437"/>
                    <a:pt x="146" y="454"/>
                  </a:cubicBezTo>
                  <a:lnTo>
                    <a:pt x="146" y="454"/>
                  </a:lnTo>
                  <a:close/>
                  <a:moveTo>
                    <a:pt x="140" y="399"/>
                  </a:moveTo>
                  <a:lnTo>
                    <a:pt x="140" y="399"/>
                  </a:lnTo>
                  <a:lnTo>
                    <a:pt x="206" y="400"/>
                  </a:lnTo>
                  <a:cubicBezTo>
                    <a:pt x="205" y="395"/>
                    <a:pt x="205" y="391"/>
                    <a:pt x="206" y="387"/>
                  </a:cubicBezTo>
                  <a:lnTo>
                    <a:pt x="155" y="381"/>
                  </a:lnTo>
                  <a:cubicBezTo>
                    <a:pt x="151" y="381"/>
                    <a:pt x="152" y="375"/>
                    <a:pt x="156" y="375"/>
                  </a:cubicBezTo>
                  <a:lnTo>
                    <a:pt x="206" y="381"/>
                  </a:lnTo>
                  <a:cubicBezTo>
                    <a:pt x="206" y="375"/>
                    <a:pt x="207" y="370"/>
                    <a:pt x="207" y="364"/>
                  </a:cubicBezTo>
                  <a:lnTo>
                    <a:pt x="144" y="351"/>
                  </a:lnTo>
                  <a:cubicBezTo>
                    <a:pt x="141" y="367"/>
                    <a:pt x="140" y="383"/>
                    <a:pt x="140" y="399"/>
                  </a:cubicBezTo>
                  <a:lnTo>
                    <a:pt x="140" y="399"/>
                  </a:lnTo>
                  <a:close/>
                  <a:moveTo>
                    <a:pt x="144" y="346"/>
                  </a:moveTo>
                  <a:lnTo>
                    <a:pt x="144" y="346"/>
                  </a:lnTo>
                  <a:lnTo>
                    <a:pt x="208" y="359"/>
                  </a:lnTo>
                  <a:cubicBezTo>
                    <a:pt x="209" y="354"/>
                    <a:pt x="210" y="350"/>
                    <a:pt x="211" y="346"/>
                  </a:cubicBezTo>
                  <a:lnTo>
                    <a:pt x="162" y="330"/>
                  </a:lnTo>
                  <a:cubicBezTo>
                    <a:pt x="158" y="329"/>
                    <a:pt x="160" y="324"/>
                    <a:pt x="163" y="325"/>
                  </a:cubicBezTo>
                  <a:lnTo>
                    <a:pt x="212" y="340"/>
                  </a:lnTo>
                  <a:cubicBezTo>
                    <a:pt x="213" y="336"/>
                    <a:pt x="214" y="332"/>
                    <a:pt x="215" y="328"/>
                  </a:cubicBezTo>
                  <a:lnTo>
                    <a:pt x="157" y="299"/>
                  </a:lnTo>
                  <a:cubicBezTo>
                    <a:pt x="151" y="314"/>
                    <a:pt x="147" y="330"/>
                    <a:pt x="144" y="346"/>
                  </a:cubicBezTo>
                  <a:lnTo>
                    <a:pt x="144" y="346"/>
                  </a:lnTo>
                  <a:close/>
                  <a:moveTo>
                    <a:pt x="159" y="293"/>
                  </a:moveTo>
                  <a:lnTo>
                    <a:pt x="159" y="293"/>
                  </a:lnTo>
                  <a:lnTo>
                    <a:pt x="217" y="322"/>
                  </a:lnTo>
                  <a:cubicBezTo>
                    <a:pt x="219" y="318"/>
                    <a:pt x="220" y="314"/>
                    <a:pt x="222" y="310"/>
                  </a:cubicBezTo>
                  <a:lnTo>
                    <a:pt x="177" y="283"/>
                  </a:lnTo>
                  <a:cubicBezTo>
                    <a:pt x="174" y="281"/>
                    <a:pt x="177" y="276"/>
                    <a:pt x="180" y="278"/>
                  </a:cubicBezTo>
                  <a:lnTo>
                    <a:pt x="224" y="305"/>
                  </a:lnTo>
                  <a:cubicBezTo>
                    <a:pt x="226" y="300"/>
                    <a:pt x="228" y="296"/>
                    <a:pt x="230" y="292"/>
                  </a:cubicBezTo>
                  <a:lnTo>
                    <a:pt x="178" y="251"/>
                  </a:lnTo>
                  <a:cubicBezTo>
                    <a:pt x="170" y="265"/>
                    <a:pt x="164" y="279"/>
                    <a:pt x="159" y="293"/>
                  </a:cubicBezTo>
                  <a:lnTo>
                    <a:pt x="159" y="293"/>
                  </a:lnTo>
                  <a:close/>
                  <a:moveTo>
                    <a:pt x="180" y="246"/>
                  </a:moveTo>
                  <a:lnTo>
                    <a:pt x="180" y="246"/>
                  </a:lnTo>
                  <a:lnTo>
                    <a:pt x="233" y="287"/>
                  </a:lnTo>
                  <a:cubicBezTo>
                    <a:pt x="235" y="283"/>
                    <a:pt x="237" y="280"/>
                    <a:pt x="239" y="276"/>
                  </a:cubicBezTo>
                  <a:lnTo>
                    <a:pt x="200" y="239"/>
                  </a:lnTo>
                  <a:cubicBezTo>
                    <a:pt x="198" y="237"/>
                    <a:pt x="202" y="233"/>
                    <a:pt x="204" y="235"/>
                  </a:cubicBezTo>
                  <a:lnTo>
                    <a:pt x="242" y="271"/>
                  </a:lnTo>
                  <a:cubicBezTo>
                    <a:pt x="245" y="267"/>
                    <a:pt x="248" y="263"/>
                    <a:pt x="251" y="259"/>
                  </a:cubicBezTo>
                  <a:lnTo>
                    <a:pt x="207" y="208"/>
                  </a:lnTo>
                  <a:cubicBezTo>
                    <a:pt x="197" y="220"/>
                    <a:pt x="188" y="233"/>
                    <a:pt x="180" y="246"/>
                  </a:cubicBezTo>
                  <a:lnTo>
                    <a:pt x="180" y="246"/>
                  </a:lnTo>
                  <a:close/>
                  <a:moveTo>
                    <a:pt x="210" y="203"/>
                  </a:moveTo>
                  <a:lnTo>
                    <a:pt x="210" y="203"/>
                  </a:lnTo>
                  <a:lnTo>
                    <a:pt x="254" y="254"/>
                  </a:lnTo>
                  <a:cubicBezTo>
                    <a:pt x="257" y="251"/>
                    <a:pt x="260" y="247"/>
                    <a:pt x="263" y="244"/>
                  </a:cubicBezTo>
                  <a:lnTo>
                    <a:pt x="230" y="199"/>
                  </a:lnTo>
                  <a:cubicBezTo>
                    <a:pt x="228" y="196"/>
                    <a:pt x="233" y="193"/>
                    <a:pt x="235" y="196"/>
                  </a:cubicBezTo>
                  <a:lnTo>
                    <a:pt x="267" y="240"/>
                  </a:lnTo>
                  <a:cubicBezTo>
                    <a:pt x="270" y="236"/>
                    <a:pt x="273" y="233"/>
                    <a:pt x="277" y="230"/>
                  </a:cubicBezTo>
                  <a:lnTo>
                    <a:pt x="242" y="169"/>
                  </a:lnTo>
                  <a:cubicBezTo>
                    <a:pt x="231" y="180"/>
                    <a:pt x="220" y="191"/>
                    <a:pt x="210" y="203"/>
                  </a:cubicBezTo>
                  <a:lnTo>
                    <a:pt x="210" y="203"/>
                  </a:lnTo>
                  <a:close/>
                  <a:moveTo>
                    <a:pt x="246" y="166"/>
                  </a:moveTo>
                  <a:lnTo>
                    <a:pt x="246" y="166"/>
                  </a:lnTo>
                  <a:lnTo>
                    <a:pt x="281" y="226"/>
                  </a:lnTo>
                  <a:cubicBezTo>
                    <a:pt x="284" y="223"/>
                    <a:pt x="287" y="220"/>
                    <a:pt x="290" y="218"/>
                  </a:cubicBezTo>
                  <a:lnTo>
                    <a:pt x="267" y="165"/>
                  </a:lnTo>
                  <a:cubicBezTo>
                    <a:pt x="266" y="161"/>
                    <a:pt x="271" y="159"/>
                    <a:pt x="273" y="163"/>
                  </a:cubicBezTo>
                  <a:lnTo>
                    <a:pt x="295" y="214"/>
                  </a:lnTo>
                  <a:cubicBezTo>
                    <a:pt x="299" y="211"/>
                    <a:pt x="303" y="208"/>
                    <a:pt x="307" y="205"/>
                  </a:cubicBezTo>
                  <a:lnTo>
                    <a:pt x="284" y="137"/>
                  </a:lnTo>
                  <a:cubicBezTo>
                    <a:pt x="271" y="146"/>
                    <a:pt x="258" y="155"/>
                    <a:pt x="246" y="166"/>
                  </a:cubicBezTo>
                  <a:lnTo>
                    <a:pt x="246" y="166"/>
                  </a:lnTo>
                  <a:close/>
                  <a:moveTo>
                    <a:pt x="289" y="134"/>
                  </a:moveTo>
                  <a:lnTo>
                    <a:pt x="289" y="134"/>
                  </a:lnTo>
                  <a:lnTo>
                    <a:pt x="312" y="202"/>
                  </a:lnTo>
                  <a:cubicBezTo>
                    <a:pt x="316" y="200"/>
                    <a:pt x="319" y="198"/>
                    <a:pt x="323" y="196"/>
                  </a:cubicBezTo>
                  <a:lnTo>
                    <a:pt x="310" y="139"/>
                  </a:lnTo>
                  <a:cubicBezTo>
                    <a:pt x="309" y="135"/>
                    <a:pt x="314" y="134"/>
                    <a:pt x="315" y="137"/>
                  </a:cubicBezTo>
                  <a:lnTo>
                    <a:pt x="328" y="193"/>
                  </a:lnTo>
                  <a:cubicBezTo>
                    <a:pt x="332" y="191"/>
                    <a:pt x="336" y="189"/>
                    <a:pt x="340" y="187"/>
                  </a:cubicBezTo>
                  <a:lnTo>
                    <a:pt x="331" y="113"/>
                  </a:lnTo>
                  <a:cubicBezTo>
                    <a:pt x="316" y="119"/>
                    <a:pt x="302" y="126"/>
                    <a:pt x="289" y="134"/>
                  </a:cubicBezTo>
                  <a:lnTo>
                    <a:pt x="289" y="134"/>
                  </a:lnTo>
                  <a:close/>
                  <a:moveTo>
                    <a:pt x="336" y="111"/>
                  </a:moveTo>
                  <a:lnTo>
                    <a:pt x="336" y="111"/>
                  </a:lnTo>
                  <a:lnTo>
                    <a:pt x="346" y="185"/>
                  </a:lnTo>
                  <a:cubicBezTo>
                    <a:pt x="350" y="183"/>
                    <a:pt x="354" y="181"/>
                    <a:pt x="359" y="180"/>
                  </a:cubicBezTo>
                  <a:lnTo>
                    <a:pt x="357" y="118"/>
                  </a:lnTo>
                  <a:cubicBezTo>
                    <a:pt x="357" y="114"/>
                    <a:pt x="362" y="114"/>
                    <a:pt x="362" y="118"/>
                  </a:cubicBezTo>
                  <a:lnTo>
                    <a:pt x="364" y="178"/>
                  </a:lnTo>
                  <a:cubicBezTo>
                    <a:pt x="369" y="176"/>
                    <a:pt x="373" y="175"/>
                    <a:pt x="377" y="174"/>
                  </a:cubicBezTo>
                  <a:lnTo>
                    <a:pt x="383" y="97"/>
                  </a:lnTo>
                  <a:cubicBezTo>
                    <a:pt x="367" y="100"/>
                    <a:pt x="351" y="105"/>
                    <a:pt x="336" y="111"/>
                  </a:cubicBezTo>
                  <a:lnTo>
                    <a:pt x="336" y="111"/>
                  </a:lnTo>
                  <a:close/>
                  <a:moveTo>
                    <a:pt x="388" y="96"/>
                  </a:moveTo>
                  <a:lnTo>
                    <a:pt x="388" y="96"/>
                  </a:lnTo>
                  <a:lnTo>
                    <a:pt x="383" y="173"/>
                  </a:lnTo>
                  <a:cubicBezTo>
                    <a:pt x="388" y="172"/>
                    <a:pt x="393" y="171"/>
                    <a:pt x="398" y="170"/>
                  </a:cubicBezTo>
                  <a:lnTo>
                    <a:pt x="408" y="109"/>
                  </a:lnTo>
                  <a:cubicBezTo>
                    <a:pt x="408" y="106"/>
                    <a:pt x="414" y="107"/>
                    <a:pt x="413" y="110"/>
                  </a:cubicBezTo>
                  <a:lnTo>
                    <a:pt x="404" y="169"/>
                  </a:lnTo>
                  <a:cubicBezTo>
                    <a:pt x="408" y="169"/>
                    <a:pt x="412" y="169"/>
                    <a:pt x="416" y="168"/>
                  </a:cubicBezTo>
                  <a:lnTo>
                    <a:pt x="436" y="91"/>
                  </a:lnTo>
                  <a:cubicBezTo>
                    <a:pt x="420" y="92"/>
                    <a:pt x="404" y="93"/>
                    <a:pt x="388" y="96"/>
                  </a:cubicBezTo>
                  <a:lnTo>
                    <a:pt x="388" y="96"/>
                  </a:lnTo>
                  <a:close/>
                  <a:moveTo>
                    <a:pt x="442" y="91"/>
                  </a:moveTo>
                  <a:lnTo>
                    <a:pt x="442" y="91"/>
                  </a:lnTo>
                  <a:lnTo>
                    <a:pt x="422" y="168"/>
                  </a:lnTo>
                  <a:cubicBezTo>
                    <a:pt x="427" y="168"/>
                    <a:pt x="432" y="168"/>
                    <a:pt x="437" y="168"/>
                  </a:cubicBezTo>
                  <a:lnTo>
                    <a:pt x="456" y="108"/>
                  </a:lnTo>
                  <a:cubicBezTo>
                    <a:pt x="457" y="104"/>
                    <a:pt x="463" y="106"/>
                    <a:pt x="462" y="109"/>
                  </a:cubicBezTo>
                  <a:lnTo>
                    <a:pt x="443" y="169"/>
                  </a:lnTo>
                  <a:cubicBezTo>
                    <a:pt x="448" y="169"/>
                    <a:pt x="452" y="170"/>
                    <a:pt x="457" y="171"/>
                  </a:cubicBezTo>
                  <a:lnTo>
                    <a:pt x="489" y="95"/>
                  </a:lnTo>
                  <a:cubicBezTo>
                    <a:pt x="473" y="93"/>
                    <a:pt x="457" y="91"/>
                    <a:pt x="442" y="91"/>
                  </a:cubicBezTo>
                  <a:lnTo>
                    <a:pt x="442" y="91"/>
                  </a:lnTo>
                  <a:close/>
                  <a:moveTo>
                    <a:pt x="495" y="96"/>
                  </a:moveTo>
                  <a:lnTo>
                    <a:pt x="495" y="96"/>
                  </a:lnTo>
                  <a:lnTo>
                    <a:pt x="463" y="172"/>
                  </a:lnTo>
                  <a:cubicBezTo>
                    <a:pt x="467" y="172"/>
                    <a:pt x="471" y="173"/>
                    <a:pt x="475" y="174"/>
                  </a:cubicBezTo>
                  <a:lnTo>
                    <a:pt x="507" y="113"/>
                  </a:lnTo>
                  <a:cubicBezTo>
                    <a:pt x="509" y="110"/>
                    <a:pt x="514" y="112"/>
                    <a:pt x="512" y="116"/>
                  </a:cubicBezTo>
                  <a:lnTo>
                    <a:pt x="481" y="176"/>
                  </a:lnTo>
                  <a:cubicBezTo>
                    <a:pt x="486" y="177"/>
                    <a:pt x="492" y="179"/>
                    <a:pt x="497" y="181"/>
                  </a:cubicBezTo>
                  <a:lnTo>
                    <a:pt x="541" y="108"/>
                  </a:lnTo>
                  <a:cubicBezTo>
                    <a:pt x="526" y="103"/>
                    <a:pt x="510" y="99"/>
                    <a:pt x="495" y="96"/>
                  </a:cubicBezTo>
                  <a:lnTo>
                    <a:pt x="495" y="96"/>
                  </a:lnTo>
                  <a:close/>
                  <a:moveTo>
                    <a:pt x="393" y="265"/>
                  </a:moveTo>
                  <a:lnTo>
                    <a:pt x="393" y="265"/>
                  </a:lnTo>
                  <a:cubicBezTo>
                    <a:pt x="393" y="266"/>
                    <a:pt x="393" y="266"/>
                    <a:pt x="393" y="267"/>
                  </a:cubicBezTo>
                  <a:cubicBezTo>
                    <a:pt x="392" y="267"/>
                    <a:pt x="392" y="267"/>
                    <a:pt x="391" y="268"/>
                  </a:cubicBezTo>
                  <a:cubicBezTo>
                    <a:pt x="391" y="268"/>
                    <a:pt x="391" y="268"/>
                    <a:pt x="391" y="268"/>
                  </a:cubicBezTo>
                  <a:cubicBezTo>
                    <a:pt x="386" y="269"/>
                    <a:pt x="381" y="268"/>
                    <a:pt x="377" y="268"/>
                  </a:cubicBezTo>
                  <a:cubicBezTo>
                    <a:pt x="376" y="268"/>
                    <a:pt x="376" y="268"/>
                    <a:pt x="375" y="269"/>
                  </a:cubicBezTo>
                  <a:cubicBezTo>
                    <a:pt x="376" y="274"/>
                    <a:pt x="379" y="281"/>
                    <a:pt x="385" y="287"/>
                  </a:cubicBezTo>
                  <a:cubicBezTo>
                    <a:pt x="389" y="287"/>
                    <a:pt x="393" y="287"/>
                    <a:pt x="398" y="288"/>
                  </a:cubicBezTo>
                  <a:lnTo>
                    <a:pt x="410" y="236"/>
                  </a:lnTo>
                  <a:cubicBezTo>
                    <a:pt x="396" y="232"/>
                    <a:pt x="393" y="208"/>
                    <a:pt x="411" y="204"/>
                  </a:cubicBezTo>
                  <a:cubicBezTo>
                    <a:pt x="411" y="200"/>
                    <a:pt x="413" y="197"/>
                    <a:pt x="416" y="194"/>
                  </a:cubicBezTo>
                  <a:cubicBezTo>
                    <a:pt x="406" y="195"/>
                    <a:pt x="396" y="196"/>
                    <a:pt x="387" y="198"/>
                  </a:cubicBezTo>
                  <a:lnTo>
                    <a:pt x="390" y="227"/>
                  </a:lnTo>
                  <a:cubicBezTo>
                    <a:pt x="390" y="227"/>
                    <a:pt x="390" y="227"/>
                    <a:pt x="390" y="228"/>
                  </a:cubicBezTo>
                  <a:lnTo>
                    <a:pt x="390" y="231"/>
                  </a:lnTo>
                  <a:cubicBezTo>
                    <a:pt x="390" y="234"/>
                    <a:pt x="385" y="235"/>
                    <a:pt x="384" y="231"/>
                  </a:cubicBezTo>
                  <a:lnTo>
                    <a:pt x="384" y="229"/>
                  </a:lnTo>
                  <a:lnTo>
                    <a:pt x="373" y="221"/>
                  </a:lnTo>
                  <a:cubicBezTo>
                    <a:pt x="370" y="223"/>
                    <a:pt x="368" y="227"/>
                    <a:pt x="368" y="231"/>
                  </a:cubicBezTo>
                  <a:cubicBezTo>
                    <a:pt x="368" y="239"/>
                    <a:pt x="374" y="245"/>
                    <a:pt x="382" y="245"/>
                  </a:cubicBezTo>
                  <a:cubicBezTo>
                    <a:pt x="383" y="245"/>
                    <a:pt x="384" y="245"/>
                    <a:pt x="386" y="245"/>
                  </a:cubicBezTo>
                  <a:lnTo>
                    <a:pt x="386" y="244"/>
                  </a:lnTo>
                  <a:cubicBezTo>
                    <a:pt x="385" y="240"/>
                    <a:pt x="391" y="239"/>
                    <a:pt x="391" y="243"/>
                  </a:cubicBezTo>
                  <a:lnTo>
                    <a:pt x="391" y="246"/>
                  </a:lnTo>
                  <a:cubicBezTo>
                    <a:pt x="392" y="246"/>
                    <a:pt x="392" y="246"/>
                    <a:pt x="392" y="247"/>
                  </a:cubicBezTo>
                  <a:lnTo>
                    <a:pt x="393" y="265"/>
                  </a:lnTo>
                  <a:cubicBezTo>
                    <a:pt x="393" y="265"/>
                    <a:pt x="393" y="265"/>
                    <a:pt x="393" y="265"/>
                  </a:cubicBezTo>
                  <a:lnTo>
                    <a:pt x="393" y="265"/>
                  </a:lnTo>
                  <a:close/>
                  <a:moveTo>
                    <a:pt x="372" y="214"/>
                  </a:moveTo>
                  <a:lnTo>
                    <a:pt x="372" y="214"/>
                  </a:lnTo>
                  <a:lnTo>
                    <a:pt x="374" y="215"/>
                  </a:lnTo>
                  <a:cubicBezTo>
                    <a:pt x="374" y="215"/>
                    <a:pt x="374" y="215"/>
                    <a:pt x="375" y="215"/>
                  </a:cubicBezTo>
                  <a:lnTo>
                    <a:pt x="384" y="222"/>
                  </a:lnTo>
                  <a:lnTo>
                    <a:pt x="382" y="199"/>
                  </a:lnTo>
                  <a:cubicBezTo>
                    <a:pt x="374" y="201"/>
                    <a:pt x="367" y="203"/>
                    <a:pt x="360" y="206"/>
                  </a:cubicBezTo>
                  <a:cubicBezTo>
                    <a:pt x="346" y="221"/>
                    <a:pt x="347" y="238"/>
                    <a:pt x="356" y="250"/>
                  </a:cubicBezTo>
                  <a:cubicBezTo>
                    <a:pt x="357" y="250"/>
                    <a:pt x="357" y="250"/>
                    <a:pt x="357" y="250"/>
                  </a:cubicBezTo>
                  <a:cubicBezTo>
                    <a:pt x="364" y="259"/>
                    <a:pt x="376" y="264"/>
                    <a:pt x="387" y="263"/>
                  </a:cubicBezTo>
                  <a:lnTo>
                    <a:pt x="386" y="250"/>
                  </a:lnTo>
                  <a:cubicBezTo>
                    <a:pt x="385" y="251"/>
                    <a:pt x="383" y="251"/>
                    <a:pt x="382" y="251"/>
                  </a:cubicBezTo>
                  <a:cubicBezTo>
                    <a:pt x="371" y="251"/>
                    <a:pt x="362" y="242"/>
                    <a:pt x="362" y="231"/>
                  </a:cubicBezTo>
                  <a:cubicBezTo>
                    <a:pt x="362" y="226"/>
                    <a:pt x="365" y="221"/>
                    <a:pt x="368" y="217"/>
                  </a:cubicBezTo>
                  <a:cubicBezTo>
                    <a:pt x="367" y="215"/>
                    <a:pt x="370" y="212"/>
                    <a:pt x="372" y="214"/>
                  </a:cubicBezTo>
                  <a:lnTo>
                    <a:pt x="372" y="214"/>
                  </a:lnTo>
                  <a:close/>
                  <a:moveTo>
                    <a:pt x="370" y="266"/>
                  </a:moveTo>
                  <a:lnTo>
                    <a:pt x="370" y="266"/>
                  </a:lnTo>
                  <a:cubicBezTo>
                    <a:pt x="364" y="263"/>
                    <a:pt x="358" y="260"/>
                    <a:pt x="354" y="255"/>
                  </a:cubicBezTo>
                  <a:cubicBezTo>
                    <a:pt x="334" y="260"/>
                    <a:pt x="317" y="245"/>
                    <a:pt x="311" y="233"/>
                  </a:cubicBezTo>
                  <a:cubicBezTo>
                    <a:pt x="304" y="238"/>
                    <a:pt x="297" y="244"/>
                    <a:pt x="291" y="250"/>
                  </a:cubicBezTo>
                  <a:lnTo>
                    <a:pt x="303" y="253"/>
                  </a:lnTo>
                  <a:cubicBezTo>
                    <a:pt x="304" y="253"/>
                    <a:pt x="304" y="253"/>
                    <a:pt x="304" y="253"/>
                  </a:cubicBezTo>
                  <a:lnTo>
                    <a:pt x="307" y="254"/>
                  </a:lnTo>
                  <a:cubicBezTo>
                    <a:pt x="307" y="254"/>
                    <a:pt x="308" y="254"/>
                    <a:pt x="308" y="255"/>
                  </a:cubicBezTo>
                  <a:cubicBezTo>
                    <a:pt x="309" y="255"/>
                    <a:pt x="309" y="255"/>
                    <a:pt x="309" y="256"/>
                  </a:cubicBezTo>
                  <a:cubicBezTo>
                    <a:pt x="323" y="272"/>
                    <a:pt x="357" y="272"/>
                    <a:pt x="370" y="266"/>
                  </a:cubicBezTo>
                  <a:lnTo>
                    <a:pt x="370" y="266"/>
                  </a:lnTo>
                  <a:close/>
                  <a:moveTo>
                    <a:pt x="350" y="250"/>
                  </a:moveTo>
                  <a:lnTo>
                    <a:pt x="350" y="250"/>
                  </a:lnTo>
                  <a:cubicBezTo>
                    <a:pt x="342" y="239"/>
                    <a:pt x="341" y="225"/>
                    <a:pt x="350" y="210"/>
                  </a:cubicBezTo>
                  <a:cubicBezTo>
                    <a:pt x="338" y="215"/>
                    <a:pt x="326" y="222"/>
                    <a:pt x="315" y="230"/>
                  </a:cubicBezTo>
                  <a:cubicBezTo>
                    <a:pt x="320" y="240"/>
                    <a:pt x="334" y="252"/>
                    <a:pt x="350" y="250"/>
                  </a:cubicBezTo>
                  <a:lnTo>
                    <a:pt x="350" y="250"/>
                  </a:lnTo>
                  <a:close/>
                  <a:moveTo>
                    <a:pt x="305" y="260"/>
                  </a:moveTo>
                  <a:lnTo>
                    <a:pt x="305" y="260"/>
                  </a:lnTo>
                  <a:lnTo>
                    <a:pt x="305" y="259"/>
                  </a:lnTo>
                  <a:cubicBezTo>
                    <a:pt x="303" y="265"/>
                    <a:pt x="303" y="277"/>
                    <a:pt x="304" y="283"/>
                  </a:cubicBezTo>
                  <a:cubicBezTo>
                    <a:pt x="315" y="287"/>
                    <a:pt x="328" y="287"/>
                    <a:pt x="343" y="287"/>
                  </a:cubicBezTo>
                  <a:cubicBezTo>
                    <a:pt x="355" y="287"/>
                    <a:pt x="366" y="287"/>
                    <a:pt x="377" y="287"/>
                  </a:cubicBezTo>
                  <a:cubicBezTo>
                    <a:pt x="373" y="282"/>
                    <a:pt x="371" y="276"/>
                    <a:pt x="370" y="272"/>
                  </a:cubicBezTo>
                  <a:cubicBezTo>
                    <a:pt x="353" y="278"/>
                    <a:pt x="320" y="276"/>
                    <a:pt x="305" y="260"/>
                  </a:cubicBezTo>
                  <a:lnTo>
                    <a:pt x="305" y="260"/>
                  </a:lnTo>
                  <a:close/>
                  <a:moveTo>
                    <a:pt x="315" y="346"/>
                  </a:moveTo>
                  <a:lnTo>
                    <a:pt x="315" y="346"/>
                  </a:lnTo>
                  <a:cubicBezTo>
                    <a:pt x="311" y="345"/>
                    <a:pt x="308" y="343"/>
                    <a:pt x="304" y="341"/>
                  </a:cubicBezTo>
                  <a:cubicBezTo>
                    <a:pt x="300" y="344"/>
                    <a:pt x="296" y="346"/>
                    <a:pt x="293" y="349"/>
                  </a:cubicBezTo>
                  <a:cubicBezTo>
                    <a:pt x="293" y="349"/>
                    <a:pt x="292" y="350"/>
                    <a:pt x="292" y="350"/>
                  </a:cubicBezTo>
                  <a:cubicBezTo>
                    <a:pt x="285" y="356"/>
                    <a:pt x="279" y="362"/>
                    <a:pt x="274" y="367"/>
                  </a:cubicBezTo>
                  <a:cubicBezTo>
                    <a:pt x="274" y="367"/>
                    <a:pt x="274" y="368"/>
                    <a:pt x="274" y="368"/>
                  </a:cubicBezTo>
                  <a:cubicBezTo>
                    <a:pt x="272" y="370"/>
                    <a:pt x="270" y="373"/>
                    <a:pt x="268" y="375"/>
                  </a:cubicBezTo>
                  <a:cubicBezTo>
                    <a:pt x="268" y="376"/>
                    <a:pt x="268" y="376"/>
                    <a:pt x="268" y="376"/>
                  </a:cubicBezTo>
                  <a:cubicBezTo>
                    <a:pt x="261" y="386"/>
                    <a:pt x="258" y="395"/>
                    <a:pt x="257" y="403"/>
                  </a:cubicBezTo>
                  <a:cubicBezTo>
                    <a:pt x="255" y="415"/>
                    <a:pt x="256" y="431"/>
                    <a:pt x="249" y="441"/>
                  </a:cubicBezTo>
                  <a:cubicBezTo>
                    <a:pt x="260" y="440"/>
                    <a:pt x="263" y="437"/>
                    <a:pt x="270" y="431"/>
                  </a:cubicBezTo>
                  <a:cubicBezTo>
                    <a:pt x="263" y="401"/>
                    <a:pt x="285" y="362"/>
                    <a:pt x="315" y="346"/>
                  </a:cubicBezTo>
                  <a:lnTo>
                    <a:pt x="315" y="346"/>
                  </a:lnTo>
                  <a:close/>
                  <a:moveTo>
                    <a:pt x="318" y="401"/>
                  </a:moveTo>
                  <a:lnTo>
                    <a:pt x="318" y="401"/>
                  </a:lnTo>
                  <a:cubicBezTo>
                    <a:pt x="317" y="402"/>
                    <a:pt x="317" y="403"/>
                    <a:pt x="316" y="405"/>
                  </a:cubicBezTo>
                  <a:cubicBezTo>
                    <a:pt x="310" y="417"/>
                    <a:pt x="317" y="427"/>
                    <a:pt x="324" y="427"/>
                  </a:cubicBezTo>
                  <a:cubicBezTo>
                    <a:pt x="342" y="427"/>
                    <a:pt x="341" y="402"/>
                    <a:pt x="318" y="401"/>
                  </a:cubicBezTo>
                  <a:lnTo>
                    <a:pt x="318" y="401"/>
                  </a:lnTo>
                  <a:close/>
                  <a:moveTo>
                    <a:pt x="286" y="347"/>
                  </a:moveTo>
                  <a:lnTo>
                    <a:pt x="286" y="347"/>
                  </a:lnTo>
                  <a:cubicBezTo>
                    <a:pt x="277" y="340"/>
                    <a:pt x="266" y="331"/>
                    <a:pt x="261" y="320"/>
                  </a:cubicBezTo>
                  <a:cubicBezTo>
                    <a:pt x="260" y="326"/>
                    <a:pt x="260" y="332"/>
                    <a:pt x="262" y="338"/>
                  </a:cubicBezTo>
                  <a:lnTo>
                    <a:pt x="262" y="338"/>
                  </a:lnTo>
                  <a:cubicBezTo>
                    <a:pt x="264" y="347"/>
                    <a:pt x="268" y="355"/>
                    <a:pt x="272" y="361"/>
                  </a:cubicBezTo>
                  <a:cubicBezTo>
                    <a:pt x="276" y="357"/>
                    <a:pt x="281" y="352"/>
                    <a:pt x="286" y="347"/>
                  </a:cubicBezTo>
                  <a:lnTo>
                    <a:pt x="286" y="347"/>
                  </a:lnTo>
                  <a:close/>
                  <a:moveTo>
                    <a:pt x="266" y="460"/>
                  </a:moveTo>
                  <a:lnTo>
                    <a:pt x="266" y="460"/>
                  </a:lnTo>
                  <a:cubicBezTo>
                    <a:pt x="266" y="468"/>
                    <a:pt x="267" y="476"/>
                    <a:pt x="266" y="484"/>
                  </a:cubicBezTo>
                  <a:cubicBezTo>
                    <a:pt x="275" y="483"/>
                    <a:pt x="278" y="481"/>
                    <a:pt x="283" y="476"/>
                  </a:cubicBezTo>
                  <a:cubicBezTo>
                    <a:pt x="277" y="472"/>
                    <a:pt x="271" y="467"/>
                    <a:pt x="266" y="460"/>
                  </a:cubicBezTo>
                  <a:lnTo>
                    <a:pt x="266" y="460"/>
                  </a:lnTo>
                  <a:close/>
                  <a:moveTo>
                    <a:pt x="263" y="356"/>
                  </a:moveTo>
                  <a:lnTo>
                    <a:pt x="263" y="356"/>
                  </a:lnTo>
                  <a:lnTo>
                    <a:pt x="252" y="362"/>
                  </a:lnTo>
                  <a:lnTo>
                    <a:pt x="258" y="374"/>
                  </a:lnTo>
                  <a:cubicBezTo>
                    <a:pt x="260" y="373"/>
                    <a:pt x="262" y="372"/>
                    <a:pt x="264" y="372"/>
                  </a:cubicBezTo>
                  <a:cubicBezTo>
                    <a:pt x="265" y="370"/>
                    <a:pt x="267" y="368"/>
                    <a:pt x="269" y="366"/>
                  </a:cubicBezTo>
                  <a:cubicBezTo>
                    <a:pt x="267" y="363"/>
                    <a:pt x="265" y="359"/>
                    <a:pt x="263" y="356"/>
                  </a:cubicBezTo>
                  <a:lnTo>
                    <a:pt x="263" y="356"/>
                  </a:lnTo>
                  <a:close/>
                  <a:moveTo>
                    <a:pt x="232" y="406"/>
                  </a:moveTo>
                  <a:lnTo>
                    <a:pt x="232" y="406"/>
                  </a:lnTo>
                  <a:cubicBezTo>
                    <a:pt x="232" y="408"/>
                    <a:pt x="232" y="411"/>
                    <a:pt x="232" y="413"/>
                  </a:cubicBezTo>
                  <a:cubicBezTo>
                    <a:pt x="238" y="409"/>
                    <a:pt x="246" y="403"/>
                    <a:pt x="251" y="402"/>
                  </a:cubicBezTo>
                  <a:cubicBezTo>
                    <a:pt x="253" y="395"/>
                    <a:pt x="255" y="388"/>
                    <a:pt x="259" y="379"/>
                  </a:cubicBezTo>
                  <a:cubicBezTo>
                    <a:pt x="259" y="380"/>
                    <a:pt x="258" y="380"/>
                    <a:pt x="258" y="380"/>
                  </a:cubicBezTo>
                  <a:cubicBezTo>
                    <a:pt x="258" y="380"/>
                    <a:pt x="258" y="380"/>
                    <a:pt x="258" y="380"/>
                  </a:cubicBezTo>
                  <a:cubicBezTo>
                    <a:pt x="246" y="387"/>
                    <a:pt x="234" y="401"/>
                    <a:pt x="232" y="406"/>
                  </a:cubicBezTo>
                  <a:lnTo>
                    <a:pt x="232" y="406"/>
                  </a:lnTo>
                  <a:close/>
                  <a:moveTo>
                    <a:pt x="233" y="371"/>
                  </a:moveTo>
                  <a:lnTo>
                    <a:pt x="233" y="371"/>
                  </a:lnTo>
                  <a:cubicBezTo>
                    <a:pt x="232" y="379"/>
                    <a:pt x="231" y="388"/>
                    <a:pt x="232" y="397"/>
                  </a:cubicBezTo>
                  <a:cubicBezTo>
                    <a:pt x="234" y="393"/>
                    <a:pt x="238" y="389"/>
                    <a:pt x="242" y="385"/>
                  </a:cubicBezTo>
                  <a:lnTo>
                    <a:pt x="233" y="371"/>
                  </a:lnTo>
                  <a:lnTo>
                    <a:pt x="233" y="371"/>
                  </a:lnTo>
                  <a:close/>
                  <a:moveTo>
                    <a:pt x="236" y="352"/>
                  </a:moveTo>
                  <a:lnTo>
                    <a:pt x="236" y="352"/>
                  </a:lnTo>
                  <a:cubicBezTo>
                    <a:pt x="235" y="355"/>
                    <a:pt x="235" y="359"/>
                    <a:pt x="234" y="362"/>
                  </a:cubicBezTo>
                  <a:lnTo>
                    <a:pt x="246" y="381"/>
                  </a:lnTo>
                  <a:cubicBezTo>
                    <a:pt x="248" y="380"/>
                    <a:pt x="251" y="378"/>
                    <a:pt x="253" y="377"/>
                  </a:cubicBezTo>
                  <a:cubicBezTo>
                    <a:pt x="243" y="357"/>
                    <a:pt x="241" y="361"/>
                    <a:pt x="260" y="351"/>
                  </a:cubicBezTo>
                  <a:cubicBezTo>
                    <a:pt x="259" y="348"/>
                    <a:pt x="258" y="345"/>
                    <a:pt x="257" y="342"/>
                  </a:cubicBezTo>
                  <a:cubicBezTo>
                    <a:pt x="252" y="343"/>
                    <a:pt x="243" y="347"/>
                    <a:pt x="236" y="352"/>
                  </a:cubicBezTo>
                  <a:lnTo>
                    <a:pt x="236" y="352"/>
                  </a:lnTo>
                  <a:close/>
                  <a:moveTo>
                    <a:pt x="267" y="279"/>
                  </a:moveTo>
                  <a:lnTo>
                    <a:pt x="267" y="279"/>
                  </a:lnTo>
                  <a:cubicBezTo>
                    <a:pt x="254" y="299"/>
                    <a:pt x="244" y="321"/>
                    <a:pt x="238" y="344"/>
                  </a:cubicBezTo>
                  <a:cubicBezTo>
                    <a:pt x="244" y="340"/>
                    <a:pt x="251" y="338"/>
                    <a:pt x="255" y="336"/>
                  </a:cubicBezTo>
                  <a:cubicBezTo>
                    <a:pt x="254" y="328"/>
                    <a:pt x="254" y="319"/>
                    <a:pt x="258" y="309"/>
                  </a:cubicBezTo>
                  <a:cubicBezTo>
                    <a:pt x="259" y="306"/>
                    <a:pt x="263" y="306"/>
                    <a:pt x="263" y="310"/>
                  </a:cubicBezTo>
                  <a:cubicBezTo>
                    <a:pt x="265" y="324"/>
                    <a:pt x="280" y="335"/>
                    <a:pt x="291" y="344"/>
                  </a:cubicBezTo>
                  <a:cubicBezTo>
                    <a:pt x="293" y="342"/>
                    <a:pt x="296" y="339"/>
                    <a:pt x="299" y="337"/>
                  </a:cubicBezTo>
                  <a:cubicBezTo>
                    <a:pt x="283" y="325"/>
                    <a:pt x="271" y="308"/>
                    <a:pt x="267" y="279"/>
                  </a:cubicBezTo>
                  <a:lnTo>
                    <a:pt x="267" y="279"/>
                  </a:lnTo>
                  <a:close/>
                  <a:moveTo>
                    <a:pt x="287" y="255"/>
                  </a:moveTo>
                  <a:lnTo>
                    <a:pt x="287" y="255"/>
                  </a:lnTo>
                  <a:cubicBezTo>
                    <a:pt x="284" y="258"/>
                    <a:pt x="281" y="261"/>
                    <a:pt x="278" y="265"/>
                  </a:cubicBezTo>
                  <a:cubicBezTo>
                    <a:pt x="284" y="273"/>
                    <a:pt x="290" y="278"/>
                    <a:pt x="298" y="281"/>
                  </a:cubicBezTo>
                  <a:cubicBezTo>
                    <a:pt x="297" y="274"/>
                    <a:pt x="297" y="264"/>
                    <a:pt x="299" y="258"/>
                  </a:cubicBezTo>
                  <a:lnTo>
                    <a:pt x="287" y="255"/>
                  </a:lnTo>
                  <a:lnTo>
                    <a:pt x="287" y="255"/>
                  </a:lnTo>
                  <a:close/>
                  <a:moveTo>
                    <a:pt x="445" y="236"/>
                  </a:moveTo>
                  <a:lnTo>
                    <a:pt x="445" y="236"/>
                  </a:lnTo>
                  <a:cubicBezTo>
                    <a:pt x="442" y="238"/>
                    <a:pt x="439" y="239"/>
                    <a:pt x="435" y="239"/>
                  </a:cubicBezTo>
                  <a:cubicBezTo>
                    <a:pt x="434" y="247"/>
                    <a:pt x="433" y="255"/>
                    <a:pt x="434" y="263"/>
                  </a:cubicBezTo>
                  <a:lnTo>
                    <a:pt x="449" y="247"/>
                  </a:lnTo>
                  <a:cubicBezTo>
                    <a:pt x="446" y="243"/>
                    <a:pt x="445" y="240"/>
                    <a:pt x="445" y="236"/>
                  </a:cubicBezTo>
                  <a:lnTo>
                    <a:pt x="445" y="236"/>
                  </a:lnTo>
                  <a:close/>
                  <a:moveTo>
                    <a:pt x="428" y="253"/>
                  </a:moveTo>
                  <a:lnTo>
                    <a:pt x="428" y="253"/>
                  </a:lnTo>
                  <a:cubicBezTo>
                    <a:pt x="424" y="252"/>
                    <a:pt x="420" y="251"/>
                    <a:pt x="418" y="247"/>
                  </a:cubicBezTo>
                  <a:cubicBezTo>
                    <a:pt x="417" y="245"/>
                    <a:pt x="423" y="246"/>
                    <a:pt x="424" y="246"/>
                  </a:cubicBezTo>
                  <a:cubicBezTo>
                    <a:pt x="426" y="246"/>
                    <a:pt x="427" y="245"/>
                    <a:pt x="429" y="245"/>
                  </a:cubicBezTo>
                  <a:cubicBezTo>
                    <a:pt x="429" y="242"/>
                    <a:pt x="429" y="239"/>
                    <a:pt x="430" y="236"/>
                  </a:cubicBezTo>
                  <a:cubicBezTo>
                    <a:pt x="430" y="236"/>
                    <a:pt x="430" y="235"/>
                    <a:pt x="430" y="235"/>
                  </a:cubicBezTo>
                  <a:cubicBezTo>
                    <a:pt x="430" y="234"/>
                    <a:pt x="430" y="233"/>
                    <a:pt x="430" y="232"/>
                  </a:cubicBezTo>
                  <a:cubicBezTo>
                    <a:pt x="431" y="229"/>
                    <a:pt x="436" y="229"/>
                    <a:pt x="436" y="233"/>
                  </a:cubicBezTo>
                  <a:cubicBezTo>
                    <a:pt x="452" y="232"/>
                    <a:pt x="449" y="208"/>
                    <a:pt x="432" y="212"/>
                  </a:cubicBezTo>
                  <a:cubicBezTo>
                    <a:pt x="428" y="212"/>
                    <a:pt x="427" y="207"/>
                    <a:pt x="431" y="206"/>
                  </a:cubicBezTo>
                  <a:cubicBezTo>
                    <a:pt x="435" y="205"/>
                    <a:pt x="438" y="205"/>
                    <a:pt x="441" y="206"/>
                  </a:cubicBezTo>
                  <a:cubicBezTo>
                    <a:pt x="439" y="183"/>
                    <a:pt x="403" y="197"/>
                    <a:pt x="423" y="215"/>
                  </a:cubicBezTo>
                  <a:cubicBezTo>
                    <a:pt x="426" y="217"/>
                    <a:pt x="423" y="222"/>
                    <a:pt x="420" y="219"/>
                  </a:cubicBezTo>
                  <a:cubicBezTo>
                    <a:pt x="416" y="216"/>
                    <a:pt x="414" y="213"/>
                    <a:pt x="413" y="210"/>
                  </a:cubicBezTo>
                  <a:cubicBezTo>
                    <a:pt x="400" y="212"/>
                    <a:pt x="403" y="228"/>
                    <a:pt x="412" y="231"/>
                  </a:cubicBezTo>
                  <a:lnTo>
                    <a:pt x="412" y="230"/>
                  </a:lnTo>
                  <a:cubicBezTo>
                    <a:pt x="413" y="227"/>
                    <a:pt x="418" y="228"/>
                    <a:pt x="417" y="232"/>
                  </a:cubicBezTo>
                  <a:lnTo>
                    <a:pt x="416" y="234"/>
                  </a:lnTo>
                  <a:cubicBezTo>
                    <a:pt x="416" y="235"/>
                    <a:pt x="416" y="235"/>
                    <a:pt x="416" y="235"/>
                  </a:cubicBezTo>
                  <a:lnTo>
                    <a:pt x="403" y="288"/>
                  </a:lnTo>
                  <a:cubicBezTo>
                    <a:pt x="406" y="288"/>
                    <a:pt x="408" y="289"/>
                    <a:pt x="410" y="289"/>
                  </a:cubicBezTo>
                  <a:lnTo>
                    <a:pt x="430" y="268"/>
                  </a:lnTo>
                  <a:cubicBezTo>
                    <a:pt x="428" y="263"/>
                    <a:pt x="428" y="258"/>
                    <a:pt x="428" y="253"/>
                  </a:cubicBezTo>
                  <a:lnTo>
                    <a:pt x="428" y="253"/>
                  </a:lnTo>
                  <a:close/>
                  <a:moveTo>
                    <a:pt x="456" y="273"/>
                  </a:moveTo>
                  <a:lnTo>
                    <a:pt x="456" y="273"/>
                  </a:lnTo>
                  <a:cubicBezTo>
                    <a:pt x="453" y="268"/>
                    <a:pt x="452" y="262"/>
                    <a:pt x="453" y="257"/>
                  </a:cubicBezTo>
                  <a:cubicBezTo>
                    <a:pt x="453" y="254"/>
                    <a:pt x="456" y="259"/>
                    <a:pt x="456" y="259"/>
                  </a:cubicBezTo>
                  <a:cubicBezTo>
                    <a:pt x="458" y="261"/>
                    <a:pt x="460" y="262"/>
                    <a:pt x="463" y="263"/>
                  </a:cubicBezTo>
                  <a:cubicBezTo>
                    <a:pt x="467" y="256"/>
                    <a:pt x="472" y="249"/>
                    <a:pt x="477" y="243"/>
                  </a:cubicBezTo>
                  <a:cubicBezTo>
                    <a:pt x="483" y="235"/>
                    <a:pt x="488" y="228"/>
                    <a:pt x="494" y="221"/>
                  </a:cubicBezTo>
                  <a:cubicBezTo>
                    <a:pt x="484" y="209"/>
                    <a:pt x="468" y="216"/>
                    <a:pt x="473" y="234"/>
                  </a:cubicBezTo>
                  <a:cubicBezTo>
                    <a:pt x="474" y="238"/>
                    <a:pt x="468" y="239"/>
                    <a:pt x="467" y="235"/>
                  </a:cubicBezTo>
                  <a:cubicBezTo>
                    <a:pt x="466" y="231"/>
                    <a:pt x="466" y="228"/>
                    <a:pt x="466" y="225"/>
                  </a:cubicBezTo>
                  <a:cubicBezTo>
                    <a:pt x="454" y="221"/>
                    <a:pt x="445" y="232"/>
                    <a:pt x="453" y="243"/>
                  </a:cubicBezTo>
                  <a:cubicBezTo>
                    <a:pt x="456" y="240"/>
                    <a:pt x="459" y="244"/>
                    <a:pt x="457" y="247"/>
                  </a:cubicBezTo>
                  <a:lnTo>
                    <a:pt x="435" y="270"/>
                  </a:lnTo>
                  <a:cubicBezTo>
                    <a:pt x="435" y="271"/>
                    <a:pt x="435" y="271"/>
                    <a:pt x="434" y="271"/>
                  </a:cubicBezTo>
                  <a:lnTo>
                    <a:pt x="417" y="290"/>
                  </a:lnTo>
                  <a:cubicBezTo>
                    <a:pt x="424" y="292"/>
                    <a:pt x="432" y="293"/>
                    <a:pt x="440" y="296"/>
                  </a:cubicBezTo>
                  <a:cubicBezTo>
                    <a:pt x="445" y="288"/>
                    <a:pt x="451" y="280"/>
                    <a:pt x="456" y="273"/>
                  </a:cubicBezTo>
                  <a:lnTo>
                    <a:pt x="456" y="273"/>
                  </a:lnTo>
                  <a:close/>
                  <a:moveTo>
                    <a:pt x="431" y="430"/>
                  </a:moveTo>
                  <a:lnTo>
                    <a:pt x="431" y="430"/>
                  </a:lnTo>
                  <a:cubicBezTo>
                    <a:pt x="462" y="417"/>
                    <a:pt x="472" y="392"/>
                    <a:pt x="471" y="372"/>
                  </a:cubicBezTo>
                  <a:cubicBezTo>
                    <a:pt x="464" y="382"/>
                    <a:pt x="457" y="393"/>
                    <a:pt x="450" y="402"/>
                  </a:cubicBezTo>
                  <a:cubicBezTo>
                    <a:pt x="444" y="412"/>
                    <a:pt x="437" y="421"/>
                    <a:pt x="431" y="430"/>
                  </a:cubicBezTo>
                  <a:lnTo>
                    <a:pt x="431" y="430"/>
                  </a:lnTo>
                  <a:close/>
                  <a:moveTo>
                    <a:pt x="493" y="359"/>
                  </a:moveTo>
                  <a:lnTo>
                    <a:pt x="493" y="359"/>
                  </a:lnTo>
                  <a:cubicBezTo>
                    <a:pt x="506" y="345"/>
                    <a:pt x="511" y="331"/>
                    <a:pt x="511" y="317"/>
                  </a:cubicBezTo>
                  <a:cubicBezTo>
                    <a:pt x="503" y="326"/>
                    <a:pt x="496" y="335"/>
                    <a:pt x="490" y="345"/>
                  </a:cubicBezTo>
                  <a:cubicBezTo>
                    <a:pt x="491" y="349"/>
                    <a:pt x="492" y="354"/>
                    <a:pt x="493" y="359"/>
                  </a:cubicBezTo>
                  <a:lnTo>
                    <a:pt x="493" y="359"/>
                  </a:lnTo>
                  <a:close/>
                  <a:moveTo>
                    <a:pt x="534" y="308"/>
                  </a:moveTo>
                  <a:lnTo>
                    <a:pt x="534" y="308"/>
                  </a:lnTo>
                  <a:cubicBezTo>
                    <a:pt x="548" y="297"/>
                    <a:pt x="553" y="285"/>
                    <a:pt x="553" y="270"/>
                  </a:cubicBezTo>
                  <a:cubicBezTo>
                    <a:pt x="545" y="277"/>
                    <a:pt x="538" y="284"/>
                    <a:pt x="531" y="292"/>
                  </a:cubicBezTo>
                  <a:cubicBezTo>
                    <a:pt x="532" y="298"/>
                    <a:pt x="533" y="303"/>
                    <a:pt x="534" y="308"/>
                  </a:cubicBezTo>
                  <a:lnTo>
                    <a:pt x="534" y="308"/>
                  </a:lnTo>
                  <a:close/>
                  <a:moveTo>
                    <a:pt x="533" y="331"/>
                  </a:moveTo>
                  <a:lnTo>
                    <a:pt x="533" y="331"/>
                  </a:lnTo>
                  <a:cubicBezTo>
                    <a:pt x="562" y="318"/>
                    <a:pt x="575" y="287"/>
                    <a:pt x="572" y="254"/>
                  </a:cubicBezTo>
                  <a:cubicBezTo>
                    <a:pt x="567" y="258"/>
                    <a:pt x="563" y="261"/>
                    <a:pt x="558" y="265"/>
                  </a:cubicBezTo>
                  <a:cubicBezTo>
                    <a:pt x="560" y="285"/>
                    <a:pt x="553" y="301"/>
                    <a:pt x="534" y="315"/>
                  </a:cubicBezTo>
                  <a:cubicBezTo>
                    <a:pt x="534" y="321"/>
                    <a:pt x="534" y="326"/>
                    <a:pt x="533" y="331"/>
                  </a:cubicBezTo>
                  <a:lnTo>
                    <a:pt x="533" y="331"/>
                  </a:lnTo>
                  <a:close/>
                  <a:moveTo>
                    <a:pt x="420" y="452"/>
                  </a:moveTo>
                  <a:lnTo>
                    <a:pt x="420" y="452"/>
                  </a:lnTo>
                  <a:cubicBezTo>
                    <a:pt x="420" y="452"/>
                    <a:pt x="420" y="452"/>
                    <a:pt x="420" y="452"/>
                  </a:cubicBezTo>
                  <a:cubicBezTo>
                    <a:pt x="453" y="449"/>
                    <a:pt x="482" y="423"/>
                    <a:pt x="488" y="388"/>
                  </a:cubicBezTo>
                  <a:cubicBezTo>
                    <a:pt x="488" y="387"/>
                    <a:pt x="488" y="387"/>
                    <a:pt x="488" y="387"/>
                  </a:cubicBezTo>
                  <a:cubicBezTo>
                    <a:pt x="489" y="380"/>
                    <a:pt x="489" y="373"/>
                    <a:pt x="488" y="365"/>
                  </a:cubicBezTo>
                  <a:cubicBezTo>
                    <a:pt x="488" y="365"/>
                    <a:pt x="488" y="364"/>
                    <a:pt x="488" y="364"/>
                  </a:cubicBezTo>
                  <a:cubicBezTo>
                    <a:pt x="488" y="360"/>
                    <a:pt x="487" y="355"/>
                    <a:pt x="485" y="351"/>
                  </a:cubicBezTo>
                  <a:cubicBezTo>
                    <a:pt x="482" y="355"/>
                    <a:pt x="479" y="360"/>
                    <a:pt x="475" y="365"/>
                  </a:cubicBezTo>
                  <a:cubicBezTo>
                    <a:pt x="480" y="390"/>
                    <a:pt x="469" y="425"/>
                    <a:pt x="425" y="438"/>
                  </a:cubicBezTo>
                  <a:cubicBezTo>
                    <a:pt x="422" y="443"/>
                    <a:pt x="418" y="447"/>
                    <a:pt x="415" y="452"/>
                  </a:cubicBezTo>
                  <a:cubicBezTo>
                    <a:pt x="416" y="452"/>
                    <a:pt x="418" y="452"/>
                    <a:pt x="420" y="452"/>
                  </a:cubicBezTo>
                  <a:lnTo>
                    <a:pt x="420" y="452"/>
                  </a:lnTo>
                  <a:close/>
                  <a:moveTo>
                    <a:pt x="299" y="552"/>
                  </a:moveTo>
                  <a:lnTo>
                    <a:pt x="299" y="552"/>
                  </a:lnTo>
                  <a:cubicBezTo>
                    <a:pt x="299" y="552"/>
                    <a:pt x="299" y="552"/>
                    <a:pt x="299" y="552"/>
                  </a:cubicBezTo>
                  <a:cubicBezTo>
                    <a:pt x="299" y="553"/>
                    <a:pt x="300" y="554"/>
                    <a:pt x="301" y="555"/>
                  </a:cubicBezTo>
                  <a:cubicBezTo>
                    <a:pt x="312" y="549"/>
                    <a:pt x="322" y="541"/>
                    <a:pt x="332" y="533"/>
                  </a:cubicBezTo>
                  <a:cubicBezTo>
                    <a:pt x="332" y="533"/>
                    <a:pt x="332" y="533"/>
                    <a:pt x="332" y="533"/>
                  </a:cubicBezTo>
                  <a:cubicBezTo>
                    <a:pt x="337" y="529"/>
                    <a:pt x="342" y="525"/>
                    <a:pt x="346" y="521"/>
                  </a:cubicBezTo>
                  <a:cubicBezTo>
                    <a:pt x="346" y="521"/>
                    <a:pt x="347" y="521"/>
                    <a:pt x="347" y="521"/>
                  </a:cubicBezTo>
                  <a:cubicBezTo>
                    <a:pt x="351" y="517"/>
                    <a:pt x="356" y="512"/>
                    <a:pt x="360" y="508"/>
                  </a:cubicBezTo>
                  <a:cubicBezTo>
                    <a:pt x="360" y="508"/>
                    <a:pt x="361" y="508"/>
                    <a:pt x="361" y="507"/>
                  </a:cubicBezTo>
                  <a:cubicBezTo>
                    <a:pt x="367" y="502"/>
                    <a:pt x="372" y="495"/>
                    <a:pt x="378" y="489"/>
                  </a:cubicBezTo>
                  <a:cubicBezTo>
                    <a:pt x="378" y="489"/>
                    <a:pt x="378" y="488"/>
                    <a:pt x="379" y="488"/>
                  </a:cubicBezTo>
                  <a:cubicBezTo>
                    <a:pt x="384" y="483"/>
                    <a:pt x="389" y="477"/>
                    <a:pt x="393" y="471"/>
                  </a:cubicBezTo>
                  <a:cubicBezTo>
                    <a:pt x="394" y="470"/>
                    <a:pt x="394" y="470"/>
                    <a:pt x="394" y="470"/>
                  </a:cubicBezTo>
                  <a:cubicBezTo>
                    <a:pt x="398" y="465"/>
                    <a:pt x="403" y="459"/>
                    <a:pt x="407" y="454"/>
                  </a:cubicBezTo>
                  <a:cubicBezTo>
                    <a:pt x="407" y="453"/>
                    <a:pt x="407" y="453"/>
                    <a:pt x="407" y="453"/>
                  </a:cubicBezTo>
                  <a:cubicBezTo>
                    <a:pt x="412" y="447"/>
                    <a:pt x="417" y="440"/>
                    <a:pt x="421" y="434"/>
                  </a:cubicBezTo>
                  <a:cubicBezTo>
                    <a:pt x="421" y="434"/>
                    <a:pt x="421" y="434"/>
                    <a:pt x="422" y="433"/>
                  </a:cubicBezTo>
                  <a:cubicBezTo>
                    <a:pt x="438" y="410"/>
                    <a:pt x="454" y="386"/>
                    <a:pt x="470" y="363"/>
                  </a:cubicBezTo>
                  <a:cubicBezTo>
                    <a:pt x="470" y="363"/>
                    <a:pt x="470" y="363"/>
                    <a:pt x="470" y="363"/>
                  </a:cubicBezTo>
                  <a:cubicBezTo>
                    <a:pt x="475" y="356"/>
                    <a:pt x="479" y="350"/>
                    <a:pt x="484" y="343"/>
                  </a:cubicBezTo>
                  <a:cubicBezTo>
                    <a:pt x="484" y="343"/>
                    <a:pt x="484" y="343"/>
                    <a:pt x="484" y="343"/>
                  </a:cubicBezTo>
                  <a:cubicBezTo>
                    <a:pt x="492" y="332"/>
                    <a:pt x="500" y="321"/>
                    <a:pt x="508" y="311"/>
                  </a:cubicBezTo>
                  <a:cubicBezTo>
                    <a:pt x="509" y="310"/>
                    <a:pt x="510" y="309"/>
                    <a:pt x="510" y="308"/>
                  </a:cubicBezTo>
                  <a:cubicBezTo>
                    <a:pt x="511" y="308"/>
                    <a:pt x="511" y="307"/>
                    <a:pt x="511" y="307"/>
                  </a:cubicBezTo>
                  <a:cubicBezTo>
                    <a:pt x="516" y="301"/>
                    <a:pt x="521" y="296"/>
                    <a:pt x="526" y="290"/>
                  </a:cubicBezTo>
                  <a:cubicBezTo>
                    <a:pt x="526" y="290"/>
                    <a:pt x="526" y="290"/>
                    <a:pt x="526" y="289"/>
                  </a:cubicBezTo>
                  <a:cubicBezTo>
                    <a:pt x="535" y="280"/>
                    <a:pt x="544" y="270"/>
                    <a:pt x="553" y="262"/>
                  </a:cubicBezTo>
                  <a:cubicBezTo>
                    <a:pt x="553" y="262"/>
                    <a:pt x="554" y="262"/>
                    <a:pt x="554" y="262"/>
                  </a:cubicBezTo>
                  <a:cubicBezTo>
                    <a:pt x="560" y="256"/>
                    <a:pt x="566" y="252"/>
                    <a:pt x="572" y="247"/>
                  </a:cubicBezTo>
                  <a:cubicBezTo>
                    <a:pt x="572" y="247"/>
                    <a:pt x="573" y="247"/>
                    <a:pt x="573" y="247"/>
                  </a:cubicBezTo>
                  <a:lnTo>
                    <a:pt x="574" y="246"/>
                  </a:lnTo>
                  <a:cubicBezTo>
                    <a:pt x="574" y="246"/>
                    <a:pt x="574" y="246"/>
                    <a:pt x="574" y="246"/>
                  </a:cubicBezTo>
                  <a:cubicBezTo>
                    <a:pt x="575" y="245"/>
                    <a:pt x="576" y="244"/>
                    <a:pt x="577" y="244"/>
                  </a:cubicBezTo>
                  <a:lnTo>
                    <a:pt x="571" y="228"/>
                  </a:lnTo>
                  <a:cubicBezTo>
                    <a:pt x="568" y="230"/>
                    <a:pt x="565" y="233"/>
                    <a:pt x="562" y="235"/>
                  </a:cubicBezTo>
                  <a:cubicBezTo>
                    <a:pt x="562" y="235"/>
                    <a:pt x="562" y="236"/>
                    <a:pt x="562" y="236"/>
                  </a:cubicBezTo>
                  <a:cubicBezTo>
                    <a:pt x="456" y="323"/>
                    <a:pt x="411" y="466"/>
                    <a:pt x="294" y="544"/>
                  </a:cubicBezTo>
                  <a:cubicBezTo>
                    <a:pt x="296" y="547"/>
                    <a:pt x="297" y="549"/>
                    <a:pt x="299" y="552"/>
                  </a:cubicBezTo>
                  <a:lnTo>
                    <a:pt x="299" y="552"/>
                  </a:lnTo>
                  <a:close/>
                  <a:moveTo>
                    <a:pt x="400" y="562"/>
                  </a:moveTo>
                  <a:lnTo>
                    <a:pt x="400" y="562"/>
                  </a:lnTo>
                  <a:cubicBezTo>
                    <a:pt x="400" y="562"/>
                    <a:pt x="400" y="562"/>
                    <a:pt x="400" y="562"/>
                  </a:cubicBezTo>
                  <a:cubicBezTo>
                    <a:pt x="402" y="563"/>
                    <a:pt x="405" y="563"/>
                    <a:pt x="407" y="563"/>
                  </a:cubicBezTo>
                  <a:cubicBezTo>
                    <a:pt x="414" y="563"/>
                    <a:pt x="421" y="561"/>
                    <a:pt x="426" y="556"/>
                  </a:cubicBezTo>
                  <a:cubicBezTo>
                    <a:pt x="426" y="556"/>
                    <a:pt x="426" y="556"/>
                    <a:pt x="426" y="556"/>
                  </a:cubicBezTo>
                  <a:cubicBezTo>
                    <a:pt x="433" y="551"/>
                    <a:pt x="437" y="543"/>
                    <a:pt x="437" y="534"/>
                  </a:cubicBezTo>
                  <a:cubicBezTo>
                    <a:pt x="437" y="529"/>
                    <a:pt x="436" y="525"/>
                    <a:pt x="434" y="522"/>
                  </a:cubicBezTo>
                  <a:cubicBezTo>
                    <a:pt x="434" y="521"/>
                    <a:pt x="434" y="521"/>
                    <a:pt x="434" y="521"/>
                  </a:cubicBezTo>
                  <a:cubicBezTo>
                    <a:pt x="429" y="511"/>
                    <a:pt x="419" y="505"/>
                    <a:pt x="407" y="505"/>
                  </a:cubicBezTo>
                  <a:cubicBezTo>
                    <a:pt x="406" y="505"/>
                    <a:pt x="404" y="505"/>
                    <a:pt x="403" y="505"/>
                  </a:cubicBezTo>
                  <a:lnTo>
                    <a:pt x="402" y="505"/>
                  </a:lnTo>
                  <a:cubicBezTo>
                    <a:pt x="397" y="506"/>
                    <a:pt x="392" y="508"/>
                    <a:pt x="388" y="512"/>
                  </a:cubicBezTo>
                  <a:lnTo>
                    <a:pt x="388" y="512"/>
                  </a:lnTo>
                  <a:cubicBezTo>
                    <a:pt x="382" y="517"/>
                    <a:pt x="378" y="525"/>
                    <a:pt x="378" y="534"/>
                  </a:cubicBezTo>
                  <a:cubicBezTo>
                    <a:pt x="378" y="547"/>
                    <a:pt x="387" y="559"/>
                    <a:pt x="400" y="562"/>
                  </a:cubicBezTo>
                  <a:lnTo>
                    <a:pt x="400" y="562"/>
                  </a:lnTo>
                  <a:close/>
                  <a:moveTo>
                    <a:pt x="324" y="668"/>
                  </a:moveTo>
                  <a:lnTo>
                    <a:pt x="324" y="668"/>
                  </a:lnTo>
                  <a:cubicBezTo>
                    <a:pt x="332" y="665"/>
                    <a:pt x="340" y="662"/>
                    <a:pt x="347" y="657"/>
                  </a:cubicBezTo>
                  <a:cubicBezTo>
                    <a:pt x="347" y="657"/>
                    <a:pt x="347" y="657"/>
                    <a:pt x="348" y="657"/>
                  </a:cubicBezTo>
                  <a:cubicBezTo>
                    <a:pt x="354" y="653"/>
                    <a:pt x="360" y="648"/>
                    <a:pt x="365" y="643"/>
                  </a:cubicBezTo>
                  <a:cubicBezTo>
                    <a:pt x="365" y="643"/>
                    <a:pt x="365" y="643"/>
                    <a:pt x="365" y="643"/>
                  </a:cubicBezTo>
                  <a:cubicBezTo>
                    <a:pt x="390" y="618"/>
                    <a:pt x="397" y="585"/>
                    <a:pt x="396" y="567"/>
                  </a:cubicBezTo>
                  <a:cubicBezTo>
                    <a:pt x="391" y="565"/>
                    <a:pt x="385" y="562"/>
                    <a:pt x="381" y="557"/>
                  </a:cubicBezTo>
                  <a:cubicBezTo>
                    <a:pt x="384" y="590"/>
                    <a:pt x="374" y="629"/>
                    <a:pt x="327" y="653"/>
                  </a:cubicBezTo>
                  <a:cubicBezTo>
                    <a:pt x="326" y="653"/>
                    <a:pt x="326" y="653"/>
                    <a:pt x="325" y="653"/>
                  </a:cubicBezTo>
                  <a:cubicBezTo>
                    <a:pt x="325" y="653"/>
                    <a:pt x="324" y="653"/>
                    <a:pt x="324" y="653"/>
                  </a:cubicBezTo>
                  <a:cubicBezTo>
                    <a:pt x="316" y="650"/>
                    <a:pt x="307" y="646"/>
                    <a:pt x="300" y="641"/>
                  </a:cubicBezTo>
                  <a:cubicBezTo>
                    <a:pt x="299" y="640"/>
                    <a:pt x="299" y="640"/>
                    <a:pt x="298" y="640"/>
                  </a:cubicBezTo>
                  <a:cubicBezTo>
                    <a:pt x="292" y="635"/>
                    <a:pt x="286" y="629"/>
                    <a:pt x="282" y="622"/>
                  </a:cubicBezTo>
                  <a:cubicBezTo>
                    <a:pt x="282" y="621"/>
                    <a:pt x="282" y="621"/>
                    <a:pt x="281" y="621"/>
                  </a:cubicBezTo>
                  <a:cubicBezTo>
                    <a:pt x="272" y="605"/>
                    <a:pt x="274" y="585"/>
                    <a:pt x="300" y="569"/>
                  </a:cubicBezTo>
                  <a:cubicBezTo>
                    <a:pt x="299" y="565"/>
                    <a:pt x="297" y="561"/>
                    <a:pt x="295" y="557"/>
                  </a:cubicBezTo>
                  <a:cubicBezTo>
                    <a:pt x="241" y="594"/>
                    <a:pt x="263" y="640"/>
                    <a:pt x="324" y="668"/>
                  </a:cubicBezTo>
                  <a:lnTo>
                    <a:pt x="324" y="668"/>
                  </a:lnTo>
                  <a:close/>
                  <a:moveTo>
                    <a:pt x="349" y="662"/>
                  </a:moveTo>
                  <a:lnTo>
                    <a:pt x="349" y="662"/>
                  </a:lnTo>
                  <a:cubicBezTo>
                    <a:pt x="344" y="666"/>
                    <a:pt x="338" y="669"/>
                    <a:pt x="331" y="672"/>
                  </a:cubicBezTo>
                  <a:cubicBezTo>
                    <a:pt x="363" y="685"/>
                    <a:pt x="405" y="694"/>
                    <a:pt x="449" y="693"/>
                  </a:cubicBezTo>
                  <a:cubicBezTo>
                    <a:pt x="423" y="683"/>
                    <a:pt x="374" y="667"/>
                    <a:pt x="349" y="662"/>
                  </a:cubicBezTo>
                  <a:lnTo>
                    <a:pt x="349" y="662"/>
                  </a:lnTo>
                  <a:close/>
                  <a:moveTo>
                    <a:pt x="368" y="648"/>
                  </a:moveTo>
                  <a:lnTo>
                    <a:pt x="368" y="648"/>
                  </a:lnTo>
                  <a:cubicBezTo>
                    <a:pt x="364" y="652"/>
                    <a:pt x="360" y="655"/>
                    <a:pt x="356" y="658"/>
                  </a:cubicBezTo>
                  <a:cubicBezTo>
                    <a:pt x="387" y="665"/>
                    <a:pt x="443" y="683"/>
                    <a:pt x="463" y="692"/>
                  </a:cubicBezTo>
                  <a:cubicBezTo>
                    <a:pt x="475" y="692"/>
                    <a:pt x="487" y="690"/>
                    <a:pt x="499" y="688"/>
                  </a:cubicBezTo>
                  <a:cubicBezTo>
                    <a:pt x="465" y="677"/>
                    <a:pt x="398" y="656"/>
                    <a:pt x="368" y="648"/>
                  </a:cubicBezTo>
                  <a:lnTo>
                    <a:pt x="368" y="648"/>
                  </a:lnTo>
                  <a:close/>
                  <a:moveTo>
                    <a:pt x="402" y="568"/>
                  </a:moveTo>
                  <a:lnTo>
                    <a:pt x="402" y="568"/>
                  </a:lnTo>
                  <a:cubicBezTo>
                    <a:pt x="402" y="587"/>
                    <a:pt x="395" y="619"/>
                    <a:pt x="372" y="644"/>
                  </a:cubicBezTo>
                  <a:cubicBezTo>
                    <a:pt x="407" y="652"/>
                    <a:pt x="482" y="676"/>
                    <a:pt x="510" y="686"/>
                  </a:cubicBezTo>
                  <a:cubicBezTo>
                    <a:pt x="514" y="685"/>
                    <a:pt x="518" y="684"/>
                    <a:pt x="521" y="683"/>
                  </a:cubicBezTo>
                  <a:cubicBezTo>
                    <a:pt x="517" y="661"/>
                    <a:pt x="517" y="629"/>
                    <a:pt x="528" y="594"/>
                  </a:cubicBezTo>
                  <a:cubicBezTo>
                    <a:pt x="497" y="592"/>
                    <a:pt x="461" y="582"/>
                    <a:pt x="428" y="562"/>
                  </a:cubicBezTo>
                  <a:cubicBezTo>
                    <a:pt x="422" y="566"/>
                    <a:pt x="415" y="569"/>
                    <a:pt x="407" y="569"/>
                  </a:cubicBezTo>
                  <a:cubicBezTo>
                    <a:pt x="405" y="569"/>
                    <a:pt x="404" y="569"/>
                    <a:pt x="402" y="568"/>
                  </a:cubicBezTo>
                  <a:lnTo>
                    <a:pt x="402" y="568"/>
                  </a:lnTo>
                  <a:close/>
                  <a:moveTo>
                    <a:pt x="402" y="492"/>
                  </a:moveTo>
                  <a:lnTo>
                    <a:pt x="402" y="492"/>
                  </a:lnTo>
                  <a:cubicBezTo>
                    <a:pt x="402" y="495"/>
                    <a:pt x="403" y="497"/>
                    <a:pt x="404" y="499"/>
                  </a:cubicBezTo>
                  <a:cubicBezTo>
                    <a:pt x="405" y="499"/>
                    <a:pt x="406" y="499"/>
                    <a:pt x="407" y="499"/>
                  </a:cubicBezTo>
                  <a:cubicBezTo>
                    <a:pt x="413" y="499"/>
                    <a:pt x="418" y="500"/>
                    <a:pt x="423" y="503"/>
                  </a:cubicBezTo>
                  <a:cubicBezTo>
                    <a:pt x="426" y="487"/>
                    <a:pt x="411" y="481"/>
                    <a:pt x="402" y="492"/>
                  </a:cubicBezTo>
                  <a:lnTo>
                    <a:pt x="402" y="492"/>
                  </a:lnTo>
                  <a:close/>
                  <a:moveTo>
                    <a:pt x="422" y="464"/>
                  </a:moveTo>
                  <a:lnTo>
                    <a:pt x="422" y="464"/>
                  </a:lnTo>
                  <a:cubicBezTo>
                    <a:pt x="447" y="470"/>
                    <a:pt x="455" y="502"/>
                    <a:pt x="440" y="521"/>
                  </a:cubicBezTo>
                  <a:cubicBezTo>
                    <a:pt x="441" y="525"/>
                    <a:pt x="442" y="529"/>
                    <a:pt x="442" y="534"/>
                  </a:cubicBezTo>
                  <a:cubicBezTo>
                    <a:pt x="442" y="543"/>
                    <a:pt x="438" y="552"/>
                    <a:pt x="432" y="558"/>
                  </a:cubicBezTo>
                  <a:cubicBezTo>
                    <a:pt x="481" y="588"/>
                    <a:pt x="536" y="593"/>
                    <a:pt x="572" y="586"/>
                  </a:cubicBezTo>
                  <a:cubicBezTo>
                    <a:pt x="610" y="578"/>
                    <a:pt x="623" y="557"/>
                    <a:pt x="600" y="536"/>
                  </a:cubicBezTo>
                  <a:cubicBezTo>
                    <a:pt x="595" y="532"/>
                    <a:pt x="607" y="521"/>
                    <a:pt x="615" y="520"/>
                  </a:cubicBezTo>
                  <a:cubicBezTo>
                    <a:pt x="616" y="515"/>
                    <a:pt x="614" y="511"/>
                    <a:pt x="609" y="509"/>
                  </a:cubicBezTo>
                  <a:cubicBezTo>
                    <a:pt x="598" y="508"/>
                    <a:pt x="579" y="514"/>
                    <a:pt x="566" y="517"/>
                  </a:cubicBezTo>
                  <a:cubicBezTo>
                    <a:pt x="566" y="519"/>
                    <a:pt x="562" y="520"/>
                    <a:pt x="561" y="517"/>
                  </a:cubicBezTo>
                  <a:cubicBezTo>
                    <a:pt x="560" y="513"/>
                    <a:pt x="563" y="507"/>
                    <a:pt x="564" y="505"/>
                  </a:cubicBezTo>
                  <a:cubicBezTo>
                    <a:pt x="566" y="501"/>
                    <a:pt x="570" y="504"/>
                    <a:pt x="569" y="507"/>
                  </a:cubicBezTo>
                  <a:cubicBezTo>
                    <a:pt x="568" y="508"/>
                    <a:pt x="568" y="509"/>
                    <a:pt x="567" y="511"/>
                  </a:cubicBezTo>
                  <a:cubicBezTo>
                    <a:pt x="580" y="508"/>
                    <a:pt x="597" y="502"/>
                    <a:pt x="609" y="503"/>
                  </a:cubicBezTo>
                  <a:cubicBezTo>
                    <a:pt x="612" y="501"/>
                    <a:pt x="620" y="495"/>
                    <a:pt x="619" y="491"/>
                  </a:cubicBezTo>
                  <a:cubicBezTo>
                    <a:pt x="618" y="490"/>
                    <a:pt x="617" y="489"/>
                    <a:pt x="616" y="487"/>
                  </a:cubicBezTo>
                  <a:cubicBezTo>
                    <a:pt x="610" y="479"/>
                    <a:pt x="612" y="473"/>
                    <a:pt x="618" y="467"/>
                  </a:cubicBezTo>
                  <a:cubicBezTo>
                    <a:pt x="608" y="466"/>
                    <a:pt x="596" y="467"/>
                    <a:pt x="590" y="474"/>
                  </a:cubicBezTo>
                  <a:cubicBezTo>
                    <a:pt x="586" y="479"/>
                    <a:pt x="579" y="467"/>
                    <a:pt x="579" y="466"/>
                  </a:cubicBezTo>
                  <a:cubicBezTo>
                    <a:pt x="576" y="460"/>
                    <a:pt x="576" y="452"/>
                    <a:pt x="586" y="443"/>
                  </a:cubicBezTo>
                  <a:cubicBezTo>
                    <a:pt x="588" y="440"/>
                    <a:pt x="592" y="445"/>
                    <a:pt x="590" y="447"/>
                  </a:cubicBezTo>
                  <a:cubicBezTo>
                    <a:pt x="582" y="454"/>
                    <a:pt x="580" y="461"/>
                    <a:pt x="587" y="468"/>
                  </a:cubicBezTo>
                  <a:lnTo>
                    <a:pt x="588" y="469"/>
                  </a:lnTo>
                  <a:cubicBezTo>
                    <a:pt x="598" y="461"/>
                    <a:pt x="612" y="460"/>
                    <a:pt x="624" y="463"/>
                  </a:cubicBezTo>
                  <a:lnTo>
                    <a:pt x="624" y="463"/>
                  </a:lnTo>
                  <a:lnTo>
                    <a:pt x="624" y="463"/>
                  </a:lnTo>
                  <a:cubicBezTo>
                    <a:pt x="645" y="461"/>
                    <a:pt x="644" y="453"/>
                    <a:pt x="638" y="437"/>
                  </a:cubicBezTo>
                  <a:cubicBezTo>
                    <a:pt x="636" y="431"/>
                    <a:pt x="633" y="424"/>
                    <a:pt x="630" y="415"/>
                  </a:cubicBezTo>
                  <a:cubicBezTo>
                    <a:pt x="625" y="404"/>
                    <a:pt x="617" y="379"/>
                    <a:pt x="608" y="353"/>
                  </a:cubicBezTo>
                  <a:cubicBezTo>
                    <a:pt x="584" y="343"/>
                    <a:pt x="549" y="349"/>
                    <a:pt x="523" y="361"/>
                  </a:cubicBezTo>
                  <a:cubicBezTo>
                    <a:pt x="516" y="371"/>
                    <a:pt x="507" y="380"/>
                    <a:pt x="493" y="389"/>
                  </a:cubicBezTo>
                  <a:cubicBezTo>
                    <a:pt x="487" y="426"/>
                    <a:pt x="457" y="453"/>
                    <a:pt x="423" y="457"/>
                  </a:cubicBezTo>
                  <a:lnTo>
                    <a:pt x="422" y="464"/>
                  </a:lnTo>
                  <a:lnTo>
                    <a:pt x="422" y="464"/>
                  </a:lnTo>
                  <a:close/>
                  <a:moveTo>
                    <a:pt x="416" y="463"/>
                  </a:moveTo>
                  <a:lnTo>
                    <a:pt x="416" y="463"/>
                  </a:lnTo>
                  <a:lnTo>
                    <a:pt x="417" y="458"/>
                  </a:lnTo>
                  <a:cubicBezTo>
                    <a:pt x="415" y="458"/>
                    <a:pt x="413" y="458"/>
                    <a:pt x="411" y="458"/>
                  </a:cubicBezTo>
                  <a:cubicBezTo>
                    <a:pt x="407" y="463"/>
                    <a:pt x="403" y="468"/>
                    <a:pt x="399" y="473"/>
                  </a:cubicBezTo>
                  <a:cubicBezTo>
                    <a:pt x="399" y="477"/>
                    <a:pt x="399" y="482"/>
                    <a:pt x="400" y="485"/>
                  </a:cubicBezTo>
                  <a:cubicBezTo>
                    <a:pt x="412" y="476"/>
                    <a:pt x="435" y="482"/>
                    <a:pt x="428" y="506"/>
                  </a:cubicBezTo>
                  <a:cubicBezTo>
                    <a:pt x="431" y="508"/>
                    <a:pt x="434" y="511"/>
                    <a:pt x="437" y="515"/>
                  </a:cubicBezTo>
                  <a:cubicBezTo>
                    <a:pt x="449" y="498"/>
                    <a:pt x="439" y="469"/>
                    <a:pt x="414" y="469"/>
                  </a:cubicBezTo>
                  <a:cubicBezTo>
                    <a:pt x="411" y="468"/>
                    <a:pt x="411" y="463"/>
                    <a:pt x="415" y="463"/>
                  </a:cubicBezTo>
                  <a:cubicBezTo>
                    <a:pt x="415" y="463"/>
                    <a:pt x="416" y="463"/>
                    <a:pt x="416" y="463"/>
                  </a:cubicBezTo>
                  <a:lnTo>
                    <a:pt x="416" y="463"/>
                  </a:lnTo>
                  <a:close/>
                  <a:moveTo>
                    <a:pt x="514" y="262"/>
                  </a:moveTo>
                  <a:lnTo>
                    <a:pt x="514" y="262"/>
                  </a:lnTo>
                  <a:cubicBezTo>
                    <a:pt x="514" y="265"/>
                    <a:pt x="511" y="267"/>
                    <a:pt x="509" y="267"/>
                  </a:cubicBezTo>
                  <a:cubicBezTo>
                    <a:pt x="506" y="267"/>
                    <a:pt x="503" y="265"/>
                    <a:pt x="503" y="262"/>
                  </a:cubicBezTo>
                  <a:cubicBezTo>
                    <a:pt x="503" y="259"/>
                    <a:pt x="506" y="257"/>
                    <a:pt x="509" y="257"/>
                  </a:cubicBezTo>
                  <a:cubicBezTo>
                    <a:pt x="511" y="257"/>
                    <a:pt x="514" y="259"/>
                    <a:pt x="514" y="262"/>
                  </a:cubicBezTo>
                  <a:lnTo>
                    <a:pt x="514" y="262"/>
                  </a:lnTo>
                  <a:close/>
                  <a:moveTo>
                    <a:pt x="529" y="244"/>
                  </a:moveTo>
                  <a:lnTo>
                    <a:pt x="529" y="244"/>
                  </a:lnTo>
                  <a:cubicBezTo>
                    <a:pt x="529" y="248"/>
                    <a:pt x="526" y="250"/>
                    <a:pt x="523" y="250"/>
                  </a:cubicBezTo>
                  <a:cubicBezTo>
                    <a:pt x="520" y="250"/>
                    <a:pt x="517" y="248"/>
                    <a:pt x="517" y="244"/>
                  </a:cubicBezTo>
                  <a:cubicBezTo>
                    <a:pt x="517" y="241"/>
                    <a:pt x="520" y="239"/>
                    <a:pt x="523" y="239"/>
                  </a:cubicBezTo>
                  <a:cubicBezTo>
                    <a:pt x="526" y="239"/>
                    <a:pt x="529" y="241"/>
                    <a:pt x="529" y="244"/>
                  </a:cubicBezTo>
                  <a:lnTo>
                    <a:pt x="529" y="244"/>
                  </a:lnTo>
                  <a:close/>
                  <a:moveTo>
                    <a:pt x="499" y="280"/>
                  </a:moveTo>
                  <a:lnTo>
                    <a:pt x="499" y="280"/>
                  </a:lnTo>
                  <a:cubicBezTo>
                    <a:pt x="499" y="283"/>
                    <a:pt x="497" y="285"/>
                    <a:pt x="495" y="285"/>
                  </a:cubicBezTo>
                  <a:cubicBezTo>
                    <a:pt x="492" y="285"/>
                    <a:pt x="490" y="283"/>
                    <a:pt x="490" y="280"/>
                  </a:cubicBezTo>
                  <a:cubicBezTo>
                    <a:pt x="490" y="278"/>
                    <a:pt x="492" y="276"/>
                    <a:pt x="495" y="276"/>
                  </a:cubicBezTo>
                  <a:cubicBezTo>
                    <a:pt x="497" y="276"/>
                    <a:pt x="499" y="278"/>
                    <a:pt x="499" y="280"/>
                  </a:cubicBezTo>
                  <a:lnTo>
                    <a:pt x="499" y="280"/>
                  </a:lnTo>
                  <a:close/>
                  <a:moveTo>
                    <a:pt x="339" y="230"/>
                  </a:moveTo>
                  <a:lnTo>
                    <a:pt x="339" y="230"/>
                  </a:lnTo>
                  <a:cubicBezTo>
                    <a:pt x="339" y="233"/>
                    <a:pt x="336" y="236"/>
                    <a:pt x="333" y="236"/>
                  </a:cubicBezTo>
                  <a:cubicBezTo>
                    <a:pt x="330" y="236"/>
                    <a:pt x="328" y="233"/>
                    <a:pt x="328" y="230"/>
                  </a:cubicBezTo>
                  <a:cubicBezTo>
                    <a:pt x="328" y="227"/>
                    <a:pt x="330" y="224"/>
                    <a:pt x="333" y="224"/>
                  </a:cubicBezTo>
                  <a:cubicBezTo>
                    <a:pt x="336" y="224"/>
                    <a:pt x="339" y="227"/>
                    <a:pt x="339" y="230"/>
                  </a:cubicBezTo>
                  <a:lnTo>
                    <a:pt x="339" y="230"/>
                  </a:lnTo>
                  <a:close/>
                  <a:moveTo>
                    <a:pt x="407" y="544"/>
                  </a:moveTo>
                  <a:lnTo>
                    <a:pt x="407" y="544"/>
                  </a:lnTo>
                  <a:cubicBezTo>
                    <a:pt x="413" y="544"/>
                    <a:pt x="417" y="539"/>
                    <a:pt x="417" y="534"/>
                  </a:cubicBezTo>
                  <a:cubicBezTo>
                    <a:pt x="417" y="528"/>
                    <a:pt x="413" y="524"/>
                    <a:pt x="407" y="524"/>
                  </a:cubicBezTo>
                  <a:cubicBezTo>
                    <a:pt x="402" y="524"/>
                    <a:pt x="397" y="528"/>
                    <a:pt x="397" y="534"/>
                  </a:cubicBezTo>
                  <a:cubicBezTo>
                    <a:pt x="397" y="539"/>
                    <a:pt x="402" y="544"/>
                    <a:pt x="407" y="544"/>
                  </a:cubicBezTo>
                  <a:lnTo>
                    <a:pt x="407" y="544"/>
                  </a:lnTo>
                  <a:close/>
                  <a:moveTo>
                    <a:pt x="407" y="550"/>
                  </a:moveTo>
                  <a:lnTo>
                    <a:pt x="407" y="550"/>
                  </a:lnTo>
                  <a:cubicBezTo>
                    <a:pt x="399" y="550"/>
                    <a:pt x="392" y="542"/>
                    <a:pt x="392" y="534"/>
                  </a:cubicBezTo>
                  <a:cubicBezTo>
                    <a:pt x="392" y="525"/>
                    <a:pt x="399" y="518"/>
                    <a:pt x="407" y="518"/>
                  </a:cubicBezTo>
                  <a:cubicBezTo>
                    <a:pt x="416" y="518"/>
                    <a:pt x="423" y="525"/>
                    <a:pt x="423" y="534"/>
                  </a:cubicBezTo>
                  <a:cubicBezTo>
                    <a:pt x="423" y="542"/>
                    <a:pt x="416" y="550"/>
                    <a:pt x="407" y="550"/>
                  </a:cubicBezTo>
                  <a:lnTo>
                    <a:pt x="407" y="550"/>
                  </a:lnTo>
                  <a:close/>
                  <a:moveTo>
                    <a:pt x="624" y="463"/>
                  </a:moveTo>
                  <a:lnTo>
                    <a:pt x="624" y="463"/>
                  </a:lnTo>
                  <a:cubicBezTo>
                    <a:pt x="624" y="463"/>
                    <a:pt x="624" y="463"/>
                    <a:pt x="624" y="463"/>
                  </a:cubicBezTo>
                  <a:lnTo>
                    <a:pt x="624" y="463"/>
                  </a:lnTo>
                  <a:lnTo>
                    <a:pt x="624" y="463"/>
                  </a:lnTo>
                  <a:lnTo>
                    <a:pt x="624" y="463"/>
                  </a:lnTo>
                  <a:close/>
                  <a:moveTo>
                    <a:pt x="541" y="399"/>
                  </a:moveTo>
                  <a:lnTo>
                    <a:pt x="541" y="399"/>
                  </a:lnTo>
                  <a:cubicBezTo>
                    <a:pt x="539" y="395"/>
                    <a:pt x="539" y="389"/>
                    <a:pt x="539" y="383"/>
                  </a:cubicBezTo>
                  <a:cubicBezTo>
                    <a:pt x="531" y="385"/>
                    <a:pt x="523" y="389"/>
                    <a:pt x="516" y="395"/>
                  </a:cubicBezTo>
                  <a:cubicBezTo>
                    <a:pt x="518" y="395"/>
                    <a:pt x="522" y="397"/>
                    <a:pt x="527" y="398"/>
                  </a:cubicBezTo>
                  <a:cubicBezTo>
                    <a:pt x="531" y="398"/>
                    <a:pt x="536" y="399"/>
                    <a:pt x="541" y="399"/>
                  </a:cubicBezTo>
                  <a:lnTo>
                    <a:pt x="541" y="399"/>
                  </a:lnTo>
                  <a:close/>
                  <a:moveTo>
                    <a:pt x="545" y="381"/>
                  </a:moveTo>
                  <a:lnTo>
                    <a:pt x="545" y="381"/>
                  </a:lnTo>
                  <a:cubicBezTo>
                    <a:pt x="544" y="389"/>
                    <a:pt x="545" y="395"/>
                    <a:pt x="547" y="400"/>
                  </a:cubicBezTo>
                  <a:cubicBezTo>
                    <a:pt x="551" y="400"/>
                    <a:pt x="554" y="399"/>
                    <a:pt x="558" y="399"/>
                  </a:cubicBezTo>
                  <a:cubicBezTo>
                    <a:pt x="556" y="397"/>
                    <a:pt x="555" y="393"/>
                    <a:pt x="555" y="389"/>
                  </a:cubicBezTo>
                  <a:cubicBezTo>
                    <a:pt x="555" y="386"/>
                    <a:pt x="555" y="382"/>
                    <a:pt x="556" y="379"/>
                  </a:cubicBezTo>
                  <a:cubicBezTo>
                    <a:pt x="553" y="380"/>
                    <a:pt x="549" y="380"/>
                    <a:pt x="545" y="381"/>
                  </a:cubicBezTo>
                  <a:lnTo>
                    <a:pt x="545" y="381"/>
                  </a:lnTo>
                  <a:close/>
                  <a:moveTo>
                    <a:pt x="569" y="373"/>
                  </a:moveTo>
                  <a:lnTo>
                    <a:pt x="569" y="373"/>
                  </a:lnTo>
                  <a:cubicBezTo>
                    <a:pt x="572" y="373"/>
                    <a:pt x="576" y="372"/>
                    <a:pt x="579" y="373"/>
                  </a:cubicBezTo>
                  <a:cubicBezTo>
                    <a:pt x="581" y="373"/>
                    <a:pt x="582" y="375"/>
                    <a:pt x="582" y="376"/>
                  </a:cubicBezTo>
                  <a:cubicBezTo>
                    <a:pt x="582" y="379"/>
                    <a:pt x="577" y="381"/>
                    <a:pt x="574" y="382"/>
                  </a:cubicBezTo>
                  <a:cubicBezTo>
                    <a:pt x="574" y="384"/>
                    <a:pt x="575" y="386"/>
                    <a:pt x="575" y="387"/>
                  </a:cubicBezTo>
                  <a:cubicBezTo>
                    <a:pt x="576" y="395"/>
                    <a:pt x="572" y="402"/>
                    <a:pt x="567" y="404"/>
                  </a:cubicBezTo>
                  <a:cubicBezTo>
                    <a:pt x="567" y="404"/>
                    <a:pt x="567" y="404"/>
                    <a:pt x="567" y="404"/>
                  </a:cubicBezTo>
                  <a:cubicBezTo>
                    <a:pt x="560" y="405"/>
                    <a:pt x="553" y="405"/>
                    <a:pt x="546" y="405"/>
                  </a:cubicBezTo>
                  <a:cubicBezTo>
                    <a:pt x="545" y="405"/>
                    <a:pt x="545" y="405"/>
                    <a:pt x="544" y="405"/>
                  </a:cubicBezTo>
                  <a:cubicBezTo>
                    <a:pt x="533" y="405"/>
                    <a:pt x="521" y="403"/>
                    <a:pt x="511" y="399"/>
                  </a:cubicBezTo>
                  <a:cubicBezTo>
                    <a:pt x="511" y="399"/>
                    <a:pt x="511" y="399"/>
                    <a:pt x="511" y="399"/>
                  </a:cubicBezTo>
                  <a:cubicBezTo>
                    <a:pt x="508" y="402"/>
                    <a:pt x="504" y="399"/>
                    <a:pt x="506" y="396"/>
                  </a:cubicBezTo>
                  <a:cubicBezTo>
                    <a:pt x="506" y="396"/>
                    <a:pt x="507" y="395"/>
                    <a:pt x="508" y="394"/>
                  </a:cubicBezTo>
                  <a:cubicBezTo>
                    <a:pt x="508" y="394"/>
                    <a:pt x="509" y="393"/>
                    <a:pt x="509" y="393"/>
                  </a:cubicBezTo>
                  <a:cubicBezTo>
                    <a:pt x="515" y="387"/>
                    <a:pt x="534" y="373"/>
                    <a:pt x="569" y="37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sp>
          <p:nvSpPr>
            <p:cNvPr id="11" name="Freeform 7">
              <a:extLst>
                <a:ext uri="{FF2B5EF4-FFF2-40B4-BE49-F238E27FC236}">
                  <a16:creationId xmlns:a16="http://schemas.microsoft.com/office/drawing/2014/main" id="{AD4C2154-1036-25AE-9332-6CD29C8A49FF}"/>
                </a:ext>
              </a:extLst>
            </p:cNvPr>
            <p:cNvSpPr>
              <a:spLocks noEditPoints="1"/>
            </p:cNvSpPr>
            <p:nvPr userDrawn="1"/>
          </p:nvSpPr>
          <p:spPr bwMode="auto">
            <a:xfrm>
              <a:off x="7499350" y="325438"/>
              <a:ext cx="525463" cy="576262"/>
            </a:xfrm>
            <a:custGeom>
              <a:avLst/>
              <a:gdLst>
                <a:gd name="T0" fmla="*/ 524 w 647"/>
                <a:gd name="T1" fmla="*/ 663 h 701"/>
                <a:gd name="T2" fmla="*/ 555 w 647"/>
                <a:gd name="T3" fmla="*/ 673 h 701"/>
                <a:gd name="T4" fmla="*/ 563 w 647"/>
                <a:gd name="T5" fmla="*/ 670 h 701"/>
                <a:gd name="T6" fmla="*/ 524 w 647"/>
                <a:gd name="T7" fmla="*/ 657 h 701"/>
                <a:gd name="T8" fmla="*/ 564 w 647"/>
                <a:gd name="T9" fmla="*/ 676 h 701"/>
                <a:gd name="T10" fmla="*/ 510 w 647"/>
                <a:gd name="T11" fmla="*/ 692 h 701"/>
                <a:gd name="T12" fmla="*/ 324 w 647"/>
                <a:gd name="T13" fmla="*/ 675 h 701"/>
                <a:gd name="T14" fmla="*/ 293 w 647"/>
                <a:gd name="T15" fmla="*/ 552 h 701"/>
                <a:gd name="T16" fmla="*/ 265 w 647"/>
                <a:gd name="T17" fmla="*/ 544 h 701"/>
                <a:gd name="T18" fmla="*/ 217 w 647"/>
                <a:gd name="T19" fmla="*/ 599 h 701"/>
                <a:gd name="T20" fmla="*/ 501 w 647"/>
                <a:gd name="T21" fmla="*/ 186 h 701"/>
                <a:gd name="T22" fmla="*/ 510 w 647"/>
                <a:gd name="T23" fmla="*/ 202 h 701"/>
                <a:gd name="T24" fmla="*/ 554 w 647"/>
                <a:gd name="T25" fmla="*/ 163 h 701"/>
                <a:gd name="T26" fmla="*/ 583 w 647"/>
                <a:gd name="T27" fmla="*/ 244 h 701"/>
                <a:gd name="T28" fmla="*/ 579 w 647"/>
                <a:gd name="T29" fmla="*/ 249 h 701"/>
                <a:gd name="T30" fmla="*/ 625 w 647"/>
                <a:gd name="T31" fmla="*/ 468 h 701"/>
                <a:gd name="T32" fmla="*/ 617 w 647"/>
                <a:gd name="T33" fmla="*/ 526 h 701"/>
                <a:gd name="T34" fmla="*/ 534 w 647"/>
                <a:gd name="T35" fmla="*/ 594 h 701"/>
                <a:gd name="T36" fmla="*/ 586 w 647"/>
                <a:gd name="T37" fmla="*/ 661 h 701"/>
                <a:gd name="T38" fmla="*/ 586 w 647"/>
                <a:gd name="T39" fmla="*/ 666 h 701"/>
                <a:gd name="T40" fmla="*/ 564 w 647"/>
                <a:gd name="T41" fmla="*/ 676 h 701"/>
                <a:gd name="T42" fmla="*/ 306 w 647"/>
                <a:gd name="T43" fmla="*/ 571 h 701"/>
                <a:gd name="T44" fmla="*/ 303 w 647"/>
                <a:gd name="T45" fmla="*/ 560 h 701"/>
                <a:gd name="T46" fmla="*/ 302 w 647"/>
                <a:gd name="T47" fmla="*/ 575 h 701"/>
                <a:gd name="T48" fmla="*/ 303 w 647"/>
                <a:gd name="T49" fmla="*/ 596 h 701"/>
                <a:gd name="T50" fmla="*/ 283 w 647"/>
                <a:gd name="T51" fmla="*/ 607 h 701"/>
                <a:gd name="T52" fmla="*/ 333 w 647"/>
                <a:gd name="T53" fmla="*/ 540 h 701"/>
                <a:gd name="T54" fmla="*/ 283 w 647"/>
                <a:gd name="T55" fmla="*/ 607 h 701"/>
                <a:gd name="T56" fmla="*/ 301 w 647"/>
                <a:gd name="T57" fmla="*/ 635 h 701"/>
                <a:gd name="T58" fmla="*/ 289 w 647"/>
                <a:gd name="T59" fmla="*/ 623 h 701"/>
                <a:gd name="T60" fmla="*/ 307 w 647"/>
                <a:gd name="T61" fmla="*/ 639 h 701"/>
                <a:gd name="T62" fmla="*/ 352 w 647"/>
                <a:gd name="T63" fmla="*/ 524 h 701"/>
                <a:gd name="T64" fmla="*/ 527 w 647"/>
                <a:gd name="T65" fmla="*/ 353 h 701"/>
                <a:gd name="T66" fmla="*/ 578 w 647"/>
                <a:gd name="T67" fmla="*/ 264 h 701"/>
                <a:gd name="T68" fmla="*/ 527 w 647"/>
                <a:gd name="T69" fmla="*/ 353 h 701"/>
                <a:gd name="T70" fmla="*/ 519 w 647"/>
                <a:gd name="T71" fmla="*/ 356 h 701"/>
                <a:gd name="T72" fmla="*/ 528 w 647"/>
                <a:gd name="T73" fmla="*/ 314 h 701"/>
                <a:gd name="T74" fmla="*/ 516 w 647"/>
                <a:gd name="T75" fmla="*/ 310 h 701"/>
                <a:gd name="T76" fmla="*/ 518 w 647"/>
                <a:gd name="T77" fmla="*/ 357 h 701"/>
                <a:gd name="T78" fmla="*/ 374 w 647"/>
                <a:gd name="T79" fmla="*/ 525 h 701"/>
                <a:gd name="T80" fmla="*/ 366 w 647"/>
                <a:gd name="T81" fmla="*/ 510 h 701"/>
                <a:gd name="T82" fmla="*/ 387 w 647"/>
                <a:gd name="T83" fmla="*/ 505 h 701"/>
                <a:gd name="T84" fmla="*/ 394 w 647"/>
                <a:gd name="T85" fmla="*/ 479 h 701"/>
                <a:gd name="T86" fmla="*/ 387 w 647"/>
                <a:gd name="T87" fmla="*/ 505 h 701"/>
                <a:gd name="T88" fmla="*/ 258 w 647"/>
                <a:gd name="T89" fmla="*/ 506 h 701"/>
                <a:gd name="T90" fmla="*/ 226 w 647"/>
                <a:gd name="T91" fmla="*/ 406 h 701"/>
                <a:gd name="T92" fmla="*/ 228 w 647"/>
                <a:gd name="T93" fmla="*/ 363 h 701"/>
                <a:gd name="T94" fmla="*/ 231 w 647"/>
                <a:gd name="T95" fmla="*/ 349 h 701"/>
                <a:gd name="T96" fmla="*/ 310 w 647"/>
                <a:gd name="T97" fmla="*/ 227 h 701"/>
                <a:gd name="T98" fmla="*/ 358 w 647"/>
                <a:gd name="T99" fmla="*/ 200 h 701"/>
                <a:gd name="T100" fmla="*/ 462 w 647"/>
                <a:gd name="T101" fmla="*/ 190 h 701"/>
                <a:gd name="T102" fmla="*/ 476 w 647"/>
                <a:gd name="T103" fmla="*/ 180 h 701"/>
                <a:gd name="T104" fmla="*/ 269 w 647"/>
                <a:gd name="T105" fmla="*/ 246 h 701"/>
                <a:gd name="T106" fmla="*/ 245 w 647"/>
                <a:gd name="T107" fmla="*/ 277 h 701"/>
                <a:gd name="T108" fmla="*/ 217 w 647"/>
                <a:gd name="T109" fmla="*/ 345 h 701"/>
                <a:gd name="T110" fmla="*/ 253 w 647"/>
                <a:gd name="T111" fmla="*/ 527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7" h="701">
                  <a:moveTo>
                    <a:pt x="555" y="673"/>
                  </a:moveTo>
                  <a:lnTo>
                    <a:pt x="555" y="673"/>
                  </a:lnTo>
                  <a:cubicBezTo>
                    <a:pt x="549" y="670"/>
                    <a:pt x="537" y="667"/>
                    <a:pt x="524" y="663"/>
                  </a:cubicBezTo>
                  <a:cubicBezTo>
                    <a:pt x="525" y="670"/>
                    <a:pt x="526" y="677"/>
                    <a:pt x="527" y="682"/>
                  </a:cubicBezTo>
                  <a:cubicBezTo>
                    <a:pt x="536" y="680"/>
                    <a:pt x="546" y="677"/>
                    <a:pt x="555" y="673"/>
                  </a:cubicBezTo>
                  <a:lnTo>
                    <a:pt x="555" y="673"/>
                  </a:lnTo>
                  <a:close/>
                  <a:moveTo>
                    <a:pt x="524" y="657"/>
                  </a:moveTo>
                  <a:lnTo>
                    <a:pt x="524" y="657"/>
                  </a:lnTo>
                  <a:cubicBezTo>
                    <a:pt x="539" y="662"/>
                    <a:pt x="556" y="666"/>
                    <a:pt x="563" y="670"/>
                  </a:cubicBezTo>
                  <a:cubicBezTo>
                    <a:pt x="568" y="668"/>
                    <a:pt x="574" y="666"/>
                    <a:pt x="579" y="663"/>
                  </a:cubicBezTo>
                  <a:cubicBezTo>
                    <a:pt x="569" y="658"/>
                    <a:pt x="546" y="651"/>
                    <a:pt x="524" y="645"/>
                  </a:cubicBezTo>
                  <a:cubicBezTo>
                    <a:pt x="524" y="649"/>
                    <a:pt x="524" y="653"/>
                    <a:pt x="524" y="657"/>
                  </a:cubicBezTo>
                  <a:lnTo>
                    <a:pt x="524" y="657"/>
                  </a:lnTo>
                  <a:close/>
                  <a:moveTo>
                    <a:pt x="564" y="676"/>
                  </a:moveTo>
                  <a:lnTo>
                    <a:pt x="564" y="676"/>
                  </a:lnTo>
                  <a:cubicBezTo>
                    <a:pt x="563" y="676"/>
                    <a:pt x="563" y="676"/>
                    <a:pt x="563" y="676"/>
                  </a:cubicBezTo>
                  <a:cubicBezTo>
                    <a:pt x="546" y="683"/>
                    <a:pt x="528" y="688"/>
                    <a:pt x="511" y="692"/>
                  </a:cubicBezTo>
                  <a:cubicBezTo>
                    <a:pt x="511" y="692"/>
                    <a:pt x="510" y="692"/>
                    <a:pt x="510" y="692"/>
                  </a:cubicBezTo>
                  <a:cubicBezTo>
                    <a:pt x="494" y="695"/>
                    <a:pt x="478" y="697"/>
                    <a:pt x="463" y="698"/>
                  </a:cubicBezTo>
                  <a:cubicBezTo>
                    <a:pt x="462" y="698"/>
                    <a:pt x="462" y="698"/>
                    <a:pt x="462" y="698"/>
                  </a:cubicBezTo>
                  <a:cubicBezTo>
                    <a:pt x="410" y="701"/>
                    <a:pt x="361" y="691"/>
                    <a:pt x="324" y="675"/>
                  </a:cubicBezTo>
                  <a:lnTo>
                    <a:pt x="323" y="674"/>
                  </a:lnTo>
                  <a:cubicBezTo>
                    <a:pt x="323" y="674"/>
                    <a:pt x="322" y="674"/>
                    <a:pt x="322" y="674"/>
                  </a:cubicBezTo>
                  <a:cubicBezTo>
                    <a:pt x="260" y="645"/>
                    <a:pt x="232" y="594"/>
                    <a:pt x="293" y="552"/>
                  </a:cubicBezTo>
                  <a:cubicBezTo>
                    <a:pt x="286" y="542"/>
                    <a:pt x="278" y="532"/>
                    <a:pt x="270" y="522"/>
                  </a:cubicBezTo>
                  <a:cubicBezTo>
                    <a:pt x="267" y="518"/>
                    <a:pt x="265" y="515"/>
                    <a:pt x="262" y="511"/>
                  </a:cubicBezTo>
                  <a:cubicBezTo>
                    <a:pt x="257" y="524"/>
                    <a:pt x="257" y="532"/>
                    <a:pt x="265" y="544"/>
                  </a:cubicBezTo>
                  <a:cubicBezTo>
                    <a:pt x="266" y="545"/>
                    <a:pt x="265" y="546"/>
                    <a:pt x="265" y="547"/>
                  </a:cubicBezTo>
                  <a:lnTo>
                    <a:pt x="221" y="599"/>
                  </a:lnTo>
                  <a:cubicBezTo>
                    <a:pt x="220" y="601"/>
                    <a:pt x="218" y="601"/>
                    <a:pt x="217" y="599"/>
                  </a:cubicBezTo>
                  <a:cubicBezTo>
                    <a:pt x="0" y="361"/>
                    <a:pt x="247" y="0"/>
                    <a:pt x="546" y="104"/>
                  </a:cubicBezTo>
                  <a:cubicBezTo>
                    <a:pt x="548" y="105"/>
                    <a:pt x="549" y="106"/>
                    <a:pt x="548" y="108"/>
                  </a:cubicBezTo>
                  <a:lnTo>
                    <a:pt x="501" y="186"/>
                  </a:lnTo>
                  <a:cubicBezTo>
                    <a:pt x="500" y="187"/>
                    <a:pt x="499" y="188"/>
                    <a:pt x="498" y="187"/>
                  </a:cubicBezTo>
                  <a:cubicBezTo>
                    <a:pt x="483" y="185"/>
                    <a:pt x="474" y="186"/>
                    <a:pt x="468" y="192"/>
                  </a:cubicBezTo>
                  <a:cubicBezTo>
                    <a:pt x="482" y="194"/>
                    <a:pt x="496" y="197"/>
                    <a:pt x="510" y="202"/>
                  </a:cubicBezTo>
                  <a:cubicBezTo>
                    <a:pt x="523" y="188"/>
                    <a:pt x="536" y="175"/>
                    <a:pt x="551" y="163"/>
                  </a:cubicBezTo>
                  <a:cubicBezTo>
                    <a:pt x="551" y="163"/>
                    <a:pt x="551" y="163"/>
                    <a:pt x="552" y="163"/>
                  </a:cubicBezTo>
                  <a:cubicBezTo>
                    <a:pt x="552" y="162"/>
                    <a:pt x="553" y="162"/>
                    <a:pt x="554" y="163"/>
                  </a:cubicBezTo>
                  <a:cubicBezTo>
                    <a:pt x="555" y="163"/>
                    <a:pt x="555" y="163"/>
                    <a:pt x="556" y="164"/>
                  </a:cubicBezTo>
                  <a:cubicBezTo>
                    <a:pt x="556" y="164"/>
                    <a:pt x="556" y="165"/>
                    <a:pt x="556" y="165"/>
                  </a:cubicBezTo>
                  <a:lnTo>
                    <a:pt x="583" y="244"/>
                  </a:lnTo>
                  <a:cubicBezTo>
                    <a:pt x="583" y="245"/>
                    <a:pt x="583" y="245"/>
                    <a:pt x="583" y="246"/>
                  </a:cubicBezTo>
                  <a:cubicBezTo>
                    <a:pt x="583" y="247"/>
                    <a:pt x="582" y="247"/>
                    <a:pt x="582" y="247"/>
                  </a:cubicBezTo>
                  <a:cubicBezTo>
                    <a:pt x="581" y="248"/>
                    <a:pt x="580" y="249"/>
                    <a:pt x="579" y="249"/>
                  </a:cubicBezTo>
                  <a:cubicBezTo>
                    <a:pt x="585" y="266"/>
                    <a:pt x="623" y="382"/>
                    <a:pt x="635" y="413"/>
                  </a:cubicBezTo>
                  <a:cubicBezTo>
                    <a:pt x="639" y="423"/>
                    <a:pt x="647" y="441"/>
                    <a:pt x="647" y="452"/>
                  </a:cubicBezTo>
                  <a:cubicBezTo>
                    <a:pt x="647" y="462"/>
                    <a:pt x="640" y="467"/>
                    <a:pt x="625" y="468"/>
                  </a:cubicBezTo>
                  <a:cubicBezTo>
                    <a:pt x="617" y="475"/>
                    <a:pt x="616" y="478"/>
                    <a:pt x="620" y="483"/>
                  </a:cubicBezTo>
                  <a:cubicBezTo>
                    <a:pt x="628" y="494"/>
                    <a:pt x="624" y="499"/>
                    <a:pt x="615" y="506"/>
                  </a:cubicBezTo>
                  <a:cubicBezTo>
                    <a:pt x="624" y="513"/>
                    <a:pt x="622" y="526"/>
                    <a:pt x="617" y="526"/>
                  </a:cubicBezTo>
                  <a:cubicBezTo>
                    <a:pt x="611" y="526"/>
                    <a:pt x="609" y="528"/>
                    <a:pt x="605" y="533"/>
                  </a:cubicBezTo>
                  <a:cubicBezTo>
                    <a:pt x="633" y="560"/>
                    <a:pt x="610" y="583"/>
                    <a:pt x="573" y="591"/>
                  </a:cubicBezTo>
                  <a:cubicBezTo>
                    <a:pt x="562" y="594"/>
                    <a:pt x="548" y="595"/>
                    <a:pt x="534" y="594"/>
                  </a:cubicBezTo>
                  <a:cubicBezTo>
                    <a:pt x="534" y="594"/>
                    <a:pt x="534" y="594"/>
                    <a:pt x="534" y="595"/>
                  </a:cubicBezTo>
                  <a:cubicBezTo>
                    <a:pt x="529" y="610"/>
                    <a:pt x="526" y="625"/>
                    <a:pt x="525" y="639"/>
                  </a:cubicBezTo>
                  <a:cubicBezTo>
                    <a:pt x="549" y="646"/>
                    <a:pt x="578" y="655"/>
                    <a:pt x="586" y="661"/>
                  </a:cubicBezTo>
                  <a:cubicBezTo>
                    <a:pt x="586" y="661"/>
                    <a:pt x="587" y="662"/>
                    <a:pt x="587" y="662"/>
                  </a:cubicBezTo>
                  <a:cubicBezTo>
                    <a:pt x="587" y="663"/>
                    <a:pt x="588" y="663"/>
                    <a:pt x="587" y="664"/>
                  </a:cubicBezTo>
                  <a:cubicBezTo>
                    <a:pt x="587" y="665"/>
                    <a:pt x="587" y="665"/>
                    <a:pt x="586" y="666"/>
                  </a:cubicBezTo>
                  <a:cubicBezTo>
                    <a:pt x="586" y="666"/>
                    <a:pt x="586" y="666"/>
                    <a:pt x="585" y="666"/>
                  </a:cubicBezTo>
                  <a:cubicBezTo>
                    <a:pt x="578" y="670"/>
                    <a:pt x="571" y="673"/>
                    <a:pt x="564" y="676"/>
                  </a:cubicBezTo>
                  <a:lnTo>
                    <a:pt x="564" y="676"/>
                  </a:lnTo>
                  <a:close/>
                  <a:moveTo>
                    <a:pt x="306" y="570"/>
                  </a:moveTo>
                  <a:lnTo>
                    <a:pt x="306" y="570"/>
                  </a:lnTo>
                  <a:cubicBezTo>
                    <a:pt x="306" y="570"/>
                    <a:pt x="306" y="570"/>
                    <a:pt x="306" y="571"/>
                  </a:cubicBezTo>
                  <a:cubicBezTo>
                    <a:pt x="308" y="577"/>
                    <a:pt x="309" y="584"/>
                    <a:pt x="309" y="592"/>
                  </a:cubicBezTo>
                  <a:cubicBezTo>
                    <a:pt x="326" y="581"/>
                    <a:pt x="321" y="561"/>
                    <a:pt x="316" y="552"/>
                  </a:cubicBezTo>
                  <a:cubicBezTo>
                    <a:pt x="312" y="555"/>
                    <a:pt x="307" y="558"/>
                    <a:pt x="303" y="560"/>
                  </a:cubicBezTo>
                  <a:cubicBezTo>
                    <a:pt x="304" y="563"/>
                    <a:pt x="305" y="566"/>
                    <a:pt x="306" y="570"/>
                  </a:cubicBezTo>
                  <a:lnTo>
                    <a:pt x="306" y="570"/>
                  </a:lnTo>
                  <a:close/>
                  <a:moveTo>
                    <a:pt x="302" y="575"/>
                  </a:moveTo>
                  <a:lnTo>
                    <a:pt x="302" y="575"/>
                  </a:lnTo>
                  <a:cubicBezTo>
                    <a:pt x="289" y="583"/>
                    <a:pt x="284" y="592"/>
                    <a:pt x="283" y="601"/>
                  </a:cubicBezTo>
                  <a:cubicBezTo>
                    <a:pt x="291" y="600"/>
                    <a:pt x="297" y="598"/>
                    <a:pt x="303" y="596"/>
                  </a:cubicBezTo>
                  <a:cubicBezTo>
                    <a:pt x="303" y="588"/>
                    <a:pt x="303" y="581"/>
                    <a:pt x="302" y="575"/>
                  </a:cubicBezTo>
                  <a:lnTo>
                    <a:pt x="302" y="575"/>
                  </a:lnTo>
                  <a:close/>
                  <a:moveTo>
                    <a:pt x="283" y="607"/>
                  </a:moveTo>
                  <a:lnTo>
                    <a:pt x="283" y="607"/>
                  </a:lnTo>
                  <a:cubicBezTo>
                    <a:pt x="283" y="610"/>
                    <a:pt x="284" y="614"/>
                    <a:pt x="286" y="617"/>
                  </a:cubicBezTo>
                  <a:cubicBezTo>
                    <a:pt x="325" y="617"/>
                    <a:pt x="354" y="578"/>
                    <a:pt x="333" y="540"/>
                  </a:cubicBezTo>
                  <a:cubicBezTo>
                    <a:pt x="329" y="543"/>
                    <a:pt x="325" y="546"/>
                    <a:pt x="321" y="549"/>
                  </a:cubicBezTo>
                  <a:cubicBezTo>
                    <a:pt x="329" y="563"/>
                    <a:pt x="335" y="601"/>
                    <a:pt x="283" y="607"/>
                  </a:cubicBezTo>
                  <a:lnTo>
                    <a:pt x="283" y="607"/>
                  </a:lnTo>
                  <a:close/>
                  <a:moveTo>
                    <a:pt x="289" y="623"/>
                  </a:moveTo>
                  <a:lnTo>
                    <a:pt x="289" y="623"/>
                  </a:lnTo>
                  <a:cubicBezTo>
                    <a:pt x="292" y="627"/>
                    <a:pt x="296" y="631"/>
                    <a:pt x="301" y="635"/>
                  </a:cubicBezTo>
                  <a:cubicBezTo>
                    <a:pt x="358" y="619"/>
                    <a:pt x="370" y="571"/>
                    <a:pt x="348" y="528"/>
                  </a:cubicBezTo>
                  <a:cubicBezTo>
                    <a:pt x="344" y="531"/>
                    <a:pt x="341" y="533"/>
                    <a:pt x="338" y="536"/>
                  </a:cubicBezTo>
                  <a:cubicBezTo>
                    <a:pt x="362" y="578"/>
                    <a:pt x="330" y="620"/>
                    <a:pt x="289" y="623"/>
                  </a:cubicBezTo>
                  <a:lnTo>
                    <a:pt x="289" y="623"/>
                  </a:lnTo>
                  <a:close/>
                  <a:moveTo>
                    <a:pt x="307" y="639"/>
                  </a:moveTo>
                  <a:lnTo>
                    <a:pt x="307" y="639"/>
                  </a:lnTo>
                  <a:cubicBezTo>
                    <a:pt x="312" y="643"/>
                    <a:pt x="318" y="645"/>
                    <a:pt x="325" y="647"/>
                  </a:cubicBezTo>
                  <a:cubicBezTo>
                    <a:pt x="395" y="612"/>
                    <a:pt x="378" y="539"/>
                    <a:pt x="362" y="514"/>
                  </a:cubicBezTo>
                  <a:cubicBezTo>
                    <a:pt x="359" y="517"/>
                    <a:pt x="355" y="521"/>
                    <a:pt x="352" y="524"/>
                  </a:cubicBezTo>
                  <a:cubicBezTo>
                    <a:pt x="376" y="569"/>
                    <a:pt x="365" y="620"/>
                    <a:pt x="307" y="639"/>
                  </a:cubicBezTo>
                  <a:lnTo>
                    <a:pt x="307" y="639"/>
                  </a:lnTo>
                  <a:close/>
                  <a:moveTo>
                    <a:pt x="527" y="353"/>
                  </a:moveTo>
                  <a:lnTo>
                    <a:pt x="527" y="353"/>
                  </a:lnTo>
                  <a:cubicBezTo>
                    <a:pt x="552" y="343"/>
                    <a:pt x="582" y="339"/>
                    <a:pt x="606" y="346"/>
                  </a:cubicBezTo>
                  <a:cubicBezTo>
                    <a:pt x="595" y="315"/>
                    <a:pt x="584" y="282"/>
                    <a:pt x="578" y="264"/>
                  </a:cubicBezTo>
                  <a:cubicBezTo>
                    <a:pt x="578" y="295"/>
                    <a:pt x="563" y="325"/>
                    <a:pt x="532" y="338"/>
                  </a:cubicBezTo>
                  <a:cubicBezTo>
                    <a:pt x="531" y="343"/>
                    <a:pt x="529" y="348"/>
                    <a:pt x="527" y="353"/>
                  </a:cubicBezTo>
                  <a:lnTo>
                    <a:pt x="527" y="353"/>
                  </a:lnTo>
                  <a:close/>
                  <a:moveTo>
                    <a:pt x="518" y="357"/>
                  </a:moveTo>
                  <a:lnTo>
                    <a:pt x="518" y="357"/>
                  </a:lnTo>
                  <a:cubicBezTo>
                    <a:pt x="518" y="357"/>
                    <a:pt x="518" y="357"/>
                    <a:pt x="519" y="356"/>
                  </a:cubicBezTo>
                  <a:cubicBezTo>
                    <a:pt x="523" y="350"/>
                    <a:pt x="525" y="343"/>
                    <a:pt x="527" y="336"/>
                  </a:cubicBezTo>
                  <a:cubicBezTo>
                    <a:pt x="527" y="335"/>
                    <a:pt x="527" y="335"/>
                    <a:pt x="527" y="335"/>
                  </a:cubicBezTo>
                  <a:cubicBezTo>
                    <a:pt x="528" y="328"/>
                    <a:pt x="529" y="321"/>
                    <a:pt x="528" y="314"/>
                  </a:cubicBezTo>
                  <a:cubicBezTo>
                    <a:pt x="528" y="314"/>
                    <a:pt x="528" y="314"/>
                    <a:pt x="528" y="313"/>
                  </a:cubicBezTo>
                  <a:cubicBezTo>
                    <a:pt x="528" y="308"/>
                    <a:pt x="527" y="303"/>
                    <a:pt x="526" y="298"/>
                  </a:cubicBezTo>
                  <a:cubicBezTo>
                    <a:pt x="523" y="302"/>
                    <a:pt x="519" y="306"/>
                    <a:pt x="516" y="310"/>
                  </a:cubicBezTo>
                  <a:cubicBezTo>
                    <a:pt x="517" y="328"/>
                    <a:pt x="513" y="348"/>
                    <a:pt x="494" y="365"/>
                  </a:cubicBezTo>
                  <a:cubicBezTo>
                    <a:pt x="495" y="371"/>
                    <a:pt x="495" y="377"/>
                    <a:pt x="494" y="382"/>
                  </a:cubicBezTo>
                  <a:cubicBezTo>
                    <a:pt x="505" y="374"/>
                    <a:pt x="513" y="366"/>
                    <a:pt x="518" y="357"/>
                  </a:cubicBezTo>
                  <a:lnTo>
                    <a:pt x="518" y="357"/>
                  </a:lnTo>
                  <a:close/>
                  <a:moveTo>
                    <a:pt x="374" y="525"/>
                  </a:moveTo>
                  <a:lnTo>
                    <a:pt x="374" y="525"/>
                  </a:lnTo>
                  <a:cubicBezTo>
                    <a:pt x="375" y="519"/>
                    <a:pt x="378" y="513"/>
                    <a:pt x="383" y="509"/>
                  </a:cubicBezTo>
                  <a:cubicBezTo>
                    <a:pt x="381" y="505"/>
                    <a:pt x="379" y="501"/>
                    <a:pt x="379" y="497"/>
                  </a:cubicBezTo>
                  <a:cubicBezTo>
                    <a:pt x="375" y="501"/>
                    <a:pt x="370" y="506"/>
                    <a:pt x="366" y="510"/>
                  </a:cubicBezTo>
                  <a:cubicBezTo>
                    <a:pt x="369" y="514"/>
                    <a:pt x="371" y="519"/>
                    <a:pt x="374" y="525"/>
                  </a:cubicBezTo>
                  <a:lnTo>
                    <a:pt x="374" y="525"/>
                  </a:lnTo>
                  <a:close/>
                  <a:moveTo>
                    <a:pt x="387" y="505"/>
                  </a:moveTo>
                  <a:lnTo>
                    <a:pt x="387" y="505"/>
                  </a:lnTo>
                  <a:cubicBezTo>
                    <a:pt x="391" y="503"/>
                    <a:pt x="394" y="501"/>
                    <a:pt x="399" y="500"/>
                  </a:cubicBezTo>
                  <a:cubicBezTo>
                    <a:pt x="396" y="494"/>
                    <a:pt x="394" y="487"/>
                    <a:pt x="394" y="479"/>
                  </a:cubicBezTo>
                  <a:cubicBezTo>
                    <a:pt x="390" y="483"/>
                    <a:pt x="387" y="487"/>
                    <a:pt x="383" y="491"/>
                  </a:cubicBezTo>
                  <a:cubicBezTo>
                    <a:pt x="384" y="496"/>
                    <a:pt x="385" y="501"/>
                    <a:pt x="387" y="505"/>
                  </a:cubicBezTo>
                  <a:lnTo>
                    <a:pt x="387" y="505"/>
                  </a:lnTo>
                  <a:close/>
                  <a:moveTo>
                    <a:pt x="253" y="527"/>
                  </a:moveTo>
                  <a:lnTo>
                    <a:pt x="253" y="527"/>
                  </a:lnTo>
                  <a:cubicBezTo>
                    <a:pt x="253" y="520"/>
                    <a:pt x="255" y="513"/>
                    <a:pt x="258" y="506"/>
                  </a:cubicBezTo>
                  <a:cubicBezTo>
                    <a:pt x="244" y="485"/>
                    <a:pt x="232" y="458"/>
                    <a:pt x="227" y="419"/>
                  </a:cubicBezTo>
                  <a:cubicBezTo>
                    <a:pt x="227" y="418"/>
                    <a:pt x="227" y="418"/>
                    <a:pt x="227" y="418"/>
                  </a:cubicBezTo>
                  <a:cubicBezTo>
                    <a:pt x="227" y="414"/>
                    <a:pt x="227" y="410"/>
                    <a:pt x="226" y="406"/>
                  </a:cubicBezTo>
                  <a:cubicBezTo>
                    <a:pt x="226" y="406"/>
                    <a:pt x="226" y="406"/>
                    <a:pt x="226" y="405"/>
                  </a:cubicBezTo>
                  <a:cubicBezTo>
                    <a:pt x="226" y="404"/>
                    <a:pt x="226" y="403"/>
                    <a:pt x="226" y="401"/>
                  </a:cubicBezTo>
                  <a:cubicBezTo>
                    <a:pt x="226" y="388"/>
                    <a:pt x="226" y="375"/>
                    <a:pt x="228" y="363"/>
                  </a:cubicBezTo>
                  <a:cubicBezTo>
                    <a:pt x="228" y="362"/>
                    <a:pt x="229" y="362"/>
                    <a:pt x="229" y="362"/>
                  </a:cubicBezTo>
                  <a:cubicBezTo>
                    <a:pt x="229" y="358"/>
                    <a:pt x="230" y="354"/>
                    <a:pt x="231" y="350"/>
                  </a:cubicBezTo>
                  <a:cubicBezTo>
                    <a:pt x="231" y="350"/>
                    <a:pt x="231" y="349"/>
                    <a:pt x="231" y="349"/>
                  </a:cubicBezTo>
                  <a:cubicBezTo>
                    <a:pt x="239" y="313"/>
                    <a:pt x="258" y="278"/>
                    <a:pt x="284" y="250"/>
                  </a:cubicBezTo>
                  <a:cubicBezTo>
                    <a:pt x="284" y="250"/>
                    <a:pt x="284" y="249"/>
                    <a:pt x="284" y="249"/>
                  </a:cubicBezTo>
                  <a:cubicBezTo>
                    <a:pt x="292" y="241"/>
                    <a:pt x="301" y="234"/>
                    <a:pt x="310" y="227"/>
                  </a:cubicBezTo>
                  <a:lnTo>
                    <a:pt x="310" y="227"/>
                  </a:lnTo>
                  <a:cubicBezTo>
                    <a:pt x="324" y="216"/>
                    <a:pt x="340" y="207"/>
                    <a:pt x="358" y="201"/>
                  </a:cubicBezTo>
                  <a:cubicBezTo>
                    <a:pt x="358" y="200"/>
                    <a:pt x="358" y="200"/>
                    <a:pt x="358" y="200"/>
                  </a:cubicBezTo>
                  <a:cubicBezTo>
                    <a:pt x="379" y="192"/>
                    <a:pt x="403" y="188"/>
                    <a:pt x="428" y="188"/>
                  </a:cubicBezTo>
                  <a:cubicBezTo>
                    <a:pt x="430" y="188"/>
                    <a:pt x="431" y="188"/>
                    <a:pt x="433" y="188"/>
                  </a:cubicBezTo>
                  <a:cubicBezTo>
                    <a:pt x="442" y="188"/>
                    <a:pt x="452" y="189"/>
                    <a:pt x="462" y="190"/>
                  </a:cubicBezTo>
                  <a:cubicBezTo>
                    <a:pt x="466" y="185"/>
                    <a:pt x="471" y="182"/>
                    <a:pt x="478" y="181"/>
                  </a:cubicBezTo>
                  <a:cubicBezTo>
                    <a:pt x="477" y="181"/>
                    <a:pt x="477" y="180"/>
                    <a:pt x="476" y="180"/>
                  </a:cubicBezTo>
                  <a:cubicBezTo>
                    <a:pt x="476" y="180"/>
                    <a:pt x="476" y="180"/>
                    <a:pt x="476" y="180"/>
                  </a:cubicBezTo>
                  <a:cubicBezTo>
                    <a:pt x="464" y="177"/>
                    <a:pt x="451" y="175"/>
                    <a:pt x="439" y="174"/>
                  </a:cubicBezTo>
                  <a:lnTo>
                    <a:pt x="439" y="174"/>
                  </a:lnTo>
                  <a:cubicBezTo>
                    <a:pt x="374" y="170"/>
                    <a:pt x="312" y="198"/>
                    <a:pt x="269" y="246"/>
                  </a:cubicBezTo>
                  <a:lnTo>
                    <a:pt x="269" y="246"/>
                  </a:lnTo>
                  <a:cubicBezTo>
                    <a:pt x="260" y="256"/>
                    <a:pt x="252" y="266"/>
                    <a:pt x="245" y="277"/>
                  </a:cubicBezTo>
                  <a:cubicBezTo>
                    <a:pt x="245" y="277"/>
                    <a:pt x="245" y="277"/>
                    <a:pt x="245" y="277"/>
                  </a:cubicBezTo>
                  <a:cubicBezTo>
                    <a:pt x="238" y="288"/>
                    <a:pt x="233" y="298"/>
                    <a:pt x="228" y="310"/>
                  </a:cubicBezTo>
                  <a:cubicBezTo>
                    <a:pt x="228" y="310"/>
                    <a:pt x="228" y="310"/>
                    <a:pt x="228" y="310"/>
                  </a:cubicBezTo>
                  <a:cubicBezTo>
                    <a:pt x="223" y="321"/>
                    <a:pt x="219" y="333"/>
                    <a:pt x="217" y="345"/>
                  </a:cubicBezTo>
                  <a:cubicBezTo>
                    <a:pt x="206" y="391"/>
                    <a:pt x="210" y="442"/>
                    <a:pt x="235" y="494"/>
                  </a:cubicBezTo>
                  <a:lnTo>
                    <a:pt x="235" y="494"/>
                  </a:lnTo>
                  <a:cubicBezTo>
                    <a:pt x="240" y="505"/>
                    <a:pt x="246" y="516"/>
                    <a:pt x="253" y="527"/>
                  </a:cubicBezTo>
                  <a:lnTo>
                    <a:pt x="253" y="527"/>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2" name="Freeform 8">
              <a:extLst>
                <a:ext uri="{FF2B5EF4-FFF2-40B4-BE49-F238E27FC236}">
                  <a16:creationId xmlns:a16="http://schemas.microsoft.com/office/drawing/2014/main" id="{F1AA4C57-F564-9D30-8972-9143A104F615}"/>
                </a:ext>
              </a:extLst>
            </p:cNvPr>
            <p:cNvSpPr>
              <a:spLocks noEditPoints="1"/>
            </p:cNvSpPr>
            <p:nvPr userDrawn="1"/>
          </p:nvSpPr>
          <p:spPr bwMode="auto">
            <a:xfrm>
              <a:off x="7688263" y="465138"/>
              <a:ext cx="273050" cy="304800"/>
            </a:xfrm>
            <a:custGeom>
              <a:avLst/>
              <a:gdLst>
                <a:gd name="T0" fmla="*/ 31 w 337"/>
                <a:gd name="T1" fmla="*/ 334 h 370"/>
                <a:gd name="T2" fmla="*/ 55 w 337"/>
                <a:gd name="T3" fmla="*/ 309 h 370"/>
                <a:gd name="T4" fmla="*/ 27 w 337"/>
                <a:gd name="T5" fmla="*/ 282 h 370"/>
                <a:gd name="T6" fmla="*/ 8 w 337"/>
                <a:gd name="T7" fmla="*/ 272 h 370"/>
                <a:gd name="T8" fmla="*/ 31 w 337"/>
                <a:gd name="T9" fmla="*/ 333 h 370"/>
                <a:gd name="T10" fmla="*/ 58 w 337"/>
                <a:gd name="T11" fmla="*/ 370 h 370"/>
                <a:gd name="T12" fmla="*/ 303 w 337"/>
                <a:gd name="T13" fmla="*/ 58 h 370"/>
                <a:gd name="T14" fmla="*/ 58 w 337"/>
                <a:gd name="T15" fmla="*/ 370 h 370"/>
                <a:gd name="T16" fmla="*/ 325 w 337"/>
                <a:gd name="T17" fmla="*/ 18 h 370"/>
                <a:gd name="T18" fmla="*/ 327 w 337"/>
                <a:gd name="T19" fmla="*/ 60 h 370"/>
                <a:gd name="T20" fmla="*/ 322 w 337"/>
                <a:gd name="T21" fmla="*/ 40 h 370"/>
                <a:gd name="T22" fmla="*/ 325 w 337"/>
                <a:gd name="T23" fmla="*/ 18 h 370"/>
                <a:gd name="T24" fmla="*/ 41 w 337"/>
                <a:gd name="T25" fmla="*/ 347 h 370"/>
                <a:gd name="T26" fmla="*/ 186 w 337"/>
                <a:gd name="T27" fmla="*/ 194 h 370"/>
                <a:gd name="T28" fmla="*/ 323 w 337"/>
                <a:gd name="T29" fmla="*/ 13 h 370"/>
                <a:gd name="T30" fmla="*/ 267 w 337"/>
                <a:gd name="T31" fmla="*/ 53 h 370"/>
                <a:gd name="T32" fmla="*/ 145 w 337"/>
                <a:gd name="T33" fmla="*/ 232 h 370"/>
                <a:gd name="T34" fmla="*/ 114 w 337"/>
                <a:gd name="T35" fmla="*/ 274 h 370"/>
                <a:gd name="T36" fmla="*/ 92 w 337"/>
                <a:gd name="T37" fmla="*/ 299 h 370"/>
                <a:gd name="T38" fmla="*/ 75 w 337"/>
                <a:gd name="T39" fmla="*/ 317 h 370"/>
                <a:gd name="T40" fmla="*/ 85 w 337"/>
                <a:gd name="T41" fmla="*/ 299 h 370"/>
                <a:gd name="T42" fmla="*/ 31 w 337"/>
                <a:gd name="T43" fmla="*/ 279 h 370"/>
                <a:gd name="T44" fmla="*/ 73 w 337"/>
                <a:gd name="T45" fmla="*/ 312 h 370"/>
                <a:gd name="T46" fmla="*/ 102 w 337"/>
                <a:gd name="T47" fmla="*/ 279 h 370"/>
                <a:gd name="T48" fmla="*/ 90 w 337"/>
                <a:gd name="T49" fmla="*/ 294 h 370"/>
                <a:gd name="T50" fmla="*/ 110 w 337"/>
                <a:gd name="T51" fmla="*/ 270 h 370"/>
                <a:gd name="T52" fmla="*/ 89 w 337"/>
                <a:gd name="T53" fmla="*/ 226 h 370"/>
                <a:gd name="T54" fmla="*/ 82 w 337"/>
                <a:gd name="T55" fmla="*/ 226 h 370"/>
                <a:gd name="T56" fmla="*/ 102 w 337"/>
                <a:gd name="T57" fmla="*/ 211 h 370"/>
                <a:gd name="T58" fmla="*/ 144 w 337"/>
                <a:gd name="T59" fmla="*/ 199 h 370"/>
                <a:gd name="T60" fmla="*/ 110 w 337"/>
                <a:gd name="T61" fmla="*/ 270 h 370"/>
                <a:gd name="T62" fmla="*/ 128 w 337"/>
                <a:gd name="T63" fmla="*/ 246 h 370"/>
                <a:gd name="T64" fmla="*/ 109 w 337"/>
                <a:gd name="T65" fmla="*/ 214 h 370"/>
                <a:gd name="T66" fmla="*/ 144 w 337"/>
                <a:gd name="T67" fmla="*/ 224 h 370"/>
                <a:gd name="T68" fmla="*/ 153 w 337"/>
                <a:gd name="T69" fmla="*/ 204 h 370"/>
                <a:gd name="T70" fmla="*/ 144 w 337"/>
                <a:gd name="T71" fmla="*/ 224 h 370"/>
                <a:gd name="T72" fmla="*/ 171 w 337"/>
                <a:gd name="T73" fmla="*/ 183 h 370"/>
                <a:gd name="T74" fmla="*/ 154 w 337"/>
                <a:gd name="T75" fmla="*/ 199 h 370"/>
                <a:gd name="T76" fmla="*/ 159 w 337"/>
                <a:gd name="T77" fmla="*/ 202 h 370"/>
                <a:gd name="T78" fmla="*/ 183 w 337"/>
                <a:gd name="T79" fmla="*/ 164 h 370"/>
                <a:gd name="T80" fmla="*/ 94 w 337"/>
                <a:gd name="T81" fmla="*/ 175 h 370"/>
                <a:gd name="T82" fmla="*/ 174 w 337"/>
                <a:gd name="T83" fmla="*/ 178 h 370"/>
                <a:gd name="T84" fmla="*/ 193 w 337"/>
                <a:gd name="T85" fmla="*/ 148 h 370"/>
                <a:gd name="T86" fmla="*/ 54 w 337"/>
                <a:gd name="T87" fmla="*/ 148 h 370"/>
                <a:gd name="T88" fmla="*/ 186 w 337"/>
                <a:gd name="T89" fmla="*/ 159 h 370"/>
                <a:gd name="T90" fmla="*/ 204 w 337"/>
                <a:gd name="T91" fmla="*/ 131 h 370"/>
                <a:gd name="T92" fmla="*/ 110 w 337"/>
                <a:gd name="T93" fmla="*/ 123 h 370"/>
                <a:gd name="T94" fmla="*/ 42 w 337"/>
                <a:gd name="T95" fmla="*/ 99 h 370"/>
                <a:gd name="T96" fmla="*/ 113 w 337"/>
                <a:gd name="T97" fmla="*/ 13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7" h="370">
                  <a:moveTo>
                    <a:pt x="31" y="333"/>
                  </a:moveTo>
                  <a:lnTo>
                    <a:pt x="31" y="333"/>
                  </a:lnTo>
                  <a:cubicBezTo>
                    <a:pt x="31" y="334"/>
                    <a:pt x="31" y="334"/>
                    <a:pt x="31" y="334"/>
                  </a:cubicBezTo>
                  <a:cubicBezTo>
                    <a:pt x="33" y="337"/>
                    <a:pt x="35" y="340"/>
                    <a:pt x="37" y="343"/>
                  </a:cubicBezTo>
                  <a:cubicBezTo>
                    <a:pt x="48" y="334"/>
                    <a:pt x="59" y="325"/>
                    <a:pt x="68" y="316"/>
                  </a:cubicBezTo>
                  <a:cubicBezTo>
                    <a:pt x="64" y="313"/>
                    <a:pt x="59" y="311"/>
                    <a:pt x="55" y="309"/>
                  </a:cubicBezTo>
                  <a:cubicBezTo>
                    <a:pt x="48" y="316"/>
                    <a:pt x="42" y="320"/>
                    <a:pt x="29" y="320"/>
                  </a:cubicBezTo>
                  <a:cubicBezTo>
                    <a:pt x="27" y="320"/>
                    <a:pt x="26" y="318"/>
                    <a:pt x="27" y="316"/>
                  </a:cubicBezTo>
                  <a:cubicBezTo>
                    <a:pt x="29" y="309"/>
                    <a:pt x="27" y="291"/>
                    <a:pt x="27" y="282"/>
                  </a:cubicBezTo>
                  <a:cubicBezTo>
                    <a:pt x="26" y="280"/>
                    <a:pt x="25" y="278"/>
                    <a:pt x="24" y="276"/>
                  </a:cubicBezTo>
                  <a:cubicBezTo>
                    <a:pt x="20" y="277"/>
                    <a:pt x="16" y="277"/>
                    <a:pt x="10" y="277"/>
                  </a:cubicBezTo>
                  <a:cubicBezTo>
                    <a:pt x="7" y="277"/>
                    <a:pt x="6" y="274"/>
                    <a:pt x="8" y="272"/>
                  </a:cubicBezTo>
                  <a:cubicBezTo>
                    <a:pt x="17" y="264"/>
                    <a:pt x="16" y="253"/>
                    <a:pt x="17" y="238"/>
                  </a:cubicBezTo>
                  <a:cubicBezTo>
                    <a:pt x="12" y="241"/>
                    <a:pt x="4" y="247"/>
                    <a:pt x="0" y="249"/>
                  </a:cubicBezTo>
                  <a:cubicBezTo>
                    <a:pt x="4" y="288"/>
                    <a:pt x="17" y="313"/>
                    <a:pt x="31" y="333"/>
                  </a:cubicBezTo>
                  <a:lnTo>
                    <a:pt x="31" y="333"/>
                  </a:lnTo>
                  <a:close/>
                  <a:moveTo>
                    <a:pt x="58" y="370"/>
                  </a:moveTo>
                  <a:lnTo>
                    <a:pt x="58" y="370"/>
                  </a:lnTo>
                  <a:cubicBezTo>
                    <a:pt x="173" y="293"/>
                    <a:pt x="218" y="153"/>
                    <a:pt x="321" y="65"/>
                  </a:cubicBezTo>
                  <a:lnTo>
                    <a:pt x="306" y="62"/>
                  </a:lnTo>
                  <a:cubicBezTo>
                    <a:pt x="303" y="61"/>
                    <a:pt x="303" y="61"/>
                    <a:pt x="303" y="58"/>
                  </a:cubicBezTo>
                  <a:lnTo>
                    <a:pt x="306" y="37"/>
                  </a:lnTo>
                  <a:cubicBezTo>
                    <a:pt x="211" y="133"/>
                    <a:pt x="158" y="292"/>
                    <a:pt x="50" y="360"/>
                  </a:cubicBezTo>
                  <a:cubicBezTo>
                    <a:pt x="53" y="363"/>
                    <a:pt x="55" y="366"/>
                    <a:pt x="58" y="370"/>
                  </a:cubicBezTo>
                  <a:lnTo>
                    <a:pt x="58" y="370"/>
                  </a:lnTo>
                  <a:close/>
                  <a:moveTo>
                    <a:pt x="325" y="18"/>
                  </a:moveTo>
                  <a:lnTo>
                    <a:pt x="325" y="18"/>
                  </a:lnTo>
                  <a:cubicBezTo>
                    <a:pt x="321" y="22"/>
                    <a:pt x="316" y="26"/>
                    <a:pt x="312" y="30"/>
                  </a:cubicBezTo>
                  <a:lnTo>
                    <a:pt x="309" y="57"/>
                  </a:lnTo>
                  <a:lnTo>
                    <a:pt x="327" y="60"/>
                  </a:lnTo>
                  <a:cubicBezTo>
                    <a:pt x="330" y="58"/>
                    <a:pt x="333" y="55"/>
                    <a:pt x="337" y="52"/>
                  </a:cubicBezTo>
                  <a:lnTo>
                    <a:pt x="334" y="46"/>
                  </a:lnTo>
                  <a:cubicBezTo>
                    <a:pt x="329" y="47"/>
                    <a:pt x="324" y="45"/>
                    <a:pt x="322" y="40"/>
                  </a:cubicBezTo>
                  <a:cubicBezTo>
                    <a:pt x="320" y="34"/>
                    <a:pt x="323" y="29"/>
                    <a:pt x="328" y="27"/>
                  </a:cubicBezTo>
                  <a:lnTo>
                    <a:pt x="325" y="18"/>
                  </a:lnTo>
                  <a:lnTo>
                    <a:pt x="325" y="18"/>
                  </a:lnTo>
                  <a:close/>
                  <a:moveTo>
                    <a:pt x="75" y="317"/>
                  </a:moveTo>
                  <a:lnTo>
                    <a:pt x="75" y="317"/>
                  </a:lnTo>
                  <a:cubicBezTo>
                    <a:pt x="64" y="328"/>
                    <a:pt x="53" y="338"/>
                    <a:pt x="41" y="347"/>
                  </a:cubicBezTo>
                  <a:lnTo>
                    <a:pt x="41" y="348"/>
                  </a:lnTo>
                  <a:cubicBezTo>
                    <a:pt x="43" y="351"/>
                    <a:pt x="45" y="353"/>
                    <a:pt x="47" y="355"/>
                  </a:cubicBezTo>
                  <a:cubicBezTo>
                    <a:pt x="103" y="320"/>
                    <a:pt x="145" y="259"/>
                    <a:pt x="186" y="194"/>
                  </a:cubicBezTo>
                  <a:cubicBezTo>
                    <a:pt x="221" y="138"/>
                    <a:pt x="259" y="75"/>
                    <a:pt x="307" y="27"/>
                  </a:cubicBezTo>
                  <a:cubicBezTo>
                    <a:pt x="307" y="27"/>
                    <a:pt x="308" y="27"/>
                    <a:pt x="308" y="26"/>
                  </a:cubicBezTo>
                  <a:cubicBezTo>
                    <a:pt x="313" y="22"/>
                    <a:pt x="318" y="17"/>
                    <a:pt x="323" y="13"/>
                  </a:cubicBezTo>
                  <a:lnTo>
                    <a:pt x="319" y="0"/>
                  </a:lnTo>
                  <a:cubicBezTo>
                    <a:pt x="300" y="15"/>
                    <a:pt x="283" y="33"/>
                    <a:pt x="267" y="52"/>
                  </a:cubicBezTo>
                  <a:cubicBezTo>
                    <a:pt x="267" y="52"/>
                    <a:pt x="267" y="53"/>
                    <a:pt x="267" y="53"/>
                  </a:cubicBezTo>
                  <a:cubicBezTo>
                    <a:pt x="236" y="90"/>
                    <a:pt x="210" y="132"/>
                    <a:pt x="185" y="171"/>
                  </a:cubicBezTo>
                  <a:cubicBezTo>
                    <a:pt x="172" y="191"/>
                    <a:pt x="159" y="212"/>
                    <a:pt x="145" y="232"/>
                  </a:cubicBezTo>
                  <a:cubicBezTo>
                    <a:pt x="145" y="232"/>
                    <a:pt x="145" y="232"/>
                    <a:pt x="145" y="232"/>
                  </a:cubicBezTo>
                  <a:cubicBezTo>
                    <a:pt x="139" y="241"/>
                    <a:pt x="133" y="249"/>
                    <a:pt x="127" y="256"/>
                  </a:cubicBezTo>
                  <a:cubicBezTo>
                    <a:pt x="127" y="257"/>
                    <a:pt x="127" y="257"/>
                    <a:pt x="127" y="257"/>
                  </a:cubicBezTo>
                  <a:cubicBezTo>
                    <a:pt x="122" y="263"/>
                    <a:pt x="118" y="269"/>
                    <a:pt x="114" y="274"/>
                  </a:cubicBezTo>
                  <a:cubicBezTo>
                    <a:pt x="113" y="274"/>
                    <a:pt x="113" y="275"/>
                    <a:pt x="113" y="275"/>
                  </a:cubicBezTo>
                  <a:cubicBezTo>
                    <a:pt x="107" y="283"/>
                    <a:pt x="100" y="291"/>
                    <a:pt x="93" y="298"/>
                  </a:cubicBezTo>
                  <a:cubicBezTo>
                    <a:pt x="93" y="299"/>
                    <a:pt x="93" y="299"/>
                    <a:pt x="92" y="299"/>
                  </a:cubicBezTo>
                  <a:cubicBezTo>
                    <a:pt x="87" y="305"/>
                    <a:pt x="81" y="311"/>
                    <a:pt x="75" y="317"/>
                  </a:cubicBezTo>
                  <a:lnTo>
                    <a:pt x="75" y="317"/>
                  </a:lnTo>
                  <a:lnTo>
                    <a:pt x="75" y="317"/>
                  </a:lnTo>
                  <a:close/>
                  <a:moveTo>
                    <a:pt x="73" y="312"/>
                  </a:moveTo>
                  <a:lnTo>
                    <a:pt x="73" y="312"/>
                  </a:lnTo>
                  <a:cubicBezTo>
                    <a:pt x="77" y="307"/>
                    <a:pt x="81" y="303"/>
                    <a:pt x="85" y="299"/>
                  </a:cubicBezTo>
                  <a:cubicBezTo>
                    <a:pt x="59" y="295"/>
                    <a:pt x="44" y="282"/>
                    <a:pt x="39" y="267"/>
                  </a:cubicBezTo>
                  <a:cubicBezTo>
                    <a:pt x="35" y="270"/>
                    <a:pt x="32" y="273"/>
                    <a:pt x="29" y="274"/>
                  </a:cubicBezTo>
                  <a:cubicBezTo>
                    <a:pt x="30" y="276"/>
                    <a:pt x="31" y="277"/>
                    <a:pt x="31" y="279"/>
                  </a:cubicBezTo>
                  <a:cubicBezTo>
                    <a:pt x="32" y="279"/>
                    <a:pt x="32" y="279"/>
                    <a:pt x="32" y="280"/>
                  </a:cubicBezTo>
                  <a:cubicBezTo>
                    <a:pt x="43" y="297"/>
                    <a:pt x="55" y="302"/>
                    <a:pt x="73" y="312"/>
                  </a:cubicBezTo>
                  <a:lnTo>
                    <a:pt x="73" y="312"/>
                  </a:lnTo>
                  <a:close/>
                  <a:moveTo>
                    <a:pt x="90" y="294"/>
                  </a:moveTo>
                  <a:lnTo>
                    <a:pt x="90" y="294"/>
                  </a:lnTo>
                  <a:cubicBezTo>
                    <a:pt x="94" y="289"/>
                    <a:pt x="98" y="284"/>
                    <a:pt x="102" y="279"/>
                  </a:cubicBezTo>
                  <a:cubicBezTo>
                    <a:pt x="54" y="293"/>
                    <a:pt x="24" y="217"/>
                    <a:pt x="106" y="186"/>
                  </a:cubicBezTo>
                  <a:cubicBezTo>
                    <a:pt x="100" y="184"/>
                    <a:pt x="94" y="182"/>
                    <a:pt x="88" y="179"/>
                  </a:cubicBezTo>
                  <a:cubicBezTo>
                    <a:pt x="35" y="203"/>
                    <a:pt x="17" y="284"/>
                    <a:pt x="90" y="294"/>
                  </a:cubicBezTo>
                  <a:lnTo>
                    <a:pt x="90" y="294"/>
                  </a:lnTo>
                  <a:close/>
                  <a:moveTo>
                    <a:pt x="110" y="270"/>
                  </a:moveTo>
                  <a:lnTo>
                    <a:pt x="110" y="270"/>
                  </a:lnTo>
                  <a:cubicBezTo>
                    <a:pt x="114" y="265"/>
                    <a:pt x="118" y="260"/>
                    <a:pt x="122" y="254"/>
                  </a:cubicBezTo>
                  <a:cubicBezTo>
                    <a:pt x="124" y="240"/>
                    <a:pt x="120" y="224"/>
                    <a:pt x="103" y="216"/>
                  </a:cubicBezTo>
                  <a:cubicBezTo>
                    <a:pt x="98" y="219"/>
                    <a:pt x="93" y="222"/>
                    <a:pt x="89" y="226"/>
                  </a:cubicBezTo>
                  <a:cubicBezTo>
                    <a:pt x="115" y="230"/>
                    <a:pt x="115" y="263"/>
                    <a:pt x="91" y="263"/>
                  </a:cubicBezTo>
                  <a:cubicBezTo>
                    <a:pt x="72" y="263"/>
                    <a:pt x="73" y="239"/>
                    <a:pt x="81" y="227"/>
                  </a:cubicBezTo>
                  <a:cubicBezTo>
                    <a:pt x="81" y="227"/>
                    <a:pt x="82" y="226"/>
                    <a:pt x="82" y="226"/>
                  </a:cubicBezTo>
                  <a:lnTo>
                    <a:pt x="82" y="226"/>
                  </a:lnTo>
                  <a:cubicBezTo>
                    <a:pt x="86" y="221"/>
                    <a:pt x="92" y="216"/>
                    <a:pt x="101" y="211"/>
                  </a:cubicBezTo>
                  <a:cubicBezTo>
                    <a:pt x="101" y="211"/>
                    <a:pt x="101" y="211"/>
                    <a:pt x="102" y="211"/>
                  </a:cubicBezTo>
                  <a:cubicBezTo>
                    <a:pt x="108" y="208"/>
                    <a:pt x="116" y="205"/>
                    <a:pt x="125" y="203"/>
                  </a:cubicBezTo>
                  <a:cubicBezTo>
                    <a:pt x="125" y="202"/>
                    <a:pt x="126" y="202"/>
                    <a:pt x="126" y="202"/>
                  </a:cubicBezTo>
                  <a:cubicBezTo>
                    <a:pt x="131" y="201"/>
                    <a:pt x="137" y="200"/>
                    <a:pt x="144" y="199"/>
                  </a:cubicBezTo>
                  <a:cubicBezTo>
                    <a:pt x="139" y="197"/>
                    <a:pt x="133" y="195"/>
                    <a:pt x="127" y="193"/>
                  </a:cubicBezTo>
                  <a:cubicBezTo>
                    <a:pt x="123" y="192"/>
                    <a:pt x="119" y="190"/>
                    <a:pt x="115" y="189"/>
                  </a:cubicBezTo>
                  <a:cubicBezTo>
                    <a:pt x="26" y="218"/>
                    <a:pt x="62" y="296"/>
                    <a:pt x="110" y="270"/>
                  </a:cubicBezTo>
                  <a:lnTo>
                    <a:pt x="110" y="270"/>
                  </a:lnTo>
                  <a:close/>
                  <a:moveTo>
                    <a:pt x="128" y="246"/>
                  </a:moveTo>
                  <a:lnTo>
                    <a:pt x="128" y="246"/>
                  </a:lnTo>
                  <a:cubicBezTo>
                    <a:pt x="132" y="241"/>
                    <a:pt x="136" y="235"/>
                    <a:pt x="140" y="230"/>
                  </a:cubicBezTo>
                  <a:cubicBezTo>
                    <a:pt x="139" y="225"/>
                    <a:pt x="133" y="215"/>
                    <a:pt x="125" y="208"/>
                  </a:cubicBezTo>
                  <a:cubicBezTo>
                    <a:pt x="120" y="210"/>
                    <a:pt x="114" y="211"/>
                    <a:pt x="109" y="214"/>
                  </a:cubicBezTo>
                  <a:cubicBezTo>
                    <a:pt x="123" y="221"/>
                    <a:pt x="128" y="234"/>
                    <a:pt x="128" y="246"/>
                  </a:cubicBezTo>
                  <a:lnTo>
                    <a:pt x="128" y="246"/>
                  </a:lnTo>
                  <a:close/>
                  <a:moveTo>
                    <a:pt x="144" y="224"/>
                  </a:moveTo>
                  <a:lnTo>
                    <a:pt x="144" y="224"/>
                  </a:lnTo>
                  <a:cubicBezTo>
                    <a:pt x="148" y="218"/>
                    <a:pt x="152" y="212"/>
                    <a:pt x="156" y="206"/>
                  </a:cubicBezTo>
                  <a:cubicBezTo>
                    <a:pt x="155" y="205"/>
                    <a:pt x="154" y="205"/>
                    <a:pt x="153" y="204"/>
                  </a:cubicBezTo>
                  <a:cubicBezTo>
                    <a:pt x="147" y="205"/>
                    <a:pt x="140" y="205"/>
                    <a:pt x="132" y="207"/>
                  </a:cubicBezTo>
                  <a:cubicBezTo>
                    <a:pt x="137" y="212"/>
                    <a:pt x="141" y="219"/>
                    <a:pt x="144" y="224"/>
                  </a:cubicBezTo>
                  <a:lnTo>
                    <a:pt x="144" y="224"/>
                  </a:lnTo>
                  <a:close/>
                  <a:moveTo>
                    <a:pt x="159" y="202"/>
                  </a:moveTo>
                  <a:lnTo>
                    <a:pt x="159" y="202"/>
                  </a:lnTo>
                  <a:cubicBezTo>
                    <a:pt x="163" y="195"/>
                    <a:pt x="167" y="189"/>
                    <a:pt x="171" y="183"/>
                  </a:cubicBezTo>
                  <a:cubicBezTo>
                    <a:pt x="156" y="179"/>
                    <a:pt x="127" y="181"/>
                    <a:pt x="110" y="181"/>
                  </a:cubicBezTo>
                  <a:cubicBezTo>
                    <a:pt x="116" y="184"/>
                    <a:pt x="122" y="186"/>
                    <a:pt x="129" y="188"/>
                  </a:cubicBezTo>
                  <a:cubicBezTo>
                    <a:pt x="138" y="191"/>
                    <a:pt x="147" y="194"/>
                    <a:pt x="154" y="199"/>
                  </a:cubicBezTo>
                  <a:cubicBezTo>
                    <a:pt x="155" y="199"/>
                    <a:pt x="155" y="199"/>
                    <a:pt x="155" y="199"/>
                  </a:cubicBezTo>
                  <a:cubicBezTo>
                    <a:pt x="156" y="200"/>
                    <a:pt x="158" y="201"/>
                    <a:pt x="159" y="202"/>
                  </a:cubicBezTo>
                  <a:lnTo>
                    <a:pt x="159" y="202"/>
                  </a:lnTo>
                  <a:close/>
                  <a:moveTo>
                    <a:pt x="174" y="178"/>
                  </a:moveTo>
                  <a:lnTo>
                    <a:pt x="174" y="178"/>
                  </a:lnTo>
                  <a:cubicBezTo>
                    <a:pt x="177" y="173"/>
                    <a:pt x="180" y="169"/>
                    <a:pt x="183" y="164"/>
                  </a:cubicBezTo>
                  <a:cubicBezTo>
                    <a:pt x="166" y="159"/>
                    <a:pt x="138" y="160"/>
                    <a:pt x="121" y="160"/>
                  </a:cubicBezTo>
                  <a:cubicBezTo>
                    <a:pt x="100" y="161"/>
                    <a:pt x="79" y="161"/>
                    <a:pt x="62" y="157"/>
                  </a:cubicBezTo>
                  <a:cubicBezTo>
                    <a:pt x="71" y="165"/>
                    <a:pt x="82" y="170"/>
                    <a:pt x="94" y="175"/>
                  </a:cubicBezTo>
                  <a:cubicBezTo>
                    <a:pt x="102" y="177"/>
                    <a:pt x="123" y="175"/>
                    <a:pt x="130" y="175"/>
                  </a:cubicBezTo>
                  <a:cubicBezTo>
                    <a:pt x="146" y="175"/>
                    <a:pt x="163" y="175"/>
                    <a:pt x="174" y="178"/>
                  </a:cubicBezTo>
                  <a:lnTo>
                    <a:pt x="174" y="178"/>
                  </a:lnTo>
                  <a:close/>
                  <a:moveTo>
                    <a:pt x="186" y="159"/>
                  </a:moveTo>
                  <a:lnTo>
                    <a:pt x="186" y="159"/>
                  </a:lnTo>
                  <a:cubicBezTo>
                    <a:pt x="188" y="155"/>
                    <a:pt x="191" y="152"/>
                    <a:pt x="193" y="148"/>
                  </a:cubicBezTo>
                  <a:cubicBezTo>
                    <a:pt x="171" y="139"/>
                    <a:pt x="136" y="142"/>
                    <a:pt x="113" y="142"/>
                  </a:cubicBezTo>
                  <a:cubicBezTo>
                    <a:pt x="87" y="142"/>
                    <a:pt x="60" y="141"/>
                    <a:pt x="43" y="126"/>
                  </a:cubicBezTo>
                  <a:cubicBezTo>
                    <a:pt x="46" y="135"/>
                    <a:pt x="50" y="142"/>
                    <a:pt x="54" y="148"/>
                  </a:cubicBezTo>
                  <a:cubicBezTo>
                    <a:pt x="80" y="159"/>
                    <a:pt x="128" y="153"/>
                    <a:pt x="158" y="155"/>
                  </a:cubicBezTo>
                  <a:cubicBezTo>
                    <a:pt x="168" y="155"/>
                    <a:pt x="178" y="156"/>
                    <a:pt x="186" y="159"/>
                  </a:cubicBezTo>
                  <a:lnTo>
                    <a:pt x="186" y="159"/>
                  </a:lnTo>
                  <a:close/>
                  <a:moveTo>
                    <a:pt x="196" y="143"/>
                  </a:moveTo>
                  <a:lnTo>
                    <a:pt x="196" y="143"/>
                  </a:lnTo>
                  <a:cubicBezTo>
                    <a:pt x="199" y="139"/>
                    <a:pt x="201" y="135"/>
                    <a:pt x="204" y="131"/>
                  </a:cubicBezTo>
                  <a:cubicBezTo>
                    <a:pt x="195" y="128"/>
                    <a:pt x="187" y="126"/>
                    <a:pt x="178" y="125"/>
                  </a:cubicBezTo>
                  <a:cubicBezTo>
                    <a:pt x="178" y="125"/>
                    <a:pt x="178" y="125"/>
                    <a:pt x="177" y="125"/>
                  </a:cubicBezTo>
                  <a:cubicBezTo>
                    <a:pt x="155" y="121"/>
                    <a:pt x="133" y="122"/>
                    <a:pt x="110" y="123"/>
                  </a:cubicBezTo>
                  <a:cubicBezTo>
                    <a:pt x="95" y="123"/>
                    <a:pt x="81" y="122"/>
                    <a:pt x="69" y="118"/>
                  </a:cubicBezTo>
                  <a:cubicBezTo>
                    <a:pt x="68" y="118"/>
                    <a:pt x="68" y="118"/>
                    <a:pt x="68" y="118"/>
                  </a:cubicBezTo>
                  <a:cubicBezTo>
                    <a:pt x="58" y="115"/>
                    <a:pt x="49" y="109"/>
                    <a:pt x="42" y="99"/>
                  </a:cubicBezTo>
                  <a:cubicBezTo>
                    <a:pt x="41" y="100"/>
                    <a:pt x="40" y="101"/>
                    <a:pt x="39" y="102"/>
                  </a:cubicBezTo>
                  <a:cubicBezTo>
                    <a:pt x="40" y="107"/>
                    <a:pt x="40" y="111"/>
                    <a:pt x="41" y="115"/>
                  </a:cubicBezTo>
                  <a:cubicBezTo>
                    <a:pt x="55" y="134"/>
                    <a:pt x="83" y="137"/>
                    <a:pt x="113" y="137"/>
                  </a:cubicBezTo>
                  <a:cubicBezTo>
                    <a:pt x="138" y="137"/>
                    <a:pt x="173" y="133"/>
                    <a:pt x="196" y="143"/>
                  </a:cubicBezTo>
                  <a:lnTo>
                    <a:pt x="196" y="143"/>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3" name="Freeform 9">
              <a:extLst>
                <a:ext uri="{FF2B5EF4-FFF2-40B4-BE49-F238E27FC236}">
                  <a16:creationId xmlns:a16="http://schemas.microsoft.com/office/drawing/2014/main" id="{88ED9D6D-B335-8396-2289-7DD61F9A0611}"/>
                </a:ext>
              </a:extLst>
            </p:cNvPr>
            <p:cNvSpPr>
              <a:spLocks noEditPoints="1"/>
            </p:cNvSpPr>
            <p:nvPr userDrawn="1"/>
          </p:nvSpPr>
          <p:spPr bwMode="auto">
            <a:xfrm>
              <a:off x="7613650" y="406400"/>
              <a:ext cx="296863" cy="406400"/>
            </a:xfrm>
            <a:custGeom>
              <a:avLst/>
              <a:gdLst>
                <a:gd name="T0" fmla="*/ 366 w 366"/>
                <a:gd name="T1" fmla="*/ 110 h 496"/>
                <a:gd name="T2" fmla="*/ 303 w 366"/>
                <a:gd name="T3" fmla="*/ 97 h 496"/>
                <a:gd name="T4" fmla="*/ 328 w 366"/>
                <a:gd name="T5" fmla="*/ 122 h 496"/>
                <a:gd name="T6" fmla="*/ 47 w 366"/>
                <a:gd name="T7" fmla="*/ 454 h 496"/>
                <a:gd name="T8" fmla="*/ 91 w 366"/>
                <a:gd name="T9" fmla="*/ 402 h 496"/>
                <a:gd name="T10" fmla="*/ 89 w 366"/>
                <a:gd name="T11" fmla="*/ 397 h 496"/>
                <a:gd name="T12" fmla="*/ 47 w 366"/>
                <a:gd name="T13" fmla="*/ 454 h 496"/>
                <a:gd name="T14" fmla="*/ 101 w 366"/>
                <a:gd name="T15" fmla="*/ 421 h 496"/>
                <a:gd name="T16" fmla="*/ 119 w 366"/>
                <a:gd name="T17" fmla="*/ 448 h 496"/>
                <a:gd name="T18" fmla="*/ 69 w 366"/>
                <a:gd name="T19" fmla="*/ 471 h 496"/>
                <a:gd name="T20" fmla="*/ 101 w 366"/>
                <a:gd name="T21" fmla="*/ 421 h 496"/>
                <a:gd name="T22" fmla="*/ 82 w 366"/>
                <a:gd name="T23" fmla="*/ 381 h 496"/>
                <a:gd name="T24" fmla="*/ 28 w 366"/>
                <a:gd name="T25" fmla="*/ 378 h 496"/>
                <a:gd name="T26" fmla="*/ 7 w 366"/>
                <a:gd name="T27" fmla="*/ 362 h 496"/>
                <a:gd name="T28" fmla="*/ 6 w 366"/>
                <a:gd name="T29" fmla="*/ 357 h 496"/>
                <a:gd name="T30" fmla="*/ 68 w 366"/>
                <a:gd name="T31" fmla="*/ 329 h 496"/>
                <a:gd name="T32" fmla="*/ 67 w 366"/>
                <a:gd name="T33" fmla="*/ 324 h 496"/>
                <a:gd name="T34" fmla="*/ 6 w 366"/>
                <a:gd name="T35" fmla="*/ 357 h 496"/>
                <a:gd name="T36" fmla="*/ 0 w 366"/>
                <a:gd name="T37" fmla="*/ 302 h 496"/>
                <a:gd name="T38" fmla="*/ 15 w 366"/>
                <a:gd name="T39" fmla="*/ 284 h 496"/>
                <a:gd name="T40" fmla="*/ 67 w 366"/>
                <a:gd name="T41" fmla="*/ 267 h 496"/>
                <a:gd name="T42" fmla="*/ 0 w 366"/>
                <a:gd name="T43" fmla="*/ 302 h 496"/>
                <a:gd name="T44" fmla="*/ 68 w 366"/>
                <a:gd name="T45" fmla="*/ 262 h 496"/>
                <a:gd name="T46" fmla="*/ 23 w 366"/>
                <a:gd name="T47" fmla="*/ 228 h 496"/>
                <a:gd name="T48" fmla="*/ 17 w 366"/>
                <a:gd name="T49" fmla="*/ 202 h 496"/>
                <a:gd name="T50" fmla="*/ 19 w 366"/>
                <a:gd name="T51" fmla="*/ 196 h 496"/>
                <a:gd name="T52" fmla="*/ 82 w 366"/>
                <a:gd name="T53" fmla="*/ 213 h 496"/>
                <a:gd name="T54" fmla="*/ 84 w 366"/>
                <a:gd name="T55" fmla="*/ 208 h 496"/>
                <a:gd name="T56" fmla="*/ 19 w 366"/>
                <a:gd name="T57" fmla="*/ 196 h 496"/>
                <a:gd name="T58" fmla="*/ 40 w 366"/>
                <a:gd name="T59" fmla="*/ 149 h 496"/>
                <a:gd name="T60" fmla="*/ 60 w 366"/>
                <a:gd name="T61" fmla="*/ 142 h 496"/>
                <a:gd name="T62" fmla="*/ 111 w 366"/>
                <a:gd name="T63" fmla="*/ 162 h 496"/>
                <a:gd name="T64" fmla="*/ 40 w 366"/>
                <a:gd name="T65" fmla="*/ 149 h 496"/>
                <a:gd name="T66" fmla="*/ 114 w 366"/>
                <a:gd name="T67" fmla="*/ 157 h 496"/>
                <a:gd name="T68" fmla="*/ 95 w 366"/>
                <a:gd name="T69" fmla="*/ 99 h 496"/>
                <a:gd name="T70" fmla="*/ 102 w 366"/>
                <a:gd name="T71" fmla="*/ 72 h 496"/>
                <a:gd name="T72" fmla="*/ 106 w 366"/>
                <a:gd name="T73" fmla="*/ 69 h 496"/>
                <a:gd name="T74" fmla="*/ 150 w 366"/>
                <a:gd name="T75" fmla="*/ 121 h 496"/>
                <a:gd name="T76" fmla="*/ 155 w 366"/>
                <a:gd name="T77" fmla="*/ 117 h 496"/>
                <a:gd name="T78" fmla="*/ 106 w 366"/>
                <a:gd name="T79" fmla="*/ 69 h 496"/>
                <a:gd name="T80" fmla="*/ 149 w 366"/>
                <a:gd name="T81" fmla="*/ 37 h 496"/>
                <a:gd name="T82" fmla="*/ 170 w 366"/>
                <a:gd name="T83" fmla="*/ 42 h 496"/>
                <a:gd name="T84" fmla="*/ 200 w 366"/>
                <a:gd name="T85" fmla="*/ 90 h 496"/>
                <a:gd name="T86" fmla="*/ 149 w 366"/>
                <a:gd name="T87" fmla="*/ 37 h 496"/>
                <a:gd name="T88" fmla="*/ 206 w 366"/>
                <a:gd name="T89" fmla="*/ 88 h 496"/>
                <a:gd name="T90" fmla="*/ 222 w 366"/>
                <a:gd name="T91" fmla="*/ 21 h 496"/>
                <a:gd name="T92" fmla="*/ 243 w 366"/>
                <a:gd name="T93"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6" h="496">
                  <a:moveTo>
                    <a:pt x="358" y="119"/>
                  </a:moveTo>
                  <a:lnTo>
                    <a:pt x="358" y="119"/>
                  </a:lnTo>
                  <a:cubicBezTo>
                    <a:pt x="360" y="116"/>
                    <a:pt x="363" y="113"/>
                    <a:pt x="366" y="110"/>
                  </a:cubicBezTo>
                  <a:cubicBezTo>
                    <a:pt x="351" y="105"/>
                    <a:pt x="337" y="102"/>
                    <a:pt x="323" y="99"/>
                  </a:cubicBezTo>
                  <a:cubicBezTo>
                    <a:pt x="323" y="99"/>
                    <a:pt x="322" y="99"/>
                    <a:pt x="322" y="99"/>
                  </a:cubicBezTo>
                  <a:cubicBezTo>
                    <a:pt x="316" y="98"/>
                    <a:pt x="309" y="98"/>
                    <a:pt x="303" y="97"/>
                  </a:cubicBezTo>
                  <a:cubicBezTo>
                    <a:pt x="305" y="101"/>
                    <a:pt x="307" y="106"/>
                    <a:pt x="307" y="112"/>
                  </a:cubicBezTo>
                  <a:cubicBezTo>
                    <a:pt x="310" y="115"/>
                    <a:pt x="312" y="119"/>
                    <a:pt x="312" y="123"/>
                  </a:cubicBezTo>
                  <a:cubicBezTo>
                    <a:pt x="316" y="121"/>
                    <a:pt x="322" y="120"/>
                    <a:pt x="328" y="122"/>
                  </a:cubicBezTo>
                  <a:cubicBezTo>
                    <a:pt x="333" y="111"/>
                    <a:pt x="348" y="109"/>
                    <a:pt x="358" y="119"/>
                  </a:cubicBezTo>
                  <a:lnTo>
                    <a:pt x="358" y="119"/>
                  </a:lnTo>
                  <a:close/>
                  <a:moveTo>
                    <a:pt x="47" y="454"/>
                  </a:moveTo>
                  <a:lnTo>
                    <a:pt x="47" y="454"/>
                  </a:lnTo>
                  <a:lnTo>
                    <a:pt x="98" y="416"/>
                  </a:lnTo>
                  <a:cubicBezTo>
                    <a:pt x="96" y="411"/>
                    <a:pt x="93" y="407"/>
                    <a:pt x="91" y="402"/>
                  </a:cubicBezTo>
                  <a:lnTo>
                    <a:pt x="48" y="429"/>
                  </a:lnTo>
                  <a:cubicBezTo>
                    <a:pt x="45" y="431"/>
                    <a:pt x="42" y="426"/>
                    <a:pt x="45" y="424"/>
                  </a:cubicBezTo>
                  <a:lnTo>
                    <a:pt x="89" y="397"/>
                  </a:lnTo>
                  <a:cubicBezTo>
                    <a:pt x="87" y="394"/>
                    <a:pt x="85" y="390"/>
                    <a:pt x="84" y="386"/>
                  </a:cubicBezTo>
                  <a:lnTo>
                    <a:pt x="25" y="414"/>
                  </a:lnTo>
                  <a:cubicBezTo>
                    <a:pt x="31" y="427"/>
                    <a:pt x="38" y="441"/>
                    <a:pt x="47" y="454"/>
                  </a:cubicBezTo>
                  <a:lnTo>
                    <a:pt x="47" y="454"/>
                  </a:lnTo>
                  <a:close/>
                  <a:moveTo>
                    <a:pt x="101" y="421"/>
                  </a:moveTo>
                  <a:lnTo>
                    <a:pt x="101" y="421"/>
                  </a:lnTo>
                  <a:lnTo>
                    <a:pt x="50" y="459"/>
                  </a:lnTo>
                  <a:cubicBezTo>
                    <a:pt x="58" y="472"/>
                    <a:pt x="68" y="484"/>
                    <a:pt x="79" y="496"/>
                  </a:cubicBezTo>
                  <a:lnTo>
                    <a:pt x="119" y="448"/>
                  </a:lnTo>
                  <a:cubicBezTo>
                    <a:pt x="116" y="445"/>
                    <a:pt x="114" y="441"/>
                    <a:pt x="111" y="437"/>
                  </a:cubicBezTo>
                  <a:lnTo>
                    <a:pt x="73" y="475"/>
                  </a:lnTo>
                  <a:cubicBezTo>
                    <a:pt x="70" y="478"/>
                    <a:pt x="67" y="474"/>
                    <a:pt x="69" y="471"/>
                  </a:cubicBezTo>
                  <a:lnTo>
                    <a:pt x="108" y="433"/>
                  </a:lnTo>
                  <a:cubicBezTo>
                    <a:pt x="106" y="429"/>
                    <a:pt x="103" y="425"/>
                    <a:pt x="101" y="421"/>
                  </a:cubicBezTo>
                  <a:lnTo>
                    <a:pt x="101" y="421"/>
                  </a:lnTo>
                  <a:close/>
                  <a:moveTo>
                    <a:pt x="23" y="408"/>
                  </a:moveTo>
                  <a:lnTo>
                    <a:pt x="23" y="408"/>
                  </a:lnTo>
                  <a:lnTo>
                    <a:pt x="82" y="381"/>
                  </a:lnTo>
                  <a:cubicBezTo>
                    <a:pt x="80" y="377"/>
                    <a:pt x="79" y="373"/>
                    <a:pt x="78" y="369"/>
                  </a:cubicBezTo>
                  <a:lnTo>
                    <a:pt x="29" y="384"/>
                  </a:lnTo>
                  <a:cubicBezTo>
                    <a:pt x="26" y="385"/>
                    <a:pt x="24" y="379"/>
                    <a:pt x="28" y="378"/>
                  </a:cubicBezTo>
                  <a:lnTo>
                    <a:pt x="76" y="364"/>
                  </a:lnTo>
                  <a:cubicBezTo>
                    <a:pt x="74" y="359"/>
                    <a:pt x="73" y="354"/>
                    <a:pt x="72" y="348"/>
                  </a:cubicBezTo>
                  <a:lnTo>
                    <a:pt x="7" y="362"/>
                  </a:lnTo>
                  <a:cubicBezTo>
                    <a:pt x="11" y="378"/>
                    <a:pt x="16" y="393"/>
                    <a:pt x="23" y="408"/>
                  </a:cubicBezTo>
                  <a:lnTo>
                    <a:pt x="23" y="408"/>
                  </a:lnTo>
                  <a:close/>
                  <a:moveTo>
                    <a:pt x="6" y="357"/>
                  </a:moveTo>
                  <a:lnTo>
                    <a:pt x="6" y="357"/>
                  </a:lnTo>
                  <a:lnTo>
                    <a:pt x="70" y="343"/>
                  </a:lnTo>
                  <a:cubicBezTo>
                    <a:pt x="69" y="338"/>
                    <a:pt x="69" y="334"/>
                    <a:pt x="68" y="329"/>
                  </a:cubicBezTo>
                  <a:lnTo>
                    <a:pt x="17" y="334"/>
                  </a:lnTo>
                  <a:cubicBezTo>
                    <a:pt x="13" y="334"/>
                    <a:pt x="13" y="329"/>
                    <a:pt x="16" y="328"/>
                  </a:cubicBezTo>
                  <a:lnTo>
                    <a:pt x="67" y="324"/>
                  </a:lnTo>
                  <a:cubicBezTo>
                    <a:pt x="66" y="319"/>
                    <a:pt x="66" y="314"/>
                    <a:pt x="66" y="308"/>
                  </a:cubicBezTo>
                  <a:lnTo>
                    <a:pt x="0" y="307"/>
                  </a:lnTo>
                  <a:cubicBezTo>
                    <a:pt x="1" y="324"/>
                    <a:pt x="3" y="340"/>
                    <a:pt x="6" y="357"/>
                  </a:cubicBezTo>
                  <a:lnTo>
                    <a:pt x="6" y="357"/>
                  </a:lnTo>
                  <a:close/>
                  <a:moveTo>
                    <a:pt x="0" y="302"/>
                  </a:moveTo>
                  <a:lnTo>
                    <a:pt x="0" y="302"/>
                  </a:lnTo>
                  <a:lnTo>
                    <a:pt x="66" y="303"/>
                  </a:lnTo>
                  <a:cubicBezTo>
                    <a:pt x="65" y="298"/>
                    <a:pt x="65" y="294"/>
                    <a:pt x="66" y="290"/>
                  </a:cubicBezTo>
                  <a:lnTo>
                    <a:pt x="15" y="284"/>
                  </a:lnTo>
                  <a:cubicBezTo>
                    <a:pt x="11" y="284"/>
                    <a:pt x="12" y="278"/>
                    <a:pt x="16" y="278"/>
                  </a:cubicBezTo>
                  <a:lnTo>
                    <a:pt x="66" y="284"/>
                  </a:lnTo>
                  <a:cubicBezTo>
                    <a:pt x="66" y="278"/>
                    <a:pt x="67" y="273"/>
                    <a:pt x="67" y="267"/>
                  </a:cubicBezTo>
                  <a:lnTo>
                    <a:pt x="4" y="254"/>
                  </a:lnTo>
                  <a:cubicBezTo>
                    <a:pt x="1" y="270"/>
                    <a:pt x="0" y="286"/>
                    <a:pt x="0" y="302"/>
                  </a:cubicBezTo>
                  <a:lnTo>
                    <a:pt x="0" y="302"/>
                  </a:lnTo>
                  <a:close/>
                  <a:moveTo>
                    <a:pt x="4" y="249"/>
                  </a:moveTo>
                  <a:lnTo>
                    <a:pt x="4" y="249"/>
                  </a:lnTo>
                  <a:lnTo>
                    <a:pt x="68" y="262"/>
                  </a:lnTo>
                  <a:cubicBezTo>
                    <a:pt x="69" y="257"/>
                    <a:pt x="70" y="253"/>
                    <a:pt x="71" y="249"/>
                  </a:cubicBezTo>
                  <a:lnTo>
                    <a:pt x="22" y="233"/>
                  </a:lnTo>
                  <a:cubicBezTo>
                    <a:pt x="18" y="232"/>
                    <a:pt x="20" y="227"/>
                    <a:pt x="23" y="228"/>
                  </a:cubicBezTo>
                  <a:lnTo>
                    <a:pt x="72" y="243"/>
                  </a:lnTo>
                  <a:cubicBezTo>
                    <a:pt x="73" y="239"/>
                    <a:pt x="74" y="235"/>
                    <a:pt x="75" y="231"/>
                  </a:cubicBezTo>
                  <a:lnTo>
                    <a:pt x="17" y="202"/>
                  </a:lnTo>
                  <a:cubicBezTo>
                    <a:pt x="11" y="217"/>
                    <a:pt x="7" y="233"/>
                    <a:pt x="4" y="249"/>
                  </a:cubicBezTo>
                  <a:lnTo>
                    <a:pt x="4" y="249"/>
                  </a:lnTo>
                  <a:close/>
                  <a:moveTo>
                    <a:pt x="19" y="196"/>
                  </a:moveTo>
                  <a:lnTo>
                    <a:pt x="19" y="196"/>
                  </a:lnTo>
                  <a:lnTo>
                    <a:pt x="77" y="225"/>
                  </a:lnTo>
                  <a:cubicBezTo>
                    <a:pt x="79" y="221"/>
                    <a:pt x="80" y="217"/>
                    <a:pt x="82" y="213"/>
                  </a:cubicBezTo>
                  <a:lnTo>
                    <a:pt x="37" y="186"/>
                  </a:lnTo>
                  <a:cubicBezTo>
                    <a:pt x="34" y="184"/>
                    <a:pt x="37" y="179"/>
                    <a:pt x="40" y="181"/>
                  </a:cubicBezTo>
                  <a:lnTo>
                    <a:pt x="84" y="208"/>
                  </a:lnTo>
                  <a:cubicBezTo>
                    <a:pt x="86" y="203"/>
                    <a:pt x="88" y="199"/>
                    <a:pt x="90" y="195"/>
                  </a:cubicBezTo>
                  <a:lnTo>
                    <a:pt x="38" y="154"/>
                  </a:lnTo>
                  <a:cubicBezTo>
                    <a:pt x="30" y="168"/>
                    <a:pt x="24" y="182"/>
                    <a:pt x="19" y="196"/>
                  </a:cubicBezTo>
                  <a:lnTo>
                    <a:pt x="19" y="196"/>
                  </a:lnTo>
                  <a:close/>
                  <a:moveTo>
                    <a:pt x="40" y="149"/>
                  </a:moveTo>
                  <a:lnTo>
                    <a:pt x="40" y="149"/>
                  </a:lnTo>
                  <a:lnTo>
                    <a:pt x="93" y="190"/>
                  </a:lnTo>
                  <a:cubicBezTo>
                    <a:pt x="95" y="186"/>
                    <a:pt x="97" y="183"/>
                    <a:pt x="99" y="179"/>
                  </a:cubicBezTo>
                  <a:lnTo>
                    <a:pt x="60" y="142"/>
                  </a:lnTo>
                  <a:cubicBezTo>
                    <a:pt x="58" y="140"/>
                    <a:pt x="62" y="136"/>
                    <a:pt x="64" y="138"/>
                  </a:cubicBezTo>
                  <a:lnTo>
                    <a:pt x="102" y="174"/>
                  </a:lnTo>
                  <a:cubicBezTo>
                    <a:pt x="105" y="170"/>
                    <a:pt x="108" y="166"/>
                    <a:pt x="111" y="162"/>
                  </a:cubicBezTo>
                  <a:lnTo>
                    <a:pt x="67" y="111"/>
                  </a:lnTo>
                  <a:cubicBezTo>
                    <a:pt x="57" y="123"/>
                    <a:pt x="48" y="136"/>
                    <a:pt x="40" y="149"/>
                  </a:cubicBezTo>
                  <a:lnTo>
                    <a:pt x="40" y="149"/>
                  </a:lnTo>
                  <a:close/>
                  <a:moveTo>
                    <a:pt x="70" y="106"/>
                  </a:moveTo>
                  <a:lnTo>
                    <a:pt x="70" y="106"/>
                  </a:lnTo>
                  <a:lnTo>
                    <a:pt x="114" y="157"/>
                  </a:lnTo>
                  <a:cubicBezTo>
                    <a:pt x="117" y="154"/>
                    <a:pt x="120" y="150"/>
                    <a:pt x="123" y="147"/>
                  </a:cubicBezTo>
                  <a:lnTo>
                    <a:pt x="90" y="102"/>
                  </a:lnTo>
                  <a:cubicBezTo>
                    <a:pt x="88" y="99"/>
                    <a:pt x="93" y="96"/>
                    <a:pt x="95" y="99"/>
                  </a:cubicBezTo>
                  <a:lnTo>
                    <a:pt x="127" y="143"/>
                  </a:lnTo>
                  <a:cubicBezTo>
                    <a:pt x="130" y="139"/>
                    <a:pt x="133" y="136"/>
                    <a:pt x="137" y="133"/>
                  </a:cubicBezTo>
                  <a:lnTo>
                    <a:pt x="102" y="72"/>
                  </a:lnTo>
                  <a:cubicBezTo>
                    <a:pt x="91" y="83"/>
                    <a:pt x="80" y="94"/>
                    <a:pt x="70" y="106"/>
                  </a:cubicBezTo>
                  <a:lnTo>
                    <a:pt x="70" y="106"/>
                  </a:lnTo>
                  <a:close/>
                  <a:moveTo>
                    <a:pt x="106" y="69"/>
                  </a:moveTo>
                  <a:lnTo>
                    <a:pt x="106" y="69"/>
                  </a:lnTo>
                  <a:lnTo>
                    <a:pt x="141" y="129"/>
                  </a:lnTo>
                  <a:cubicBezTo>
                    <a:pt x="144" y="126"/>
                    <a:pt x="147" y="123"/>
                    <a:pt x="150" y="121"/>
                  </a:cubicBezTo>
                  <a:lnTo>
                    <a:pt x="127" y="68"/>
                  </a:lnTo>
                  <a:cubicBezTo>
                    <a:pt x="126" y="64"/>
                    <a:pt x="131" y="62"/>
                    <a:pt x="133" y="66"/>
                  </a:cubicBezTo>
                  <a:lnTo>
                    <a:pt x="155" y="117"/>
                  </a:lnTo>
                  <a:cubicBezTo>
                    <a:pt x="159" y="114"/>
                    <a:pt x="163" y="111"/>
                    <a:pt x="167" y="108"/>
                  </a:cubicBezTo>
                  <a:lnTo>
                    <a:pt x="144" y="40"/>
                  </a:lnTo>
                  <a:cubicBezTo>
                    <a:pt x="131" y="49"/>
                    <a:pt x="118" y="58"/>
                    <a:pt x="106" y="69"/>
                  </a:cubicBezTo>
                  <a:lnTo>
                    <a:pt x="106" y="69"/>
                  </a:lnTo>
                  <a:close/>
                  <a:moveTo>
                    <a:pt x="149" y="37"/>
                  </a:moveTo>
                  <a:lnTo>
                    <a:pt x="149" y="37"/>
                  </a:lnTo>
                  <a:lnTo>
                    <a:pt x="172" y="105"/>
                  </a:lnTo>
                  <a:cubicBezTo>
                    <a:pt x="176" y="103"/>
                    <a:pt x="179" y="101"/>
                    <a:pt x="183" y="99"/>
                  </a:cubicBezTo>
                  <a:lnTo>
                    <a:pt x="170" y="42"/>
                  </a:lnTo>
                  <a:cubicBezTo>
                    <a:pt x="169" y="38"/>
                    <a:pt x="174" y="37"/>
                    <a:pt x="175" y="40"/>
                  </a:cubicBezTo>
                  <a:lnTo>
                    <a:pt x="188" y="96"/>
                  </a:lnTo>
                  <a:cubicBezTo>
                    <a:pt x="192" y="94"/>
                    <a:pt x="196" y="92"/>
                    <a:pt x="200" y="90"/>
                  </a:cubicBezTo>
                  <a:lnTo>
                    <a:pt x="191" y="16"/>
                  </a:lnTo>
                  <a:cubicBezTo>
                    <a:pt x="176" y="22"/>
                    <a:pt x="162" y="29"/>
                    <a:pt x="149" y="37"/>
                  </a:cubicBezTo>
                  <a:lnTo>
                    <a:pt x="149" y="37"/>
                  </a:lnTo>
                  <a:close/>
                  <a:moveTo>
                    <a:pt x="196" y="14"/>
                  </a:moveTo>
                  <a:lnTo>
                    <a:pt x="196" y="14"/>
                  </a:lnTo>
                  <a:lnTo>
                    <a:pt x="206" y="88"/>
                  </a:lnTo>
                  <a:cubicBezTo>
                    <a:pt x="210" y="86"/>
                    <a:pt x="214" y="84"/>
                    <a:pt x="219" y="83"/>
                  </a:cubicBezTo>
                  <a:lnTo>
                    <a:pt x="217" y="21"/>
                  </a:lnTo>
                  <a:cubicBezTo>
                    <a:pt x="217" y="17"/>
                    <a:pt x="222" y="17"/>
                    <a:pt x="222" y="21"/>
                  </a:cubicBezTo>
                  <a:lnTo>
                    <a:pt x="224" y="81"/>
                  </a:lnTo>
                  <a:cubicBezTo>
                    <a:pt x="229" y="79"/>
                    <a:pt x="233" y="78"/>
                    <a:pt x="237" y="77"/>
                  </a:cubicBezTo>
                  <a:lnTo>
                    <a:pt x="243" y="0"/>
                  </a:lnTo>
                  <a:cubicBezTo>
                    <a:pt x="227" y="3"/>
                    <a:pt x="211" y="8"/>
                    <a:pt x="196" y="14"/>
                  </a:cubicBezTo>
                  <a:lnTo>
                    <a:pt x="196" y="14"/>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4" name="Freeform 10">
              <a:extLst>
                <a:ext uri="{FF2B5EF4-FFF2-40B4-BE49-F238E27FC236}">
                  <a16:creationId xmlns:a16="http://schemas.microsoft.com/office/drawing/2014/main" id="{8872A2F5-7430-CC8E-7732-1707D9E6FB4C}"/>
                </a:ext>
              </a:extLst>
            </p:cNvPr>
            <p:cNvSpPr>
              <a:spLocks noEditPoints="1"/>
            </p:cNvSpPr>
            <p:nvPr userDrawn="1"/>
          </p:nvSpPr>
          <p:spPr bwMode="auto">
            <a:xfrm>
              <a:off x="7700963" y="400050"/>
              <a:ext cx="238125" cy="323850"/>
            </a:xfrm>
            <a:custGeom>
              <a:avLst/>
              <a:gdLst>
                <a:gd name="T0" fmla="*/ 134 w 292"/>
                <a:gd name="T1" fmla="*/ 82 h 393"/>
                <a:gd name="T2" fmla="*/ 164 w 292"/>
                <a:gd name="T3" fmla="*/ 19 h 393"/>
                <a:gd name="T4" fmla="*/ 187 w 292"/>
                <a:gd name="T5" fmla="*/ 0 h 393"/>
                <a:gd name="T6" fmla="*/ 193 w 292"/>
                <a:gd name="T7" fmla="*/ 0 h 393"/>
                <a:gd name="T8" fmla="*/ 188 w 292"/>
                <a:gd name="T9" fmla="*/ 77 h 393"/>
                <a:gd name="T10" fmla="*/ 194 w 292"/>
                <a:gd name="T11" fmla="*/ 78 h 393"/>
                <a:gd name="T12" fmla="*/ 193 w 292"/>
                <a:gd name="T13" fmla="*/ 0 h 393"/>
                <a:gd name="T14" fmla="*/ 246 w 292"/>
                <a:gd name="T15" fmla="*/ 5 h 393"/>
                <a:gd name="T16" fmla="*/ 258 w 292"/>
                <a:gd name="T17" fmla="*/ 22 h 393"/>
                <a:gd name="T18" fmla="*/ 248 w 292"/>
                <a:gd name="T19" fmla="*/ 90 h 393"/>
                <a:gd name="T20" fmla="*/ 246 w 292"/>
                <a:gd name="T21" fmla="*/ 5 h 393"/>
                <a:gd name="T22" fmla="*/ 144 w 292"/>
                <a:gd name="T23" fmla="*/ 176 h 393"/>
                <a:gd name="T24" fmla="*/ 128 w 292"/>
                <a:gd name="T25" fmla="*/ 177 h 393"/>
                <a:gd name="T26" fmla="*/ 149 w 292"/>
                <a:gd name="T27" fmla="*/ 197 h 393"/>
                <a:gd name="T28" fmla="*/ 167 w 292"/>
                <a:gd name="T29" fmla="*/ 103 h 393"/>
                <a:gd name="T30" fmla="*/ 141 w 292"/>
                <a:gd name="T31" fmla="*/ 137 h 393"/>
                <a:gd name="T32" fmla="*/ 135 w 292"/>
                <a:gd name="T33" fmla="*/ 138 h 393"/>
                <a:gd name="T34" fmla="*/ 133 w 292"/>
                <a:gd name="T35" fmla="*/ 154 h 393"/>
                <a:gd name="T36" fmla="*/ 142 w 292"/>
                <a:gd name="T37" fmla="*/ 152 h 393"/>
                <a:gd name="T38" fmla="*/ 144 w 292"/>
                <a:gd name="T39" fmla="*/ 174 h 393"/>
                <a:gd name="T40" fmla="*/ 123 w 292"/>
                <a:gd name="T41" fmla="*/ 123 h 393"/>
                <a:gd name="T42" fmla="*/ 126 w 292"/>
                <a:gd name="T43" fmla="*/ 124 h 393"/>
                <a:gd name="T44" fmla="*/ 111 w 292"/>
                <a:gd name="T45" fmla="*/ 115 h 393"/>
                <a:gd name="T46" fmla="*/ 138 w 292"/>
                <a:gd name="T47" fmla="*/ 172 h 393"/>
                <a:gd name="T48" fmla="*/ 113 w 292"/>
                <a:gd name="T49" fmla="*/ 140 h 393"/>
                <a:gd name="T50" fmla="*/ 123 w 292"/>
                <a:gd name="T51" fmla="*/ 123 h 393"/>
                <a:gd name="T52" fmla="*/ 105 w 292"/>
                <a:gd name="T53" fmla="*/ 164 h 393"/>
                <a:gd name="T54" fmla="*/ 54 w 292"/>
                <a:gd name="T55" fmla="*/ 162 h 393"/>
                <a:gd name="T56" fmla="*/ 59 w 292"/>
                <a:gd name="T57" fmla="*/ 164 h 393"/>
                <a:gd name="T58" fmla="*/ 121 w 292"/>
                <a:gd name="T59" fmla="*/ 175 h 393"/>
                <a:gd name="T60" fmla="*/ 101 w 292"/>
                <a:gd name="T61" fmla="*/ 119 h 393"/>
                <a:gd name="T62" fmla="*/ 101 w 292"/>
                <a:gd name="T63" fmla="*/ 159 h 393"/>
                <a:gd name="T64" fmla="*/ 56 w 292"/>
                <a:gd name="T65" fmla="*/ 168 h 393"/>
                <a:gd name="T66" fmla="*/ 128 w 292"/>
                <a:gd name="T67" fmla="*/ 196 h 393"/>
                <a:gd name="T68" fmla="*/ 56 w 292"/>
                <a:gd name="T69" fmla="*/ 169 h 393"/>
                <a:gd name="T70" fmla="*/ 55 w 292"/>
                <a:gd name="T71" fmla="*/ 250 h 393"/>
                <a:gd name="T72" fmla="*/ 25 w 292"/>
                <a:gd name="T73" fmla="*/ 276 h 393"/>
                <a:gd name="T74" fmla="*/ 19 w 292"/>
                <a:gd name="T75" fmla="*/ 285 h 393"/>
                <a:gd name="T76" fmla="*/ 21 w 292"/>
                <a:gd name="T77" fmla="*/ 340 h 393"/>
                <a:gd name="T78" fmla="*/ 69 w 292"/>
                <a:gd name="T79" fmla="*/ 310 h 393"/>
                <a:gd name="T80" fmla="*/ 75 w 292"/>
                <a:gd name="T81" fmla="*/ 336 h 393"/>
                <a:gd name="T82" fmla="*/ 37 w 292"/>
                <a:gd name="T83" fmla="*/ 256 h 393"/>
                <a:gd name="T84" fmla="*/ 13 w 292"/>
                <a:gd name="T85" fmla="*/ 247 h 393"/>
                <a:gd name="T86" fmla="*/ 37 w 292"/>
                <a:gd name="T87" fmla="*/ 256 h 393"/>
                <a:gd name="T88" fmla="*/ 17 w 292"/>
                <a:gd name="T89" fmla="*/ 369 h 393"/>
                <a:gd name="T90" fmla="*/ 17 w 292"/>
                <a:gd name="T91" fmla="*/ 369 h 393"/>
                <a:gd name="T92" fmla="*/ 14 w 292"/>
                <a:gd name="T93" fmla="*/ 265 h 393"/>
                <a:gd name="T94" fmla="*/ 15 w 292"/>
                <a:gd name="T95" fmla="*/ 281 h 393"/>
                <a:gd name="T96" fmla="*/ 14 w 292"/>
                <a:gd name="T97" fmla="*/ 26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2" h="393">
                  <a:moveTo>
                    <a:pt x="139" y="5"/>
                  </a:moveTo>
                  <a:lnTo>
                    <a:pt x="139" y="5"/>
                  </a:lnTo>
                  <a:lnTo>
                    <a:pt x="134" y="82"/>
                  </a:lnTo>
                  <a:cubicBezTo>
                    <a:pt x="139" y="81"/>
                    <a:pt x="144" y="80"/>
                    <a:pt x="149" y="79"/>
                  </a:cubicBezTo>
                  <a:lnTo>
                    <a:pt x="159" y="18"/>
                  </a:lnTo>
                  <a:cubicBezTo>
                    <a:pt x="159" y="15"/>
                    <a:pt x="165" y="16"/>
                    <a:pt x="164" y="19"/>
                  </a:cubicBezTo>
                  <a:lnTo>
                    <a:pt x="155" y="78"/>
                  </a:lnTo>
                  <a:cubicBezTo>
                    <a:pt x="159" y="78"/>
                    <a:pt x="163" y="78"/>
                    <a:pt x="167" y="77"/>
                  </a:cubicBezTo>
                  <a:lnTo>
                    <a:pt x="187" y="0"/>
                  </a:lnTo>
                  <a:cubicBezTo>
                    <a:pt x="171" y="1"/>
                    <a:pt x="155" y="2"/>
                    <a:pt x="139" y="5"/>
                  </a:cubicBezTo>
                  <a:lnTo>
                    <a:pt x="139" y="5"/>
                  </a:lnTo>
                  <a:close/>
                  <a:moveTo>
                    <a:pt x="193" y="0"/>
                  </a:moveTo>
                  <a:lnTo>
                    <a:pt x="193" y="0"/>
                  </a:lnTo>
                  <a:lnTo>
                    <a:pt x="173" y="77"/>
                  </a:lnTo>
                  <a:cubicBezTo>
                    <a:pt x="178" y="77"/>
                    <a:pt x="183" y="77"/>
                    <a:pt x="188" y="77"/>
                  </a:cubicBezTo>
                  <a:lnTo>
                    <a:pt x="207" y="17"/>
                  </a:lnTo>
                  <a:cubicBezTo>
                    <a:pt x="208" y="13"/>
                    <a:pt x="214" y="15"/>
                    <a:pt x="213" y="18"/>
                  </a:cubicBezTo>
                  <a:lnTo>
                    <a:pt x="194" y="78"/>
                  </a:lnTo>
                  <a:cubicBezTo>
                    <a:pt x="199" y="78"/>
                    <a:pt x="203" y="79"/>
                    <a:pt x="208" y="80"/>
                  </a:cubicBezTo>
                  <a:lnTo>
                    <a:pt x="240" y="4"/>
                  </a:lnTo>
                  <a:cubicBezTo>
                    <a:pt x="224" y="2"/>
                    <a:pt x="208" y="0"/>
                    <a:pt x="193" y="0"/>
                  </a:cubicBezTo>
                  <a:lnTo>
                    <a:pt x="193" y="0"/>
                  </a:lnTo>
                  <a:close/>
                  <a:moveTo>
                    <a:pt x="246" y="5"/>
                  </a:moveTo>
                  <a:lnTo>
                    <a:pt x="246" y="5"/>
                  </a:lnTo>
                  <a:lnTo>
                    <a:pt x="214" y="81"/>
                  </a:lnTo>
                  <a:cubicBezTo>
                    <a:pt x="218" y="81"/>
                    <a:pt x="222" y="82"/>
                    <a:pt x="226" y="83"/>
                  </a:cubicBezTo>
                  <a:lnTo>
                    <a:pt x="258" y="22"/>
                  </a:lnTo>
                  <a:cubicBezTo>
                    <a:pt x="260" y="19"/>
                    <a:pt x="265" y="21"/>
                    <a:pt x="263" y="25"/>
                  </a:cubicBezTo>
                  <a:lnTo>
                    <a:pt x="232" y="85"/>
                  </a:lnTo>
                  <a:cubicBezTo>
                    <a:pt x="237" y="86"/>
                    <a:pt x="243" y="88"/>
                    <a:pt x="248" y="90"/>
                  </a:cubicBezTo>
                  <a:lnTo>
                    <a:pt x="292" y="17"/>
                  </a:lnTo>
                  <a:cubicBezTo>
                    <a:pt x="277" y="12"/>
                    <a:pt x="261" y="8"/>
                    <a:pt x="246" y="5"/>
                  </a:cubicBezTo>
                  <a:lnTo>
                    <a:pt x="246" y="5"/>
                  </a:lnTo>
                  <a:close/>
                  <a:moveTo>
                    <a:pt x="144" y="174"/>
                  </a:moveTo>
                  <a:lnTo>
                    <a:pt x="144" y="174"/>
                  </a:lnTo>
                  <a:cubicBezTo>
                    <a:pt x="144" y="175"/>
                    <a:pt x="144" y="175"/>
                    <a:pt x="144" y="176"/>
                  </a:cubicBezTo>
                  <a:cubicBezTo>
                    <a:pt x="143" y="176"/>
                    <a:pt x="143" y="176"/>
                    <a:pt x="142" y="177"/>
                  </a:cubicBezTo>
                  <a:cubicBezTo>
                    <a:pt x="142" y="177"/>
                    <a:pt x="142" y="177"/>
                    <a:pt x="142" y="177"/>
                  </a:cubicBezTo>
                  <a:cubicBezTo>
                    <a:pt x="137" y="178"/>
                    <a:pt x="132" y="177"/>
                    <a:pt x="128" y="177"/>
                  </a:cubicBezTo>
                  <a:cubicBezTo>
                    <a:pt x="127" y="177"/>
                    <a:pt x="127" y="177"/>
                    <a:pt x="126" y="178"/>
                  </a:cubicBezTo>
                  <a:cubicBezTo>
                    <a:pt x="127" y="183"/>
                    <a:pt x="130" y="190"/>
                    <a:pt x="136" y="196"/>
                  </a:cubicBezTo>
                  <a:cubicBezTo>
                    <a:pt x="140" y="196"/>
                    <a:pt x="144" y="196"/>
                    <a:pt x="149" y="197"/>
                  </a:cubicBezTo>
                  <a:lnTo>
                    <a:pt x="161" y="145"/>
                  </a:lnTo>
                  <a:cubicBezTo>
                    <a:pt x="147" y="141"/>
                    <a:pt x="144" y="117"/>
                    <a:pt x="162" y="113"/>
                  </a:cubicBezTo>
                  <a:cubicBezTo>
                    <a:pt x="162" y="109"/>
                    <a:pt x="164" y="106"/>
                    <a:pt x="167" y="103"/>
                  </a:cubicBezTo>
                  <a:cubicBezTo>
                    <a:pt x="157" y="104"/>
                    <a:pt x="147" y="105"/>
                    <a:pt x="138" y="107"/>
                  </a:cubicBezTo>
                  <a:lnTo>
                    <a:pt x="141" y="136"/>
                  </a:lnTo>
                  <a:cubicBezTo>
                    <a:pt x="141" y="136"/>
                    <a:pt x="141" y="136"/>
                    <a:pt x="141" y="137"/>
                  </a:cubicBezTo>
                  <a:lnTo>
                    <a:pt x="141" y="140"/>
                  </a:lnTo>
                  <a:cubicBezTo>
                    <a:pt x="141" y="143"/>
                    <a:pt x="136" y="144"/>
                    <a:pt x="135" y="140"/>
                  </a:cubicBezTo>
                  <a:lnTo>
                    <a:pt x="135" y="138"/>
                  </a:lnTo>
                  <a:lnTo>
                    <a:pt x="124" y="130"/>
                  </a:lnTo>
                  <a:cubicBezTo>
                    <a:pt x="121" y="132"/>
                    <a:pt x="119" y="136"/>
                    <a:pt x="119" y="140"/>
                  </a:cubicBezTo>
                  <a:cubicBezTo>
                    <a:pt x="119" y="148"/>
                    <a:pt x="125" y="154"/>
                    <a:pt x="133" y="154"/>
                  </a:cubicBezTo>
                  <a:cubicBezTo>
                    <a:pt x="134" y="154"/>
                    <a:pt x="135" y="154"/>
                    <a:pt x="137" y="154"/>
                  </a:cubicBezTo>
                  <a:lnTo>
                    <a:pt x="137" y="153"/>
                  </a:lnTo>
                  <a:cubicBezTo>
                    <a:pt x="136" y="149"/>
                    <a:pt x="142" y="148"/>
                    <a:pt x="142" y="152"/>
                  </a:cubicBezTo>
                  <a:lnTo>
                    <a:pt x="142" y="155"/>
                  </a:lnTo>
                  <a:cubicBezTo>
                    <a:pt x="143" y="155"/>
                    <a:pt x="143" y="155"/>
                    <a:pt x="143" y="156"/>
                  </a:cubicBezTo>
                  <a:lnTo>
                    <a:pt x="144" y="174"/>
                  </a:lnTo>
                  <a:cubicBezTo>
                    <a:pt x="144" y="174"/>
                    <a:pt x="144" y="174"/>
                    <a:pt x="144" y="174"/>
                  </a:cubicBezTo>
                  <a:lnTo>
                    <a:pt x="144" y="174"/>
                  </a:lnTo>
                  <a:close/>
                  <a:moveTo>
                    <a:pt x="123" y="123"/>
                  </a:moveTo>
                  <a:lnTo>
                    <a:pt x="123" y="123"/>
                  </a:lnTo>
                  <a:lnTo>
                    <a:pt x="125" y="124"/>
                  </a:lnTo>
                  <a:cubicBezTo>
                    <a:pt x="125" y="124"/>
                    <a:pt x="125" y="124"/>
                    <a:pt x="126" y="124"/>
                  </a:cubicBezTo>
                  <a:lnTo>
                    <a:pt x="135" y="131"/>
                  </a:lnTo>
                  <a:lnTo>
                    <a:pt x="133" y="108"/>
                  </a:lnTo>
                  <a:cubicBezTo>
                    <a:pt x="125" y="110"/>
                    <a:pt x="118" y="112"/>
                    <a:pt x="111" y="115"/>
                  </a:cubicBezTo>
                  <a:cubicBezTo>
                    <a:pt x="97" y="130"/>
                    <a:pt x="98" y="147"/>
                    <a:pt x="107" y="159"/>
                  </a:cubicBezTo>
                  <a:cubicBezTo>
                    <a:pt x="108" y="159"/>
                    <a:pt x="108" y="159"/>
                    <a:pt x="108" y="159"/>
                  </a:cubicBezTo>
                  <a:cubicBezTo>
                    <a:pt x="115" y="168"/>
                    <a:pt x="127" y="173"/>
                    <a:pt x="138" y="172"/>
                  </a:cubicBezTo>
                  <a:lnTo>
                    <a:pt x="137" y="159"/>
                  </a:lnTo>
                  <a:cubicBezTo>
                    <a:pt x="136" y="160"/>
                    <a:pt x="134" y="160"/>
                    <a:pt x="133" y="160"/>
                  </a:cubicBezTo>
                  <a:cubicBezTo>
                    <a:pt x="122" y="160"/>
                    <a:pt x="113" y="151"/>
                    <a:pt x="113" y="140"/>
                  </a:cubicBezTo>
                  <a:cubicBezTo>
                    <a:pt x="113" y="135"/>
                    <a:pt x="116" y="130"/>
                    <a:pt x="119" y="126"/>
                  </a:cubicBezTo>
                  <a:cubicBezTo>
                    <a:pt x="118" y="124"/>
                    <a:pt x="121" y="121"/>
                    <a:pt x="123" y="123"/>
                  </a:cubicBezTo>
                  <a:lnTo>
                    <a:pt x="123" y="123"/>
                  </a:lnTo>
                  <a:close/>
                  <a:moveTo>
                    <a:pt x="121" y="175"/>
                  </a:moveTo>
                  <a:lnTo>
                    <a:pt x="121" y="175"/>
                  </a:lnTo>
                  <a:cubicBezTo>
                    <a:pt x="115" y="172"/>
                    <a:pt x="109" y="169"/>
                    <a:pt x="105" y="164"/>
                  </a:cubicBezTo>
                  <a:cubicBezTo>
                    <a:pt x="85" y="169"/>
                    <a:pt x="68" y="154"/>
                    <a:pt x="62" y="142"/>
                  </a:cubicBezTo>
                  <a:cubicBezTo>
                    <a:pt x="55" y="147"/>
                    <a:pt x="48" y="153"/>
                    <a:pt x="42" y="159"/>
                  </a:cubicBezTo>
                  <a:lnTo>
                    <a:pt x="54" y="162"/>
                  </a:lnTo>
                  <a:cubicBezTo>
                    <a:pt x="55" y="162"/>
                    <a:pt x="55" y="162"/>
                    <a:pt x="55" y="162"/>
                  </a:cubicBezTo>
                  <a:lnTo>
                    <a:pt x="58" y="163"/>
                  </a:lnTo>
                  <a:cubicBezTo>
                    <a:pt x="58" y="163"/>
                    <a:pt x="59" y="163"/>
                    <a:pt x="59" y="164"/>
                  </a:cubicBezTo>
                  <a:cubicBezTo>
                    <a:pt x="60" y="164"/>
                    <a:pt x="60" y="164"/>
                    <a:pt x="60" y="165"/>
                  </a:cubicBezTo>
                  <a:cubicBezTo>
                    <a:pt x="74" y="181"/>
                    <a:pt x="108" y="181"/>
                    <a:pt x="121" y="175"/>
                  </a:cubicBezTo>
                  <a:lnTo>
                    <a:pt x="121" y="175"/>
                  </a:lnTo>
                  <a:close/>
                  <a:moveTo>
                    <a:pt x="101" y="159"/>
                  </a:moveTo>
                  <a:lnTo>
                    <a:pt x="101" y="159"/>
                  </a:lnTo>
                  <a:cubicBezTo>
                    <a:pt x="93" y="148"/>
                    <a:pt x="92" y="134"/>
                    <a:pt x="101" y="119"/>
                  </a:cubicBezTo>
                  <a:cubicBezTo>
                    <a:pt x="89" y="124"/>
                    <a:pt x="77" y="131"/>
                    <a:pt x="66" y="139"/>
                  </a:cubicBezTo>
                  <a:cubicBezTo>
                    <a:pt x="71" y="149"/>
                    <a:pt x="85" y="161"/>
                    <a:pt x="101" y="159"/>
                  </a:cubicBezTo>
                  <a:lnTo>
                    <a:pt x="101" y="159"/>
                  </a:lnTo>
                  <a:close/>
                  <a:moveTo>
                    <a:pt x="56" y="169"/>
                  </a:moveTo>
                  <a:lnTo>
                    <a:pt x="56" y="169"/>
                  </a:lnTo>
                  <a:lnTo>
                    <a:pt x="56" y="168"/>
                  </a:lnTo>
                  <a:cubicBezTo>
                    <a:pt x="54" y="174"/>
                    <a:pt x="54" y="186"/>
                    <a:pt x="55" y="192"/>
                  </a:cubicBezTo>
                  <a:cubicBezTo>
                    <a:pt x="66" y="196"/>
                    <a:pt x="79" y="196"/>
                    <a:pt x="94" y="196"/>
                  </a:cubicBezTo>
                  <a:cubicBezTo>
                    <a:pt x="106" y="196"/>
                    <a:pt x="117" y="196"/>
                    <a:pt x="128" y="196"/>
                  </a:cubicBezTo>
                  <a:cubicBezTo>
                    <a:pt x="124" y="191"/>
                    <a:pt x="122" y="185"/>
                    <a:pt x="121" y="181"/>
                  </a:cubicBezTo>
                  <a:cubicBezTo>
                    <a:pt x="104" y="187"/>
                    <a:pt x="71" y="185"/>
                    <a:pt x="56" y="169"/>
                  </a:cubicBezTo>
                  <a:lnTo>
                    <a:pt x="56" y="169"/>
                  </a:lnTo>
                  <a:close/>
                  <a:moveTo>
                    <a:pt x="66" y="255"/>
                  </a:moveTo>
                  <a:lnTo>
                    <a:pt x="66" y="255"/>
                  </a:lnTo>
                  <a:cubicBezTo>
                    <a:pt x="62" y="254"/>
                    <a:pt x="59" y="252"/>
                    <a:pt x="55" y="250"/>
                  </a:cubicBezTo>
                  <a:cubicBezTo>
                    <a:pt x="51" y="253"/>
                    <a:pt x="47" y="255"/>
                    <a:pt x="44" y="258"/>
                  </a:cubicBezTo>
                  <a:cubicBezTo>
                    <a:pt x="44" y="258"/>
                    <a:pt x="43" y="259"/>
                    <a:pt x="43" y="259"/>
                  </a:cubicBezTo>
                  <a:cubicBezTo>
                    <a:pt x="36" y="265"/>
                    <a:pt x="30" y="271"/>
                    <a:pt x="25" y="276"/>
                  </a:cubicBezTo>
                  <a:cubicBezTo>
                    <a:pt x="25" y="276"/>
                    <a:pt x="25" y="277"/>
                    <a:pt x="25" y="277"/>
                  </a:cubicBezTo>
                  <a:cubicBezTo>
                    <a:pt x="23" y="279"/>
                    <a:pt x="21" y="282"/>
                    <a:pt x="19" y="284"/>
                  </a:cubicBezTo>
                  <a:cubicBezTo>
                    <a:pt x="19" y="285"/>
                    <a:pt x="19" y="285"/>
                    <a:pt x="19" y="285"/>
                  </a:cubicBezTo>
                  <a:cubicBezTo>
                    <a:pt x="12" y="295"/>
                    <a:pt x="9" y="304"/>
                    <a:pt x="8" y="312"/>
                  </a:cubicBezTo>
                  <a:cubicBezTo>
                    <a:pt x="6" y="324"/>
                    <a:pt x="7" y="340"/>
                    <a:pt x="0" y="350"/>
                  </a:cubicBezTo>
                  <a:cubicBezTo>
                    <a:pt x="11" y="349"/>
                    <a:pt x="14" y="346"/>
                    <a:pt x="21" y="340"/>
                  </a:cubicBezTo>
                  <a:cubicBezTo>
                    <a:pt x="14" y="310"/>
                    <a:pt x="36" y="271"/>
                    <a:pt x="66" y="255"/>
                  </a:cubicBezTo>
                  <a:lnTo>
                    <a:pt x="66" y="255"/>
                  </a:lnTo>
                  <a:close/>
                  <a:moveTo>
                    <a:pt x="69" y="310"/>
                  </a:moveTo>
                  <a:lnTo>
                    <a:pt x="69" y="310"/>
                  </a:lnTo>
                  <a:cubicBezTo>
                    <a:pt x="68" y="311"/>
                    <a:pt x="68" y="312"/>
                    <a:pt x="67" y="314"/>
                  </a:cubicBezTo>
                  <a:cubicBezTo>
                    <a:pt x="61" y="326"/>
                    <a:pt x="68" y="336"/>
                    <a:pt x="75" y="336"/>
                  </a:cubicBezTo>
                  <a:cubicBezTo>
                    <a:pt x="93" y="336"/>
                    <a:pt x="92" y="311"/>
                    <a:pt x="69" y="310"/>
                  </a:cubicBezTo>
                  <a:lnTo>
                    <a:pt x="69" y="310"/>
                  </a:lnTo>
                  <a:close/>
                  <a:moveTo>
                    <a:pt x="37" y="256"/>
                  </a:moveTo>
                  <a:lnTo>
                    <a:pt x="37" y="256"/>
                  </a:lnTo>
                  <a:cubicBezTo>
                    <a:pt x="28" y="249"/>
                    <a:pt x="17" y="240"/>
                    <a:pt x="12" y="229"/>
                  </a:cubicBezTo>
                  <a:cubicBezTo>
                    <a:pt x="11" y="235"/>
                    <a:pt x="11" y="241"/>
                    <a:pt x="13" y="247"/>
                  </a:cubicBezTo>
                  <a:lnTo>
                    <a:pt x="13" y="247"/>
                  </a:lnTo>
                  <a:cubicBezTo>
                    <a:pt x="15" y="256"/>
                    <a:pt x="19" y="264"/>
                    <a:pt x="23" y="270"/>
                  </a:cubicBezTo>
                  <a:cubicBezTo>
                    <a:pt x="27" y="266"/>
                    <a:pt x="32" y="261"/>
                    <a:pt x="37" y="256"/>
                  </a:cubicBezTo>
                  <a:lnTo>
                    <a:pt x="37" y="256"/>
                  </a:lnTo>
                  <a:close/>
                  <a:moveTo>
                    <a:pt x="17" y="369"/>
                  </a:moveTo>
                  <a:lnTo>
                    <a:pt x="17" y="369"/>
                  </a:lnTo>
                  <a:cubicBezTo>
                    <a:pt x="17" y="377"/>
                    <a:pt x="18" y="385"/>
                    <a:pt x="17" y="393"/>
                  </a:cubicBezTo>
                  <a:cubicBezTo>
                    <a:pt x="26" y="392"/>
                    <a:pt x="29" y="390"/>
                    <a:pt x="34" y="385"/>
                  </a:cubicBezTo>
                  <a:cubicBezTo>
                    <a:pt x="28" y="381"/>
                    <a:pt x="22" y="376"/>
                    <a:pt x="17" y="369"/>
                  </a:cubicBezTo>
                  <a:lnTo>
                    <a:pt x="17" y="369"/>
                  </a:lnTo>
                  <a:close/>
                  <a:moveTo>
                    <a:pt x="14" y="265"/>
                  </a:moveTo>
                  <a:lnTo>
                    <a:pt x="14" y="265"/>
                  </a:lnTo>
                  <a:lnTo>
                    <a:pt x="3" y="271"/>
                  </a:lnTo>
                  <a:lnTo>
                    <a:pt x="9" y="283"/>
                  </a:lnTo>
                  <a:cubicBezTo>
                    <a:pt x="11" y="282"/>
                    <a:pt x="13" y="281"/>
                    <a:pt x="15" y="281"/>
                  </a:cubicBezTo>
                  <a:cubicBezTo>
                    <a:pt x="16" y="279"/>
                    <a:pt x="18" y="277"/>
                    <a:pt x="20" y="275"/>
                  </a:cubicBezTo>
                  <a:cubicBezTo>
                    <a:pt x="18" y="272"/>
                    <a:pt x="16" y="268"/>
                    <a:pt x="14" y="265"/>
                  </a:cubicBezTo>
                  <a:lnTo>
                    <a:pt x="14" y="265"/>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5" name="Freeform 11">
              <a:extLst>
                <a:ext uri="{FF2B5EF4-FFF2-40B4-BE49-F238E27FC236}">
                  <a16:creationId xmlns:a16="http://schemas.microsoft.com/office/drawing/2014/main" id="{AE49A029-9AE0-4CF9-87DF-91910B2623EE}"/>
                </a:ext>
              </a:extLst>
            </p:cNvPr>
            <p:cNvSpPr>
              <a:spLocks noEditPoints="1"/>
            </p:cNvSpPr>
            <p:nvPr userDrawn="1"/>
          </p:nvSpPr>
          <p:spPr bwMode="auto">
            <a:xfrm>
              <a:off x="7686675" y="476250"/>
              <a:ext cx="280988" cy="304800"/>
            </a:xfrm>
            <a:custGeom>
              <a:avLst/>
              <a:gdLst>
                <a:gd name="T0" fmla="*/ 1 w 346"/>
                <a:gd name="T1" fmla="*/ 230 h 372"/>
                <a:gd name="T2" fmla="*/ 27 w 346"/>
                <a:gd name="T3" fmla="*/ 197 h 372"/>
                <a:gd name="T4" fmla="*/ 1 w 346"/>
                <a:gd name="T5" fmla="*/ 223 h 372"/>
                <a:gd name="T6" fmla="*/ 1 w 346"/>
                <a:gd name="T7" fmla="*/ 214 h 372"/>
                <a:gd name="T8" fmla="*/ 2 w 346"/>
                <a:gd name="T9" fmla="*/ 188 h 372"/>
                <a:gd name="T10" fmla="*/ 3 w 346"/>
                <a:gd name="T11" fmla="*/ 179 h 372"/>
                <a:gd name="T12" fmla="*/ 29 w 346"/>
                <a:gd name="T13" fmla="*/ 168 h 372"/>
                <a:gd name="T14" fmla="*/ 5 w 346"/>
                <a:gd name="T15" fmla="*/ 169 h 372"/>
                <a:gd name="T16" fmla="*/ 7 w 346"/>
                <a:gd name="T17" fmla="*/ 161 h 372"/>
                <a:gd name="T18" fmla="*/ 32 w 346"/>
                <a:gd name="T19" fmla="*/ 127 h 372"/>
                <a:gd name="T20" fmla="*/ 36 w 346"/>
                <a:gd name="T21" fmla="*/ 96 h 372"/>
                <a:gd name="T22" fmla="*/ 56 w 346"/>
                <a:gd name="T23" fmla="*/ 72 h 372"/>
                <a:gd name="T24" fmla="*/ 68 w 346"/>
                <a:gd name="T25" fmla="*/ 75 h 372"/>
                <a:gd name="T26" fmla="*/ 214 w 346"/>
                <a:gd name="T27" fmla="*/ 53 h 372"/>
                <a:gd name="T28" fmla="*/ 203 w 346"/>
                <a:gd name="T29" fmla="*/ 80 h 372"/>
                <a:gd name="T30" fmla="*/ 214 w 346"/>
                <a:gd name="T31" fmla="*/ 53 h 372"/>
                <a:gd name="T32" fmla="*/ 187 w 346"/>
                <a:gd name="T33" fmla="*/ 64 h 372"/>
                <a:gd name="T34" fmla="*/ 199 w 346"/>
                <a:gd name="T35" fmla="*/ 53 h 372"/>
                <a:gd name="T36" fmla="*/ 205 w 346"/>
                <a:gd name="T37" fmla="*/ 50 h 372"/>
                <a:gd name="T38" fmla="*/ 210 w 346"/>
                <a:gd name="T39" fmla="*/ 23 h 372"/>
                <a:gd name="T40" fmla="*/ 182 w 346"/>
                <a:gd name="T41" fmla="*/ 27 h 372"/>
                <a:gd name="T42" fmla="*/ 186 w 346"/>
                <a:gd name="T43" fmla="*/ 49 h 372"/>
                <a:gd name="T44" fmla="*/ 172 w 346"/>
                <a:gd name="T45" fmla="*/ 105 h 372"/>
                <a:gd name="T46" fmla="*/ 197 w 346"/>
                <a:gd name="T47" fmla="*/ 70 h 372"/>
                <a:gd name="T48" fmla="*/ 225 w 346"/>
                <a:gd name="T49" fmla="*/ 90 h 372"/>
                <a:gd name="T50" fmla="*/ 232 w 346"/>
                <a:gd name="T51" fmla="*/ 80 h 372"/>
                <a:gd name="T52" fmla="*/ 242 w 346"/>
                <a:gd name="T53" fmla="*/ 51 h 372"/>
                <a:gd name="T54" fmla="*/ 222 w 346"/>
                <a:gd name="T55" fmla="*/ 60 h 372"/>
                <a:gd name="T56" fmla="*/ 203 w 346"/>
                <a:gd name="T57" fmla="*/ 88 h 372"/>
                <a:gd name="T58" fmla="*/ 225 w 346"/>
                <a:gd name="T59" fmla="*/ 90 h 372"/>
                <a:gd name="T60" fmla="*/ 200 w 346"/>
                <a:gd name="T61" fmla="*/ 247 h 372"/>
                <a:gd name="T62" fmla="*/ 200 w 346"/>
                <a:gd name="T63" fmla="*/ 247 h 372"/>
                <a:gd name="T64" fmla="*/ 262 w 346"/>
                <a:gd name="T65" fmla="*/ 176 h 372"/>
                <a:gd name="T66" fmla="*/ 262 w 346"/>
                <a:gd name="T67" fmla="*/ 176 h 372"/>
                <a:gd name="T68" fmla="*/ 303 w 346"/>
                <a:gd name="T69" fmla="*/ 125 h 372"/>
                <a:gd name="T70" fmla="*/ 303 w 346"/>
                <a:gd name="T71" fmla="*/ 125 h 372"/>
                <a:gd name="T72" fmla="*/ 302 w 346"/>
                <a:gd name="T73" fmla="*/ 148 h 372"/>
                <a:gd name="T74" fmla="*/ 303 w 346"/>
                <a:gd name="T75" fmla="*/ 132 h 372"/>
                <a:gd name="T76" fmla="*/ 189 w 346"/>
                <a:gd name="T77" fmla="*/ 269 h 372"/>
                <a:gd name="T78" fmla="*/ 257 w 346"/>
                <a:gd name="T79" fmla="*/ 205 h 372"/>
                <a:gd name="T80" fmla="*/ 257 w 346"/>
                <a:gd name="T81" fmla="*/ 181 h 372"/>
                <a:gd name="T82" fmla="*/ 194 w 346"/>
                <a:gd name="T83" fmla="*/ 255 h 372"/>
                <a:gd name="T84" fmla="*/ 189 w 346"/>
                <a:gd name="T85" fmla="*/ 269 h 372"/>
                <a:gd name="T86" fmla="*/ 68 w 346"/>
                <a:gd name="T87" fmla="*/ 369 h 372"/>
                <a:gd name="T88" fmla="*/ 101 w 346"/>
                <a:gd name="T89" fmla="*/ 350 h 372"/>
                <a:gd name="T90" fmla="*/ 129 w 346"/>
                <a:gd name="T91" fmla="*/ 325 h 372"/>
                <a:gd name="T92" fmla="*/ 148 w 346"/>
                <a:gd name="T93" fmla="*/ 305 h 372"/>
                <a:gd name="T94" fmla="*/ 176 w 346"/>
                <a:gd name="T95" fmla="*/ 271 h 372"/>
                <a:gd name="T96" fmla="*/ 191 w 346"/>
                <a:gd name="T97" fmla="*/ 250 h 372"/>
                <a:gd name="T98" fmla="*/ 253 w 346"/>
                <a:gd name="T99" fmla="*/ 160 h 372"/>
                <a:gd name="T100" fmla="*/ 279 w 346"/>
                <a:gd name="T101" fmla="*/ 125 h 372"/>
                <a:gd name="T102" fmla="*/ 295 w 346"/>
                <a:gd name="T103" fmla="*/ 106 h 372"/>
                <a:gd name="T104" fmla="*/ 341 w 346"/>
                <a:gd name="T105" fmla="*/ 64 h 372"/>
                <a:gd name="T106" fmla="*/ 343 w 346"/>
                <a:gd name="T107" fmla="*/ 63 h 372"/>
                <a:gd name="T108" fmla="*/ 331 w 346"/>
                <a:gd name="T109" fmla="*/ 52 h 372"/>
                <a:gd name="T110" fmla="*/ 68 w 346"/>
                <a:gd name="T111" fmla="*/ 369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6" h="372">
                  <a:moveTo>
                    <a:pt x="1" y="223"/>
                  </a:moveTo>
                  <a:lnTo>
                    <a:pt x="1" y="223"/>
                  </a:lnTo>
                  <a:cubicBezTo>
                    <a:pt x="1" y="225"/>
                    <a:pt x="1" y="228"/>
                    <a:pt x="1" y="230"/>
                  </a:cubicBezTo>
                  <a:cubicBezTo>
                    <a:pt x="7" y="226"/>
                    <a:pt x="15" y="220"/>
                    <a:pt x="20" y="219"/>
                  </a:cubicBezTo>
                  <a:cubicBezTo>
                    <a:pt x="22" y="212"/>
                    <a:pt x="24" y="205"/>
                    <a:pt x="28" y="196"/>
                  </a:cubicBezTo>
                  <a:cubicBezTo>
                    <a:pt x="28" y="197"/>
                    <a:pt x="27" y="197"/>
                    <a:pt x="27" y="197"/>
                  </a:cubicBezTo>
                  <a:cubicBezTo>
                    <a:pt x="27" y="197"/>
                    <a:pt x="27" y="197"/>
                    <a:pt x="27" y="197"/>
                  </a:cubicBezTo>
                  <a:cubicBezTo>
                    <a:pt x="15" y="204"/>
                    <a:pt x="3" y="218"/>
                    <a:pt x="1" y="223"/>
                  </a:cubicBezTo>
                  <a:lnTo>
                    <a:pt x="1" y="223"/>
                  </a:lnTo>
                  <a:close/>
                  <a:moveTo>
                    <a:pt x="2" y="188"/>
                  </a:moveTo>
                  <a:lnTo>
                    <a:pt x="2" y="188"/>
                  </a:lnTo>
                  <a:cubicBezTo>
                    <a:pt x="1" y="196"/>
                    <a:pt x="0" y="205"/>
                    <a:pt x="1" y="214"/>
                  </a:cubicBezTo>
                  <a:cubicBezTo>
                    <a:pt x="3" y="210"/>
                    <a:pt x="7" y="206"/>
                    <a:pt x="11" y="202"/>
                  </a:cubicBezTo>
                  <a:lnTo>
                    <a:pt x="2" y="188"/>
                  </a:lnTo>
                  <a:lnTo>
                    <a:pt x="2" y="188"/>
                  </a:lnTo>
                  <a:close/>
                  <a:moveTo>
                    <a:pt x="5" y="169"/>
                  </a:moveTo>
                  <a:lnTo>
                    <a:pt x="5" y="169"/>
                  </a:lnTo>
                  <a:cubicBezTo>
                    <a:pt x="4" y="172"/>
                    <a:pt x="4" y="176"/>
                    <a:pt x="3" y="179"/>
                  </a:cubicBezTo>
                  <a:lnTo>
                    <a:pt x="15" y="198"/>
                  </a:lnTo>
                  <a:cubicBezTo>
                    <a:pt x="17" y="197"/>
                    <a:pt x="20" y="195"/>
                    <a:pt x="22" y="194"/>
                  </a:cubicBezTo>
                  <a:cubicBezTo>
                    <a:pt x="12" y="174"/>
                    <a:pt x="10" y="178"/>
                    <a:pt x="29" y="168"/>
                  </a:cubicBezTo>
                  <a:cubicBezTo>
                    <a:pt x="28" y="165"/>
                    <a:pt x="27" y="162"/>
                    <a:pt x="26" y="159"/>
                  </a:cubicBezTo>
                  <a:cubicBezTo>
                    <a:pt x="21" y="160"/>
                    <a:pt x="12" y="164"/>
                    <a:pt x="5" y="169"/>
                  </a:cubicBezTo>
                  <a:lnTo>
                    <a:pt x="5" y="169"/>
                  </a:lnTo>
                  <a:close/>
                  <a:moveTo>
                    <a:pt x="36" y="96"/>
                  </a:moveTo>
                  <a:lnTo>
                    <a:pt x="36" y="96"/>
                  </a:lnTo>
                  <a:cubicBezTo>
                    <a:pt x="23" y="116"/>
                    <a:pt x="13" y="138"/>
                    <a:pt x="7" y="161"/>
                  </a:cubicBezTo>
                  <a:cubicBezTo>
                    <a:pt x="13" y="157"/>
                    <a:pt x="20" y="155"/>
                    <a:pt x="24" y="153"/>
                  </a:cubicBezTo>
                  <a:cubicBezTo>
                    <a:pt x="23" y="145"/>
                    <a:pt x="23" y="136"/>
                    <a:pt x="27" y="126"/>
                  </a:cubicBezTo>
                  <a:cubicBezTo>
                    <a:pt x="28" y="123"/>
                    <a:pt x="32" y="123"/>
                    <a:pt x="32" y="127"/>
                  </a:cubicBezTo>
                  <a:cubicBezTo>
                    <a:pt x="34" y="141"/>
                    <a:pt x="49" y="152"/>
                    <a:pt x="60" y="161"/>
                  </a:cubicBezTo>
                  <a:cubicBezTo>
                    <a:pt x="62" y="159"/>
                    <a:pt x="65" y="156"/>
                    <a:pt x="68" y="154"/>
                  </a:cubicBezTo>
                  <a:cubicBezTo>
                    <a:pt x="52" y="142"/>
                    <a:pt x="40" y="125"/>
                    <a:pt x="36" y="96"/>
                  </a:cubicBezTo>
                  <a:lnTo>
                    <a:pt x="36" y="96"/>
                  </a:lnTo>
                  <a:close/>
                  <a:moveTo>
                    <a:pt x="56" y="72"/>
                  </a:moveTo>
                  <a:lnTo>
                    <a:pt x="56" y="72"/>
                  </a:lnTo>
                  <a:cubicBezTo>
                    <a:pt x="53" y="75"/>
                    <a:pt x="50" y="78"/>
                    <a:pt x="47" y="82"/>
                  </a:cubicBezTo>
                  <a:cubicBezTo>
                    <a:pt x="53" y="90"/>
                    <a:pt x="59" y="95"/>
                    <a:pt x="67" y="98"/>
                  </a:cubicBezTo>
                  <a:cubicBezTo>
                    <a:pt x="66" y="91"/>
                    <a:pt x="66" y="81"/>
                    <a:pt x="68" y="75"/>
                  </a:cubicBezTo>
                  <a:lnTo>
                    <a:pt x="56" y="72"/>
                  </a:lnTo>
                  <a:lnTo>
                    <a:pt x="56" y="72"/>
                  </a:lnTo>
                  <a:close/>
                  <a:moveTo>
                    <a:pt x="214" y="53"/>
                  </a:moveTo>
                  <a:lnTo>
                    <a:pt x="214" y="53"/>
                  </a:lnTo>
                  <a:cubicBezTo>
                    <a:pt x="211" y="55"/>
                    <a:pt x="208" y="56"/>
                    <a:pt x="204" y="56"/>
                  </a:cubicBezTo>
                  <a:cubicBezTo>
                    <a:pt x="203" y="64"/>
                    <a:pt x="202" y="72"/>
                    <a:pt x="203" y="80"/>
                  </a:cubicBezTo>
                  <a:lnTo>
                    <a:pt x="218" y="64"/>
                  </a:lnTo>
                  <a:cubicBezTo>
                    <a:pt x="215" y="60"/>
                    <a:pt x="214" y="57"/>
                    <a:pt x="214" y="53"/>
                  </a:cubicBezTo>
                  <a:lnTo>
                    <a:pt x="214" y="53"/>
                  </a:lnTo>
                  <a:close/>
                  <a:moveTo>
                    <a:pt x="197" y="70"/>
                  </a:moveTo>
                  <a:lnTo>
                    <a:pt x="197" y="70"/>
                  </a:lnTo>
                  <a:cubicBezTo>
                    <a:pt x="193" y="69"/>
                    <a:pt x="189" y="68"/>
                    <a:pt x="187" y="64"/>
                  </a:cubicBezTo>
                  <a:cubicBezTo>
                    <a:pt x="186" y="62"/>
                    <a:pt x="192" y="63"/>
                    <a:pt x="193" y="63"/>
                  </a:cubicBezTo>
                  <a:cubicBezTo>
                    <a:pt x="195" y="63"/>
                    <a:pt x="196" y="62"/>
                    <a:pt x="198" y="62"/>
                  </a:cubicBezTo>
                  <a:cubicBezTo>
                    <a:pt x="198" y="59"/>
                    <a:pt x="198" y="56"/>
                    <a:pt x="199" y="53"/>
                  </a:cubicBezTo>
                  <a:cubicBezTo>
                    <a:pt x="199" y="53"/>
                    <a:pt x="199" y="52"/>
                    <a:pt x="199" y="52"/>
                  </a:cubicBezTo>
                  <a:cubicBezTo>
                    <a:pt x="199" y="51"/>
                    <a:pt x="199" y="50"/>
                    <a:pt x="199" y="49"/>
                  </a:cubicBezTo>
                  <a:cubicBezTo>
                    <a:pt x="200" y="46"/>
                    <a:pt x="205" y="46"/>
                    <a:pt x="205" y="50"/>
                  </a:cubicBezTo>
                  <a:cubicBezTo>
                    <a:pt x="221" y="49"/>
                    <a:pt x="218" y="25"/>
                    <a:pt x="201" y="29"/>
                  </a:cubicBezTo>
                  <a:cubicBezTo>
                    <a:pt x="197" y="29"/>
                    <a:pt x="196" y="24"/>
                    <a:pt x="200" y="23"/>
                  </a:cubicBezTo>
                  <a:cubicBezTo>
                    <a:pt x="204" y="22"/>
                    <a:pt x="207" y="22"/>
                    <a:pt x="210" y="23"/>
                  </a:cubicBezTo>
                  <a:cubicBezTo>
                    <a:pt x="208" y="0"/>
                    <a:pt x="172" y="14"/>
                    <a:pt x="192" y="32"/>
                  </a:cubicBezTo>
                  <a:cubicBezTo>
                    <a:pt x="195" y="34"/>
                    <a:pt x="192" y="39"/>
                    <a:pt x="189" y="36"/>
                  </a:cubicBezTo>
                  <a:cubicBezTo>
                    <a:pt x="185" y="33"/>
                    <a:pt x="183" y="30"/>
                    <a:pt x="182" y="27"/>
                  </a:cubicBezTo>
                  <a:cubicBezTo>
                    <a:pt x="169" y="29"/>
                    <a:pt x="172" y="45"/>
                    <a:pt x="181" y="48"/>
                  </a:cubicBezTo>
                  <a:lnTo>
                    <a:pt x="181" y="47"/>
                  </a:lnTo>
                  <a:cubicBezTo>
                    <a:pt x="182" y="44"/>
                    <a:pt x="187" y="45"/>
                    <a:pt x="186" y="49"/>
                  </a:cubicBezTo>
                  <a:lnTo>
                    <a:pt x="185" y="51"/>
                  </a:lnTo>
                  <a:cubicBezTo>
                    <a:pt x="185" y="52"/>
                    <a:pt x="185" y="52"/>
                    <a:pt x="185" y="52"/>
                  </a:cubicBezTo>
                  <a:lnTo>
                    <a:pt x="172" y="105"/>
                  </a:lnTo>
                  <a:cubicBezTo>
                    <a:pt x="175" y="105"/>
                    <a:pt x="177" y="106"/>
                    <a:pt x="179" y="106"/>
                  </a:cubicBezTo>
                  <a:lnTo>
                    <a:pt x="199" y="85"/>
                  </a:lnTo>
                  <a:cubicBezTo>
                    <a:pt x="197" y="80"/>
                    <a:pt x="197" y="75"/>
                    <a:pt x="197" y="70"/>
                  </a:cubicBezTo>
                  <a:lnTo>
                    <a:pt x="197" y="70"/>
                  </a:lnTo>
                  <a:close/>
                  <a:moveTo>
                    <a:pt x="225" y="90"/>
                  </a:moveTo>
                  <a:lnTo>
                    <a:pt x="225" y="90"/>
                  </a:lnTo>
                  <a:cubicBezTo>
                    <a:pt x="222" y="85"/>
                    <a:pt x="221" y="79"/>
                    <a:pt x="222" y="74"/>
                  </a:cubicBezTo>
                  <a:cubicBezTo>
                    <a:pt x="222" y="71"/>
                    <a:pt x="225" y="76"/>
                    <a:pt x="225" y="76"/>
                  </a:cubicBezTo>
                  <a:cubicBezTo>
                    <a:pt x="227" y="78"/>
                    <a:pt x="229" y="79"/>
                    <a:pt x="232" y="80"/>
                  </a:cubicBezTo>
                  <a:cubicBezTo>
                    <a:pt x="236" y="73"/>
                    <a:pt x="241" y="66"/>
                    <a:pt x="246" y="60"/>
                  </a:cubicBezTo>
                  <a:cubicBezTo>
                    <a:pt x="252" y="52"/>
                    <a:pt x="257" y="45"/>
                    <a:pt x="263" y="38"/>
                  </a:cubicBezTo>
                  <a:cubicBezTo>
                    <a:pt x="253" y="26"/>
                    <a:pt x="237" y="33"/>
                    <a:pt x="242" y="51"/>
                  </a:cubicBezTo>
                  <a:cubicBezTo>
                    <a:pt x="243" y="55"/>
                    <a:pt x="237" y="56"/>
                    <a:pt x="236" y="52"/>
                  </a:cubicBezTo>
                  <a:cubicBezTo>
                    <a:pt x="235" y="48"/>
                    <a:pt x="235" y="45"/>
                    <a:pt x="235" y="42"/>
                  </a:cubicBezTo>
                  <a:cubicBezTo>
                    <a:pt x="223" y="38"/>
                    <a:pt x="214" y="49"/>
                    <a:pt x="222" y="60"/>
                  </a:cubicBezTo>
                  <a:cubicBezTo>
                    <a:pt x="225" y="57"/>
                    <a:pt x="228" y="61"/>
                    <a:pt x="226" y="64"/>
                  </a:cubicBezTo>
                  <a:lnTo>
                    <a:pt x="204" y="87"/>
                  </a:lnTo>
                  <a:cubicBezTo>
                    <a:pt x="204" y="88"/>
                    <a:pt x="204" y="88"/>
                    <a:pt x="203" y="88"/>
                  </a:cubicBezTo>
                  <a:lnTo>
                    <a:pt x="186" y="107"/>
                  </a:lnTo>
                  <a:cubicBezTo>
                    <a:pt x="193" y="109"/>
                    <a:pt x="201" y="110"/>
                    <a:pt x="209" y="113"/>
                  </a:cubicBezTo>
                  <a:cubicBezTo>
                    <a:pt x="214" y="105"/>
                    <a:pt x="220" y="97"/>
                    <a:pt x="225" y="90"/>
                  </a:cubicBezTo>
                  <a:lnTo>
                    <a:pt x="225" y="90"/>
                  </a:lnTo>
                  <a:close/>
                  <a:moveTo>
                    <a:pt x="200" y="247"/>
                  </a:moveTo>
                  <a:lnTo>
                    <a:pt x="200" y="247"/>
                  </a:lnTo>
                  <a:cubicBezTo>
                    <a:pt x="231" y="234"/>
                    <a:pt x="241" y="209"/>
                    <a:pt x="240" y="189"/>
                  </a:cubicBezTo>
                  <a:cubicBezTo>
                    <a:pt x="233" y="199"/>
                    <a:pt x="226" y="210"/>
                    <a:pt x="219" y="219"/>
                  </a:cubicBezTo>
                  <a:cubicBezTo>
                    <a:pt x="213" y="229"/>
                    <a:pt x="206" y="238"/>
                    <a:pt x="200" y="247"/>
                  </a:cubicBezTo>
                  <a:lnTo>
                    <a:pt x="200" y="247"/>
                  </a:lnTo>
                  <a:close/>
                  <a:moveTo>
                    <a:pt x="262" y="176"/>
                  </a:moveTo>
                  <a:lnTo>
                    <a:pt x="262" y="176"/>
                  </a:lnTo>
                  <a:cubicBezTo>
                    <a:pt x="275" y="162"/>
                    <a:pt x="280" y="148"/>
                    <a:pt x="280" y="134"/>
                  </a:cubicBezTo>
                  <a:cubicBezTo>
                    <a:pt x="272" y="143"/>
                    <a:pt x="265" y="152"/>
                    <a:pt x="259" y="162"/>
                  </a:cubicBezTo>
                  <a:cubicBezTo>
                    <a:pt x="260" y="166"/>
                    <a:pt x="261" y="171"/>
                    <a:pt x="262" y="176"/>
                  </a:cubicBezTo>
                  <a:lnTo>
                    <a:pt x="262" y="176"/>
                  </a:lnTo>
                  <a:close/>
                  <a:moveTo>
                    <a:pt x="303" y="125"/>
                  </a:moveTo>
                  <a:lnTo>
                    <a:pt x="303" y="125"/>
                  </a:lnTo>
                  <a:cubicBezTo>
                    <a:pt x="317" y="114"/>
                    <a:pt x="322" y="102"/>
                    <a:pt x="322" y="87"/>
                  </a:cubicBezTo>
                  <a:cubicBezTo>
                    <a:pt x="314" y="94"/>
                    <a:pt x="307" y="101"/>
                    <a:pt x="300" y="109"/>
                  </a:cubicBezTo>
                  <a:cubicBezTo>
                    <a:pt x="301" y="115"/>
                    <a:pt x="302" y="120"/>
                    <a:pt x="303" y="125"/>
                  </a:cubicBezTo>
                  <a:lnTo>
                    <a:pt x="303" y="125"/>
                  </a:lnTo>
                  <a:close/>
                  <a:moveTo>
                    <a:pt x="302" y="148"/>
                  </a:moveTo>
                  <a:lnTo>
                    <a:pt x="302" y="148"/>
                  </a:lnTo>
                  <a:cubicBezTo>
                    <a:pt x="331" y="135"/>
                    <a:pt x="344" y="104"/>
                    <a:pt x="341" y="71"/>
                  </a:cubicBezTo>
                  <a:cubicBezTo>
                    <a:pt x="336" y="75"/>
                    <a:pt x="332" y="78"/>
                    <a:pt x="327" y="82"/>
                  </a:cubicBezTo>
                  <a:cubicBezTo>
                    <a:pt x="329" y="102"/>
                    <a:pt x="322" y="118"/>
                    <a:pt x="303" y="132"/>
                  </a:cubicBezTo>
                  <a:cubicBezTo>
                    <a:pt x="303" y="138"/>
                    <a:pt x="303" y="143"/>
                    <a:pt x="302" y="148"/>
                  </a:cubicBezTo>
                  <a:lnTo>
                    <a:pt x="302" y="148"/>
                  </a:lnTo>
                  <a:close/>
                  <a:moveTo>
                    <a:pt x="189" y="269"/>
                  </a:moveTo>
                  <a:lnTo>
                    <a:pt x="189" y="269"/>
                  </a:lnTo>
                  <a:cubicBezTo>
                    <a:pt x="189" y="269"/>
                    <a:pt x="189" y="269"/>
                    <a:pt x="189" y="269"/>
                  </a:cubicBezTo>
                  <a:cubicBezTo>
                    <a:pt x="222" y="266"/>
                    <a:pt x="251" y="240"/>
                    <a:pt x="257" y="205"/>
                  </a:cubicBezTo>
                  <a:cubicBezTo>
                    <a:pt x="257" y="204"/>
                    <a:pt x="257" y="204"/>
                    <a:pt x="257" y="204"/>
                  </a:cubicBezTo>
                  <a:cubicBezTo>
                    <a:pt x="258" y="197"/>
                    <a:pt x="258" y="190"/>
                    <a:pt x="257" y="182"/>
                  </a:cubicBezTo>
                  <a:cubicBezTo>
                    <a:pt x="257" y="182"/>
                    <a:pt x="257" y="181"/>
                    <a:pt x="257" y="181"/>
                  </a:cubicBezTo>
                  <a:cubicBezTo>
                    <a:pt x="257" y="177"/>
                    <a:pt x="256" y="172"/>
                    <a:pt x="254" y="168"/>
                  </a:cubicBezTo>
                  <a:cubicBezTo>
                    <a:pt x="251" y="172"/>
                    <a:pt x="248" y="177"/>
                    <a:pt x="244" y="182"/>
                  </a:cubicBezTo>
                  <a:cubicBezTo>
                    <a:pt x="249" y="207"/>
                    <a:pt x="238" y="242"/>
                    <a:pt x="194" y="255"/>
                  </a:cubicBezTo>
                  <a:cubicBezTo>
                    <a:pt x="191" y="260"/>
                    <a:pt x="187" y="264"/>
                    <a:pt x="184" y="269"/>
                  </a:cubicBezTo>
                  <a:cubicBezTo>
                    <a:pt x="185" y="269"/>
                    <a:pt x="187" y="269"/>
                    <a:pt x="189" y="269"/>
                  </a:cubicBezTo>
                  <a:lnTo>
                    <a:pt x="189" y="269"/>
                  </a:lnTo>
                  <a:close/>
                  <a:moveTo>
                    <a:pt x="68" y="369"/>
                  </a:moveTo>
                  <a:lnTo>
                    <a:pt x="68" y="369"/>
                  </a:lnTo>
                  <a:cubicBezTo>
                    <a:pt x="68" y="369"/>
                    <a:pt x="68" y="369"/>
                    <a:pt x="68" y="369"/>
                  </a:cubicBezTo>
                  <a:cubicBezTo>
                    <a:pt x="68" y="370"/>
                    <a:pt x="69" y="371"/>
                    <a:pt x="70" y="372"/>
                  </a:cubicBezTo>
                  <a:cubicBezTo>
                    <a:pt x="81" y="366"/>
                    <a:pt x="91" y="358"/>
                    <a:pt x="101" y="350"/>
                  </a:cubicBezTo>
                  <a:cubicBezTo>
                    <a:pt x="101" y="350"/>
                    <a:pt x="101" y="350"/>
                    <a:pt x="101" y="350"/>
                  </a:cubicBezTo>
                  <a:cubicBezTo>
                    <a:pt x="106" y="346"/>
                    <a:pt x="111" y="342"/>
                    <a:pt x="115" y="338"/>
                  </a:cubicBezTo>
                  <a:cubicBezTo>
                    <a:pt x="115" y="338"/>
                    <a:pt x="116" y="338"/>
                    <a:pt x="116" y="338"/>
                  </a:cubicBezTo>
                  <a:cubicBezTo>
                    <a:pt x="120" y="334"/>
                    <a:pt x="125" y="329"/>
                    <a:pt x="129" y="325"/>
                  </a:cubicBezTo>
                  <a:cubicBezTo>
                    <a:pt x="129" y="325"/>
                    <a:pt x="130" y="325"/>
                    <a:pt x="130" y="324"/>
                  </a:cubicBezTo>
                  <a:cubicBezTo>
                    <a:pt x="136" y="319"/>
                    <a:pt x="141" y="312"/>
                    <a:pt x="147" y="306"/>
                  </a:cubicBezTo>
                  <a:cubicBezTo>
                    <a:pt x="147" y="306"/>
                    <a:pt x="147" y="305"/>
                    <a:pt x="148" y="305"/>
                  </a:cubicBezTo>
                  <a:cubicBezTo>
                    <a:pt x="153" y="300"/>
                    <a:pt x="158" y="294"/>
                    <a:pt x="162" y="288"/>
                  </a:cubicBezTo>
                  <a:cubicBezTo>
                    <a:pt x="163" y="287"/>
                    <a:pt x="163" y="287"/>
                    <a:pt x="163" y="287"/>
                  </a:cubicBezTo>
                  <a:cubicBezTo>
                    <a:pt x="167" y="282"/>
                    <a:pt x="172" y="276"/>
                    <a:pt x="176" y="271"/>
                  </a:cubicBezTo>
                  <a:cubicBezTo>
                    <a:pt x="176" y="270"/>
                    <a:pt x="176" y="270"/>
                    <a:pt x="176" y="270"/>
                  </a:cubicBezTo>
                  <a:cubicBezTo>
                    <a:pt x="181" y="264"/>
                    <a:pt x="186" y="257"/>
                    <a:pt x="190" y="251"/>
                  </a:cubicBezTo>
                  <a:cubicBezTo>
                    <a:pt x="190" y="251"/>
                    <a:pt x="190" y="251"/>
                    <a:pt x="191" y="250"/>
                  </a:cubicBezTo>
                  <a:cubicBezTo>
                    <a:pt x="207" y="227"/>
                    <a:pt x="223" y="203"/>
                    <a:pt x="239" y="180"/>
                  </a:cubicBezTo>
                  <a:cubicBezTo>
                    <a:pt x="239" y="180"/>
                    <a:pt x="239" y="180"/>
                    <a:pt x="239" y="180"/>
                  </a:cubicBezTo>
                  <a:cubicBezTo>
                    <a:pt x="244" y="173"/>
                    <a:pt x="248" y="167"/>
                    <a:pt x="253" y="160"/>
                  </a:cubicBezTo>
                  <a:cubicBezTo>
                    <a:pt x="253" y="160"/>
                    <a:pt x="253" y="160"/>
                    <a:pt x="253" y="160"/>
                  </a:cubicBezTo>
                  <a:cubicBezTo>
                    <a:pt x="261" y="149"/>
                    <a:pt x="269" y="138"/>
                    <a:pt x="277" y="128"/>
                  </a:cubicBezTo>
                  <a:cubicBezTo>
                    <a:pt x="278" y="127"/>
                    <a:pt x="279" y="126"/>
                    <a:pt x="279" y="125"/>
                  </a:cubicBezTo>
                  <a:cubicBezTo>
                    <a:pt x="280" y="125"/>
                    <a:pt x="280" y="124"/>
                    <a:pt x="280" y="124"/>
                  </a:cubicBezTo>
                  <a:cubicBezTo>
                    <a:pt x="285" y="118"/>
                    <a:pt x="290" y="113"/>
                    <a:pt x="295" y="107"/>
                  </a:cubicBezTo>
                  <a:cubicBezTo>
                    <a:pt x="295" y="107"/>
                    <a:pt x="295" y="107"/>
                    <a:pt x="295" y="106"/>
                  </a:cubicBezTo>
                  <a:cubicBezTo>
                    <a:pt x="304" y="97"/>
                    <a:pt x="313" y="87"/>
                    <a:pt x="322" y="79"/>
                  </a:cubicBezTo>
                  <a:cubicBezTo>
                    <a:pt x="322" y="79"/>
                    <a:pt x="323" y="79"/>
                    <a:pt x="323" y="79"/>
                  </a:cubicBezTo>
                  <a:cubicBezTo>
                    <a:pt x="329" y="73"/>
                    <a:pt x="335" y="69"/>
                    <a:pt x="341" y="64"/>
                  </a:cubicBezTo>
                  <a:cubicBezTo>
                    <a:pt x="341" y="64"/>
                    <a:pt x="342" y="64"/>
                    <a:pt x="342" y="64"/>
                  </a:cubicBezTo>
                  <a:lnTo>
                    <a:pt x="343" y="63"/>
                  </a:lnTo>
                  <a:cubicBezTo>
                    <a:pt x="343" y="63"/>
                    <a:pt x="343" y="63"/>
                    <a:pt x="343" y="63"/>
                  </a:cubicBezTo>
                  <a:cubicBezTo>
                    <a:pt x="344" y="62"/>
                    <a:pt x="345" y="61"/>
                    <a:pt x="346" y="61"/>
                  </a:cubicBezTo>
                  <a:lnTo>
                    <a:pt x="340" y="45"/>
                  </a:lnTo>
                  <a:cubicBezTo>
                    <a:pt x="337" y="47"/>
                    <a:pt x="334" y="50"/>
                    <a:pt x="331" y="52"/>
                  </a:cubicBezTo>
                  <a:cubicBezTo>
                    <a:pt x="331" y="52"/>
                    <a:pt x="331" y="53"/>
                    <a:pt x="331" y="53"/>
                  </a:cubicBezTo>
                  <a:cubicBezTo>
                    <a:pt x="225" y="140"/>
                    <a:pt x="180" y="283"/>
                    <a:pt x="63" y="361"/>
                  </a:cubicBezTo>
                  <a:cubicBezTo>
                    <a:pt x="65" y="364"/>
                    <a:pt x="66" y="366"/>
                    <a:pt x="68" y="369"/>
                  </a:cubicBezTo>
                  <a:lnTo>
                    <a:pt x="68" y="369"/>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6" name="Freeform 12">
              <a:extLst>
                <a:ext uri="{FF2B5EF4-FFF2-40B4-BE49-F238E27FC236}">
                  <a16:creationId xmlns:a16="http://schemas.microsoft.com/office/drawing/2014/main" id="{B8CBC970-FC0D-4723-B28A-D212B56428EB}"/>
                </a:ext>
              </a:extLst>
            </p:cNvPr>
            <p:cNvSpPr>
              <a:spLocks noEditPoints="1"/>
            </p:cNvSpPr>
            <p:nvPr userDrawn="1"/>
          </p:nvSpPr>
          <p:spPr bwMode="auto">
            <a:xfrm>
              <a:off x="7694613" y="509588"/>
              <a:ext cx="328613" cy="385762"/>
            </a:xfrm>
            <a:custGeom>
              <a:avLst/>
              <a:gdLst>
                <a:gd name="T0" fmla="*/ 159 w 404"/>
                <a:gd name="T1" fmla="*/ 338 h 470"/>
                <a:gd name="T2" fmla="*/ 185 w 404"/>
                <a:gd name="T3" fmla="*/ 332 h 470"/>
                <a:gd name="T4" fmla="*/ 193 w 404"/>
                <a:gd name="T5" fmla="*/ 297 h 470"/>
                <a:gd name="T6" fmla="*/ 161 w 404"/>
                <a:gd name="T7" fmla="*/ 281 h 470"/>
                <a:gd name="T8" fmla="*/ 137 w 404"/>
                <a:gd name="T9" fmla="*/ 310 h 470"/>
                <a:gd name="T10" fmla="*/ 83 w 404"/>
                <a:gd name="T11" fmla="*/ 444 h 470"/>
                <a:gd name="T12" fmla="*/ 107 w 404"/>
                <a:gd name="T13" fmla="*/ 433 h 470"/>
                <a:gd name="T14" fmla="*/ 155 w 404"/>
                <a:gd name="T15" fmla="*/ 343 h 470"/>
                <a:gd name="T16" fmla="*/ 84 w 404"/>
                <a:gd name="T17" fmla="*/ 429 h 470"/>
                <a:gd name="T18" fmla="*/ 57 w 404"/>
                <a:gd name="T19" fmla="*/ 416 h 470"/>
                <a:gd name="T20" fmla="*/ 59 w 404"/>
                <a:gd name="T21" fmla="*/ 345 h 470"/>
                <a:gd name="T22" fmla="*/ 83 w 404"/>
                <a:gd name="T23" fmla="*/ 444 h 470"/>
                <a:gd name="T24" fmla="*/ 90 w 404"/>
                <a:gd name="T25" fmla="*/ 448 h 470"/>
                <a:gd name="T26" fmla="*/ 108 w 404"/>
                <a:gd name="T27" fmla="*/ 438 h 470"/>
                <a:gd name="T28" fmla="*/ 115 w 404"/>
                <a:gd name="T29" fmla="*/ 434 h 470"/>
                <a:gd name="T30" fmla="*/ 127 w 404"/>
                <a:gd name="T31" fmla="*/ 424 h 470"/>
                <a:gd name="T32" fmla="*/ 161 w 404"/>
                <a:gd name="T33" fmla="*/ 344 h 470"/>
                <a:gd name="T34" fmla="*/ 280 w 404"/>
                <a:gd name="T35" fmla="*/ 459 h 470"/>
                <a:gd name="T36" fmla="*/ 166 w 404"/>
                <a:gd name="T37" fmla="*/ 345 h 470"/>
                <a:gd name="T38" fmla="*/ 161 w 404"/>
                <a:gd name="T39" fmla="*/ 268 h 470"/>
                <a:gd name="T40" fmla="*/ 166 w 404"/>
                <a:gd name="T41" fmla="*/ 275 h 470"/>
                <a:gd name="T42" fmla="*/ 161 w 404"/>
                <a:gd name="T43" fmla="*/ 268 h 470"/>
                <a:gd name="T44" fmla="*/ 199 w 404"/>
                <a:gd name="T45" fmla="*/ 297 h 470"/>
                <a:gd name="T46" fmla="*/ 331 w 404"/>
                <a:gd name="T47" fmla="*/ 362 h 470"/>
                <a:gd name="T48" fmla="*/ 368 w 404"/>
                <a:gd name="T49" fmla="*/ 285 h 470"/>
                <a:gd name="T50" fmla="*/ 323 w 404"/>
                <a:gd name="T51" fmla="*/ 281 h 470"/>
                <a:gd name="T52" fmla="*/ 368 w 404"/>
                <a:gd name="T53" fmla="*/ 279 h 470"/>
                <a:gd name="T54" fmla="*/ 377 w 404"/>
                <a:gd name="T55" fmla="*/ 243 h 470"/>
                <a:gd name="T56" fmla="*/ 345 w 404"/>
                <a:gd name="T57" fmla="*/ 219 h 470"/>
                <a:gd name="T58" fmla="*/ 347 w 404"/>
                <a:gd name="T59" fmla="*/ 245 h 470"/>
                <a:gd name="T60" fmla="*/ 383 w 404"/>
                <a:gd name="T61" fmla="*/ 239 h 470"/>
                <a:gd name="T62" fmla="*/ 367 w 404"/>
                <a:gd name="T63" fmla="*/ 129 h 470"/>
                <a:gd name="T64" fmla="*/ 182 w 404"/>
                <a:gd name="T65" fmla="*/ 233 h 470"/>
                <a:gd name="T66" fmla="*/ 175 w 404"/>
                <a:gd name="T67" fmla="*/ 239 h 470"/>
                <a:gd name="T68" fmla="*/ 170 w 404"/>
                <a:gd name="T69" fmla="*/ 234 h 470"/>
                <a:gd name="T70" fmla="*/ 187 w 404"/>
                <a:gd name="T71" fmla="*/ 282 h 470"/>
                <a:gd name="T72" fmla="*/ 174 w 404"/>
                <a:gd name="T73" fmla="*/ 239 h 470"/>
                <a:gd name="T74" fmla="*/ 273 w 404"/>
                <a:gd name="T75" fmla="*/ 38 h 470"/>
                <a:gd name="T76" fmla="*/ 262 w 404"/>
                <a:gd name="T77" fmla="*/ 38 h 470"/>
                <a:gd name="T78" fmla="*/ 273 w 404"/>
                <a:gd name="T79" fmla="*/ 38 h 470"/>
                <a:gd name="T80" fmla="*/ 282 w 404"/>
                <a:gd name="T81" fmla="*/ 26 h 470"/>
                <a:gd name="T82" fmla="*/ 288 w 404"/>
                <a:gd name="T83" fmla="*/ 20 h 470"/>
                <a:gd name="T84" fmla="*/ 258 w 404"/>
                <a:gd name="T85" fmla="*/ 56 h 470"/>
                <a:gd name="T86" fmla="*/ 254 w 404"/>
                <a:gd name="T87" fmla="*/ 52 h 470"/>
                <a:gd name="T88" fmla="*/ 98 w 404"/>
                <a:gd name="T89" fmla="*/ 6 h 470"/>
                <a:gd name="T90" fmla="*/ 87 w 404"/>
                <a:gd name="T91" fmla="*/ 6 h 470"/>
                <a:gd name="T92" fmla="*/ 98 w 404"/>
                <a:gd name="T93" fmla="*/ 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470">
                  <a:moveTo>
                    <a:pt x="159" y="338"/>
                  </a:moveTo>
                  <a:lnTo>
                    <a:pt x="159" y="338"/>
                  </a:lnTo>
                  <a:cubicBezTo>
                    <a:pt x="159" y="338"/>
                    <a:pt x="159" y="338"/>
                    <a:pt x="159" y="338"/>
                  </a:cubicBezTo>
                  <a:cubicBezTo>
                    <a:pt x="161" y="339"/>
                    <a:pt x="164" y="339"/>
                    <a:pt x="166" y="339"/>
                  </a:cubicBezTo>
                  <a:cubicBezTo>
                    <a:pt x="173" y="339"/>
                    <a:pt x="180" y="337"/>
                    <a:pt x="185" y="332"/>
                  </a:cubicBezTo>
                  <a:cubicBezTo>
                    <a:pt x="185" y="332"/>
                    <a:pt x="185" y="332"/>
                    <a:pt x="185" y="332"/>
                  </a:cubicBezTo>
                  <a:cubicBezTo>
                    <a:pt x="192" y="327"/>
                    <a:pt x="196" y="319"/>
                    <a:pt x="196" y="310"/>
                  </a:cubicBezTo>
                  <a:cubicBezTo>
                    <a:pt x="196" y="305"/>
                    <a:pt x="195" y="301"/>
                    <a:pt x="193" y="298"/>
                  </a:cubicBezTo>
                  <a:cubicBezTo>
                    <a:pt x="193" y="297"/>
                    <a:pt x="193" y="297"/>
                    <a:pt x="193" y="297"/>
                  </a:cubicBezTo>
                  <a:cubicBezTo>
                    <a:pt x="188" y="287"/>
                    <a:pt x="178" y="281"/>
                    <a:pt x="166" y="281"/>
                  </a:cubicBezTo>
                  <a:cubicBezTo>
                    <a:pt x="165" y="281"/>
                    <a:pt x="163" y="281"/>
                    <a:pt x="162" y="281"/>
                  </a:cubicBezTo>
                  <a:lnTo>
                    <a:pt x="161" y="281"/>
                  </a:lnTo>
                  <a:cubicBezTo>
                    <a:pt x="156" y="282"/>
                    <a:pt x="151" y="284"/>
                    <a:pt x="147" y="288"/>
                  </a:cubicBezTo>
                  <a:lnTo>
                    <a:pt x="147" y="288"/>
                  </a:lnTo>
                  <a:cubicBezTo>
                    <a:pt x="141" y="293"/>
                    <a:pt x="137" y="301"/>
                    <a:pt x="137" y="310"/>
                  </a:cubicBezTo>
                  <a:cubicBezTo>
                    <a:pt x="137" y="323"/>
                    <a:pt x="146" y="335"/>
                    <a:pt x="159" y="338"/>
                  </a:cubicBezTo>
                  <a:lnTo>
                    <a:pt x="159" y="338"/>
                  </a:lnTo>
                  <a:close/>
                  <a:moveTo>
                    <a:pt x="83" y="444"/>
                  </a:moveTo>
                  <a:lnTo>
                    <a:pt x="83" y="444"/>
                  </a:lnTo>
                  <a:cubicBezTo>
                    <a:pt x="91" y="441"/>
                    <a:pt x="99" y="438"/>
                    <a:pt x="106" y="433"/>
                  </a:cubicBezTo>
                  <a:cubicBezTo>
                    <a:pt x="106" y="433"/>
                    <a:pt x="106" y="433"/>
                    <a:pt x="107" y="433"/>
                  </a:cubicBezTo>
                  <a:cubicBezTo>
                    <a:pt x="113" y="429"/>
                    <a:pt x="119" y="424"/>
                    <a:pt x="124" y="419"/>
                  </a:cubicBezTo>
                  <a:cubicBezTo>
                    <a:pt x="124" y="419"/>
                    <a:pt x="124" y="419"/>
                    <a:pt x="124" y="419"/>
                  </a:cubicBezTo>
                  <a:cubicBezTo>
                    <a:pt x="149" y="394"/>
                    <a:pt x="156" y="361"/>
                    <a:pt x="155" y="343"/>
                  </a:cubicBezTo>
                  <a:cubicBezTo>
                    <a:pt x="150" y="341"/>
                    <a:pt x="144" y="338"/>
                    <a:pt x="140" y="333"/>
                  </a:cubicBezTo>
                  <a:cubicBezTo>
                    <a:pt x="143" y="366"/>
                    <a:pt x="133" y="405"/>
                    <a:pt x="86" y="429"/>
                  </a:cubicBezTo>
                  <a:cubicBezTo>
                    <a:pt x="85" y="429"/>
                    <a:pt x="85" y="429"/>
                    <a:pt x="84" y="429"/>
                  </a:cubicBezTo>
                  <a:cubicBezTo>
                    <a:pt x="84" y="429"/>
                    <a:pt x="83" y="429"/>
                    <a:pt x="83" y="429"/>
                  </a:cubicBezTo>
                  <a:cubicBezTo>
                    <a:pt x="75" y="426"/>
                    <a:pt x="66" y="422"/>
                    <a:pt x="59" y="417"/>
                  </a:cubicBezTo>
                  <a:cubicBezTo>
                    <a:pt x="58" y="416"/>
                    <a:pt x="58" y="416"/>
                    <a:pt x="57" y="416"/>
                  </a:cubicBezTo>
                  <a:cubicBezTo>
                    <a:pt x="51" y="411"/>
                    <a:pt x="45" y="405"/>
                    <a:pt x="41" y="398"/>
                  </a:cubicBezTo>
                  <a:cubicBezTo>
                    <a:pt x="41" y="397"/>
                    <a:pt x="41" y="397"/>
                    <a:pt x="40" y="397"/>
                  </a:cubicBezTo>
                  <a:cubicBezTo>
                    <a:pt x="31" y="381"/>
                    <a:pt x="33" y="361"/>
                    <a:pt x="59" y="345"/>
                  </a:cubicBezTo>
                  <a:cubicBezTo>
                    <a:pt x="58" y="341"/>
                    <a:pt x="56" y="337"/>
                    <a:pt x="54" y="333"/>
                  </a:cubicBezTo>
                  <a:cubicBezTo>
                    <a:pt x="0" y="370"/>
                    <a:pt x="22" y="416"/>
                    <a:pt x="83" y="444"/>
                  </a:cubicBezTo>
                  <a:lnTo>
                    <a:pt x="83" y="444"/>
                  </a:lnTo>
                  <a:close/>
                  <a:moveTo>
                    <a:pt x="108" y="438"/>
                  </a:moveTo>
                  <a:lnTo>
                    <a:pt x="108" y="438"/>
                  </a:lnTo>
                  <a:cubicBezTo>
                    <a:pt x="103" y="442"/>
                    <a:pt x="97" y="445"/>
                    <a:pt x="90" y="448"/>
                  </a:cubicBezTo>
                  <a:cubicBezTo>
                    <a:pt x="122" y="461"/>
                    <a:pt x="164" y="470"/>
                    <a:pt x="208" y="469"/>
                  </a:cubicBezTo>
                  <a:cubicBezTo>
                    <a:pt x="182" y="459"/>
                    <a:pt x="133" y="443"/>
                    <a:pt x="108" y="438"/>
                  </a:cubicBezTo>
                  <a:lnTo>
                    <a:pt x="108" y="438"/>
                  </a:lnTo>
                  <a:close/>
                  <a:moveTo>
                    <a:pt x="127" y="424"/>
                  </a:moveTo>
                  <a:lnTo>
                    <a:pt x="127" y="424"/>
                  </a:lnTo>
                  <a:cubicBezTo>
                    <a:pt x="123" y="428"/>
                    <a:pt x="119" y="431"/>
                    <a:pt x="115" y="434"/>
                  </a:cubicBezTo>
                  <a:cubicBezTo>
                    <a:pt x="146" y="441"/>
                    <a:pt x="202" y="459"/>
                    <a:pt x="222" y="468"/>
                  </a:cubicBezTo>
                  <a:cubicBezTo>
                    <a:pt x="234" y="468"/>
                    <a:pt x="246" y="466"/>
                    <a:pt x="258" y="464"/>
                  </a:cubicBezTo>
                  <a:cubicBezTo>
                    <a:pt x="224" y="453"/>
                    <a:pt x="157" y="432"/>
                    <a:pt x="127" y="424"/>
                  </a:cubicBezTo>
                  <a:lnTo>
                    <a:pt x="127" y="424"/>
                  </a:lnTo>
                  <a:close/>
                  <a:moveTo>
                    <a:pt x="161" y="344"/>
                  </a:moveTo>
                  <a:lnTo>
                    <a:pt x="161" y="344"/>
                  </a:lnTo>
                  <a:cubicBezTo>
                    <a:pt x="161" y="363"/>
                    <a:pt x="154" y="395"/>
                    <a:pt x="131" y="420"/>
                  </a:cubicBezTo>
                  <a:cubicBezTo>
                    <a:pt x="166" y="428"/>
                    <a:pt x="241" y="452"/>
                    <a:pt x="269" y="462"/>
                  </a:cubicBezTo>
                  <a:cubicBezTo>
                    <a:pt x="273" y="461"/>
                    <a:pt x="277" y="460"/>
                    <a:pt x="280" y="459"/>
                  </a:cubicBezTo>
                  <a:cubicBezTo>
                    <a:pt x="276" y="437"/>
                    <a:pt x="276" y="405"/>
                    <a:pt x="287" y="370"/>
                  </a:cubicBezTo>
                  <a:cubicBezTo>
                    <a:pt x="256" y="368"/>
                    <a:pt x="220" y="358"/>
                    <a:pt x="187" y="338"/>
                  </a:cubicBezTo>
                  <a:cubicBezTo>
                    <a:pt x="181" y="342"/>
                    <a:pt x="174" y="345"/>
                    <a:pt x="166" y="345"/>
                  </a:cubicBezTo>
                  <a:cubicBezTo>
                    <a:pt x="164" y="345"/>
                    <a:pt x="163" y="345"/>
                    <a:pt x="161" y="344"/>
                  </a:cubicBezTo>
                  <a:lnTo>
                    <a:pt x="161" y="344"/>
                  </a:lnTo>
                  <a:close/>
                  <a:moveTo>
                    <a:pt x="161" y="268"/>
                  </a:moveTo>
                  <a:lnTo>
                    <a:pt x="161" y="268"/>
                  </a:lnTo>
                  <a:cubicBezTo>
                    <a:pt x="161" y="271"/>
                    <a:pt x="162" y="273"/>
                    <a:pt x="163" y="275"/>
                  </a:cubicBezTo>
                  <a:cubicBezTo>
                    <a:pt x="164" y="275"/>
                    <a:pt x="165" y="275"/>
                    <a:pt x="166" y="275"/>
                  </a:cubicBezTo>
                  <a:cubicBezTo>
                    <a:pt x="172" y="275"/>
                    <a:pt x="177" y="276"/>
                    <a:pt x="182" y="279"/>
                  </a:cubicBezTo>
                  <a:cubicBezTo>
                    <a:pt x="185" y="263"/>
                    <a:pt x="170" y="257"/>
                    <a:pt x="161" y="268"/>
                  </a:cubicBezTo>
                  <a:lnTo>
                    <a:pt x="161" y="268"/>
                  </a:lnTo>
                  <a:close/>
                  <a:moveTo>
                    <a:pt x="181" y="240"/>
                  </a:moveTo>
                  <a:lnTo>
                    <a:pt x="181" y="240"/>
                  </a:lnTo>
                  <a:cubicBezTo>
                    <a:pt x="206" y="246"/>
                    <a:pt x="214" y="278"/>
                    <a:pt x="199" y="297"/>
                  </a:cubicBezTo>
                  <a:cubicBezTo>
                    <a:pt x="200" y="301"/>
                    <a:pt x="201" y="305"/>
                    <a:pt x="201" y="310"/>
                  </a:cubicBezTo>
                  <a:cubicBezTo>
                    <a:pt x="201" y="319"/>
                    <a:pt x="197" y="328"/>
                    <a:pt x="191" y="334"/>
                  </a:cubicBezTo>
                  <a:cubicBezTo>
                    <a:pt x="240" y="364"/>
                    <a:pt x="295" y="369"/>
                    <a:pt x="331" y="362"/>
                  </a:cubicBezTo>
                  <a:cubicBezTo>
                    <a:pt x="369" y="354"/>
                    <a:pt x="382" y="333"/>
                    <a:pt x="359" y="312"/>
                  </a:cubicBezTo>
                  <a:cubicBezTo>
                    <a:pt x="354" y="308"/>
                    <a:pt x="366" y="297"/>
                    <a:pt x="374" y="296"/>
                  </a:cubicBezTo>
                  <a:cubicBezTo>
                    <a:pt x="375" y="291"/>
                    <a:pt x="373" y="287"/>
                    <a:pt x="368" y="285"/>
                  </a:cubicBezTo>
                  <a:cubicBezTo>
                    <a:pt x="357" y="284"/>
                    <a:pt x="338" y="290"/>
                    <a:pt x="325" y="293"/>
                  </a:cubicBezTo>
                  <a:cubicBezTo>
                    <a:pt x="325" y="295"/>
                    <a:pt x="321" y="296"/>
                    <a:pt x="320" y="293"/>
                  </a:cubicBezTo>
                  <a:cubicBezTo>
                    <a:pt x="319" y="289"/>
                    <a:pt x="322" y="283"/>
                    <a:pt x="323" y="281"/>
                  </a:cubicBezTo>
                  <a:cubicBezTo>
                    <a:pt x="325" y="277"/>
                    <a:pt x="329" y="280"/>
                    <a:pt x="328" y="283"/>
                  </a:cubicBezTo>
                  <a:cubicBezTo>
                    <a:pt x="327" y="284"/>
                    <a:pt x="327" y="285"/>
                    <a:pt x="326" y="287"/>
                  </a:cubicBezTo>
                  <a:cubicBezTo>
                    <a:pt x="339" y="284"/>
                    <a:pt x="356" y="278"/>
                    <a:pt x="368" y="279"/>
                  </a:cubicBezTo>
                  <a:cubicBezTo>
                    <a:pt x="371" y="277"/>
                    <a:pt x="379" y="271"/>
                    <a:pt x="378" y="267"/>
                  </a:cubicBezTo>
                  <a:cubicBezTo>
                    <a:pt x="377" y="266"/>
                    <a:pt x="376" y="265"/>
                    <a:pt x="375" y="263"/>
                  </a:cubicBezTo>
                  <a:cubicBezTo>
                    <a:pt x="369" y="255"/>
                    <a:pt x="371" y="249"/>
                    <a:pt x="377" y="243"/>
                  </a:cubicBezTo>
                  <a:cubicBezTo>
                    <a:pt x="367" y="242"/>
                    <a:pt x="355" y="243"/>
                    <a:pt x="349" y="250"/>
                  </a:cubicBezTo>
                  <a:cubicBezTo>
                    <a:pt x="345" y="255"/>
                    <a:pt x="338" y="243"/>
                    <a:pt x="338" y="242"/>
                  </a:cubicBezTo>
                  <a:cubicBezTo>
                    <a:pt x="335" y="236"/>
                    <a:pt x="335" y="228"/>
                    <a:pt x="345" y="219"/>
                  </a:cubicBezTo>
                  <a:cubicBezTo>
                    <a:pt x="347" y="216"/>
                    <a:pt x="351" y="221"/>
                    <a:pt x="349" y="223"/>
                  </a:cubicBezTo>
                  <a:cubicBezTo>
                    <a:pt x="341" y="230"/>
                    <a:pt x="339" y="237"/>
                    <a:pt x="346" y="244"/>
                  </a:cubicBezTo>
                  <a:lnTo>
                    <a:pt x="347" y="245"/>
                  </a:lnTo>
                  <a:cubicBezTo>
                    <a:pt x="357" y="237"/>
                    <a:pt x="371" y="236"/>
                    <a:pt x="383" y="239"/>
                  </a:cubicBezTo>
                  <a:lnTo>
                    <a:pt x="383" y="239"/>
                  </a:lnTo>
                  <a:lnTo>
                    <a:pt x="383" y="239"/>
                  </a:lnTo>
                  <a:cubicBezTo>
                    <a:pt x="404" y="237"/>
                    <a:pt x="403" y="229"/>
                    <a:pt x="397" y="213"/>
                  </a:cubicBezTo>
                  <a:cubicBezTo>
                    <a:pt x="395" y="207"/>
                    <a:pt x="392" y="200"/>
                    <a:pt x="389" y="191"/>
                  </a:cubicBezTo>
                  <a:cubicBezTo>
                    <a:pt x="384" y="180"/>
                    <a:pt x="376" y="155"/>
                    <a:pt x="367" y="129"/>
                  </a:cubicBezTo>
                  <a:cubicBezTo>
                    <a:pt x="343" y="119"/>
                    <a:pt x="308" y="125"/>
                    <a:pt x="282" y="137"/>
                  </a:cubicBezTo>
                  <a:cubicBezTo>
                    <a:pt x="275" y="147"/>
                    <a:pt x="266" y="156"/>
                    <a:pt x="252" y="165"/>
                  </a:cubicBezTo>
                  <a:cubicBezTo>
                    <a:pt x="246" y="202"/>
                    <a:pt x="216" y="229"/>
                    <a:pt x="182" y="233"/>
                  </a:cubicBezTo>
                  <a:lnTo>
                    <a:pt x="181" y="240"/>
                  </a:lnTo>
                  <a:lnTo>
                    <a:pt x="181" y="240"/>
                  </a:lnTo>
                  <a:close/>
                  <a:moveTo>
                    <a:pt x="175" y="239"/>
                  </a:moveTo>
                  <a:lnTo>
                    <a:pt x="175" y="239"/>
                  </a:lnTo>
                  <a:lnTo>
                    <a:pt x="176" y="234"/>
                  </a:lnTo>
                  <a:cubicBezTo>
                    <a:pt x="174" y="234"/>
                    <a:pt x="172" y="234"/>
                    <a:pt x="170" y="234"/>
                  </a:cubicBezTo>
                  <a:cubicBezTo>
                    <a:pt x="166" y="239"/>
                    <a:pt x="162" y="244"/>
                    <a:pt x="158" y="249"/>
                  </a:cubicBezTo>
                  <a:cubicBezTo>
                    <a:pt x="158" y="253"/>
                    <a:pt x="158" y="258"/>
                    <a:pt x="159" y="261"/>
                  </a:cubicBezTo>
                  <a:cubicBezTo>
                    <a:pt x="171" y="252"/>
                    <a:pt x="194" y="258"/>
                    <a:pt x="187" y="282"/>
                  </a:cubicBezTo>
                  <a:cubicBezTo>
                    <a:pt x="190" y="284"/>
                    <a:pt x="193" y="287"/>
                    <a:pt x="196" y="291"/>
                  </a:cubicBezTo>
                  <a:cubicBezTo>
                    <a:pt x="208" y="274"/>
                    <a:pt x="198" y="245"/>
                    <a:pt x="173" y="245"/>
                  </a:cubicBezTo>
                  <a:cubicBezTo>
                    <a:pt x="170" y="244"/>
                    <a:pt x="170" y="239"/>
                    <a:pt x="174" y="239"/>
                  </a:cubicBezTo>
                  <a:cubicBezTo>
                    <a:pt x="174" y="239"/>
                    <a:pt x="175" y="239"/>
                    <a:pt x="175" y="239"/>
                  </a:cubicBezTo>
                  <a:lnTo>
                    <a:pt x="175" y="239"/>
                  </a:lnTo>
                  <a:close/>
                  <a:moveTo>
                    <a:pt x="273" y="38"/>
                  </a:moveTo>
                  <a:lnTo>
                    <a:pt x="273" y="38"/>
                  </a:lnTo>
                  <a:cubicBezTo>
                    <a:pt x="273" y="41"/>
                    <a:pt x="270" y="43"/>
                    <a:pt x="268" y="43"/>
                  </a:cubicBezTo>
                  <a:cubicBezTo>
                    <a:pt x="265" y="43"/>
                    <a:pt x="262" y="41"/>
                    <a:pt x="262" y="38"/>
                  </a:cubicBezTo>
                  <a:cubicBezTo>
                    <a:pt x="262" y="35"/>
                    <a:pt x="265" y="33"/>
                    <a:pt x="268" y="33"/>
                  </a:cubicBezTo>
                  <a:cubicBezTo>
                    <a:pt x="270" y="33"/>
                    <a:pt x="273" y="35"/>
                    <a:pt x="273" y="38"/>
                  </a:cubicBezTo>
                  <a:lnTo>
                    <a:pt x="273" y="38"/>
                  </a:lnTo>
                  <a:close/>
                  <a:moveTo>
                    <a:pt x="288" y="20"/>
                  </a:moveTo>
                  <a:lnTo>
                    <a:pt x="288" y="20"/>
                  </a:lnTo>
                  <a:cubicBezTo>
                    <a:pt x="288" y="24"/>
                    <a:pt x="285" y="26"/>
                    <a:pt x="282" y="26"/>
                  </a:cubicBezTo>
                  <a:cubicBezTo>
                    <a:pt x="279" y="26"/>
                    <a:pt x="276" y="24"/>
                    <a:pt x="276" y="20"/>
                  </a:cubicBezTo>
                  <a:cubicBezTo>
                    <a:pt x="276" y="17"/>
                    <a:pt x="279" y="15"/>
                    <a:pt x="282" y="15"/>
                  </a:cubicBezTo>
                  <a:cubicBezTo>
                    <a:pt x="285" y="15"/>
                    <a:pt x="288" y="17"/>
                    <a:pt x="288" y="20"/>
                  </a:cubicBezTo>
                  <a:lnTo>
                    <a:pt x="288" y="20"/>
                  </a:lnTo>
                  <a:close/>
                  <a:moveTo>
                    <a:pt x="258" y="56"/>
                  </a:moveTo>
                  <a:lnTo>
                    <a:pt x="258" y="56"/>
                  </a:lnTo>
                  <a:cubicBezTo>
                    <a:pt x="258" y="59"/>
                    <a:pt x="256" y="61"/>
                    <a:pt x="254" y="61"/>
                  </a:cubicBezTo>
                  <a:cubicBezTo>
                    <a:pt x="251" y="61"/>
                    <a:pt x="249" y="59"/>
                    <a:pt x="249" y="56"/>
                  </a:cubicBezTo>
                  <a:cubicBezTo>
                    <a:pt x="249" y="54"/>
                    <a:pt x="251" y="52"/>
                    <a:pt x="254" y="52"/>
                  </a:cubicBezTo>
                  <a:cubicBezTo>
                    <a:pt x="256" y="52"/>
                    <a:pt x="258" y="54"/>
                    <a:pt x="258" y="56"/>
                  </a:cubicBezTo>
                  <a:lnTo>
                    <a:pt x="258" y="56"/>
                  </a:lnTo>
                  <a:close/>
                  <a:moveTo>
                    <a:pt x="98" y="6"/>
                  </a:moveTo>
                  <a:lnTo>
                    <a:pt x="98" y="6"/>
                  </a:lnTo>
                  <a:cubicBezTo>
                    <a:pt x="98" y="9"/>
                    <a:pt x="95" y="12"/>
                    <a:pt x="92" y="12"/>
                  </a:cubicBezTo>
                  <a:cubicBezTo>
                    <a:pt x="89" y="12"/>
                    <a:pt x="87" y="9"/>
                    <a:pt x="87" y="6"/>
                  </a:cubicBezTo>
                  <a:cubicBezTo>
                    <a:pt x="87" y="3"/>
                    <a:pt x="89" y="0"/>
                    <a:pt x="92" y="0"/>
                  </a:cubicBezTo>
                  <a:cubicBezTo>
                    <a:pt x="95" y="0"/>
                    <a:pt x="98" y="3"/>
                    <a:pt x="98" y="6"/>
                  </a:cubicBezTo>
                  <a:lnTo>
                    <a:pt x="98" y="6"/>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7" name="Freeform 13">
              <a:extLst>
                <a:ext uri="{FF2B5EF4-FFF2-40B4-BE49-F238E27FC236}">
                  <a16:creationId xmlns:a16="http://schemas.microsoft.com/office/drawing/2014/main" id="{4638EAF1-DC81-698A-E2F9-ED824E3D31DD}"/>
                </a:ext>
              </a:extLst>
            </p:cNvPr>
            <p:cNvSpPr>
              <a:spLocks noEditPoints="1"/>
            </p:cNvSpPr>
            <p:nvPr userDrawn="1"/>
          </p:nvSpPr>
          <p:spPr bwMode="auto">
            <a:xfrm>
              <a:off x="7816850" y="631825"/>
              <a:ext cx="188913" cy="146050"/>
            </a:xfrm>
            <a:custGeom>
              <a:avLst/>
              <a:gdLst>
                <a:gd name="T0" fmla="*/ 15 w 232"/>
                <a:gd name="T1" fmla="*/ 172 h 178"/>
                <a:gd name="T2" fmla="*/ 15 w 232"/>
                <a:gd name="T3" fmla="*/ 172 h 178"/>
                <a:gd name="T4" fmla="*/ 25 w 232"/>
                <a:gd name="T5" fmla="*/ 162 h 178"/>
                <a:gd name="T6" fmla="*/ 15 w 232"/>
                <a:gd name="T7" fmla="*/ 152 h 178"/>
                <a:gd name="T8" fmla="*/ 5 w 232"/>
                <a:gd name="T9" fmla="*/ 162 h 178"/>
                <a:gd name="T10" fmla="*/ 15 w 232"/>
                <a:gd name="T11" fmla="*/ 172 h 178"/>
                <a:gd name="T12" fmla="*/ 15 w 232"/>
                <a:gd name="T13" fmla="*/ 172 h 178"/>
                <a:gd name="T14" fmla="*/ 15 w 232"/>
                <a:gd name="T15" fmla="*/ 178 h 178"/>
                <a:gd name="T16" fmla="*/ 15 w 232"/>
                <a:gd name="T17" fmla="*/ 178 h 178"/>
                <a:gd name="T18" fmla="*/ 0 w 232"/>
                <a:gd name="T19" fmla="*/ 162 h 178"/>
                <a:gd name="T20" fmla="*/ 15 w 232"/>
                <a:gd name="T21" fmla="*/ 146 h 178"/>
                <a:gd name="T22" fmla="*/ 31 w 232"/>
                <a:gd name="T23" fmla="*/ 162 h 178"/>
                <a:gd name="T24" fmla="*/ 15 w 232"/>
                <a:gd name="T25" fmla="*/ 178 h 178"/>
                <a:gd name="T26" fmla="*/ 15 w 232"/>
                <a:gd name="T27" fmla="*/ 178 h 178"/>
                <a:gd name="T28" fmla="*/ 232 w 232"/>
                <a:gd name="T29" fmla="*/ 91 h 178"/>
                <a:gd name="T30" fmla="*/ 232 w 232"/>
                <a:gd name="T31" fmla="*/ 91 h 178"/>
                <a:gd name="T32" fmla="*/ 232 w 232"/>
                <a:gd name="T33" fmla="*/ 91 h 178"/>
                <a:gd name="T34" fmla="*/ 232 w 232"/>
                <a:gd name="T35" fmla="*/ 91 h 178"/>
                <a:gd name="T36" fmla="*/ 232 w 232"/>
                <a:gd name="T37" fmla="*/ 91 h 178"/>
                <a:gd name="T38" fmla="*/ 232 w 232"/>
                <a:gd name="T39" fmla="*/ 91 h 178"/>
                <a:gd name="T40" fmla="*/ 149 w 232"/>
                <a:gd name="T41" fmla="*/ 27 h 178"/>
                <a:gd name="T42" fmla="*/ 149 w 232"/>
                <a:gd name="T43" fmla="*/ 27 h 178"/>
                <a:gd name="T44" fmla="*/ 147 w 232"/>
                <a:gd name="T45" fmla="*/ 11 h 178"/>
                <a:gd name="T46" fmla="*/ 124 w 232"/>
                <a:gd name="T47" fmla="*/ 23 h 178"/>
                <a:gd name="T48" fmla="*/ 135 w 232"/>
                <a:gd name="T49" fmla="*/ 26 h 178"/>
                <a:gd name="T50" fmla="*/ 149 w 232"/>
                <a:gd name="T51" fmla="*/ 27 h 178"/>
                <a:gd name="T52" fmla="*/ 149 w 232"/>
                <a:gd name="T53" fmla="*/ 27 h 178"/>
                <a:gd name="T54" fmla="*/ 153 w 232"/>
                <a:gd name="T55" fmla="*/ 9 h 178"/>
                <a:gd name="T56" fmla="*/ 153 w 232"/>
                <a:gd name="T57" fmla="*/ 9 h 178"/>
                <a:gd name="T58" fmla="*/ 155 w 232"/>
                <a:gd name="T59" fmla="*/ 28 h 178"/>
                <a:gd name="T60" fmla="*/ 166 w 232"/>
                <a:gd name="T61" fmla="*/ 27 h 178"/>
                <a:gd name="T62" fmla="*/ 163 w 232"/>
                <a:gd name="T63" fmla="*/ 17 h 178"/>
                <a:gd name="T64" fmla="*/ 164 w 232"/>
                <a:gd name="T65" fmla="*/ 7 h 178"/>
                <a:gd name="T66" fmla="*/ 153 w 232"/>
                <a:gd name="T67" fmla="*/ 9 h 178"/>
                <a:gd name="T68" fmla="*/ 153 w 232"/>
                <a:gd name="T69" fmla="*/ 9 h 178"/>
                <a:gd name="T70" fmla="*/ 177 w 232"/>
                <a:gd name="T71" fmla="*/ 1 h 178"/>
                <a:gd name="T72" fmla="*/ 177 w 232"/>
                <a:gd name="T73" fmla="*/ 1 h 178"/>
                <a:gd name="T74" fmla="*/ 187 w 232"/>
                <a:gd name="T75" fmla="*/ 1 h 178"/>
                <a:gd name="T76" fmla="*/ 190 w 232"/>
                <a:gd name="T77" fmla="*/ 4 h 178"/>
                <a:gd name="T78" fmla="*/ 182 w 232"/>
                <a:gd name="T79" fmla="*/ 10 h 178"/>
                <a:gd name="T80" fmla="*/ 183 w 232"/>
                <a:gd name="T81" fmla="*/ 15 h 178"/>
                <a:gd name="T82" fmla="*/ 175 w 232"/>
                <a:gd name="T83" fmla="*/ 32 h 178"/>
                <a:gd name="T84" fmla="*/ 175 w 232"/>
                <a:gd name="T85" fmla="*/ 32 h 178"/>
                <a:gd name="T86" fmla="*/ 154 w 232"/>
                <a:gd name="T87" fmla="*/ 33 h 178"/>
                <a:gd name="T88" fmla="*/ 152 w 232"/>
                <a:gd name="T89" fmla="*/ 33 h 178"/>
                <a:gd name="T90" fmla="*/ 119 w 232"/>
                <a:gd name="T91" fmla="*/ 27 h 178"/>
                <a:gd name="T92" fmla="*/ 119 w 232"/>
                <a:gd name="T93" fmla="*/ 27 h 178"/>
                <a:gd name="T94" fmla="*/ 114 w 232"/>
                <a:gd name="T95" fmla="*/ 24 h 178"/>
                <a:gd name="T96" fmla="*/ 116 w 232"/>
                <a:gd name="T97" fmla="*/ 22 h 178"/>
                <a:gd name="T98" fmla="*/ 117 w 232"/>
                <a:gd name="T99" fmla="*/ 21 h 178"/>
                <a:gd name="T100" fmla="*/ 177 w 232"/>
                <a:gd name="T101" fmla="*/ 1 h 178"/>
                <a:gd name="T102" fmla="*/ 177 w 232"/>
                <a:gd name="T103" fmla="*/ 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2" h="178">
                  <a:moveTo>
                    <a:pt x="15" y="172"/>
                  </a:moveTo>
                  <a:lnTo>
                    <a:pt x="15" y="172"/>
                  </a:lnTo>
                  <a:cubicBezTo>
                    <a:pt x="21" y="172"/>
                    <a:pt x="25" y="167"/>
                    <a:pt x="25" y="162"/>
                  </a:cubicBezTo>
                  <a:cubicBezTo>
                    <a:pt x="25" y="156"/>
                    <a:pt x="21" y="152"/>
                    <a:pt x="15" y="152"/>
                  </a:cubicBezTo>
                  <a:cubicBezTo>
                    <a:pt x="10" y="152"/>
                    <a:pt x="5" y="156"/>
                    <a:pt x="5" y="162"/>
                  </a:cubicBezTo>
                  <a:cubicBezTo>
                    <a:pt x="5" y="167"/>
                    <a:pt x="10" y="172"/>
                    <a:pt x="15" y="172"/>
                  </a:cubicBezTo>
                  <a:lnTo>
                    <a:pt x="15" y="172"/>
                  </a:lnTo>
                  <a:close/>
                  <a:moveTo>
                    <a:pt x="15" y="178"/>
                  </a:moveTo>
                  <a:lnTo>
                    <a:pt x="15" y="178"/>
                  </a:lnTo>
                  <a:cubicBezTo>
                    <a:pt x="7" y="178"/>
                    <a:pt x="0" y="170"/>
                    <a:pt x="0" y="162"/>
                  </a:cubicBezTo>
                  <a:cubicBezTo>
                    <a:pt x="0" y="153"/>
                    <a:pt x="7" y="146"/>
                    <a:pt x="15" y="146"/>
                  </a:cubicBezTo>
                  <a:cubicBezTo>
                    <a:pt x="24" y="146"/>
                    <a:pt x="31" y="153"/>
                    <a:pt x="31" y="162"/>
                  </a:cubicBezTo>
                  <a:cubicBezTo>
                    <a:pt x="31" y="170"/>
                    <a:pt x="24" y="178"/>
                    <a:pt x="15" y="178"/>
                  </a:cubicBezTo>
                  <a:lnTo>
                    <a:pt x="15" y="178"/>
                  </a:lnTo>
                  <a:close/>
                  <a:moveTo>
                    <a:pt x="232" y="91"/>
                  </a:moveTo>
                  <a:lnTo>
                    <a:pt x="232" y="91"/>
                  </a:lnTo>
                  <a:cubicBezTo>
                    <a:pt x="232" y="91"/>
                    <a:pt x="232" y="91"/>
                    <a:pt x="232" y="91"/>
                  </a:cubicBezTo>
                  <a:lnTo>
                    <a:pt x="232" y="91"/>
                  </a:lnTo>
                  <a:lnTo>
                    <a:pt x="232" y="91"/>
                  </a:lnTo>
                  <a:lnTo>
                    <a:pt x="232" y="91"/>
                  </a:lnTo>
                  <a:close/>
                  <a:moveTo>
                    <a:pt x="149" y="27"/>
                  </a:moveTo>
                  <a:lnTo>
                    <a:pt x="149" y="27"/>
                  </a:lnTo>
                  <a:cubicBezTo>
                    <a:pt x="147" y="23"/>
                    <a:pt x="147" y="17"/>
                    <a:pt x="147" y="11"/>
                  </a:cubicBezTo>
                  <a:cubicBezTo>
                    <a:pt x="139" y="13"/>
                    <a:pt x="131" y="17"/>
                    <a:pt x="124" y="23"/>
                  </a:cubicBezTo>
                  <a:cubicBezTo>
                    <a:pt x="126" y="23"/>
                    <a:pt x="130" y="25"/>
                    <a:pt x="135" y="26"/>
                  </a:cubicBezTo>
                  <a:cubicBezTo>
                    <a:pt x="139" y="26"/>
                    <a:pt x="144" y="27"/>
                    <a:pt x="149" y="27"/>
                  </a:cubicBezTo>
                  <a:lnTo>
                    <a:pt x="149" y="27"/>
                  </a:lnTo>
                  <a:close/>
                  <a:moveTo>
                    <a:pt x="153" y="9"/>
                  </a:moveTo>
                  <a:lnTo>
                    <a:pt x="153" y="9"/>
                  </a:lnTo>
                  <a:cubicBezTo>
                    <a:pt x="152" y="17"/>
                    <a:pt x="153" y="23"/>
                    <a:pt x="155" y="28"/>
                  </a:cubicBezTo>
                  <a:cubicBezTo>
                    <a:pt x="159" y="28"/>
                    <a:pt x="162" y="27"/>
                    <a:pt x="166" y="27"/>
                  </a:cubicBezTo>
                  <a:cubicBezTo>
                    <a:pt x="164" y="25"/>
                    <a:pt x="163" y="21"/>
                    <a:pt x="163" y="17"/>
                  </a:cubicBezTo>
                  <a:cubicBezTo>
                    <a:pt x="163" y="14"/>
                    <a:pt x="163" y="10"/>
                    <a:pt x="164" y="7"/>
                  </a:cubicBezTo>
                  <a:cubicBezTo>
                    <a:pt x="161" y="8"/>
                    <a:pt x="157" y="8"/>
                    <a:pt x="153" y="9"/>
                  </a:cubicBezTo>
                  <a:lnTo>
                    <a:pt x="153" y="9"/>
                  </a:lnTo>
                  <a:close/>
                  <a:moveTo>
                    <a:pt x="177" y="1"/>
                  </a:moveTo>
                  <a:lnTo>
                    <a:pt x="177" y="1"/>
                  </a:lnTo>
                  <a:cubicBezTo>
                    <a:pt x="180" y="1"/>
                    <a:pt x="184" y="0"/>
                    <a:pt x="187" y="1"/>
                  </a:cubicBezTo>
                  <a:cubicBezTo>
                    <a:pt x="189" y="1"/>
                    <a:pt x="190" y="3"/>
                    <a:pt x="190" y="4"/>
                  </a:cubicBezTo>
                  <a:cubicBezTo>
                    <a:pt x="190" y="7"/>
                    <a:pt x="185" y="9"/>
                    <a:pt x="182" y="10"/>
                  </a:cubicBezTo>
                  <a:cubicBezTo>
                    <a:pt x="182" y="12"/>
                    <a:pt x="183" y="14"/>
                    <a:pt x="183" y="15"/>
                  </a:cubicBezTo>
                  <a:cubicBezTo>
                    <a:pt x="184" y="23"/>
                    <a:pt x="180" y="30"/>
                    <a:pt x="175" y="32"/>
                  </a:cubicBezTo>
                  <a:cubicBezTo>
                    <a:pt x="175" y="32"/>
                    <a:pt x="175" y="32"/>
                    <a:pt x="175" y="32"/>
                  </a:cubicBezTo>
                  <a:cubicBezTo>
                    <a:pt x="168" y="33"/>
                    <a:pt x="161" y="33"/>
                    <a:pt x="154" y="33"/>
                  </a:cubicBezTo>
                  <a:cubicBezTo>
                    <a:pt x="153" y="33"/>
                    <a:pt x="153" y="33"/>
                    <a:pt x="152" y="33"/>
                  </a:cubicBezTo>
                  <a:cubicBezTo>
                    <a:pt x="141" y="33"/>
                    <a:pt x="129" y="31"/>
                    <a:pt x="119" y="27"/>
                  </a:cubicBezTo>
                  <a:cubicBezTo>
                    <a:pt x="119" y="27"/>
                    <a:pt x="119" y="27"/>
                    <a:pt x="119" y="27"/>
                  </a:cubicBezTo>
                  <a:cubicBezTo>
                    <a:pt x="116" y="30"/>
                    <a:pt x="112" y="27"/>
                    <a:pt x="114" y="24"/>
                  </a:cubicBezTo>
                  <a:cubicBezTo>
                    <a:pt x="114" y="24"/>
                    <a:pt x="115" y="23"/>
                    <a:pt x="116" y="22"/>
                  </a:cubicBezTo>
                  <a:cubicBezTo>
                    <a:pt x="116" y="22"/>
                    <a:pt x="117" y="21"/>
                    <a:pt x="117" y="21"/>
                  </a:cubicBezTo>
                  <a:cubicBezTo>
                    <a:pt x="123" y="15"/>
                    <a:pt x="142" y="1"/>
                    <a:pt x="177" y="1"/>
                  </a:cubicBezTo>
                  <a:lnTo>
                    <a:pt x="177" y="1"/>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8" name="Freeform 14">
              <a:extLst>
                <a:ext uri="{FF2B5EF4-FFF2-40B4-BE49-F238E27FC236}">
                  <a16:creationId xmlns:a16="http://schemas.microsoft.com/office/drawing/2014/main" id="{7FD520B6-32AC-A196-05E4-28829C4F09CE}"/>
                </a:ext>
              </a:extLst>
            </p:cNvPr>
            <p:cNvSpPr>
              <a:spLocks noEditPoints="1"/>
            </p:cNvSpPr>
            <p:nvPr userDrawn="1"/>
          </p:nvSpPr>
          <p:spPr bwMode="auto">
            <a:xfrm>
              <a:off x="8123238" y="455613"/>
              <a:ext cx="800100" cy="385762"/>
            </a:xfrm>
            <a:custGeom>
              <a:avLst/>
              <a:gdLst>
                <a:gd name="T0" fmla="*/ 44 w 986"/>
                <a:gd name="T1" fmla="*/ 12 h 469"/>
                <a:gd name="T2" fmla="*/ 100 w 986"/>
                <a:gd name="T3" fmla="*/ 110 h 469"/>
                <a:gd name="T4" fmla="*/ 112 w 986"/>
                <a:gd name="T5" fmla="*/ 49 h 469"/>
                <a:gd name="T6" fmla="*/ 238 w 986"/>
                <a:gd name="T7" fmla="*/ 9 h 469"/>
                <a:gd name="T8" fmla="*/ 265 w 986"/>
                <a:gd name="T9" fmla="*/ 94 h 469"/>
                <a:gd name="T10" fmla="*/ 297 w 986"/>
                <a:gd name="T11" fmla="*/ 110 h 469"/>
                <a:gd name="T12" fmla="*/ 368 w 986"/>
                <a:gd name="T13" fmla="*/ 2 h 469"/>
                <a:gd name="T14" fmla="*/ 431 w 986"/>
                <a:gd name="T15" fmla="*/ 0 h 469"/>
                <a:gd name="T16" fmla="*/ 506 w 986"/>
                <a:gd name="T17" fmla="*/ 2 h 469"/>
                <a:gd name="T18" fmla="*/ 562 w 986"/>
                <a:gd name="T19" fmla="*/ 110 h 469"/>
                <a:gd name="T20" fmla="*/ 595 w 986"/>
                <a:gd name="T21" fmla="*/ 104 h 469"/>
                <a:gd name="T22" fmla="*/ 653 w 986"/>
                <a:gd name="T23" fmla="*/ 16 h 469"/>
                <a:gd name="T24" fmla="*/ 623 w 986"/>
                <a:gd name="T25" fmla="*/ 103 h 469"/>
                <a:gd name="T26" fmla="*/ 741 w 986"/>
                <a:gd name="T27" fmla="*/ 112 h 469"/>
                <a:gd name="T28" fmla="*/ 805 w 986"/>
                <a:gd name="T29" fmla="*/ 2 h 469"/>
                <a:gd name="T30" fmla="*/ 887 w 986"/>
                <a:gd name="T31" fmla="*/ 110 h 469"/>
                <a:gd name="T32" fmla="*/ 805 w 986"/>
                <a:gd name="T33" fmla="*/ 2 h 469"/>
                <a:gd name="T34" fmla="*/ 938 w 986"/>
                <a:gd name="T35" fmla="*/ 59 h 469"/>
                <a:gd name="T36" fmla="*/ 926 w 986"/>
                <a:gd name="T37" fmla="*/ 2 h 469"/>
                <a:gd name="T38" fmla="*/ 54 w 986"/>
                <a:gd name="T39" fmla="*/ 281 h 469"/>
                <a:gd name="T40" fmla="*/ 96 w 986"/>
                <a:gd name="T41" fmla="*/ 251 h 469"/>
                <a:gd name="T42" fmla="*/ 205 w 986"/>
                <a:gd name="T43" fmla="*/ 291 h 469"/>
                <a:gd name="T44" fmla="*/ 256 w 986"/>
                <a:gd name="T45" fmla="*/ 288 h 469"/>
                <a:gd name="T46" fmla="*/ 303 w 986"/>
                <a:gd name="T47" fmla="*/ 179 h 469"/>
                <a:gd name="T48" fmla="*/ 303 w 986"/>
                <a:gd name="T49" fmla="*/ 179 h 469"/>
                <a:gd name="T50" fmla="*/ 421 w 986"/>
                <a:gd name="T51" fmla="*/ 278 h 469"/>
                <a:gd name="T52" fmla="*/ 467 w 986"/>
                <a:gd name="T53" fmla="*/ 180 h 469"/>
                <a:gd name="T54" fmla="*/ 525 w 986"/>
                <a:gd name="T55" fmla="*/ 190 h 469"/>
                <a:gd name="T56" fmla="*/ 495 w 986"/>
                <a:gd name="T57" fmla="*/ 288 h 469"/>
                <a:gd name="T58" fmla="*/ 575 w 986"/>
                <a:gd name="T59" fmla="*/ 285 h 469"/>
                <a:gd name="T60" fmla="*/ 618 w 986"/>
                <a:gd name="T61" fmla="*/ 282 h 469"/>
                <a:gd name="T62" fmla="*/ 620 w 986"/>
                <a:gd name="T63" fmla="*/ 227 h 469"/>
                <a:gd name="T64" fmla="*/ 625 w 986"/>
                <a:gd name="T65" fmla="*/ 241 h 469"/>
                <a:gd name="T66" fmla="*/ 697 w 986"/>
                <a:gd name="T67" fmla="*/ 180 h 469"/>
                <a:gd name="T68" fmla="*/ 752 w 986"/>
                <a:gd name="T69" fmla="*/ 288 h 469"/>
                <a:gd name="T70" fmla="*/ 851 w 986"/>
                <a:gd name="T71" fmla="*/ 191 h 469"/>
                <a:gd name="T72" fmla="*/ 900 w 986"/>
                <a:gd name="T73" fmla="*/ 287 h 469"/>
                <a:gd name="T74" fmla="*/ 888 w 986"/>
                <a:gd name="T75" fmla="*/ 291 h 469"/>
                <a:gd name="T76" fmla="*/ 871 w 986"/>
                <a:gd name="T77" fmla="*/ 174 h 469"/>
                <a:gd name="T78" fmla="*/ 820 w 986"/>
                <a:gd name="T79" fmla="*/ 188 h 469"/>
                <a:gd name="T80" fmla="*/ 954 w 986"/>
                <a:gd name="T81" fmla="*/ 190 h 469"/>
                <a:gd name="T82" fmla="*/ 25 w 986"/>
                <a:gd name="T83" fmla="*/ 457 h 469"/>
                <a:gd name="T84" fmla="*/ 46 w 986"/>
                <a:gd name="T85" fmla="*/ 359 h 469"/>
                <a:gd name="T86" fmla="*/ 171 w 986"/>
                <a:gd name="T87" fmla="*/ 369 h 469"/>
                <a:gd name="T88" fmla="*/ 220 w 986"/>
                <a:gd name="T89" fmla="*/ 465 h 469"/>
                <a:gd name="T90" fmla="*/ 208 w 986"/>
                <a:gd name="T91" fmla="*/ 469 h 469"/>
                <a:gd name="T92" fmla="*/ 278 w 986"/>
                <a:gd name="T93" fmla="*/ 368 h 469"/>
                <a:gd name="T94" fmla="*/ 249 w 986"/>
                <a:gd name="T95" fmla="*/ 467 h 469"/>
                <a:gd name="T96" fmla="*/ 328 w 986"/>
                <a:gd name="T97" fmla="*/ 463 h 469"/>
                <a:gd name="T98" fmla="*/ 394 w 986"/>
                <a:gd name="T99" fmla="*/ 359 h 469"/>
                <a:gd name="T100" fmla="*/ 429 w 986"/>
                <a:gd name="T101" fmla="*/ 466 h 469"/>
                <a:gd name="T102" fmla="*/ 394 w 986"/>
                <a:gd name="T103" fmla="*/ 359 h 469"/>
                <a:gd name="T104" fmla="*/ 579 w 986"/>
                <a:gd name="T105" fmla="*/ 438 h 469"/>
                <a:gd name="T106" fmla="*/ 551 w 986"/>
                <a:gd name="T107" fmla="*/ 357 h 469"/>
                <a:gd name="T108" fmla="*/ 599 w 986"/>
                <a:gd name="T109" fmla="*/ 359 h 469"/>
                <a:gd name="T110" fmla="*/ 675 w 986"/>
                <a:gd name="T111" fmla="*/ 359 h 469"/>
                <a:gd name="T112" fmla="*/ 731 w 986"/>
                <a:gd name="T113" fmla="*/ 370 h 469"/>
                <a:gd name="T114" fmla="*/ 693 w 986"/>
                <a:gd name="T115" fmla="*/ 469 h 469"/>
                <a:gd name="T116" fmla="*/ 832 w 986"/>
                <a:gd name="T117" fmla="*/ 457 h 469"/>
                <a:gd name="T118" fmla="*/ 837 w 986"/>
                <a:gd name="T119" fmla="*/ 359 h 469"/>
                <a:gd name="T120" fmla="*/ 837 w 986"/>
                <a:gd name="T121" fmla="*/ 359 h 469"/>
                <a:gd name="T122" fmla="*/ 954 w 986"/>
                <a:gd name="T123" fmla="*/ 3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6" h="469">
                  <a:moveTo>
                    <a:pt x="0" y="2"/>
                  </a:moveTo>
                  <a:lnTo>
                    <a:pt x="0" y="2"/>
                  </a:lnTo>
                  <a:lnTo>
                    <a:pt x="0" y="12"/>
                  </a:lnTo>
                  <a:lnTo>
                    <a:pt x="32" y="12"/>
                  </a:lnTo>
                  <a:lnTo>
                    <a:pt x="32" y="110"/>
                  </a:lnTo>
                  <a:lnTo>
                    <a:pt x="44" y="110"/>
                  </a:lnTo>
                  <a:lnTo>
                    <a:pt x="44" y="12"/>
                  </a:lnTo>
                  <a:lnTo>
                    <a:pt x="76" y="12"/>
                  </a:lnTo>
                  <a:lnTo>
                    <a:pt x="76" y="2"/>
                  </a:lnTo>
                  <a:lnTo>
                    <a:pt x="0" y="2"/>
                  </a:lnTo>
                  <a:lnTo>
                    <a:pt x="0" y="2"/>
                  </a:lnTo>
                  <a:close/>
                  <a:moveTo>
                    <a:pt x="100" y="2"/>
                  </a:moveTo>
                  <a:lnTo>
                    <a:pt x="100" y="2"/>
                  </a:lnTo>
                  <a:lnTo>
                    <a:pt x="100" y="110"/>
                  </a:lnTo>
                  <a:lnTo>
                    <a:pt x="158" y="110"/>
                  </a:lnTo>
                  <a:lnTo>
                    <a:pt x="158" y="100"/>
                  </a:lnTo>
                  <a:lnTo>
                    <a:pt x="112" y="100"/>
                  </a:lnTo>
                  <a:lnTo>
                    <a:pt x="112" y="59"/>
                  </a:lnTo>
                  <a:lnTo>
                    <a:pt x="154" y="59"/>
                  </a:lnTo>
                  <a:lnTo>
                    <a:pt x="154" y="49"/>
                  </a:lnTo>
                  <a:lnTo>
                    <a:pt x="112" y="49"/>
                  </a:lnTo>
                  <a:lnTo>
                    <a:pt x="112" y="12"/>
                  </a:lnTo>
                  <a:lnTo>
                    <a:pt x="158" y="12"/>
                  </a:lnTo>
                  <a:lnTo>
                    <a:pt x="158" y="2"/>
                  </a:lnTo>
                  <a:lnTo>
                    <a:pt x="100" y="2"/>
                  </a:lnTo>
                  <a:lnTo>
                    <a:pt x="100" y="2"/>
                  </a:lnTo>
                  <a:close/>
                  <a:moveTo>
                    <a:pt x="238" y="9"/>
                  </a:moveTo>
                  <a:lnTo>
                    <a:pt x="238" y="9"/>
                  </a:lnTo>
                  <a:cubicBezTo>
                    <a:pt x="248" y="9"/>
                    <a:pt x="257" y="11"/>
                    <a:pt x="266" y="17"/>
                  </a:cubicBezTo>
                  <a:lnTo>
                    <a:pt x="270" y="8"/>
                  </a:lnTo>
                  <a:cubicBezTo>
                    <a:pt x="260" y="3"/>
                    <a:pt x="250" y="0"/>
                    <a:pt x="238" y="0"/>
                  </a:cubicBezTo>
                  <a:cubicBezTo>
                    <a:pt x="206" y="0"/>
                    <a:pt x="181" y="23"/>
                    <a:pt x="181" y="56"/>
                  </a:cubicBezTo>
                  <a:cubicBezTo>
                    <a:pt x="181" y="91"/>
                    <a:pt x="206" y="112"/>
                    <a:pt x="238" y="112"/>
                  </a:cubicBezTo>
                  <a:cubicBezTo>
                    <a:pt x="248" y="112"/>
                    <a:pt x="260" y="107"/>
                    <a:pt x="270" y="102"/>
                  </a:cubicBezTo>
                  <a:lnTo>
                    <a:pt x="265" y="94"/>
                  </a:lnTo>
                  <a:cubicBezTo>
                    <a:pt x="257" y="99"/>
                    <a:pt x="247" y="102"/>
                    <a:pt x="238" y="102"/>
                  </a:cubicBezTo>
                  <a:cubicBezTo>
                    <a:pt x="211" y="102"/>
                    <a:pt x="193" y="82"/>
                    <a:pt x="193" y="56"/>
                  </a:cubicBezTo>
                  <a:cubicBezTo>
                    <a:pt x="193" y="30"/>
                    <a:pt x="211" y="9"/>
                    <a:pt x="238" y="9"/>
                  </a:cubicBezTo>
                  <a:lnTo>
                    <a:pt x="238" y="9"/>
                  </a:lnTo>
                  <a:close/>
                  <a:moveTo>
                    <a:pt x="297" y="2"/>
                  </a:moveTo>
                  <a:lnTo>
                    <a:pt x="297" y="2"/>
                  </a:lnTo>
                  <a:lnTo>
                    <a:pt x="297" y="110"/>
                  </a:lnTo>
                  <a:lnTo>
                    <a:pt x="309" y="110"/>
                  </a:lnTo>
                  <a:lnTo>
                    <a:pt x="309" y="58"/>
                  </a:lnTo>
                  <a:lnTo>
                    <a:pt x="368" y="58"/>
                  </a:lnTo>
                  <a:lnTo>
                    <a:pt x="368" y="110"/>
                  </a:lnTo>
                  <a:lnTo>
                    <a:pt x="380" y="110"/>
                  </a:lnTo>
                  <a:lnTo>
                    <a:pt x="380" y="2"/>
                  </a:lnTo>
                  <a:lnTo>
                    <a:pt x="368" y="2"/>
                  </a:lnTo>
                  <a:lnTo>
                    <a:pt x="368" y="49"/>
                  </a:lnTo>
                  <a:lnTo>
                    <a:pt x="309" y="49"/>
                  </a:lnTo>
                  <a:lnTo>
                    <a:pt x="309" y="2"/>
                  </a:lnTo>
                  <a:lnTo>
                    <a:pt x="297" y="2"/>
                  </a:lnTo>
                  <a:lnTo>
                    <a:pt x="297" y="2"/>
                  </a:lnTo>
                  <a:close/>
                  <a:moveTo>
                    <a:pt x="431" y="0"/>
                  </a:moveTo>
                  <a:lnTo>
                    <a:pt x="431" y="0"/>
                  </a:lnTo>
                  <a:lnTo>
                    <a:pt x="418" y="3"/>
                  </a:lnTo>
                  <a:lnTo>
                    <a:pt x="418" y="110"/>
                  </a:lnTo>
                  <a:lnTo>
                    <a:pt x="430" y="110"/>
                  </a:lnTo>
                  <a:lnTo>
                    <a:pt x="430" y="18"/>
                  </a:lnTo>
                  <a:lnTo>
                    <a:pt x="493" y="112"/>
                  </a:lnTo>
                  <a:lnTo>
                    <a:pt x="506" y="109"/>
                  </a:lnTo>
                  <a:lnTo>
                    <a:pt x="506" y="2"/>
                  </a:lnTo>
                  <a:lnTo>
                    <a:pt x="495" y="2"/>
                  </a:lnTo>
                  <a:lnTo>
                    <a:pt x="495" y="95"/>
                  </a:lnTo>
                  <a:lnTo>
                    <a:pt x="431" y="0"/>
                  </a:lnTo>
                  <a:lnTo>
                    <a:pt x="431" y="0"/>
                  </a:lnTo>
                  <a:close/>
                  <a:moveTo>
                    <a:pt x="550" y="110"/>
                  </a:moveTo>
                  <a:lnTo>
                    <a:pt x="550" y="110"/>
                  </a:lnTo>
                  <a:lnTo>
                    <a:pt x="562" y="110"/>
                  </a:lnTo>
                  <a:lnTo>
                    <a:pt x="562" y="2"/>
                  </a:lnTo>
                  <a:lnTo>
                    <a:pt x="550" y="2"/>
                  </a:lnTo>
                  <a:lnTo>
                    <a:pt x="550" y="110"/>
                  </a:lnTo>
                  <a:close/>
                  <a:moveTo>
                    <a:pt x="623" y="103"/>
                  </a:moveTo>
                  <a:lnTo>
                    <a:pt x="623" y="103"/>
                  </a:lnTo>
                  <a:cubicBezTo>
                    <a:pt x="615" y="103"/>
                    <a:pt x="606" y="100"/>
                    <a:pt x="600" y="96"/>
                  </a:cubicBezTo>
                  <a:lnTo>
                    <a:pt x="595" y="104"/>
                  </a:lnTo>
                  <a:cubicBezTo>
                    <a:pt x="604" y="109"/>
                    <a:pt x="613" y="112"/>
                    <a:pt x="624" y="112"/>
                  </a:cubicBezTo>
                  <a:cubicBezTo>
                    <a:pt x="647" y="112"/>
                    <a:pt x="658" y="97"/>
                    <a:pt x="658" y="81"/>
                  </a:cubicBezTo>
                  <a:cubicBezTo>
                    <a:pt x="658" y="65"/>
                    <a:pt x="646" y="58"/>
                    <a:pt x="634" y="52"/>
                  </a:cubicBezTo>
                  <a:lnTo>
                    <a:pt x="625" y="48"/>
                  </a:lnTo>
                  <a:cubicBezTo>
                    <a:pt x="617" y="44"/>
                    <a:pt x="609" y="39"/>
                    <a:pt x="609" y="28"/>
                  </a:cubicBezTo>
                  <a:cubicBezTo>
                    <a:pt x="609" y="14"/>
                    <a:pt x="620" y="8"/>
                    <a:pt x="630" y="8"/>
                  </a:cubicBezTo>
                  <a:cubicBezTo>
                    <a:pt x="640" y="8"/>
                    <a:pt x="647" y="12"/>
                    <a:pt x="653" y="16"/>
                  </a:cubicBezTo>
                  <a:lnTo>
                    <a:pt x="657" y="8"/>
                  </a:lnTo>
                  <a:cubicBezTo>
                    <a:pt x="649" y="3"/>
                    <a:pt x="640" y="0"/>
                    <a:pt x="630" y="0"/>
                  </a:cubicBezTo>
                  <a:cubicBezTo>
                    <a:pt x="611" y="0"/>
                    <a:pt x="598" y="11"/>
                    <a:pt x="598" y="28"/>
                  </a:cubicBezTo>
                  <a:cubicBezTo>
                    <a:pt x="598" y="50"/>
                    <a:pt x="614" y="54"/>
                    <a:pt x="630" y="62"/>
                  </a:cubicBezTo>
                  <a:cubicBezTo>
                    <a:pt x="639" y="66"/>
                    <a:pt x="646" y="71"/>
                    <a:pt x="646" y="82"/>
                  </a:cubicBezTo>
                  <a:cubicBezTo>
                    <a:pt x="646" y="95"/>
                    <a:pt x="636" y="103"/>
                    <a:pt x="623" y="103"/>
                  </a:cubicBezTo>
                  <a:lnTo>
                    <a:pt x="623" y="103"/>
                  </a:lnTo>
                  <a:close/>
                  <a:moveTo>
                    <a:pt x="741" y="9"/>
                  </a:moveTo>
                  <a:lnTo>
                    <a:pt x="741" y="9"/>
                  </a:lnTo>
                  <a:cubicBezTo>
                    <a:pt x="752" y="9"/>
                    <a:pt x="761" y="11"/>
                    <a:pt x="769" y="17"/>
                  </a:cubicBezTo>
                  <a:lnTo>
                    <a:pt x="774" y="8"/>
                  </a:lnTo>
                  <a:cubicBezTo>
                    <a:pt x="764" y="3"/>
                    <a:pt x="754" y="0"/>
                    <a:pt x="741" y="0"/>
                  </a:cubicBezTo>
                  <a:cubicBezTo>
                    <a:pt x="709" y="0"/>
                    <a:pt x="684" y="23"/>
                    <a:pt x="684" y="56"/>
                  </a:cubicBezTo>
                  <a:cubicBezTo>
                    <a:pt x="684" y="91"/>
                    <a:pt x="709" y="112"/>
                    <a:pt x="741" y="112"/>
                  </a:cubicBezTo>
                  <a:cubicBezTo>
                    <a:pt x="752" y="112"/>
                    <a:pt x="764" y="107"/>
                    <a:pt x="773" y="102"/>
                  </a:cubicBezTo>
                  <a:lnTo>
                    <a:pt x="769" y="94"/>
                  </a:lnTo>
                  <a:cubicBezTo>
                    <a:pt x="761" y="99"/>
                    <a:pt x="751" y="102"/>
                    <a:pt x="741" y="102"/>
                  </a:cubicBezTo>
                  <a:cubicBezTo>
                    <a:pt x="715" y="102"/>
                    <a:pt x="697" y="82"/>
                    <a:pt x="697" y="56"/>
                  </a:cubicBezTo>
                  <a:cubicBezTo>
                    <a:pt x="697" y="30"/>
                    <a:pt x="715" y="9"/>
                    <a:pt x="741" y="9"/>
                  </a:cubicBezTo>
                  <a:lnTo>
                    <a:pt x="741" y="9"/>
                  </a:lnTo>
                  <a:close/>
                  <a:moveTo>
                    <a:pt x="805" y="2"/>
                  </a:moveTo>
                  <a:lnTo>
                    <a:pt x="805" y="2"/>
                  </a:lnTo>
                  <a:lnTo>
                    <a:pt x="805" y="110"/>
                  </a:lnTo>
                  <a:lnTo>
                    <a:pt x="817" y="110"/>
                  </a:lnTo>
                  <a:lnTo>
                    <a:pt x="817" y="58"/>
                  </a:lnTo>
                  <a:lnTo>
                    <a:pt x="875" y="58"/>
                  </a:lnTo>
                  <a:lnTo>
                    <a:pt x="875" y="110"/>
                  </a:lnTo>
                  <a:lnTo>
                    <a:pt x="887" y="110"/>
                  </a:lnTo>
                  <a:lnTo>
                    <a:pt x="887" y="2"/>
                  </a:lnTo>
                  <a:lnTo>
                    <a:pt x="875" y="2"/>
                  </a:lnTo>
                  <a:lnTo>
                    <a:pt x="875" y="49"/>
                  </a:lnTo>
                  <a:lnTo>
                    <a:pt x="817" y="49"/>
                  </a:lnTo>
                  <a:lnTo>
                    <a:pt x="817" y="2"/>
                  </a:lnTo>
                  <a:lnTo>
                    <a:pt x="805" y="2"/>
                  </a:lnTo>
                  <a:lnTo>
                    <a:pt x="805" y="2"/>
                  </a:lnTo>
                  <a:close/>
                  <a:moveTo>
                    <a:pt x="926" y="2"/>
                  </a:moveTo>
                  <a:lnTo>
                    <a:pt x="926" y="2"/>
                  </a:lnTo>
                  <a:lnTo>
                    <a:pt x="926" y="110"/>
                  </a:lnTo>
                  <a:lnTo>
                    <a:pt x="984" y="110"/>
                  </a:lnTo>
                  <a:lnTo>
                    <a:pt x="984" y="100"/>
                  </a:lnTo>
                  <a:lnTo>
                    <a:pt x="938" y="100"/>
                  </a:lnTo>
                  <a:lnTo>
                    <a:pt x="938" y="59"/>
                  </a:lnTo>
                  <a:lnTo>
                    <a:pt x="980" y="59"/>
                  </a:lnTo>
                  <a:lnTo>
                    <a:pt x="980" y="49"/>
                  </a:lnTo>
                  <a:lnTo>
                    <a:pt x="938" y="49"/>
                  </a:lnTo>
                  <a:lnTo>
                    <a:pt x="938" y="12"/>
                  </a:lnTo>
                  <a:lnTo>
                    <a:pt x="984" y="12"/>
                  </a:lnTo>
                  <a:lnTo>
                    <a:pt x="984" y="2"/>
                  </a:lnTo>
                  <a:lnTo>
                    <a:pt x="926" y="2"/>
                  </a:lnTo>
                  <a:lnTo>
                    <a:pt x="926" y="2"/>
                  </a:lnTo>
                  <a:close/>
                  <a:moveTo>
                    <a:pt x="96" y="251"/>
                  </a:moveTo>
                  <a:lnTo>
                    <a:pt x="96" y="251"/>
                  </a:lnTo>
                  <a:lnTo>
                    <a:pt x="96" y="180"/>
                  </a:lnTo>
                  <a:lnTo>
                    <a:pt x="84" y="180"/>
                  </a:lnTo>
                  <a:lnTo>
                    <a:pt x="84" y="249"/>
                  </a:lnTo>
                  <a:cubicBezTo>
                    <a:pt x="84" y="274"/>
                    <a:pt x="73" y="281"/>
                    <a:pt x="54" y="281"/>
                  </a:cubicBezTo>
                  <a:cubicBezTo>
                    <a:pt x="34" y="281"/>
                    <a:pt x="25" y="270"/>
                    <a:pt x="25" y="249"/>
                  </a:cubicBezTo>
                  <a:lnTo>
                    <a:pt x="25" y="180"/>
                  </a:lnTo>
                  <a:lnTo>
                    <a:pt x="13" y="180"/>
                  </a:lnTo>
                  <a:lnTo>
                    <a:pt x="13" y="252"/>
                  </a:lnTo>
                  <a:cubicBezTo>
                    <a:pt x="13" y="277"/>
                    <a:pt x="27" y="290"/>
                    <a:pt x="54" y="290"/>
                  </a:cubicBezTo>
                  <a:cubicBezTo>
                    <a:pt x="74" y="290"/>
                    <a:pt x="96" y="284"/>
                    <a:pt x="96" y="251"/>
                  </a:cubicBezTo>
                  <a:lnTo>
                    <a:pt x="96" y="251"/>
                  </a:lnTo>
                  <a:close/>
                  <a:moveTo>
                    <a:pt x="143" y="178"/>
                  </a:moveTo>
                  <a:lnTo>
                    <a:pt x="143" y="178"/>
                  </a:lnTo>
                  <a:lnTo>
                    <a:pt x="130" y="181"/>
                  </a:lnTo>
                  <a:lnTo>
                    <a:pt x="130" y="288"/>
                  </a:lnTo>
                  <a:lnTo>
                    <a:pt x="142" y="288"/>
                  </a:lnTo>
                  <a:lnTo>
                    <a:pt x="142" y="196"/>
                  </a:lnTo>
                  <a:lnTo>
                    <a:pt x="205" y="291"/>
                  </a:lnTo>
                  <a:lnTo>
                    <a:pt x="218" y="287"/>
                  </a:lnTo>
                  <a:lnTo>
                    <a:pt x="218" y="181"/>
                  </a:lnTo>
                  <a:lnTo>
                    <a:pt x="207" y="181"/>
                  </a:lnTo>
                  <a:lnTo>
                    <a:pt x="206" y="273"/>
                  </a:lnTo>
                  <a:lnTo>
                    <a:pt x="143" y="178"/>
                  </a:lnTo>
                  <a:lnTo>
                    <a:pt x="143" y="178"/>
                  </a:lnTo>
                  <a:close/>
                  <a:moveTo>
                    <a:pt x="256" y="288"/>
                  </a:moveTo>
                  <a:lnTo>
                    <a:pt x="256" y="288"/>
                  </a:lnTo>
                  <a:lnTo>
                    <a:pt x="268" y="288"/>
                  </a:lnTo>
                  <a:lnTo>
                    <a:pt x="268" y="180"/>
                  </a:lnTo>
                  <a:lnTo>
                    <a:pt x="256" y="180"/>
                  </a:lnTo>
                  <a:lnTo>
                    <a:pt x="256" y="288"/>
                  </a:lnTo>
                  <a:close/>
                  <a:moveTo>
                    <a:pt x="303" y="179"/>
                  </a:moveTo>
                  <a:lnTo>
                    <a:pt x="303" y="179"/>
                  </a:lnTo>
                  <a:lnTo>
                    <a:pt x="291" y="183"/>
                  </a:lnTo>
                  <a:lnTo>
                    <a:pt x="332" y="288"/>
                  </a:lnTo>
                  <a:lnTo>
                    <a:pt x="344" y="288"/>
                  </a:lnTo>
                  <a:lnTo>
                    <a:pt x="385" y="183"/>
                  </a:lnTo>
                  <a:lnTo>
                    <a:pt x="374" y="179"/>
                  </a:lnTo>
                  <a:lnTo>
                    <a:pt x="338" y="275"/>
                  </a:lnTo>
                  <a:lnTo>
                    <a:pt x="303" y="179"/>
                  </a:lnTo>
                  <a:lnTo>
                    <a:pt x="303" y="179"/>
                  </a:lnTo>
                  <a:close/>
                  <a:moveTo>
                    <a:pt x="409" y="180"/>
                  </a:moveTo>
                  <a:lnTo>
                    <a:pt x="409" y="180"/>
                  </a:lnTo>
                  <a:lnTo>
                    <a:pt x="409" y="288"/>
                  </a:lnTo>
                  <a:lnTo>
                    <a:pt x="467" y="288"/>
                  </a:lnTo>
                  <a:lnTo>
                    <a:pt x="467" y="278"/>
                  </a:lnTo>
                  <a:lnTo>
                    <a:pt x="421" y="278"/>
                  </a:lnTo>
                  <a:lnTo>
                    <a:pt x="421" y="237"/>
                  </a:lnTo>
                  <a:lnTo>
                    <a:pt x="463" y="237"/>
                  </a:lnTo>
                  <a:lnTo>
                    <a:pt x="463" y="227"/>
                  </a:lnTo>
                  <a:lnTo>
                    <a:pt x="421" y="227"/>
                  </a:lnTo>
                  <a:lnTo>
                    <a:pt x="421" y="190"/>
                  </a:lnTo>
                  <a:lnTo>
                    <a:pt x="467" y="190"/>
                  </a:lnTo>
                  <a:lnTo>
                    <a:pt x="467" y="180"/>
                  </a:lnTo>
                  <a:lnTo>
                    <a:pt x="409" y="180"/>
                  </a:lnTo>
                  <a:lnTo>
                    <a:pt x="409" y="180"/>
                  </a:lnTo>
                  <a:close/>
                  <a:moveTo>
                    <a:pt x="522" y="233"/>
                  </a:moveTo>
                  <a:lnTo>
                    <a:pt x="522" y="233"/>
                  </a:lnTo>
                  <a:lnTo>
                    <a:pt x="508" y="233"/>
                  </a:lnTo>
                  <a:lnTo>
                    <a:pt x="508" y="190"/>
                  </a:lnTo>
                  <a:lnTo>
                    <a:pt x="525" y="190"/>
                  </a:lnTo>
                  <a:cubicBezTo>
                    <a:pt x="543" y="190"/>
                    <a:pt x="549" y="199"/>
                    <a:pt x="549" y="211"/>
                  </a:cubicBezTo>
                  <a:cubicBezTo>
                    <a:pt x="549" y="228"/>
                    <a:pt x="536" y="233"/>
                    <a:pt x="522" y="233"/>
                  </a:cubicBezTo>
                  <a:lnTo>
                    <a:pt x="522" y="233"/>
                  </a:lnTo>
                  <a:close/>
                  <a:moveTo>
                    <a:pt x="528" y="181"/>
                  </a:moveTo>
                  <a:lnTo>
                    <a:pt x="528" y="181"/>
                  </a:lnTo>
                  <a:lnTo>
                    <a:pt x="495" y="180"/>
                  </a:lnTo>
                  <a:lnTo>
                    <a:pt x="495" y="288"/>
                  </a:lnTo>
                  <a:lnTo>
                    <a:pt x="508" y="288"/>
                  </a:lnTo>
                  <a:lnTo>
                    <a:pt x="508" y="242"/>
                  </a:lnTo>
                  <a:lnTo>
                    <a:pt x="517" y="242"/>
                  </a:lnTo>
                  <a:cubicBezTo>
                    <a:pt x="525" y="242"/>
                    <a:pt x="530" y="245"/>
                    <a:pt x="534" y="251"/>
                  </a:cubicBezTo>
                  <a:lnTo>
                    <a:pt x="539" y="257"/>
                  </a:lnTo>
                  <a:lnTo>
                    <a:pt x="564" y="291"/>
                  </a:lnTo>
                  <a:lnTo>
                    <a:pt x="575" y="285"/>
                  </a:lnTo>
                  <a:lnTo>
                    <a:pt x="553" y="256"/>
                  </a:lnTo>
                  <a:cubicBezTo>
                    <a:pt x="549" y="251"/>
                    <a:pt x="543" y="241"/>
                    <a:pt x="537" y="240"/>
                  </a:cubicBezTo>
                  <a:lnTo>
                    <a:pt x="537" y="237"/>
                  </a:lnTo>
                  <a:cubicBezTo>
                    <a:pt x="551" y="235"/>
                    <a:pt x="560" y="227"/>
                    <a:pt x="560" y="209"/>
                  </a:cubicBezTo>
                  <a:cubicBezTo>
                    <a:pt x="560" y="192"/>
                    <a:pt x="548" y="181"/>
                    <a:pt x="528" y="181"/>
                  </a:cubicBezTo>
                  <a:lnTo>
                    <a:pt x="528" y="181"/>
                  </a:lnTo>
                  <a:close/>
                  <a:moveTo>
                    <a:pt x="618" y="282"/>
                  </a:moveTo>
                  <a:lnTo>
                    <a:pt x="618" y="282"/>
                  </a:lnTo>
                  <a:cubicBezTo>
                    <a:pt x="609" y="282"/>
                    <a:pt x="601" y="279"/>
                    <a:pt x="595" y="275"/>
                  </a:cubicBezTo>
                  <a:lnTo>
                    <a:pt x="590" y="283"/>
                  </a:lnTo>
                  <a:cubicBezTo>
                    <a:pt x="599" y="288"/>
                    <a:pt x="607" y="291"/>
                    <a:pt x="618" y="291"/>
                  </a:cubicBezTo>
                  <a:cubicBezTo>
                    <a:pt x="642" y="291"/>
                    <a:pt x="653" y="276"/>
                    <a:pt x="653" y="260"/>
                  </a:cubicBezTo>
                  <a:cubicBezTo>
                    <a:pt x="653" y="244"/>
                    <a:pt x="641" y="237"/>
                    <a:pt x="629" y="231"/>
                  </a:cubicBezTo>
                  <a:lnTo>
                    <a:pt x="620" y="227"/>
                  </a:lnTo>
                  <a:cubicBezTo>
                    <a:pt x="612" y="223"/>
                    <a:pt x="604" y="218"/>
                    <a:pt x="604" y="207"/>
                  </a:cubicBezTo>
                  <a:cubicBezTo>
                    <a:pt x="604" y="193"/>
                    <a:pt x="615" y="187"/>
                    <a:pt x="625" y="187"/>
                  </a:cubicBezTo>
                  <a:cubicBezTo>
                    <a:pt x="635" y="187"/>
                    <a:pt x="642" y="191"/>
                    <a:pt x="648" y="195"/>
                  </a:cubicBezTo>
                  <a:lnTo>
                    <a:pt x="652" y="187"/>
                  </a:lnTo>
                  <a:cubicBezTo>
                    <a:pt x="644" y="182"/>
                    <a:pt x="634" y="179"/>
                    <a:pt x="624" y="179"/>
                  </a:cubicBezTo>
                  <a:cubicBezTo>
                    <a:pt x="605" y="179"/>
                    <a:pt x="592" y="190"/>
                    <a:pt x="592" y="207"/>
                  </a:cubicBezTo>
                  <a:cubicBezTo>
                    <a:pt x="592" y="229"/>
                    <a:pt x="609" y="233"/>
                    <a:pt x="625" y="241"/>
                  </a:cubicBezTo>
                  <a:cubicBezTo>
                    <a:pt x="633" y="245"/>
                    <a:pt x="640" y="250"/>
                    <a:pt x="640" y="261"/>
                  </a:cubicBezTo>
                  <a:cubicBezTo>
                    <a:pt x="640" y="274"/>
                    <a:pt x="631" y="282"/>
                    <a:pt x="618" y="282"/>
                  </a:cubicBezTo>
                  <a:lnTo>
                    <a:pt x="618" y="282"/>
                  </a:lnTo>
                  <a:close/>
                  <a:moveTo>
                    <a:pt x="685" y="288"/>
                  </a:moveTo>
                  <a:lnTo>
                    <a:pt x="685" y="288"/>
                  </a:lnTo>
                  <a:lnTo>
                    <a:pt x="697" y="288"/>
                  </a:lnTo>
                  <a:lnTo>
                    <a:pt x="697" y="180"/>
                  </a:lnTo>
                  <a:lnTo>
                    <a:pt x="685" y="180"/>
                  </a:lnTo>
                  <a:lnTo>
                    <a:pt x="685" y="288"/>
                  </a:lnTo>
                  <a:close/>
                  <a:moveTo>
                    <a:pt x="721" y="180"/>
                  </a:moveTo>
                  <a:lnTo>
                    <a:pt x="721" y="180"/>
                  </a:lnTo>
                  <a:lnTo>
                    <a:pt x="721" y="190"/>
                  </a:lnTo>
                  <a:lnTo>
                    <a:pt x="752" y="190"/>
                  </a:lnTo>
                  <a:lnTo>
                    <a:pt x="752" y="288"/>
                  </a:lnTo>
                  <a:lnTo>
                    <a:pt x="764" y="288"/>
                  </a:lnTo>
                  <a:lnTo>
                    <a:pt x="764" y="190"/>
                  </a:lnTo>
                  <a:lnTo>
                    <a:pt x="796" y="190"/>
                  </a:lnTo>
                  <a:lnTo>
                    <a:pt x="796" y="180"/>
                  </a:lnTo>
                  <a:lnTo>
                    <a:pt x="721" y="180"/>
                  </a:lnTo>
                  <a:lnTo>
                    <a:pt x="721" y="180"/>
                  </a:lnTo>
                  <a:close/>
                  <a:moveTo>
                    <a:pt x="851" y="191"/>
                  </a:moveTo>
                  <a:lnTo>
                    <a:pt x="851" y="191"/>
                  </a:lnTo>
                  <a:lnTo>
                    <a:pt x="870" y="245"/>
                  </a:lnTo>
                  <a:lnTo>
                    <a:pt x="830" y="245"/>
                  </a:lnTo>
                  <a:lnTo>
                    <a:pt x="851" y="191"/>
                  </a:lnTo>
                  <a:lnTo>
                    <a:pt x="851" y="191"/>
                  </a:lnTo>
                  <a:close/>
                  <a:moveTo>
                    <a:pt x="900" y="287"/>
                  </a:moveTo>
                  <a:lnTo>
                    <a:pt x="900" y="287"/>
                  </a:lnTo>
                  <a:lnTo>
                    <a:pt x="857" y="180"/>
                  </a:lnTo>
                  <a:lnTo>
                    <a:pt x="844" y="180"/>
                  </a:lnTo>
                  <a:lnTo>
                    <a:pt x="800" y="287"/>
                  </a:lnTo>
                  <a:lnTo>
                    <a:pt x="812" y="291"/>
                  </a:lnTo>
                  <a:lnTo>
                    <a:pt x="827" y="253"/>
                  </a:lnTo>
                  <a:lnTo>
                    <a:pt x="874" y="253"/>
                  </a:lnTo>
                  <a:lnTo>
                    <a:pt x="888" y="291"/>
                  </a:lnTo>
                  <a:lnTo>
                    <a:pt x="900" y="287"/>
                  </a:lnTo>
                  <a:lnTo>
                    <a:pt x="900" y="287"/>
                  </a:lnTo>
                  <a:close/>
                  <a:moveTo>
                    <a:pt x="871" y="188"/>
                  </a:moveTo>
                  <a:lnTo>
                    <a:pt x="871" y="188"/>
                  </a:lnTo>
                  <a:lnTo>
                    <a:pt x="882" y="188"/>
                  </a:lnTo>
                  <a:lnTo>
                    <a:pt x="882" y="174"/>
                  </a:lnTo>
                  <a:lnTo>
                    <a:pt x="871" y="174"/>
                  </a:lnTo>
                  <a:lnTo>
                    <a:pt x="871" y="188"/>
                  </a:lnTo>
                  <a:close/>
                  <a:moveTo>
                    <a:pt x="820" y="188"/>
                  </a:moveTo>
                  <a:lnTo>
                    <a:pt x="820" y="188"/>
                  </a:lnTo>
                  <a:lnTo>
                    <a:pt x="831" y="188"/>
                  </a:lnTo>
                  <a:lnTo>
                    <a:pt x="831" y="174"/>
                  </a:lnTo>
                  <a:lnTo>
                    <a:pt x="820" y="174"/>
                  </a:lnTo>
                  <a:lnTo>
                    <a:pt x="820" y="188"/>
                  </a:lnTo>
                  <a:close/>
                  <a:moveTo>
                    <a:pt x="911" y="180"/>
                  </a:moveTo>
                  <a:lnTo>
                    <a:pt x="911" y="180"/>
                  </a:lnTo>
                  <a:lnTo>
                    <a:pt x="911" y="190"/>
                  </a:lnTo>
                  <a:lnTo>
                    <a:pt x="942" y="190"/>
                  </a:lnTo>
                  <a:lnTo>
                    <a:pt x="942" y="288"/>
                  </a:lnTo>
                  <a:lnTo>
                    <a:pt x="954" y="288"/>
                  </a:lnTo>
                  <a:lnTo>
                    <a:pt x="954" y="190"/>
                  </a:lnTo>
                  <a:lnTo>
                    <a:pt x="986" y="190"/>
                  </a:lnTo>
                  <a:lnTo>
                    <a:pt x="986" y="180"/>
                  </a:lnTo>
                  <a:lnTo>
                    <a:pt x="911" y="180"/>
                  </a:lnTo>
                  <a:lnTo>
                    <a:pt x="911" y="180"/>
                  </a:lnTo>
                  <a:close/>
                  <a:moveTo>
                    <a:pt x="41" y="457"/>
                  </a:moveTo>
                  <a:lnTo>
                    <a:pt x="41" y="457"/>
                  </a:lnTo>
                  <a:lnTo>
                    <a:pt x="25" y="457"/>
                  </a:lnTo>
                  <a:lnTo>
                    <a:pt x="25" y="368"/>
                  </a:lnTo>
                  <a:lnTo>
                    <a:pt x="43" y="368"/>
                  </a:lnTo>
                  <a:cubicBezTo>
                    <a:pt x="73" y="368"/>
                    <a:pt x="93" y="383"/>
                    <a:pt x="93" y="412"/>
                  </a:cubicBezTo>
                  <a:cubicBezTo>
                    <a:pt x="93" y="440"/>
                    <a:pt x="73" y="457"/>
                    <a:pt x="41" y="457"/>
                  </a:cubicBezTo>
                  <a:lnTo>
                    <a:pt x="41" y="457"/>
                  </a:lnTo>
                  <a:close/>
                  <a:moveTo>
                    <a:pt x="46" y="359"/>
                  </a:moveTo>
                  <a:lnTo>
                    <a:pt x="46" y="359"/>
                  </a:lnTo>
                  <a:lnTo>
                    <a:pt x="13" y="359"/>
                  </a:lnTo>
                  <a:lnTo>
                    <a:pt x="13" y="466"/>
                  </a:lnTo>
                  <a:lnTo>
                    <a:pt x="42" y="466"/>
                  </a:lnTo>
                  <a:cubicBezTo>
                    <a:pt x="79" y="466"/>
                    <a:pt x="104" y="448"/>
                    <a:pt x="104" y="411"/>
                  </a:cubicBezTo>
                  <a:cubicBezTo>
                    <a:pt x="104" y="385"/>
                    <a:pt x="89" y="359"/>
                    <a:pt x="46" y="359"/>
                  </a:cubicBezTo>
                  <a:lnTo>
                    <a:pt x="46" y="359"/>
                  </a:lnTo>
                  <a:close/>
                  <a:moveTo>
                    <a:pt x="171" y="369"/>
                  </a:moveTo>
                  <a:lnTo>
                    <a:pt x="171" y="369"/>
                  </a:lnTo>
                  <a:lnTo>
                    <a:pt x="191" y="423"/>
                  </a:lnTo>
                  <a:lnTo>
                    <a:pt x="150" y="423"/>
                  </a:lnTo>
                  <a:lnTo>
                    <a:pt x="171" y="369"/>
                  </a:lnTo>
                  <a:lnTo>
                    <a:pt x="171" y="369"/>
                  </a:lnTo>
                  <a:close/>
                  <a:moveTo>
                    <a:pt x="220" y="465"/>
                  </a:moveTo>
                  <a:lnTo>
                    <a:pt x="220" y="465"/>
                  </a:lnTo>
                  <a:lnTo>
                    <a:pt x="177" y="359"/>
                  </a:lnTo>
                  <a:lnTo>
                    <a:pt x="165" y="359"/>
                  </a:lnTo>
                  <a:lnTo>
                    <a:pt x="121" y="465"/>
                  </a:lnTo>
                  <a:lnTo>
                    <a:pt x="133" y="469"/>
                  </a:lnTo>
                  <a:lnTo>
                    <a:pt x="147" y="432"/>
                  </a:lnTo>
                  <a:lnTo>
                    <a:pt x="194" y="432"/>
                  </a:lnTo>
                  <a:lnTo>
                    <a:pt x="208" y="469"/>
                  </a:lnTo>
                  <a:lnTo>
                    <a:pt x="220" y="465"/>
                  </a:lnTo>
                  <a:lnTo>
                    <a:pt x="220" y="465"/>
                  </a:lnTo>
                  <a:close/>
                  <a:moveTo>
                    <a:pt x="275" y="411"/>
                  </a:moveTo>
                  <a:lnTo>
                    <a:pt x="275" y="411"/>
                  </a:lnTo>
                  <a:lnTo>
                    <a:pt x="261" y="411"/>
                  </a:lnTo>
                  <a:lnTo>
                    <a:pt x="261" y="368"/>
                  </a:lnTo>
                  <a:lnTo>
                    <a:pt x="278" y="368"/>
                  </a:lnTo>
                  <a:cubicBezTo>
                    <a:pt x="297" y="368"/>
                    <a:pt x="302" y="377"/>
                    <a:pt x="302" y="389"/>
                  </a:cubicBezTo>
                  <a:cubicBezTo>
                    <a:pt x="302" y="407"/>
                    <a:pt x="289" y="411"/>
                    <a:pt x="275" y="411"/>
                  </a:cubicBezTo>
                  <a:lnTo>
                    <a:pt x="275" y="411"/>
                  </a:lnTo>
                  <a:close/>
                  <a:moveTo>
                    <a:pt x="281" y="359"/>
                  </a:moveTo>
                  <a:lnTo>
                    <a:pt x="281" y="359"/>
                  </a:lnTo>
                  <a:lnTo>
                    <a:pt x="249" y="359"/>
                  </a:lnTo>
                  <a:lnTo>
                    <a:pt x="249" y="467"/>
                  </a:lnTo>
                  <a:lnTo>
                    <a:pt x="261" y="467"/>
                  </a:lnTo>
                  <a:lnTo>
                    <a:pt x="261" y="420"/>
                  </a:lnTo>
                  <a:lnTo>
                    <a:pt x="271" y="420"/>
                  </a:lnTo>
                  <a:cubicBezTo>
                    <a:pt x="279" y="420"/>
                    <a:pt x="283" y="423"/>
                    <a:pt x="287" y="429"/>
                  </a:cubicBezTo>
                  <a:lnTo>
                    <a:pt x="292" y="435"/>
                  </a:lnTo>
                  <a:lnTo>
                    <a:pt x="317" y="469"/>
                  </a:lnTo>
                  <a:lnTo>
                    <a:pt x="328" y="463"/>
                  </a:lnTo>
                  <a:lnTo>
                    <a:pt x="306" y="435"/>
                  </a:lnTo>
                  <a:cubicBezTo>
                    <a:pt x="302" y="429"/>
                    <a:pt x="297" y="419"/>
                    <a:pt x="290" y="418"/>
                  </a:cubicBezTo>
                  <a:lnTo>
                    <a:pt x="290" y="415"/>
                  </a:lnTo>
                  <a:cubicBezTo>
                    <a:pt x="305" y="413"/>
                    <a:pt x="313" y="405"/>
                    <a:pt x="313" y="387"/>
                  </a:cubicBezTo>
                  <a:cubicBezTo>
                    <a:pt x="313" y="370"/>
                    <a:pt x="301" y="359"/>
                    <a:pt x="281" y="359"/>
                  </a:cubicBezTo>
                  <a:lnTo>
                    <a:pt x="281" y="359"/>
                  </a:lnTo>
                  <a:close/>
                  <a:moveTo>
                    <a:pt x="394" y="359"/>
                  </a:moveTo>
                  <a:lnTo>
                    <a:pt x="394" y="359"/>
                  </a:lnTo>
                  <a:lnTo>
                    <a:pt x="381" y="359"/>
                  </a:lnTo>
                  <a:lnTo>
                    <a:pt x="351" y="465"/>
                  </a:lnTo>
                  <a:lnTo>
                    <a:pt x="362" y="468"/>
                  </a:lnTo>
                  <a:lnTo>
                    <a:pt x="388" y="375"/>
                  </a:lnTo>
                  <a:lnTo>
                    <a:pt x="415" y="466"/>
                  </a:lnTo>
                  <a:lnTo>
                    <a:pt x="429" y="466"/>
                  </a:lnTo>
                  <a:lnTo>
                    <a:pt x="457" y="375"/>
                  </a:lnTo>
                  <a:lnTo>
                    <a:pt x="482" y="468"/>
                  </a:lnTo>
                  <a:lnTo>
                    <a:pt x="493" y="465"/>
                  </a:lnTo>
                  <a:lnTo>
                    <a:pt x="463" y="359"/>
                  </a:lnTo>
                  <a:lnTo>
                    <a:pt x="450" y="359"/>
                  </a:lnTo>
                  <a:lnTo>
                    <a:pt x="422" y="453"/>
                  </a:lnTo>
                  <a:lnTo>
                    <a:pt x="394" y="359"/>
                  </a:lnTo>
                  <a:lnTo>
                    <a:pt x="394" y="359"/>
                  </a:lnTo>
                  <a:close/>
                  <a:moveTo>
                    <a:pt x="544" y="460"/>
                  </a:moveTo>
                  <a:lnTo>
                    <a:pt x="544" y="460"/>
                  </a:lnTo>
                  <a:cubicBezTo>
                    <a:pt x="536" y="460"/>
                    <a:pt x="527" y="457"/>
                    <a:pt x="521" y="453"/>
                  </a:cubicBezTo>
                  <a:lnTo>
                    <a:pt x="517" y="461"/>
                  </a:lnTo>
                  <a:cubicBezTo>
                    <a:pt x="525" y="466"/>
                    <a:pt x="534" y="468"/>
                    <a:pt x="545" y="468"/>
                  </a:cubicBezTo>
                  <a:cubicBezTo>
                    <a:pt x="569" y="468"/>
                    <a:pt x="579" y="454"/>
                    <a:pt x="579" y="438"/>
                  </a:cubicBezTo>
                  <a:cubicBezTo>
                    <a:pt x="579" y="422"/>
                    <a:pt x="568" y="415"/>
                    <a:pt x="555" y="409"/>
                  </a:cubicBezTo>
                  <a:lnTo>
                    <a:pt x="546" y="405"/>
                  </a:lnTo>
                  <a:cubicBezTo>
                    <a:pt x="539" y="401"/>
                    <a:pt x="530" y="395"/>
                    <a:pt x="530" y="385"/>
                  </a:cubicBezTo>
                  <a:cubicBezTo>
                    <a:pt x="530" y="371"/>
                    <a:pt x="542" y="365"/>
                    <a:pt x="552" y="365"/>
                  </a:cubicBezTo>
                  <a:cubicBezTo>
                    <a:pt x="562" y="365"/>
                    <a:pt x="568" y="369"/>
                    <a:pt x="574" y="373"/>
                  </a:cubicBezTo>
                  <a:lnTo>
                    <a:pt x="579" y="365"/>
                  </a:lnTo>
                  <a:cubicBezTo>
                    <a:pt x="570" y="360"/>
                    <a:pt x="561" y="357"/>
                    <a:pt x="551" y="357"/>
                  </a:cubicBezTo>
                  <a:cubicBezTo>
                    <a:pt x="532" y="357"/>
                    <a:pt x="519" y="368"/>
                    <a:pt x="519" y="384"/>
                  </a:cubicBezTo>
                  <a:cubicBezTo>
                    <a:pt x="519" y="407"/>
                    <a:pt x="535" y="411"/>
                    <a:pt x="551" y="419"/>
                  </a:cubicBezTo>
                  <a:cubicBezTo>
                    <a:pt x="560" y="423"/>
                    <a:pt x="567" y="428"/>
                    <a:pt x="567" y="439"/>
                  </a:cubicBezTo>
                  <a:cubicBezTo>
                    <a:pt x="567" y="452"/>
                    <a:pt x="558" y="460"/>
                    <a:pt x="544" y="460"/>
                  </a:cubicBezTo>
                  <a:lnTo>
                    <a:pt x="544" y="460"/>
                  </a:lnTo>
                  <a:close/>
                  <a:moveTo>
                    <a:pt x="599" y="359"/>
                  </a:moveTo>
                  <a:lnTo>
                    <a:pt x="599" y="359"/>
                  </a:lnTo>
                  <a:lnTo>
                    <a:pt x="599" y="369"/>
                  </a:lnTo>
                  <a:lnTo>
                    <a:pt x="631" y="369"/>
                  </a:lnTo>
                  <a:lnTo>
                    <a:pt x="631" y="466"/>
                  </a:lnTo>
                  <a:lnTo>
                    <a:pt x="643" y="466"/>
                  </a:lnTo>
                  <a:lnTo>
                    <a:pt x="643" y="369"/>
                  </a:lnTo>
                  <a:lnTo>
                    <a:pt x="675" y="369"/>
                  </a:lnTo>
                  <a:lnTo>
                    <a:pt x="675" y="359"/>
                  </a:lnTo>
                  <a:lnTo>
                    <a:pt x="599" y="359"/>
                  </a:lnTo>
                  <a:lnTo>
                    <a:pt x="599" y="359"/>
                  </a:lnTo>
                  <a:close/>
                  <a:moveTo>
                    <a:pt x="731" y="370"/>
                  </a:moveTo>
                  <a:lnTo>
                    <a:pt x="731" y="370"/>
                  </a:lnTo>
                  <a:lnTo>
                    <a:pt x="751" y="423"/>
                  </a:lnTo>
                  <a:lnTo>
                    <a:pt x="710" y="423"/>
                  </a:lnTo>
                  <a:lnTo>
                    <a:pt x="731" y="370"/>
                  </a:lnTo>
                  <a:lnTo>
                    <a:pt x="731" y="370"/>
                  </a:lnTo>
                  <a:close/>
                  <a:moveTo>
                    <a:pt x="780" y="465"/>
                  </a:moveTo>
                  <a:lnTo>
                    <a:pt x="780" y="465"/>
                  </a:lnTo>
                  <a:lnTo>
                    <a:pt x="737" y="359"/>
                  </a:lnTo>
                  <a:lnTo>
                    <a:pt x="725" y="359"/>
                  </a:lnTo>
                  <a:lnTo>
                    <a:pt x="681" y="465"/>
                  </a:lnTo>
                  <a:lnTo>
                    <a:pt x="693" y="469"/>
                  </a:lnTo>
                  <a:lnTo>
                    <a:pt x="707" y="432"/>
                  </a:lnTo>
                  <a:lnTo>
                    <a:pt x="754" y="432"/>
                  </a:lnTo>
                  <a:lnTo>
                    <a:pt x="768" y="469"/>
                  </a:lnTo>
                  <a:lnTo>
                    <a:pt x="780" y="465"/>
                  </a:lnTo>
                  <a:lnTo>
                    <a:pt x="780" y="465"/>
                  </a:lnTo>
                  <a:close/>
                  <a:moveTo>
                    <a:pt x="832" y="457"/>
                  </a:moveTo>
                  <a:lnTo>
                    <a:pt x="832" y="457"/>
                  </a:lnTo>
                  <a:lnTo>
                    <a:pt x="817" y="457"/>
                  </a:lnTo>
                  <a:lnTo>
                    <a:pt x="817" y="368"/>
                  </a:lnTo>
                  <a:lnTo>
                    <a:pt x="835" y="368"/>
                  </a:lnTo>
                  <a:cubicBezTo>
                    <a:pt x="865" y="368"/>
                    <a:pt x="884" y="383"/>
                    <a:pt x="884" y="412"/>
                  </a:cubicBezTo>
                  <a:cubicBezTo>
                    <a:pt x="884" y="440"/>
                    <a:pt x="864" y="457"/>
                    <a:pt x="832" y="457"/>
                  </a:cubicBezTo>
                  <a:lnTo>
                    <a:pt x="832" y="457"/>
                  </a:lnTo>
                  <a:close/>
                  <a:moveTo>
                    <a:pt x="837" y="359"/>
                  </a:moveTo>
                  <a:lnTo>
                    <a:pt x="837" y="359"/>
                  </a:lnTo>
                  <a:lnTo>
                    <a:pt x="804" y="359"/>
                  </a:lnTo>
                  <a:lnTo>
                    <a:pt x="804" y="466"/>
                  </a:lnTo>
                  <a:lnTo>
                    <a:pt x="834" y="466"/>
                  </a:lnTo>
                  <a:cubicBezTo>
                    <a:pt x="871" y="466"/>
                    <a:pt x="896" y="448"/>
                    <a:pt x="896" y="411"/>
                  </a:cubicBezTo>
                  <a:cubicBezTo>
                    <a:pt x="896" y="385"/>
                    <a:pt x="881" y="359"/>
                    <a:pt x="837" y="359"/>
                  </a:cubicBezTo>
                  <a:lnTo>
                    <a:pt x="837" y="359"/>
                  </a:lnTo>
                  <a:close/>
                  <a:moveTo>
                    <a:pt x="910" y="359"/>
                  </a:moveTo>
                  <a:lnTo>
                    <a:pt x="910" y="359"/>
                  </a:lnTo>
                  <a:lnTo>
                    <a:pt x="910" y="369"/>
                  </a:lnTo>
                  <a:lnTo>
                    <a:pt x="942" y="369"/>
                  </a:lnTo>
                  <a:lnTo>
                    <a:pt x="942" y="466"/>
                  </a:lnTo>
                  <a:lnTo>
                    <a:pt x="954" y="466"/>
                  </a:lnTo>
                  <a:lnTo>
                    <a:pt x="954" y="369"/>
                  </a:lnTo>
                  <a:lnTo>
                    <a:pt x="986" y="369"/>
                  </a:lnTo>
                  <a:lnTo>
                    <a:pt x="986" y="359"/>
                  </a:lnTo>
                  <a:lnTo>
                    <a:pt x="910" y="35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grpSp>
      <p:sp>
        <p:nvSpPr>
          <p:cNvPr id="21" name="Datumsplatzhalter 20">
            <a:extLst>
              <a:ext uri="{FF2B5EF4-FFF2-40B4-BE49-F238E27FC236}">
                <a16:creationId xmlns:a16="http://schemas.microsoft.com/office/drawing/2014/main" id="{AF9F05BC-ECE1-ED71-B285-6224B2166FAD}"/>
              </a:ext>
            </a:extLst>
          </p:cNvPr>
          <p:cNvSpPr>
            <a:spLocks noGrp="1"/>
          </p:cNvSpPr>
          <p:nvPr>
            <p:ph type="dt" sz="half" idx="2"/>
          </p:nvPr>
        </p:nvSpPr>
        <p:spPr>
          <a:xfrm>
            <a:off x="360000" y="6558140"/>
            <a:ext cx="1439993" cy="180000"/>
          </a:xfrm>
          <a:prstGeom prst="rect">
            <a:avLst/>
          </a:prstGeom>
        </p:spPr>
        <p:txBody>
          <a:bodyPr vert="horz" lIns="0" tIns="45720" rIns="91440" bIns="45720" rtlCol="0" anchor="b" anchorCtr="0"/>
          <a:lstStyle>
            <a:lvl1pPr algn="l">
              <a:defRPr sz="800" spc="80" baseline="0">
                <a:solidFill>
                  <a:schemeClr val="tx1">
                    <a:tint val="75000"/>
                  </a:schemeClr>
                </a:solidFill>
              </a:defRPr>
            </a:lvl1pPr>
          </a:lstStyle>
          <a:p>
            <a:fld id="{BD786294-496B-43CC-AAD9-6D12554B34CC}" type="datetime1">
              <a:rPr lang="de-DE" smtClean="0"/>
              <a:t>29.10.24</a:t>
            </a:fld>
            <a:endParaRPr lang="de-DE"/>
          </a:p>
        </p:txBody>
      </p:sp>
      <p:sp>
        <p:nvSpPr>
          <p:cNvPr id="22" name="Fußzeilenplatzhalter 21">
            <a:extLst>
              <a:ext uri="{FF2B5EF4-FFF2-40B4-BE49-F238E27FC236}">
                <a16:creationId xmlns:a16="http://schemas.microsoft.com/office/drawing/2014/main" id="{3419663B-FA1A-D2AC-6FFB-FEF3AE171BA2}"/>
              </a:ext>
            </a:extLst>
          </p:cNvPr>
          <p:cNvSpPr>
            <a:spLocks noGrp="1"/>
          </p:cNvSpPr>
          <p:nvPr>
            <p:ph type="ftr" sz="quarter" idx="3"/>
          </p:nvPr>
        </p:nvSpPr>
        <p:spPr>
          <a:xfrm>
            <a:off x="360000" y="359999"/>
            <a:ext cx="8976000" cy="190800"/>
          </a:xfrm>
          <a:prstGeom prst="rect">
            <a:avLst/>
          </a:prstGeom>
        </p:spPr>
        <p:txBody>
          <a:bodyPr vert="horz" lIns="0" tIns="0" rIns="0" bIns="0" rtlCol="0" anchor="t" anchorCtr="0"/>
          <a:lstStyle>
            <a:lvl1pPr algn="l">
              <a:defRPr sz="1000" cap="all" spc="200" baseline="0">
                <a:solidFill>
                  <a:schemeClr val="tx1"/>
                </a:solidFill>
                <a:latin typeface="+mj-lt"/>
              </a:defRPr>
            </a:lvl1pPr>
          </a:lstStyle>
          <a:p>
            <a:r>
              <a:rPr lang="en-US" noProof="0"/>
              <a:t>TITEL / AUTOR</a:t>
            </a:r>
          </a:p>
        </p:txBody>
      </p:sp>
      <p:sp>
        <p:nvSpPr>
          <p:cNvPr id="23" name="Foliennummernplatzhalter 22">
            <a:extLst>
              <a:ext uri="{FF2B5EF4-FFF2-40B4-BE49-F238E27FC236}">
                <a16:creationId xmlns:a16="http://schemas.microsoft.com/office/drawing/2014/main" id="{146D37BF-C929-35EB-9D31-617A9D8FE496}"/>
              </a:ext>
            </a:extLst>
          </p:cNvPr>
          <p:cNvSpPr>
            <a:spLocks noGrp="1"/>
          </p:cNvSpPr>
          <p:nvPr>
            <p:ph type="sldNum" sz="quarter" idx="4"/>
          </p:nvPr>
        </p:nvSpPr>
        <p:spPr>
          <a:xfrm>
            <a:off x="10417905" y="6558140"/>
            <a:ext cx="1462304" cy="180000"/>
          </a:xfrm>
          <a:prstGeom prst="rect">
            <a:avLst/>
          </a:prstGeom>
        </p:spPr>
        <p:txBody>
          <a:bodyPr vert="horz" lIns="91440" tIns="45720" rIns="0" bIns="45720" rtlCol="0" anchor="b" anchorCtr="0"/>
          <a:lstStyle>
            <a:lvl1pPr algn="r">
              <a:defRPr sz="800">
                <a:solidFill>
                  <a:schemeClr val="tx1">
                    <a:tint val="75000"/>
                  </a:schemeClr>
                </a:solidFill>
              </a:defRPr>
            </a:lvl1pPr>
          </a:lstStyle>
          <a:p>
            <a:fld id="{DD2F4C09-65E4-4AD7-8D55-83CBD210ED85}" type="slidenum">
              <a:rPr lang="de-DE" smtClean="0"/>
              <a:pPr/>
              <a:t>‹#›</a:t>
            </a:fld>
            <a:endParaRPr lang="de-DE"/>
          </a:p>
        </p:txBody>
      </p:sp>
      <p:sp>
        <p:nvSpPr>
          <p:cNvPr id="5" name="Fußzeilenplatzhalter 21">
            <a:extLst>
              <a:ext uri="{FF2B5EF4-FFF2-40B4-BE49-F238E27FC236}">
                <a16:creationId xmlns:a16="http://schemas.microsoft.com/office/drawing/2014/main" id="{7D283BE2-FBCB-712B-618D-52A485BD70FD}"/>
              </a:ext>
            </a:extLst>
          </p:cNvPr>
          <p:cNvSpPr txBox="1">
            <a:spLocks/>
          </p:cNvSpPr>
          <p:nvPr userDrawn="1"/>
        </p:nvSpPr>
        <p:spPr>
          <a:xfrm>
            <a:off x="2134800" y="6563539"/>
            <a:ext cx="7920000" cy="180000"/>
          </a:xfrm>
          <a:prstGeom prst="rect">
            <a:avLst/>
          </a:prstGeom>
        </p:spPr>
        <p:txBody>
          <a:bodyPr vert="horz" lIns="91440" tIns="45720" rIns="91440" bIns="45720" rtlCol="0" anchor="b" anchorCtr="0"/>
          <a:lstStyle>
            <a:defPPr>
              <a:defRPr lang="de-DE"/>
            </a:defPPr>
            <a:lvl1pPr marL="0" algn="ctr" defTabSz="914400" rtl="0" eaLnBrk="1" latinLnBrk="0" hangingPunct="1">
              <a:defRPr sz="800" kern="1200" spc="4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FB18 | TEMF | Daniel Dewitt</a:t>
            </a:r>
          </a:p>
        </p:txBody>
      </p:sp>
      <p:sp>
        <p:nvSpPr>
          <p:cNvPr id="4" name="Textfeld 3">
            <a:extLst>
              <a:ext uri="{FF2B5EF4-FFF2-40B4-BE49-F238E27FC236}">
                <a16:creationId xmlns:a16="http://schemas.microsoft.com/office/drawing/2014/main" id="{2464CF79-8FDD-5303-2D83-D41AB90816E0}"/>
              </a:ext>
            </a:extLst>
          </p:cNvPr>
          <p:cNvSpPr txBox="1"/>
          <p:nvPr userDrawn="1"/>
        </p:nvSpPr>
        <p:spPr>
          <a:xfrm>
            <a:off x="8256000" y="1629000"/>
            <a:ext cx="1080000" cy="369332"/>
          </a:xfrm>
          <a:prstGeom prst="rect">
            <a:avLst/>
          </a:prstGeom>
          <a:noFill/>
        </p:spPr>
        <p:txBody>
          <a:bodyPr wrap="square" rtlCol="0">
            <a:spAutoFit/>
          </a:bodyPr>
          <a:lstStyle/>
          <a:p>
            <a:endParaRPr lang="de-DE"/>
          </a:p>
        </p:txBody>
      </p:sp>
    </p:spTree>
    <p:extLst>
      <p:ext uri="{BB962C8B-B14F-4D97-AF65-F5344CB8AC3E}">
        <p14:creationId xmlns:p14="http://schemas.microsoft.com/office/powerpoint/2010/main" val="879286045"/>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50" r:id="rId5"/>
    <p:sldLayoutId id="2147483651" r:id="rId6"/>
    <p:sldLayoutId id="2147483667" r:id="rId7"/>
    <p:sldLayoutId id="2147483668" r:id="rId8"/>
    <p:sldLayoutId id="2147483661" r:id="rId9"/>
    <p:sldLayoutId id="2147483654" r:id="rId10"/>
    <p:sldLayoutId id="2147483655" r:id="rId11"/>
    <p:sldLayoutId id="2147483669" r:id="rId12"/>
  </p:sldLayoutIdLst>
  <p:hf hdr="0"/>
  <p:txStyles>
    <p:titleStyle>
      <a:lvl1pPr algn="l" defTabSz="914400" rtl="0" eaLnBrk="1" latinLnBrk="0" hangingPunct="1">
        <a:lnSpc>
          <a:spcPct val="80000"/>
        </a:lnSpc>
        <a:spcBef>
          <a:spcPct val="0"/>
        </a:spcBef>
        <a:buNone/>
        <a:defRPr sz="4200" kern="1200" cap="all" baseline="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1000"/>
        </a:spcBef>
        <a:buFont typeface="Wingdings" panose="05000000000000000000" pitchFamily="2" charset="2"/>
        <a:buChar char="§"/>
        <a:defRPr sz="2000" kern="1200" spc="4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35.tiff"/><Relationship Id="rId4" Type="http://schemas.openxmlformats.org/officeDocument/2006/relationships/image" Target="../media/image34.tiff"/></Relationships>
</file>

<file path=ppt/slides/_rels/slide3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5.tiff"/></Relationships>
</file>

<file path=ppt/slides/_rels/slide3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2.mp4"/><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0.xml"/><Relationship Id="rId5" Type="http://schemas.openxmlformats.org/officeDocument/2006/relationships/slideLayout" Target="../slideLayouts/slideLayout5.xml"/><Relationship Id="rId4" Type="http://schemas.openxmlformats.org/officeDocument/2006/relationships/video" Target="../media/media2.mp4"/></Relationships>
</file>

<file path=ppt/slides/_rels/slide3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37.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NUL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50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NULL"/></Relationships>
</file>

<file path=ppt/slides/_rels/slide43.xml.rels><?xml version="1.0" encoding="UTF-8" standalone="yes"?>
<Relationships xmlns="http://schemas.openxmlformats.org/package/2006/relationships"><Relationship Id="rId3" Type="http://schemas.openxmlformats.org/officeDocument/2006/relationships/image" Target="../media/image1000.png"/><Relationship Id="rId2"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image" Target="../media/image130.png"/><Relationship Id="rId5" Type="http://schemas.openxmlformats.org/officeDocument/2006/relationships/image" Target="../media/image120.png"/><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160.png"/></Relationships>
</file>

<file path=ppt/slides/_rels/slide45.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150.png"/><Relationship Id="rId7" Type="http://schemas.openxmlformats.org/officeDocument/2006/relationships/image" Target="../media/image200.pn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180.png"/><Relationship Id="rId5" Type="http://schemas.openxmlformats.org/officeDocument/2006/relationships/image" Target="../media/image170.png"/><Relationship Id="rId10" Type="http://schemas.openxmlformats.org/officeDocument/2006/relationships/image" Target="../media/image230.png"/><Relationship Id="rId4" Type="http://schemas.openxmlformats.org/officeDocument/2006/relationships/image" Target="../media/image190.png"/><Relationship Id="rId9" Type="http://schemas.openxmlformats.org/officeDocument/2006/relationships/image" Target="../media/image220.png"/></Relationships>
</file>

<file path=ppt/slides/_rels/slide4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270.png"/><Relationship Id="rId5" Type="http://schemas.openxmlformats.org/officeDocument/2006/relationships/image" Target="../media/image260.png"/><Relationship Id="rId4" Type="http://schemas.openxmlformats.org/officeDocument/2006/relationships/image" Target="../media/image2500.png"/></Relationships>
</file>

<file path=ppt/slides/_rels/slide47.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image" Target="../media/image340.png"/><Relationship Id="rId3" Type="http://schemas.openxmlformats.org/officeDocument/2006/relationships/image" Target="../media/image280.png"/><Relationship Id="rId7" Type="http://schemas.openxmlformats.org/officeDocument/2006/relationships/image" Target="../media/image180.png"/><Relationship Id="rId12" Type="http://schemas.openxmlformats.org/officeDocument/2006/relationships/image" Target="../media/image330.pn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170.png"/><Relationship Id="rId11" Type="http://schemas.openxmlformats.org/officeDocument/2006/relationships/image" Target="../media/image320.png"/><Relationship Id="rId5" Type="http://schemas.openxmlformats.org/officeDocument/2006/relationships/image" Target="../media/image290.png"/><Relationship Id="rId10" Type="http://schemas.openxmlformats.org/officeDocument/2006/relationships/image" Target="../media/image220.png"/><Relationship Id="rId4" Type="http://schemas.openxmlformats.org/officeDocument/2006/relationships/image" Target="../media/image2500.png"/><Relationship Id="rId9" Type="http://schemas.openxmlformats.org/officeDocument/2006/relationships/image" Target="../media/image310.png"/></Relationships>
</file>

<file path=ppt/slides/_rels/slide48.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350.png"/><Relationship Id="rId7" Type="http://schemas.openxmlformats.org/officeDocument/2006/relationships/image" Target="../media/image180.png"/><Relationship Id="rId12" Type="http://schemas.openxmlformats.org/officeDocument/2006/relationships/image" Target="../media/image360.pn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170.png"/><Relationship Id="rId11" Type="http://schemas.openxmlformats.org/officeDocument/2006/relationships/image" Target="../media/image340.png"/><Relationship Id="rId5" Type="http://schemas.openxmlformats.org/officeDocument/2006/relationships/image" Target="../media/image290.png"/><Relationship Id="rId10" Type="http://schemas.openxmlformats.org/officeDocument/2006/relationships/image" Target="../media/image320.png"/><Relationship Id="rId4" Type="http://schemas.openxmlformats.org/officeDocument/2006/relationships/image" Target="../media/image150.png"/><Relationship Id="rId9" Type="http://schemas.openxmlformats.org/officeDocument/2006/relationships/image" Target="../media/image220.png"/></Relationships>
</file>

<file path=ppt/slides/_rels/slide49.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370.png"/><Relationship Id="rId7" Type="http://schemas.openxmlformats.org/officeDocument/2006/relationships/image" Target="../media/image180.png"/><Relationship Id="rId12" Type="http://schemas.openxmlformats.org/officeDocument/2006/relationships/image" Target="../media/image3800.pn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170.png"/><Relationship Id="rId11" Type="http://schemas.openxmlformats.org/officeDocument/2006/relationships/image" Target="../media/image340.png"/><Relationship Id="rId5" Type="http://schemas.openxmlformats.org/officeDocument/2006/relationships/image" Target="../media/image290.png"/><Relationship Id="rId10" Type="http://schemas.openxmlformats.org/officeDocument/2006/relationships/image" Target="../media/image320.png"/><Relationship Id="rId4" Type="http://schemas.openxmlformats.org/officeDocument/2006/relationships/image" Target="../media/image2500.png"/><Relationship Id="rId9" Type="http://schemas.openxmlformats.org/officeDocument/2006/relationships/image" Target="../media/image2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90.png"/><Relationship Id="rId1" Type="http://schemas.openxmlformats.org/officeDocument/2006/relationships/slideLayout" Target="../slideLayouts/slideLayout12.xml"/><Relationship Id="rId5" Type="http://schemas.openxmlformats.org/officeDocument/2006/relationships/image" Target="../media/image180.png"/><Relationship Id="rId4" Type="http://schemas.openxmlformats.org/officeDocument/2006/relationships/image" Target="../media/image170.png"/></Relationships>
</file>

<file path=ppt/slides/_rels/slide5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90.png"/><Relationship Id="rId7" Type="http://schemas.openxmlformats.org/officeDocument/2006/relationships/image" Target="../media/image41.png"/><Relationship Id="rId12" Type="http://schemas.openxmlformats.org/officeDocument/2006/relationships/image" Target="../media/image461.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80.png"/><Relationship Id="rId11" Type="http://schemas.openxmlformats.org/officeDocument/2006/relationships/image" Target="../media/image450.png"/><Relationship Id="rId5" Type="http://schemas.openxmlformats.org/officeDocument/2006/relationships/image" Target="../media/image170.png"/><Relationship Id="rId10" Type="http://schemas.openxmlformats.org/officeDocument/2006/relationships/image" Target="../media/image440.png"/><Relationship Id="rId4" Type="http://schemas.openxmlformats.org/officeDocument/2006/relationships/image" Target="../media/image400.png"/><Relationship Id="rId9" Type="http://schemas.openxmlformats.org/officeDocument/2006/relationships/image" Target="../media/image430.png"/></Relationships>
</file>

<file path=ppt/slides/_rels/slide52.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0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2534F-C74B-890D-7E3D-D59D7238DBE3}"/>
              </a:ext>
            </a:extLst>
          </p:cNvPr>
          <p:cNvSpPr>
            <a:spLocks noGrp="1"/>
          </p:cNvSpPr>
          <p:nvPr>
            <p:ph type="ctrTitle"/>
          </p:nvPr>
        </p:nvSpPr>
        <p:spPr>
          <a:xfrm>
            <a:off x="1416000" y="2889000"/>
            <a:ext cx="9360000" cy="1080000"/>
          </a:xfrm>
          <a:ln>
            <a:noFill/>
          </a:ln>
        </p:spPr>
        <p:txBody>
          <a:bodyPr>
            <a:noAutofit/>
          </a:bodyPr>
          <a:lstStyle/>
          <a:p>
            <a:r>
              <a:rPr lang="en-US" sz="2800" dirty="0"/>
              <a:t>beam line optimization for laser-accelerated ions</a:t>
            </a:r>
          </a:p>
        </p:txBody>
      </p:sp>
      <p:sp>
        <p:nvSpPr>
          <p:cNvPr id="4" name="Datumsplatzhalter 3">
            <a:extLst>
              <a:ext uri="{FF2B5EF4-FFF2-40B4-BE49-F238E27FC236}">
                <a16:creationId xmlns:a16="http://schemas.microsoft.com/office/drawing/2014/main" id="{AF289ED5-3F56-46A4-5445-E51011240913}"/>
              </a:ext>
            </a:extLst>
          </p:cNvPr>
          <p:cNvSpPr>
            <a:spLocks noGrp="1"/>
          </p:cNvSpPr>
          <p:nvPr>
            <p:ph type="dt" sz="half" idx="10"/>
          </p:nvPr>
        </p:nvSpPr>
        <p:spPr/>
        <p:txBody>
          <a:bodyPr/>
          <a:lstStyle/>
          <a:p>
            <a:fld id="{C9217298-71D1-4DF0-ADA6-83C2391C13E7}" type="datetime1">
              <a:rPr lang="de-DE" smtClean="0"/>
              <a:t>29.10.24</a:t>
            </a:fld>
            <a:endParaRPr lang="de-DE"/>
          </a:p>
        </p:txBody>
      </p:sp>
      <p:sp>
        <p:nvSpPr>
          <p:cNvPr id="5" name="Foliennummernplatzhalter 4">
            <a:extLst>
              <a:ext uri="{FF2B5EF4-FFF2-40B4-BE49-F238E27FC236}">
                <a16:creationId xmlns:a16="http://schemas.microsoft.com/office/drawing/2014/main" id="{CB33C290-F17B-21A1-20EF-0D34BDCB11C1}"/>
              </a:ext>
            </a:extLst>
          </p:cNvPr>
          <p:cNvSpPr>
            <a:spLocks noGrp="1"/>
          </p:cNvSpPr>
          <p:nvPr>
            <p:ph type="sldNum" sz="quarter" idx="12"/>
          </p:nvPr>
        </p:nvSpPr>
        <p:spPr/>
        <p:txBody>
          <a:bodyPr/>
          <a:lstStyle/>
          <a:p>
            <a:fld id="{DD2F4C09-65E4-4AD7-8D55-83CBD210ED85}" type="slidenum">
              <a:rPr lang="de-DE" smtClean="0"/>
              <a:pPr/>
              <a:t>1</a:t>
            </a:fld>
            <a:endParaRPr lang="de-DE"/>
          </a:p>
        </p:txBody>
      </p:sp>
    </p:spTree>
    <p:extLst>
      <p:ext uri="{BB962C8B-B14F-4D97-AF65-F5344CB8AC3E}">
        <p14:creationId xmlns:p14="http://schemas.microsoft.com/office/powerpoint/2010/main" val="205941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E8167-F150-65D4-FBE1-49E6975B35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9DD574-B588-078F-8201-3640A140FB06}"/>
              </a:ext>
            </a:extLst>
          </p:cNvPr>
          <p:cNvSpPr>
            <a:spLocks noGrp="1"/>
          </p:cNvSpPr>
          <p:nvPr>
            <p:ph type="title"/>
          </p:nvPr>
        </p:nvSpPr>
        <p:spPr>
          <a:xfrm>
            <a:off x="359999" y="736682"/>
            <a:ext cx="10681039" cy="1080000"/>
          </a:xfrm>
        </p:spPr>
        <p:txBody>
          <a:bodyPr>
            <a:normAutofit/>
          </a:bodyPr>
          <a:lstStyle/>
          <a:p>
            <a:r>
              <a:rPr lang="en-US" sz="3200" dirty="0"/>
              <a:t>Solenoid model</a:t>
            </a:r>
          </a:p>
        </p:txBody>
      </p:sp>
      <p:sp>
        <p:nvSpPr>
          <p:cNvPr id="4" name="Datumsplatzhalter 3">
            <a:extLst>
              <a:ext uri="{FF2B5EF4-FFF2-40B4-BE49-F238E27FC236}">
                <a16:creationId xmlns:a16="http://schemas.microsoft.com/office/drawing/2014/main" id="{70FAC2D1-2C78-B017-A841-638BE3DDE27E}"/>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918C11CD-3F27-10B5-0E91-DAAD90081061}"/>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2E8E98C9-CB04-9CB6-117B-254D1057A4B5}"/>
              </a:ext>
            </a:extLst>
          </p:cNvPr>
          <p:cNvSpPr>
            <a:spLocks noGrp="1"/>
          </p:cNvSpPr>
          <p:nvPr>
            <p:ph type="sldNum" sz="quarter" idx="16"/>
          </p:nvPr>
        </p:nvSpPr>
        <p:spPr/>
        <p:txBody>
          <a:bodyPr/>
          <a:lstStyle/>
          <a:p>
            <a:fld id="{DD2F4C09-65E4-4AD7-8D55-83CBD210ED85}" type="slidenum">
              <a:rPr lang="en-US" smtClean="0"/>
              <a:pPr/>
              <a:t>10</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5CCEA00-F0C4-C327-41BA-FF075AB1E05B}"/>
                  </a:ext>
                </a:extLst>
              </p:cNvPr>
              <p:cNvSpPr txBox="1"/>
              <p:nvPr/>
            </p:nvSpPr>
            <p:spPr>
              <a:xfrm>
                <a:off x="339340" y="4132565"/>
                <a:ext cx="648383"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oMath>
                  </m:oMathPara>
                </a14:m>
                <a:endParaRPr lang="en-US" dirty="0"/>
              </a:p>
            </p:txBody>
          </p:sp>
        </mc:Choice>
        <mc:Fallback xmlns="">
          <p:sp>
            <p:nvSpPr>
              <p:cNvPr id="3" name="TextBox 2">
                <a:extLst>
                  <a:ext uri="{FF2B5EF4-FFF2-40B4-BE49-F238E27FC236}">
                    <a16:creationId xmlns:a16="http://schemas.microsoft.com/office/drawing/2014/main" id="{95CCEA00-F0C4-C327-41BA-FF075AB1E05B}"/>
                  </a:ext>
                </a:extLst>
              </p:cNvPr>
              <p:cNvSpPr txBox="1">
                <a:spLocks noRot="1" noChangeAspect="1" noMove="1" noResize="1" noEditPoints="1" noAdjustHandles="1" noChangeArrowheads="1" noChangeShapeType="1" noTextEdit="1"/>
              </p:cNvSpPr>
              <p:nvPr/>
            </p:nvSpPr>
            <p:spPr>
              <a:xfrm>
                <a:off x="339340" y="4132565"/>
                <a:ext cx="648383" cy="3808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6CAB65E-122C-3FDF-1E0D-6A38BCCE584C}"/>
                  </a:ext>
                </a:extLst>
              </p:cNvPr>
              <p:cNvSpPr txBox="1"/>
              <p:nvPr/>
            </p:nvSpPr>
            <p:spPr>
              <a:xfrm>
                <a:off x="10951124" y="4361470"/>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9" name="TextBox 8">
                <a:extLst>
                  <a:ext uri="{FF2B5EF4-FFF2-40B4-BE49-F238E27FC236}">
                    <a16:creationId xmlns:a16="http://schemas.microsoft.com/office/drawing/2014/main" id="{66CAB65E-122C-3FDF-1E0D-6A38BCCE584C}"/>
                  </a:ext>
                </a:extLst>
              </p:cNvPr>
              <p:cNvSpPr txBox="1">
                <a:spLocks noRot="1" noChangeAspect="1" noMove="1" noResize="1" noEditPoints="1" noAdjustHandles="1" noChangeArrowheads="1" noChangeShapeType="1" noTextEdit="1"/>
              </p:cNvSpPr>
              <p:nvPr/>
            </p:nvSpPr>
            <p:spPr>
              <a:xfrm>
                <a:off x="10951124" y="4361470"/>
                <a:ext cx="625428" cy="3808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AF80471-193A-8E3B-BD66-E76687BDF098}"/>
                  </a:ext>
                </a:extLst>
              </p:cNvPr>
              <p:cNvSpPr txBox="1"/>
              <p:nvPr/>
            </p:nvSpPr>
            <p:spPr>
              <a:xfrm>
                <a:off x="2960845" y="5125174"/>
                <a:ext cx="4914551" cy="1146596"/>
              </a:xfrm>
              <a:prstGeom prst="rect">
                <a:avLst/>
              </a:prstGeom>
              <a:noFill/>
            </p:spPr>
            <p:txBody>
              <a:bodyPr wrap="none" rtlCol="0">
                <a:spAutoFit/>
              </a:bodyPr>
              <a:lstStyle/>
              <a:p>
                <a:endParaRPr lang="en-US" dirty="0"/>
              </a:p>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m:rPr>
                              <m:sty m:val="p"/>
                            </m:rPr>
                            <a:rPr lang="de-DE" b="0" i="0" smtClean="0">
                              <a:latin typeface="Cambria Math" panose="02040503050406030204" pitchFamily="18" charset="0"/>
                            </a:rPr>
                            <m:t>z</m:t>
                          </m:r>
                        </m:e>
                        <m:sub>
                          <m:r>
                            <m:rPr>
                              <m:sty m:val="p"/>
                            </m:rPr>
                            <a:rPr lang="de-DE" b="0" i="0" smtClean="0">
                              <a:latin typeface="Cambria Math" panose="02040503050406030204" pitchFamily="18" charset="0"/>
                            </a:rPr>
                            <m:t>j</m:t>
                          </m:r>
                        </m:sub>
                        <m:sup>
                          <m:r>
                            <a:rPr lang="de-DE" b="0" i="0" smtClean="0">
                              <a:latin typeface="Cambria Math" panose="02040503050406030204" pitchFamily="18" charset="0"/>
                            </a:rPr>
                            <m:t>(1)</m:t>
                          </m:r>
                        </m:sup>
                      </m:sSubSup>
                      <m:r>
                        <a:rPr lang="de-DE" b="0" i="0" smtClean="0">
                          <a:latin typeface="Cambria Math" panose="02040503050406030204" pitchFamily="18" charset="0"/>
                        </a:rPr>
                        <m:t>=</m:t>
                      </m:r>
                      <m:r>
                        <a:rPr lang="de-DE" b="0" i="0" smtClean="0">
                          <a:solidFill>
                            <a:schemeClr val="accent6"/>
                          </a:solidFill>
                          <a:latin typeface="Cambria Math" panose="02040503050406030204" pitchFamily="18" charset="0"/>
                          <a:ea typeface="Cambria Math" panose="02040503050406030204" pitchFamily="18" charset="0"/>
                        </a:rPr>
                        <m:t>∆</m:t>
                      </m:r>
                      <m:sSub>
                        <m:sSubPr>
                          <m:ctrlPr>
                            <a:rPr lang="de-DE" b="0" i="1" smtClean="0">
                              <a:solidFill>
                                <a:schemeClr val="accent6"/>
                              </a:solidFill>
                              <a:latin typeface="Cambria Math" panose="02040503050406030204" pitchFamily="18" charset="0"/>
                              <a:ea typeface="Cambria Math" panose="02040503050406030204" pitchFamily="18" charset="0"/>
                            </a:rPr>
                          </m:ctrlPr>
                        </m:sSubPr>
                        <m:e>
                          <m:r>
                            <m:rPr>
                              <m:sty m:val="p"/>
                            </m:rPr>
                            <a:rPr lang="de-DE" b="0" i="0" smtClean="0">
                              <a:solidFill>
                                <a:schemeClr val="accent6"/>
                              </a:solidFill>
                              <a:latin typeface="Cambria Math" panose="02040503050406030204" pitchFamily="18" charset="0"/>
                              <a:ea typeface="Cambria Math" panose="02040503050406030204" pitchFamily="18" charset="0"/>
                            </a:rPr>
                            <m:t>z</m:t>
                          </m:r>
                        </m:e>
                        <m:sub>
                          <m:r>
                            <m:rPr>
                              <m:sty m:val="p"/>
                            </m:rPr>
                            <a:rPr lang="de-DE" b="0" i="0" smtClean="0">
                              <a:solidFill>
                                <a:schemeClr val="accent6"/>
                              </a:solidFill>
                              <a:latin typeface="Cambria Math" panose="02040503050406030204" pitchFamily="18" charset="0"/>
                              <a:ea typeface="Cambria Math" panose="02040503050406030204" pitchFamily="18" charset="0"/>
                            </a:rPr>
                            <m:t>j</m:t>
                          </m:r>
                        </m:sub>
                      </m:sSub>
                      <m:r>
                        <a:rPr lang="de-DE" b="0" i="0" smtClean="0">
                          <a:solidFill>
                            <a:schemeClr val="accent6"/>
                          </a:solidFill>
                          <a:latin typeface="Cambria Math" panose="02040503050406030204" pitchFamily="18" charset="0"/>
                          <a:ea typeface="Cambria Math" panose="02040503050406030204" pitchFamily="18" charset="0"/>
                        </a:rPr>
                        <m:t>+</m:t>
                      </m:r>
                      <m:nary>
                        <m:naryPr>
                          <m:chr m:val="∑"/>
                          <m:ctrlPr>
                            <a:rPr lang="de-DE" b="0" i="1" smtClean="0">
                              <a:latin typeface="Cambria Math" panose="02040503050406030204" pitchFamily="18" charset="0"/>
                              <a:ea typeface="Cambria Math" panose="02040503050406030204" pitchFamily="18" charset="0"/>
                            </a:rPr>
                          </m:ctrlPr>
                        </m:naryPr>
                        <m:sub>
                          <m:r>
                            <m:rPr>
                              <m:sty m:val="p"/>
                              <m:brk m:alnAt="23"/>
                            </m:rPr>
                            <a:rPr lang="de-DE" b="0" i="0" smtClean="0">
                              <a:latin typeface="Cambria Math" panose="02040503050406030204" pitchFamily="18" charset="0"/>
                              <a:ea typeface="Cambria Math" panose="02040503050406030204" pitchFamily="18" charset="0"/>
                            </a:rPr>
                            <m:t>k</m:t>
                          </m:r>
                          <m:r>
                            <a:rPr lang="de-DE" b="0" i="0" smtClean="0">
                              <a:latin typeface="Cambria Math" panose="02040503050406030204" pitchFamily="18" charset="0"/>
                              <a:ea typeface="Cambria Math" panose="02040503050406030204" pitchFamily="18" charset="0"/>
                            </a:rPr>
                            <m:t>=1</m:t>
                          </m:r>
                        </m:sub>
                        <m:sup>
                          <m:r>
                            <a:rPr lang="de-DE" b="0" i="0" smtClean="0">
                              <a:latin typeface="Cambria Math" panose="02040503050406030204" pitchFamily="18" charset="0"/>
                              <a:ea typeface="Cambria Math" panose="02040503050406030204" pitchFamily="18" charset="0"/>
                            </a:rPr>
                            <m:t>6</m:t>
                          </m:r>
                        </m:sup>
                        <m:e>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R</m:t>
                              </m:r>
                            </m:e>
                            <m:sub>
                              <m:r>
                                <m:rPr>
                                  <m:sty m:val="p"/>
                                </m:rPr>
                                <a:rPr lang="de-DE" b="0" i="0" smtClean="0">
                                  <a:latin typeface="Cambria Math" panose="02040503050406030204" pitchFamily="18" charset="0"/>
                                  <a:ea typeface="Cambria Math" panose="02040503050406030204" pitchFamily="18" charset="0"/>
                                </a:rPr>
                                <m:t>jk</m:t>
                              </m:r>
                            </m:sub>
                          </m:sSub>
                          <m:sSubSup>
                            <m:sSubSupPr>
                              <m:ctrlPr>
                                <a:rPr lang="de-DE" b="0" i="1" smtClean="0">
                                  <a:latin typeface="Cambria Math" panose="02040503050406030204" pitchFamily="18" charset="0"/>
                                  <a:ea typeface="Cambria Math" panose="02040503050406030204" pitchFamily="18" charset="0"/>
                                </a:rPr>
                              </m:ctrlPr>
                            </m:sSubSupPr>
                            <m:e>
                              <m:r>
                                <m:rPr>
                                  <m:sty m:val="p"/>
                                </m:rPr>
                                <a:rPr lang="de-DE" b="0" i="0" smtClean="0">
                                  <a:latin typeface="Cambria Math" panose="02040503050406030204" pitchFamily="18" charset="0"/>
                                  <a:ea typeface="Cambria Math" panose="02040503050406030204" pitchFamily="18" charset="0"/>
                                </a:rPr>
                                <m:t>z</m:t>
                              </m:r>
                            </m:e>
                            <m:sub>
                              <m:r>
                                <m:rPr>
                                  <m:sty m:val="p"/>
                                </m:rPr>
                                <a:rPr lang="de-DE" b="0" i="0" smtClean="0">
                                  <a:latin typeface="Cambria Math" panose="02040503050406030204" pitchFamily="18" charset="0"/>
                                  <a:ea typeface="Cambria Math" panose="02040503050406030204" pitchFamily="18" charset="0"/>
                                </a:rPr>
                                <m:t>k</m:t>
                              </m:r>
                            </m:sub>
                            <m:sup>
                              <m:r>
                                <a:rPr lang="de-DE" b="0" i="0" smtClean="0">
                                  <a:latin typeface="Cambria Math" panose="02040503050406030204" pitchFamily="18" charset="0"/>
                                  <a:ea typeface="Cambria Math" panose="02040503050406030204" pitchFamily="18" charset="0"/>
                                </a:rPr>
                                <m:t>(0)</m:t>
                              </m:r>
                            </m:sup>
                          </m:sSubSup>
                          <m:r>
                            <a:rPr lang="de-DE" b="0" i="0" smtClean="0">
                              <a:solidFill>
                                <a:schemeClr val="accent6"/>
                              </a:solidFill>
                              <a:latin typeface="Cambria Math" panose="02040503050406030204" pitchFamily="18" charset="0"/>
                              <a:ea typeface="Cambria Math" panose="02040503050406030204" pitchFamily="18" charset="0"/>
                            </a:rPr>
                            <m:t>+</m:t>
                          </m:r>
                          <m:nary>
                            <m:naryPr>
                              <m:chr m:val="∑"/>
                              <m:ctrlPr>
                                <a:rPr lang="de-DE" b="0" i="1" smtClean="0">
                                  <a:solidFill>
                                    <a:schemeClr val="accent6"/>
                                  </a:solidFill>
                                  <a:latin typeface="Cambria Math" panose="02040503050406030204" pitchFamily="18" charset="0"/>
                                  <a:ea typeface="Cambria Math" panose="02040503050406030204" pitchFamily="18" charset="0"/>
                                </a:rPr>
                              </m:ctrlPr>
                            </m:naryPr>
                            <m:sub>
                              <m:r>
                                <m:rPr>
                                  <m:sty m:val="p"/>
                                  <m:brk m:alnAt="23"/>
                                </m:rPr>
                                <a:rPr lang="de-DE" b="0" i="0" smtClean="0">
                                  <a:solidFill>
                                    <a:schemeClr val="accent6"/>
                                  </a:solidFill>
                                  <a:latin typeface="Cambria Math" panose="02040503050406030204" pitchFamily="18" charset="0"/>
                                  <a:ea typeface="Cambria Math" panose="02040503050406030204" pitchFamily="18" charset="0"/>
                                </a:rPr>
                                <m:t>k</m:t>
                              </m:r>
                              <m:r>
                                <a:rPr lang="de-DE" b="0" i="0" smtClean="0">
                                  <a:solidFill>
                                    <a:schemeClr val="accent6"/>
                                  </a:solidFill>
                                  <a:latin typeface="Cambria Math" panose="02040503050406030204" pitchFamily="18" charset="0"/>
                                  <a:ea typeface="Cambria Math" panose="02040503050406030204" pitchFamily="18" charset="0"/>
                                </a:rPr>
                                <m:t>=1</m:t>
                              </m:r>
                            </m:sub>
                            <m:sup>
                              <m:r>
                                <a:rPr lang="de-DE" b="0" i="0" smtClean="0">
                                  <a:solidFill>
                                    <a:schemeClr val="accent6"/>
                                  </a:solidFill>
                                  <a:latin typeface="Cambria Math" panose="02040503050406030204" pitchFamily="18" charset="0"/>
                                  <a:ea typeface="Cambria Math" panose="02040503050406030204" pitchFamily="18" charset="0"/>
                                </a:rPr>
                                <m:t>6</m:t>
                              </m:r>
                            </m:sup>
                            <m:e>
                              <m:nary>
                                <m:naryPr>
                                  <m:chr m:val="∑"/>
                                  <m:ctrlPr>
                                    <a:rPr lang="de-DE" b="0" i="1" smtClean="0">
                                      <a:solidFill>
                                        <a:schemeClr val="accent6"/>
                                      </a:solidFill>
                                      <a:latin typeface="Cambria Math" panose="02040503050406030204" pitchFamily="18" charset="0"/>
                                      <a:ea typeface="Cambria Math" panose="02040503050406030204" pitchFamily="18" charset="0"/>
                                    </a:rPr>
                                  </m:ctrlPr>
                                </m:naryPr>
                                <m:sub>
                                  <m:r>
                                    <m:rPr>
                                      <m:sty m:val="p"/>
                                      <m:brk m:alnAt="23"/>
                                    </m:rPr>
                                    <a:rPr lang="de-DE" b="0" i="0" smtClean="0">
                                      <a:solidFill>
                                        <a:schemeClr val="accent6"/>
                                      </a:solidFill>
                                      <a:latin typeface="Cambria Math" panose="02040503050406030204" pitchFamily="18" charset="0"/>
                                      <a:ea typeface="Cambria Math" panose="02040503050406030204" pitchFamily="18" charset="0"/>
                                    </a:rPr>
                                    <m:t>l</m:t>
                                  </m:r>
                                  <m:r>
                                    <a:rPr lang="de-DE" b="0" i="0" smtClean="0">
                                      <a:solidFill>
                                        <a:schemeClr val="accent6"/>
                                      </a:solidFill>
                                      <a:latin typeface="Cambria Math" panose="02040503050406030204" pitchFamily="18" charset="0"/>
                                      <a:ea typeface="Cambria Math" panose="02040503050406030204" pitchFamily="18" charset="0"/>
                                    </a:rPr>
                                    <m:t>=1</m:t>
                                  </m:r>
                                </m:sub>
                                <m:sup>
                                  <m:r>
                                    <a:rPr lang="de-DE" b="0" i="0" smtClean="0">
                                      <a:solidFill>
                                        <a:schemeClr val="accent6"/>
                                      </a:solidFill>
                                      <a:latin typeface="Cambria Math" panose="02040503050406030204" pitchFamily="18" charset="0"/>
                                      <a:ea typeface="Cambria Math" panose="02040503050406030204" pitchFamily="18" charset="0"/>
                                    </a:rPr>
                                    <m:t>6</m:t>
                                  </m:r>
                                </m:sup>
                                <m:e>
                                  <m:sSub>
                                    <m:sSubPr>
                                      <m:ctrlPr>
                                        <a:rPr lang="de-DE" b="0" i="1" smtClean="0">
                                          <a:solidFill>
                                            <a:schemeClr val="accent6"/>
                                          </a:solidFill>
                                          <a:latin typeface="Cambria Math" panose="02040503050406030204" pitchFamily="18" charset="0"/>
                                          <a:ea typeface="Cambria Math" panose="02040503050406030204" pitchFamily="18" charset="0"/>
                                        </a:rPr>
                                      </m:ctrlPr>
                                    </m:sSubPr>
                                    <m:e>
                                      <m:r>
                                        <m:rPr>
                                          <m:sty m:val="p"/>
                                        </m:rPr>
                                        <a:rPr lang="de-DE" b="0" i="0" smtClean="0">
                                          <a:solidFill>
                                            <a:schemeClr val="accent6"/>
                                          </a:solidFill>
                                          <a:latin typeface="Cambria Math" panose="02040503050406030204" pitchFamily="18" charset="0"/>
                                          <a:ea typeface="Cambria Math" panose="02040503050406030204" pitchFamily="18" charset="0"/>
                                        </a:rPr>
                                        <m:t>T</m:t>
                                      </m:r>
                                    </m:e>
                                    <m:sub>
                                      <m:r>
                                        <m:rPr>
                                          <m:sty m:val="p"/>
                                        </m:rPr>
                                        <a:rPr lang="de-DE" b="0" i="0" smtClean="0">
                                          <a:solidFill>
                                            <a:schemeClr val="accent6"/>
                                          </a:solidFill>
                                          <a:latin typeface="Cambria Math" panose="02040503050406030204" pitchFamily="18" charset="0"/>
                                          <a:ea typeface="Cambria Math" panose="02040503050406030204" pitchFamily="18" charset="0"/>
                                        </a:rPr>
                                        <m:t>jkl</m:t>
                                      </m:r>
                                    </m:sub>
                                  </m:sSub>
                                  <m:sSubSup>
                                    <m:sSubSupPr>
                                      <m:ctrlPr>
                                        <a:rPr lang="de-DE" b="0" i="1" smtClean="0">
                                          <a:solidFill>
                                            <a:schemeClr val="accent6"/>
                                          </a:solidFill>
                                          <a:latin typeface="Cambria Math" panose="02040503050406030204" pitchFamily="18" charset="0"/>
                                          <a:ea typeface="Cambria Math" panose="02040503050406030204" pitchFamily="18" charset="0"/>
                                        </a:rPr>
                                      </m:ctrlPr>
                                    </m:sSubSupPr>
                                    <m:e>
                                      <m:r>
                                        <m:rPr>
                                          <m:sty m:val="p"/>
                                        </m:rPr>
                                        <a:rPr lang="de-DE" b="0" i="0" smtClean="0">
                                          <a:solidFill>
                                            <a:schemeClr val="accent6"/>
                                          </a:solidFill>
                                          <a:latin typeface="Cambria Math" panose="02040503050406030204" pitchFamily="18" charset="0"/>
                                          <a:ea typeface="Cambria Math" panose="02040503050406030204" pitchFamily="18" charset="0"/>
                                        </a:rPr>
                                        <m:t>z</m:t>
                                      </m:r>
                                    </m:e>
                                    <m:sub>
                                      <m:r>
                                        <m:rPr>
                                          <m:sty m:val="p"/>
                                        </m:rPr>
                                        <a:rPr lang="de-DE" b="0" i="0" smtClean="0">
                                          <a:solidFill>
                                            <a:schemeClr val="accent6"/>
                                          </a:solidFill>
                                          <a:latin typeface="Cambria Math" panose="02040503050406030204" pitchFamily="18" charset="0"/>
                                          <a:ea typeface="Cambria Math" panose="02040503050406030204" pitchFamily="18" charset="0"/>
                                        </a:rPr>
                                        <m:t>k</m:t>
                                      </m:r>
                                    </m:sub>
                                    <m:sup>
                                      <m:r>
                                        <a:rPr lang="de-DE" b="0" i="0" smtClean="0">
                                          <a:solidFill>
                                            <a:schemeClr val="accent6"/>
                                          </a:solidFill>
                                          <a:latin typeface="Cambria Math" panose="02040503050406030204" pitchFamily="18" charset="0"/>
                                          <a:ea typeface="Cambria Math" panose="02040503050406030204" pitchFamily="18" charset="0"/>
                                        </a:rPr>
                                        <m:t>(0)</m:t>
                                      </m:r>
                                    </m:sup>
                                  </m:sSubSup>
                                  <m:sSubSup>
                                    <m:sSubSupPr>
                                      <m:ctrlPr>
                                        <a:rPr lang="de-DE" b="0" i="1" smtClean="0">
                                          <a:solidFill>
                                            <a:schemeClr val="accent6"/>
                                          </a:solidFill>
                                          <a:latin typeface="Cambria Math" panose="02040503050406030204" pitchFamily="18" charset="0"/>
                                          <a:ea typeface="Cambria Math" panose="02040503050406030204" pitchFamily="18" charset="0"/>
                                        </a:rPr>
                                      </m:ctrlPr>
                                    </m:sSubSupPr>
                                    <m:e>
                                      <m:r>
                                        <m:rPr>
                                          <m:sty m:val="p"/>
                                        </m:rPr>
                                        <a:rPr lang="de-DE" b="0" i="0" smtClean="0">
                                          <a:solidFill>
                                            <a:schemeClr val="accent6"/>
                                          </a:solidFill>
                                          <a:latin typeface="Cambria Math" panose="02040503050406030204" pitchFamily="18" charset="0"/>
                                          <a:ea typeface="Cambria Math" panose="02040503050406030204" pitchFamily="18" charset="0"/>
                                        </a:rPr>
                                        <m:t>z</m:t>
                                      </m:r>
                                    </m:e>
                                    <m:sub>
                                      <m:r>
                                        <m:rPr>
                                          <m:sty m:val="p"/>
                                        </m:rPr>
                                        <a:rPr lang="de-DE" b="0" i="0" smtClean="0">
                                          <a:solidFill>
                                            <a:schemeClr val="accent6"/>
                                          </a:solidFill>
                                          <a:latin typeface="Cambria Math" panose="02040503050406030204" pitchFamily="18" charset="0"/>
                                          <a:ea typeface="Cambria Math" panose="02040503050406030204" pitchFamily="18" charset="0"/>
                                        </a:rPr>
                                        <m:t>l</m:t>
                                      </m:r>
                                    </m:sub>
                                    <m:sup>
                                      <m:r>
                                        <a:rPr lang="de-DE" b="0" i="0" smtClean="0">
                                          <a:solidFill>
                                            <a:schemeClr val="accent6"/>
                                          </a:solidFill>
                                          <a:latin typeface="Cambria Math" panose="02040503050406030204" pitchFamily="18" charset="0"/>
                                          <a:ea typeface="Cambria Math" panose="02040503050406030204" pitchFamily="18" charset="0"/>
                                        </a:rPr>
                                        <m:t>(0)</m:t>
                                      </m:r>
                                    </m:sup>
                                  </m:sSubSup>
                                </m:e>
                              </m:nary>
                            </m:e>
                          </m:nary>
                        </m:e>
                      </m:nary>
                    </m:oMath>
                  </m:oMathPara>
                </a14:m>
                <a:endParaRPr lang="en-US" dirty="0"/>
              </a:p>
            </p:txBody>
          </p:sp>
        </mc:Choice>
        <mc:Fallback xmlns="">
          <p:sp>
            <p:nvSpPr>
              <p:cNvPr id="13" name="TextBox 12">
                <a:extLst>
                  <a:ext uri="{FF2B5EF4-FFF2-40B4-BE49-F238E27FC236}">
                    <a16:creationId xmlns:a16="http://schemas.microsoft.com/office/drawing/2014/main" id="{7AF80471-193A-8E3B-BD66-E76687BDF098}"/>
                  </a:ext>
                </a:extLst>
              </p:cNvPr>
              <p:cNvSpPr txBox="1">
                <a:spLocks noRot="1" noChangeAspect="1" noMove="1" noResize="1" noEditPoints="1" noAdjustHandles="1" noChangeArrowheads="1" noChangeShapeType="1" noTextEdit="1"/>
              </p:cNvSpPr>
              <p:nvPr/>
            </p:nvSpPr>
            <p:spPr>
              <a:xfrm>
                <a:off x="2960845" y="5125174"/>
                <a:ext cx="4914551" cy="1146596"/>
              </a:xfrm>
              <a:prstGeom prst="rect">
                <a:avLst/>
              </a:prstGeom>
              <a:blipFill>
                <a:blip r:embed="rId5"/>
                <a:stretch>
                  <a:fillRect t="-48352" b="-114286"/>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056FFD81-9472-EF3D-CF9E-A6B05AFD4533}"/>
              </a:ext>
            </a:extLst>
          </p:cNvPr>
          <p:cNvSpPr/>
          <p:nvPr/>
        </p:nvSpPr>
        <p:spPr>
          <a:xfrm>
            <a:off x="3200400" y="5436973"/>
            <a:ext cx="4510216" cy="96382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y 18">
            <a:extLst>
              <a:ext uri="{FF2B5EF4-FFF2-40B4-BE49-F238E27FC236}">
                <a16:creationId xmlns:a16="http://schemas.microsoft.com/office/drawing/2014/main" id="{1D0E0411-3C61-BB8D-F0F4-89BBFD569334}"/>
              </a:ext>
            </a:extLst>
          </p:cNvPr>
          <p:cNvSpPr/>
          <p:nvPr/>
        </p:nvSpPr>
        <p:spPr>
          <a:xfrm>
            <a:off x="3768811" y="5474044"/>
            <a:ext cx="642551" cy="718992"/>
          </a:xfrm>
          <a:prstGeom prst="mathMultiply">
            <a:avLst>
              <a:gd name="adj1" fmla="val 460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E106868-8706-C60A-9E06-CFB990394B32}"/>
              </a:ext>
            </a:extLst>
          </p:cNvPr>
          <p:cNvPicPr>
            <a:picLocks noChangeAspect="1"/>
          </p:cNvPicPr>
          <p:nvPr/>
        </p:nvPicPr>
        <p:blipFill>
          <a:blip r:embed="rId6"/>
          <a:stretch>
            <a:fillRect/>
          </a:stretch>
        </p:blipFill>
        <p:spPr>
          <a:xfrm>
            <a:off x="2146986" y="2700177"/>
            <a:ext cx="3886199" cy="2431783"/>
          </a:xfrm>
          <a:prstGeom prst="rect">
            <a:avLst/>
          </a:prstGeom>
        </p:spPr>
      </p:pic>
      <p:sp>
        <p:nvSpPr>
          <p:cNvPr id="21" name="Plus 20">
            <a:extLst>
              <a:ext uri="{FF2B5EF4-FFF2-40B4-BE49-F238E27FC236}">
                <a16:creationId xmlns:a16="http://schemas.microsoft.com/office/drawing/2014/main" id="{9B19DCCD-6F58-CBB2-8F6F-5A7D5F335C09}"/>
              </a:ext>
            </a:extLst>
          </p:cNvPr>
          <p:cNvSpPr/>
          <p:nvPr/>
        </p:nvSpPr>
        <p:spPr>
          <a:xfrm>
            <a:off x="6122973" y="3805263"/>
            <a:ext cx="432487" cy="380811"/>
          </a:xfrm>
          <a:prstGeom prst="mathPlus">
            <a:avLst>
              <a:gd name="adj1" fmla="val 1109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5" name="Group 244">
            <a:extLst>
              <a:ext uri="{FF2B5EF4-FFF2-40B4-BE49-F238E27FC236}">
                <a16:creationId xmlns:a16="http://schemas.microsoft.com/office/drawing/2014/main" id="{4FD3D6E4-5756-5ACA-6BEA-19F277BB5DD0}"/>
              </a:ext>
            </a:extLst>
          </p:cNvPr>
          <p:cNvGrpSpPr/>
          <p:nvPr/>
        </p:nvGrpSpPr>
        <p:grpSpPr>
          <a:xfrm>
            <a:off x="7277063" y="2748894"/>
            <a:ext cx="2058934" cy="1899636"/>
            <a:chOff x="6523440" y="1816682"/>
            <a:chExt cx="3310699" cy="3326653"/>
          </a:xfrm>
        </p:grpSpPr>
        <p:grpSp>
          <p:nvGrpSpPr>
            <p:cNvPr id="59" name="Group 58">
              <a:extLst>
                <a:ext uri="{FF2B5EF4-FFF2-40B4-BE49-F238E27FC236}">
                  <a16:creationId xmlns:a16="http://schemas.microsoft.com/office/drawing/2014/main" id="{A8EB2227-9639-8F30-13EE-6B38648D7DD5}"/>
                </a:ext>
              </a:extLst>
            </p:cNvPr>
            <p:cNvGrpSpPr/>
            <p:nvPr/>
          </p:nvGrpSpPr>
          <p:grpSpPr>
            <a:xfrm>
              <a:off x="7436877" y="1816682"/>
              <a:ext cx="2397262" cy="2446495"/>
              <a:chOff x="6737630" y="2337248"/>
              <a:chExt cx="2397262" cy="2446495"/>
            </a:xfrm>
          </p:grpSpPr>
          <p:sp>
            <p:nvSpPr>
              <p:cNvPr id="22" name="Cube 21">
                <a:extLst>
                  <a:ext uri="{FF2B5EF4-FFF2-40B4-BE49-F238E27FC236}">
                    <a16:creationId xmlns:a16="http://schemas.microsoft.com/office/drawing/2014/main" id="{0E83234F-B5A7-5CAC-EF56-796C7C2DE966}"/>
                  </a:ext>
                </a:extLst>
              </p:cNvPr>
              <p:cNvSpPr/>
              <p:nvPr/>
            </p:nvSpPr>
            <p:spPr>
              <a:xfrm>
                <a:off x="6737630"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660CA288-5D16-5817-1F9C-906583879514}"/>
                  </a:ext>
                </a:extLst>
              </p:cNvPr>
              <p:cNvSpPr/>
              <p:nvPr/>
            </p:nvSpPr>
            <p:spPr>
              <a:xfrm>
                <a:off x="7124468"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7B0F9F54-B658-DBE9-4A9A-660958AB5AF6}"/>
                  </a:ext>
                </a:extLst>
              </p:cNvPr>
              <p:cNvSpPr/>
              <p:nvPr/>
            </p:nvSpPr>
            <p:spPr>
              <a:xfrm>
                <a:off x="7511871"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a:extLst>
                  <a:ext uri="{FF2B5EF4-FFF2-40B4-BE49-F238E27FC236}">
                    <a16:creationId xmlns:a16="http://schemas.microsoft.com/office/drawing/2014/main" id="{5FB7F20B-A905-F54F-8C1F-5F3C7AE90242}"/>
                  </a:ext>
                </a:extLst>
              </p:cNvPr>
              <p:cNvSpPr/>
              <p:nvPr/>
            </p:nvSpPr>
            <p:spPr>
              <a:xfrm>
                <a:off x="7887595"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314EC990-22B0-29A9-DC4D-90D50865C3E3}"/>
                  </a:ext>
                </a:extLst>
              </p:cNvPr>
              <p:cNvSpPr/>
              <p:nvPr/>
            </p:nvSpPr>
            <p:spPr>
              <a:xfrm>
                <a:off x="8274433"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B53E8774-F4BF-55A7-28B5-5C8D5B33ACE2}"/>
                  </a:ext>
                </a:extLst>
              </p:cNvPr>
              <p:cNvSpPr/>
              <p:nvPr/>
            </p:nvSpPr>
            <p:spPr>
              <a:xfrm>
                <a:off x="8661836"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69818B2E-5323-FE3D-0E38-FC67F157C504}"/>
                  </a:ext>
                </a:extLst>
              </p:cNvPr>
              <p:cNvSpPr/>
              <p:nvPr/>
            </p:nvSpPr>
            <p:spPr>
              <a:xfrm>
                <a:off x="6737630"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6D7F3DCE-2B59-016A-42B0-F9C0F309C089}"/>
                  </a:ext>
                </a:extLst>
              </p:cNvPr>
              <p:cNvSpPr/>
              <p:nvPr/>
            </p:nvSpPr>
            <p:spPr>
              <a:xfrm>
                <a:off x="7124468"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51F0206F-B4C7-4B9A-381F-AA99ACA5E856}"/>
                  </a:ext>
                </a:extLst>
              </p:cNvPr>
              <p:cNvSpPr/>
              <p:nvPr/>
            </p:nvSpPr>
            <p:spPr>
              <a:xfrm>
                <a:off x="7511871"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9ABB007B-A0F7-5E83-FCF7-201382B04730}"/>
                  </a:ext>
                </a:extLst>
              </p:cNvPr>
              <p:cNvSpPr/>
              <p:nvPr/>
            </p:nvSpPr>
            <p:spPr>
              <a:xfrm>
                <a:off x="7887595"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479D7736-40D6-B82D-0335-7CBFDF431B9C}"/>
                  </a:ext>
                </a:extLst>
              </p:cNvPr>
              <p:cNvSpPr/>
              <p:nvPr/>
            </p:nvSpPr>
            <p:spPr>
              <a:xfrm>
                <a:off x="8274433"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6B48A507-9589-3B53-DC60-D4C1734F6321}"/>
                  </a:ext>
                </a:extLst>
              </p:cNvPr>
              <p:cNvSpPr/>
              <p:nvPr/>
            </p:nvSpPr>
            <p:spPr>
              <a:xfrm>
                <a:off x="8661836"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6600FAB8-92A5-72E4-EF82-F582A501435E}"/>
                  </a:ext>
                </a:extLst>
              </p:cNvPr>
              <p:cNvSpPr/>
              <p:nvPr/>
            </p:nvSpPr>
            <p:spPr>
              <a:xfrm>
                <a:off x="6745558"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68D9AF2D-89ED-18A1-F8CC-B9CB1F202C82}"/>
                  </a:ext>
                </a:extLst>
              </p:cNvPr>
              <p:cNvSpPr/>
              <p:nvPr/>
            </p:nvSpPr>
            <p:spPr>
              <a:xfrm>
                <a:off x="7132396"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3DEA6FF8-39F7-5D5B-1E19-4F8365947CA8}"/>
                  </a:ext>
                </a:extLst>
              </p:cNvPr>
              <p:cNvSpPr/>
              <p:nvPr/>
            </p:nvSpPr>
            <p:spPr>
              <a:xfrm>
                <a:off x="7519799"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82178782-ACC8-8021-A9DD-735AF32720D5}"/>
                  </a:ext>
                </a:extLst>
              </p:cNvPr>
              <p:cNvSpPr/>
              <p:nvPr/>
            </p:nvSpPr>
            <p:spPr>
              <a:xfrm>
                <a:off x="7895523"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8AFE81D0-164E-A256-4869-EE4A5819A6C6}"/>
                  </a:ext>
                </a:extLst>
              </p:cNvPr>
              <p:cNvSpPr/>
              <p:nvPr/>
            </p:nvSpPr>
            <p:spPr>
              <a:xfrm>
                <a:off x="8282361"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a:extLst>
                  <a:ext uri="{FF2B5EF4-FFF2-40B4-BE49-F238E27FC236}">
                    <a16:creationId xmlns:a16="http://schemas.microsoft.com/office/drawing/2014/main" id="{ADAAC1AD-4301-4622-C54A-778438184A65}"/>
                  </a:ext>
                </a:extLst>
              </p:cNvPr>
              <p:cNvSpPr/>
              <p:nvPr/>
            </p:nvSpPr>
            <p:spPr>
              <a:xfrm>
                <a:off x="8669764"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a:extLst>
                  <a:ext uri="{FF2B5EF4-FFF2-40B4-BE49-F238E27FC236}">
                    <a16:creationId xmlns:a16="http://schemas.microsoft.com/office/drawing/2014/main" id="{6447DA6A-8569-6EAC-8AD7-4C99ED0191D1}"/>
                  </a:ext>
                </a:extLst>
              </p:cNvPr>
              <p:cNvSpPr/>
              <p:nvPr/>
            </p:nvSpPr>
            <p:spPr>
              <a:xfrm>
                <a:off x="6745558"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9C1DB6BE-632C-B64B-7DE3-FE871802C605}"/>
                  </a:ext>
                </a:extLst>
              </p:cNvPr>
              <p:cNvSpPr/>
              <p:nvPr/>
            </p:nvSpPr>
            <p:spPr>
              <a:xfrm>
                <a:off x="7132396"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a:extLst>
                  <a:ext uri="{FF2B5EF4-FFF2-40B4-BE49-F238E27FC236}">
                    <a16:creationId xmlns:a16="http://schemas.microsoft.com/office/drawing/2014/main" id="{4BEFA8F8-712C-5390-DD93-A0B2E68F0730}"/>
                  </a:ext>
                </a:extLst>
              </p:cNvPr>
              <p:cNvSpPr/>
              <p:nvPr/>
            </p:nvSpPr>
            <p:spPr>
              <a:xfrm>
                <a:off x="7519799"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a:extLst>
                  <a:ext uri="{FF2B5EF4-FFF2-40B4-BE49-F238E27FC236}">
                    <a16:creationId xmlns:a16="http://schemas.microsoft.com/office/drawing/2014/main" id="{70430747-C5C3-A150-148C-E3FC4EE319A6}"/>
                  </a:ext>
                </a:extLst>
              </p:cNvPr>
              <p:cNvSpPr/>
              <p:nvPr/>
            </p:nvSpPr>
            <p:spPr>
              <a:xfrm>
                <a:off x="7895523"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a:extLst>
                  <a:ext uri="{FF2B5EF4-FFF2-40B4-BE49-F238E27FC236}">
                    <a16:creationId xmlns:a16="http://schemas.microsoft.com/office/drawing/2014/main" id="{EDEF32FE-40A7-AB9E-18F3-E110E18B7DF6}"/>
                  </a:ext>
                </a:extLst>
              </p:cNvPr>
              <p:cNvSpPr/>
              <p:nvPr/>
            </p:nvSpPr>
            <p:spPr>
              <a:xfrm>
                <a:off x="8282361"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4C6EC5C4-DE9D-EDC4-33B1-5D83F96BF6D6}"/>
                  </a:ext>
                </a:extLst>
              </p:cNvPr>
              <p:cNvSpPr/>
              <p:nvPr/>
            </p:nvSpPr>
            <p:spPr>
              <a:xfrm>
                <a:off x="8669764"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F16AC274-B6E7-BE98-E76D-EF6F01D7B496}"/>
                  </a:ext>
                </a:extLst>
              </p:cNvPr>
              <p:cNvSpPr/>
              <p:nvPr/>
            </p:nvSpPr>
            <p:spPr>
              <a:xfrm>
                <a:off x="6745558"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D3FC317E-F6AC-BDC6-9776-E501966FA177}"/>
                  </a:ext>
                </a:extLst>
              </p:cNvPr>
              <p:cNvSpPr/>
              <p:nvPr/>
            </p:nvSpPr>
            <p:spPr>
              <a:xfrm>
                <a:off x="7132396"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2C9747FD-982D-464F-B1ED-8B3AFEE6BD71}"/>
                  </a:ext>
                </a:extLst>
              </p:cNvPr>
              <p:cNvSpPr/>
              <p:nvPr/>
            </p:nvSpPr>
            <p:spPr>
              <a:xfrm>
                <a:off x="7519799"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82080DEB-8234-7C76-115F-B9483DC024ED}"/>
                  </a:ext>
                </a:extLst>
              </p:cNvPr>
              <p:cNvSpPr/>
              <p:nvPr/>
            </p:nvSpPr>
            <p:spPr>
              <a:xfrm>
                <a:off x="7895523"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F696EF4A-381A-0EBA-A435-0881DE52B42C}"/>
                  </a:ext>
                </a:extLst>
              </p:cNvPr>
              <p:cNvSpPr/>
              <p:nvPr/>
            </p:nvSpPr>
            <p:spPr>
              <a:xfrm>
                <a:off x="8282361"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a:extLst>
                  <a:ext uri="{FF2B5EF4-FFF2-40B4-BE49-F238E27FC236}">
                    <a16:creationId xmlns:a16="http://schemas.microsoft.com/office/drawing/2014/main" id="{2F990CFA-BD17-02F2-C785-E86D7329433B}"/>
                  </a:ext>
                </a:extLst>
              </p:cNvPr>
              <p:cNvSpPr/>
              <p:nvPr/>
            </p:nvSpPr>
            <p:spPr>
              <a:xfrm>
                <a:off x="8669764"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F7FBBD09-5006-E814-8386-97D47456FB62}"/>
                  </a:ext>
                </a:extLst>
              </p:cNvPr>
              <p:cNvSpPr/>
              <p:nvPr/>
            </p:nvSpPr>
            <p:spPr>
              <a:xfrm>
                <a:off x="6753486"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a:extLst>
                  <a:ext uri="{FF2B5EF4-FFF2-40B4-BE49-F238E27FC236}">
                    <a16:creationId xmlns:a16="http://schemas.microsoft.com/office/drawing/2014/main" id="{2979795E-37BA-E0FB-216C-D506AE4634E9}"/>
                  </a:ext>
                </a:extLst>
              </p:cNvPr>
              <p:cNvSpPr/>
              <p:nvPr/>
            </p:nvSpPr>
            <p:spPr>
              <a:xfrm>
                <a:off x="7140324"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9FE7E606-FA78-73DC-06D2-8334A38DCE01}"/>
                  </a:ext>
                </a:extLst>
              </p:cNvPr>
              <p:cNvSpPr/>
              <p:nvPr/>
            </p:nvSpPr>
            <p:spPr>
              <a:xfrm>
                <a:off x="7527727"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a:extLst>
                  <a:ext uri="{FF2B5EF4-FFF2-40B4-BE49-F238E27FC236}">
                    <a16:creationId xmlns:a16="http://schemas.microsoft.com/office/drawing/2014/main" id="{87047DB0-89C1-67FC-1B9C-A3908899FE90}"/>
                  </a:ext>
                </a:extLst>
              </p:cNvPr>
              <p:cNvSpPr/>
              <p:nvPr/>
            </p:nvSpPr>
            <p:spPr>
              <a:xfrm>
                <a:off x="7903451"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2DD92BF9-423E-0A42-1973-486FD9BDDB28}"/>
                  </a:ext>
                </a:extLst>
              </p:cNvPr>
              <p:cNvSpPr/>
              <p:nvPr/>
            </p:nvSpPr>
            <p:spPr>
              <a:xfrm>
                <a:off x="8290289"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a:extLst>
                  <a:ext uri="{FF2B5EF4-FFF2-40B4-BE49-F238E27FC236}">
                    <a16:creationId xmlns:a16="http://schemas.microsoft.com/office/drawing/2014/main" id="{1FCD1404-6440-5F46-7860-76AC415FE6DE}"/>
                  </a:ext>
                </a:extLst>
              </p:cNvPr>
              <p:cNvSpPr/>
              <p:nvPr/>
            </p:nvSpPr>
            <p:spPr>
              <a:xfrm>
                <a:off x="8677692"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323B3E68-BDFC-134B-17C8-D5C222ED89A8}"/>
                </a:ext>
              </a:extLst>
            </p:cNvPr>
            <p:cNvGrpSpPr/>
            <p:nvPr/>
          </p:nvGrpSpPr>
          <p:grpSpPr>
            <a:xfrm>
              <a:off x="7256943" y="1989247"/>
              <a:ext cx="2397262" cy="2446495"/>
              <a:chOff x="6737630" y="2337248"/>
              <a:chExt cx="2397262" cy="2446495"/>
            </a:xfrm>
          </p:grpSpPr>
          <p:sp>
            <p:nvSpPr>
              <p:cNvPr id="61" name="Cube 60">
                <a:extLst>
                  <a:ext uri="{FF2B5EF4-FFF2-40B4-BE49-F238E27FC236}">
                    <a16:creationId xmlns:a16="http://schemas.microsoft.com/office/drawing/2014/main" id="{F8E0A4DB-1FAD-DAAE-4739-5AA3ED2B67DB}"/>
                  </a:ext>
                </a:extLst>
              </p:cNvPr>
              <p:cNvSpPr/>
              <p:nvPr/>
            </p:nvSpPr>
            <p:spPr>
              <a:xfrm>
                <a:off x="6737630"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a:extLst>
                  <a:ext uri="{FF2B5EF4-FFF2-40B4-BE49-F238E27FC236}">
                    <a16:creationId xmlns:a16="http://schemas.microsoft.com/office/drawing/2014/main" id="{6E725ED2-1B9E-749B-CC1B-44DD0261DD38}"/>
                  </a:ext>
                </a:extLst>
              </p:cNvPr>
              <p:cNvSpPr/>
              <p:nvPr/>
            </p:nvSpPr>
            <p:spPr>
              <a:xfrm>
                <a:off x="7124468"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a:extLst>
                  <a:ext uri="{FF2B5EF4-FFF2-40B4-BE49-F238E27FC236}">
                    <a16:creationId xmlns:a16="http://schemas.microsoft.com/office/drawing/2014/main" id="{3E293CFF-1F43-B672-6EA3-90EE37B5C57C}"/>
                  </a:ext>
                </a:extLst>
              </p:cNvPr>
              <p:cNvSpPr/>
              <p:nvPr/>
            </p:nvSpPr>
            <p:spPr>
              <a:xfrm>
                <a:off x="7511871"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734B79A9-45BE-B17A-6EAC-BECA365A8D11}"/>
                  </a:ext>
                </a:extLst>
              </p:cNvPr>
              <p:cNvSpPr/>
              <p:nvPr/>
            </p:nvSpPr>
            <p:spPr>
              <a:xfrm>
                <a:off x="7887595"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F9227D63-0054-DBAB-3168-651AD91B9AEB}"/>
                  </a:ext>
                </a:extLst>
              </p:cNvPr>
              <p:cNvSpPr/>
              <p:nvPr/>
            </p:nvSpPr>
            <p:spPr>
              <a:xfrm>
                <a:off x="8274433"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5AB71F54-31BF-DDEB-6AD8-6E88B51DE541}"/>
                  </a:ext>
                </a:extLst>
              </p:cNvPr>
              <p:cNvSpPr/>
              <p:nvPr/>
            </p:nvSpPr>
            <p:spPr>
              <a:xfrm>
                <a:off x="8661836"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0F098D8D-94A5-A267-2DBD-9124200253D4}"/>
                  </a:ext>
                </a:extLst>
              </p:cNvPr>
              <p:cNvSpPr/>
              <p:nvPr/>
            </p:nvSpPr>
            <p:spPr>
              <a:xfrm>
                <a:off x="6737630"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17A4E4D2-787A-55E9-7F72-0976DA746215}"/>
                  </a:ext>
                </a:extLst>
              </p:cNvPr>
              <p:cNvSpPr/>
              <p:nvPr/>
            </p:nvSpPr>
            <p:spPr>
              <a:xfrm>
                <a:off x="7124468"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be 68">
                <a:extLst>
                  <a:ext uri="{FF2B5EF4-FFF2-40B4-BE49-F238E27FC236}">
                    <a16:creationId xmlns:a16="http://schemas.microsoft.com/office/drawing/2014/main" id="{374A85A0-A6B1-F6B8-9134-ECE2BDC18DA5}"/>
                  </a:ext>
                </a:extLst>
              </p:cNvPr>
              <p:cNvSpPr/>
              <p:nvPr/>
            </p:nvSpPr>
            <p:spPr>
              <a:xfrm>
                <a:off x="7511871"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be 69">
                <a:extLst>
                  <a:ext uri="{FF2B5EF4-FFF2-40B4-BE49-F238E27FC236}">
                    <a16:creationId xmlns:a16="http://schemas.microsoft.com/office/drawing/2014/main" id="{B2B30F4E-0A1B-03DC-6F53-A4D1FE8BA865}"/>
                  </a:ext>
                </a:extLst>
              </p:cNvPr>
              <p:cNvSpPr/>
              <p:nvPr/>
            </p:nvSpPr>
            <p:spPr>
              <a:xfrm>
                <a:off x="7887595"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a:extLst>
                  <a:ext uri="{FF2B5EF4-FFF2-40B4-BE49-F238E27FC236}">
                    <a16:creationId xmlns:a16="http://schemas.microsoft.com/office/drawing/2014/main" id="{2D9F7805-1991-2364-1802-0766F552E4FA}"/>
                  </a:ext>
                </a:extLst>
              </p:cNvPr>
              <p:cNvSpPr/>
              <p:nvPr/>
            </p:nvSpPr>
            <p:spPr>
              <a:xfrm>
                <a:off x="8274433"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a:extLst>
                  <a:ext uri="{FF2B5EF4-FFF2-40B4-BE49-F238E27FC236}">
                    <a16:creationId xmlns:a16="http://schemas.microsoft.com/office/drawing/2014/main" id="{EB730898-BCB7-43D0-8893-816241CB817A}"/>
                  </a:ext>
                </a:extLst>
              </p:cNvPr>
              <p:cNvSpPr/>
              <p:nvPr/>
            </p:nvSpPr>
            <p:spPr>
              <a:xfrm>
                <a:off x="8661836"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a:extLst>
                  <a:ext uri="{FF2B5EF4-FFF2-40B4-BE49-F238E27FC236}">
                    <a16:creationId xmlns:a16="http://schemas.microsoft.com/office/drawing/2014/main" id="{5D6CE961-989B-8C1C-934B-44C5FA50CD98}"/>
                  </a:ext>
                </a:extLst>
              </p:cNvPr>
              <p:cNvSpPr/>
              <p:nvPr/>
            </p:nvSpPr>
            <p:spPr>
              <a:xfrm>
                <a:off x="6745558"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ube 73">
                <a:extLst>
                  <a:ext uri="{FF2B5EF4-FFF2-40B4-BE49-F238E27FC236}">
                    <a16:creationId xmlns:a16="http://schemas.microsoft.com/office/drawing/2014/main" id="{8C090544-4329-E803-F8FE-39C4160C7BA0}"/>
                  </a:ext>
                </a:extLst>
              </p:cNvPr>
              <p:cNvSpPr/>
              <p:nvPr/>
            </p:nvSpPr>
            <p:spPr>
              <a:xfrm>
                <a:off x="7132396"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ube 74">
                <a:extLst>
                  <a:ext uri="{FF2B5EF4-FFF2-40B4-BE49-F238E27FC236}">
                    <a16:creationId xmlns:a16="http://schemas.microsoft.com/office/drawing/2014/main" id="{19881002-6902-1C35-8702-B737258EE972}"/>
                  </a:ext>
                </a:extLst>
              </p:cNvPr>
              <p:cNvSpPr/>
              <p:nvPr/>
            </p:nvSpPr>
            <p:spPr>
              <a:xfrm>
                <a:off x="7519799"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a:extLst>
                  <a:ext uri="{FF2B5EF4-FFF2-40B4-BE49-F238E27FC236}">
                    <a16:creationId xmlns:a16="http://schemas.microsoft.com/office/drawing/2014/main" id="{C5A9DEE9-02A5-E1C3-6DCC-A63DA8219652}"/>
                  </a:ext>
                </a:extLst>
              </p:cNvPr>
              <p:cNvSpPr/>
              <p:nvPr/>
            </p:nvSpPr>
            <p:spPr>
              <a:xfrm>
                <a:off x="7895523"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a:extLst>
                  <a:ext uri="{FF2B5EF4-FFF2-40B4-BE49-F238E27FC236}">
                    <a16:creationId xmlns:a16="http://schemas.microsoft.com/office/drawing/2014/main" id="{C545C73D-BFD7-0558-5B2A-4BB02BF8D2EC}"/>
                  </a:ext>
                </a:extLst>
              </p:cNvPr>
              <p:cNvSpPr/>
              <p:nvPr/>
            </p:nvSpPr>
            <p:spPr>
              <a:xfrm>
                <a:off x="8282361"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9347AFC2-0DF4-F138-9F26-CE6F32B678C7}"/>
                  </a:ext>
                </a:extLst>
              </p:cNvPr>
              <p:cNvSpPr/>
              <p:nvPr/>
            </p:nvSpPr>
            <p:spPr>
              <a:xfrm>
                <a:off x="8669764"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A231841F-A3F5-A620-51D5-DF4D042C94CF}"/>
                  </a:ext>
                </a:extLst>
              </p:cNvPr>
              <p:cNvSpPr/>
              <p:nvPr/>
            </p:nvSpPr>
            <p:spPr>
              <a:xfrm>
                <a:off x="6745558"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A3083E69-1034-6F55-0BEE-30B29A90C61D}"/>
                  </a:ext>
                </a:extLst>
              </p:cNvPr>
              <p:cNvSpPr/>
              <p:nvPr/>
            </p:nvSpPr>
            <p:spPr>
              <a:xfrm>
                <a:off x="7132396"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a:extLst>
                  <a:ext uri="{FF2B5EF4-FFF2-40B4-BE49-F238E27FC236}">
                    <a16:creationId xmlns:a16="http://schemas.microsoft.com/office/drawing/2014/main" id="{CF04A377-88DC-1602-D316-74C13CDCF8F4}"/>
                  </a:ext>
                </a:extLst>
              </p:cNvPr>
              <p:cNvSpPr/>
              <p:nvPr/>
            </p:nvSpPr>
            <p:spPr>
              <a:xfrm>
                <a:off x="7519799"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976A0E57-68D9-0392-85E3-5822F62E35AE}"/>
                  </a:ext>
                </a:extLst>
              </p:cNvPr>
              <p:cNvSpPr/>
              <p:nvPr/>
            </p:nvSpPr>
            <p:spPr>
              <a:xfrm>
                <a:off x="7895523"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AAEEAB13-8459-811E-5739-3D9012F6FB84}"/>
                  </a:ext>
                </a:extLst>
              </p:cNvPr>
              <p:cNvSpPr/>
              <p:nvPr/>
            </p:nvSpPr>
            <p:spPr>
              <a:xfrm>
                <a:off x="8282361"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730678D1-0F96-EFA7-A174-73C810C54576}"/>
                  </a:ext>
                </a:extLst>
              </p:cNvPr>
              <p:cNvSpPr/>
              <p:nvPr/>
            </p:nvSpPr>
            <p:spPr>
              <a:xfrm>
                <a:off x="8669764"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a:extLst>
                  <a:ext uri="{FF2B5EF4-FFF2-40B4-BE49-F238E27FC236}">
                    <a16:creationId xmlns:a16="http://schemas.microsoft.com/office/drawing/2014/main" id="{6AE18C62-69C0-66C6-3BBA-60D1999A8B84}"/>
                  </a:ext>
                </a:extLst>
              </p:cNvPr>
              <p:cNvSpPr/>
              <p:nvPr/>
            </p:nvSpPr>
            <p:spPr>
              <a:xfrm>
                <a:off x="6745558"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838E8368-6C6D-2AC7-8E26-F93381318EF4}"/>
                  </a:ext>
                </a:extLst>
              </p:cNvPr>
              <p:cNvSpPr/>
              <p:nvPr/>
            </p:nvSpPr>
            <p:spPr>
              <a:xfrm>
                <a:off x="7132396"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46B99A40-C23F-87D1-8C49-A7D5C86BB438}"/>
                  </a:ext>
                </a:extLst>
              </p:cNvPr>
              <p:cNvSpPr/>
              <p:nvPr/>
            </p:nvSpPr>
            <p:spPr>
              <a:xfrm>
                <a:off x="7519799"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DAEEF896-78EF-E361-B7F8-C310DBA08BEE}"/>
                  </a:ext>
                </a:extLst>
              </p:cNvPr>
              <p:cNvSpPr/>
              <p:nvPr/>
            </p:nvSpPr>
            <p:spPr>
              <a:xfrm>
                <a:off x="7895523"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EA78A4AE-7FA9-C151-0D5D-D420A5952930}"/>
                  </a:ext>
                </a:extLst>
              </p:cNvPr>
              <p:cNvSpPr/>
              <p:nvPr/>
            </p:nvSpPr>
            <p:spPr>
              <a:xfrm>
                <a:off x="8282361"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ube 89">
                <a:extLst>
                  <a:ext uri="{FF2B5EF4-FFF2-40B4-BE49-F238E27FC236}">
                    <a16:creationId xmlns:a16="http://schemas.microsoft.com/office/drawing/2014/main" id="{B9843ED6-28FE-36CB-FBB1-E335A27F4355}"/>
                  </a:ext>
                </a:extLst>
              </p:cNvPr>
              <p:cNvSpPr/>
              <p:nvPr/>
            </p:nvSpPr>
            <p:spPr>
              <a:xfrm>
                <a:off x="8669764"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a:extLst>
                  <a:ext uri="{FF2B5EF4-FFF2-40B4-BE49-F238E27FC236}">
                    <a16:creationId xmlns:a16="http://schemas.microsoft.com/office/drawing/2014/main" id="{FFF1DE50-BD2F-08D7-32A1-88EC9686F7AE}"/>
                  </a:ext>
                </a:extLst>
              </p:cNvPr>
              <p:cNvSpPr/>
              <p:nvPr/>
            </p:nvSpPr>
            <p:spPr>
              <a:xfrm>
                <a:off x="6753486"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F963A2CF-9B04-EF42-0BC5-AA030577F9FF}"/>
                  </a:ext>
                </a:extLst>
              </p:cNvPr>
              <p:cNvSpPr/>
              <p:nvPr/>
            </p:nvSpPr>
            <p:spPr>
              <a:xfrm>
                <a:off x="7140324"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a:extLst>
                  <a:ext uri="{FF2B5EF4-FFF2-40B4-BE49-F238E27FC236}">
                    <a16:creationId xmlns:a16="http://schemas.microsoft.com/office/drawing/2014/main" id="{AEC1CDC0-CEF4-3584-C5FE-868BF03720C5}"/>
                  </a:ext>
                </a:extLst>
              </p:cNvPr>
              <p:cNvSpPr/>
              <p:nvPr/>
            </p:nvSpPr>
            <p:spPr>
              <a:xfrm>
                <a:off x="7527727"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a:extLst>
                  <a:ext uri="{FF2B5EF4-FFF2-40B4-BE49-F238E27FC236}">
                    <a16:creationId xmlns:a16="http://schemas.microsoft.com/office/drawing/2014/main" id="{7569D1CA-5C63-ACBA-D2FC-53BED00007D0}"/>
                  </a:ext>
                </a:extLst>
              </p:cNvPr>
              <p:cNvSpPr/>
              <p:nvPr/>
            </p:nvSpPr>
            <p:spPr>
              <a:xfrm>
                <a:off x="7903451"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a:extLst>
                  <a:ext uri="{FF2B5EF4-FFF2-40B4-BE49-F238E27FC236}">
                    <a16:creationId xmlns:a16="http://schemas.microsoft.com/office/drawing/2014/main" id="{0C7108A6-22A9-F8F0-5A4A-A6D6EE56BD6C}"/>
                  </a:ext>
                </a:extLst>
              </p:cNvPr>
              <p:cNvSpPr/>
              <p:nvPr/>
            </p:nvSpPr>
            <p:spPr>
              <a:xfrm>
                <a:off x="8290289"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a:extLst>
                  <a:ext uri="{FF2B5EF4-FFF2-40B4-BE49-F238E27FC236}">
                    <a16:creationId xmlns:a16="http://schemas.microsoft.com/office/drawing/2014/main" id="{4D78C92F-6541-4007-FA9B-C670F509B46C}"/>
                  </a:ext>
                </a:extLst>
              </p:cNvPr>
              <p:cNvSpPr/>
              <p:nvPr/>
            </p:nvSpPr>
            <p:spPr>
              <a:xfrm>
                <a:off x="8677692"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020DF088-82B3-B974-BE27-1AECE93BCEDF}"/>
                </a:ext>
              </a:extLst>
            </p:cNvPr>
            <p:cNvGrpSpPr/>
            <p:nvPr/>
          </p:nvGrpSpPr>
          <p:grpSpPr>
            <a:xfrm>
              <a:off x="7072751" y="2173085"/>
              <a:ext cx="2397262" cy="2446495"/>
              <a:chOff x="6737630" y="2337248"/>
              <a:chExt cx="2397262" cy="2446495"/>
            </a:xfrm>
          </p:grpSpPr>
          <p:sp>
            <p:nvSpPr>
              <p:cNvPr id="98" name="Cube 97">
                <a:extLst>
                  <a:ext uri="{FF2B5EF4-FFF2-40B4-BE49-F238E27FC236}">
                    <a16:creationId xmlns:a16="http://schemas.microsoft.com/office/drawing/2014/main" id="{00A317C0-E8F8-A0DE-E631-0523A70DD097}"/>
                  </a:ext>
                </a:extLst>
              </p:cNvPr>
              <p:cNvSpPr/>
              <p:nvPr/>
            </p:nvSpPr>
            <p:spPr>
              <a:xfrm>
                <a:off x="6737630"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a:extLst>
                  <a:ext uri="{FF2B5EF4-FFF2-40B4-BE49-F238E27FC236}">
                    <a16:creationId xmlns:a16="http://schemas.microsoft.com/office/drawing/2014/main" id="{EDF32EE1-D00C-85F5-BCF6-82554940505D}"/>
                  </a:ext>
                </a:extLst>
              </p:cNvPr>
              <p:cNvSpPr/>
              <p:nvPr/>
            </p:nvSpPr>
            <p:spPr>
              <a:xfrm>
                <a:off x="7124468"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ube 99">
                <a:extLst>
                  <a:ext uri="{FF2B5EF4-FFF2-40B4-BE49-F238E27FC236}">
                    <a16:creationId xmlns:a16="http://schemas.microsoft.com/office/drawing/2014/main" id="{29F5A314-5AE7-1CB2-6F15-96CD1A65F09A}"/>
                  </a:ext>
                </a:extLst>
              </p:cNvPr>
              <p:cNvSpPr/>
              <p:nvPr/>
            </p:nvSpPr>
            <p:spPr>
              <a:xfrm>
                <a:off x="7511871"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ube 100">
                <a:extLst>
                  <a:ext uri="{FF2B5EF4-FFF2-40B4-BE49-F238E27FC236}">
                    <a16:creationId xmlns:a16="http://schemas.microsoft.com/office/drawing/2014/main" id="{DEADEDA7-0785-9CF3-8521-E2A9F622E510}"/>
                  </a:ext>
                </a:extLst>
              </p:cNvPr>
              <p:cNvSpPr/>
              <p:nvPr/>
            </p:nvSpPr>
            <p:spPr>
              <a:xfrm>
                <a:off x="7887595"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ube 101">
                <a:extLst>
                  <a:ext uri="{FF2B5EF4-FFF2-40B4-BE49-F238E27FC236}">
                    <a16:creationId xmlns:a16="http://schemas.microsoft.com/office/drawing/2014/main" id="{8A944927-5A48-0556-6A5D-20BDB441DA86}"/>
                  </a:ext>
                </a:extLst>
              </p:cNvPr>
              <p:cNvSpPr/>
              <p:nvPr/>
            </p:nvSpPr>
            <p:spPr>
              <a:xfrm>
                <a:off x="8274433"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ube 102">
                <a:extLst>
                  <a:ext uri="{FF2B5EF4-FFF2-40B4-BE49-F238E27FC236}">
                    <a16:creationId xmlns:a16="http://schemas.microsoft.com/office/drawing/2014/main" id="{A3E4C62B-6FBC-C6EB-AE85-B897568DFA1E}"/>
                  </a:ext>
                </a:extLst>
              </p:cNvPr>
              <p:cNvSpPr/>
              <p:nvPr/>
            </p:nvSpPr>
            <p:spPr>
              <a:xfrm>
                <a:off x="8661836"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ube 103">
                <a:extLst>
                  <a:ext uri="{FF2B5EF4-FFF2-40B4-BE49-F238E27FC236}">
                    <a16:creationId xmlns:a16="http://schemas.microsoft.com/office/drawing/2014/main" id="{0B8E3CDD-AE41-7890-086D-92DA30951C57}"/>
                  </a:ext>
                </a:extLst>
              </p:cNvPr>
              <p:cNvSpPr/>
              <p:nvPr/>
            </p:nvSpPr>
            <p:spPr>
              <a:xfrm>
                <a:off x="6737630"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ube 104">
                <a:extLst>
                  <a:ext uri="{FF2B5EF4-FFF2-40B4-BE49-F238E27FC236}">
                    <a16:creationId xmlns:a16="http://schemas.microsoft.com/office/drawing/2014/main" id="{4615FF3D-148E-0090-D05B-6B50B25450E7}"/>
                  </a:ext>
                </a:extLst>
              </p:cNvPr>
              <p:cNvSpPr/>
              <p:nvPr/>
            </p:nvSpPr>
            <p:spPr>
              <a:xfrm>
                <a:off x="7124468"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ube 105">
                <a:extLst>
                  <a:ext uri="{FF2B5EF4-FFF2-40B4-BE49-F238E27FC236}">
                    <a16:creationId xmlns:a16="http://schemas.microsoft.com/office/drawing/2014/main" id="{B0BAFF39-244A-7133-8560-30AE8021D0D7}"/>
                  </a:ext>
                </a:extLst>
              </p:cNvPr>
              <p:cNvSpPr/>
              <p:nvPr/>
            </p:nvSpPr>
            <p:spPr>
              <a:xfrm>
                <a:off x="7511871"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ube 106">
                <a:extLst>
                  <a:ext uri="{FF2B5EF4-FFF2-40B4-BE49-F238E27FC236}">
                    <a16:creationId xmlns:a16="http://schemas.microsoft.com/office/drawing/2014/main" id="{B39D3E1E-F47F-94F5-5AE1-E3E30145437B}"/>
                  </a:ext>
                </a:extLst>
              </p:cNvPr>
              <p:cNvSpPr/>
              <p:nvPr/>
            </p:nvSpPr>
            <p:spPr>
              <a:xfrm>
                <a:off x="7887595"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ube 107">
                <a:extLst>
                  <a:ext uri="{FF2B5EF4-FFF2-40B4-BE49-F238E27FC236}">
                    <a16:creationId xmlns:a16="http://schemas.microsoft.com/office/drawing/2014/main" id="{7E2832E6-9863-ABA1-8D20-FC05329CA5BB}"/>
                  </a:ext>
                </a:extLst>
              </p:cNvPr>
              <p:cNvSpPr/>
              <p:nvPr/>
            </p:nvSpPr>
            <p:spPr>
              <a:xfrm>
                <a:off x="8274433"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ube 108">
                <a:extLst>
                  <a:ext uri="{FF2B5EF4-FFF2-40B4-BE49-F238E27FC236}">
                    <a16:creationId xmlns:a16="http://schemas.microsoft.com/office/drawing/2014/main" id="{703546CC-5E7A-A2A4-3F1B-954910CF4836}"/>
                  </a:ext>
                </a:extLst>
              </p:cNvPr>
              <p:cNvSpPr/>
              <p:nvPr/>
            </p:nvSpPr>
            <p:spPr>
              <a:xfrm>
                <a:off x="8661836"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ube 109">
                <a:extLst>
                  <a:ext uri="{FF2B5EF4-FFF2-40B4-BE49-F238E27FC236}">
                    <a16:creationId xmlns:a16="http://schemas.microsoft.com/office/drawing/2014/main" id="{11CE9282-6B83-519A-8649-5F39A61FB557}"/>
                  </a:ext>
                </a:extLst>
              </p:cNvPr>
              <p:cNvSpPr/>
              <p:nvPr/>
            </p:nvSpPr>
            <p:spPr>
              <a:xfrm>
                <a:off x="6745558"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ube 110">
                <a:extLst>
                  <a:ext uri="{FF2B5EF4-FFF2-40B4-BE49-F238E27FC236}">
                    <a16:creationId xmlns:a16="http://schemas.microsoft.com/office/drawing/2014/main" id="{64F12D9D-E5A4-A7DB-7D10-F3976EE21F10}"/>
                  </a:ext>
                </a:extLst>
              </p:cNvPr>
              <p:cNvSpPr/>
              <p:nvPr/>
            </p:nvSpPr>
            <p:spPr>
              <a:xfrm>
                <a:off x="7132396"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ube 111">
                <a:extLst>
                  <a:ext uri="{FF2B5EF4-FFF2-40B4-BE49-F238E27FC236}">
                    <a16:creationId xmlns:a16="http://schemas.microsoft.com/office/drawing/2014/main" id="{67C5A805-F7B2-3DA4-4554-67B2A8239E1A}"/>
                  </a:ext>
                </a:extLst>
              </p:cNvPr>
              <p:cNvSpPr/>
              <p:nvPr/>
            </p:nvSpPr>
            <p:spPr>
              <a:xfrm>
                <a:off x="7519799"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ube 112">
                <a:extLst>
                  <a:ext uri="{FF2B5EF4-FFF2-40B4-BE49-F238E27FC236}">
                    <a16:creationId xmlns:a16="http://schemas.microsoft.com/office/drawing/2014/main" id="{EBE99D96-5E4D-8AF2-262C-C62D76A63BB8}"/>
                  </a:ext>
                </a:extLst>
              </p:cNvPr>
              <p:cNvSpPr/>
              <p:nvPr/>
            </p:nvSpPr>
            <p:spPr>
              <a:xfrm>
                <a:off x="7895523"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ube 113">
                <a:extLst>
                  <a:ext uri="{FF2B5EF4-FFF2-40B4-BE49-F238E27FC236}">
                    <a16:creationId xmlns:a16="http://schemas.microsoft.com/office/drawing/2014/main" id="{ADC874AF-33D2-F2AE-2DCE-FE6B074F0454}"/>
                  </a:ext>
                </a:extLst>
              </p:cNvPr>
              <p:cNvSpPr/>
              <p:nvPr/>
            </p:nvSpPr>
            <p:spPr>
              <a:xfrm>
                <a:off x="8282361"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ube 114">
                <a:extLst>
                  <a:ext uri="{FF2B5EF4-FFF2-40B4-BE49-F238E27FC236}">
                    <a16:creationId xmlns:a16="http://schemas.microsoft.com/office/drawing/2014/main" id="{4A4A3349-4520-AD04-C891-DA58F2665EA6}"/>
                  </a:ext>
                </a:extLst>
              </p:cNvPr>
              <p:cNvSpPr/>
              <p:nvPr/>
            </p:nvSpPr>
            <p:spPr>
              <a:xfrm>
                <a:off x="8669764"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ube 115">
                <a:extLst>
                  <a:ext uri="{FF2B5EF4-FFF2-40B4-BE49-F238E27FC236}">
                    <a16:creationId xmlns:a16="http://schemas.microsoft.com/office/drawing/2014/main" id="{42060C4E-DB15-B235-7F8F-822D28F1125B}"/>
                  </a:ext>
                </a:extLst>
              </p:cNvPr>
              <p:cNvSpPr/>
              <p:nvPr/>
            </p:nvSpPr>
            <p:spPr>
              <a:xfrm>
                <a:off x="6745558"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ube 116">
                <a:extLst>
                  <a:ext uri="{FF2B5EF4-FFF2-40B4-BE49-F238E27FC236}">
                    <a16:creationId xmlns:a16="http://schemas.microsoft.com/office/drawing/2014/main" id="{14B278C2-111E-BFC4-ADE0-944C107EE5B1}"/>
                  </a:ext>
                </a:extLst>
              </p:cNvPr>
              <p:cNvSpPr/>
              <p:nvPr/>
            </p:nvSpPr>
            <p:spPr>
              <a:xfrm>
                <a:off x="7132396"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ube 117">
                <a:extLst>
                  <a:ext uri="{FF2B5EF4-FFF2-40B4-BE49-F238E27FC236}">
                    <a16:creationId xmlns:a16="http://schemas.microsoft.com/office/drawing/2014/main" id="{DFCD7DCD-FCFE-621C-6C20-ABD848FF4E94}"/>
                  </a:ext>
                </a:extLst>
              </p:cNvPr>
              <p:cNvSpPr/>
              <p:nvPr/>
            </p:nvSpPr>
            <p:spPr>
              <a:xfrm>
                <a:off x="7519799"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ube 118">
                <a:extLst>
                  <a:ext uri="{FF2B5EF4-FFF2-40B4-BE49-F238E27FC236}">
                    <a16:creationId xmlns:a16="http://schemas.microsoft.com/office/drawing/2014/main" id="{CCA96071-ABB4-6279-B58D-90D11CF09D87}"/>
                  </a:ext>
                </a:extLst>
              </p:cNvPr>
              <p:cNvSpPr/>
              <p:nvPr/>
            </p:nvSpPr>
            <p:spPr>
              <a:xfrm>
                <a:off x="7895523"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ube 119">
                <a:extLst>
                  <a:ext uri="{FF2B5EF4-FFF2-40B4-BE49-F238E27FC236}">
                    <a16:creationId xmlns:a16="http://schemas.microsoft.com/office/drawing/2014/main" id="{6B38F95D-5345-3628-6AD7-99684A6D7F2A}"/>
                  </a:ext>
                </a:extLst>
              </p:cNvPr>
              <p:cNvSpPr/>
              <p:nvPr/>
            </p:nvSpPr>
            <p:spPr>
              <a:xfrm>
                <a:off x="8282361"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ube 120">
                <a:extLst>
                  <a:ext uri="{FF2B5EF4-FFF2-40B4-BE49-F238E27FC236}">
                    <a16:creationId xmlns:a16="http://schemas.microsoft.com/office/drawing/2014/main" id="{E23D7B91-1011-900B-F174-AB14005E880B}"/>
                  </a:ext>
                </a:extLst>
              </p:cNvPr>
              <p:cNvSpPr/>
              <p:nvPr/>
            </p:nvSpPr>
            <p:spPr>
              <a:xfrm>
                <a:off x="8669764"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ube 121">
                <a:extLst>
                  <a:ext uri="{FF2B5EF4-FFF2-40B4-BE49-F238E27FC236}">
                    <a16:creationId xmlns:a16="http://schemas.microsoft.com/office/drawing/2014/main" id="{5A5A26DB-9DB5-81DA-C21C-01E10DFCFA7D}"/>
                  </a:ext>
                </a:extLst>
              </p:cNvPr>
              <p:cNvSpPr/>
              <p:nvPr/>
            </p:nvSpPr>
            <p:spPr>
              <a:xfrm>
                <a:off x="6745558"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ube 122">
                <a:extLst>
                  <a:ext uri="{FF2B5EF4-FFF2-40B4-BE49-F238E27FC236}">
                    <a16:creationId xmlns:a16="http://schemas.microsoft.com/office/drawing/2014/main" id="{3A607074-9FA9-F691-44E5-840B9B0322F8}"/>
                  </a:ext>
                </a:extLst>
              </p:cNvPr>
              <p:cNvSpPr/>
              <p:nvPr/>
            </p:nvSpPr>
            <p:spPr>
              <a:xfrm>
                <a:off x="7132396"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ube 123">
                <a:extLst>
                  <a:ext uri="{FF2B5EF4-FFF2-40B4-BE49-F238E27FC236}">
                    <a16:creationId xmlns:a16="http://schemas.microsoft.com/office/drawing/2014/main" id="{A7ED137C-36E2-5065-E6D7-7D1C0A8EBD4B}"/>
                  </a:ext>
                </a:extLst>
              </p:cNvPr>
              <p:cNvSpPr/>
              <p:nvPr/>
            </p:nvSpPr>
            <p:spPr>
              <a:xfrm>
                <a:off x="7519799"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ube 124">
                <a:extLst>
                  <a:ext uri="{FF2B5EF4-FFF2-40B4-BE49-F238E27FC236}">
                    <a16:creationId xmlns:a16="http://schemas.microsoft.com/office/drawing/2014/main" id="{A5C9E74E-2519-6489-2028-11E721856EAC}"/>
                  </a:ext>
                </a:extLst>
              </p:cNvPr>
              <p:cNvSpPr/>
              <p:nvPr/>
            </p:nvSpPr>
            <p:spPr>
              <a:xfrm>
                <a:off x="7895523"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ube 125">
                <a:extLst>
                  <a:ext uri="{FF2B5EF4-FFF2-40B4-BE49-F238E27FC236}">
                    <a16:creationId xmlns:a16="http://schemas.microsoft.com/office/drawing/2014/main" id="{478CA7A1-AE50-6E33-163C-55AF64728BF3}"/>
                  </a:ext>
                </a:extLst>
              </p:cNvPr>
              <p:cNvSpPr/>
              <p:nvPr/>
            </p:nvSpPr>
            <p:spPr>
              <a:xfrm>
                <a:off x="8282361"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ube 126">
                <a:extLst>
                  <a:ext uri="{FF2B5EF4-FFF2-40B4-BE49-F238E27FC236}">
                    <a16:creationId xmlns:a16="http://schemas.microsoft.com/office/drawing/2014/main" id="{2C79FE28-555A-679C-B240-701AE3F4A154}"/>
                  </a:ext>
                </a:extLst>
              </p:cNvPr>
              <p:cNvSpPr/>
              <p:nvPr/>
            </p:nvSpPr>
            <p:spPr>
              <a:xfrm>
                <a:off x="8669764"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ube 127">
                <a:extLst>
                  <a:ext uri="{FF2B5EF4-FFF2-40B4-BE49-F238E27FC236}">
                    <a16:creationId xmlns:a16="http://schemas.microsoft.com/office/drawing/2014/main" id="{8D87245D-8279-B929-C7CF-9DB4A752BF55}"/>
                  </a:ext>
                </a:extLst>
              </p:cNvPr>
              <p:cNvSpPr/>
              <p:nvPr/>
            </p:nvSpPr>
            <p:spPr>
              <a:xfrm>
                <a:off x="6753486"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ube 128">
                <a:extLst>
                  <a:ext uri="{FF2B5EF4-FFF2-40B4-BE49-F238E27FC236}">
                    <a16:creationId xmlns:a16="http://schemas.microsoft.com/office/drawing/2014/main" id="{41782D49-8702-44C6-9A4B-766EA0B96E9D}"/>
                  </a:ext>
                </a:extLst>
              </p:cNvPr>
              <p:cNvSpPr/>
              <p:nvPr/>
            </p:nvSpPr>
            <p:spPr>
              <a:xfrm>
                <a:off x="7140324"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ube 129">
                <a:extLst>
                  <a:ext uri="{FF2B5EF4-FFF2-40B4-BE49-F238E27FC236}">
                    <a16:creationId xmlns:a16="http://schemas.microsoft.com/office/drawing/2014/main" id="{05818D8A-16F5-0908-9673-5EA5BC92AF4B}"/>
                  </a:ext>
                </a:extLst>
              </p:cNvPr>
              <p:cNvSpPr/>
              <p:nvPr/>
            </p:nvSpPr>
            <p:spPr>
              <a:xfrm>
                <a:off x="7527727"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ube 130">
                <a:extLst>
                  <a:ext uri="{FF2B5EF4-FFF2-40B4-BE49-F238E27FC236}">
                    <a16:creationId xmlns:a16="http://schemas.microsoft.com/office/drawing/2014/main" id="{565826C7-FF9F-9F6B-2B96-EEC522E4E262}"/>
                  </a:ext>
                </a:extLst>
              </p:cNvPr>
              <p:cNvSpPr/>
              <p:nvPr/>
            </p:nvSpPr>
            <p:spPr>
              <a:xfrm>
                <a:off x="7903451"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ube 131">
                <a:extLst>
                  <a:ext uri="{FF2B5EF4-FFF2-40B4-BE49-F238E27FC236}">
                    <a16:creationId xmlns:a16="http://schemas.microsoft.com/office/drawing/2014/main" id="{9E176DF7-C2B1-86F7-5F8C-A76656AB767C}"/>
                  </a:ext>
                </a:extLst>
              </p:cNvPr>
              <p:cNvSpPr/>
              <p:nvPr/>
            </p:nvSpPr>
            <p:spPr>
              <a:xfrm>
                <a:off x="8290289"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ube 132">
                <a:extLst>
                  <a:ext uri="{FF2B5EF4-FFF2-40B4-BE49-F238E27FC236}">
                    <a16:creationId xmlns:a16="http://schemas.microsoft.com/office/drawing/2014/main" id="{57720717-D4C5-29C3-A8B8-21678A1D8B21}"/>
                  </a:ext>
                </a:extLst>
              </p:cNvPr>
              <p:cNvSpPr/>
              <p:nvPr/>
            </p:nvSpPr>
            <p:spPr>
              <a:xfrm>
                <a:off x="8677692"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a:extLst>
                <a:ext uri="{FF2B5EF4-FFF2-40B4-BE49-F238E27FC236}">
                  <a16:creationId xmlns:a16="http://schemas.microsoft.com/office/drawing/2014/main" id="{BE1DB8CA-F3E9-3B32-0EC8-CBFE67F698DE}"/>
                </a:ext>
              </a:extLst>
            </p:cNvPr>
            <p:cNvGrpSpPr/>
            <p:nvPr/>
          </p:nvGrpSpPr>
          <p:grpSpPr>
            <a:xfrm>
              <a:off x="6892817" y="2345650"/>
              <a:ext cx="2397262" cy="2446495"/>
              <a:chOff x="6737630" y="2337248"/>
              <a:chExt cx="2397262" cy="2446495"/>
            </a:xfrm>
          </p:grpSpPr>
          <p:sp>
            <p:nvSpPr>
              <p:cNvPr id="135" name="Cube 134">
                <a:extLst>
                  <a:ext uri="{FF2B5EF4-FFF2-40B4-BE49-F238E27FC236}">
                    <a16:creationId xmlns:a16="http://schemas.microsoft.com/office/drawing/2014/main" id="{6B2F0DF3-68A2-A406-40C3-B811C3CBB3CF}"/>
                  </a:ext>
                </a:extLst>
              </p:cNvPr>
              <p:cNvSpPr/>
              <p:nvPr/>
            </p:nvSpPr>
            <p:spPr>
              <a:xfrm>
                <a:off x="6737630"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ube 135">
                <a:extLst>
                  <a:ext uri="{FF2B5EF4-FFF2-40B4-BE49-F238E27FC236}">
                    <a16:creationId xmlns:a16="http://schemas.microsoft.com/office/drawing/2014/main" id="{9D726210-E80D-5A6A-A2F1-375CC4190047}"/>
                  </a:ext>
                </a:extLst>
              </p:cNvPr>
              <p:cNvSpPr/>
              <p:nvPr/>
            </p:nvSpPr>
            <p:spPr>
              <a:xfrm>
                <a:off x="7124468"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ube 136">
                <a:extLst>
                  <a:ext uri="{FF2B5EF4-FFF2-40B4-BE49-F238E27FC236}">
                    <a16:creationId xmlns:a16="http://schemas.microsoft.com/office/drawing/2014/main" id="{3A1E2950-2FC7-BB26-AD59-1C3D7C0E5D7F}"/>
                  </a:ext>
                </a:extLst>
              </p:cNvPr>
              <p:cNvSpPr/>
              <p:nvPr/>
            </p:nvSpPr>
            <p:spPr>
              <a:xfrm>
                <a:off x="7511871"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Cube 137">
                <a:extLst>
                  <a:ext uri="{FF2B5EF4-FFF2-40B4-BE49-F238E27FC236}">
                    <a16:creationId xmlns:a16="http://schemas.microsoft.com/office/drawing/2014/main" id="{B2B718E0-9CEE-ACA2-1495-980156266C61}"/>
                  </a:ext>
                </a:extLst>
              </p:cNvPr>
              <p:cNvSpPr/>
              <p:nvPr/>
            </p:nvSpPr>
            <p:spPr>
              <a:xfrm>
                <a:off x="7887595"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ube 138">
                <a:extLst>
                  <a:ext uri="{FF2B5EF4-FFF2-40B4-BE49-F238E27FC236}">
                    <a16:creationId xmlns:a16="http://schemas.microsoft.com/office/drawing/2014/main" id="{39F82133-3D78-EFB9-1426-3DCAA1F81C5B}"/>
                  </a:ext>
                </a:extLst>
              </p:cNvPr>
              <p:cNvSpPr/>
              <p:nvPr/>
            </p:nvSpPr>
            <p:spPr>
              <a:xfrm>
                <a:off x="8274433"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Cube 139">
                <a:extLst>
                  <a:ext uri="{FF2B5EF4-FFF2-40B4-BE49-F238E27FC236}">
                    <a16:creationId xmlns:a16="http://schemas.microsoft.com/office/drawing/2014/main" id="{6E2D1CF2-4890-9336-2C30-F7066A3DFC63}"/>
                  </a:ext>
                </a:extLst>
              </p:cNvPr>
              <p:cNvSpPr/>
              <p:nvPr/>
            </p:nvSpPr>
            <p:spPr>
              <a:xfrm>
                <a:off x="8661836"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Cube 140">
                <a:extLst>
                  <a:ext uri="{FF2B5EF4-FFF2-40B4-BE49-F238E27FC236}">
                    <a16:creationId xmlns:a16="http://schemas.microsoft.com/office/drawing/2014/main" id="{A525CF6A-C8A2-4DD8-0931-3550EEC844ED}"/>
                  </a:ext>
                </a:extLst>
              </p:cNvPr>
              <p:cNvSpPr/>
              <p:nvPr/>
            </p:nvSpPr>
            <p:spPr>
              <a:xfrm>
                <a:off x="6737630"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Cube 141">
                <a:extLst>
                  <a:ext uri="{FF2B5EF4-FFF2-40B4-BE49-F238E27FC236}">
                    <a16:creationId xmlns:a16="http://schemas.microsoft.com/office/drawing/2014/main" id="{0C650B33-7F30-C6F2-C94F-A6818D08918E}"/>
                  </a:ext>
                </a:extLst>
              </p:cNvPr>
              <p:cNvSpPr/>
              <p:nvPr/>
            </p:nvSpPr>
            <p:spPr>
              <a:xfrm>
                <a:off x="7124468"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ube 142">
                <a:extLst>
                  <a:ext uri="{FF2B5EF4-FFF2-40B4-BE49-F238E27FC236}">
                    <a16:creationId xmlns:a16="http://schemas.microsoft.com/office/drawing/2014/main" id="{39631EC2-D8EC-0787-6800-E830CEC3A727}"/>
                  </a:ext>
                </a:extLst>
              </p:cNvPr>
              <p:cNvSpPr/>
              <p:nvPr/>
            </p:nvSpPr>
            <p:spPr>
              <a:xfrm>
                <a:off x="7511871"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Cube 143">
                <a:extLst>
                  <a:ext uri="{FF2B5EF4-FFF2-40B4-BE49-F238E27FC236}">
                    <a16:creationId xmlns:a16="http://schemas.microsoft.com/office/drawing/2014/main" id="{48D73DC8-B246-A7D8-387C-167714F88FD9}"/>
                  </a:ext>
                </a:extLst>
              </p:cNvPr>
              <p:cNvSpPr/>
              <p:nvPr/>
            </p:nvSpPr>
            <p:spPr>
              <a:xfrm>
                <a:off x="7887595"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ube 144">
                <a:extLst>
                  <a:ext uri="{FF2B5EF4-FFF2-40B4-BE49-F238E27FC236}">
                    <a16:creationId xmlns:a16="http://schemas.microsoft.com/office/drawing/2014/main" id="{EC477A9A-1A5F-CB0B-346F-A007566010F6}"/>
                  </a:ext>
                </a:extLst>
              </p:cNvPr>
              <p:cNvSpPr/>
              <p:nvPr/>
            </p:nvSpPr>
            <p:spPr>
              <a:xfrm>
                <a:off x="8274433"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Cube 145">
                <a:extLst>
                  <a:ext uri="{FF2B5EF4-FFF2-40B4-BE49-F238E27FC236}">
                    <a16:creationId xmlns:a16="http://schemas.microsoft.com/office/drawing/2014/main" id="{4BA0D007-8306-CBF8-5DEE-47E8C0D91E0E}"/>
                  </a:ext>
                </a:extLst>
              </p:cNvPr>
              <p:cNvSpPr/>
              <p:nvPr/>
            </p:nvSpPr>
            <p:spPr>
              <a:xfrm>
                <a:off x="8661836"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Cube 146">
                <a:extLst>
                  <a:ext uri="{FF2B5EF4-FFF2-40B4-BE49-F238E27FC236}">
                    <a16:creationId xmlns:a16="http://schemas.microsoft.com/office/drawing/2014/main" id="{49475B17-95FC-5E45-FCA9-1E162F2B2AC1}"/>
                  </a:ext>
                </a:extLst>
              </p:cNvPr>
              <p:cNvSpPr/>
              <p:nvPr/>
            </p:nvSpPr>
            <p:spPr>
              <a:xfrm>
                <a:off x="6745558"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Cube 147">
                <a:extLst>
                  <a:ext uri="{FF2B5EF4-FFF2-40B4-BE49-F238E27FC236}">
                    <a16:creationId xmlns:a16="http://schemas.microsoft.com/office/drawing/2014/main" id="{17FD95A5-B338-A149-3549-A2DB2A2A3EA8}"/>
                  </a:ext>
                </a:extLst>
              </p:cNvPr>
              <p:cNvSpPr/>
              <p:nvPr/>
            </p:nvSpPr>
            <p:spPr>
              <a:xfrm>
                <a:off x="7132396"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Cube 148">
                <a:extLst>
                  <a:ext uri="{FF2B5EF4-FFF2-40B4-BE49-F238E27FC236}">
                    <a16:creationId xmlns:a16="http://schemas.microsoft.com/office/drawing/2014/main" id="{3138F444-3A33-FD58-71DE-3F44059B09FF}"/>
                  </a:ext>
                </a:extLst>
              </p:cNvPr>
              <p:cNvSpPr/>
              <p:nvPr/>
            </p:nvSpPr>
            <p:spPr>
              <a:xfrm>
                <a:off x="7519799"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ube 149">
                <a:extLst>
                  <a:ext uri="{FF2B5EF4-FFF2-40B4-BE49-F238E27FC236}">
                    <a16:creationId xmlns:a16="http://schemas.microsoft.com/office/drawing/2014/main" id="{AA54DD86-022C-DD55-921A-F8FDDA6E7C84}"/>
                  </a:ext>
                </a:extLst>
              </p:cNvPr>
              <p:cNvSpPr/>
              <p:nvPr/>
            </p:nvSpPr>
            <p:spPr>
              <a:xfrm>
                <a:off x="7895523"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Cube 150">
                <a:extLst>
                  <a:ext uri="{FF2B5EF4-FFF2-40B4-BE49-F238E27FC236}">
                    <a16:creationId xmlns:a16="http://schemas.microsoft.com/office/drawing/2014/main" id="{5A34F6E9-8F2C-BF53-E86D-BB171BE3865A}"/>
                  </a:ext>
                </a:extLst>
              </p:cNvPr>
              <p:cNvSpPr/>
              <p:nvPr/>
            </p:nvSpPr>
            <p:spPr>
              <a:xfrm>
                <a:off x="8282361"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ube 151">
                <a:extLst>
                  <a:ext uri="{FF2B5EF4-FFF2-40B4-BE49-F238E27FC236}">
                    <a16:creationId xmlns:a16="http://schemas.microsoft.com/office/drawing/2014/main" id="{33653186-7571-18C6-F617-F79CF50A6CDD}"/>
                  </a:ext>
                </a:extLst>
              </p:cNvPr>
              <p:cNvSpPr/>
              <p:nvPr/>
            </p:nvSpPr>
            <p:spPr>
              <a:xfrm>
                <a:off x="8669764"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ube 152">
                <a:extLst>
                  <a:ext uri="{FF2B5EF4-FFF2-40B4-BE49-F238E27FC236}">
                    <a16:creationId xmlns:a16="http://schemas.microsoft.com/office/drawing/2014/main" id="{4B65EBA8-DF10-2F34-4D44-1C767A20273C}"/>
                  </a:ext>
                </a:extLst>
              </p:cNvPr>
              <p:cNvSpPr/>
              <p:nvPr/>
            </p:nvSpPr>
            <p:spPr>
              <a:xfrm>
                <a:off x="6745558"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Cube 153">
                <a:extLst>
                  <a:ext uri="{FF2B5EF4-FFF2-40B4-BE49-F238E27FC236}">
                    <a16:creationId xmlns:a16="http://schemas.microsoft.com/office/drawing/2014/main" id="{D6022A62-77E4-B72F-1F84-E466632725ED}"/>
                  </a:ext>
                </a:extLst>
              </p:cNvPr>
              <p:cNvSpPr/>
              <p:nvPr/>
            </p:nvSpPr>
            <p:spPr>
              <a:xfrm>
                <a:off x="7132396"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ube 154">
                <a:extLst>
                  <a:ext uri="{FF2B5EF4-FFF2-40B4-BE49-F238E27FC236}">
                    <a16:creationId xmlns:a16="http://schemas.microsoft.com/office/drawing/2014/main" id="{C032A2DB-9D1C-C0E8-35CB-B9B20E374891}"/>
                  </a:ext>
                </a:extLst>
              </p:cNvPr>
              <p:cNvSpPr/>
              <p:nvPr/>
            </p:nvSpPr>
            <p:spPr>
              <a:xfrm>
                <a:off x="7519799"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Cube 155">
                <a:extLst>
                  <a:ext uri="{FF2B5EF4-FFF2-40B4-BE49-F238E27FC236}">
                    <a16:creationId xmlns:a16="http://schemas.microsoft.com/office/drawing/2014/main" id="{A85435FB-4521-6477-3313-379DC7A811D4}"/>
                  </a:ext>
                </a:extLst>
              </p:cNvPr>
              <p:cNvSpPr/>
              <p:nvPr/>
            </p:nvSpPr>
            <p:spPr>
              <a:xfrm>
                <a:off x="7895523"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Cube 156">
                <a:extLst>
                  <a:ext uri="{FF2B5EF4-FFF2-40B4-BE49-F238E27FC236}">
                    <a16:creationId xmlns:a16="http://schemas.microsoft.com/office/drawing/2014/main" id="{E3321B6C-1AAE-9F61-288A-F0D11635AFED}"/>
                  </a:ext>
                </a:extLst>
              </p:cNvPr>
              <p:cNvSpPr/>
              <p:nvPr/>
            </p:nvSpPr>
            <p:spPr>
              <a:xfrm>
                <a:off x="8282361"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Cube 157">
                <a:extLst>
                  <a:ext uri="{FF2B5EF4-FFF2-40B4-BE49-F238E27FC236}">
                    <a16:creationId xmlns:a16="http://schemas.microsoft.com/office/drawing/2014/main" id="{9DBDE195-B571-AB5D-4AA9-72B29C600074}"/>
                  </a:ext>
                </a:extLst>
              </p:cNvPr>
              <p:cNvSpPr/>
              <p:nvPr/>
            </p:nvSpPr>
            <p:spPr>
              <a:xfrm>
                <a:off x="8669764"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Cube 158">
                <a:extLst>
                  <a:ext uri="{FF2B5EF4-FFF2-40B4-BE49-F238E27FC236}">
                    <a16:creationId xmlns:a16="http://schemas.microsoft.com/office/drawing/2014/main" id="{C896DB9D-2A91-6592-C1F4-C5A2CFBD4488}"/>
                  </a:ext>
                </a:extLst>
              </p:cNvPr>
              <p:cNvSpPr/>
              <p:nvPr/>
            </p:nvSpPr>
            <p:spPr>
              <a:xfrm>
                <a:off x="6745558"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Cube 159">
                <a:extLst>
                  <a:ext uri="{FF2B5EF4-FFF2-40B4-BE49-F238E27FC236}">
                    <a16:creationId xmlns:a16="http://schemas.microsoft.com/office/drawing/2014/main" id="{0641E821-A056-55F1-4E4A-E0E604587088}"/>
                  </a:ext>
                </a:extLst>
              </p:cNvPr>
              <p:cNvSpPr/>
              <p:nvPr/>
            </p:nvSpPr>
            <p:spPr>
              <a:xfrm>
                <a:off x="7132396"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ube 160">
                <a:extLst>
                  <a:ext uri="{FF2B5EF4-FFF2-40B4-BE49-F238E27FC236}">
                    <a16:creationId xmlns:a16="http://schemas.microsoft.com/office/drawing/2014/main" id="{0F52775D-4D37-BBDA-908A-C46893865538}"/>
                  </a:ext>
                </a:extLst>
              </p:cNvPr>
              <p:cNvSpPr/>
              <p:nvPr/>
            </p:nvSpPr>
            <p:spPr>
              <a:xfrm>
                <a:off x="7519799"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Cube 161">
                <a:extLst>
                  <a:ext uri="{FF2B5EF4-FFF2-40B4-BE49-F238E27FC236}">
                    <a16:creationId xmlns:a16="http://schemas.microsoft.com/office/drawing/2014/main" id="{5C492B12-6EB2-8CED-229E-668CCE2954A7}"/>
                  </a:ext>
                </a:extLst>
              </p:cNvPr>
              <p:cNvSpPr/>
              <p:nvPr/>
            </p:nvSpPr>
            <p:spPr>
              <a:xfrm>
                <a:off x="7895523"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Cube 162">
                <a:extLst>
                  <a:ext uri="{FF2B5EF4-FFF2-40B4-BE49-F238E27FC236}">
                    <a16:creationId xmlns:a16="http://schemas.microsoft.com/office/drawing/2014/main" id="{FCADA348-48C0-35C3-C92F-9FA349F9FC26}"/>
                  </a:ext>
                </a:extLst>
              </p:cNvPr>
              <p:cNvSpPr/>
              <p:nvPr/>
            </p:nvSpPr>
            <p:spPr>
              <a:xfrm>
                <a:off x="8282361"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Cube 163">
                <a:extLst>
                  <a:ext uri="{FF2B5EF4-FFF2-40B4-BE49-F238E27FC236}">
                    <a16:creationId xmlns:a16="http://schemas.microsoft.com/office/drawing/2014/main" id="{6108C12B-031F-1F9F-6F2C-1F24F254D647}"/>
                  </a:ext>
                </a:extLst>
              </p:cNvPr>
              <p:cNvSpPr/>
              <p:nvPr/>
            </p:nvSpPr>
            <p:spPr>
              <a:xfrm>
                <a:off x="8669764"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ube 164">
                <a:extLst>
                  <a:ext uri="{FF2B5EF4-FFF2-40B4-BE49-F238E27FC236}">
                    <a16:creationId xmlns:a16="http://schemas.microsoft.com/office/drawing/2014/main" id="{E2E5A33D-FA32-D5A0-7426-A4F6EEB76B9F}"/>
                  </a:ext>
                </a:extLst>
              </p:cNvPr>
              <p:cNvSpPr/>
              <p:nvPr/>
            </p:nvSpPr>
            <p:spPr>
              <a:xfrm>
                <a:off x="6753486"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ube 165">
                <a:extLst>
                  <a:ext uri="{FF2B5EF4-FFF2-40B4-BE49-F238E27FC236}">
                    <a16:creationId xmlns:a16="http://schemas.microsoft.com/office/drawing/2014/main" id="{0BEB88B9-9EEF-42E3-C78C-360E07FA1D48}"/>
                  </a:ext>
                </a:extLst>
              </p:cNvPr>
              <p:cNvSpPr/>
              <p:nvPr/>
            </p:nvSpPr>
            <p:spPr>
              <a:xfrm>
                <a:off x="7140324"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ube 166">
                <a:extLst>
                  <a:ext uri="{FF2B5EF4-FFF2-40B4-BE49-F238E27FC236}">
                    <a16:creationId xmlns:a16="http://schemas.microsoft.com/office/drawing/2014/main" id="{9AF4AE09-87F1-E558-DD02-A6320AD7F481}"/>
                  </a:ext>
                </a:extLst>
              </p:cNvPr>
              <p:cNvSpPr/>
              <p:nvPr/>
            </p:nvSpPr>
            <p:spPr>
              <a:xfrm>
                <a:off x="7527727"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ube 167">
                <a:extLst>
                  <a:ext uri="{FF2B5EF4-FFF2-40B4-BE49-F238E27FC236}">
                    <a16:creationId xmlns:a16="http://schemas.microsoft.com/office/drawing/2014/main" id="{A2E83723-0299-433B-0AF7-D2EE544A7644}"/>
                  </a:ext>
                </a:extLst>
              </p:cNvPr>
              <p:cNvSpPr/>
              <p:nvPr/>
            </p:nvSpPr>
            <p:spPr>
              <a:xfrm>
                <a:off x="7903451"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a:extLst>
                  <a:ext uri="{FF2B5EF4-FFF2-40B4-BE49-F238E27FC236}">
                    <a16:creationId xmlns:a16="http://schemas.microsoft.com/office/drawing/2014/main" id="{27D4844C-F7BD-838E-7FF9-59E948513A34}"/>
                  </a:ext>
                </a:extLst>
              </p:cNvPr>
              <p:cNvSpPr/>
              <p:nvPr/>
            </p:nvSpPr>
            <p:spPr>
              <a:xfrm>
                <a:off x="8290289"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ube 169">
                <a:extLst>
                  <a:ext uri="{FF2B5EF4-FFF2-40B4-BE49-F238E27FC236}">
                    <a16:creationId xmlns:a16="http://schemas.microsoft.com/office/drawing/2014/main" id="{1686ED55-910D-EF37-6029-06A81D4EF92A}"/>
                  </a:ext>
                </a:extLst>
              </p:cNvPr>
              <p:cNvSpPr/>
              <p:nvPr/>
            </p:nvSpPr>
            <p:spPr>
              <a:xfrm>
                <a:off x="8677692"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C72B0B93-534B-138E-6DC0-BC6A197B08C0}"/>
                </a:ext>
              </a:extLst>
            </p:cNvPr>
            <p:cNvGrpSpPr/>
            <p:nvPr/>
          </p:nvGrpSpPr>
          <p:grpSpPr>
            <a:xfrm>
              <a:off x="6703374" y="2524275"/>
              <a:ext cx="2397262" cy="2446495"/>
              <a:chOff x="6737630" y="2337248"/>
              <a:chExt cx="2397262" cy="2446495"/>
            </a:xfrm>
          </p:grpSpPr>
          <p:sp>
            <p:nvSpPr>
              <p:cNvPr id="172" name="Cube 171">
                <a:extLst>
                  <a:ext uri="{FF2B5EF4-FFF2-40B4-BE49-F238E27FC236}">
                    <a16:creationId xmlns:a16="http://schemas.microsoft.com/office/drawing/2014/main" id="{E099ECFC-E243-618E-4B28-93E770B3466C}"/>
                  </a:ext>
                </a:extLst>
              </p:cNvPr>
              <p:cNvSpPr/>
              <p:nvPr/>
            </p:nvSpPr>
            <p:spPr>
              <a:xfrm>
                <a:off x="6737630"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ube 172">
                <a:extLst>
                  <a:ext uri="{FF2B5EF4-FFF2-40B4-BE49-F238E27FC236}">
                    <a16:creationId xmlns:a16="http://schemas.microsoft.com/office/drawing/2014/main" id="{669C8B9E-E8C2-5D08-9B96-31944B80E82E}"/>
                  </a:ext>
                </a:extLst>
              </p:cNvPr>
              <p:cNvSpPr/>
              <p:nvPr/>
            </p:nvSpPr>
            <p:spPr>
              <a:xfrm>
                <a:off x="7124468"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ube 173">
                <a:extLst>
                  <a:ext uri="{FF2B5EF4-FFF2-40B4-BE49-F238E27FC236}">
                    <a16:creationId xmlns:a16="http://schemas.microsoft.com/office/drawing/2014/main" id="{DDE3F6C3-60CE-3289-7DFD-080501902D5B}"/>
                  </a:ext>
                </a:extLst>
              </p:cNvPr>
              <p:cNvSpPr/>
              <p:nvPr/>
            </p:nvSpPr>
            <p:spPr>
              <a:xfrm>
                <a:off x="7511871"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ube 174">
                <a:extLst>
                  <a:ext uri="{FF2B5EF4-FFF2-40B4-BE49-F238E27FC236}">
                    <a16:creationId xmlns:a16="http://schemas.microsoft.com/office/drawing/2014/main" id="{342BF728-BE05-AD99-DEEE-10D4D8B63FC6}"/>
                  </a:ext>
                </a:extLst>
              </p:cNvPr>
              <p:cNvSpPr/>
              <p:nvPr/>
            </p:nvSpPr>
            <p:spPr>
              <a:xfrm>
                <a:off x="7887595"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ube 175">
                <a:extLst>
                  <a:ext uri="{FF2B5EF4-FFF2-40B4-BE49-F238E27FC236}">
                    <a16:creationId xmlns:a16="http://schemas.microsoft.com/office/drawing/2014/main" id="{199182D6-145D-1BE6-0C39-539E5DDECB48}"/>
                  </a:ext>
                </a:extLst>
              </p:cNvPr>
              <p:cNvSpPr/>
              <p:nvPr/>
            </p:nvSpPr>
            <p:spPr>
              <a:xfrm>
                <a:off x="8274433"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ube 176">
                <a:extLst>
                  <a:ext uri="{FF2B5EF4-FFF2-40B4-BE49-F238E27FC236}">
                    <a16:creationId xmlns:a16="http://schemas.microsoft.com/office/drawing/2014/main" id="{C3F38E8D-46D1-A9B4-0D3B-3288A7E73E1F}"/>
                  </a:ext>
                </a:extLst>
              </p:cNvPr>
              <p:cNvSpPr/>
              <p:nvPr/>
            </p:nvSpPr>
            <p:spPr>
              <a:xfrm>
                <a:off x="8661836"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a:extLst>
                  <a:ext uri="{FF2B5EF4-FFF2-40B4-BE49-F238E27FC236}">
                    <a16:creationId xmlns:a16="http://schemas.microsoft.com/office/drawing/2014/main" id="{0CB7CE04-687B-3C81-F718-59D5069A738F}"/>
                  </a:ext>
                </a:extLst>
              </p:cNvPr>
              <p:cNvSpPr/>
              <p:nvPr/>
            </p:nvSpPr>
            <p:spPr>
              <a:xfrm>
                <a:off x="6737630"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ube 178">
                <a:extLst>
                  <a:ext uri="{FF2B5EF4-FFF2-40B4-BE49-F238E27FC236}">
                    <a16:creationId xmlns:a16="http://schemas.microsoft.com/office/drawing/2014/main" id="{58DAA979-B5CB-62A5-753B-1AA5E9FEB2C5}"/>
                  </a:ext>
                </a:extLst>
              </p:cNvPr>
              <p:cNvSpPr/>
              <p:nvPr/>
            </p:nvSpPr>
            <p:spPr>
              <a:xfrm>
                <a:off x="7124468"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Cube 179">
                <a:extLst>
                  <a:ext uri="{FF2B5EF4-FFF2-40B4-BE49-F238E27FC236}">
                    <a16:creationId xmlns:a16="http://schemas.microsoft.com/office/drawing/2014/main" id="{4F32D755-8163-263F-C0CD-396080EA171A}"/>
                  </a:ext>
                </a:extLst>
              </p:cNvPr>
              <p:cNvSpPr/>
              <p:nvPr/>
            </p:nvSpPr>
            <p:spPr>
              <a:xfrm>
                <a:off x="7511871"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180">
                <a:extLst>
                  <a:ext uri="{FF2B5EF4-FFF2-40B4-BE49-F238E27FC236}">
                    <a16:creationId xmlns:a16="http://schemas.microsoft.com/office/drawing/2014/main" id="{5F95DDCF-73D3-6E1F-1702-663E4C4A07ED}"/>
                  </a:ext>
                </a:extLst>
              </p:cNvPr>
              <p:cNvSpPr/>
              <p:nvPr/>
            </p:nvSpPr>
            <p:spPr>
              <a:xfrm>
                <a:off x="7887595"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Cube 181">
                <a:extLst>
                  <a:ext uri="{FF2B5EF4-FFF2-40B4-BE49-F238E27FC236}">
                    <a16:creationId xmlns:a16="http://schemas.microsoft.com/office/drawing/2014/main" id="{54AD605F-9E23-D582-958B-5D25E630D180}"/>
                  </a:ext>
                </a:extLst>
              </p:cNvPr>
              <p:cNvSpPr/>
              <p:nvPr/>
            </p:nvSpPr>
            <p:spPr>
              <a:xfrm>
                <a:off x="8274433"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182">
                <a:extLst>
                  <a:ext uri="{FF2B5EF4-FFF2-40B4-BE49-F238E27FC236}">
                    <a16:creationId xmlns:a16="http://schemas.microsoft.com/office/drawing/2014/main" id="{3BDAC1F1-812C-FCF8-63A0-CA6EDAD033E9}"/>
                  </a:ext>
                </a:extLst>
              </p:cNvPr>
              <p:cNvSpPr/>
              <p:nvPr/>
            </p:nvSpPr>
            <p:spPr>
              <a:xfrm>
                <a:off x="8661836"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183">
                <a:extLst>
                  <a:ext uri="{FF2B5EF4-FFF2-40B4-BE49-F238E27FC236}">
                    <a16:creationId xmlns:a16="http://schemas.microsoft.com/office/drawing/2014/main" id="{2181E702-3D53-67CE-B2B2-89F2E822CD57}"/>
                  </a:ext>
                </a:extLst>
              </p:cNvPr>
              <p:cNvSpPr/>
              <p:nvPr/>
            </p:nvSpPr>
            <p:spPr>
              <a:xfrm>
                <a:off x="6745558"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a:extLst>
                  <a:ext uri="{FF2B5EF4-FFF2-40B4-BE49-F238E27FC236}">
                    <a16:creationId xmlns:a16="http://schemas.microsoft.com/office/drawing/2014/main" id="{B0BE6C8F-6ECE-F1B0-7874-AEB991AA3E8F}"/>
                  </a:ext>
                </a:extLst>
              </p:cNvPr>
              <p:cNvSpPr/>
              <p:nvPr/>
            </p:nvSpPr>
            <p:spPr>
              <a:xfrm>
                <a:off x="7132396"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185">
                <a:extLst>
                  <a:ext uri="{FF2B5EF4-FFF2-40B4-BE49-F238E27FC236}">
                    <a16:creationId xmlns:a16="http://schemas.microsoft.com/office/drawing/2014/main" id="{556D8E23-42AF-0ED6-4E29-1A9CF16D2AB0}"/>
                  </a:ext>
                </a:extLst>
              </p:cNvPr>
              <p:cNvSpPr/>
              <p:nvPr/>
            </p:nvSpPr>
            <p:spPr>
              <a:xfrm>
                <a:off x="7519799"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ube 186">
                <a:extLst>
                  <a:ext uri="{FF2B5EF4-FFF2-40B4-BE49-F238E27FC236}">
                    <a16:creationId xmlns:a16="http://schemas.microsoft.com/office/drawing/2014/main" id="{89271DDE-833D-1CF1-6E68-F78D26042390}"/>
                  </a:ext>
                </a:extLst>
              </p:cNvPr>
              <p:cNvSpPr/>
              <p:nvPr/>
            </p:nvSpPr>
            <p:spPr>
              <a:xfrm>
                <a:off x="7895523"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ube 187">
                <a:extLst>
                  <a:ext uri="{FF2B5EF4-FFF2-40B4-BE49-F238E27FC236}">
                    <a16:creationId xmlns:a16="http://schemas.microsoft.com/office/drawing/2014/main" id="{4719AE0F-F49A-7328-FB43-6355EF99D87B}"/>
                  </a:ext>
                </a:extLst>
              </p:cNvPr>
              <p:cNvSpPr/>
              <p:nvPr/>
            </p:nvSpPr>
            <p:spPr>
              <a:xfrm>
                <a:off x="8282361"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188">
                <a:extLst>
                  <a:ext uri="{FF2B5EF4-FFF2-40B4-BE49-F238E27FC236}">
                    <a16:creationId xmlns:a16="http://schemas.microsoft.com/office/drawing/2014/main" id="{709E3C54-08E9-D213-1A44-AEFE71EAAB9F}"/>
                  </a:ext>
                </a:extLst>
              </p:cNvPr>
              <p:cNvSpPr/>
              <p:nvPr/>
            </p:nvSpPr>
            <p:spPr>
              <a:xfrm>
                <a:off x="8669764"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ube 189">
                <a:extLst>
                  <a:ext uri="{FF2B5EF4-FFF2-40B4-BE49-F238E27FC236}">
                    <a16:creationId xmlns:a16="http://schemas.microsoft.com/office/drawing/2014/main" id="{14A5EACA-EC51-0B00-2CA6-BA9D3D38C890}"/>
                  </a:ext>
                </a:extLst>
              </p:cNvPr>
              <p:cNvSpPr/>
              <p:nvPr/>
            </p:nvSpPr>
            <p:spPr>
              <a:xfrm>
                <a:off x="6745558"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190">
                <a:extLst>
                  <a:ext uri="{FF2B5EF4-FFF2-40B4-BE49-F238E27FC236}">
                    <a16:creationId xmlns:a16="http://schemas.microsoft.com/office/drawing/2014/main" id="{E8352B39-BBC8-5D44-A0E2-B97CCC7E3087}"/>
                  </a:ext>
                </a:extLst>
              </p:cNvPr>
              <p:cNvSpPr/>
              <p:nvPr/>
            </p:nvSpPr>
            <p:spPr>
              <a:xfrm>
                <a:off x="7132396"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ube 191">
                <a:extLst>
                  <a:ext uri="{FF2B5EF4-FFF2-40B4-BE49-F238E27FC236}">
                    <a16:creationId xmlns:a16="http://schemas.microsoft.com/office/drawing/2014/main" id="{2FAE6C1D-47EA-85B4-4E2D-C0604D08A314}"/>
                  </a:ext>
                </a:extLst>
              </p:cNvPr>
              <p:cNvSpPr/>
              <p:nvPr/>
            </p:nvSpPr>
            <p:spPr>
              <a:xfrm>
                <a:off x="7519799"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be 192">
                <a:extLst>
                  <a:ext uri="{FF2B5EF4-FFF2-40B4-BE49-F238E27FC236}">
                    <a16:creationId xmlns:a16="http://schemas.microsoft.com/office/drawing/2014/main" id="{E53ED16F-F15B-EE6A-8249-2CD59DBC8D00}"/>
                  </a:ext>
                </a:extLst>
              </p:cNvPr>
              <p:cNvSpPr/>
              <p:nvPr/>
            </p:nvSpPr>
            <p:spPr>
              <a:xfrm>
                <a:off x="7895523"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ube 193">
                <a:extLst>
                  <a:ext uri="{FF2B5EF4-FFF2-40B4-BE49-F238E27FC236}">
                    <a16:creationId xmlns:a16="http://schemas.microsoft.com/office/drawing/2014/main" id="{1717414F-7295-E6ED-1EC9-16E293296F17}"/>
                  </a:ext>
                </a:extLst>
              </p:cNvPr>
              <p:cNvSpPr/>
              <p:nvPr/>
            </p:nvSpPr>
            <p:spPr>
              <a:xfrm>
                <a:off x="8282361"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ube 194">
                <a:extLst>
                  <a:ext uri="{FF2B5EF4-FFF2-40B4-BE49-F238E27FC236}">
                    <a16:creationId xmlns:a16="http://schemas.microsoft.com/office/drawing/2014/main" id="{9F083049-7472-AC30-92B5-66B3F96800D9}"/>
                  </a:ext>
                </a:extLst>
              </p:cNvPr>
              <p:cNvSpPr/>
              <p:nvPr/>
            </p:nvSpPr>
            <p:spPr>
              <a:xfrm>
                <a:off x="8669764"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Cube 195">
                <a:extLst>
                  <a:ext uri="{FF2B5EF4-FFF2-40B4-BE49-F238E27FC236}">
                    <a16:creationId xmlns:a16="http://schemas.microsoft.com/office/drawing/2014/main" id="{A9F8175A-2158-E0D1-91AD-9B9B5E8CFC75}"/>
                  </a:ext>
                </a:extLst>
              </p:cNvPr>
              <p:cNvSpPr/>
              <p:nvPr/>
            </p:nvSpPr>
            <p:spPr>
              <a:xfrm>
                <a:off x="6745558"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ube 196">
                <a:extLst>
                  <a:ext uri="{FF2B5EF4-FFF2-40B4-BE49-F238E27FC236}">
                    <a16:creationId xmlns:a16="http://schemas.microsoft.com/office/drawing/2014/main" id="{CA3F138C-1522-9FB7-396F-326D28D1C28F}"/>
                  </a:ext>
                </a:extLst>
              </p:cNvPr>
              <p:cNvSpPr/>
              <p:nvPr/>
            </p:nvSpPr>
            <p:spPr>
              <a:xfrm>
                <a:off x="7132396"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ube 197">
                <a:extLst>
                  <a:ext uri="{FF2B5EF4-FFF2-40B4-BE49-F238E27FC236}">
                    <a16:creationId xmlns:a16="http://schemas.microsoft.com/office/drawing/2014/main" id="{E66B374A-F48F-1FE3-D4F9-F871E2109965}"/>
                  </a:ext>
                </a:extLst>
              </p:cNvPr>
              <p:cNvSpPr/>
              <p:nvPr/>
            </p:nvSpPr>
            <p:spPr>
              <a:xfrm>
                <a:off x="7519799"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ube 198">
                <a:extLst>
                  <a:ext uri="{FF2B5EF4-FFF2-40B4-BE49-F238E27FC236}">
                    <a16:creationId xmlns:a16="http://schemas.microsoft.com/office/drawing/2014/main" id="{8DFCF926-0B56-D020-6A42-05CB81FB97CA}"/>
                  </a:ext>
                </a:extLst>
              </p:cNvPr>
              <p:cNvSpPr/>
              <p:nvPr/>
            </p:nvSpPr>
            <p:spPr>
              <a:xfrm>
                <a:off x="7895523"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a:extLst>
                  <a:ext uri="{FF2B5EF4-FFF2-40B4-BE49-F238E27FC236}">
                    <a16:creationId xmlns:a16="http://schemas.microsoft.com/office/drawing/2014/main" id="{8B32687B-68E5-6145-2659-B2344929A521}"/>
                  </a:ext>
                </a:extLst>
              </p:cNvPr>
              <p:cNvSpPr/>
              <p:nvPr/>
            </p:nvSpPr>
            <p:spPr>
              <a:xfrm>
                <a:off x="8282361"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Cube 200">
                <a:extLst>
                  <a:ext uri="{FF2B5EF4-FFF2-40B4-BE49-F238E27FC236}">
                    <a16:creationId xmlns:a16="http://schemas.microsoft.com/office/drawing/2014/main" id="{2A69B3E8-D3A7-9245-BD0C-315E97F31366}"/>
                  </a:ext>
                </a:extLst>
              </p:cNvPr>
              <p:cNvSpPr/>
              <p:nvPr/>
            </p:nvSpPr>
            <p:spPr>
              <a:xfrm>
                <a:off x="8669764"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ube 201">
                <a:extLst>
                  <a:ext uri="{FF2B5EF4-FFF2-40B4-BE49-F238E27FC236}">
                    <a16:creationId xmlns:a16="http://schemas.microsoft.com/office/drawing/2014/main" id="{BDF5588E-C430-967E-E3BF-789DFBE61C0B}"/>
                  </a:ext>
                </a:extLst>
              </p:cNvPr>
              <p:cNvSpPr/>
              <p:nvPr/>
            </p:nvSpPr>
            <p:spPr>
              <a:xfrm>
                <a:off x="6753486"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202">
                <a:extLst>
                  <a:ext uri="{FF2B5EF4-FFF2-40B4-BE49-F238E27FC236}">
                    <a16:creationId xmlns:a16="http://schemas.microsoft.com/office/drawing/2014/main" id="{36AC8B42-3AA8-F238-D392-081B01479194}"/>
                  </a:ext>
                </a:extLst>
              </p:cNvPr>
              <p:cNvSpPr/>
              <p:nvPr/>
            </p:nvSpPr>
            <p:spPr>
              <a:xfrm>
                <a:off x="7140324"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ube 203">
                <a:extLst>
                  <a:ext uri="{FF2B5EF4-FFF2-40B4-BE49-F238E27FC236}">
                    <a16:creationId xmlns:a16="http://schemas.microsoft.com/office/drawing/2014/main" id="{5FE60897-8CB3-4F08-E764-FCE4A3992B72}"/>
                  </a:ext>
                </a:extLst>
              </p:cNvPr>
              <p:cNvSpPr/>
              <p:nvPr/>
            </p:nvSpPr>
            <p:spPr>
              <a:xfrm>
                <a:off x="7527727"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ube 204">
                <a:extLst>
                  <a:ext uri="{FF2B5EF4-FFF2-40B4-BE49-F238E27FC236}">
                    <a16:creationId xmlns:a16="http://schemas.microsoft.com/office/drawing/2014/main" id="{8C74D1CD-A7FE-72BF-04F0-083DB6B06DE8}"/>
                  </a:ext>
                </a:extLst>
              </p:cNvPr>
              <p:cNvSpPr/>
              <p:nvPr/>
            </p:nvSpPr>
            <p:spPr>
              <a:xfrm>
                <a:off x="7903451"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ube 205">
                <a:extLst>
                  <a:ext uri="{FF2B5EF4-FFF2-40B4-BE49-F238E27FC236}">
                    <a16:creationId xmlns:a16="http://schemas.microsoft.com/office/drawing/2014/main" id="{91C8547E-1899-8E11-16E7-65D3F801329F}"/>
                  </a:ext>
                </a:extLst>
              </p:cNvPr>
              <p:cNvSpPr/>
              <p:nvPr/>
            </p:nvSpPr>
            <p:spPr>
              <a:xfrm>
                <a:off x="8290289"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ube 206">
                <a:extLst>
                  <a:ext uri="{FF2B5EF4-FFF2-40B4-BE49-F238E27FC236}">
                    <a16:creationId xmlns:a16="http://schemas.microsoft.com/office/drawing/2014/main" id="{9C25CD64-8C69-C9E0-6835-4AAEC34EDD00}"/>
                  </a:ext>
                </a:extLst>
              </p:cNvPr>
              <p:cNvSpPr/>
              <p:nvPr/>
            </p:nvSpPr>
            <p:spPr>
              <a:xfrm>
                <a:off x="8677692"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a:extLst>
                <a:ext uri="{FF2B5EF4-FFF2-40B4-BE49-F238E27FC236}">
                  <a16:creationId xmlns:a16="http://schemas.microsoft.com/office/drawing/2014/main" id="{03395BBA-E48F-F132-25B4-E9D1E45978E5}"/>
                </a:ext>
              </a:extLst>
            </p:cNvPr>
            <p:cNvGrpSpPr/>
            <p:nvPr/>
          </p:nvGrpSpPr>
          <p:grpSpPr>
            <a:xfrm>
              <a:off x="6523440" y="2696840"/>
              <a:ext cx="2397262" cy="2446495"/>
              <a:chOff x="6737630" y="2337248"/>
              <a:chExt cx="2397262" cy="2446495"/>
            </a:xfrm>
          </p:grpSpPr>
          <p:sp>
            <p:nvSpPr>
              <p:cNvPr id="209" name="Cube 208">
                <a:extLst>
                  <a:ext uri="{FF2B5EF4-FFF2-40B4-BE49-F238E27FC236}">
                    <a16:creationId xmlns:a16="http://schemas.microsoft.com/office/drawing/2014/main" id="{ED2AE3D8-7E30-73AE-F813-921E8A58F699}"/>
                  </a:ext>
                </a:extLst>
              </p:cNvPr>
              <p:cNvSpPr/>
              <p:nvPr/>
            </p:nvSpPr>
            <p:spPr>
              <a:xfrm>
                <a:off x="6737630"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Cube 209">
                <a:extLst>
                  <a:ext uri="{FF2B5EF4-FFF2-40B4-BE49-F238E27FC236}">
                    <a16:creationId xmlns:a16="http://schemas.microsoft.com/office/drawing/2014/main" id="{35D9E378-0A0E-FDA6-9BEA-14E8C37DFEE1}"/>
                  </a:ext>
                </a:extLst>
              </p:cNvPr>
              <p:cNvSpPr/>
              <p:nvPr/>
            </p:nvSpPr>
            <p:spPr>
              <a:xfrm>
                <a:off x="7124468"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Cube 210">
                <a:extLst>
                  <a:ext uri="{FF2B5EF4-FFF2-40B4-BE49-F238E27FC236}">
                    <a16:creationId xmlns:a16="http://schemas.microsoft.com/office/drawing/2014/main" id="{47B4FC54-A7A8-316A-397C-41E23F53EF9A}"/>
                  </a:ext>
                </a:extLst>
              </p:cNvPr>
              <p:cNvSpPr/>
              <p:nvPr/>
            </p:nvSpPr>
            <p:spPr>
              <a:xfrm>
                <a:off x="7511871"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Cube 211">
                <a:extLst>
                  <a:ext uri="{FF2B5EF4-FFF2-40B4-BE49-F238E27FC236}">
                    <a16:creationId xmlns:a16="http://schemas.microsoft.com/office/drawing/2014/main" id="{CB4AA802-00D4-C987-5CB4-175D8659EF63}"/>
                  </a:ext>
                </a:extLst>
              </p:cNvPr>
              <p:cNvSpPr/>
              <p:nvPr/>
            </p:nvSpPr>
            <p:spPr>
              <a:xfrm>
                <a:off x="7887595"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Cube 212">
                <a:extLst>
                  <a:ext uri="{FF2B5EF4-FFF2-40B4-BE49-F238E27FC236}">
                    <a16:creationId xmlns:a16="http://schemas.microsoft.com/office/drawing/2014/main" id="{6C3E268E-ADB1-C658-9510-6273AEFF1B87}"/>
                  </a:ext>
                </a:extLst>
              </p:cNvPr>
              <p:cNvSpPr/>
              <p:nvPr/>
            </p:nvSpPr>
            <p:spPr>
              <a:xfrm>
                <a:off x="8274433"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Cube 213">
                <a:extLst>
                  <a:ext uri="{FF2B5EF4-FFF2-40B4-BE49-F238E27FC236}">
                    <a16:creationId xmlns:a16="http://schemas.microsoft.com/office/drawing/2014/main" id="{FCA9DEA3-638C-7F9C-FB1D-0E240372F259}"/>
                  </a:ext>
                </a:extLst>
              </p:cNvPr>
              <p:cNvSpPr/>
              <p:nvPr/>
            </p:nvSpPr>
            <p:spPr>
              <a:xfrm>
                <a:off x="8661836"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Cube 214">
                <a:extLst>
                  <a:ext uri="{FF2B5EF4-FFF2-40B4-BE49-F238E27FC236}">
                    <a16:creationId xmlns:a16="http://schemas.microsoft.com/office/drawing/2014/main" id="{3117D810-54BB-3BFB-2625-646054DD228B}"/>
                  </a:ext>
                </a:extLst>
              </p:cNvPr>
              <p:cNvSpPr/>
              <p:nvPr/>
            </p:nvSpPr>
            <p:spPr>
              <a:xfrm>
                <a:off x="6741502" y="3923526"/>
                <a:ext cx="457200" cy="457199"/>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ube 215">
                <a:extLst>
                  <a:ext uri="{FF2B5EF4-FFF2-40B4-BE49-F238E27FC236}">
                    <a16:creationId xmlns:a16="http://schemas.microsoft.com/office/drawing/2014/main" id="{49FD59DD-A1CB-4231-16D1-CD47D6F0B533}"/>
                  </a:ext>
                </a:extLst>
              </p:cNvPr>
              <p:cNvSpPr/>
              <p:nvPr/>
            </p:nvSpPr>
            <p:spPr>
              <a:xfrm>
                <a:off x="7124468"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ube 216">
                <a:extLst>
                  <a:ext uri="{FF2B5EF4-FFF2-40B4-BE49-F238E27FC236}">
                    <a16:creationId xmlns:a16="http://schemas.microsoft.com/office/drawing/2014/main" id="{440C1DA8-C01C-00D7-4717-07CB2942043E}"/>
                  </a:ext>
                </a:extLst>
              </p:cNvPr>
              <p:cNvSpPr/>
              <p:nvPr/>
            </p:nvSpPr>
            <p:spPr>
              <a:xfrm>
                <a:off x="7511871"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ube 217">
                <a:extLst>
                  <a:ext uri="{FF2B5EF4-FFF2-40B4-BE49-F238E27FC236}">
                    <a16:creationId xmlns:a16="http://schemas.microsoft.com/office/drawing/2014/main" id="{4E764CB1-69D3-CFDB-DB0C-30F28BEC51F8}"/>
                  </a:ext>
                </a:extLst>
              </p:cNvPr>
              <p:cNvSpPr/>
              <p:nvPr/>
            </p:nvSpPr>
            <p:spPr>
              <a:xfrm>
                <a:off x="7887595"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Cube 218">
                <a:extLst>
                  <a:ext uri="{FF2B5EF4-FFF2-40B4-BE49-F238E27FC236}">
                    <a16:creationId xmlns:a16="http://schemas.microsoft.com/office/drawing/2014/main" id="{46625E54-7F7A-6C05-AF30-0753633B4DA7}"/>
                  </a:ext>
                </a:extLst>
              </p:cNvPr>
              <p:cNvSpPr/>
              <p:nvPr/>
            </p:nvSpPr>
            <p:spPr>
              <a:xfrm>
                <a:off x="8274433"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Cube 219">
                <a:extLst>
                  <a:ext uri="{FF2B5EF4-FFF2-40B4-BE49-F238E27FC236}">
                    <a16:creationId xmlns:a16="http://schemas.microsoft.com/office/drawing/2014/main" id="{BD8E8B46-38D9-F403-2483-B98ECE6ABCA6}"/>
                  </a:ext>
                </a:extLst>
              </p:cNvPr>
              <p:cNvSpPr/>
              <p:nvPr/>
            </p:nvSpPr>
            <p:spPr>
              <a:xfrm>
                <a:off x="8661836"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Cube 220">
                <a:extLst>
                  <a:ext uri="{FF2B5EF4-FFF2-40B4-BE49-F238E27FC236}">
                    <a16:creationId xmlns:a16="http://schemas.microsoft.com/office/drawing/2014/main" id="{C1241D4D-5B47-1833-3EDE-AAFD5CE9B9B6}"/>
                  </a:ext>
                </a:extLst>
              </p:cNvPr>
              <p:cNvSpPr/>
              <p:nvPr/>
            </p:nvSpPr>
            <p:spPr>
              <a:xfrm>
                <a:off x="6745558"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ube 221">
                <a:extLst>
                  <a:ext uri="{FF2B5EF4-FFF2-40B4-BE49-F238E27FC236}">
                    <a16:creationId xmlns:a16="http://schemas.microsoft.com/office/drawing/2014/main" id="{6E59308C-156E-54D0-EA5E-E819A20C6269}"/>
                  </a:ext>
                </a:extLst>
              </p:cNvPr>
              <p:cNvSpPr/>
              <p:nvPr/>
            </p:nvSpPr>
            <p:spPr>
              <a:xfrm>
                <a:off x="7132396"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ube 222">
                <a:extLst>
                  <a:ext uri="{FF2B5EF4-FFF2-40B4-BE49-F238E27FC236}">
                    <a16:creationId xmlns:a16="http://schemas.microsoft.com/office/drawing/2014/main" id="{B2E1967E-5A28-9480-817A-272A42EB57F0}"/>
                  </a:ext>
                </a:extLst>
              </p:cNvPr>
              <p:cNvSpPr/>
              <p:nvPr/>
            </p:nvSpPr>
            <p:spPr>
              <a:xfrm>
                <a:off x="7519799"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ube 223">
                <a:extLst>
                  <a:ext uri="{FF2B5EF4-FFF2-40B4-BE49-F238E27FC236}">
                    <a16:creationId xmlns:a16="http://schemas.microsoft.com/office/drawing/2014/main" id="{1AE3A45B-8B9D-C6D6-1E8F-7CADA4D91E83}"/>
                  </a:ext>
                </a:extLst>
              </p:cNvPr>
              <p:cNvSpPr/>
              <p:nvPr/>
            </p:nvSpPr>
            <p:spPr>
              <a:xfrm>
                <a:off x="7895523"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ube 224">
                <a:extLst>
                  <a:ext uri="{FF2B5EF4-FFF2-40B4-BE49-F238E27FC236}">
                    <a16:creationId xmlns:a16="http://schemas.microsoft.com/office/drawing/2014/main" id="{575E880D-A535-715F-8B13-CB5146D1E87F}"/>
                  </a:ext>
                </a:extLst>
              </p:cNvPr>
              <p:cNvSpPr/>
              <p:nvPr/>
            </p:nvSpPr>
            <p:spPr>
              <a:xfrm>
                <a:off x="8282361"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ube 225">
                <a:extLst>
                  <a:ext uri="{FF2B5EF4-FFF2-40B4-BE49-F238E27FC236}">
                    <a16:creationId xmlns:a16="http://schemas.microsoft.com/office/drawing/2014/main" id="{B5643FB1-9E83-2BA2-4C7B-9BD55EAC2DAB}"/>
                  </a:ext>
                </a:extLst>
              </p:cNvPr>
              <p:cNvSpPr/>
              <p:nvPr/>
            </p:nvSpPr>
            <p:spPr>
              <a:xfrm>
                <a:off x="8669764"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ube 226">
                <a:extLst>
                  <a:ext uri="{FF2B5EF4-FFF2-40B4-BE49-F238E27FC236}">
                    <a16:creationId xmlns:a16="http://schemas.microsoft.com/office/drawing/2014/main" id="{E60BDF4F-7BCE-57AA-BE59-310E0C2D533C}"/>
                  </a:ext>
                </a:extLst>
              </p:cNvPr>
              <p:cNvSpPr/>
              <p:nvPr/>
            </p:nvSpPr>
            <p:spPr>
              <a:xfrm>
                <a:off x="6745558"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Cube 227">
                <a:extLst>
                  <a:ext uri="{FF2B5EF4-FFF2-40B4-BE49-F238E27FC236}">
                    <a16:creationId xmlns:a16="http://schemas.microsoft.com/office/drawing/2014/main" id="{B0BEEEC7-FA2E-C7AD-9AD5-9C8B6ADBA0B6}"/>
                  </a:ext>
                </a:extLst>
              </p:cNvPr>
              <p:cNvSpPr/>
              <p:nvPr/>
            </p:nvSpPr>
            <p:spPr>
              <a:xfrm>
                <a:off x="7132396"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Cube 228">
                <a:extLst>
                  <a:ext uri="{FF2B5EF4-FFF2-40B4-BE49-F238E27FC236}">
                    <a16:creationId xmlns:a16="http://schemas.microsoft.com/office/drawing/2014/main" id="{E5BF21C0-A9AA-B7A1-4BAC-9C8D131E8693}"/>
                  </a:ext>
                </a:extLst>
              </p:cNvPr>
              <p:cNvSpPr/>
              <p:nvPr/>
            </p:nvSpPr>
            <p:spPr>
              <a:xfrm>
                <a:off x="7519799"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Cube 229">
                <a:extLst>
                  <a:ext uri="{FF2B5EF4-FFF2-40B4-BE49-F238E27FC236}">
                    <a16:creationId xmlns:a16="http://schemas.microsoft.com/office/drawing/2014/main" id="{E298447F-46D0-08DF-864A-04B8E32A4254}"/>
                  </a:ext>
                </a:extLst>
              </p:cNvPr>
              <p:cNvSpPr/>
              <p:nvPr/>
            </p:nvSpPr>
            <p:spPr>
              <a:xfrm>
                <a:off x="7895523"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Cube 230">
                <a:extLst>
                  <a:ext uri="{FF2B5EF4-FFF2-40B4-BE49-F238E27FC236}">
                    <a16:creationId xmlns:a16="http://schemas.microsoft.com/office/drawing/2014/main" id="{0AEAB8A3-D025-8B58-F2D0-5C5D94A6196C}"/>
                  </a:ext>
                </a:extLst>
              </p:cNvPr>
              <p:cNvSpPr/>
              <p:nvPr/>
            </p:nvSpPr>
            <p:spPr>
              <a:xfrm>
                <a:off x="8282361"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ube 231">
                <a:extLst>
                  <a:ext uri="{FF2B5EF4-FFF2-40B4-BE49-F238E27FC236}">
                    <a16:creationId xmlns:a16="http://schemas.microsoft.com/office/drawing/2014/main" id="{8763511B-162A-F3E8-CF89-7CA8500F35A7}"/>
                  </a:ext>
                </a:extLst>
              </p:cNvPr>
              <p:cNvSpPr/>
              <p:nvPr/>
            </p:nvSpPr>
            <p:spPr>
              <a:xfrm>
                <a:off x="8669764"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Cube 232">
                <a:extLst>
                  <a:ext uri="{FF2B5EF4-FFF2-40B4-BE49-F238E27FC236}">
                    <a16:creationId xmlns:a16="http://schemas.microsoft.com/office/drawing/2014/main" id="{F93132B3-21B4-95B8-047D-058BA693B36F}"/>
                  </a:ext>
                </a:extLst>
              </p:cNvPr>
              <p:cNvSpPr/>
              <p:nvPr/>
            </p:nvSpPr>
            <p:spPr>
              <a:xfrm>
                <a:off x="6745558"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Cube 233">
                <a:extLst>
                  <a:ext uri="{FF2B5EF4-FFF2-40B4-BE49-F238E27FC236}">
                    <a16:creationId xmlns:a16="http://schemas.microsoft.com/office/drawing/2014/main" id="{F75251D2-E8BD-B42A-B6AF-13444E435D00}"/>
                  </a:ext>
                </a:extLst>
              </p:cNvPr>
              <p:cNvSpPr/>
              <p:nvPr/>
            </p:nvSpPr>
            <p:spPr>
              <a:xfrm>
                <a:off x="7132396"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Cube 234">
                <a:extLst>
                  <a:ext uri="{FF2B5EF4-FFF2-40B4-BE49-F238E27FC236}">
                    <a16:creationId xmlns:a16="http://schemas.microsoft.com/office/drawing/2014/main" id="{FDFB0FBF-AEE7-398C-A8EC-D407C9F81E92}"/>
                  </a:ext>
                </a:extLst>
              </p:cNvPr>
              <p:cNvSpPr/>
              <p:nvPr/>
            </p:nvSpPr>
            <p:spPr>
              <a:xfrm>
                <a:off x="7519799"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Cube 235">
                <a:extLst>
                  <a:ext uri="{FF2B5EF4-FFF2-40B4-BE49-F238E27FC236}">
                    <a16:creationId xmlns:a16="http://schemas.microsoft.com/office/drawing/2014/main" id="{995E3D7D-7F98-F1DC-126B-B3EA2EB6E6D4}"/>
                  </a:ext>
                </a:extLst>
              </p:cNvPr>
              <p:cNvSpPr/>
              <p:nvPr/>
            </p:nvSpPr>
            <p:spPr>
              <a:xfrm>
                <a:off x="7895523"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Cube 236">
                <a:extLst>
                  <a:ext uri="{FF2B5EF4-FFF2-40B4-BE49-F238E27FC236}">
                    <a16:creationId xmlns:a16="http://schemas.microsoft.com/office/drawing/2014/main" id="{92F7C603-A160-589F-0E36-55D3CA67FDB6}"/>
                  </a:ext>
                </a:extLst>
              </p:cNvPr>
              <p:cNvSpPr/>
              <p:nvPr/>
            </p:nvSpPr>
            <p:spPr>
              <a:xfrm>
                <a:off x="8282361"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ube 237">
                <a:extLst>
                  <a:ext uri="{FF2B5EF4-FFF2-40B4-BE49-F238E27FC236}">
                    <a16:creationId xmlns:a16="http://schemas.microsoft.com/office/drawing/2014/main" id="{23392D08-62A8-19AD-50BC-818C6A407422}"/>
                  </a:ext>
                </a:extLst>
              </p:cNvPr>
              <p:cNvSpPr/>
              <p:nvPr/>
            </p:nvSpPr>
            <p:spPr>
              <a:xfrm>
                <a:off x="8669764"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ube 238">
                <a:extLst>
                  <a:ext uri="{FF2B5EF4-FFF2-40B4-BE49-F238E27FC236}">
                    <a16:creationId xmlns:a16="http://schemas.microsoft.com/office/drawing/2014/main" id="{6DEE1B7D-3CBB-8787-B6C5-4BF578D318A5}"/>
                  </a:ext>
                </a:extLst>
              </p:cNvPr>
              <p:cNvSpPr/>
              <p:nvPr/>
            </p:nvSpPr>
            <p:spPr>
              <a:xfrm>
                <a:off x="6753486"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ube 239">
                <a:extLst>
                  <a:ext uri="{FF2B5EF4-FFF2-40B4-BE49-F238E27FC236}">
                    <a16:creationId xmlns:a16="http://schemas.microsoft.com/office/drawing/2014/main" id="{8341CC44-5FED-31DC-FA35-F7589D243D86}"/>
                  </a:ext>
                </a:extLst>
              </p:cNvPr>
              <p:cNvSpPr/>
              <p:nvPr/>
            </p:nvSpPr>
            <p:spPr>
              <a:xfrm>
                <a:off x="7140324"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ube 240">
                <a:extLst>
                  <a:ext uri="{FF2B5EF4-FFF2-40B4-BE49-F238E27FC236}">
                    <a16:creationId xmlns:a16="http://schemas.microsoft.com/office/drawing/2014/main" id="{7D652C7A-EB0C-DE87-F791-6BCB14704CF2}"/>
                  </a:ext>
                </a:extLst>
              </p:cNvPr>
              <p:cNvSpPr/>
              <p:nvPr/>
            </p:nvSpPr>
            <p:spPr>
              <a:xfrm>
                <a:off x="7527727"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ube 241">
                <a:extLst>
                  <a:ext uri="{FF2B5EF4-FFF2-40B4-BE49-F238E27FC236}">
                    <a16:creationId xmlns:a16="http://schemas.microsoft.com/office/drawing/2014/main" id="{270306FB-9222-0E7C-3FE3-464C63AE9375}"/>
                  </a:ext>
                </a:extLst>
              </p:cNvPr>
              <p:cNvSpPr/>
              <p:nvPr/>
            </p:nvSpPr>
            <p:spPr>
              <a:xfrm>
                <a:off x="7903451"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ube 242">
                <a:extLst>
                  <a:ext uri="{FF2B5EF4-FFF2-40B4-BE49-F238E27FC236}">
                    <a16:creationId xmlns:a16="http://schemas.microsoft.com/office/drawing/2014/main" id="{E2A4F5BE-B52F-62C4-30EF-3F1508F1FA3E}"/>
                  </a:ext>
                </a:extLst>
              </p:cNvPr>
              <p:cNvSpPr/>
              <p:nvPr/>
            </p:nvSpPr>
            <p:spPr>
              <a:xfrm>
                <a:off x="8290289"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ube 243">
                <a:extLst>
                  <a:ext uri="{FF2B5EF4-FFF2-40B4-BE49-F238E27FC236}">
                    <a16:creationId xmlns:a16="http://schemas.microsoft.com/office/drawing/2014/main" id="{1F2B262E-D11A-98CE-F47E-C947DA14A380}"/>
                  </a:ext>
                </a:extLst>
              </p:cNvPr>
              <p:cNvSpPr/>
              <p:nvPr/>
            </p:nvSpPr>
            <p:spPr>
              <a:xfrm>
                <a:off x="8677692" y="2337248"/>
                <a:ext cx="457200" cy="457199"/>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6" name="TextBox 245">
            <a:extLst>
              <a:ext uri="{FF2B5EF4-FFF2-40B4-BE49-F238E27FC236}">
                <a16:creationId xmlns:a16="http://schemas.microsoft.com/office/drawing/2014/main" id="{237ADE56-AF9B-9AF9-2A95-67C1DD4AF5E5}"/>
              </a:ext>
            </a:extLst>
          </p:cNvPr>
          <p:cNvSpPr txBox="1"/>
          <p:nvPr/>
        </p:nvSpPr>
        <p:spPr>
          <a:xfrm>
            <a:off x="6621326" y="3797010"/>
            <a:ext cx="520335" cy="369332"/>
          </a:xfrm>
          <a:prstGeom prst="rect">
            <a:avLst/>
          </a:prstGeom>
          <a:noFill/>
        </p:spPr>
        <p:txBody>
          <a:bodyPr wrap="none" rtlCol="0">
            <a:spAutoFit/>
          </a:bodyPr>
          <a:lstStyle/>
          <a:p>
            <a:r>
              <a:rPr lang="en-US" dirty="0"/>
              <a:t>T =</a:t>
            </a:r>
          </a:p>
        </p:txBody>
      </p:sp>
      <p:sp>
        <p:nvSpPr>
          <p:cNvPr id="247" name="TextBox 246">
            <a:extLst>
              <a:ext uri="{FF2B5EF4-FFF2-40B4-BE49-F238E27FC236}">
                <a16:creationId xmlns:a16="http://schemas.microsoft.com/office/drawing/2014/main" id="{03944BD5-EA58-CFCC-F92B-C9BD5528C505}"/>
              </a:ext>
            </a:extLst>
          </p:cNvPr>
          <p:cNvSpPr txBox="1"/>
          <p:nvPr/>
        </p:nvSpPr>
        <p:spPr>
          <a:xfrm>
            <a:off x="2121989" y="3699128"/>
            <a:ext cx="550151" cy="369332"/>
          </a:xfrm>
          <a:prstGeom prst="rect">
            <a:avLst/>
          </a:prstGeom>
          <a:solidFill>
            <a:schemeClr val="bg1"/>
          </a:solidFill>
        </p:spPr>
        <p:txBody>
          <a:bodyPr wrap="none" rtlCol="0">
            <a:spAutoFit/>
          </a:bodyPr>
          <a:lstStyle/>
          <a:p>
            <a:r>
              <a:rPr lang="en-US" dirty="0"/>
              <a:t>R =</a:t>
            </a:r>
          </a:p>
        </p:txBody>
      </p:sp>
      <p:grpSp>
        <p:nvGrpSpPr>
          <p:cNvPr id="253" name="Group 252">
            <a:extLst>
              <a:ext uri="{FF2B5EF4-FFF2-40B4-BE49-F238E27FC236}">
                <a16:creationId xmlns:a16="http://schemas.microsoft.com/office/drawing/2014/main" id="{2FE09110-B7B8-1F55-439E-AD1F7C4D967B}"/>
              </a:ext>
            </a:extLst>
          </p:cNvPr>
          <p:cNvGrpSpPr/>
          <p:nvPr/>
        </p:nvGrpSpPr>
        <p:grpSpPr>
          <a:xfrm>
            <a:off x="1799993" y="2454017"/>
            <a:ext cx="8652964" cy="2837133"/>
            <a:chOff x="1799993" y="2454017"/>
            <a:chExt cx="8652964" cy="2837133"/>
          </a:xfrm>
        </p:grpSpPr>
        <p:sp>
          <p:nvSpPr>
            <p:cNvPr id="251" name="Rectangle 250">
              <a:extLst>
                <a:ext uri="{FF2B5EF4-FFF2-40B4-BE49-F238E27FC236}">
                  <a16:creationId xmlns:a16="http://schemas.microsoft.com/office/drawing/2014/main" id="{A62FB112-1D99-8536-755D-C98348DE71BC}"/>
                </a:ext>
              </a:extLst>
            </p:cNvPr>
            <p:cNvSpPr/>
            <p:nvPr/>
          </p:nvSpPr>
          <p:spPr>
            <a:xfrm>
              <a:off x="1799993" y="2514819"/>
              <a:ext cx="8041591" cy="277633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extBox 251">
              <a:extLst>
                <a:ext uri="{FF2B5EF4-FFF2-40B4-BE49-F238E27FC236}">
                  <a16:creationId xmlns:a16="http://schemas.microsoft.com/office/drawing/2014/main" id="{8A254043-50B9-ABF3-6991-9A84DE779C94}"/>
                </a:ext>
              </a:extLst>
            </p:cNvPr>
            <p:cNvSpPr txBox="1"/>
            <p:nvPr/>
          </p:nvSpPr>
          <p:spPr>
            <a:xfrm>
              <a:off x="9926851" y="2454017"/>
              <a:ext cx="526106" cy="584775"/>
            </a:xfrm>
            <a:prstGeom prst="rect">
              <a:avLst/>
            </a:prstGeom>
            <a:noFill/>
          </p:spPr>
          <p:txBody>
            <a:bodyPr wrap="none" rtlCol="0">
              <a:spAutoFit/>
            </a:bodyPr>
            <a:lstStyle/>
            <a:p>
              <a:r>
                <a:rPr lang="en-US" sz="3200" dirty="0">
                  <a:solidFill>
                    <a:srgbClr val="FFC000"/>
                  </a:solidFill>
                </a:rPr>
                <a:t>M</a:t>
              </a:r>
            </a:p>
          </p:txBody>
        </p:sp>
      </p:grpSp>
      <p:sp>
        <p:nvSpPr>
          <p:cNvPr id="249" name="Arc 248">
            <a:extLst>
              <a:ext uri="{FF2B5EF4-FFF2-40B4-BE49-F238E27FC236}">
                <a16:creationId xmlns:a16="http://schemas.microsoft.com/office/drawing/2014/main" id="{C03EB569-C7F5-266C-075D-2AB2E4853946}"/>
              </a:ext>
            </a:extLst>
          </p:cNvPr>
          <p:cNvSpPr/>
          <p:nvPr/>
        </p:nvSpPr>
        <p:spPr>
          <a:xfrm rot="8356062">
            <a:off x="8764451" y="1958395"/>
            <a:ext cx="802445" cy="840905"/>
          </a:xfrm>
          <a:prstGeom prst="arc">
            <a:avLst>
              <a:gd name="adj1" fmla="val 10400718"/>
              <a:gd name="adj2" fmla="val 16515434"/>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4" name="Straight Arrow Connector 253">
            <a:extLst>
              <a:ext uri="{FF2B5EF4-FFF2-40B4-BE49-F238E27FC236}">
                <a16:creationId xmlns:a16="http://schemas.microsoft.com/office/drawing/2014/main" id="{1BEAF0BC-559B-54B9-3AC3-FE2222F0E61C}"/>
              </a:ext>
            </a:extLst>
          </p:cNvPr>
          <p:cNvCxnSpPr>
            <a:cxnSpLocks/>
          </p:cNvCxnSpPr>
          <p:nvPr/>
        </p:nvCxnSpPr>
        <p:spPr>
          <a:xfrm flipV="1">
            <a:off x="935840" y="4038370"/>
            <a:ext cx="710494" cy="2164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6" name="Straight Arrow Connector 255">
            <a:extLst>
              <a:ext uri="{FF2B5EF4-FFF2-40B4-BE49-F238E27FC236}">
                <a16:creationId xmlns:a16="http://schemas.microsoft.com/office/drawing/2014/main" id="{E52CFBE3-3987-F5F4-4F40-520D5B68F1E2}"/>
              </a:ext>
            </a:extLst>
          </p:cNvPr>
          <p:cNvCxnSpPr>
            <a:cxnSpLocks/>
          </p:cNvCxnSpPr>
          <p:nvPr/>
        </p:nvCxnSpPr>
        <p:spPr>
          <a:xfrm>
            <a:off x="9954751" y="4035353"/>
            <a:ext cx="996373" cy="3041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20E9388-D811-08F1-6059-85C94B0DC2BA}"/>
                  </a:ext>
                </a:extLst>
              </p:cNvPr>
              <p:cNvSpPr txBox="1"/>
              <p:nvPr/>
            </p:nvSpPr>
            <p:spPr>
              <a:xfrm>
                <a:off x="1800796" y="1856792"/>
                <a:ext cx="931665"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𝑘</m:t>
                      </m:r>
                      <m:r>
                        <a:rPr lang="de-DE" b="0" i="1" smtClean="0">
                          <a:latin typeface="Cambria Math" panose="02040503050406030204" pitchFamily="18" charset="0"/>
                        </a:rPr>
                        <m:t>= </m:t>
                      </m:r>
                      <m:f>
                        <m:fPr>
                          <m:ctrlPr>
                            <a:rPr lang="de-DE" b="0" i="1" smtClean="0">
                              <a:latin typeface="Cambria Math" panose="02040503050406030204" pitchFamily="18" charset="0"/>
                            </a:rPr>
                          </m:ctrlPr>
                        </m:fPr>
                        <m:num>
                          <m:r>
                            <a:rPr lang="de-DE" b="0" i="1" smtClean="0">
                              <a:latin typeface="Cambria Math" panose="02040503050406030204" pitchFamily="18" charset="0"/>
                            </a:rPr>
                            <m:t>𝑞</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0</m:t>
                              </m:r>
                            </m:sub>
                          </m:sSub>
                        </m:num>
                        <m:den>
                          <m:r>
                            <a:rPr lang="de-DE" b="0" i="1" smtClean="0">
                              <a:latin typeface="Cambria Math" panose="02040503050406030204" pitchFamily="18" charset="0"/>
                            </a:rPr>
                            <m:t>2</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𝑝</m:t>
                              </m:r>
                            </m:e>
                            <m:sub>
                              <m:r>
                                <a:rPr lang="de-DE" b="0" i="1" smtClean="0">
                                  <a:latin typeface="Cambria Math" panose="02040503050406030204" pitchFamily="18" charset="0"/>
                                </a:rPr>
                                <m:t>𝑠</m:t>
                              </m:r>
                            </m:sub>
                          </m:sSub>
                        </m:den>
                      </m:f>
                    </m:oMath>
                  </m:oMathPara>
                </a14:m>
                <a:endParaRPr lang="en-US" dirty="0"/>
              </a:p>
            </p:txBody>
          </p:sp>
        </mc:Choice>
        <mc:Fallback xmlns="">
          <p:sp>
            <p:nvSpPr>
              <p:cNvPr id="7" name="TextBox 6">
                <a:extLst>
                  <a:ext uri="{FF2B5EF4-FFF2-40B4-BE49-F238E27FC236}">
                    <a16:creationId xmlns:a16="http://schemas.microsoft.com/office/drawing/2014/main" id="{220E9388-D811-08F1-6059-85C94B0DC2BA}"/>
                  </a:ext>
                </a:extLst>
              </p:cNvPr>
              <p:cNvSpPr txBox="1">
                <a:spLocks noRot="1" noChangeAspect="1" noMove="1" noResize="1" noEditPoints="1" noAdjustHandles="1" noChangeArrowheads="1" noChangeShapeType="1" noTextEdit="1"/>
              </p:cNvSpPr>
              <p:nvPr/>
            </p:nvSpPr>
            <p:spPr>
              <a:xfrm>
                <a:off x="1800796" y="1856792"/>
                <a:ext cx="931665" cy="565348"/>
              </a:xfrm>
              <a:prstGeom prst="rect">
                <a:avLst/>
              </a:prstGeom>
              <a:blipFill>
                <a:blip r:embed="rId7"/>
                <a:stretch>
                  <a:fillRect l="-5333" t="-222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93F4AC7-2906-6B0F-8C59-2BD59D434515}"/>
                  </a:ext>
                </a:extLst>
              </p:cNvPr>
              <p:cNvSpPr txBox="1"/>
              <p:nvPr/>
            </p:nvSpPr>
            <p:spPr>
              <a:xfrm>
                <a:off x="3128510" y="2006642"/>
                <a:ext cx="128285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r>
                            <a:rPr lang="de-DE" b="0" i="1" smtClean="0">
                              <a:latin typeface="Cambria Math" panose="02040503050406030204" pitchFamily="18" charset="0"/>
                            </a:rPr>
                            <m:t>(</m:t>
                          </m:r>
                          <m:r>
                            <a:rPr lang="de-DE" b="0" i="1" smtClean="0">
                              <a:latin typeface="Cambria Math" panose="02040503050406030204" pitchFamily="18" charset="0"/>
                            </a:rPr>
                            <m:t>𝑘𝐿</m:t>
                          </m:r>
                          <m:r>
                            <a:rPr lang="de-DE" b="0" i="1" smtClean="0">
                              <a:latin typeface="Cambria Math" panose="02040503050406030204" pitchFamily="18" charset="0"/>
                            </a:rPr>
                            <m:t>)</m:t>
                          </m:r>
                        </m:e>
                      </m:func>
                    </m:oMath>
                  </m:oMathPara>
                </a14:m>
                <a:endParaRPr lang="en-US" dirty="0"/>
              </a:p>
            </p:txBody>
          </p:sp>
        </mc:Choice>
        <mc:Fallback xmlns="">
          <p:sp>
            <p:nvSpPr>
              <p:cNvPr id="8" name="TextBox 7">
                <a:extLst>
                  <a:ext uri="{FF2B5EF4-FFF2-40B4-BE49-F238E27FC236}">
                    <a16:creationId xmlns:a16="http://schemas.microsoft.com/office/drawing/2014/main" id="{693F4AC7-2906-6B0F-8C59-2BD59D434515}"/>
                  </a:ext>
                </a:extLst>
              </p:cNvPr>
              <p:cNvSpPr txBox="1">
                <a:spLocks noRot="1" noChangeAspect="1" noMove="1" noResize="1" noEditPoints="1" noAdjustHandles="1" noChangeArrowheads="1" noChangeShapeType="1" noTextEdit="1"/>
              </p:cNvSpPr>
              <p:nvPr/>
            </p:nvSpPr>
            <p:spPr>
              <a:xfrm>
                <a:off x="3128510" y="2006642"/>
                <a:ext cx="1282852" cy="276999"/>
              </a:xfrm>
              <a:prstGeom prst="rect">
                <a:avLst/>
              </a:prstGeom>
              <a:blipFill>
                <a:blip r:embed="rId8"/>
                <a:stretch>
                  <a:fillRect l="-3922" r="-5882" b="-3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370CFBB-B10E-A0CD-D88E-BCCDDDA46761}"/>
                  </a:ext>
                </a:extLst>
              </p:cNvPr>
              <p:cNvSpPr txBox="1"/>
              <p:nvPr/>
            </p:nvSpPr>
            <p:spPr>
              <a:xfrm>
                <a:off x="4802463" y="2006642"/>
                <a:ext cx="12307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m:t>
                      </m:r>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sin</m:t>
                          </m:r>
                        </m:fName>
                        <m:e>
                          <m:r>
                            <a:rPr lang="de-DE" b="0" i="1" smtClean="0">
                              <a:latin typeface="Cambria Math" panose="02040503050406030204" pitchFamily="18" charset="0"/>
                            </a:rPr>
                            <m:t>(</m:t>
                          </m:r>
                          <m:r>
                            <a:rPr lang="de-DE" b="0" i="1" smtClean="0">
                              <a:latin typeface="Cambria Math" panose="02040503050406030204" pitchFamily="18" charset="0"/>
                            </a:rPr>
                            <m:t>𝑘𝐿</m:t>
                          </m:r>
                          <m:r>
                            <a:rPr lang="de-DE" b="0" i="1" smtClean="0">
                              <a:latin typeface="Cambria Math" panose="02040503050406030204" pitchFamily="18" charset="0"/>
                            </a:rPr>
                            <m:t>)</m:t>
                          </m:r>
                        </m:e>
                      </m:func>
                    </m:oMath>
                  </m:oMathPara>
                </a14:m>
                <a:endParaRPr lang="en-US" dirty="0"/>
              </a:p>
            </p:txBody>
          </p:sp>
        </mc:Choice>
        <mc:Fallback xmlns="">
          <p:sp>
            <p:nvSpPr>
              <p:cNvPr id="10" name="TextBox 9">
                <a:extLst>
                  <a:ext uri="{FF2B5EF4-FFF2-40B4-BE49-F238E27FC236}">
                    <a16:creationId xmlns:a16="http://schemas.microsoft.com/office/drawing/2014/main" id="{0370CFBB-B10E-A0CD-D88E-BCCDDDA46761}"/>
                  </a:ext>
                </a:extLst>
              </p:cNvPr>
              <p:cNvSpPr txBox="1">
                <a:spLocks noRot="1" noChangeAspect="1" noMove="1" noResize="1" noEditPoints="1" noAdjustHandles="1" noChangeArrowheads="1" noChangeShapeType="1" noTextEdit="1"/>
              </p:cNvSpPr>
              <p:nvPr/>
            </p:nvSpPr>
            <p:spPr>
              <a:xfrm>
                <a:off x="4802463" y="2006642"/>
                <a:ext cx="1230722" cy="276999"/>
              </a:xfrm>
              <a:prstGeom prst="rect">
                <a:avLst/>
              </a:prstGeom>
              <a:blipFill>
                <a:blip r:embed="rId9"/>
                <a:stretch>
                  <a:fillRect l="-4082" r="-5102" b="-3913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B099087E-E167-90DF-C08F-3CEEFCEC9A34}"/>
              </a:ext>
            </a:extLst>
          </p:cNvPr>
          <p:cNvSpPr txBox="1"/>
          <p:nvPr/>
        </p:nvSpPr>
        <p:spPr>
          <a:xfrm>
            <a:off x="8398327" y="1718312"/>
            <a:ext cx="2351926" cy="369332"/>
          </a:xfrm>
          <a:prstGeom prst="rect">
            <a:avLst/>
          </a:prstGeom>
          <a:noFill/>
        </p:spPr>
        <p:txBody>
          <a:bodyPr wrap="none" rtlCol="0">
            <a:spAutoFit/>
          </a:bodyPr>
          <a:lstStyle/>
          <a:p>
            <a:r>
              <a:rPr lang="en-US" dirty="0"/>
              <a:t>sparse, rank 3 tensor</a:t>
            </a:r>
          </a:p>
        </p:txBody>
      </p:sp>
      <p:sp>
        <p:nvSpPr>
          <p:cNvPr id="12" name="TextBox 11">
            <a:extLst>
              <a:ext uri="{FF2B5EF4-FFF2-40B4-BE49-F238E27FC236}">
                <a16:creationId xmlns:a16="http://schemas.microsoft.com/office/drawing/2014/main" id="{3A4EDB0A-C3A5-E0AD-5658-E56A00990CB9}"/>
              </a:ext>
            </a:extLst>
          </p:cNvPr>
          <p:cNvSpPr txBox="1"/>
          <p:nvPr/>
        </p:nvSpPr>
        <p:spPr>
          <a:xfrm>
            <a:off x="7703842" y="5908519"/>
            <a:ext cx="4457631" cy="523220"/>
          </a:xfrm>
          <a:prstGeom prst="rect">
            <a:avLst/>
          </a:prstGeom>
          <a:noFill/>
        </p:spPr>
        <p:txBody>
          <a:bodyPr wrap="none" rtlCol="0">
            <a:spAutoFit/>
          </a:bodyPr>
          <a:lstStyle/>
          <a:p>
            <a:r>
              <a:rPr lang="en-US" sz="1400" b="1" dirty="0"/>
              <a:t>F. Christoph Iselin, MAD Physical Methods Manual</a:t>
            </a:r>
          </a:p>
          <a:p>
            <a:r>
              <a:rPr lang="en-US" sz="1400" dirty="0"/>
              <a:t>https://mad8.web.cern.ch/doc/</a:t>
            </a:r>
            <a:r>
              <a:rPr lang="en-US" sz="1400" dirty="0" err="1"/>
              <a:t>phys_guide.pdf</a:t>
            </a:r>
            <a:endParaRPr lang="en-US" sz="1400" dirty="0"/>
          </a:p>
        </p:txBody>
      </p:sp>
    </p:spTree>
    <p:extLst>
      <p:ext uri="{BB962C8B-B14F-4D97-AF65-F5344CB8AC3E}">
        <p14:creationId xmlns:p14="http://schemas.microsoft.com/office/powerpoint/2010/main" val="352487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5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D087F-9FCE-51D2-591D-402A6BDB841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A368F9D-1229-707E-4478-E17BECAEC5F3}"/>
              </a:ext>
            </a:extLst>
          </p:cNvPr>
          <p:cNvSpPr>
            <a:spLocks noGrp="1"/>
          </p:cNvSpPr>
          <p:nvPr>
            <p:ph type="title"/>
          </p:nvPr>
        </p:nvSpPr>
        <p:spPr>
          <a:xfrm>
            <a:off x="359999" y="736682"/>
            <a:ext cx="10681039" cy="1080000"/>
          </a:xfrm>
        </p:spPr>
        <p:txBody>
          <a:bodyPr>
            <a:normAutofit/>
          </a:bodyPr>
          <a:lstStyle/>
          <a:p>
            <a:r>
              <a:rPr lang="en-US" sz="3200" dirty="0"/>
              <a:t>Cavity model</a:t>
            </a:r>
          </a:p>
        </p:txBody>
      </p:sp>
      <p:sp>
        <p:nvSpPr>
          <p:cNvPr id="4" name="Datumsplatzhalter 3">
            <a:extLst>
              <a:ext uri="{FF2B5EF4-FFF2-40B4-BE49-F238E27FC236}">
                <a16:creationId xmlns:a16="http://schemas.microsoft.com/office/drawing/2014/main" id="{CE124260-45B1-3DB7-7D94-DB0270C9AECF}"/>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CF778E8B-B2E6-BA8B-E1FA-647D9464D7AF}"/>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EA57FB86-F1F7-E8F0-DF76-C16507D38FB4}"/>
              </a:ext>
            </a:extLst>
          </p:cNvPr>
          <p:cNvSpPr>
            <a:spLocks noGrp="1"/>
          </p:cNvSpPr>
          <p:nvPr>
            <p:ph type="sldNum" sz="quarter" idx="16"/>
          </p:nvPr>
        </p:nvSpPr>
        <p:spPr/>
        <p:txBody>
          <a:bodyPr/>
          <a:lstStyle/>
          <a:p>
            <a:fld id="{DD2F4C09-65E4-4AD7-8D55-83CBD210ED85}" type="slidenum">
              <a:rPr lang="en-US" smtClean="0"/>
              <a:pPr/>
              <a:t>11</a:t>
            </a:fld>
            <a:endParaRPr lang="en-US"/>
          </a:p>
        </p:txBody>
      </p:sp>
      <p:sp>
        <p:nvSpPr>
          <p:cNvPr id="14" name="Content Placeholder 2">
            <a:extLst>
              <a:ext uri="{FF2B5EF4-FFF2-40B4-BE49-F238E27FC236}">
                <a16:creationId xmlns:a16="http://schemas.microsoft.com/office/drawing/2014/main" id="{1C0083D3-F937-5D8C-99D1-5112E00DD9C3}"/>
              </a:ext>
            </a:extLst>
          </p:cNvPr>
          <p:cNvSpPr>
            <a:spLocks noGrp="1"/>
          </p:cNvSpPr>
          <p:nvPr>
            <p:ph idx="1"/>
          </p:nvPr>
        </p:nvSpPr>
        <p:spPr>
          <a:xfrm>
            <a:off x="359999" y="2086450"/>
            <a:ext cx="5478684" cy="3313916"/>
          </a:xfrm>
        </p:spPr>
        <p:txBody>
          <a:bodyPr>
            <a:normAutofit/>
          </a:bodyPr>
          <a:lstStyle/>
          <a:p>
            <a:endParaRPr lang="en-US" dirty="0"/>
          </a:p>
          <a:p>
            <a:pPr>
              <a:buFont typeface="Arial" panose="020B0604020202020204" pitchFamily="34" charset="0"/>
              <a:buChar char="•"/>
            </a:pPr>
            <a:r>
              <a:rPr lang="en-US" dirty="0"/>
              <a:t>simple cavity model with a phase dependent momentum kick</a:t>
            </a:r>
          </a:p>
          <a:p>
            <a:pPr>
              <a:buFont typeface="Arial" panose="020B0604020202020204" pitchFamily="34" charset="0"/>
              <a:buChar char="•"/>
            </a:pPr>
            <a:r>
              <a:rPr lang="en-US" dirty="0"/>
              <a:t>phase is relative to the reference particle</a:t>
            </a:r>
          </a:p>
          <a:p>
            <a:pPr>
              <a:buFont typeface="Arial" panose="020B0604020202020204" pitchFamily="34" charset="0"/>
              <a:buChar char="•"/>
            </a:pPr>
            <a:r>
              <a:rPr lang="en-US" dirty="0"/>
              <a:t>resulting parameters were scaled to match the characteristic of the three-gap cavity</a:t>
            </a:r>
          </a:p>
        </p:txBody>
      </p:sp>
      <p:cxnSp>
        <p:nvCxnSpPr>
          <p:cNvPr id="16" name="Straight Arrow Connector 15">
            <a:extLst>
              <a:ext uri="{FF2B5EF4-FFF2-40B4-BE49-F238E27FC236}">
                <a16:creationId xmlns:a16="http://schemas.microsoft.com/office/drawing/2014/main" id="{C62F87D2-C258-86E3-B09D-5BBA8CB3D05F}"/>
              </a:ext>
            </a:extLst>
          </p:cNvPr>
          <p:cNvCxnSpPr>
            <a:cxnSpLocks/>
          </p:cNvCxnSpPr>
          <p:nvPr/>
        </p:nvCxnSpPr>
        <p:spPr>
          <a:xfrm>
            <a:off x="6991545" y="3843772"/>
            <a:ext cx="436461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D0423B8-30C8-9394-E528-B173FDF702F3}"/>
              </a:ext>
            </a:extLst>
          </p:cNvPr>
          <p:cNvCxnSpPr>
            <a:cxnSpLocks/>
          </p:cNvCxnSpPr>
          <p:nvPr/>
        </p:nvCxnSpPr>
        <p:spPr>
          <a:xfrm flipV="1">
            <a:off x="9173851" y="2086450"/>
            <a:ext cx="0" cy="3514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492FE655-4FB2-3F8E-2DC1-1D8A37D4B90D}"/>
              </a:ext>
            </a:extLst>
          </p:cNvPr>
          <p:cNvGrpSpPr/>
          <p:nvPr/>
        </p:nvGrpSpPr>
        <p:grpSpPr>
          <a:xfrm>
            <a:off x="7458075" y="2421887"/>
            <a:ext cx="3428408" cy="2855086"/>
            <a:chOff x="7458075" y="2421887"/>
            <a:chExt cx="3428408" cy="2855086"/>
          </a:xfrm>
        </p:grpSpPr>
        <p:sp>
          <p:nvSpPr>
            <p:cNvPr id="22" name="Freeform 21">
              <a:extLst>
                <a:ext uri="{FF2B5EF4-FFF2-40B4-BE49-F238E27FC236}">
                  <a16:creationId xmlns:a16="http://schemas.microsoft.com/office/drawing/2014/main" id="{ADA36881-8FF2-CDB8-FB1C-8816C1630DB0}"/>
                </a:ext>
              </a:extLst>
            </p:cNvPr>
            <p:cNvSpPr/>
            <p:nvPr/>
          </p:nvSpPr>
          <p:spPr>
            <a:xfrm>
              <a:off x="7513163" y="2421887"/>
              <a:ext cx="3318232" cy="2855086"/>
            </a:xfrm>
            <a:custGeom>
              <a:avLst/>
              <a:gdLst>
                <a:gd name="connsiteX0" fmla="*/ 0 w 3582185"/>
                <a:gd name="connsiteY0" fmla="*/ 1583785 h 2837575"/>
                <a:gd name="connsiteX1" fmla="*/ 565608 w 3582185"/>
                <a:gd name="connsiteY1" fmla="*/ 56643 h 2837575"/>
                <a:gd name="connsiteX2" fmla="*/ 1131216 w 3582185"/>
                <a:gd name="connsiteY2" fmla="*/ 2837550 h 2837575"/>
                <a:gd name="connsiteX3" fmla="*/ 1640264 w 3582185"/>
                <a:gd name="connsiteY3" fmla="*/ 82 h 2837575"/>
                <a:gd name="connsiteX4" fmla="*/ 2149311 w 3582185"/>
                <a:gd name="connsiteY4" fmla="*/ 2809270 h 2837575"/>
                <a:gd name="connsiteX5" fmla="*/ 2733773 w 3582185"/>
                <a:gd name="connsiteY5" fmla="*/ 82 h 2837575"/>
                <a:gd name="connsiteX6" fmla="*/ 3101418 w 3582185"/>
                <a:gd name="connsiteY6" fmla="*/ 2705575 h 2837575"/>
                <a:gd name="connsiteX7" fmla="*/ 3582185 w 3582185"/>
                <a:gd name="connsiteY7" fmla="*/ 207472 h 2837575"/>
                <a:gd name="connsiteX0" fmla="*/ 0 w 3421930"/>
                <a:gd name="connsiteY0" fmla="*/ 1593212 h 2837575"/>
                <a:gd name="connsiteX1" fmla="*/ 405353 w 3421930"/>
                <a:gd name="connsiteY1" fmla="*/ 56643 h 2837575"/>
                <a:gd name="connsiteX2" fmla="*/ 970961 w 3421930"/>
                <a:gd name="connsiteY2" fmla="*/ 2837550 h 2837575"/>
                <a:gd name="connsiteX3" fmla="*/ 1480009 w 3421930"/>
                <a:gd name="connsiteY3" fmla="*/ 82 h 2837575"/>
                <a:gd name="connsiteX4" fmla="*/ 1989056 w 3421930"/>
                <a:gd name="connsiteY4" fmla="*/ 2809270 h 2837575"/>
                <a:gd name="connsiteX5" fmla="*/ 2573518 w 3421930"/>
                <a:gd name="connsiteY5" fmla="*/ 82 h 2837575"/>
                <a:gd name="connsiteX6" fmla="*/ 2941163 w 3421930"/>
                <a:gd name="connsiteY6" fmla="*/ 2705575 h 2837575"/>
                <a:gd name="connsiteX7" fmla="*/ 3421930 w 3421930"/>
                <a:gd name="connsiteY7" fmla="*/ 207472 h 2837575"/>
                <a:gd name="connsiteX0" fmla="*/ 0 w 2941163"/>
                <a:gd name="connsiteY0" fmla="*/ 1593212 h 2837575"/>
                <a:gd name="connsiteX1" fmla="*/ 405353 w 2941163"/>
                <a:gd name="connsiteY1" fmla="*/ 56643 h 2837575"/>
                <a:gd name="connsiteX2" fmla="*/ 970961 w 2941163"/>
                <a:gd name="connsiteY2" fmla="*/ 2837550 h 2837575"/>
                <a:gd name="connsiteX3" fmla="*/ 1480009 w 2941163"/>
                <a:gd name="connsiteY3" fmla="*/ 82 h 2837575"/>
                <a:gd name="connsiteX4" fmla="*/ 1989056 w 2941163"/>
                <a:gd name="connsiteY4" fmla="*/ 2809270 h 2837575"/>
                <a:gd name="connsiteX5" fmla="*/ 2573518 w 2941163"/>
                <a:gd name="connsiteY5" fmla="*/ 82 h 2837575"/>
                <a:gd name="connsiteX6" fmla="*/ 2941163 w 2941163"/>
                <a:gd name="connsiteY6" fmla="*/ 2705575 h 2837575"/>
                <a:gd name="connsiteX0" fmla="*/ 0 w 2856322"/>
                <a:gd name="connsiteY0" fmla="*/ 1609057 h 2853420"/>
                <a:gd name="connsiteX1" fmla="*/ 405353 w 2856322"/>
                <a:gd name="connsiteY1" fmla="*/ 72488 h 2853420"/>
                <a:gd name="connsiteX2" fmla="*/ 970961 w 2856322"/>
                <a:gd name="connsiteY2" fmla="*/ 2853395 h 2853420"/>
                <a:gd name="connsiteX3" fmla="*/ 1480009 w 2856322"/>
                <a:gd name="connsiteY3" fmla="*/ 15927 h 2853420"/>
                <a:gd name="connsiteX4" fmla="*/ 1989056 w 2856322"/>
                <a:gd name="connsiteY4" fmla="*/ 2825115 h 2853420"/>
                <a:gd name="connsiteX5" fmla="*/ 2573518 w 2856322"/>
                <a:gd name="connsiteY5" fmla="*/ 15927 h 2853420"/>
                <a:gd name="connsiteX6" fmla="*/ 2856322 w 2856322"/>
                <a:gd name="connsiteY6" fmla="*/ 1618484 h 2853420"/>
                <a:gd name="connsiteX0" fmla="*/ 0 w 2856322"/>
                <a:gd name="connsiteY0" fmla="*/ 1610487 h 2854850"/>
                <a:gd name="connsiteX1" fmla="*/ 405353 w 2856322"/>
                <a:gd name="connsiteY1" fmla="*/ 73918 h 2854850"/>
                <a:gd name="connsiteX2" fmla="*/ 970961 w 2856322"/>
                <a:gd name="connsiteY2" fmla="*/ 2854825 h 2854850"/>
                <a:gd name="connsiteX3" fmla="*/ 1480009 w 2856322"/>
                <a:gd name="connsiteY3" fmla="*/ 17357 h 2854850"/>
                <a:gd name="connsiteX4" fmla="*/ 1989056 w 2856322"/>
                <a:gd name="connsiteY4" fmla="*/ 2826545 h 2854850"/>
                <a:gd name="connsiteX5" fmla="*/ 2573518 w 2856322"/>
                <a:gd name="connsiteY5" fmla="*/ 17357 h 2854850"/>
                <a:gd name="connsiteX6" fmla="*/ 2856322 w 2856322"/>
                <a:gd name="connsiteY6" fmla="*/ 1619914 h 2854850"/>
                <a:gd name="connsiteX0" fmla="*/ 0 w 2856322"/>
                <a:gd name="connsiteY0" fmla="*/ 1610487 h 2854850"/>
                <a:gd name="connsiteX1" fmla="*/ 405353 w 2856322"/>
                <a:gd name="connsiteY1" fmla="*/ 73918 h 2854850"/>
                <a:gd name="connsiteX2" fmla="*/ 970961 w 2856322"/>
                <a:gd name="connsiteY2" fmla="*/ 2854825 h 2854850"/>
                <a:gd name="connsiteX3" fmla="*/ 1480009 w 2856322"/>
                <a:gd name="connsiteY3" fmla="*/ 17357 h 2854850"/>
                <a:gd name="connsiteX4" fmla="*/ 1989056 w 2856322"/>
                <a:gd name="connsiteY4" fmla="*/ 2826545 h 2854850"/>
                <a:gd name="connsiteX5" fmla="*/ 2573518 w 2856322"/>
                <a:gd name="connsiteY5" fmla="*/ 17357 h 2854850"/>
                <a:gd name="connsiteX6" fmla="*/ 2856322 w 2856322"/>
                <a:gd name="connsiteY6" fmla="*/ 1619914 h 2854850"/>
                <a:gd name="connsiteX0" fmla="*/ 0 w 2856322"/>
                <a:gd name="connsiteY0" fmla="*/ 1610487 h 2854836"/>
                <a:gd name="connsiteX1" fmla="*/ 397506 w 2856322"/>
                <a:gd name="connsiteY1" fmla="*/ 55065 h 2854836"/>
                <a:gd name="connsiteX2" fmla="*/ 970961 w 2856322"/>
                <a:gd name="connsiteY2" fmla="*/ 2854825 h 2854836"/>
                <a:gd name="connsiteX3" fmla="*/ 1480009 w 2856322"/>
                <a:gd name="connsiteY3" fmla="*/ 17357 h 2854836"/>
                <a:gd name="connsiteX4" fmla="*/ 1989056 w 2856322"/>
                <a:gd name="connsiteY4" fmla="*/ 2826545 h 2854836"/>
                <a:gd name="connsiteX5" fmla="*/ 2573518 w 2856322"/>
                <a:gd name="connsiteY5" fmla="*/ 17357 h 2854836"/>
                <a:gd name="connsiteX6" fmla="*/ 2856322 w 2856322"/>
                <a:gd name="connsiteY6" fmla="*/ 1619914 h 2854836"/>
                <a:gd name="connsiteX0" fmla="*/ 0 w 2856322"/>
                <a:gd name="connsiteY0" fmla="*/ 1610487 h 2854836"/>
                <a:gd name="connsiteX1" fmla="*/ 397506 w 2856322"/>
                <a:gd name="connsiteY1" fmla="*/ 55065 h 2854836"/>
                <a:gd name="connsiteX2" fmla="*/ 970961 w 2856322"/>
                <a:gd name="connsiteY2" fmla="*/ 2854825 h 2854836"/>
                <a:gd name="connsiteX3" fmla="*/ 1480009 w 2856322"/>
                <a:gd name="connsiteY3" fmla="*/ 17357 h 2854836"/>
                <a:gd name="connsiteX4" fmla="*/ 1989056 w 2856322"/>
                <a:gd name="connsiteY4" fmla="*/ 2826545 h 2854836"/>
                <a:gd name="connsiteX5" fmla="*/ 2573518 w 2856322"/>
                <a:gd name="connsiteY5" fmla="*/ 17357 h 2854836"/>
                <a:gd name="connsiteX6" fmla="*/ 2856322 w 2856322"/>
                <a:gd name="connsiteY6" fmla="*/ 1619914 h 2854836"/>
                <a:gd name="connsiteX0" fmla="*/ 0 w 2856322"/>
                <a:gd name="connsiteY0" fmla="*/ 1610487 h 2854836"/>
                <a:gd name="connsiteX1" fmla="*/ 397506 w 2856322"/>
                <a:gd name="connsiteY1" fmla="*/ 55065 h 2854836"/>
                <a:gd name="connsiteX2" fmla="*/ 970961 w 2856322"/>
                <a:gd name="connsiteY2" fmla="*/ 2854825 h 2854836"/>
                <a:gd name="connsiteX3" fmla="*/ 1480009 w 2856322"/>
                <a:gd name="connsiteY3" fmla="*/ 17357 h 2854836"/>
                <a:gd name="connsiteX4" fmla="*/ 1989056 w 2856322"/>
                <a:gd name="connsiteY4" fmla="*/ 2826545 h 2854836"/>
                <a:gd name="connsiteX5" fmla="*/ 2573518 w 2856322"/>
                <a:gd name="connsiteY5" fmla="*/ 17357 h 2854836"/>
                <a:gd name="connsiteX6" fmla="*/ 2856322 w 2856322"/>
                <a:gd name="connsiteY6" fmla="*/ 1619914 h 2854836"/>
                <a:gd name="connsiteX0" fmla="*/ 0 w 2762158"/>
                <a:gd name="connsiteY0" fmla="*/ 1629340 h 2854836"/>
                <a:gd name="connsiteX1" fmla="*/ 303342 w 2762158"/>
                <a:gd name="connsiteY1" fmla="*/ 55065 h 2854836"/>
                <a:gd name="connsiteX2" fmla="*/ 876797 w 2762158"/>
                <a:gd name="connsiteY2" fmla="*/ 2854825 h 2854836"/>
                <a:gd name="connsiteX3" fmla="*/ 1385845 w 2762158"/>
                <a:gd name="connsiteY3" fmla="*/ 17357 h 2854836"/>
                <a:gd name="connsiteX4" fmla="*/ 1894892 w 2762158"/>
                <a:gd name="connsiteY4" fmla="*/ 2826545 h 2854836"/>
                <a:gd name="connsiteX5" fmla="*/ 2479354 w 2762158"/>
                <a:gd name="connsiteY5" fmla="*/ 17357 h 2854836"/>
                <a:gd name="connsiteX6" fmla="*/ 2762158 w 2762158"/>
                <a:gd name="connsiteY6" fmla="*/ 1619914 h 2854836"/>
                <a:gd name="connsiteX0" fmla="*/ 0 w 2762158"/>
                <a:gd name="connsiteY0" fmla="*/ 1629590 h 2855086"/>
                <a:gd name="connsiteX1" fmla="*/ 303342 w 2762158"/>
                <a:gd name="connsiteY1" fmla="*/ 55315 h 2855086"/>
                <a:gd name="connsiteX2" fmla="*/ 876797 w 2762158"/>
                <a:gd name="connsiteY2" fmla="*/ 2855075 h 2855086"/>
                <a:gd name="connsiteX3" fmla="*/ 1385845 w 2762158"/>
                <a:gd name="connsiteY3" fmla="*/ 17607 h 2855086"/>
                <a:gd name="connsiteX4" fmla="*/ 1894892 w 2762158"/>
                <a:gd name="connsiteY4" fmla="*/ 2826795 h 2855086"/>
                <a:gd name="connsiteX5" fmla="*/ 2479354 w 2762158"/>
                <a:gd name="connsiteY5" fmla="*/ 17607 h 2855086"/>
                <a:gd name="connsiteX6" fmla="*/ 2762158 w 2762158"/>
                <a:gd name="connsiteY6" fmla="*/ 1620164 h 285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158" h="2855086">
                  <a:moveTo>
                    <a:pt x="0" y="1629590"/>
                  </a:moveTo>
                  <a:cubicBezTo>
                    <a:pt x="122548" y="752111"/>
                    <a:pt x="157209" y="-148933"/>
                    <a:pt x="303342" y="55315"/>
                  </a:cubicBezTo>
                  <a:cubicBezTo>
                    <a:pt x="449475" y="259563"/>
                    <a:pt x="696380" y="2861360"/>
                    <a:pt x="876797" y="2855075"/>
                  </a:cubicBezTo>
                  <a:cubicBezTo>
                    <a:pt x="1057214" y="2848790"/>
                    <a:pt x="1216163" y="22320"/>
                    <a:pt x="1385845" y="17607"/>
                  </a:cubicBezTo>
                  <a:cubicBezTo>
                    <a:pt x="1555527" y="12894"/>
                    <a:pt x="1712641" y="2826795"/>
                    <a:pt x="1894892" y="2826795"/>
                  </a:cubicBezTo>
                  <a:cubicBezTo>
                    <a:pt x="2077143" y="2826795"/>
                    <a:pt x="2334810" y="218712"/>
                    <a:pt x="2479354" y="17607"/>
                  </a:cubicBezTo>
                  <a:cubicBezTo>
                    <a:pt x="2623898" y="-183498"/>
                    <a:pt x="2725243" y="1399943"/>
                    <a:pt x="2762158" y="1620164"/>
                  </a:cubicBezTo>
                </a:path>
              </a:pathLst>
            </a:cu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B93E7FF-DEA6-0D8C-9A40-022DDE413075}"/>
                </a:ext>
              </a:extLst>
            </p:cNvPr>
            <p:cNvCxnSpPr>
              <a:cxnSpLocks/>
              <a:stCxn id="22" idx="0"/>
            </p:cNvCxnSpPr>
            <p:nvPr/>
          </p:nvCxnSpPr>
          <p:spPr>
            <a:xfrm flipH="1">
              <a:off x="7458075" y="4051477"/>
              <a:ext cx="55088" cy="364948"/>
            </a:xfrm>
            <a:prstGeom prst="line">
              <a:avLst/>
            </a:prstGeom>
            <a:ln w="12700">
              <a:solidFill>
                <a:srgbClr val="0070C0"/>
              </a:solidFill>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A1CAB5F-BF0F-2919-185F-226347A59D5E}"/>
                </a:ext>
              </a:extLst>
            </p:cNvPr>
            <p:cNvCxnSpPr>
              <a:cxnSpLocks/>
            </p:cNvCxnSpPr>
            <p:nvPr/>
          </p:nvCxnSpPr>
          <p:spPr>
            <a:xfrm>
              <a:off x="10831395" y="4051477"/>
              <a:ext cx="55088" cy="339548"/>
            </a:xfrm>
            <a:prstGeom prst="line">
              <a:avLst/>
            </a:prstGeom>
            <a:ln w="12700">
              <a:solidFill>
                <a:srgbClr val="0070C0"/>
              </a:solidFill>
              <a:prstDash val="lgDash"/>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3E176D11-4029-5A8D-570E-7D70A1A762A7}"/>
              </a:ext>
            </a:extLst>
          </p:cNvPr>
          <p:cNvSpPr txBox="1"/>
          <p:nvPr/>
        </p:nvSpPr>
        <p:spPr>
          <a:xfrm>
            <a:off x="9230139" y="1802071"/>
            <a:ext cx="312906" cy="369332"/>
          </a:xfrm>
          <a:prstGeom prst="rect">
            <a:avLst/>
          </a:prstGeom>
          <a:noFill/>
        </p:spPr>
        <p:txBody>
          <a:bodyPr wrap="none" rtlCol="0">
            <a:spAutoFit/>
          </a:bodyPr>
          <a:lstStyle/>
          <a:p>
            <a:r>
              <a:rPr lang="en-US" dirty="0"/>
              <a:t>u</a:t>
            </a:r>
          </a:p>
        </p:txBody>
      </p:sp>
      <p:sp>
        <p:nvSpPr>
          <p:cNvPr id="34" name="TextBox 33">
            <a:extLst>
              <a:ext uri="{FF2B5EF4-FFF2-40B4-BE49-F238E27FC236}">
                <a16:creationId xmlns:a16="http://schemas.microsoft.com/office/drawing/2014/main" id="{2B763BD8-8ADD-6207-E11E-039634CD169F}"/>
              </a:ext>
            </a:extLst>
          </p:cNvPr>
          <p:cNvSpPr txBox="1"/>
          <p:nvPr/>
        </p:nvSpPr>
        <p:spPr>
          <a:xfrm>
            <a:off x="11353013" y="3659106"/>
            <a:ext cx="248786" cy="369332"/>
          </a:xfrm>
          <a:prstGeom prst="rect">
            <a:avLst/>
          </a:prstGeom>
          <a:noFill/>
        </p:spPr>
        <p:txBody>
          <a:bodyPr wrap="none" rtlCol="0">
            <a:spAutoFit/>
          </a:bodyPr>
          <a:lstStyle/>
          <a:p>
            <a:r>
              <a:rPr lang="en-US" dirty="0"/>
              <a:t>t</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243C5FBE-9071-592D-B93D-C18AAC56EB91}"/>
                  </a:ext>
                </a:extLst>
              </p:cNvPr>
              <p:cNvSpPr txBox="1"/>
              <p:nvPr/>
            </p:nvSpPr>
            <p:spPr>
              <a:xfrm>
                <a:off x="1108512" y="5359861"/>
                <a:ext cx="1595501" cy="5003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ea typeface="Cambria Math" panose="02040503050406030204" pitchFamily="18" charset="0"/>
                        </a:rPr>
                        <m:t>ϕ</m:t>
                      </m:r>
                      <m:r>
                        <a:rPr lang="de-DE" b="0" i="0" smtClean="0">
                          <a:latin typeface="Cambria Math" panose="02040503050406030204" pitchFamily="18" charset="0"/>
                        </a:rPr>
                        <m:t>=</m:t>
                      </m:r>
                      <m:sSub>
                        <m:sSubPr>
                          <m:ctrlPr>
                            <a:rPr lang="de-DE" b="0" i="1" smtClean="0">
                              <a:latin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ϕ</m:t>
                          </m:r>
                        </m:e>
                        <m:sub>
                          <m:r>
                            <m:rPr>
                              <m:sty m:val="p"/>
                            </m:rPr>
                            <a:rPr lang="de-DE" b="0" i="0" smtClean="0">
                              <a:latin typeface="Cambria Math" panose="02040503050406030204" pitchFamily="18" charset="0"/>
                            </a:rPr>
                            <m:t>s</m:t>
                          </m:r>
                        </m:sub>
                      </m:sSub>
                      <m:r>
                        <a:rPr lang="de-DE" b="0" i="0" smtClean="0">
                          <a:latin typeface="Cambria Math" panose="02040503050406030204" pitchFamily="18" charset="0"/>
                        </a:rPr>
                        <m:t>−2</m:t>
                      </m:r>
                      <m:r>
                        <m:rPr>
                          <m:sty m:val="p"/>
                        </m:rPr>
                        <a:rPr lang="de-DE" b="0" i="0" smtClean="0">
                          <a:latin typeface="Cambria Math" panose="02040503050406030204" pitchFamily="18" charset="0"/>
                          <a:ea typeface="Cambria Math" panose="02040503050406030204" pitchFamily="18" charset="0"/>
                        </a:rPr>
                        <m:t>πf</m:t>
                      </m:r>
                      <m:f>
                        <m:fPr>
                          <m:ctrlPr>
                            <a:rPr lang="de-DE" b="0" i="1" smtClean="0">
                              <a:latin typeface="Cambria Math" panose="02040503050406030204" pitchFamily="18" charset="0"/>
                              <a:ea typeface="Cambria Math" panose="02040503050406030204" pitchFamily="18" charset="0"/>
                            </a:rPr>
                          </m:ctrlPr>
                        </m:fPr>
                        <m:num>
                          <m:r>
                            <m:rPr>
                              <m:sty m:val="p"/>
                            </m:rPr>
                            <a:rPr lang="de-DE" b="0" i="0" smtClean="0">
                              <a:latin typeface="Cambria Math" panose="02040503050406030204" pitchFamily="18" charset="0"/>
                              <a:ea typeface="Cambria Math" panose="02040503050406030204" pitchFamily="18" charset="0"/>
                            </a:rPr>
                            <m:t>t</m:t>
                          </m:r>
                        </m:num>
                        <m:den>
                          <m:r>
                            <m:rPr>
                              <m:sty m:val="p"/>
                            </m:rPr>
                            <a:rPr lang="de-DE" b="0" i="0" smtClean="0">
                              <a:latin typeface="Cambria Math" panose="02040503050406030204" pitchFamily="18" charset="0"/>
                              <a:ea typeface="Cambria Math" panose="02040503050406030204" pitchFamily="18" charset="0"/>
                            </a:rPr>
                            <m:t>c</m:t>
                          </m:r>
                        </m:den>
                      </m:f>
                    </m:oMath>
                  </m:oMathPara>
                </a14:m>
                <a:endParaRPr lang="en-US" dirty="0"/>
              </a:p>
            </p:txBody>
          </p:sp>
        </mc:Choice>
        <mc:Fallback xmlns="">
          <p:sp>
            <p:nvSpPr>
              <p:cNvPr id="36" name="TextBox 35">
                <a:extLst>
                  <a:ext uri="{FF2B5EF4-FFF2-40B4-BE49-F238E27FC236}">
                    <a16:creationId xmlns:a16="http://schemas.microsoft.com/office/drawing/2014/main" id="{243C5FBE-9071-592D-B93D-C18AAC56EB91}"/>
                  </a:ext>
                </a:extLst>
              </p:cNvPr>
              <p:cNvSpPr txBox="1">
                <a:spLocks noRot="1" noChangeAspect="1" noMove="1" noResize="1" noEditPoints="1" noAdjustHandles="1" noChangeArrowheads="1" noChangeShapeType="1" noTextEdit="1"/>
              </p:cNvSpPr>
              <p:nvPr/>
            </p:nvSpPr>
            <p:spPr>
              <a:xfrm>
                <a:off x="1108512" y="5359861"/>
                <a:ext cx="1595501" cy="500393"/>
              </a:xfrm>
              <a:prstGeom prst="rect">
                <a:avLst/>
              </a:prstGeom>
              <a:blipFill>
                <a:blip r:embed="rId3"/>
                <a:stretch>
                  <a:fillRect l="-2362" b="-97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7894D1B-47F9-19BF-B1DB-C8AA7C93600E}"/>
                  </a:ext>
                </a:extLst>
              </p:cNvPr>
              <p:cNvSpPr txBox="1"/>
              <p:nvPr/>
            </p:nvSpPr>
            <p:spPr>
              <a:xfrm>
                <a:off x="1159899" y="4707553"/>
                <a:ext cx="1889620" cy="5210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de-DE" b="0" i="0" smtClean="0">
                              <a:latin typeface="Cambria Math" panose="02040503050406030204" pitchFamily="18" charset="0"/>
                            </a:rPr>
                            <m:t>p</m:t>
                          </m:r>
                        </m:e>
                        <m:sub>
                          <m:r>
                            <m:rPr>
                              <m:sty m:val="p"/>
                            </m:rPr>
                            <a:rPr lang="de-DE" b="0" i="0" smtClean="0">
                              <a:latin typeface="Cambria Math" panose="02040503050406030204" pitchFamily="18" charset="0"/>
                            </a:rPr>
                            <m:t>rel</m:t>
                          </m:r>
                        </m:sub>
                      </m:sSub>
                      <m:r>
                        <a:rPr lang="de-DE" b="0" i="0" smtClean="0">
                          <a:latin typeface="Cambria Math" panose="02040503050406030204" pitchFamily="18" charset="0"/>
                        </a:rPr>
                        <m:t>=</m:t>
                      </m:r>
                      <m:r>
                        <m:rPr>
                          <m:sty m:val="p"/>
                        </m:rPr>
                        <a:rPr lang="de-DE" b="0" i="0" smtClean="0">
                          <a:latin typeface="Cambria Math" panose="02040503050406030204" pitchFamily="18" charset="0"/>
                        </a:rPr>
                        <m:t>uω</m:t>
                      </m:r>
                      <m:f>
                        <m:fPr>
                          <m:ctrlPr>
                            <a:rPr lang="de-DE" b="0" i="1" smtClean="0">
                              <a:latin typeface="Cambria Math" panose="02040503050406030204" pitchFamily="18" charset="0"/>
                              <a:ea typeface="Cambria Math" panose="02040503050406030204" pitchFamily="18" charset="0"/>
                            </a:rPr>
                          </m:ctrlPr>
                        </m:fPr>
                        <m:num>
                          <m:r>
                            <m:rPr>
                              <m:sty m:val="p"/>
                            </m:rPr>
                            <a:rPr lang="de-DE" b="0" i="0" smtClean="0">
                              <a:latin typeface="Cambria Math" panose="02040503050406030204" pitchFamily="18" charset="0"/>
                              <a:ea typeface="Cambria Math" panose="02040503050406030204" pitchFamily="18" charset="0"/>
                            </a:rPr>
                            <m:t>e</m:t>
                          </m:r>
                        </m:num>
                        <m:den>
                          <m:r>
                            <m:rPr>
                              <m:sty m:val="p"/>
                            </m:rPr>
                            <a:rPr lang="de-DE" b="0" i="0" smtClean="0">
                              <a:latin typeface="Cambria Math" panose="02040503050406030204" pitchFamily="18" charset="0"/>
                              <a:ea typeface="Cambria Math" panose="02040503050406030204" pitchFamily="18" charset="0"/>
                            </a:rPr>
                            <m:t>pc</m:t>
                          </m:r>
                        </m:den>
                      </m:f>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cos</m:t>
                          </m:r>
                        </m:fName>
                        <m:e>
                          <m:r>
                            <m:rPr>
                              <m:sty m:val="p"/>
                            </m:rPr>
                            <a:rPr lang="de-DE" i="0">
                              <a:latin typeface="Cambria Math" panose="02040503050406030204" pitchFamily="18" charset="0"/>
                              <a:ea typeface="Cambria Math" panose="02040503050406030204" pitchFamily="18" charset="0"/>
                            </a:rPr>
                            <m:t>ϕ</m:t>
                          </m:r>
                        </m:e>
                      </m:func>
                    </m:oMath>
                  </m:oMathPara>
                </a14:m>
                <a:endParaRPr lang="en-US" dirty="0"/>
              </a:p>
            </p:txBody>
          </p:sp>
        </mc:Choice>
        <mc:Fallback xmlns="">
          <p:sp>
            <p:nvSpPr>
              <p:cNvPr id="37" name="TextBox 36">
                <a:extLst>
                  <a:ext uri="{FF2B5EF4-FFF2-40B4-BE49-F238E27FC236}">
                    <a16:creationId xmlns:a16="http://schemas.microsoft.com/office/drawing/2014/main" id="{C7894D1B-47F9-19BF-B1DB-C8AA7C93600E}"/>
                  </a:ext>
                </a:extLst>
              </p:cNvPr>
              <p:cNvSpPr txBox="1">
                <a:spLocks noRot="1" noChangeAspect="1" noMove="1" noResize="1" noEditPoints="1" noAdjustHandles="1" noChangeArrowheads="1" noChangeShapeType="1" noTextEdit="1"/>
              </p:cNvSpPr>
              <p:nvPr/>
            </p:nvSpPr>
            <p:spPr>
              <a:xfrm>
                <a:off x="1159899" y="4707553"/>
                <a:ext cx="1889620" cy="521040"/>
              </a:xfrm>
              <a:prstGeom prst="rect">
                <a:avLst/>
              </a:prstGeom>
              <a:blipFill>
                <a:blip r:embed="rId4"/>
                <a:stretch>
                  <a:fillRect l="-2000" r="-2000" b="-16667"/>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2641544C-DCB4-3FDF-D93C-EC585743721D}"/>
              </a:ext>
            </a:extLst>
          </p:cNvPr>
          <p:cNvGrpSpPr/>
          <p:nvPr/>
        </p:nvGrpSpPr>
        <p:grpSpPr>
          <a:xfrm>
            <a:off x="3452526" y="4437066"/>
            <a:ext cx="7900487" cy="2203598"/>
            <a:chOff x="3452526" y="4437066"/>
            <a:chExt cx="7900487" cy="2203598"/>
          </a:xfrm>
        </p:grpSpPr>
        <p:pic>
          <p:nvPicPr>
            <p:cNvPr id="3" name="Picture 2">
              <a:extLst>
                <a:ext uri="{FF2B5EF4-FFF2-40B4-BE49-F238E27FC236}">
                  <a16:creationId xmlns:a16="http://schemas.microsoft.com/office/drawing/2014/main" id="{765D0ADA-8E8E-93A7-CAB5-3C8B68E928DD}"/>
                </a:ext>
              </a:extLst>
            </p:cNvPr>
            <p:cNvPicPr>
              <a:picLocks noChangeAspect="1"/>
            </p:cNvPicPr>
            <p:nvPr/>
          </p:nvPicPr>
          <p:blipFill>
            <a:blip r:embed="rId5"/>
            <a:srcRect l="3271" t="15053" r="2779"/>
            <a:stretch/>
          </p:blipFill>
          <p:spPr>
            <a:xfrm>
              <a:off x="3452526" y="4437066"/>
              <a:ext cx="4309523" cy="2111266"/>
            </a:xfrm>
            <a:prstGeom prst="rect">
              <a:avLst/>
            </a:prstGeom>
          </p:spPr>
        </p:pic>
        <p:sp>
          <p:nvSpPr>
            <p:cNvPr id="7" name="TextBox 6">
              <a:extLst>
                <a:ext uri="{FF2B5EF4-FFF2-40B4-BE49-F238E27FC236}">
                  <a16:creationId xmlns:a16="http://schemas.microsoft.com/office/drawing/2014/main" id="{6601335F-2C3B-A93A-13A6-8A441604405B}"/>
                </a:ext>
              </a:extLst>
            </p:cNvPr>
            <p:cNvSpPr txBox="1"/>
            <p:nvPr/>
          </p:nvSpPr>
          <p:spPr>
            <a:xfrm>
              <a:off x="6760419" y="6117444"/>
              <a:ext cx="4592594" cy="523220"/>
            </a:xfrm>
            <a:prstGeom prst="rect">
              <a:avLst/>
            </a:prstGeom>
            <a:noFill/>
          </p:spPr>
          <p:txBody>
            <a:bodyPr wrap="square" rtlCol="0">
              <a:spAutoFit/>
            </a:bodyPr>
            <a:lstStyle/>
            <a:p>
              <a:r>
                <a:rPr lang="en-US" sz="1400" dirty="0"/>
                <a:t>M. Metternich, Shaping of laser-accelerated ion beams for applications in high energy density physics (2023) </a:t>
              </a:r>
            </a:p>
          </p:txBody>
        </p:sp>
      </p:grpSp>
    </p:spTree>
    <p:extLst>
      <p:ext uri="{BB962C8B-B14F-4D97-AF65-F5344CB8AC3E}">
        <p14:creationId xmlns:p14="http://schemas.microsoft.com/office/powerpoint/2010/main" val="294572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45BA3-6D98-6FB5-8F66-9E9FBF479A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8A05AC5-9638-EE71-039A-0ADF80D1BDB0}"/>
              </a:ext>
            </a:extLst>
          </p:cNvPr>
          <p:cNvSpPr>
            <a:spLocks noGrp="1"/>
          </p:cNvSpPr>
          <p:nvPr>
            <p:ph type="title"/>
          </p:nvPr>
        </p:nvSpPr>
        <p:spPr>
          <a:xfrm>
            <a:off x="360000" y="736682"/>
            <a:ext cx="9696000" cy="1080000"/>
          </a:xfrm>
        </p:spPr>
        <p:txBody>
          <a:bodyPr>
            <a:normAutofit/>
          </a:bodyPr>
          <a:lstStyle/>
          <a:p>
            <a:r>
              <a:rPr lang="en-US" sz="3200" dirty="0"/>
              <a:t>Gradient based optimization</a:t>
            </a:r>
          </a:p>
        </p:txBody>
      </p:sp>
      <p:sp>
        <p:nvSpPr>
          <p:cNvPr id="4" name="Datumsplatzhalter 3">
            <a:extLst>
              <a:ext uri="{FF2B5EF4-FFF2-40B4-BE49-F238E27FC236}">
                <a16:creationId xmlns:a16="http://schemas.microsoft.com/office/drawing/2014/main" id="{CADEA21B-89D8-21BA-D429-CDAE467A6168}"/>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A06366B9-1ED3-A766-C4FD-4D0E893C2BA0}"/>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554AC31D-53EF-46EA-282E-63819E849A9D}"/>
              </a:ext>
            </a:extLst>
          </p:cNvPr>
          <p:cNvSpPr>
            <a:spLocks noGrp="1"/>
          </p:cNvSpPr>
          <p:nvPr>
            <p:ph type="sldNum" sz="quarter" idx="16"/>
          </p:nvPr>
        </p:nvSpPr>
        <p:spPr/>
        <p:txBody>
          <a:bodyPr/>
          <a:lstStyle/>
          <a:p>
            <a:fld id="{DD2F4C09-65E4-4AD7-8D55-83CBD210ED85}" type="slidenum">
              <a:rPr lang="en-US" smtClean="0"/>
              <a:pPr/>
              <a:t>12</a:t>
            </a:fld>
            <a:endParaRPr lang="en-US"/>
          </a:p>
        </p:txBody>
      </p:sp>
      <p:sp>
        <p:nvSpPr>
          <p:cNvPr id="16" name="Rectangle 15">
            <a:extLst>
              <a:ext uri="{FF2B5EF4-FFF2-40B4-BE49-F238E27FC236}">
                <a16:creationId xmlns:a16="http://schemas.microsoft.com/office/drawing/2014/main" id="{3019E6EA-0814-5B13-7140-89AA501D9BFF}"/>
              </a:ext>
            </a:extLst>
          </p:cNvPr>
          <p:cNvSpPr/>
          <p:nvPr/>
        </p:nvSpPr>
        <p:spPr>
          <a:xfrm>
            <a:off x="4507606" y="2614412"/>
            <a:ext cx="2807593" cy="23697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7119F6C-7B44-8A88-ECD2-2AA34D9ED680}"/>
              </a:ext>
            </a:extLst>
          </p:cNvPr>
          <p:cNvCxnSpPr/>
          <p:nvPr/>
        </p:nvCxnSpPr>
        <p:spPr>
          <a:xfrm>
            <a:off x="2446986" y="3284113"/>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4EDC306-12AE-29A9-F601-724B48B6C7AF}"/>
              </a:ext>
            </a:extLst>
          </p:cNvPr>
          <p:cNvCxnSpPr/>
          <p:nvPr/>
        </p:nvCxnSpPr>
        <p:spPr>
          <a:xfrm>
            <a:off x="2444840" y="4428187"/>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5970113E-B266-5B5B-2777-1C66569E38F0}"/>
              </a:ext>
            </a:extLst>
          </p:cNvPr>
          <p:cNvSpPr txBox="1"/>
          <p:nvPr/>
        </p:nvSpPr>
        <p:spPr>
          <a:xfrm>
            <a:off x="865287" y="2960947"/>
            <a:ext cx="1580626" cy="646331"/>
          </a:xfrm>
          <a:prstGeom prst="rect">
            <a:avLst/>
          </a:prstGeom>
          <a:noFill/>
        </p:spPr>
        <p:txBody>
          <a:bodyPr wrap="none" rtlCol="0">
            <a:spAutoFit/>
          </a:bodyPr>
          <a:lstStyle/>
          <a:p>
            <a:r>
              <a:rPr lang="en-US" dirty="0"/>
              <a:t>TNSA particle </a:t>
            </a:r>
          </a:p>
          <a:p>
            <a:r>
              <a:rPr lang="en-US" dirty="0"/>
              <a:t>distribution</a:t>
            </a:r>
          </a:p>
        </p:txBody>
      </p:sp>
      <p:sp>
        <p:nvSpPr>
          <p:cNvPr id="20" name="TextBox 19">
            <a:extLst>
              <a:ext uri="{FF2B5EF4-FFF2-40B4-BE49-F238E27FC236}">
                <a16:creationId xmlns:a16="http://schemas.microsoft.com/office/drawing/2014/main" id="{DE71A3B5-C0C6-B292-B9B4-91E8B93B05B0}"/>
              </a:ext>
            </a:extLst>
          </p:cNvPr>
          <p:cNvSpPr txBox="1"/>
          <p:nvPr/>
        </p:nvSpPr>
        <p:spPr>
          <a:xfrm>
            <a:off x="802245" y="4260544"/>
            <a:ext cx="1640449" cy="1015663"/>
          </a:xfrm>
          <a:prstGeom prst="rect">
            <a:avLst/>
          </a:prstGeom>
          <a:noFill/>
        </p:spPr>
        <p:txBody>
          <a:bodyPr wrap="none" rtlCol="0">
            <a:spAutoFit/>
          </a:bodyPr>
          <a:lstStyle/>
          <a:p>
            <a:r>
              <a:rPr lang="en-US" dirty="0"/>
              <a:t>Parameter set:</a:t>
            </a:r>
          </a:p>
          <a:p>
            <a:endParaRPr lang="en-US" dirty="0"/>
          </a:p>
          <a:p>
            <a:r>
              <a:rPr lang="en-US" sz="2400" dirty="0"/>
              <a:t>d</a:t>
            </a:r>
            <a:r>
              <a:rPr lang="en-US" sz="2400" baseline="-25000" dirty="0"/>
              <a:t>sol,1</a:t>
            </a:r>
            <a:r>
              <a:rPr lang="en-US" sz="2400" dirty="0"/>
              <a:t>, i</a:t>
            </a:r>
            <a:r>
              <a:rPr lang="en-US" sz="2400" baseline="-25000" dirty="0"/>
              <a:t>1</a:t>
            </a:r>
            <a:r>
              <a:rPr lang="en-US" sz="2400" dirty="0"/>
              <a:t>, …</a:t>
            </a:r>
          </a:p>
        </p:txBody>
      </p:sp>
      <p:cxnSp>
        <p:nvCxnSpPr>
          <p:cNvPr id="21" name="Straight Arrow Connector 20">
            <a:extLst>
              <a:ext uri="{FF2B5EF4-FFF2-40B4-BE49-F238E27FC236}">
                <a16:creationId xmlns:a16="http://schemas.microsoft.com/office/drawing/2014/main" id="{6558F54B-F70A-8522-5FF8-AD947FC8EE4F}"/>
              </a:ext>
            </a:extLst>
          </p:cNvPr>
          <p:cNvCxnSpPr>
            <a:cxnSpLocks/>
          </p:cNvCxnSpPr>
          <p:nvPr/>
        </p:nvCxnSpPr>
        <p:spPr>
          <a:xfrm>
            <a:off x="7315199" y="3256208"/>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CC10BBDC-FBB3-8488-2D08-D002F1FBB7E5}"/>
              </a:ext>
            </a:extLst>
          </p:cNvPr>
          <p:cNvCxnSpPr>
            <a:cxnSpLocks/>
          </p:cNvCxnSpPr>
          <p:nvPr/>
        </p:nvCxnSpPr>
        <p:spPr>
          <a:xfrm>
            <a:off x="7315199" y="4411015"/>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56406E54-6814-57DC-1642-B0BEBBEC0D9C}"/>
              </a:ext>
            </a:extLst>
          </p:cNvPr>
          <p:cNvSpPr txBox="1"/>
          <p:nvPr/>
        </p:nvSpPr>
        <p:spPr>
          <a:xfrm>
            <a:off x="9474150" y="2933042"/>
            <a:ext cx="1740989" cy="646331"/>
          </a:xfrm>
          <a:prstGeom prst="rect">
            <a:avLst/>
          </a:prstGeom>
          <a:noFill/>
        </p:spPr>
        <p:txBody>
          <a:bodyPr wrap="none" rtlCol="0">
            <a:spAutoFit/>
          </a:bodyPr>
          <a:lstStyle/>
          <a:p>
            <a:r>
              <a:rPr lang="en-US" dirty="0"/>
              <a:t>Envelope along </a:t>
            </a:r>
          </a:p>
          <a:p>
            <a:r>
              <a:rPr lang="en-US" dirty="0"/>
              <a:t>beamline</a:t>
            </a:r>
          </a:p>
        </p:txBody>
      </p:sp>
      <p:sp>
        <p:nvSpPr>
          <p:cNvPr id="24" name="TextBox 23">
            <a:extLst>
              <a:ext uri="{FF2B5EF4-FFF2-40B4-BE49-F238E27FC236}">
                <a16:creationId xmlns:a16="http://schemas.microsoft.com/office/drawing/2014/main" id="{7ADF3D76-84DA-4390-4134-52A6C647F6CE}"/>
              </a:ext>
            </a:extLst>
          </p:cNvPr>
          <p:cNvSpPr txBox="1"/>
          <p:nvPr/>
        </p:nvSpPr>
        <p:spPr>
          <a:xfrm>
            <a:off x="9474150" y="4087849"/>
            <a:ext cx="1672253" cy="646331"/>
          </a:xfrm>
          <a:prstGeom prst="rect">
            <a:avLst/>
          </a:prstGeom>
          <a:noFill/>
        </p:spPr>
        <p:txBody>
          <a:bodyPr wrap="none" rtlCol="0">
            <a:spAutoFit/>
          </a:bodyPr>
          <a:lstStyle/>
          <a:p>
            <a:r>
              <a:rPr lang="en-US" dirty="0"/>
              <a:t>kinetic energy </a:t>
            </a:r>
          </a:p>
          <a:p>
            <a:r>
              <a:rPr lang="en-US" dirty="0"/>
              <a:t>deviation</a:t>
            </a:r>
          </a:p>
        </p:txBody>
      </p:sp>
      <p:grpSp>
        <p:nvGrpSpPr>
          <p:cNvPr id="25" name="Group 24">
            <a:extLst>
              <a:ext uri="{FF2B5EF4-FFF2-40B4-BE49-F238E27FC236}">
                <a16:creationId xmlns:a16="http://schemas.microsoft.com/office/drawing/2014/main" id="{9012CD95-109D-7A50-DEAC-F1AE8BFEBD25}"/>
              </a:ext>
            </a:extLst>
          </p:cNvPr>
          <p:cNvGrpSpPr/>
          <p:nvPr/>
        </p:nvGrpSpPr>
        <p:grpSpPr>
          <a:xfrm>
            <a:off x="1874434" y="3925909"/>
            <a:ext cx="7771841" cy="2225503"/>
            <a:chOff x="1874434" y="3925909"/>
            <a:chExt cx="7771841" cy="2225503"/>
          </a:xfrm>
        </p:grpSpPr>
        <p:sp>
          <p:nvSpPr>
            <p:cNvPr id="26" name="Arc 25">
              <a:extLst>
                <a:ext uri="{FF2B5EF4-FFF2-40B4-BE49-F238E27FC236}">
                  <a16:creationId xmlns:a16="http://schemas.microsoft.com/office/drawing/2014/main" id="{C3A32DFE-C1DD-FD92-D172-8FA535184FFA}"/>
                </a:ext>
              </a:extLst>
            </p:cNvPr>
            <p:cNvSpPr/>
            <p:nvPr/>
          </p:nvSpPr>
          <p:spPr>
            <a:xfrm rot="10800000">
              <a:off x="1874434" y="3925909"/>
              <a:ext cx="7771841" cy="2225503"/>
            </a:xfrm>
            <a:prstGeom prst="arc">
              <a:avLst>
                <a:gd name="adj1" fmla="val 11108348"/>
                <a:gd name="adj2" fmla="val 21242853"/>
              </a:avLst>
            </a:prstGeom>
            <a:ln w="38100">
              <a:solidFill>
                <a:srgbClr val="00B050"/>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D007E5B-0EA5-25CC-6A5A-83AFD86635CC}"/>
                    </a:ext>
                  </a:extLst>
                </p:cNvPr>
                <p:cNvSpPr txBox="1"/>
                <p:nvPr/>
              </p:nvSpPr>
              <p:spPr>
                <a:xfrm>
                  <a:off x="4684849" y="5243583"/>
                  <a:ext cx="3081112" cy="820481"/>
                </a:xfrm>
                <a:prstGeom prst="rect">
                  <a:avLst/>
                </a:prstGeom>
                <a:noFill/>
              </p:spPr>
              <p:txBody>
                <a:bodyPr wrap="square" lIns="0" tIns="0" rIns="0" bIns="0" rtlCol="0">
                  <a:spAutoFit/>
                </a:bodyPr>
                <a:lstStyle/>
                <a:p>
                  <a14:m>
                    <m:oMath xmlns:m="http://schemas.openxmlformats.org/officeDocument/2006/math">
                      <m:f>
                        <m:fPr>
                          <m:ctrlPr>
                            <a:rPr lang="en-US" sz="3200" i="1" smtClean="0">
                              <a:solidFill>
                                <a:srgbClr val="00B050"/>
                              </a:solidFill>
                              <a:latin typeface="Cambria Math" panose="02040503050406030204" pitchFamily="18" charset="0"/>
                            </a:rPr>
                          </m:ctrlPr>
                        </m:fPr>
                        <m:num>
                          <m:r>
                            <a:rPr lang="en-US" sz="3200" i="0" smtClean="0">
                              <a:solidFill>
                                <a:srgbClr val="00B050"/>
                              </a:solidFill>
                              <a:latin typeface="Cambria Math" panose="02040503050406030204" pitchFamily="18" charset="0"/>
                              <a:ea typeface="Cambria Math" panose="02040503050406030204" pitchFamily="18" charset="0"/>
                            </a:rPr>
                            <m:t>𝜕</m:t>
                          </m:r>
                          <m:sSub>
                            <m:sSubPr>
                              <m:ctrlPr>
                                <a:rPr lang="en-US" sz="3200" i="1" smtClean="0">
                                  <a:solidFill>
                                    <a:srgbClr val="00B050"/>
                                  </a:solidFill>
                                  <a:latin typeface="Cambria Math" panose="02040503050406030204" pitchFamily="18" charset="0"/>
                                  <a:ea typeface="Cambria Math" panose="02040503050406030204" pitchFamily="18" charset="0"/>
                                </a:rPr>
                              </m:ctrlPr>
                            </m:sSubPr>
                            <m:e>
                              <m:r>
                                <m:rPr>
                                  <m:sty m:val="p"/>
                                </m:rPr>
                                <a:rPr lang="de-DE" sz="3200" b="0" i="0" smtClean="0">
                                  <a:solidFill>
                                    <a:srgbClr val="00B050"/>
                                  </a:solidFill>
                                  <a:latin typeface="Cambria Math" panose="02040503050406030204" pitchFamily="18" charset="0"/>
                                  <a:ea typeface="Cambria Math" panose="02040503050406030204" pitchFamily="18" charset="0"/>
                                </a:rPr>
                                <m:t>r</m:t>
                              </m:r>
                            </m:e>
                            <m:sub>
                              <m:r>
                                <m:rPr>
                                  <m:sty m:val="p"/>
                                </m:rPr>
                                <a:rPr lang="de-DE" sz="3200" b="0" i="0" smtClean="0">
                                  <a:solidFill>
                                    <a:srgbClr val="00B050"/>
                                  </a:solidFill>
                                  <a:latin typeface="Cambria Math" panose="02040503050406030204" pitchFamily="18" charset="0"/>
                                  <a:ea typeface="Cambria Math" panose="02040503050406030204" pitchFamily="18" charset="0"/>
                                </a:rPr>
                                <m:t>end</m:t>
                              </m:r>
                            </m:sub>
                          </m:sSub>
                        </m:num>
                        <m:den>
                          <m:r>
                            <a:rPr lang="en-US" sz="3200" i="0">
                              <a:solidFill>
                                <a:srgbClr val="00B050"/>
                              </a:solidFill>
                              <a:latin typeface="Cambria Math" panose="02040503050406030204" pitchFamily="18" charset="0"/>
                              <a:ea typeface="Cambria Math" panose="02040503050406030204" pitchFamily="18" charset="0"/>
                            </a:rPr>
                            <m:t>𝜕</m:t>
                          </m:r>
                          <m:sSub>
                            <m:sSubPr>
                              <m:ctrlPr>
                                <a:rPr lang="en-US" sz="3200" i="1" smtClean="0">
                                  <a:solidFill>
                                    <a:srgbClr val="00B050"/>
                                  </a:solidFill>
                                  <a:latin typeface="Cambria Math" panose="02040503050406030204" pitchFamily="18" charset="0"/>
                                  <a:ea typeface="Cambria Math" panose="02040503050406030204" pitchFamily="18" charset="0"/>
                                </a:rPr>
                              </m:ctrlPr>
                            </m:sSubPr>
                            <m:e>
                              <m:r>
                                <m:rPr>
                                  <m:sty m:val="p"/>
                                </m:rPr>
                                <a:rPr lang="de-DE" sz="3200" b="0" i="0" smtClean="0">
                                  <a:solidFill>
                                    <a:srgbClr val="00B050"/>
                                  </a:solidFill>
                                  <a:latin typeface="Cambria Math" panose="02040503050406030204" pitchFamily="18" charset="0"/>
                                  <a:ea typeface="Cambria Math" panose="02040503050406030204" pitchFamily="18" charset="0"/>
                                </a:rPr>
                                <m:t>d</m:t>
                              </m:r>
                            </m:e>
                            <m:sub>
                              <m:r>
                                <m:rPr>
                                  <m:sty m:val="p"/>
                                </m:rPr>
                                <a:rPr lang="de-DE" sz="3200" b="0" i="0" smtClean="0">
                                  <a:solidFill>
                                    <a:srgbClr val="00B050"/>
                                  </a:solidFill>
                                  <a:latin typeface="Cambria Math" panose="02040503050406030204" pitchFamily="18" charset="0"/>
                                  <a:ea typeface="Cambria Math" panose="02040503050406030204" pitchFamily="18" charset="0"/>
                                </a:rPr>
                                <m:t>sol</m:t>
                              </m:r>
                              <m:r>
                                <a:rPr lang="de-DE" sz="3200" b="0" i="0" smtClean="0">
                                  <a:solidFill>
                                    <a:srgbClr val="00B050"/>
                                  </a:solidFill>
                                  <a:latin typeface="Cambria Math" panose="02040503050406030204" pitchFamily="18" charset="0"/>
                                  <a:ea typeface="Cambria Math" panose="02040503050406030204" pitchFamily="18" charset="0"/>
                                </a:rPr>
                                <m:t>,1</m:t>
                              </m:r>
                            </m:sub>
                          </m:sSub>
                        </m:den>
                      </m:f>
                      <m:r>
                        <a:rPr lang="de-DE" sz="3200" b="0" i="0" smtClean="0">
                          <a:solidFill>
                            <a:srgbClr val="00B050"/>
                          </a:solidFill>
                          <a:latin typeface="Cambria Math" panose="02040503050406030204" pitchFamily="18" charset="0"/>
                        </a:rPr>
                        <m:t>,</m:t>
                      </m:r>
                      <m:f>
                        <m:fPr>
                          <m:ctrlPr>
                            <a:rPr lang="en-US" sz="3200" i="1">
                              <a:solidFill>
                                <a:srgbClr val="00B050"/>
                              </a:solidFill>
                              <a:latin typeface="Cambria Math" panose="02040503050406030204" pitchFamily="18" charset="0"/>
                            </a:rPr>
                          </m:ctrlPr>
                        </m:fPr>
                        <m:num>
                          <m:r>
                            <a:rPr lang="en-US" sz="3200">
                              <a:solidFill>
                                <a:srgbClr val="00B050"/>
                              </a:solidFill>
                              <a:latin typeface="Cambria Math" panose="02040503050406030204" pitchFamily="18" charset="0"/>
                              <a:ea typeface="Cambria Math" panose="02040503050406030204" pitchFamily="18" charset="0"/>
                            </a:rPr>
                            <m:t>𝜕</m:t>
                          </m:r>
                          <m:sSub>
                            <m:sSubPr>
                              <m:ctrlPr>
                                <a:rPr lang="en-US" sz="3200" i="1">
                                  <a:solidFill>
                                    <a:srgbClr val="00B050"/>
                                  </a:solidFill>
                                  <a:latin typeface="Cambria Math" panose="02040503050406030204" pitchFamily="18" charset="0"/>
                                  <a:ea typeface="Cambria Math" panose="02040503050406030204" pitchFamily="18" charset="0"/>
                                </a:rPr>
                              </m:ctrlPr>
                            </m:sSubPr>
                            <m:e>
                              <m:r>
                                <m:rPr>
                                  <m:sty m:val="p"/>
                                </m:rPr>
                                <a:rPr lang="de-DE" sz="3200">
                                  <a:solidFill>
                                    <a:srgbClr val="00B050"/>
                                  </a:solidFill>
                                  <a:latin typeface="Cambria Math" panose="02040503050406030204" pitchFamily="18" charset="0"/>
                                  <a:ea typeface="Cambria Math" panose="02040503050406030204" pitchFamily="18" charset="0"/>
                                </a:rPr>
                                <m:t>r</m:t>
                              </m:r>
                            </m:e>
                            <m:sub>
                              <m:r>
                                <m:rPr>
                                  <m:sty m:val="p"/>
                                </m:rPr>
                                <a:rPr lang="de-DE" sz="3200">
                                  <a:solidFill>
                                    <a:srgbClr val="00B050"/>
                                  </a:solidFill>
                                  <a:latin typeface="Cambria Math" panose="02040503050406030204" pitchFamily="18" charset="0"/>
                                  <a:ea typeface="Cambria Math" panose="02040503050406030204" pitchFamily="18" charset="0"/>
                                </a:rPr>
                                <m:t>end</m:t>
                              </m:r>
                            </m:sub>
                          </m:sSub>
                        </m:num>
                        <m:den>
                          <m:r>
                            <a:rPr lang="en-US" sz="3200">
                              <a:solidFill>
                                <a:srgbClr val="00B050"/>
                              </a:solidFill>
                              <a:latin typeface="Cambria Math" panose="02040503050406030204" pitchFamily="18" charset="0"/>
                              <a:ea typeface="Cambria Math" panose="02040503050406030204" pitchFamily="18" charset="0"/>
                            </a:rPr>
                            <m:t>𝜕</m:t>
                          </m:r>
                          <m:sSub>
                            <m:sSubPr>
                              <m:ctrlPr>
                                <a:rPr lang="en-US" sz="3200" i="1">
                                  <a:solidFill>
                                    <a:srgbClr val="00B050"/>
                                  </a:solidFill>
                                  <a:latin typeface="Cambria Math" panose="02040503050406030204" pitchFamily="18" charset="0"/>
                                  <a:ea typeface="Cambria Math" panose="02040503050406030204" pitchFamily="18" charset="0"/>
                                </a:rPr>
                              </m:ctrlPr>
                            </m:sSubPr>
                            <m:e>
                              <m:r>
                                <m:rPr>
                                  <m:sty m:val="p"/>
                                </m:rPr>
                                <a:rPr lang="de-DE" sz="3200">
                                  <a:solidFill>
                                    <a:srgbClr val="00B050"/>
                                  </a:solidFill>
                                  <a:latin typeface="Cambria Math" panose="02040503050406030204" pitchFamily="18" charset="0"/>
                                  <a:ea typeface="Cambria Math" panose="02040503050406030204" pitchFamily="18" charset="0"/>
                                </a:rPr>
                                <m:t>i</m:t>
                              </m:r>
                            </m:e>
                            <m:sub>
                              <m:r>
                                <a:rPr lang="de-DE" sz="3200">
                                  <a:solidFill>
                                    <a:srgbClr val="00B050"/>
                                  </a:solidFill>
                                  <a:latin typeface="Cambria Math" panose="02040503050406030204" pitchFamily="18" charset="0"/>
                                  <a:ea typeface="Cambria Math" panose="02040503050406030204" pitchFamily="18" charset="0"/>
                                </a:rPr>
                                <m:t>1</m:t>
                              </m:r>
                            </m:sub>
                          </m:sSub>
                        </m:den>
                      </m:f>
                    </m:oMath>
                  </a14:m>
                  <a:r>
                    <a:rPr lang="en-US" sz="3200" dirty="0">
                      <a:solidFill>
                        <a:srgbClr val="00B050"/>
                      </a:solidFill>
                    </a:rPr>
                    <a:t>, …</a:t>
                  </a:r>
                </a:p>
              </p:txBody>
            </p:sp>
          </mc:Choice>
          <mc:Fallback xmlns="">
            <p:sp>
              <p:nvSpPr>
                <p:cNvPr id="27" name="TextBox 26">
                  <a:extLst>
                    <a:ext uri="{FF2B5EF4-FFF2-40B4-BE49-F238E27FC236}">
                      <a16:creationId xmlns:a16="http://schemas.microsoft.com/office/drawing/2014/main" id="{0510DC6A-C205-7FCD-5AE6-9836BE7CD1F0}"/>
                    </a:ext>
                  </a:extLst>
                </p:cNvPr>
                <p:cNvSpPr txBox="1">
                  <a:spLocks noRot="1" noChangeAspect="1" noMove="1" noResize="1" noEditPoints="1" noAdjustHandles="1" noChangeArrowheads="1" noChangeShapeType="1" noTextEdit="1"/>
                </p:cNvSpPr>
                <p:nvPr/>
              </p:nvSpPr>
              <p:spPr>
                <a:xfrm>
                  <a:off x="4684849" y="5243583"/>
                  <a:ext cx="3081112" cy="820481"/>
                </a:xfrm>
                <a:prstGeom prst="rect">
                  <a:avLst/>
                </a:prstGeom>
                <a:blipFill>
                  <a:blip r:embed="rId3"/>
                  <a:stretch>
                    <a:fillRect l="-3704" b="-6061"/>
                  </a:stretch>
                </a:blipFill>
              </p:spPr>
              <p:txBody>
                <a:bodyPr/>
                <a:lstStyle/>
                <a:p>
                  <a:r>
                    <a:rPr lang="en-US">
                      <a:noFill/>
                    </a:rPr>
                    <a:t> </a:t>
                  </a:r>
                </a:p>
              </p:txBody>
            </p:sp>
          </mc:Fallback>
        </mc:AlternateContent>
      </p:grpSp>
      <p:grpSp>
        <p:nvGrpSpPr>
          <p:cNvPr id="28" name="Group 27">
            <a:extLst>
              <a:ext uri="{FF2B5EF4-FFF2-40B4-BE49-F238E27FC236}">
                <a16:creationId xmlns:a16="http://schemas.microsoft.com/office/drawing/2014/main" id="{26804073-2283-D857-D958-823DB78D3C9F}"/>
              </a:ext>
            </a:extLst>
          </p:cNvPr>
          <p:cNvGrpSpPr/>
          <p:nvPr/>
        </p:nvGrpSpPr>
        <p:grpSpPr>
          <a:xfrm>
            <a:off x="8950817" y="1413944"/>
            <a:ext cx="2756078" cy="4142094"/>
            <a:chOff x="8950817" y="1413944"/>
            <a:chExt cx="2756078" cy="4142094"/>
          </a:xfrm>
        </p:grpSpPr>
        <p:sp>
          <p:nvSpPr>
            <p:cNvPr id="29" name="Oval 28">
              <a:extLst>
                <a:ext uri="{FF2B5EF4-FFF2-40B4-BE49-F238E27FC236}">
                  <a16:creationId xmlns:a16="http://schemas.microsoft.com/office/drawing/2014/main" id="{C1691A37-EF7B-2D3D-E925-6851A19CCE5B}"/>
                </a:ext>
              </a:extLst>
            </p:cNvPr>
            <p:cNvSpPr/>
            <p:nvPr/>
          </p:nvSpPr>
          <p:spPr>
            <a:xfrm>
              <a:off x="8950817" y="2009319"/>
              <a:ext cx="2756078" cy="3546719"/>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3B889B9-F09A-A2F3-F574-BB36C368882E}"/>
                    </a:ext>
                  </a:extLst>
                </p:cNvPr>
                <p:cNvSpPr txBox="1"/>
                <p:nvPr/>
              </p:nvSpPr>
              <p:spPr>
                <a:xfrm>
                  <a:off x="10010194" y="1413944"/>
                  <a:ext cx="1215333" cy="615553"/>
                </a:xfrm>
                <a:prstGeom prst="rect">
                  <a:avLst/>
                </a:prstGeom>
                <a:noFill/>
              </p:spPr>
              <p:txBody>
                <a:bodyPr wrap="none" lIns="0" tIns="0" rIns="0" bIns="0" rtlCol="0">
                  <a:spAutoFit/>
                </a:bodyPr>
                <a:lstStyle/>
                <a:p>
                  <a14:m>
                    <m:oMath xmlns:m="http://schemas.openxmlformats.org/officeDocument/2006/math">
                      <m:r>
                        <a:rPr lang="en-US" sz="4000" i="0" smtClean="0">
                          <a:solidFill>
                            <a:srgbClr val="FFC000"/>
                          </a:solidFill>
                          <a:latin typeface="Cambria Math" panose="02040503050406030204" pitchFamily="18" charset="0"/>
                          <a:ea typeface="Cambria Math" panose="02040503050406030204" pitchFamily="18" charset="0"/>
                        </a:rPr>
                        <m:t>ℒ</m:t>
                      </m:r>
                    </m:oMath>
                  </a14:m>
                  <a:r>
                    <a:rPr lang="en-US" sz="4000" dirty="0">
                      <a:solidFill>
                        <a:srgbClr val="FFC000"/>
                      </a:solidFill>
                    </a:rPr>
                    <a:t> </a:t>
                  </a:r>
                  <a:r>
                    <a:rPr lang="en-US" sz="2400" dirty="0">
                      <a:solidFill>
                        <a:srgbClr val="FFC000"/>
                      </a:solidFill>
                    </a:rPr>
                    <a:t>(loss)</a:t>
                  </a:r>
                  <a:endParaRPr lang="en-US" sz="4000" dirty="0">
                    <a:solidFill>
                      <a:srgbClr val="FFC000"/>
                    </a:solidFill>
                  </a:endParaRPr>
                </a:p>
              </p:txBody>
            </p:sp>
          </mc:Choice>
          <mc:Fallback xmlns="">
            <p:sp>
              <p:nvSpPr>
                <p:cNvPr id="30" name="TextBox 29">
                  <a:extLst>
                    <a:ext uri="{FF2B5EF4-FFF2-40B4-BE49-F238E27FC236}">
                      <a16:creationId xmlns:a16="http://schemas.microsoft.com/office/drawing/2014/main" id="{B3B889B9-F09A-A2F3-F574-BB36C368882E}"/>
                    </a:ext>
                  </a:extLst>
                </p:cNvPr>
                <p:cNvSpPr txBox="1">
                  <a:spLocks noRot="1" noChangeAspect="1" noMove="1" noResize="1" noEditPoints="1" noAdjustHandles="1" noChangeArrowheads="1" noChangeShapeType="1" noTextEdit="1"/>
                </p:cNvSpPr>
                <p:nvPr/>
              </p:nvSpPr>
              <p:spPr>
                <a:xfrm>
                  <a:off x="10010194" y="1413944"/>
                  <a:ext cx="1215333" cy="615553"/>
                </a:xfrm>
                <a:prstGeom prst="rect">
                  <a:avLst/>
                </a:prstGeom>
                <a:blipFill>
                  <a:blip r:embed="rId4"/>
                  <a:stretch>
                    <a:fillRect l="-14583" r="-14583" b="-20408"/>
                  </a:stretch>
                </a:blipFill>
              </p:spPr>
              <p:txBody>
                <a:bodyPr/>
                <a:lstStyle/>
                <a:p>
                  <a:r>
                    <a:rPr lang="en-US">
                      <a:noFill/>
                    </a:rPr>
                    <a:t> </a:t>
                  </a:r>
                </a:p>
              </p:txBody>
            </p:sp>
          </mc:Fallback>
        </mc:AlternateContent>
      </p:grpSp>
    </p:spTree>
    <p:extLst>
      <p:ext uri="{BB962C8B-B14F-4D97-AF65-F5344CB8AC3E}">
        <p14:creationId xmlns:p14="http://schemas.microsoft.com/office/powerpoint/2010/main" val="1671075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2D801-A79B-E297-169C-0038C7296C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D88526B-D075-9170-5EBF-4927B55D1BBA}"/>
              </a:ext>
            </a:extLst>
          </p:cNvPr>
          <p:cNvSpPr>
            <a:spLocks noGrp="1"/>
          </p:cNvSpPr>
          <p:nvPr>
            <p:ph type="title"/>
          </p:nvPr>
        </p:nvSpPr>
        <p:spPr>
          <a:xfrm>
            <a:off x="360000" y="736682"/>
            <a:ext cx="9327094" cy="1080000"/>
          </a:xfrm>
        </p:spPr>
        <p:txBody>
          <a:bodyPr>
            <a:normAutofit/>
          </a:bodyPr>
          <a:lstStyle/>
          <a:p>
            <a:r>
              <a:rPr lang="en-US" sz="3600" dirty="0"/>
              <a:t>optimization problem</a:t>
            </a:r>
          </a:p>
        </p:txBody>
      </p:sp>
      <p:sp>
        <p:nvSpPr>
          <p:cNvPr id="4" name="Datumsplatzhalter 3">
            <a:extLst>
              <a:ext uri="{FF2B5EF4-FFF2-40B4-BE49-F238E27FC236}">
                <a16:creationId xmlns:a16="http://schemas.microsoft.com/office/drawing/2014/main" id="{AA561A17-D3CE-6A01-19F6-AC281820BF76}"/>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91EAAB26-F340-E6E4-32A8-2BCBF1563E7F}"/>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E6384AE5-1259-C656-E61F-32B77B2FDA5F}"/>
              </a:ext>
            </a:extLst>
          </p:cNvPr>
          <p:cNvSpPr>
            <a:spLocks noGrp="1"/>
          </p:cNvSpPr>
          <p:nvPr>
            <p:ph type="sldNum" sz="quarter" idx="16"/>
          </p:nvPr>
        </p:nvSpPr>
        <p:spPr/>
        <p:txBody>
          <a:bodyPr/>
          <a:lstStyle/>
          <a:p>
            <a:fld id="{DD2F4C09-65E4-4AD7-8D55-83CBD210ED85}" type="slidenum">
              <a:rPr lang="en-US" smtClean="0"/>
              <a:pPr/>
              <a:t>13</a:t>
            </a:fld>
            <a:endParaRPr lang="en-US"/>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29E77A2E-21AF-66FA-B849-9380C1D6FC6A}"/>
                  </a:ext>
                </a:extLst>
              </p:cNvPr>
              <p:cNvSpPr>
                <a:spLocks noGrp="1"/>
              </p:cNvSpPr>
              <p:nvPr>
                <p:ph idx="1"/>
              </p:nvPr>
            </p:nvSpPr>
            <p:spPr>
              <a:xfrm>
                <a:off x="360000" y="2002566"/>
                <a:ext cx="11519987" cy="4118752"/>
              </a:xfrm>
            </p:spPr>
            <p:txBody>
              <a:bodyPr/>
              <a:lstStyle/>
              <a:p>
                <a:pPr marL="0" indent="0">
                  <a:buNone/>
                </a:pPr>
                <a:r>
                  <a:rPr lang="en-US" dirty="0"/>
                  <a:t>Define as optimization problem:</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rPr>
                        <m:t>P</m:t>
                      </m:r>
                      <m:r>
                        <a:rPr lang="de-DE" b="0" i="0" smtClean="0">
                          <a:latin typeface="Cambria Math" panose="02040503050406030204" pitchFamily="18" charset="0"/>
                        </a:rPr>
                        <m:t>:      </m:t>
                      </m:r>
                      <m:func>
                        <m:funcPr>
                          <m:ctrlPr>
                            <a:rPr lang="de-DE" b="0" i="1" smtClean="0">
                              <a:latin typeface="Cambria Math" panose="02040503050406030204" pitchFamily="18" charset="0"/>
                            </a:rPr>
                          </m:ctrlPr>
                        </m:funcPr>
                        <m:fName>
                          <m:limLow>
                            <m:limLowPr>
                              <m:ctrlPr>
                                <a:rPr lang="de-DE" b="0" i="1" smtClean="0">
                                  <a:latin typeface="Cambria Math" panose="02040503050406030204" pitchFamily="18" charset="0"/>
                                </a:rPr>
                              </m:ctrlPr>
                            </m:limLowPr>
                            <m:e>
                              <m:r>
                                <m:rPr>
                                  <m:sty m:val="p"/>
                                </m:rPr>
                                <a:rPr lang="de-DE" b="0" i="0" smtClean="0">
                                  <a:latin typeface="Cambria Math" panose="02040503050406030204" pitchFamily="18" charset="0"/>
                                </a:rPr>
                                <m:t>min</m:t>
                              </m:r>
                            </m:e>
                            <m:lim>
                              <m:r>
                                <a:rPr lang="el-GR" b="1" i="0" smtClean="0">
                                  <a:latin typeface="Cambria Math" panose="02040503050406030204" pitchFamily="18" charset="0"/>
                                  <a:ea typeface="Cambria Math" panose="02040503050406030204" pitchFamily="18" charset="0"/>
                                </a:rPr>
                                <m:t>𝚯</m:t>
                              </m:r>
                            </m:lim>
                          </m:limLow>
                        </m:fName>
                        <m:e>
                          <m:r>
                            <a:rPr lang="de-DE" b="0" i="0" smtClean="0">
                              <a:latin typeface="Cambria Math" panose="02040503050406030204" pitchFamily="18" charset="0"/>
                              <a:ea typeface="Cambria Math" panose="02040503050406030204" pitchFamily="18" charset="0"/>
                            </a:rPr>
                            <m:t>ℒ</m:t>
                          </m:r>
                          <m:d>
                            <m:dPr>
                              <m:ctrlPr>
                                <a:rPr lang="de-DE" b="0" i="1" smtClean="0">
                                  <a:latin typeface="Cambria Math" panose="02040503050406030204" pitchFamily="18" charset="0"/>
                                </a:rPr>
                              </m:ctrlPr>
                            </m:dPr>
                            <m:e>
                              <m:r>
                                <a:rPr lang="el-GR" b="1" i="0" smtClean="0">
                                  <a:latin typeface="Cambria Math" panose="02040503050406030204" pitchFamily="18" charset="0"/>
                                  <a:ea typeface="Cambria Math" panose="02040503050406030204" pitchFamily="18" charset="0"/>
                                </a:rPr>
                                <m:t>𝚯</m:t>
                              </m:r>
                            </m:e>
                          </m:d>
                        </m:e>
                      </m:func>
                      <m:r>
                        <a:rPr lang="de-DE" b="0" i="0" smtClean="0">
                          <a:latin typeface="Cambria Math" panose="02040503050406030204" pitchFamily="18" charset="0"/>
                        </a:rPr>
                        <m:t>, </m:t>
                      </m:r>
                      <m:r>
                        <a:rPr lang="el-GR" b="1" i="0" smtClean="0">
                          <a:latin typeface="Cambria Math" panose="02040503050406030204" pitchFamily="18" charset="0"/>
                          <a:ea typeface="Cambria Math" panose="02040503050406030204" pitchFamily="18" charset="0"/>
                        </a:rPr>
                        <m:t>𝚯</m:t>
                      </m:r>
                      <m:r>
                        <a:rPr lang="el-GR" b="0" i="0"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M</m:t>
                      </m:r>
                    </m:oMath>
                  </m:oMathPara>
                </a14:m>
                <a:endParaRPr lang="en-US" dirty="0"/>
              </a:p>
              <a:p>
                <a:pPr marL="0" indent="0">
                  <a:buNone/>
                </a:pPr>
                <a:r>
                  <a:rPr lang="en-US" dirty="0"/>
                  <a:t>With the parameter vector:</a:t>
                </a:r>
              </a:p>
              <a:p>
                <a:pPr marL="0" indent="0">
                  <a:buNone/>
                </a:pPr>
                <a14:m>
                  <m:oMathPara xmlns:m="http://schemas.openxmlformats.org/officeDocument/2006/math">
                    <m:oMathParaPr>
                      <m:jc m:val="centerGroup"/>
                    </m:oMathParaPr>
                    <m:oMath xmlns:m="http://schemas.openxmlformats.org/officeDocument/2006/math">
                      <m:r>
                        <a:rPr lang="el-GR" b="1" i="0" smtClean="0">
                          <a:latin typeface="Cambria Math" panose="02040503050406030204" pitchFamily="18" charset="0"/>
                          <a:ea typeface="Cambria Math" panose="02040503050406030204" pitchFamily="18" charset="0"/>
                        </a:rPr>
                        <m:t>𝚯</m:t>
                      </m:r>
                      <m:r>
                        <a:rPr lang="de-DE" b="0" i="0"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i</m:t>
                          </m:r>
                        </m:e>
                        <m:sub>
                          <m:r>
                            <a:rPr lang="de-DE" b="0" i="0" smtClean="0">
                              <a:latin typeface="Cambria Math" panose="02040503050406030204" pitchFamily="18" charset="0"/>
                              <a:ea typeface="Cambria Math" panose="02040503050406030204" pitchFamily="18" charset="0"/>
                            </a:rPr>
                            <m:t>1</m:t>
                          </m:r>
                        </m:sub>
                      </m:sSub>
                      <m:r>
                        <a:rPr lang="de-DE" b="0" i="0"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i</m:t>
                          </m:r>
                        </m:e>
                        <m:sub>
                          <m:r>
                            <a:rPr lang="de-DE" b="0" i="0" smtClean="0">
                              <a:latin typeface="Cambria Math" panose="02040503050406030204" pitchFamily="18" charset="0"/>
                              <a:ea typeface="Cambria Math" panose="02040503050406030204" pitchFamily="18" charset="0"/>
                            </a:rPr>
                            <m:t>2</m:t>
                          </m:r>
                        </m:sub>
                      </m:sSub>
                      <m:r>
                        <a:rPr lang="de-DE" b="0" i="0"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d</m:t>
                          </m:r>
                        </m:e>
                        <m:sub>
                          <m:r>
                            <a:rPr lang="de-DE" b="0" i="0" smtClean="0">
                              <a:latin typeface="Cambria Math" panose="02040503050406030204" pitchFamily="18" charset="0"/>
                              <a:ea typeface="Cambria Math" panose="02040503050406030204" pitchFamily="18" charset="0"/>
                            </a:rPr>
                            <m:t>1</m:t>
                          </m:r>
                        </m:sub>
                      </m:sSub>
                      <m:r>
                        <a:rPr lang="de-DE" b="0" i="0"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d</m:t>
                          </m:r>
                        </m:e>
                        <m:sub>
                          <m:r>
                            <a:rPr lang="de-DE" b="0" i="0" smtClean="0">
                              <a:latin typeface="Cambria Math" panose="02040503050406030204" pitchFamily="18" charset="0"/>
                              <a:ea typeface="Cambria Math" panose="02040503050406030204" pitchFamily="18" charset="0"/>
                            </a:rPr>
                            <m:t>2</m:t>
                          </m:r>
                        </m:sub>
                      </m:sSub>
                      <m:r>
                        <a:rPr lang="de-DE" b="0" i="0"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u</m:t>
                      </m:r>
                      <m:r>
                        <a:rPr lang="de-DE" b="0" i="0"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ϕ</m:t>
                      </m:r>
                      <m:r>
                        <a:rPr lang="de-DE" b="0" i="0" smtClean="0">
                          <a:latin typeface="Cambria Math" panose="02040503050406030204" pitchFamily="18" charset="0"/>
                          <a:ea typeface="Cambria Math" panose="02040503050406030204" pitchFamily="18" charset="0"/>
                        </a:rPr>
                        <m:t>)</m:t>
                      </m:r>
                    </m:oMath>
                  </m:oMathPara>
                </a14:m>
                <a:endParaRPr lang="en-US" dirty="0"/>
              </a:p>
              <a:p>
                <a:pPr marL="0" indent="0">
                  <a:buNone/>
                </a:pPr>
                <a:endParaRPr lang="en-US" dirty="0"/>
              </a:p>
              <a:p>
                <a:pPr marL="0" indent="0">
                  <a:buNone/>
                </a:pPr>
                <a:r>
                  <a:rPr lang="en-US" dirty="0"/>
                  <a:t>Subject to:</a:t>
                </a:r>
              </a:p>
              <a:p>
                <a:pPr marL="0" indent="0">
                  <a:buNone/>
                </a:pP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rPr>
                        <m:t>M</m:t>
                      </m:r>
                      <m:r>
                        <a:rPr lang="en-US" i="0" smtClean="0">
                          <a:latin typeface="Cambria Math" panose="02040503050406030204" pitchFamily="18" charset="0"/>
                        </a:rPr>
                        <m:t>=</m:t>
                      </m:r>
                      <m:d>
                        <m:dPr>
                          <m:begChr m:val="{"/>
                          <m:endChr m:val=""/>
                          <m:ctrlPr>
                            <a:rPr lang="en-US" i="1" smtClean="0">
                              <a:latin typeface="Cambria Math" panose="02040503050406030204" pitchFamily="18" charset="0"/>
                            </a:rPr>
                          </m:ctrlPr>
                        </m:dPr>
                        <m:e>
                          <m:r>
                            <a:rPr lang="el-GR" b="1" i="0">
                              <a:latin typeface="Cambria Math" panose="02040503050406030204" pitchFamily="18" charset="0"/>
                              <a:ea typeface="Cambria Math" panose="02040503050406030204" pitchFamily="18" charset="0"/>
                            </a:rPr>
                            <m:t>𝚯</m:t>
                          </m:r>
                          <m:r>
                            <a:rPr lang="el-GR" i="0">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0">
                                  <a:latin typeface="Cambria Math" panose="02040503050406030204" pitchFamily="18" charset="0"/>
                                  <a:ea typeface="Cambria Math" panose="02040503050406030204" pitchFamily="18" charset="0"/>
                                </a:rPr>
                                <m:t>ℝ</m:t>
                              </m:r>
                            </m:e>
                            <m:sup>
                              <m:r>
                                <a:rPr lang="de-DE" b="1" i="0">
                                  <a:latin typeface="Cambria Math" panose="02040503050406030204" pitchFamily="18" charset="0"/>
                                  <a:ea typeface="Cambria Math" panose="02040503050406030204" pitchFamily="18" charset="0"/>
                                </a:rPr>
                                <m:t>𝟔</m:t>
                              </m:r>
                            </m:sup>
                          </m:sSup>
                          <m:r>
                            <a:rPr lang="de-DE" b="1" i="0" smtClean="0">
                              <a:latin typeface="Cambria Math" panose="02040503050406030204" pitchFamily="18" charset="0"/>
                              <a:ea typeface="Cambria Math" panose="02040503050406030204" pitchFamily="18" charset="0"/>
                            </a:rPr>
                            <m:t>  </m:t>
                          </m:r>
                          <m:r>
                            <a:rPr lang="de-DE" i="0">
                              <a:latin typeface="Cambria Math" panose="02040503050406030204" pitchFamily="18" charset="0"/>
                              <a:ea typeface="Cambria Math" panose="02040503050406030204" pitchFamily="18" charset="0"/>
                            </a:rPr>
                            <m:t>|</m:t>
                          </m:r>
                          <m:r>
                            <a:rPr lang="de-DE" b="0" i="0" smtClean="0">
                              <a:latin typeface="Cambria Math" panose="02040503050406030204" pitchFamily="18" charset="0"/>
                              <a:ea typeface="Cambria Math" panose="02040503050406030204" pitchFamily="18" charset="0"/>
                            </a:rPr>
                            <m:t> </m:t>
                          </m:r>
                          <m:eqArr>
                            <m:eqArrPr>
                              <m:ctrlPr>
                                <a:rPr lang="en-US" b="0" i="1" smtClean="0">
                                  <a:latin typeface="Cambria Math" panose="02040503050406030204" pitchFamily="18" charset="0"/>
                                </a:rPr>
                              </m:ctrlPr>
                            </m:eqArrPr>
                            <m:e>
                              <m:r>
                                <a:rPr lang="de-DE" b="0" i="0" smtClean="0">
                                  <a:latin typeface="Cambria Math" panose="02040503050406030204" pitchFamily="18" charset="0"/>
                                </a:rPr>
                                <m:t>0</m:t>
                              </m:r>
                              <m:r>
                                <a:rPr lang="de-DE" b="0" i="0"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sty m:val="p"/>
                                    </m:rPr>
                                    <a:rPr lang="de-DE" i="0">
                                      <a:latin typeface="Cambria Math" panose="02040503050406030204" pitchFamily="18" charset="0"/>
                                      <a:ea typeface="Cambria Math" panose="02040503050406030204" pitchFamily="18" charset="0"/>
                                    </a:rPr>
                                    <m:t>i</m:t>
                                  </m:r>
                                </m:e>
                                <m:sub>
                                  <m:r>
                                    <a:rPr lang="de-DE" i="0">
                                      <a:latin typeface="Cambria Math" panose="02040503050406030204" pitchFamily="18" charset="0"/>
                                      <a:ea typeface="Cambria Math" panose="02040503050406030204" pitchFamily="18" charset="0"/>
                                    </a:rPr>
                                    <m:t>1</m:t>
                                  </m:r>
                                </m:sub>
                              </m:sSub>
                              <m:r>
                                <a:rPr lang="de-DE" i="0">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m:rPr>
                                      <m:sty m:val="p"/>
                                    </m:rPr>
                                    <a:rPr lang="de-DE" i="0">
                                      <a:latin typeface="Cambria Math" panose="02040503050406030204" pitchFamily="18" charset="0"/>
                                      <a:ea typeface="Cambria Math" panose="02040503050406030204" pitchFamily="18" charset="0"/>
                                    </a:rPr>
                                    <m:t>i</m:t>
                                  </m:r>
                                </m:e>
                                <m:sub>
                                  <m:r>
                                    <a:rPr lang="de-DE" i="0">
                                      <a:latin typeface="Cambria Math" panose="02040503050406030204" pitchFamily="18" charset="0"/>
                                      <a:ea typeface="Cambria Math" panose="02040503050406030204" pitchFamily="18" charset="0"/>
                                    </a:rPr>
                                    <m:t>2</m:t>
                                  </m:r>
                                </m:sub>
                              </m:sSub>
                              <m:r>
                                <a:rPr lang="de-DE" i="0"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sty m:val="p"/>
                                    </m:rPr>
                                    <a:rPr lang="de-DE" i="0">
                                      <a:latin typeface="Cambria Math" panose="02040503050406030204" pitchFamily="18" charset="0"/>
                                      <a:ea typeface="Cambria Math" panose="02040503050406030204" pitchFamily="18" charset="0"/>
                                    </a:rPr>
                                    <m:t>i</m:t>
                                  </m:r>
                                </m:e>
                                <m:sub>
                                  <m:r>
                                    <m:rPr>
                                      <m:sty m:val="p"/>
                                    </m:rPr>
                                    <a:rPr lang="de-DE" b="0" i="0" smtClean="0">
                                      <a:latin typeface="Cambria Math" panose="02040503050406030204" pitchFamily="18" charset="0"/>
                                      <a:ea typeface="Cambria Math" panose="02040503050406030204" pitchFamily="18" charset="0"/>
                                    </a:rPr>
                                    <m:t>max</m:t>
                                  </m:r>
                                </m:sub>
                              </m:sSub>
                              <m:r>
                                <a:rPr lang="de-DE" i="0">
                                  <a:latin typeface="Cambria Math" panose="02040503050406030204" pitchFamily="18" charset="0"/>
                                  <a:ea typeface="Cambria Math" panose="02040503050406030204" pitchFamily="18" charset="0"/>
                                </a:rPr>
                                <m:t> </m:t>
                              </m:r>
                            </m:e>
                            <m:e>
                              <m:r>
                                <a:rPr lang="en-US" i="0" smtClean="0">
                                  <a:latin typeface="Cambria Math" panose="02040503050406030204" pitchFamily="18" charset="0"/>
                                </a:rPr>
                                <m:t>&amp;</m:t>
                              </m:r>
                              <m:r>
                                <a:rPr lang="de-DE" i="0">
                                  <a:latin typeface="Cambria Math" panose="02040503050406030204" pitchFamily="18" charset="0"/>
                                </a:rPr>
                                <m:t>0</m:t>
                              </m:r>
                              <m:r>
                                <a:rPr lang="de-DE" i="0">
                                  <a:latin typeface="Cambria Math" panose="02040503050406030204" pitchFamily="18" charset="0"/>
                                  <a:ea typeface="Cambria Math" panose="02040503050406030204" pitchFamily="18" charset="0"/>
                                </a:rPr>
                                <m:t>≤</m:t>
                              </m:r>
                              <m:sSub>
                                <m:sSubPr>
                                  <m:ctrlPr>
                                    <a:rPr lang="de-DE"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d</m:t>
                                  </m:r>
                                </m:e>
                                <m:sub>
                                  <m:r>
                                    <a:rPr lang="de-DE" i="0">
                                      <a:latin typeface="Cambria Math" panose="02040503050406030204" pitchFamily="18" charset="0"/>
                                      <a:ea typeface="Cambria Math" panose="02040503050406030204" pitchFamily="18" charset="0"/>
                                    </a:rPr>
                                    <m:t>1</m:t>
                                  </m:r>
                                </m:sub>
                              </m:sSub>
                              <m:r>
                                <a:rPr lang="de-DE" i="0">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d</m:t>
                                  </m:r>
                                </m:e>
                                <m:sub>
                                  <m:r>
                                    <a:rPr lang="de-DE" i="0">
                                      <a:latin typeface="Cambria Math" panose="02040503050406030204" pitchFamily="18" charset="0"/>
                                      <a:ea typeface="Cambria Math" panose="02040503050406030204" pitchFamily="18" charset="0"/>
                                    </a:rPr>
                                    <m:t>2</m:t>
                                  </m:r>
                                </m:sub>
                              </m:sSub>
                            </m:e>
                            <m:e>
                              <m:r>
                                <a:rPr lang="de-DE" b="0" i="1" smtClean="0">
                                  <a:latin typeface="Cambria Math" panose="02040503050406030204" pitchFamily="18" charset="0"/>
                                  <a:ea typeface="Cambria Math" panose="02040503050406030204" pitchFamily="18" charset="0"/>
                                </a:rPr>
                                <m:t>   </m:t>
                              </m:r>
                              <m:r>
                                <a:rPr lang="de-DE" i="0">
                                  <a:latin typeface="Cambria Math" panose="02040503050406030204" pitchFamily="18" charset="0"/>
                                </a:rPr>
                                <m:t>0</m:t>
                              </m:r>
                              <m:r>
                                <a:rPr lang="de-DE" i="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sty m:val="p"/>
                                    </m:rPr>
                                    <a:rPr lang="de-DE" i="0">
                                      <a:latin typeface="Cambria Math" panose="02040503050406030204" pitchFamily="18" charset="0"/>
                                      <a:ea typeface="Cambria Math" panose="02040503050406030204" pitchFamily="18" charset="0"/>
                                    </a:rPr>
                                    <m:t>d</m:t>
                                  </m:r>
                                </m:e>
                                <m:sub>
                                  <m:r>
                                    <a:rPr lang="de-DE" i="0">
                                      <a:latin typeface="Cambria Math" panose="02040503050406030204" pitchFamily="18" charset="0"/>
                                      <a:ea typeface="Cambria Math" panose="02040503050406030204" pitchFamily="18" charset="0"/>
                                    </a:rPr>
                                    <m:t>1</m:t>
                                  </m:r>
                                </m:sub>
                              </m:sSub>
                              <m:r>
                                <a:rPr lang="de-DE" b="0" i="0"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sty m:val="p"/>
                                    </m:rPr>
                                    <a:rPr lang="de-DE" i="0">
                                      <a:latin typeface="Cambria Math" panose="02040503050406030204" pitchFamily="18" charset="0"/>
                                      <a:ea typeface="Cambria Math" panose="02040503050406030204" pitchFamily="18" charset="0"/>
                                    </a:rPr>
                                    <m:t>d</m:t>
                                  </m:r>
                                </m:e>
                                <m:sub>
                                  <m:r>
                                    <a:rPr lang="de-DE" i="0">
                                      <a:latin typeface="Cambria Math" panose="02040503050406030204" pitchFamily="18" charset="0"/>
                                      <a:ea typeface="Cambria Math" panose="02040503050406030204" pitchFamily="18" charset="0"/>
                                    </a:rPr>
                                    <m:t>2</m:t>
                                  </m:r>
                                </m:sub>
                              </m:sSub>
                              <m:r>
                                <a:rPr lang="de-DE" i="0" smtClean="0">
                                  <a:latin typeface="Cambria Math" panose="02040503050406030204" pitchFamily="18" charset="0"/>
                                  <a:ea typeface="Cambria Math" panose="02040503050406030204" pitchFamily="18" charset="0"/>
                                </a:rPr>
                                <m:t>≤</m:t>
                              </m:r>
                              <m:sSub>
                                <m:sSubPr>
                                  <m:ctrlPr>
                                    <a:rPr lang="de-DE"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z</m:t>
                                  </m:r>
                                </m:e>
                                <m:sub>
                                  <m:r>
                                    <m:rPr>
                                      <m:sty m:val="p"/>
                                    </m:rPr>
                                    <a:rPr lang="de-DE" b="0" i="0" smtClean="0">
                                      <a:latin typeface="Cambria Math" panose="02040503050406030204" pitchFamily="18" charset="0"/>
                                      <a:ea typeface="Cambria Math" panose="02040503050406030204" pitchFamily="18" charset="0"/>
                                    </a:rPr>
                                    <m:t>max</m:t>
                                  </m:r>
                                </m:sub>
                              </m:sSub>
                              <m:r>
                                <a:rPr lang="de-DE" b="0" i="0"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l</m:t>
                                  </m:r>
                                </m:e>
                                <m:sub>
                                  <m:r>
                                    <m:rPr>
                                      <m:sty m:val="p"/>
                                    </m:rPr>
                                    <a:rPr lang="de-DE" b="0" i="0" smtClean="0">
                                      <a:latin typeface="Cambria Math" panose="02040503050406030204" pitchFamily="18" charset="0"/>
                                      <a:ea typeface="Cambria Math" panose="02040503050406030204" pitchFamily="18" charset="0"/>
                                    </a:rPr>
                                    <m:t>elements</m:t>
                                  </m:r>
                                </m:sub>
                              </m:sSub>
                            </m:e>
                            <m:e>
                              <m:r>
                                <a:rPr lang="de-DE" i="0">
                                  <a:latin typeface="Cambria Math" panose="02040503050406030204" pitchFamily="18" charset="0"/>
                                </a:rPr>
                                <m:t>0</m:t>
                              </m:r>
                              <m:r>
                                <a:rPr lang="de-DE" i="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u</m:t>
                              </m:r>
                              <m:r>
                                <a:rPr lang="de-DE" i="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u</m:t>
                                  </m:r>
                                </m:e>
                                <m:sub>
                                  <m:r>
                                    <m:rPr>
                                      <m:sty m:val="p"/>
                                    </m:rPr>
                                    <a:rPr lang="de-DE" i="0">
                                      <a:latin typeface="Cambria Math" panose="02040503050406030204" pitchFamily="18" charset="0"/>
                                      <a:ea typeface="Cambria Math" panose="02040503050406030204" pitchFamily="18" charset="0"/>
                                    </a:rPr>
                                    <m:t>max</m:t>
                                  </m:r>
                                </m:sub>
                              </m:sSub>
                            </m:e>
                          </m:eqArr>
                        </m:e>
                      </m:d>
                    </m:oMath>
                  </m:oMathPara>
                </a14:m>
                <a:endParaRPr lang="en-US" dirty="0"/>
              </a:p>
            </p:txBody>
          </p:sp>
        </mc:Choice>
        <mc:Fallback xmlns="">
          <p:sp>
            <p:nvSpPr>
              <p:cNvPr id="7" name="Content Placeholder 6">
                <a:extLst>
                  <a:ext uri="{FF2B5EF4-FFF2-40B4-BE49-F238E27FC236}">
                    <a16:creationId xmlns:a16="http://schemas.microsoft.com/office/drawing/2014/main" id="{29E77A2E-21AF-66FA-B849-9380C1D6FC6A}"/>
                  </a:ext>
                </a:extLst>
              </p:cNvPr>
              <p:cNvSpPr>
                <a:spLocks noGrp="1" noRot="1" noChangeAspect="1" noMove="1" noResize="1" noEditPoints="1" noAdjustHandles="1" noChangeArrowheads="1" noChangeShapeType="1" noTextEdit="1"/>
              </p:cNvSpPr>
              <p:nvPr>
                <p:ph idx="1"/>
              </p:nvPr>
            </p:nvSpPr>
            <p:spPr>
              <a:xfrm>
                <a:off x="360000" y="2002566"/>
                <a:ext cx="11519987" cy="4118752"/>
              </a:xfrm>
              <a:blipFill>
                <a:blip r:embed="rId3"/>
                <a:stretch>
                  <a:fillRect l="-1322" t="-1846"/>
                </a:stretch>
              </a:blipFill>
            </p:spPr>
            <p:txBody>
              <a:bodyPr/>
              <a:lstStyle/>
              <a:p>
                <a:r>
                  <a:rPr lang="en-US">
                    <a:noFill/>
                  </a:rPr>
                  <a:t> </a:t>
                </a:r>
              </a:p>
            </p:txBody>
          </p:sp>
        </mc:Fallback>
      </mc:AlternateContent>
    </p:spTree>
    <p:extLst>
      <p:ext uri="{BB962C8B-B14F-4D97-AF65-F5344CB8AC3E}">
        <p14:creationId xmlns:p14="http://schemas.microsoft.com/office/powerpoint/2010/main" val="1784257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992CB-9972-4F11-E3A2-9EBF4E47AF2D}"/>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3648C670-5A40-8801-856A-8DE16A3F2B98}"/>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6" name="Foliennummernplatzhalter 5">
            <a:extLst>
              <a:ext uri="{FF2B5EF4-FFF2-40B4-BE49-F238E27FC236}">
                <a16:creationId xmlns:a16="http://schemas.microsoft.com/office/drawing/2014/main" id="{63E932D5-75AB-8039-5258-8B3B29B739A3}"/>
              </a:ext>
            </a:extLst>
          </p:cNvPr>
          <p:cNvSpPr>
            <a:spLocks noGrp="1"/>
          </p:cNvSpPr>
          <p:nvPr>
            <p:ph type="sldNum" sz="quarter" idx="16"/>
          </p:nvPr>
        </p:nvSpPr>
        <p:spPr/>
        <p:txBody>
          <a:bodyPr/>
          <a:lstStyle/>
          <a:p>
            <a:fld id="{DD2F4C09-65E4-4AD7-8D55-83CBD210ED85}" type="slidenum">
              <a:rPr lang="en-US" smtClean="0"/>
              <a:pPr/>
              <a:t>14</a:t>
            </a:fld>
            <a:endParaRPr lang="en-US"/>
          </a:p>
        </p:txBody>
      </p:sp>
      <p:pic>
        <p:nvPicPr>
          <p:cNvPr id="16" name="Content Placeholder 5">
            <a:extLst>
              <a:ext uri="{FF2B5EF4-FFF2-40B4-BE49-F238E27FC236}">
                <a16:creationId xmlns:a16="http://schemas.microsoft.com/office/drawing/2014/main" id="{FC319F78-16D8-DA0D-728D-4B76C5DDA069}"/>
              </a:ext>
            </a:extLst>
          </p:cNvPr>
          <p:cNvPicPr>
            <a:picLocks noGrp="1" noChangeAspect="1"/>
          </p:cNvPicPr>
          <p:nvPr>
            <p:ph idx="1"/>
          </p:nvPr>
        </p:nvPicPr>
        <p:blipFill>
          <a:blip r:embed="rId3"/>
          <a:stretch>
            <a:fillRect/>
          </a:stretch>
        </p:blipFill>
        <p:spPr>
          <a:xfrm>
            <a:off x="-135429" y="215396"/>
            <a:ext cx="9198591" cy="6132394"/>
          </a:xfrm>
        </p:spPr>
      </p:pic>
      <p:sp>
        <p:nvSpPr>
          <p:cNvPr id="19" name="TextBox 18">
            <a:extLst>
              <a:ext uri="{FF2B5EF4-FFF2-40B4-BE49-F238E27FC236}">
                <a16:creationId xmlns:a16="http://schemas.microsoft.com/office/drawing/2014/main" id="{406CCBFF-27EC-8776-F241-4F76E4D3CDBF}"/>
              </a:ext>
            </a:extLst>
          </p:cNvPr>
          <p:cNvSpPr txBox="1"/>
          <p:nvPr/>
        </p:nvSpPr>
        <p:spPr>
          <a:xfrm>
            <a:off x="8414669" y="1659088"/>
            <a:ext cx="3524401" cy="923330"/>
          </a:xfrm>
          <a:prstGeom prst="rect">
            <a:avLst/>
          </a:prstGeom>
          <a:noFill/>
        </p:spPr>
        <p:txBody>
          <a:bodyPr wrap="square" rtlCol="0">
            <a:spAutoFit/>
          </a:bodyPr>
          <a:lstStyle/>
          <a:p>
            <a:r>
              <a:rPr lang="en-US" b="1" dirty="0"/>
              <a:t>Particle distribution:</a:t>
            </a:r>
          </a:p>
          <a:p>
            <a:r>
              <a:rPr lang="en-US" dirty="0"/>
              <a:t>- 7 – 9 MeV protons</a:t>
            </a:r>
          </a:p>
          <a:p>
            <a:r>
              <a:rPr lang="en-US" dirty="0"/>
              <a:t>- 140 </a:t>
            </a:r>
            <a:r>
              <a:rPr lang="en-US" dirty="0" err="1"/>
              <a:t>mrad</a:t>
            </a:r>
            <a:r>
              <a:rPr lang="en-US" dirty="0"/>
              <a:t> initial divergence</a:t>
            </a:r>
          </a:p>
        </p:txBody>
      </p:sp>
      <p:sp>
        <p:nvSpPr>
          <p:cNvPr id="20" name="TextBox 19">
            <a:extLst>
              <a:ext uri="{FF2B5EF4-FFF2-40B4-BE49-F238E27FC236}">
                <a16:creationId xmlns:a16="http://schemas.microsoft.com/office/drawing/2014/main" id="{772E1C8D-72CF-562D-92EC-FD3555DAC693}"/>
              </a:ext>
            </a:extLst>
          </p:cNvPr>
          <p:cNvSpPr txBox="1"/>
          <p:nvPr/>
        </p:nvSpPr>
        <p:spPr>
          <a:xfrm>
            <a:off x="8342227" y="3770127"/>
            <a:ext cx="3043946" cy="923330"/>
          </a:xfrm>
          <a:prstGeom prst="rect">
            <a:avLst/>
          </a:prstGeom>
          <a:noFill/>
        </p:spPr>
        <p:txBody>
          <a:bodyPr wrap="square" rtlCol="0">
            <a:spAutoFit/>
          </a:bodyPr>
          <a:lstStyle/>
          <a:p>
            <a:r>
              <a:rPr lang="en-US" b="1" dirty="0"/>
              <a:t>Loss function:</a:t>
            </a:r>
          </a:p>
          <a:p>
            <a:endParaRPr lang="en-US" dirty="0"/>
          </a:p>
          <a:p>
            <a:r>
              <a:rPr lang="en-US" dirty="0"/>
              <a:t> </a:t>
            </a:r>
          </a:p>
        </p:txBody>
      </p:sp>
      <p:sp>
        <p:nvSpPr>
          <p:cNvPr id="2" name="Fußzeilenplatzhalter 4">
            <a:extLst>
              <a:ext uri="{FF2B5EF4-FFF2-40B4-BE49-F238E27FC236}">
                <a16:creationId xmlns:a16="http://schemas.microsoft.com/office/drawing/2014/main" id="{A4AAF307-6BC3-A51A-E88E-B1A8C881D7F1}"/>
              </a:ext>
            </a:extLst>
          </p:cNvPr>
          <p:cNvSpPr>
            <a:spLocks noGrp="1"/>
          </p:cNvSpPr>
          <p:nvPr>
            <p:ph type="ftr" sz="quarter" idx="15"/>
          </p:nvPr>
        </p:nvSpPr>
        <p:spPr>
          <a:xfrm>
            <a:off x="360000" y="359999"/>
            <a:ext cx="8976000" cy="190800"/>
          </a:xfrm>
        </p:spPr>
        <p:txBody>
          <a:bodyPr/>
          <a:lstStyle/>
          <a:p>
            <a:r>
              <a:rPr lang="en-US" sz="1000" dirty="0"/>
              <a:t>beam line optimization for laser-accelerated ions</a:t>
            </a:r>
            <a:endParaRPr lang="en-US" dirty="0"/>
          </a:p>
          <a:p>
            <a:endParaRPr lang="en-US" dirty="0"/>
          </a:p>
        </p:txBody>
      </p:sp>
      <p:sp>
        <p:nvSpPr>
          <p:cNvPr id="3" name="TextBox 2">
            <a:extLst>
              <a:ext uri="{FF2B5EF4-FFF2-40B4-BE49-F238E27FC236}">
                <a16:creationId xmlns:a16="http://schemas.microsoft.com/office/drawing/2014/main" id="{6B2ACB78-B92F-303D-6380-156C58A5A27E}"/>
              </a:ext>
            </a:extLst>
          </p:cNvPr>
          <p:cNvSpPr txBox="1"/>
          <p:nvPr/>
        </p:nvSpPr>
        <p:spPr>
          <a:xfrm>
            <a:off x="8414669" y="998766"/>
            <a:ext cx="3224195" cy="646331"/>
          </a:xfrm>
          <a:prstGeom prst="rect">
            <a:avLst/>
          </a:prstGeom>
          <a:noFill/>
        </p:spPr>
        <p:txBody>
          <a:bodyPr wrap="square" rtlCol="0">
            <a:spAutoFit/>
          </a:bodyPr>
          <a:lstStyle/>
          <a:p>
            <a:r>
              <a:rPr lang="en-US" b="1" dirty="0"/>
              <a:t>Optimization using only solenoids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5024BE3-27C4-3B14-DCCF-8C9A4245958F}"/>
                  </a:ext>
                </a:extLst>
              </p:cNvPr>
              <p:cNvSpPr txBox="1"/>
              <p:nvPr/>
            </p:nvSpPr>
            <p:spPr>
              <a:xfrm>
                <a:off x="8414669" y="4176418"/>
                <a:ext cx="3573286" cy="6131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ℒ</m:t>
                      </m:r>
                      <m:r>
                        <a:rPr lang="de-DE" b="0" i="1" smtClean="0">
                          <a:latin typeface="Cambria Math" panose="02040503050406030204" pitchFamily="18" charset="0"/>
                          <a:ea typeface="Cambria Math" panose="02040503050406030204" pitchFamily="18" charset="0"/>
                        </a:rPr>
                        <m:t>= </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sSub>
                            <m:sSubPr>
                              <m:ctrlPr>
                                <a:rPr lang="de-DE" b="0" i="1" smtClean="0">
                                  <a:latin typeface="Cambria Math" panose="02040503050406030204" pitchFamily="18" charset="0"/>
                                  <a:ea typeface="Cambria Math" panose="02040503050406030204" pitchFamily="18" charset="0"/>
                                </a:rPr>
                              </m:ctrlPr>
                            </m:sSub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𝑟</m:t>
                                  </m:r>
                                </m:e>
                                <m:sub>
                                  <m:r>
                                    <a:rPr lang="de-DE" i="1">
                                      <a:latin typeface="Cambria Math" panose="02040503050406030204" pitchFamily="18" charset="0"/>
                                      <a:ea typeface="Cambria Math" panose="02040503050406030204" pitchFamily="18" charset="0"/>
                                    </a:rPr>
                                    <m:t>𝑎</m:t>
                                  </m:r>
                                </m:sub>
                              </m:sSub>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𝑚𝑎𝑥</m:t>
                              </m:r>
                            </m:sub>
                          </m:sSub>
                        </m:den>
                      </m:f>
                      <m:nary>
                        <m:naryPr>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0</m:t>
                          </m:r>
                        </m:sub>
                        <m:sup>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𝑚𝑎𝑥</m:t>
                              </m:r>
                            </m:sub>
                          </m:sSub>
                        </m:sup>
                        <m:e>
                          <m:rad>
                            <m:radPr>
                              <m:degHide m:val="on"/>
                              <m:ctrlPr>
                                <a:rPr lang="de-DE" b="0" i="1" smtClean="0">
                                  <a:latin typeface="Cambria Math" panose="02040503050406030204" pitchFamily="18" charset="0"/>
                                  <a:ea typeface="Cambria Math" panose="02040503050406030204" pitchFamily="18" charset="0"/>
                                </a:rPr>
                              </m:ctrlPr>
                            </m:radPr>
                            <m:deg/>
                            <m:e>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𝑟𝑚𝑠</m:t>
                                  </m:r>
                                </m:sub>
                                <m:sup>
                                  <m:r>
                                    <a:rPr lang="de-DE" b="0" i="1" smtClean="0">
                                      <a:latin typeface="Cambria Math" panose="02040503050406030204" pitchFamily="18" charset="0"/>
                                      <a:ea typeface="Cambria Math" panose="02040503050406030204" pitchFamily="18" charset="0"/>
                                    </a:rPr>
                                    <m:t>2</m:t>
                                  </m:r>
                                </m:sup>
                              </m:sSubSup>
                              <m:r>
                                <a:rPr lang="de-DE" b="0" i="1" smtClean="0">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𝑦</m:t>
                                  </m:r>
                                </m:e>
                                <m:sub>
                                  <m:r>
                                    <a:rPr lang="de-DE" b="0" i="1" smtClean="0">
                                      <a:latin typeface="Cambria Math" panose="02040503050406030204" pitchFamily="18" charset="0"/>
                                      <a:ea typeface="Cambria Math" panose="02040503050406030204" pitchFamily="18" charset="0"/>
                                    </a:rPr>
                                    <m:t>𝑟𝑚𝑠</m:t>
                                  </m:r>
                                </m:sub>
                                <m:sup>
                                  <m:r>
                                    <a:rPr lang="de-DE" b="0" i="1" smtClean="0">
                                      <a:latin typeface="Cambria Math" panose="02040503050406030204" pitchFamily="18" charset="0"/>
                                      <a:ea typeface="Cambria Math" panose="02040503050406030204" pitchFamily="18" charset="0"/>
                                    </a:rPr>
                                    <m:t>2</m:t>
                                  </m:r>
                                </m:sup>
                              </m:sSubSup>
                            </m:e>
                          </m:rad>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𝑑𝑧</m:t>
                          </m:r>
                        </m:e>
                      </m:nary>
                    </m:oMath>
                  </m:oMathPara>
                </a14:m>
                <a:endParaRPr lang="en-US" dirty="0"/>
              </a:p>
            </p:txBody>
          </p:sp>
        </mc:Choice>
        <mc:Fallback xmlns="">
          <p:sp>
            <p:nvSpPr>
              <p:cNvPr id="5" name="TextBox 4">
                <a:extLst>
                  <a:ext uri="{FF2B5EF4-FFF2-40B4-BE49-F238E27FC236}">
                    <a16:creationId xmlns:a16="http://schemas.microsoft.com/office/drawing/2014/main" id="{B5024BE3-27C4-3B14-DCCF-8C9A4245958F}"/>
                  </a:ext>
                </a:extLst>
              </p:cNvPr>
              <p:cNvSpPr txBox="1">
                <a:spLocks noRot="1" noChangeAspect="1" noMove="1" noResize="1" noEditPoints="1" noAdjustHandles="1" noChangeArrowheads="1" noChangeShapeType="1" noTextEdit="1"/>
              </p:cNvSpPr>
              <p:nvPr/>
            </p:nvSpPr>
            <p:spPr>
              <a:xfrm>
                <a:off x="8414669" y="4176418"/>
                <a:ext cx="3573286" cy="613181"/>
              </a:xfrm>
              <a:prstGeom prst="rect">
                <a:avLst/>
              </a:prstGeom>
              <a:blipFill>
                <a:blip r:embed="rId4"/>
                <a:stretch>
                  <a:fillRect l="-707" t="-180000" r="-707" b="-2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5EACD3E-DF49-1144-DC1E-D276F691A90B}"/>
                  </a:ext>
                </a:extLst>
              </p:cNvPr>
              <p:cNvSpPr txBox="1"/>
              <p:nvPr/>
            </p:nvSpPr>
            <p:spPr>
              <a:xfrm>
                <a:off x="8414669" y="2708298"/>
                <a:ext cx="3043946" cy="923330"/>
              </a:xfrm>
              <a:prstGeom prst="rect">
                <a:avLst/>
              </a:prstGeom>
              <a:noFill/>
            </p:spPr>
            <p:txBody>
              <a:bodyPr wrap="square" rtlCol="0">
                <a:spAutoFit/>
              </a:bodyPr>
              <a:lstStyle/>
              <a:p>
                <a:r>
                  <a:rPr lang="en-US" dirty="0"/>
                  <a:t>Transverse values </a:t>
                </a:r>
                <a14:m>
                  <m:oMath xmlns:m="http://schemas.openxmlformats.org/officeDocument/2006/math">
                    <m:sSub>
                      <m:sSubPr>
                        <m:ctrlPr>
                          <a:rPr lang="en-US" i="1" smtClean="0">
                            <a:latin typeface="Cambria Math" panose="02040503050406030204" pitchFamily="18" charset="0"/>
                          </a:rPr>
                        </m:ctrlPr>
                      </m:sSubPr>
                      <m:e>
                        <m:r>
                          <m:rPr>
                            <m:sty m:val="p"/>
                          </m:rPr>
                          <a:rPr lang="de-DE" b="0" i="0" smtClean="0">
                            <a:latin typeface="Cambria Math" panose="02040503050406030204" pitchFamily="18" charset="0"/>
                          </a:rPr>
                          <m:t>x</m:t>
                        </m:r>
                      </m:e>
                      <m:sub>
                        <m:r>
                          <m:rPr>
                            <m:sty m:val="p"/>
                          </m:rPr>
                          <a:rPr lang="de-DE" b="0" i="0" smtClean="0">
                            <a:latin typeface="Cambria Math" panose="02040503050406030204" pitchFamily="18" charset="0"/>
                          </a:rPr>
                          <m:t>rms</m:t>
                        </m:r>
                      </m:sub>
                    </m:sSub>
                  </m:oMath>
                </a14:m>
                <a:r>
                  <a:rPr lang="en-US" dirty="0"/>
                  <a:t> and </a:t>
                </a:r>
                <a14:m>
                  <m:oMath xmlns:m="http://schemas.openxmlformats.org/officeDocument/2006/math">
                    <m:sSub>
                      <m:sSubPr>
                        <m:ctrlPr>
                          <a:rPr lang="en-US" i="1">
                            <a:latin typeface="Cambria Math" panose="02040503050406030204" pitchFamily="18" charset="0"/>
                          </a:rPr>
                        </m:ctrlPr>
                      </m:sSubPr>
                      <m:e>
                        <m:r>
                          <m:rPr>
                            <m:sty m:val="p"/>
                          </m:rPr>
                          <a:rPr lang="de-DE" b="0" i="0" smtClean="0">
                            <a:latin typeface="Cambria Math" panose="02040503050406030204" pitchFamily="18" charset="0"/>
                          </a:rPr>
                          <m:t>y</m:t>
                        </m:r>
                      </m:e>
                      <m:sub>
                        <m:r>
                          <m:rPr>
                            <m:sty m:val="p"/>
                          </m:rPr>
                          <a:rPr lang="de-DE" i="0">
                            <a:latin typeface="Cambria Math" panose="02040503050406030204" pitchFamily="18" charset="0"/>
                          </a:rPr>
                          <m:t>rms</m:t>
                        </m:r>
                      </m:sub>
                    </m:sSub>
                  </m:oMath>
                </a14:m>
                <a:r>
                  <a:rPr lang="en-US" dirty="0"/>
                  <a:t> are calculated between element or drift segments</a:t>
                </a:r>
              </a:p>
            </p:txBody>
          </p:sp>
        </mc:Choice>
        <mc:Fallback xmlns="">
          <p:sp>
            <p:nvSpPr>
              <p:cNvPr id="7" name="TextBox 6">
                <a:extLst>
                  <a:ext uri="{FF2B5EF4-FFF2-40B4-BE49-F238E27FC236}">
                    <a16:creationId xmlns:a16="http://schemas.microsoft.com/office/drawing/2014/main" id="{F5EACD3E-DF49-1144-DC1E-D276F691A90B}"/>
                  </a:ext>
                </a:extLst>
              </p:cNvPr>
              <p:cNvSpPr txBox="1">
                <a:spLocks noRot="1" noChangeAspect="1" noMove="1" noResize="1" noEditPoints="1" noAdjustHandles="1" noChangeArrowheads="1" noChangeShapeType="1" noTextEdit="1"/>
              </p:cNvSpPr>
              <p:nvPr/>
            </p:nvSpPr>
            <p:spPr>
              <a:xfrm>
                <a:off x="8414669" y="2708298"/>
                <a:ext cx="3043946" cy="923330"/>
              </a:xfrm>
              <a:prstGeom prst="rect">
                <a:avLst/>
              </a:prstGeom>
              <a:blipFill>
                <a:blip r:embed="rId5"/>
                <a:stretch>
                  <a:fillRect l="-1660" t="-2703" r="-3320" b="-9459"/>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D010216B-417F-22C3-9BFA-5FFBB8AA240F}"/>
              </a:ext>
            </a:extLst>
          </p:cNvPr>
          <p:cNvSpPr txBox="1"/>
          <p:nvPr/>
        </p:nvSpPr>
        <p:spPr>
          <a:xfrm>
            <a:off x="8342227" y="4920459"/>
            <a:ext cx="3645728" cy="1200329"/>
          </a:xfrm>
          <a:prstGeom prst="rect">
            <a:avLst/>
          </a:prstGeom>
          <a:noFill/>
        </p:spPr>
        <p:txBody>
          <a:bodyPr wrap="square" rtlCol="0">
            <a:spAutoFit/>
          </a:bodyPr>
          <a:lstStyle/>
          <a:p>
            <a:r>
              <a:rPr lang="en-GB" dirty="0">
                <a:solidFill>
                  <a:srgbClr val="0070C0"/>
                </a:solidFill>
              </a:rPr>
              <a:t>Optimizer quickly finds a minimum for the envelope by shifting the solenoid positions and adjusting the currents</a:t>
            </a:r>
          </a:p>
        </p:txBody>
      </p:sp>
    </p:spTree>
    <p:extLst>
      <p:ext uri="{BB962C8B-B14F-4D97-AF65-F5344CB8AC3E}">
        <p14:creationId xmlns:p14="http://schemas.microsoft.com/office/powerpoint/2010/main" val="333159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00910-7754-578A-18FC-A4EC971ED1B5}"/>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7D11FFC6-8645-7C5D-9AA8-5C66F9E4B407}"/>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6" name="Foliennummernplatzhalter 5">
            <a:extLst>
              <a:ext uri="{FF2B5EF4-FFF2-40B4-BE49-F238E27FC236}">
                <a16:creationId xmlns:a16="http://schemas.microsoft.com/office/drawing/2014/main" id="{5240EDF1-831B-0B9E-478B-3DFF108003B1}"/>
              </a:ext>
            </a:extLst>
          </p:cNvPr>
          <p:cNvSpPr>
            <a:spLocks noGrp="1"/>
          </p:cNvSpPr>
          <p:nvPr>
            <p:ph type="sldNum" sz="quarter" idx="16"/>
          </p:nvPr>
        </p:nvSpPr>
        <p:spPr/>
        <p:txBody>
          <a:bodyPr/>
          <a:lstStyle/>
          <a:p>
            <a:fld id="{DD2F4C09-65E4-4AD7-8D55-83CBD210ED85}" type="slidenum">
              <a:rPr lang="en-US" smtClean="0"/>
              <a:pPr/>
              <a:t>15</a:t>
            </a:fld>
            <a:endParaRPr lang="en-US"/>
          </a:p>
        </p:txBody>
      </p:sp>
      <p:sp>
        <p:nvSpPr>
          <p:cNvPr id="7" name="Titel 1">
            <a:extLst>
              <a:ext uri="{FF2B5EF4-FFF2-40B4-BE49-F238E27FC236}">
                <a16:creationId xmlns:a16="http://schemas.microsoft.com/office/drawing/2014/main" id="{B8E253BF-CF13-DEA8-FE3D-5556BD698CE3}"/>
              </a:ext>
            </a:extLst>
          </p:cNvPr>
          <p:cNvSpPr>
            <a:spLocks noGrp="1"/>
          </p:cNvSpPr>
          <p:nvPr>
            <p:ph type="title"/>
          </p:nvPr>
        </p:nvSpPr>
        <p:spPr>
          <a:xfrm>
            <a:off x="360000" y="736682"/>
            <a:ext cx="9696000" cy="1080000"/>
          </a:xfrm>
        </p:spPr>
        <p:txBody>
          <a:bodyPr>
            <a:normAutofit/>
          </a:bodyPr>
          <a:lstStyle/>
          <a:p>
            <a:r>
              <a:rPr lang="en-US" sz="3200" dirty="0"/>
              <a:t>kinetic energy distribution</a:t>
            </a:r>
          </a:p>
        </p:txBody>
      </p:sp>
      <p:sp>
        <p:nvSpPr>
          <p:cNvPr id="8" name="TextBox 7">
            <a:extLst>
              <a:ext uri="{FF2B5EF4-FFF2-40B4-BE49-F238E27FC236}">
                <a16:creationId xmlns:a16="http://schemas.microsoft.com/office/drawing/2014/main" id="{29ADE0B8-8B84-1C6B-1589-2CB7C786F7F1}"/>
              </a:ext>
            </a:extLst>
          </p:cNvPr>
          <p:cNvSpPr txBox="1"/>
          <p:nvPr/>
        </p:nvSpPr>
        <p:spPr>
          <a:xfrm>
            <a:off x="6475336" y="3819386"/>
            <a:ext cx="4969737" cy="830997"/>
          </a:xfrm>
          <a:prstGeom prst="rect">
            <a:avLst/>
          </a:prstGeom>
          <a:noFill/>
        </p:spPr>
        <p:txBody>
          <a:bodyPr wrap="square" rtlCol="0">
            <a:spAutoFit/>
          </a:bodyPr>
          <a:lstStyle/>
          <a:p>
            <a:r>
              <a:rPr lang="en-US" sz="2400" b="1" dirty="0"/>
              <a:t>Include cavity and include energy deviation to loss function</a:t>
            </a:r>
            <a:endParaRPr lang="en-US" sz="2400" dirty="0"/>
          </a:p>
        </p:txBody>
      </p:sp>
      <p:sp>
        <p:nvSpPr>
          <p:cNvPr id="9" name="Fußzeilenplatzhalter 4">
            <a:extLst>
              <a:ext uri="{FF2B5EF4-FFF2-40B4-BE49-F238E27FC236}">
                <a16:creationId xmlns:a16="http://schemas.microsoft.com/office/drawing/2014/main" id="{DCB1F4B3-6E1E-10BE-7A0D-7457478959D6}"/>
              </a:ext>
            </a:extLst>
          </p:cNvPr>
          <p:cNvSpPr>
            <a:spLocks noGrp="1"/>
          </p:cNvSpPr>
          <p:nvPr>
            <p:ph type="ftr" sz="quarter" idx="15"/>
          </p:nvPr>
        </p:nvSpPr>
        <p:spPr>
          <a:xfrm>
            <a:off x="360000" y="359999"/>
            <a:ext cx="8976000" cy="190800"/>
          </a:xfrm>
        </p:spPr>
        <p:txBody>
          <a:bodyPr/>
          <a:lstStyle/>
          <a:p>
            <a:r>
              <a:rPr lang="en-US" sz="1000" dirty="0"/>
              <a:t>beam line optimization for laser-accelerated ions</a:t>
            </a:r>
            <a:endParaRPr lang="en-US" dirty="0"/>
          </a:p>
          <a:p>
            <a:endParaRPr lang="en-US" dirty="0"/>
          </a:p>
        </p:txBody>
      </p:sp>
      <p:pic>
        <p:nvPicPr>
          <p:cNvPr id="2" name="Picture 1">
            <a:extLst>
              <a:ext uri="{FF2B5EF4-FFF2-40B4-BE49-F238E27FC236}">
                <a16:creationId xmlns:a16="http://schemas.microsoft.com/office/drawing/2014/main" id="{6ECB6A8B-9EFA-9DC8-DA81-C9A08FADDD1A}"/>
              </a:ext>
            </a:extLst>
          </p:cNvPr>
          <p:cNvPicPr>
            <a:picLocks noChangeAspect="1"/>
          </p:cNvPicPr>
          <p:nvPr/>
        </p:nvPicPr>
        <p:blipFill>
          <a:blip r:embed="rId3"/>
          <a:stretch>
            <a:fillRect/>
          </a:stretch>
        </p:blipFill>
        <p:spPr>
          <a:xfrm>
            <a:off x="360000" y="2044679"/>
            <a:ext cx="6022759" cy="3794931"/>
          </a:xfrm>
          <a:prstGeom prst="rect">
            <a:avLst/>
          </a:prstGeom>
        </p:spPr>
      </p:pic>
      <p:sp>
        <p:nvSpPr>
          <p:cNvPr id="5" name="TextBox 4">
            <a:extLst>
              <a:ext uri="{FF2B5EF4-FFF2-40B4-BE49-F238E27FC236}">
                <a16:creationId xmlns:a16="http://schemas.microsoft.com/office/drawing/2014/main" id="{6E907AF6-9CF3-5B11-16E0-B1C01BE3DD9E}"/>
              </a:ext>
            </a:extLst>
          </p:cNvPr>
          <p:cNvSpPr txBox="1"/>
          <p:nvPr/>
        </p:nvSpPr>
        <p:spPr>
          <a:xfrm>
            <a:off x="6475336" y="2096296"/>
            <a:ext cx="5120461" cy="1477328"/>
          </a:xfrm>
          <a:prstGeom prst="rect">
            <a:avLst/>
          </a:prstGeom>
          <a:noFill/>
        </p:spPr>
        <p:txBody>
          <a:bodyPr wrap="square" rtlCol="0">
            <a:spAutoFit/>
          </a:bodyPr>
          <a:lstStyle/>
          <a:p>
            <a:r>
              <a:rPr lang="en-US"/>
              <a:t>If left unchecked energy distribution remains wide which makes the transport down the line difficult or the injection into SIS18 unfeasable.</a:t>
            </a:r>
          </a:p>
          <a:p>
            <a:endParaRPr lang="en-US"/>
          </a:p>
          <a:p>
            <a:r>
              <a:rPr lang="en-US" b="1"/>
              <a:t>Solution:</a:t>
            </a:r>
            <a:r>
              <a:rPr lang="en-US"/>
              <a:t> </a:t>
            </a:r>
          </a:p>
        </p:txBody>
      </p:sp>
    </p:spTree>
    <p:extLst>
      <p:ext uri="{BB962C8B-B14F-4D97-AF65-F5344CB8AC3E}">
        <p14:creationId xmlns:p14="http://schemas.microsoft.com/office/powerpoint/2010/main" val="412801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0701B-BDFE-8A6F-BBC6-FAE8CA4EB89E}"/>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F05160D4-3ED4-6DB3-474C-D9BB5628DF19}"/>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6" name="Foliennummernplatzhalter 5">
            <a:extLst>
              <a:ext uri="{FF2B5EF4-FFF2-40B4-BE49-F238E27FC236}">
                <a16:creationId xmlns:a16="http://schemas.microsoft.com/office/drawing/2014/main" id="{C232A52B-A1DD-BAE7-ED9B-F6E341DC12A0}"/>
              </a:ext>
            </a:extLst>
          </p:cNvPr>
          <p:cNvSpPr>
            <a:spLocks noGrp="1"/>
          </p:cNvSpPr>
          <p:nvPr>
            <p:ph type="sldNum" sz="quarter" idx="16"/>
          </p:nvPr>
        </p:nvSpPr>
        <p:spPr/>
        <p:txBody>
          <a:bodyPr/>
          <a:lstStyle/>
          <a:p>
            <a:fld id="{DD2F4C09-65E4-4AD7-8D55-83CBD210ED85}" type="slidenum">
              <a:rPr lang="en-US" smtClean="0"/>
              <a:pPr/>
              <a:t>16</a:t>
            </a:fld>
            <a:endParaRPr lang="en-US"/>
          </a:p>
        </p:txBody>
      </p:sp>
      <p:sp>
        <p:nvSpPr>
          <p:cNvPr id="7" name="Titel 1">
            <a:extLst>
              <a:ext uri="{FF2B5EF4-FFF2-40B4-BE49-F238E27FC236}">
                <a16:creationId xmlns:a16="http://schemas.microsoft.com/office/drawing/2014/main" id="{93B73E65-E3BF-A72D-7B8E-9A391E1B8082}"/>
              </a:ext>
            </a:extLst>
          </p:cNvPr>
          <p:cNvSpPr>
            <a:spLocks noGrp="1"/>
          </p:cNvSpPr>
          <p:nvPr>
            <p:ph type="title"/>
          </p:nvPr>
        </p:nvSpPr>
        <p:spPr>
          <a:xfrm>
            <a:off x="360000" y="736682"/>
            <a:ext cx="9696000" cy="1080000"/>
          </a:xfrm>
        </p:spPr>
        <p:txBody>
          <a:bodyPr>
            <a:normAutofit/>
          </a:bodyPr>
          <a:lstStyle/>
          <a:p>
            <a:r>
              <a:rPr lang="en-US" sz="3200" dirty="0"/>
              <a:t>kinetic energy distribution</a:t>
            </a:r>
          </a:p>
        </p:txBody>
      </p:sp>
      <p:sp>
        <p:nvSpPr>
          <p:cNvPr id="9" name="Fußzeilenplatzhalter 4">
            <a:extLst>
              <a:ext uri="{FF2B5EF4-FFF2-40B4-BE49-F238E27FC236}">
                <a16:creationId xmlns:a16="http://schemas.microsoft.com/office/drawing/2014/main" id="{4F53B5AA-2B47-A216-E66E-F6035AD2AE23}"/>
              </a:ext>
            </a:extLst>
          </p:cNvPr>
          <p:cNvSpPr>
            <a:spLocks noGrp="1"/>
          </p:cNvSpPr>
          <p:nvPr>
            <p:ph type="ftr" sz="quarter" idx="15"/>
          </p:nvPr>
        </p:nvSpPr>
        <p:spPr>
          <a:xfrm>
            <a:off x="360000" y="359999"/>
            <a:ext cx="8976000" cy="190800"/>
          </a:xfrm>
        </p:spPr>
        <p:txBody>
          <a:bodyPr/>
          <a:lstStyle/>
          <a:p>
            <a:r>
              <a:rPr lang="en-US" sz="1000" dirty="0"/>
              <a:t>beam line optimization for laser-accelerated ions</a:t>
            </a:r>
            <a:endParaRPr lang="en-US" dirty="0"/>
          </a:p>
          <a:p>
            <a:endParaRPr lang="en-US" dirty="0"/>
          </a:p>
        </p:txBody>
      </p:sp>
      <p:pic>
        <p:nvPicPr>
          <p:cNvPr id="3" name="Picture 2">
            <a:extLst>
              <a:ext uri="{FF2B5EF4-FFF2-40B4-BE49-F238E27FC236}">
                <a16:creationId xmlns:a16="http://schemas.microsoft.com/office/drawing/2014/main" id="{F5050E3A-E648-7EC7-882A-C67134DD97F9}"/>
              </a:ext>
            </a:extLst>
          </p:cNvPr>
          <p:cNvPicPr>
            <a:picLocks noChangeAspect="1"/>
          </p:cNvPicPr>
          <p:nvPr/>
        </p:nvPicPr>
        <p:blipFill>
          <a:blip r:embed="rId3"/>
          <a:stretch>
            <a:fillRect/>
          </a:stretch>
        </p:blipFill>
        <p:spPr>
          <a:xfrm>
            <a:off x="359999" y="2027879"/>
            <a:ext cx="5686109" cy="358280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AB55542-591B-5EF7-18CF-A80A95E893B5}"/>
                  </a:ext>
                </a:extLst>
              </p:cNvPr>
              <p:cNvSpPr txBox="1"/>
              <p:nvPr/>
            </p:nvSpPr>
            <p:spPr>
              <a:xfrm>
                <a:off x="6295767" y="3429000"/>
                <a:ext cx="5196230" cy="6254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ℒ</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𝑘</m:t>
                          </m:r>
                        </m:e>
                        <m:sub>
                          <m:r>
                            <a:rPr lang="de-DE" b="0" i="1" smtClean="0">
                              <a:latin typeface="Cambria Math" panose="02040503050406030204" pitchFamily="18" charset="0"/>
                              <a:ea typeface="Cambria Math" panose="02040503050406030204" pitchFamily="18" charset="0"/>
                            </a:rPr>
                            <m:t>1</m:t>
                          </m:r>
                        </m:sub>
                      </m:sSub>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sSub>
                            <m:sSubPr>
                              <m:ctrlPr>
                                <a:rPr lang="de-DE" b="0" i="1" smtClean="0">
                                  <a:latin typeface="Cambria Math" panose="02040503050406030204" pitchFamily="18" charset="0"/>
                                  <a:ea typeface="Cambria Math" panose="02040503050406030204" pitchFamily="18" charset="0"/>
                                </a:rPr>
                              </m:ctrlPr>
                            </m:sSub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𝑟</m:t>
                                  </m:r>
                                </m:e>
                                <m:sub>
                                  <m:r>
                                    <a:rPr lang="de-DE" b="0" i="1" smtClean="0">
                                      <a:latin typeface="Cambria Math" panose="02040503050406030204" pitchFamily="18" charset="0"/>
                                      <a:ea typeface="Cambria Math" panose="02040503050406030204" pitchFamily="18" charset="0"/>
                                    </a:rPr>
                                    <m:t>𝑎</m:t>
                                  </m:r>
                                </m:sub>
                              </m:sSub>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𝑚𝑎𝑥</m:t>
                              </m:r>
                            </m:sub>
                          </m:sSub>
                        </m:den>
                      </m:f>
                      <m:nary>
                        <m:naryPr>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0</m:t>
                          </m:r>
                        </m:sub>
                        <m:sup>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𝑚𝑎𝑥</m:t>
                              </m:r>
                            </m:sub>
                          </m:sSub>
                        </m:sup>
                        <m:e>
                          <m:rad>
                            <m:radPr>
                              <m:degHide m:val="on"/>
                              <m:ctrlPr>
                                <a:rPr lang="de-DE" b="0" i="1" smtClean="0">
                                  <a:latin typeface="Cambria Math" panose="02040503050406030204" pitchFamily="18" charset="0"/>
                                  <a:ea typeface="Cambria Math" panose="02040503050406030204" pitchFamily="18" charset="0"/>
                                </a:rPr>
                              </m:ctrlPr>
                            </m:radPr>
                            <m:deg/>
                            <m:e>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𝑟𝑚𝑠</m:t>
                                  </m:r>
                                </m:sub>
                                <m:sup>
                                  <m:r>
                                    <a:rPr lang="de-DE" b="0" i="1" smtClean="0">
                                      <a:latin typeface="Cambria Math" panose="02040503050406030204" pitchFamily="18" charset="0"/>
                                      <a:ea typeface="Cambria Math" panose="02040503050406030204" pitchFamily="18" charset="0"/>
                                    </a:rPr>
                                    <m:t>2</m:t>
                                  </m:r>
                                </m:sup>
                              </m:sSubSup>
                              <m:r>
                                <a:rPr lang="de-DE" b="0" i="1" smtClean="0">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𝑦</m:t>
                                  </m:r>
                                </m:e>
                                <m:sub>
                                  <m:r>
                                    <a:rPr lang="de-DE" b="0" i="1" smtClean="0">
                                      <a:latin typeface="Cambria Math" panose="02040503050406030204" pitchFamily="18" charset="0"/>
                                      <a:ea typeface="Cambria Math" panose="02040503050406030204" pitchFamily="18" charset="0"/>
                                    </a:rPr>
                                    <m:t>𝑟𝑚𝑠</m:t>
                                  </m:r>
                                </m:sub>
                                <m:sup>
                                  <m:r>
                                    <a:rPr lang="de-DE" b="0" i="1" smtClean="0">
                                      <a:latin typeface="Cambria Math" panose="02040503050406030204" pitchFamily="18" charset="0"/>
                                      <a:ea typeface="Cambria Math" panose="02040503050406030204" pitchFamily="18" charset="0"/>
                                    </a:rPr>
                                    <m:t>2</m:t>
                                  </m:r>
                                </m:sup>
                              </m:sSubSup>
                            </m:e>
                          </m:rad>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𝑑𝑧</m:t>
                          </m:r>
                        </m:e>
                      </m:nary>
                      <m:r>
                        <a:rPr lang="de-DE" b="0" i="1" smtClean="0">
                          <a:latin typeface="Cambria Math" panose="02040503050406030204" pitchFamily="18" charset="0"/>
                          <a:ea typeface="Cambria Math" panose="02040503050406030204" pitchFamily="18" charset="0"/>
                        </a:rPr>
                        <m:t>+</m:t>
                      </m:r>
                      <m:sSub>
                        <m:sSubPr>
                          <m:ctrlPr>
                            <a:rPr lang="de-DE" b="0" i="1" smtClean="0">
                              <a:solidFill>
                                <a:srgbClr val="00B050"/>
                              </a:solidFill>
                              <a:latin typeface="Cambria Math" panose="02040503050406030204" pitchFamily="18" charset="0"/>
                              <a:ea typeface="Cambria Math" panose="02040503050406030204" pitchFamily="18" charset="0"/>
                            </a:rPr>
                          </m:ctrlPr>
                        </m:sSubPr>
                        <m:e>
                          <m:r>
                            <a:rPr lang="de-DE" b="0" i="1" smtClean="0">
                              <a:solidFill>
                                <a:srgbClr val="00B050"/>
                              </a:solidFill>
                              <a:latin typeface="Cambria Math" panose="02040503050406030204" pitchFamily="18" charset="0"/>
                              <a:ea typeface="Cambria Math" panose="02040503050406030204" pitchFamily="18" charset="0"/>
                            </a:rPr>
                            <m:t>𝑘</m:t>
                          </m:r>
                        </m:e>
                        <m:sub>
                          <m:r>
                            <a:rPr lang="de-DE" b="0" i="1" smtClean="0">
                              <a:solidFill>
                                <a:srgbClr val="00B050"/>
                              </a:solidFill>
                              <a:latin typeface="Cambria Math" panose="02040503050406030204" pitchFamily="18" charset="0"/>
                              <a:ea typeface="Cambria Math" panose="02040503050406030204" pitchFamily="18" charset="0"/>
                            </a:rPr>
                            <m:t>2</m:t>
                          </m:r>
                        </m:sub>
                      </m:sSub>
                      <m:sSub>
                        <m:sSubPr>
                          <m:ctrlPr>
                            <a:rPr lang="de-DE" b="0" i="1" smtClean="0">
                              <a:solidFill>
                                <a:srgbClr val="00B050"/>
                              </a:solidFill>
                              <a:latin typeface="Cambria Math" panose="02040503050406030204" pitchFamily="18" charset="0"/>
                              <a:ea typeface="Cambria Math" panose="02040503050406030204" pitchFamily="18" charset="0"/>
                            </a:rPr>
                          </m:ctrlPr>
                        </m:sSubPr>
                        <m:e>
                          <m:r>
                            <a:rPr lang="de-DE" b="0" i="1" smtClean="0">
                              <a:solidFill>
                                <a:srgbClr val="00B050"/>
                              </a:solidFill>
                              <a:latin typeface="Cambria Math" panose="02040503050406030204" pitchFamily="18" charset="0"/>
                              <a:ea typeface="Cambria Math" panose="02040503050406030204" pitchFamily="18" charset="0"/>
                            </a:rPr>
                            <m:t>𝛽</m:t>
                          </m:r>
                        </m:e>
                        <m:sub>
                          <m:r>
                            <a:rPr lang="de-DE" b="0" i="1" smtClean="0">
                              <a:solidFill>
                                <a:srgbClr val="00B050"/>
                              </a:solidFill>
                              <a:latin typeface="Cambria Math" panose="02040503050406030204" pitchFamily="18" charset="0"/>
                              <a:ea typeface="Cambria Math" panose="02040503050406030204" pitchFamily="18" charset="0"/>
                            </a:rPr>
                            <m:t>𝑠</m:t>
                          </m:r>
                        </m:sub>
                      </m:sSub>
                      <m:f>
                        <m:fPr>
                          <m:ctrlPr>
                            <a:rPr lang="de-DE" b="0" i="1" smtClean="0">
                              <a:solidFill>
                                <a:srgbClr val="00B050"/>
                              </a:solidFill>
                              <a:latin typeface="Cambria Math" panose="02040503050406030204" pitchFamily="18" charset="0"/>
                              <a:ea typeface="Cambria Math" panose="02040503050406030204" pitchFamily="18" charset="0"/>
                            </a:rPr>
                          </m:ctrlPr>
                        </m:fPr>
                        <m:num>
                          <m:r>
                            <m:rPr>
                              <m:sty m:val="p"/>
                            </m:rPr>
                            <a:rPr lang="el-GR" b="0" i="1" smtClean="0">
                              <a:solidFill>
                                <a:srgbClr val="00B050"/>
                              </a:solidFill>
                              <a:latin typeface="Cambria Math" panose="02040503050406030204" pitchFamily="18" charset="0"/>
                              <a:ea typeface="Cambria Math" panose="02040503050406030204" pitchFamily="18" charset="0"/>
                            </a:rPr>
                            <m:t>Δ</m:t>
                          </m:r>
                          <m:sSub>
                            <m:sSubPr>
                              <m:ctrlPr>
                                <a:rPr lang="el-GR" b="0" i="1" smtClean="0">
                                  <a:solidFill>
                                    <a:srgbClr val="00B050"/>
                                  </a:solidFill>
                                  <a:latin typeface="Cambria Math" panose="02040503050406030204" pitchFamily="18" charset="0"/>
                                  <a:ea typeface="Cambria Math" panose="02040503050406030204" pitchFamily="18" charset="0"/>
                                </a:rPr>
                              </m:ctrlPr>
                            </m:sSubPr>
                            <m:e>
                              <m:r>
                                <a:rPr lang="de-DE" b="0" i="1" smtClean="0">
                                  <a:solidFill>
                                    <a:srgbClr val="00B050"/>
                                  </a:solidFill>
                                  <a:latin typeface="Cambria Math" panose="02040503050406030204" pitchFamily="18" charset="0"/>
                                  <a:ea typeface="Cambria Math" panose="02040503050406030204" pitchFamily="18" charset="0"/>
                                </a:rPr>
                                <m:t>𝑝</m:t>
                              </m:r>
                            </m:e>
                            <m:sub>
                              <m:r>
                                <a:rPr lang="de-DE" b="0" i="1" smtClean="0">
                                  <a:solidFill>
                                    <a:srgbClr val="00B050"/>
                                  </a:solidFill>
                                  <a:latin typeface="Cambria Math" panose="02040503050406030204" pitchFamily="18" charset="0"/>
                                  <a:ea typeface="Cambria Math" panose="02040503050406030204" pitchFamily="18" charset="0"/>
                                </a:rPr>
                                <m:t>𝑆𝑇𝐷</m:t>
                              </m:r>
                            </m:sub>
                          </m:sSub>
                        </m:num>
                        <m:den>
                          <m:sSub>
                            <m:sSubPr>
                              <m:ctrlPr>
                                <a:rPr lang="de-DE" b="0" i="1" smtClean="0">
                                  <a:solidFill>
                                    <a:srgbClr val="00B050"/>
                                  </a:solidFill>
                                  <a:latin typeface="Cambria Math" panose="02040503050406030204" pitchFamily="18" charset="0"/>
                                  <a:ea typeface="Cambria Math" panose="02040503050406030204" pitchFamily="18" charset="0"/>
                                </a:rPr>
                              </m:ctrlPr>
                            </m:sSubPr>
                            <m:e>
                              <m:r>
                                <a:rPr lang="de-DE" b="0" i="1" smtClean="0">
                                  <a:solidFill>
                                    <a:srgbClr val="00B050"/>
                                  </a:solidFill>
                                  <a:latin typeface="Cambria Math" panose="02040503050406030204" pitchFamily="18" charset="0"/>
                                  <a:ea typeface="Cambria Math" panose="02040503050406030204" pitchFamily="18" charset="0"/>
                                </a:rPr>
                                <m:t>𝑝</m:t>
                              </m:r>
                            </m:e>
                            <m:sub>
                              <m:r>
                                <a:rPr lang="de-DE" b="0" i="1" smtClean="0">
                                  <a:solidFill>
                                    <a:srgbClr val="00B050"/>
                                  </a:solidFill>
                                  <a:latin typeface="Cambria Math" panose="02040503050406030204" pitchFamily="18" charset="0"/>
                                  <a:ea typeface="Cambria Math" panose="02040503050406030204" pitchFamily="18" charset="0"/>
                                </a:rPr>
                                <m:t>𝑠</m:t>
                              </m:r>
                            </m:sub>
                          </m:sSub>
                        </m:den>
                      </m:f>
                    </m:oMath>
                  </m:oMathPara>
                </a14:m>
                <a:endParaRPr lang="en-US" dirty="0"/>
              </a:p>
            </p:txBody>
          </p:sp>
        </mc:Choice>
        <mc:Fallback xmlns="">
          <p:sp>
            <p:nvSpPr>
              <p:cNvPr id="10" name="TextBox 9">
                <a:extLst>
                  <a:ext uri="{FF2B5EF4-FFF2-40B4-BE49-F238E27FC236}">
                    <a16:creationId xmlns:a16="http://schemas.microsoft.com/office/drawing/2014/main" id="{CAB55542-591B-5EF7-18CF-A80A95E893B5}"/>
                  </a:ext>
                </a:extLst>
              </p:cNvPr>
              <p:cNvSpPr txBox="1">
                <a:spLocks noRot="1" noChangeAspect="1" noMove="1" noResize="1" noEditPoints="1" noAdjustHandles="1" noChangeArrowheads="1" noChangeShapeType="1" noTextEdit="1"/>
              </p:cNvSpPr>
              <p:nvPr/>
            </p:nvSpPr>
            <p:spPr>
              <a:xfrm>
                <a:off x="6295767" y="3429000"/>
                <a:ext cx="5196230" cy="625428"/>
              </a:xfrm>
              <a:prstGeom prst="rect">
                <a:avLst/>
              </a:prstGeom>
              <a:blipFill>
                <a:blip r:embed="rId4"/>
                <a:stretch>
                  <a:fillRect l="-488" t="-182000" b="-268000"/>
                </a:stretch>
              </a:blipFill>
            </p:spPr>
            <p:txBody>
              <a:bodyPr/>
              <a:lstStyle/>
              <a:p>
                <a:r>
                  <a:rPr lang="en-US">
                    <a:noFill/>
                  </a:rPr>
                  <a:t> </a:t>
                </a:r>
              </a:p>
            </p:txBody>
          </p:sp>
        </mc:Fallback>
      </mc:AlternateContent>
    </p:spTree>
    <p:extLst>
      <p:ext uri="{BB962C8B-B14F-4D97-AF65-F5344CB8AC3E}">
        <p14:creationId xmlns:p14="http://schemas.microsoft.com/office/powerpoint/2010/main" val="3058674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E92D5-479D-FB52-659F-211A6E5D489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310B36-0242-7A54-0F83-4A0DC801BF5C}"/>
              </a:ext>
            </a:extLst>
          </p:cNvPr>
          <p:cNvSpPr>
            <a:spLocks noGrp="1"/>
          </p:cNvSpPr>
          <p:nvPr>
            <p:ph type="title"/>
          </p:nvPr>
        </p:nvSpPr>
        <p:spPr>
          <a:xfrm>
            <a:off x="360000" y="736682"/>
            <a:ext cx="9696000" cy="1080000"/>
          </a:xfrm>
        </p:spPr>
        <p:txBody>
          <a:bodyPr>
            <a:normAutofit/>
          </a:bodyPr>
          <a:lstStyle/>
          <a:p>
            <a:r>
              <a:rPr lang="en-US" sz="3200" dirty="0"/>
              <a:t>Comparison to high fidelity model</a:t>
            </a:r>
          </a:p>
        </p:txBody>
      </p:sp>
      <p:sp>
        <p:nvSpPr>
          <p:cNvPr id="4" name="Datumsplatzhalter 3">
            <a:extLst>
              <a:ext uri="{FF2B5EF4-FFF2-40B4-BE49-F238E27FC236}">
                <a16:creationId xmlns:a16="http://schemas.microsoft.com/office/drawing/2014/main" id="{1F7E0788-A4A3-04D8-8261-F4109E162A05}"/>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163D6D7E-DCFD-08C2-9128-D5AADEDFC628}"/>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CA7645E7-79AC-1CF6-F7E1-169ECC8DCFE1}"/>
              </a:ext>
            </a:extLst>
          </p:cNvPr>
          <p:cNvSpPr>
            <a:spLocks noGrp="1"/>
          </p:cNvSpPr>
          <p:nvPr>
            <p:ph type="sldNum" sz="quarter" idx="16"/>
          </p:nvPr>
        </p:nvSpPr>
        <p:spPr/>
        <p:txBody>
          <a:bodyPr/>
          <a:lstStyle/>
          <a:p>
            <a:fld id="{DD2F4C09-65E4-4AD7-8D55-83CBD210ED85}" type="slidenum">
              <a:rPr lang="en-US" smtClean="0"/>
              <a:pPr/>
              <a:t>17</a:t>
            </a:fld>
            <a:endParaRPr lang="en-US"/>
          </a:p>
        </p:txBody>
      </p:sp>
      <p:sp>
        <p:nvSpPr>
          <p:cNvPr id="3" name="Content Placeholder 2">
            <a:extLst>
              <a:ext uri="{FF2B5EF4-FFF2-40B4-BE49-F238E27FC236}">
                <a16:creationId xmlns:a16="http://schemas.microsoft.com/office/drawing/2014/main" id="{FE2BF45E-E826-5D9C-C8A2-AAA9A580849B}"/>
              </a:ext>
            </a:extLst>
          </p:cNvPr>
          <p:cNvSpPr>
            <a:spLocks noGrp="1"/>
          </p:cNvSpPr>
          <p:nvPr>
            <p:ph idx="1"/>
          </p:nvPr>
        </p:nvSpPr>
        <p:spPr>
          <a:xfrm>
            <a:off x="633457" y="1769980"/>
            <a:ext cx="10515600" cy="4351338"/>
          </a:xfrm>
        </p:spPr>
        <p:txBody>
          <a:bodyPr/>
          <a:lstStyle/>
          <a:p>
            <a:endParaRPr lang="en-US" dirty="0"/>
          </a:p>
          <a:p>
            <a:pPr>
              <a:buFont typeface="Arial" panose="020B0604020202020204" pitchFamily="34" charset="0"/>
              <a:buChar char="•"/>
            </a:pPr>
            <a:r>
              <a:rPr lang="en-US" dirty="0"/>
              <a:t>Using a 9… 11 MeV particle ensemble of 1000 protons</a:t>
            </a:r>
          </a:p>
          <a:p>
            <a:pPr>
              <a:buFont typeface="Arial" panose="020B0604020202020204" pitchFamily="34" charset="0"/>
              <a:buChar char="•"/>
            </a:pPr>
            <a:r>
              <a:rPr lang="en-US" dirty="0"/>
              <a:t>140 </a:t>
            </a:r>
            <a:r>
              <a:rPr lang="en-US" dirty="0" err="1"/>
              <a:t>mrad</a:t>
            </a:r>
            <a:r>
              <a:rPr lang="en-US" dirty="0"/>
              <a:t> initial divergence</a:t>
            </a:r>
          </a:p>
          <a:p>
            <a:pPr>
              <a:buFont typeface="Arial" panose="020B0604020202020204" pitchFamily="34" charset="0"/>
              <a:buChar char="•"/>
            </a:pPr>
            <a:r>
              <a:rPr lang="en-US" dirty="0"/>
              <a:t>Parameters are solenoid currents, cavity voltage and phase, and distance between first solenoid and cavity, cavity and second solenoid</a:t>
            </a:r>
          </a:p>
          <a:p>
            <a:pPr>
              <a:buFont typeface="Arial" panose="020B0604020202020204" pitchFamily="34" charset="0"/>
              <a:buChar char="•"/>
            </a:pPr>
            <a:r>
              <a:rPr lang="en-US" dirty="0"/>
              <a:t>Distance between first solenoid and target is fixed at the technical minimum of about 4 cm</a:t>
            </a:r>
          </a:p>
          <a:p>
            <a:pPr marL="0" indent="0">
              <a:buNone/>
            </a:pPr>
            <a:endParaRPr lang="en-US" dirty="0"/>
          </a:p>
        </p:txBody>
      </p:sp>
    </p:spTree>
    <p:extLst>
      <p:ext uri="{BB962C8B-B14F-4D97-AF65-F5344CB8AC3E}">
        <p14:creationId xmlns:p14="http://schemas.microsoft.com/office/powerpoint/2010/main" val="923785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83020-6C80-7642-574D-D5B1986463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5C5F7A-278C-2A16-98FC-B6EE6486D5FB}"/>
              </a:ext>
            </a:extLst>
          </p:cNvPr>
          <p:cNvSpPr>
            <a:spLocks noGrp="1"/>
          </p:cNvSpPr>
          <p:nvPr>
            <p:ph type="title"/>
          </p:nvPr>
        </p:nvSpPr>
        <p:spPr>
          <a:xfrm>
            <a:off x="360000" y="736682"/>
            <a:ext cx="9696000" cy="1080000"/>
          </a:xfrm>
        </p:spPr>
        <p:txBody>
          <a:bodyPr>
            <a:normAutofit/>
          </a:bodyPr>
          <a:lstStyle/>
          <a:p>
            <a:r>
              <a:rPr lang="en-US" sz="3200" dirty="0"/>
              <a:t>Comparison to high fidelity model</a:t>
            </a:r>
          </a:p>
        </p:txBody>
      </p:sp>
      <p:sp>
        <p:nvSpPr>
          <p:cNvPr id="4" name="Datumsplatzhalter 3">
            <a:extLst>
              <a:ext uri="{FF2B5EF4-FFF2-40B4-BE49-F238E27FC236}">
                <a16:creationId xmlns:a16="http://schemas.microsoft.com/office/drawing/2014/main" id="{244136A3-6953-808C-ABAD-0792B51D5955}"/>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EB596134-DEA5-9F75-F93B-73F293115D43}"/>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30770A17-7428-4FEC-85DF-2290B64FE836}"/>
              </a:ext>
            </a:extLst>
          </p:cNvPr>
          <p:cNvSpPr>
            <a:spLocks noGrp="1"/>
          </p:cNvSpPr>
          <p:nvPr>
            <p:ph type="sldNum" sz="quarter" idx="16"/>
          </p:nvPr>
        </p:nvSpPr>
        <p:spPr/>
        <p:txBody>
          <a:bodyPr/>
          <a:lstStyle/>
          <a:p>
            <a:fld id="{DD2F4C09-65E4-4AD7-8D55-83CBD210ED85}" type="slidenum">
              <a:rPr lang="en-US" smtClean="0"/>
              <a:pPr/>
              <a:t>18</a:t>
            </a:fld>
            <a:endParaRPr lang="en-US"/>
          </a:p>
        </p:txBody>
      </p:sp>
      <p:sp>
        <p:nvSpPr>
          <p:cNvPr id="3" name="Content Placeholder 2">
            <a:extLst>
              <a:ext uri="{FF2B5EF4-FFF2-40B4-BE49-F238E27FC236}">
                <a16:creationId xmlns:a16="http://schemas.microsoft.com/office/drawing/2014/main" id="{F3F899AE-2DDB-9E5C-04FA-B1CEDC65C57A}"/>
              </a:ext>
            </a:extLst>
          </p:cNvPr>
          <p:cNvSpPr>
            <a:spLocks noGrp="1"/>
          </p:cNvSpPr>
          <p:nvPr>
            <p:ph idx="1"/>
          </p:nvPr>
        </p:nvSpPr>
        <p:spPr>
          <a:xfrm>
            <a:off x="633457" y="1769980"/>
            <a:ext cx="10515600" cy="4351338"/>
          </a:xfrm>
        </p:spPr>
        <p:txBody>
          <a:bodyPr/>
          <a:lstStyle/>
          <a:p>
            <a:endParaRPr lang="en-US" dirty="0"/>
          </a:p>
          <a:p>
            <a:pPr>
              <a:buFont typeface="Arial" panose="020B0604020202020204" pitchFamily="34" charset="0"/>
              <a:buChar char="•"/>
            </a:pPr>
            <a:r>
              <a:rPr lang="en-US" dirty="0"/>
              <a:t>Using a 9… 11 MeV particle ensemble of 1000 protons</a:t>
            </a:r>
          </a:p>
          <a:p>
            <a:pPr>
              <a:buFont typeface="Arial" panose="020B0604020202020204" pitchFamily="34" charset="0"/>
              <a:buChar char="•"/>
            </a:pPr>
            <a:r>
              <a:rPr lang="en-US" dirty="0"/>
              <a:t>140 </a:t>
            </a:r>
            <a:r>
              <a:rPr lang="en-US" dirty="0" err="1"/>
              <a:t>mrad</a:t>
            </a:r>
            <a:r>
              <a:rPr lang="en-US" dirty="0"/>
              <a:t> initial divergence</a:t>
            </a:r>
          </a:p>
          <a:p>
            <a:pPr>
              <a:buFont typeface="Arial" panose="020B0604020202020204" pitchFamily="34" charset="0"/>
              <a:buChar char="•"/>
            </a:pPr>
            <a:r>
              <a:rPr lang="en-US" dirty="0"/>
              <a:t>Parameters are solenoid currents, cavity voltage and phase, and distance between first solenoid and cavity, cavity and second solenoid</a:t>
            </a:r>
          </a:p>
          <a:p>
            <a:pPr>
              <a:buFont typeface="Arial" panose="020B0604020202020204" pitchFamily="34" charset="0"/>
              <a:buChar char="•"/>
            </a:pPr>
            <a:r>
              <a:rPr lang="en-US" dirty="0"/>
              <a:t>Distance between first solenoid and target is fixed at the technical minimum of about 4 cm</a:t>
            </a:r>
          </a:p>
          <a:p>
            <a:pPr marL="0" indent="0">
              <a:buNone/>
            </a:pPr>
            <a:endParaRPr lang="en-US" dirty="0"/>
          </a:p>
        </p:txBody>
      </p:sp>
      <p:graphicFrame>
        <p:nvGraphicFramePr>
          <p:cNvPr id="7" name="Table 6">
            <a:extLst>
              <a:ext uri="{FF2B5EF4-FFF2-40B4-BE49-F238E27FC236}">
                <a16:creationId xmlns:a16="http://schemas.microsoft.com/office/drawing/2014/main" id="{B7F98404-7C71-BD1B-1FF0-515CFB635DE0}"/>
              </a:ext>
            </a:extLst>
          </p:cNvPr>
          <p:cNvGraphicFramePr>
            <a:graphicFrameLocks noGrp="1"/>
          </p:cNvGraphicFramePr>
          <p:nvPr>
            <p:extLst>
              <p:ext uri="{D42A27DB-BD31-4B8C-83A1-F6EECF244321}">
                <p14:modId xmlns:p14="http://schemas.microsoft.com/office/powerpoint/2010/main" val="2249366488"/>
              </p:ext>
            </p:extLst>
          </p:nvPr>
        </p:nvGraphicFramePr>
        <p:xfrm>
          <a:off x="633458" y="4601377"/>
          <a:ext cx="8446710" cy="741680"/>
        </p:xfrm>
        <a:graphic>
          <a:graphicData uri="http://schemas.openxmlformats.org/drawingml/2006/table">
            <a:tbl>
              <a:tblPr firstRow="1" bandRow="1">
                <a:tableStyleId>{2D5ABB26-0587-4C30-8999-92F81FD0307C}</a:tableStyleId>
              </a:tblPr>
              <a:tblGrid>
                <a:gridCol w="1544512">
                  <a:extLst>
                    <a:ext uri="{9D8B030D-6E8A-4147-A177-3AD203B41FA5}">
                      <a16:colId xmlns:a16="http://schemas.microsoft.com/office/drawing/2014/main" val="54001225"/>
                    </a:ext>
                  </a:extLst>
                </a:gridCol>
                <a:gridCol w="868833">
                  <a:extLst>
                    <a:ext uri="{9D8B030D-6E8A-4147-A177-3AD203B41FA5}">
                      <a16:colId xmlns:a16="http://schemas.microsoft.com/office/drawing/2014/main" val="2548003281"/>
                    </a:ext>
                  </a:extLst>
                </a:gridCol>
                <a:gridCol w="1206673">
                  <a:extLst>
                    <a:ext uri="{9D8B030D-6E8A-4147-A177-3AD203B41FA5}">
                      <a16:colId xmlns:a16="http://schemas.microsoft.com/office/drawing/2014/main" val="1042439452"/>
                    </a:ext>
                  </a:extLst>
                </a:gridCol>
                <a:gridCol w="1206673">
                  <a:extLst>
                    <a:ext uri="{9D8B030D-6E8A-4147-A177-3AD203B41FA5}">
                      <a16:colId xmlns:a16="http://schemas.microsoft.com/office/drawing/2014/main" val="4044673214"/>
                    </a:ext>
                  </a:extLst>
                </a:gridCol>
                <a:gridCol w="1206673">
                  <a:extLst>
                    <a:ext uri="{9D8B030D-6E8A-4147-A177-3AD203B41FA5}">
                      <a16:colId xmlns:a16="http://schemas.microsoft.com/office/drawing/2014/main" val="1586763709"/>
                    </a:ext>
                  </a:extLst>
                </a:gridCol>
                <a:gridCol w="1206673">
                  <a:extLst>
                    <a:ext uri="{9D8B030D-6E8A-4147-A177-3AD203B41FA5}">
                      <a16:colId xmlns:a16="http://schemas.microsoft.com/office/drawing/2014/main" val="416983709"/>
                    </a:ext>
                  </a:extLst>
                </a:gridCol>
                <a:gridCol w="1206673">
                  <a:extLst>
                    <a:ext uri="{9D8B030D-6E8A-4147-A177-3AD203B41FA5}">
                      <a16:colId xmlns:a16="http://schemas.microsoft.com/office/drawing/2014/main" val="3363291893"/>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i</a:t>
                      </a:r>
                      <a:r>
                        <a:rPr lang="en-US" b="1" baseline="-25000" dirty="0"/>
                        <a:t>1 </a:t>
                      </a:r>
                      <a:r>
                        <a:rPr lang="en-US" b="1" baseline="0" dirty="0"/>
                        <a:t>[kA]</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i</a:t>
                      </a:r>
                      <a:r>
                        <a:rPr lang="en-US" b="1" baseline="-25000" dirty="0"/>
                        <a:t>2 </a:t>
                      </a:r>
                      <a:r>
                        <a:rPr lang="en-US" b="1" baseline="0" dirty="0"/>
                        <a:t>[kA]</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d1</a:t>
                      </a:r>
                      <a:r>
                        <a:rPr lang="en-US" b="1" baseline="0" dirty="0"/>
                        <a:t> [m]</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d2</a:t>
                      </a:r>
                      <a:r>
                        <a:rPr lang="en-US" b="1" baseline="0" dirty="0"/>
                        <a:t> [m]</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err="1"/>
                        <a:t>u</a:t>
                      </a:r>
                      <a:r>
                        <a:rPr lang="en-US" b="1" baseline="-25000" dirty="0" err="1"/>
                        <a:t>cav</a:t>
                      </a:r>
                      <a:r>
                        <a:rPr lang="en-US" b="1" baseline="-25000" dirty="0"/>
                        <a:t> </a:t>
                      </a:r>
                      <a:r>
                        <a:rPr lang="en-US" b="1" baseline="0" dirty="0"/>
                        <a:t>[MV]</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err="1"/>
                        <a:t>Φ</a:t>
                      </a:r>
                      <a:r>
                        <a:rPr lang="en-US" b="1" baseline="-25000" dirty="0" err="1"/>
                        <a:t>cav</a:t>
                      </a:r>
                      <a:r>
                        <a:rPr lang="en-US" b="1" baseline="-25000" dirty="0"/>
                        <a:t> </a:t>
                      </a:r>
                      <a:r>
                        <a:rPr lang="en-US" b="1" baseline="0" dirty="0"/>
                        <a:t>[rad]</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5766156"/>
                  </a:ext>
                </a:extLst>
              </a:tr>
              <a:tr h="370840">
                <a:tc>
                  <a:txBody>
                    <a:bodyPr/>
                    <a:lstStyle/>
                    <a:p>
                      <a:r>
                        <a:rPr lang="en-US" b="1" dirty="0"/>
                        <a:t>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4482971"/>
                  </a:ext>
                </a:extLst>
              </a:tr>
            </a:tbl>
          </a:graphicData>
        </a:graphic>
      </p:graphicFrame>
    </p:spTree>
    <p:extLst>
      <p:ext uri="{BB962C8B-B14F-4D97-AF65-F5344CB8AC3E}">
        <p14:creationId xmlns:p14="http://schemas.microsoft.com/office/powerpoint/2010/main" val="3867860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0000E-0A9A-82DF-1990-338BE8FD6956}"/>
            </a:ext>
          </a:extLst>
        </p:cNvPr>
        <p:cNvGrpSpPr/>
        <p:nvPr/>
      </p:nvGrpSpPr>
      <p:grpSpPr>
        <a:xfrm>
          <a:off x="0" y="0"/>
          <a:ext cx="0" cy="0"/>
          <a:chOff x="0" y="0"/>
          <a:chExt cx="0" cy="0"/>
        </a:xfrm>
      </p:grpSpPr>
      <p:pic>
        <p:nvPicPr>
          <p:cNvPr id="12" name="Picture 11" descr="A graph with lines and numbers&#10;&#10;Description automatically generated">
            <a:extLst>
              <a:ext uri="{FF2B5EF4-FFF2-40B4-BE49-F238E27FC236}">
                <a16:creationId xmlns:a16="http://schemas.microsoft.com/office/drawing/2014/main" id="{F3BAB4BF-376D-B610-9FD0-580D4781D1BE}"/>
              </a:ext>
            </a:extLst>
          </p:cNvPr>
          <p:cNvPicPr>
            <a:picLocks noChangeAspect="1"/>
          </p:cNvPicPr>
          <p:nvPr/>
        </p:nvPicPr>
        <p:blipFill rotWithShape="1">
          <a:blip r:embed="rId3">
            <a:extLst>
              <a:ext uri="{28A0092B-C50C-407E-A947-70E740481C1C}">
                <a14:useLocalDpi xmlns:a14="http://schemas.microsoft.com/office/drawing/2010/main" val="0"/>
              </a:ext>
            </a:extLst>
          </a:blip>
          <a:srcRect l="6023" t="4559" r="4474" b="3858"/>
          <a:stretch/>
        </p:blipFill>
        <p:spPr>
          <a:xfrm>
            <a:off x="360000" y="2002566"/>
            <a:ext cx="6245092" cy="4282488"/>
          </a:xfrm>
          <a:prstGeom prst="rect">
            <a:avLst/>
          </a:prstGeom>
        </p:spPr>
      </p:pic>
      <p:sp>
        <p:nvSpPr>
          <p:cNvPr id="24" name="Freeform 23">
            <a:extLst>
              <a:ext uri="{FF2B5EF4-FFF2-40B4-BE49-F238E27FC236}">
                <a16:creationId xmlns:a16="http://schemas.microsoft.com/office/drawing/2014/main" id="{385FCD36-0AE6-5841-B6DB-DD198FA4E6E0}"/>
              </a:ext>
            </a:extLst>
          </p:cNvPr>
          <p:cNvSpPr/>
          <p:nvPr/>
        </p:nvSpPr>
        <p:spPr>
          <a:xfrm>
            <a:off x="990600" y="3415145"/>
            <a:ext cx="4696691" cy="1447800"/>
          </a:xfrm>
          <a:custGeom>
            <a:avLst/>
            <a:gdLst>
              <a:gd name="connsiteX0" fmla="*/ 1808018 w 4696691"/>
              <a:gd name="connsiteY0" fmla="*/ 1046019 h 1447800"/>
              <a:gd name="connsiteX1" fmla="*/ 1655618 w 4696691"/>
              <a:gd name="connsiteY1" fmla="*/ 949037 h 1447800"/>
              <a:gd name="connsiteX2" fmla="*/ 1524000 w 4696691"/>
              <a:gd name="connsiteY2" fmla="*/ 935182 h 1447800"/>
              <a:gd name="connsiteX3" fmla="*/ 1239982 w 4696691"/>
              <a:gd name="connsiteY3" fmla="*/ 824346 h 1447800"/>
              <a:gd name="connsiteX4" fmla="*/ 1108364 w 4696691"/>
              <a:gd name="connsiteY4" fmla="*/ 768928 h 1447800"/>
              <a:gd name="connsiteX5" fmla="*/ 1011382 w 4696691"/>
              <a:gd name="connsiteY5" fmla="*/ 706582 h 1447800"/>
              <a:gd name="connsiteX6" fmla="*/ 921327 w 4696691"/>
              <a:gd name="connsiteY6" fmla="*/ 595746 h 1447800"/>
              <a:gd name="connsiteX7" fmla="*/ 748145 w 4696691"/>
              <a:gd name="connsiteY7" fmla="*/ 554182 h 1447800"/>
              <a:gd name="connsiteX8" fmla="*/ 484909 w 4696691"/>
              <a:gd name="connsiteY8" fmla="*/ 367146 h 1447800"/>
              <a:gd name="connsiteX9" fmla="*/ 311727 w 4696691"/>
              <a:gd name="connsiteY9" fmla="*/ 394855 h 1447800"/>
              <a:gd name="connsiteX10" fmla="*/ 228600 w 4696691"/>
              <a:gd name="connsiteY10" fmla="*/ 381000 h 1447800"/>
              <a:gd name="connsiteX11" fmla="*/ 159327 w 4696691"/>
              <a:gd name="connsiteY11" fmla="*/ 332510 h 1447800"/>
              <a:gd name="connsiteX12" fmla="*/ 0 w 4696691"/>
              <a:gd name="connsiteY12" fmla="*/ 110837 h 1447800"/>
              <a:gd name="connsiteX13" fmla="*/ 152400 w 4696691"/>
              <a:gd name="connsiteY13" fmla="*/ 0 h 1447800"/>
              <a:gd name="connsiteX14" fmla="*/ 235527 w 4696691"/>
              <a:gd name="connsiteY14" fmla="*/ 27710 h 1447800"/>
              <a:gd name="connsiteX15" fmla="*/ 387927 w 4696691"/>
              <a:gd name="connsiteY15" fmla="*/ 13855 h 1447800"/>
              <a:gd name="connsiteX16" fmla="*/ 630382 w 4696691"/>
              <a:gd name="connsiteY16" fmla="*/ 48491 h 1447800"/>
              <a:gd name="connsiteX17" fmla="*/ 893618 w 4696691"/>
              <a:gd name="connsiteY17" fmla="*/ 48491 h 1447800"/>
              <a:gd name="connsiteX18" fmla="*/ 1323109 w 4696691"/>
              <a:gd name="connsiteY18" fmla="*/ 83128 h 1447800"/>
              <a:gd name="connsiteX19" fmla="*/ 1669473 w 4696691"/>
              <a:gd name="connsiteY19" fmla="*/ 117764 h 1447800"/>
              <a:gd name="connsiteX20" fmla="*/ 2050473 w 4696691"/>
              <a:gd name="connsiteY20" fmla="*/ 145473 h 1447800"/>
              <a:gd name="connsiteX21" fmla="*/ 2389909 w 4696691"/>
              <a:gd name="connsiteY21" fmla="*/ 173182 h 1447800"/>
              <a:gd name="connsiteX22" fmla="*/ 2881745 w 4696691"/>
              <a:gd name="connsiteY22" fmla="*/ 207819 h 1447800"/>
              <a:gd name="connsiteX23" fmla="*/ 3435927 w 4696691"/>
              <a:gd name="connsiteY23" fmla="*/ 277091 h 1447800"/>
              <a:gd name="connsiteX24" fmla="*/ 3816927 w 4696691"/>
              <a:gd name="connsiteY24" fmla="*/ 353291 h 1447800"/>
              <a:gd name="connsiteX25" fmla="*/ 4696691 w 4696691"/>
              <a:gd name="connsiteY25" fmla="*/ 436419 h 1447800"/>
              <a:gd name="connsiteX26" fmla="*/ 4682836 w 4696691"/>
              <a:gd name="connsiteY26" fmla="*/ 1385455 h 1447800"/>
              <a:gd name="connsiteX27" fmla="*/ 4433455 w 4696691"/>
              <a:gd name="connsiteY27" fmla="*/ 1406237 h 1447800"/>
              <a:gd name="connsiteX28" fmla="*/ 4281055 w 4696691"/>
              <a:gd name="connsiteY28" fmla="*/ 1406237 h 1447800"/>
              <a:gd name="connsiteX29" fmla="*/ 4163291 w 4696691"/>
              <a:gd name="connsiteY29" fmla="*/ 1433946 h 1447800"/>
              <a:gd name="connsiteX30" fmla="*/ 3754582 w 4696691"/>
              <a:gd name="connsiteY30" fmla="*/ 1420091 h 1447800"/>
              <a:gd name="connsiteX31" fmla="*/ 3643745 w 4696691"/>
              <a:gd name="connsiteY31" fmla="*/ 1447800 h 1447800"/>
              <a:gd name="connsiteX32" fmla="*/ 3214255 w 4696691"/>
              <a:gd name="connsiteY32" fmla="*/ 1378528 h 1447800"/>
              <a:gd name="connsiteX33" fmla="*/ 2763982 w 4696691"/>
              <a:gd name="connsiteY33" fmla="*/ 1302328 h 1447800"/>
              <a:gd name="connsiteX34" fmla="*/ 2459182 w 4696691"/>
              <a:gd name="connsiteY34" fmla="*/ 1212273 h 1447800"/>
              <a:gd name="connsiteX35" fmla="*/ 2147455 w 4696691"/>
              <a:gd name="connsiteY35" fmla="*/ 1115291 h 1447800"/>
              <a:gd name="connsiteX36" fmla="*/ 1808018 w 4696691"/>
              <a:gd name="connsiteY36" fmla="*/ 1046019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96691" h="1447800">
                <a:moveTo>
                  <a:pt x="1808018" y="1046019"/>
                </a:moveTo>
                <a:lnTo>
                  <a:pt x="1655618" y="949037"/>
                </a:lnTo>
                <a:lnTo>
                  <a:pt x="1524000" y="935182"/>
                </a:lnTo>
                <a:lnTo>
                  <a:pt x="1239982" y="824346"/>
                </a:lnTo>
                <a:lnTo>
                  <a:pt x="1108364" y="768928"/>
                </a:lnTo>
                <a:lnTo>
                  <a:pt x="1011382" y="706582"/>
                </a:lnTo>
                <a:lnTo>
                  <a:pt x="921327" y="595746"/>
                </a:lnTo>
                <a:lnTo>
                  <a:pt x="748145" y="554182"/>
                </a:lnTo>
                <a:lnTo>
                  <a:pt x="484909" y="367146"/>
                </a:lnTo>
                <a:lnTo>
                  <a:pt x="311727" y="394855"/>
                </a:lnTo>
                <a:lnTo>
                  <a:pt x="228600" y="381000"/>
                </a:lnTo>
                <a:lnTo>
                  <a:pt x="159327" y="332510"/>
                </a:lnTo>
                <a:lnTo>
                  <a:pt x="0" y="110837"/>
                </a:lnTo>
                <a:lnTo>
                  <a:pt x="152400" y="0"/>
                </a:lnTo>
                <a:lnTo>
                  <a:pt x="235527" y="27710"/>
                </a:lnTo>
                <a:lnTo>
                  <a:pt x="387927" y="13855"/>
                </a:lnTo>
                <a:lnTo>
                  <a:pt x="630382" y="48491"/>
                </a:lnTo>
                <a:lnTo>
                  <a:pt x="893618" y="48491"/>
                </a:lnTo>
                <a:lnTo>
                  <a:pt x="1323109" y="83128"/>
                </a:lnTo>
                <a:lnTo>
                  <a:pt x="1669473" y="117764"/>
                </a:lnTo>
                <a:lnTo>
                  <a:pt x="2050473" y="145473"/>
                </a:lnTo>
                <a:lnTo>
                  <a:pt x="2389909" y="173182"/>
                </a:lnTo>
                <a:lnTo>
                  <a:pt x="2881745" y="207819"/>
                </a:lnTo>
                <a:lnTo>
                  <a:pt x="3435927" y="277091"/>
                </a:lnTo>
                <a:lnTo>
                  <a:pt x="3816927" y="353291"/>
                </a:lnTo>
                <a:lnTo>
                  <a:pt x="4696691" y="436419"/>
                </a:lnTo>
                <a:lnTo>
                  <a:pt x="4682836" y="1385455"/>
                </a:lnTo>
                <a:lnTo>
                  <a:pt x="4433455" y="1406237"/>
                </a:lnTo>
                <a:lnTo>
                  <a:pt x="4281055" y="1406237"/>
                </a:lnTo>
                <a:lnTo>
                  <a:pt x="4163291" y="1433946"/>
                </a:lnTo>
                <a:lnTo>
                  <a:pt x="3754582" y="1420091"/>
                </a:lnTo>
                <a:lnTo>
                  <a:pt x="3643745" y="1447800"/>
                </a:lnTo>
                <a:lnTo>
                  <a:pt x="3214255" y="1378528"/>
                </a:lnTo>
                <a:lnTo>
                  <a:pt x="2763982" y="1302328"/>
                </a:lnTo>
                <a:lnTo>
                  <a:pt x="2459182" y="1212273"/>
                </a:lnTo>
                <a:lnTo>
                  <a:pt x="2147455" y="1115291"/>
                </a:lnTo>
                <a:lnTo>
                  <a:pt x="1808018" y="1046019"/>
                </a:lnTo>
                <a:close/>
              </a:path>
            </a:pathLst>
          </a:custGeom>
          <a:solidFill>
            <a:srgbClr val="92D050">
              <a:alpha val="52157"/>
            </a:srgbClr>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03B4AFA-ECD2-DE8B-67A2-8353A717A515}"/>
              </a:ext>
            </a:extLst>
          </p:cNvPr>
          <p:cNvSpPr>
            <a:spLocks noGrp="1"/>
          </p:cNvSpPr>
          <p:nvPr>
            <p:ph type="title"/>
          </p:nvPr>
        </p:nvSpPr>
        <p:spPr>
          <a:xfrm>
            <a:off x="360000" y="736682"/>
            <a:ext cx="9696000" cy="1080000"/>
          </a:xfrm>
        </p:spPr>
        <p:txBody>
          <a:bodyPr>
            <a:normAutofit/>
          </a:bodyPr>
          <a:lstStyle/>
          <a:p>
            <a:r>
              <a:rPr lang="en-US" sz="3200" dirty="0"/>
              <a:t>Comparison to high fidelity model</a:t>
            </a:r>
          </a:p>
        </p:txBody>
      </p:sp>
      <p:sp>
        <p:nvSpPr>
          <p:cNvPr id="4" name="Datumsplatzhalter 3">
            <a:extLst>
              <a:ext uri="{FF2B5EF4-FFF2-40B4-BE49-F238E27FC236}">
                <a16:creationId xmlns:a16="http://schemas.microsoft.com/office/drawing/2014/main" id="{7F8B7A65-2C7B-D402-CB3E-12F4DE33C91E}"/>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7B75DC03-5CEF-7B4E-37E0-EE12A4A92CED}"/>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6474C45D-F09A-3A15-A046-389C99D35827}"/>
              </a:ext>
            </a:extLst>
          </p:cNvPr>
          <p:cNvSpPr>
            <a:spLocks noGrp="1"/>
          </p:cNvSpPr>
          <p:nvPr>
            <p:ph type="sldNum" sz="quarter" idx="16"/>
          </p:nvPr>
        </p:nvSpPr>
        <p:spPr/>
        <p:txBody>
          <a:bodyPr/>
          <a:lstStyle/>
          <a:p>
            <a:fld id="{DD2F4C09-65E4-4AD7-8D55-83CBD210ED85}" type="slidenum">
              <a:rPr lang="en-US" smtClean="0"/>
              <a:pPr/>
              <a:t>19</a:t>
            </a:fld>
            <a:endParaRPr lang="en-US"/>
          </a:p>
        </p:txBody>
      </p:sp>
      <p:grpSp>
        <p:nvGrpSpPr>
          <p:cNvPr id="31" name="Group 30">
            <a:extLst>
              <a:ext uri="{FF2B5EF4-FFF2-40B4-BE49-F238E27FC236}">
                <a16:creationId xmlns:a16="http://schemas.microsoft.com/office/drawing/2014/main" id="{4EF7CEB4-90A7-EE63-A3A8-AEFC309C2817}"/>
              </a:ext>
            </a:extLst>
          </p:cNvPr>
          <p:cNvGrpSpPr/>
          <p:nvPr/>
        </p:nvGrpSpPr>
        <p:grpSpPr>
          <a:xfrm>
            <a:off x="2214763" y="3454521"/>
            <a:ext cx="5814698" cy="2207370"/>
            <a:chOff x="2214763" y="3454521"/>
            <a:chExt cx="5814698" cy="2207370"/>
          </a:xfrm>
        </p:grpSpPr>
        <p:cxnSp>
          <p:nvCxnSpPr>
            <p:cNvPr id="14" name="Straight Connector 13">
              <a:extLst>
                <a:ext uri="{FF2B5EF4-FFF2-40B4-BE49-F238E27FC236}">
                  <a16:creationId xmlns:a16="http://schemas.microsoft.com/office/drawing/2014/main" id="{454A68EC-2499-C615-6FF6-8685305E2563}"/>
                </a:ext>
              </a:extLst>
            </p:cNvPr>
            <p:cNvCxnSpPr>
              <a:cxnSpLocks/>
            </p:cNvCxnSpPr>
            <p:nvPr/>
          </p:nvCxnSpPr>
          <p:spPr>
            <a:xfrm flipH="1">
              <a:off x="2214763" y="3823853"/>
              <a:ext cx="569356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DBFEC4-19F5-13CC-975D-C3674F1A94CB}"/>
                </a:ext>
              </a:extLst>
            </p:cNvPr>
            <p:cNvCxnSpPr>
              <a:cxnSpLocks/>
            </p:cNvCxnSpPr>
            <p:nvPr/>
          </p:nvCxnSpPr>
          <p:spPr>
            <a:xfrm flipV="1">
              <a:off x="2503746" y="3505199"/>
              <a:ext cx="0" cy="215669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8EF01960-D493-AEF8-7FB9-497F33113B79}"/>
                </a:ext>
              </a:extLst>
            </p:cNvPr>
            <p:cNvSpPr/>
            <p:nvPr/>
          </p:nvSpPr>
          <p:spPr>
            <a:xfrm>
              <a:off x="2364509" y="3685308"/>
              <a:ext cx="277091" cy="277091"/>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2A06D60-FE2C-BFB3-B331-AE3CC155A940}"/>
                </a:ext>
              </a:extLst>
            </p:cNvPr>
            <p:cNvSpPr txBox="1"/>
            <p:nvPr/>
          </p:nvSpPr>
          <p:spPr>
            <a:xfrm>
              <a:off x="5946840" y="3454521"/>
              <a:ext cx="2082621" cy="369332"/>
            </a:xfrm>
            <a:prstGeom prst="rect">
              <a:avLst/>
            </a:prstGeom>
            <a:noFill/>
          </p:spPr>
          <p:txBody>
            <a:bodyPr wrap="none" rtlCol="0">
              <a:spAutoFit/>
            </a:bodyPr>
            <a:lstStyle/>
            <a:p>
              <a:r>
                <a:rPr lang="en-US" dirty="0">
                  <a:solidFill>
                    <a:srgbClr val="C00000"/>
                  </a:solidFill>
                </a:rPr>
                <a:t>predicted optimum</a:t>
              </a:r>
            </a:p>
          </p:txBody>
        </p:sp>
      </p:grpSp>
      <p:sp>
        <p:nvSpPr>
          <p:cNvPr id="22" name="Content Placeholder 2">
            <a:extLst>
              <a:ext uri="{FF2B5EF4-FFF2-40B4-BE49-F238E27FC236}">
                <a16:creationId xmlns:a16="http://schemas.microsoft.com/office/drawing/2014/main" id="{DC8B3E25-C78B-C29E-8371-A8BA5C9D791F}"/>
              </a:ext>
            </a:extLst>
          </p:cNvPr>
          <p:cNvSpPr>
            <a:spLocks noGrp="1"/>
          </p:cNvSpPr>
          <p:nvPr>
            <p:ph idx="1"/>
          </p:nvPr>
        </p:nvSpPr>
        <p:spPr>
          <a:xfrm>
            <a:off x="8272258" y="2248114"/>
            <a:ext cx="3607951" cy="3873199"/>
          </a:xfrm>
        </p:spPr>
        <p:txBody>
          <a:bodyPr>
            <a:normAutofit/>
          </a:bodyPr>
          <a:lstStyle/>
          <a:p>
            <a:endParaRPr lang="en-US" dirty="0"/>
          </a:p>
          <a:p>
            <a:pPr marL="0" indent="0">
              <a:buNone/>
            </a:pPr>
            <a:r>
              <a:rPr lang="en-US" b="1" dirty="0"/>
              <a:t>Possible errors due to:</a:t>
            </a:r>
          </a:p>
          <a:p>
            <a:pPr>
              <a:buFont typeface="Arial" panose="020B0604020202020204" pitchFamily="34" charset="0"/>
              <a:buChar char="•"/>
            </a:pPr>
            <a:r>
              <a:rPr lang="en-US" dirty="0"/>
              <a:t>solenoid model – 3</a:t>
            </a:r>
            <a:r>
              <a:rPr lang="en-US" baseline="30000" dirty="0"/>
              <a:t>rd</a:t>
            </a:r>
            <a:r>
              <a:rPr lang="en-US" dirty="0"/>
              <a:t> order, spherical aberrations </a:t>
            </a:r>
          </a:p>
          <a:p>
            <a:pPr>
              <a:buFont typeface="Arial" panose="020B0604020202020204" pitchFamily="34" charset="0"/>
              <a:buChar char="•"/>
            </a:pPr>
            <a:r>
              <a:rPr lang="en-US" dirty="0"/>
              <a:t>geometric errors – exact solenoidal coil positions</a:t>
            </a:r>
          </a:p>
          <a:p>
            <a:pPr>
              <a:buFont typeface="Arial" panose="020B0604020202020204" pitchFamily="34" charset="0"/>
              <a:buChar char="•"/>
            </a:pPr>
            <a:r>
              <a:rPr lang="en-US" dirty="0"/>
              <a:t>the loss function also minimizes the energy spread</a:t>
            </a:r>
          </a:p>
          <a:p>
            <a:pPr marL="0" indent="0">
              <a:buNone/>
            </a:pPr>
            <a:endParaRPr lang="en-US" dirty="0"/>
          </a:p>
          <a:p>
            <a:endParaRPr lang="en-US" dirty="0"/>
          </a:p>
        </p:txBody>
      </p:sp>
      <p:sp>
        <p:nvSpPr>
          <p:cNvPr id="23" name="Freeform 22">
            <a:extLst>
              <a:ext uri="{FF2B5EF4-FFF2-40B4-BE49-F238E27FC236}">
                <a16:creationId xmlns:a16="http://schemas.microsoft.com/office/drawing/2014/main" id="{4D736EF2-2BB8-4583-F8D6-60FB1573BB75}"/>
              </a:ext>
            </a:extLst>
          </p:cNvPr>
          <p:cNvSpPr/>
          <p:nvPr/>
        </p:nvSpPr>
        <p:spPr>
          <a:xfrm>
            <a:off x="3082678" y="3745207"/>
            <a:ext cx="2442050" cy="958204"/>
          </a:xfrm>
          <a:custGeom>
            <a:avLst/>
            <a:gdLst>
              <a:gd name="connsiteX0" fmla="*/ 0 w 2442050"/>
              <a:gd name="connsiteY0" fmla="*/ 224494 h 958204"/>
              <a:gd name="connsiteX1" fmla="*/ 224493 w 2442050"/>
              <a:gd name="connsiteY1" fmla="*/ 0 h 958204"/>
              <a:gd name="connsiteX2" fmla="*/ 569447 w 2442050"/>
              <a:gd name="connsiteY2" fmla="*/ 0 h 958204"/>
              <a:gd name="connsiteX3" fmla="*/ 952728 w 2442050"/>
              <a:gd name="connsiteY3" fmla="*/ 131411 h 958204"/>
              <a:gd name="connsiteX4" fmla="*/ 1401715 w 2442050"/>
              <a:gd name="connsiteY4" fmla="*/ 246395 h 958204"/>
              <a:gd name="connsiteX5" fmla="*/ 1719291 w 2442050"/>
              <a:gd name="connsiteY5" fmla="*/ 284724 h 958204"/>
              <a:gd name="connsiteX6" fmla="*/ 2442050 w 2442050"/>
              <a:gd name="connsiteY6" fmla="*/ 470889 h 958204"/>
              <a:gd name="connsiteX7" fmla="*/ 2327066 w 2442050"/>
              <a:gd name="connsiteY7" fmla="*/ 607775 h 958204"/>
              <a:gd name="connsiteX8" fmla="*/ 1872603 w 2442050"/>
              <a:gd name="connsiteY8" fmla="*/ 941777 h 958204"/>
              <a:gd name="connsiteX9" fmla="*/ 1210074 w 2442050"/>
              <a:gd name="connsiteY9" fmla="*/ 958204 h 958204"/>
              <a:gd name="connsiteX10" fmla="*/ 832268 w 2442050"/>
              <a:gd name="connsiteY10" fmla="*/ 744661 h 958204"/>
              <a:gd name="connsiteX11" fmla="*/ 569447 w 2442050"/>
              <a:gd name="connsiteY11" fmla="*/ 640628 h 958204"/>
              <a:gd name="connsiteX12" fmla="*/ 481839 w 2442050"/>
              <a:gd name="connsiteY12" fmla="*/ 377806 h 958204"/>
              <a:gd name="connsiteX13" fmla="*/ 361379 w 2442050"/>
              <a:gd name="connsiteY13" fmla="*/ 366855 h 958204"/>
              <a:gd name="connsiteX14" fmla="*/ 246395 w 2442050"/>
              <a:gd name="connsiteY14" fmla="*/ 295674 h 958204"/>
              <a:gd name="connsiteX15" fmla="*/ 0 w 2442050"/>
              <a:gd name="connsiteY15" fmla="*/ 224494 h 95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2050" h="958204">
                <a:moveTo>
                  <a:pt x="0" y="224494"/>
                </a:moveTo>
                <a:lnTo>
                  <a:pt x="224493" y="0"/>
                </a:lnTo>
                <a:lnTo>
                  <a:pt x="569447" y="0"/>
                </a:lnTo>
                <a:lnTo>
                  <a:pt x="952728" y="131411"/>
                </a:lnTo>
                <a:lnTo>
                  <a:pt x="1401715" y="246395"/>
                </a:lnTo>
                <a:lnTo>
                  <a:pt x="1719291" y="284724"/>
                </a:lnTo>
                <a:lnTo>
                  <a:pt x="2442050" y="470889"/>
                </a:lnTo>
                <a:lnTo>
                  <a:pt x="2327066" y="607775"/>
                </a:lnTo>
                <a:lnTo>
                  <a:pt x="1872603" y="941777"/>
                </a:lnTo>
                <a:lnTo>
                  <a:pt x="1210074" y="958204"/>
                </a:lnTo>
                <a:lnTo>
                  <a:pt x="832268" y="744661"/>
                </a:lnTo>
                <a:lnTo>
                  <a:pt x="569447" y="640628"/>
                </a:lnTo>
                <a:lnTo>
                  <a:pt x="481839" y="377806"/>
                </a:lnTo>
                <a:lnTo>
                  <a:pt x="361379" y="366855"/>
                </a:lnTo>
                <a:lnTo>
                  <a:pt x="246395" y="295674"/>
                </a:lnTo>
                <a:lnTo>
                  <a:pt x="0" y="224494"/>
                </a:lnTo>
                <a:close/>
              </a:path>
            </a:pathLst>
          </a:custGeom>
          <a:solidFill>
            <a:srgbClr val="0070C0">
              <a:alpha val="50196"/>
            </a:srgbClr>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4F0C3DE-19DC-E6BE-5138-9A6245CE3C79}"/>
              </a:ext>
            </a:extLst>
          </p:cNvPr>
          <p:cNvSpPr txBox="1"/>
          <p:nvPr/>
        </p:nvSpPr>
        <p:spPr>
          <a:xfrm rot="334092">
            <a:off x="2930144" y="2187420"/>
            <a:ext cx="2582758" cy="369332"/>
          </a:xfrm>
          <a:prstGeom prst="rect">
            <a:avLst/>
          </a:prstGeom>
          <a:noFill/>
        </p:spPr>
        <p:txBody>
          <a:bodyPr wrap="none" rtlCol="0">
            <a:spAutoFit/>
          </a:bodyPr>
          <a:lstStyle/>
          <a:p>
            <a:r>
              <a:rPr lang="en-US" dirty="0">
                <a:solidFill>
                  <a:srgbClr val="00B050"/>
                </a:solidFill>
              </a:rPr>
              <a:t>60 – 65 % transmission</a:t>
            </a:r>
          </a:p>
        </p:txBody>
      </p:sp>
      <p:sp>
        <p:nvSpPr>
          <p:cNvPr id="26" name="TextBox 25">
            <a:extLst>
              <a:ext uri="{FF2B5EF4-FFF2-40B4-BE49-F238E27FC236}">
                <a16:creationId xmlns:a16="http://schemas.microsoft.com/office/drawing/2014/main" id="{0B68208D-2BAB-67A6-179F-6180EE2A4758}"/>
              </a:ext>
            </a:extLst>
          </p:cNvPr>
          <p:cNvSpPr txBox="1"/>
          <p:nvPr/>
        </p:nvSpPr>
        <p:spPr>
          <a:xfrm rot="334092">
            <a:off x="2926092" y="2491820"/>
            <a:ext cx="2582758" cy="369332"/>
          </a:xfrm>
          <a:prstGeom prst="rect">
            <a:avLst/>
          </a:prstGeom>
          <a:noFill/>
        </p:spPr>
        <p:txBody>
          <a:bodyPr wrap="none" rtlCol="0">
            <a:spAutoFit/>
          </a:bodyPr>
          <a:lstStyle/>
          <a:p>
            <a:r>
              <a:rPr lang="en-US" dirty="0">
                <a:solidFill>
                  <a:srgbClr val="0070C0"/>
                </a:solidFill>
              </a:rPr>
              <a:t>65 – 70 % transmission</a:t>
            </a:r>
          </a:p>
        </p:txBody>
      </p:sp>
      <p:pic>
        <p:nvPicPr>
          <p:cNvPr id="30" name="Picture 29" descr="A colorful lines with numbers and a white background&#10;&#10;Description automatically generated with medium confidence">
            <a:extLst>
              <a:ext uri="{FF2B5EF4-FFF2-40B4-BE49-F238E27FC236}">
                <a16:creationId xmlns:a16="http://schemas.microsoft.com/office/drawing/2014/main" id="{5952D5ED-16DF-A1C9-70D0-62F8A5743345}"/>
              </a:ext>
            </a:extLst>
          </p:cNvPr>
          <p:cNvPicPr>
            <a:picLocks noChangeAspect="1"/>
          </p:cNvPicPr>
          <p:nvPr/>
        </p:nvPicPr>
        <p:blipFill rotWithShape="1">
          <a:blip r:embed="rId4">
            <a:extLst>
              <a:ext uri="{28A0092B-C50C-407E-A947-70E740481C1C}">
                <a14:useLocalDpi xmlns:a14="http://schemas.microsoft.com/office/drawing/2010/main" val="0"/>
              </a:ext>
            </a:extLst>
          </a:blip>
          <a:srcRect l="86356" t="42910" r="7522" b="37587"/>
          <a:stretch/>
        </p:blipFill>
        <p:spPr>
          <a:xfrm>
            <a:off x="5999023" y="3902499"/>
            <a:ext cx="475778" cy="1015879"/>
          </a:xfrm>
          <a:prstGeom prst="rect">
            <a:avLst/>
          </a:prstGeom>
        </p:spPr>
      </p:pic>
    </p:spTree>
    <p:extLst>
      <p:ext uri="{BB962C8B-B14F-4D97-AF65-F5344CB8AC3E}">
        <p14:creationId xmlns:p14="http://schemas.microsoft.com/office/powerpoint/2010/main" val="307650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fade">
                                      <p:cBhvr>
                                        <p:cTn id="28" dur="500"/>
                                        <p:tgtEl>
                                          <p:spTgt spid="2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xEl>
                                              <p:pRg st="2" end="2"/>
                                            </p:txEl>
                                          </p:spTgt>
                                        </p:tgtEl>
                                        <p:attrNameLst>
                                          <p:attrName>style.visibility</p:attrName>
                                        </p:attrNameLst>
                                      </p:cBhvr>
                                      <p:to>
                                        <p:strVal val="visible"/>
                                      </p:to>
                                    </p:set>
                                    <p:animEffect transition="in" filter="fade">
                                      <p:cBhvr>
                                        <p:cTn id="33" dur="500"/>
                                        <p:tgtEl>
                                          <p:spTgt spid="2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xEl>
                                              <p:pRg st="3" end="3"/>
                                            </p:txEl>
                                          </p:spTgt>
                                        </p:tgtEl>
                                        <p:attrNameLst>
                                          <p:attrName>style.visibility</p:attrName>
                                        </p:attrNameLst>
                                      </p:cBhvr>
                                      <p:to>
                                        <p:strVal val="visible"/>
                                      </p:to>
                                    </p:set>
                                    <p:animEffect transition="in" filter="fade">
                                      <p:cBhvr>
                                        <p:cTn id="38" dur="500"/>
                                        <p:tgtEl>
                                          <p:spTgt spid="22">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xEl>
                                              <p:pRg st="4" end="4"/>
                                            </p:txEl>
                                          </p:spTgt>
                                        </p:tgtEl>
                                        <p:attrNameLst>
                                          <p:attrName>style.visibility</p:attrName>
                                        </p:attrNameLst>
                                      </p:cBhvr>
                                      <p:to>
                                        <p:strVal val="visible"/>
                                      </p:to>
                                    </p:set>
                                    <p:animEffect transition="in" filter="fade">
                                      <p:cBhvr>
                                        <p:cTn id="43"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2" grpId="0" build="p"/>
      <p:bldP spid="23" grpId="0" animBg="1"/>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0B5BFB-9F75-1D15-4F58-80AF272C9D9C}"/>
              </a:ext>
            </a:extLst>
          </p:cNvPr>
          <p:cNvSpPr>
            <a:spLocks noGrp="1"/>
          </p:cNvSpPr>
          <p:nvPr>
            <p:ph type="title"/>
          </p:nvPr>
        </p:nvSpPr>
        <p:spPr/>
        <p:txBody>
          <a:bodyPr/>
          <a:lstStyle/>
          <a:p>
            <a:r>
              <a:rPr lang="en-US"/>
              <a:t>AgenDa</a:t>
            </a:r>
          </a:p>
        </p:txBody>
      </p:sp>
      <p:sp>
        <p:nvSpPr>
          <p:cNvPr id="3" name="Datumsplatzhalter 2">
            <a:extLst>
              <a:ext uri="{FF2B5EF4-FFF2-40B4-BE49-F238E27FC236}">
                <a16:creationId xmlns:a16="http://schemas.microsoft.com/office/drawing/2014/main" id="{4DD04176-2225-1C3E-C7B9-48EC097A826D}"/>
              </a:ext>
            </a:extLst>
          </p:cNvPr>
          <p:cNvSpPr>
            <a:spLocks noGrp="1"/>
          </p:cNvSpPr>
          <p:nvPr>
            <p:ph type="dt" sz="half" idx="10"/>
          </p:nvPr>
        </p:nvSpPr>
        <p:spPr/>
        <p:txBody>
          <a:bodyPr/>
          <a:lstStyle/>
          <a:p>
            <a:fld id="{89E3D9FA-5B72-4C2C-9CB2-CC4404229BE0}" type="datetime1">
              <a:rPr lang="en-US" smtClean="0"/>
              <a:t>10/29/24</a:t>
            </a:fld>
            <a:endParaRPr lang="en-US"/>
          </a:p>
        </p:txBody>
      </p:sp>
      <p:sp>
        <p:nvSpPr>
          <p:cNvPr id="4" name="Fußzeilenplatzhalter 3">
            <a:extLst>
              <a:ext uri="{FF2B5EF4-FFF2-40B4-BE49-F238E27FC236}">
                <a16:creationId xmlns:a16="http://schemas.microsoft.com/office/drawing/2014/main" id="{164C7E54-43F0-22B6-09B7-8DFFFF6993DD}"/>
              </a:ext>
            </a:extLst>
          </p:cNvPr>
          <p:cNvSpPr>
            <a:spLocks noGrp="1"/>
          </p:cNvSpPr>
          <p:nvPr>
            <p:ph type="ftr" sz="quarter" idx="11"/>
          </p:nvPr>
        </p:nvSpPr>
        <p:spPr>
          <a:xfrm>
            <a:off x="360000" y="359999"/>
            <a:ext cx="9896108" cy="210562"/>
          </a:xfrm>
        </p:spPr>
        <p:txBody>
          <a:bodyPr/>
          <a:lstStyle/>
          <a:p>
            <a:r>
              <a:rPr lang="en-US" sz="1000" dirty="0"/>
              <a:t>beam line optimization for laser-accelerated ions</a:t>
            </a:r>
            <a:endParaRPr lang="en-US" dirty="0"/>
          </a:p>
        </p:txBody>
      </p:sp>
      <p:sp>
        <p:nvSpPr>
          <p:cNvPr id="5" name="Foliennummernplatzhalter 4">
            <a:extLst>
              <a:ext uri="{FF2B5EF4-FFF2-40B4-BE49-F238E27FC236}">
                <a16:creationId xmlns:a16="http://schemas.microsoft.com/office/drawing/2014/main" id="{AD7669A9-CE6C-6DDF-0ECD-0426243584F2}"/>
              </a:ext>
            </a:extLst>
          </p:cNvPr>
          <p:cNvSpPr>
            <a:spLocks noGrp="1"/>
          </p:cNvSpPr>
          <p:nvPr>
            <p:ph type="sldNum" sz="quarter" idx="12"/>
          </p:nvPr>
        </p:nvSpPr>
        <p:spPr/>
        <p:txBody>
          <a:bodyPr/>
          <a:lstStyle/>
          <a:p>
            <a:fld id="{DD2F4C09-65E4-4AD7-8D55-83CBD210ED85}" type="slidenum">
              <a:rPr lang="en-US" smtClean="0"/>
              <a:pPr/>
              <a:t>2</a:t>
            </a:fld>
            <a:endParaRPr lang="en-US"/>
          </a:p>
        </p:txBody>
      </p:sp>
      <p:sp>
        <p:nvSpPr>
          <p:cNvPr id="11" name="Textplatzhalter 3">
            <a:extLst>
              <a:ext uri="{FF2B5EF4-FFF2-40B4-BE49-F238E27FC236}">
                <a16:creationId xmlns:a16="http://schemas.microsoft.com/office/drawing/2014/main" id="{45F49FF1-83A7-71F1-0940-59811C5028BC}"/>
              </a:ext>
            </a:extLst>
          </p:cNvPr>
          <p:cNvSpPr txBox="1">
            <a:spLocks/>
          </p:cNvSpPr>
          <p:nvPr/>
        </p:nvSpPr>
        <p:spPr>
          <a:xfrm>
            <a:off x="-24000" y="2663525"/>
            <a:ext cx="499223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1	</a:t>
            </a:r>
            <a:r>
              <a:rPr lang="en-US" sz="1600" dirty="0">
                <a:latin typeface="+mn-lt"/>
                <a:ea typeface="MS PGothic" panose="020B0600070205080204" pitchFamily="34" charset="-128"/>
              </a:rPr>
              <a:t>Reference experimental setup</a:t>
            </a:r>
          </a:p>
        </p:txBody>
      </p:sp>
      <p:sp>
        <p:nvSpPr>
          <p:cNvPr id="12" name="Textplatzhalter 3">
            <a:extLst>
              <a:ext uri="{FF2B5EF4-FFF2-40B4-BE49-F238E27FC236}">
                <a16:creationId xmlns:a16="http://schemas.microsoft.com/office/drawing/2014/main" id="{4C95B294-3835-8D0C-52C2-98FA723577DC}"/>
              </a:ext>
            </a:extLst>
          </p:cNvPr>
          <p:cNvSpPr txBox="1">
            <a:spLocks/>
          </p:cNvSpPr>
          <p:nvPr/>
        </p:nvSpPr>
        <p:spPr>
          <a:xfrm>
            <a:off x="-24000" y="3383644"/>
            <a:ext cx="566805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2	</a:t>
            </a:r>
            <a:r>
              <a:rPr lang="en-US" sz="1600" dirty="0">
                <a:latin typeface="+mn-lt"/>
                <a:ea typeface="MS PGothic" panose="020B0600070205080204" pitchFamily="34" charset="-128"/>
              </a:rPr>
              <a:t> Optimization model</a:t>
            </a:r>
          </a:p>
        </p:txBody>
      </p:sp>
      <p:sp>
        <p:nvSpPr>
          <p:cNvPr id="13" name="Textplatzhalter 3">
            <a:extLst>
              <a:ext uri="{FF2B5EF4-FFF2-40B4-BE49-F238E27FC236}">
                <a16:creationId xmlns:a16="http://schemas.microsoft.com/office/drawing/2014/main" id="{D173BBBF-E0BC-99BB-2118-1B2C03DB0AE7}"/>
              </a:ext>
            </a:extLst>
          </p:cNvPr>
          <p:cNvSpPr txBox="1">
            <a:spLocks/>
          </p:cNvSpPr>
          <p:nvPr/>
        </p:nvSpPr>
        <p:spPr>
          <a:xfrm>
            <a:off x="-24000" y="4103763"/>
            <a:ext cx="7580938"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3	</a:t>
            </a:r>
            <a:r>
              <a:rPr lang="en-US" sz="1600" dirty="0">
                <a:latin typeface="+mn-lt"/>
                <a:ea typeface="MS PGothic" panose="020B0600070205080204" pitchFamily="34" charset="-128"/>
              </a:rPr>
              <a:t> SIS18 Injection </a:t>
            </a:r>
          </a:p>
        </p:txBody>
      </p:sp>
      <p:sp>
        <p:nvSpPr>
          <p:cNvPr id="14" name="Textplatzhalter 3">
            <a:extLst>
              <a:ext uri="{FF2B5EF4-FFF2-40B4-BE49-F238E27FC236}">
                <a16:creationId xmlns:a16="http://schemas.microsoft.com/office/drawing/2014/main" id="{DCCD8AE9-A18F-1589-345D-34A0BAB9F6A9}"/>
              </a:ext>
            </a:extLst>
          </p:cNvPr>
          <p:cNvSpPr txBox="1">
            <a:spLocks/>
          </p:cNvSpPr>
          <p:nvPr/>
        </p:nvSpPr>
        <p:spPr>
          <a:xfrm>
            <a:off x="-24000" y="4823882"/>
            <a:ext cx="6750621"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4	</a:t>
            </a:r>
            <a:r>
              <a:rPr lang="en-US" sz="1600" dirty="0">
                <a:latin typeface="+mn-lt"/>
                <a:ea typeface="MS PGothic" panose="020B0600070205080204" pitchFamily="34" charset="-128"/>
              </a:rPr>
              <a:t> Conclusion and future development</a:t>
            </a:r>
          </a:p>
        </p:txBody>
      </p:sp>
    </p:spTree>
    <p:extLst>
      <p:ext uri="{BB962C8B-B14F-4D97-AF65-F5344CB8AC3E}">
        <p14:creationId xmlns:p14="http://schemas.microsoft.com/office/powerpoint/2010/main" val="3683113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AC8E7-9B77-9ADD-F64C-86FF685929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2395072-0452-9D73-DEE1-9C2E60BB27E7}"/>
              </a:ext>
            </a:extLst>
          </p:cNvPr>
          <p:cNvSpPr>
            <a:spLocks noGrp="1"/>
          </p:cNvSpPr>
          <p:nvPr>
            <p:ph type="title"/>
          </p:nvPr>
        </p:nvSpPr>
        <p:spPr>
          <a:xfrm>
            <a:off x="360000" y="736682"/>
            <a:ext cx="9696000" cy="1080000"/>
          </a:xfrm>
        </p:spPr>
        <p:txBody>
          <a:bodyPr>
            <a:normAutofit/>
          </a:bodyPr>
          <a:lstStyle/>
          <a:p>
            <a:r>
              <a:rPr lang="en-US" sz="3200" dirty="0"/>
              <a:t>Comparison to high fidelity model</a:t>
            </a:r>
          </a:p>
        </p:txBody>
      </p:sp>
      <p:sp>
        <p:nvSpPr>
          <p:cNvPr id="4" name="Datumsplatzhalter 3">
            <a:extLst>
              <a:ext uri="{FF2B5EF4-FFF2-40B4-BE49-F238E27FC236}">
                <a16:creationId xmlns:a16="http://schemas.microsoft.com/office/drawing/2014/main" id="{920119B8-D171-D6F3-0FDA-37FA360F6A6B}"/>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4D0CDCD2-BA7E-CC05-6C76-C089E420CE49}"/>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E629F95F-ED47-AC90-FB3C-446016D2FF45}"/>
              </a:ext>
            </a:extLst>
          </p:cNvPr>
          <p:cNvSpPr>
            <a:spLocks noGrp="1"/>
          </p:cNvSpPr>
          <p:nvPr>
            <p:ph type="sldNum" sz="quarter" idx="16"/>
          </p:nvPr>
        </p:nvSpPr>
        <p:spPr/>
        <p:txBody>
          <a:bodyPr/>
          <a:lstStyle/>
          <a:p>
            <a:fld id="{DD2F4C09-65E4-4AD7-8D55-83CBD210ED85}" type="slidenum">
              <a:rPr lang="en-US" smtClean="0"/>
              <a:pPr/>
              <a:t>20</a:t>
            </a:fld>
            <a:endParaRPr lang="en-US"/>
          </a:p>
        </p:txBody>
      </p:sp>
      <p:sp>
        <p:nvSpPr>
          <p:cNvPr id="3" name="Content Placeholder 2">
            <a:extLst>
              <a:ext uri="{FF2B5EF4-FFF2-40B4-BE49-F238E27FC236}">
                <a16:creationId xmlns:a16="http://schemas.microsoft.com/office/drawing/2014/main" id="{36D96E64-247B-9553-20E7-A62E7F61CE78}"/>
              </a:ext>
            </a:extLst>
          </p:cNvPr>
          <p:cNvSpPr>
            <a:spLocks noGrp="1"/>
          </p:cNvSpPr>
          <p:nvPr>
            <p:ph idx="1"/>
          </p:nvPr>
        </p:nvSpPr>
        <p:spPr>
          <a:xfrm>
            <a:off x="633457" y="1769980"/>
            <a:ext cx="10515600" cy="4351338"/>
          </a:xfrm>
        </p:spPr>
        <p:txBody>
          <a:bodyPr/>
          <a:lstStyle/>
          <a:p>
            <a:endParaRPr lang="en-US" dirty="0"/>
          </a:p>
          <a:p>
            <a:pPr>
              <a:buFont typeface="Arial" panose="020B0604020202020204" pitchFamily="34" charset="0"/>
              <a:buChar char="•"/>
            </a:pPr>
            <a:r>
              <a:rPr lang="en-US" dirty="0"/>
              <a:t>Using a 4… 6 MeV particle ensemble of 1000 protons</a:t>
            </a:r>
          </a:p>
          <a:p>
            <a:pPr>
              <a:buFont typeface="Arial" panose="020B0604020202020204" pitchFamily="34" charset="0"/>
              <a:buChar char="•"/>
            </a:pPr>
            <a:r>
              <a:rPr lang="en-US" dirty="0"/>
              <a:t>140 </a:t>
            </a:r>
            <a:r>
              <a:rPr lang="en-US" dirty="0" err="1"/>
              <a:t>mrad</a:t>
            </a:r>
            <a:r>
              <a:rPr lang="en-US" dirty="0"/>
              <a:t> initial divergence</a:t>
            </a:r>
          </a:p>
          <a:p>
            <a:pPr>
              <a:buFont typeface="Arial" panose="020B0604020202020204" pitchFamily="34" charset="0"/>
              <a:buChar char="•"/>
            </a:pPr>
            <a:r>
              <a:rPr lang="en-US" dirty="0"/>
              <a:t>Parameters are solenoid currents, cavity voltage and phase, and distance between first solenoid and cavity, cavity and second solenoid</a:t>
            </a:r>
          </a:p>
          <a:p>
            <a:pPr>
              <a:buFont typeface="Arial" panose="020B0604020202020204" pitchFamily="34" charset="0"/>
              <a:buChar char="•"/>
            </a:pPr>
            <a:r>
              <a:rPr lang="en-US" dirty="0"/>
              <a:t>Distance between first solenoid and target is fixed at the technical minimum of about 4 cm</a:t>
            </a:r>
          </a:p>
          <a:p>
            <a:pPr marL="0" indent="0">
              <a:buNone/>
            </a:pPr>
            <a:endParaRPr lang="en-US" dirty="0"/>
          </a:p>
        </p:txBody>
      </p:sp>
      <p:graphicFrame>
        <p:nvGraphicFramePr>
          <p:cNvPr id="7" name="Table 6">
            <a:extLst>
              <a:ext uri="{FF2B5EF4-FFF2-40B4-BE49-F238E27FC236}">
                <a16:creationId xmlns:a16="http://schemas.microsoft.com/office/drawing/2014/main" id="{5B5D739D-AC71-996F-95F4-3E4452C239F6}"/>
              </a:ext>
            </a:extLst>
          </p:cNvPr>
          <p:cNvGraphicFramePr>
            <a:graphicFrameLocks noGrp="1"/>
          </p:cNvGraphicFramePr>
          <p:nvPr>
            <p:extLst>
              <p:ext uri="{D42A27DB-BD31-4B8C-83A1-F6EECF244321}">
                <p14:modId xmlns:p14="http://schemas.microsoft.com/office/powerpoint/2010/main" val="3388480323"/>
              </p:ext>
            </p:extLst>
          </p:nvPr>
        </p:nvGraphicFramePr>
        <p:xfrm>
          <a:off x="633458" y="4601377"/>
          <a:ext cx="8446710" cy="741680"/>
        </p:xfrm>
        <a:graphic>
          <a:graphicData uri="http://schemas.openxmlformats.org/drawingml/2006/table">
            <a:tbl>
              <a:tblPr firstRow="1" bandRow="1">
                <a:tableStyleId>{2D5ABB26-0587-4C30-8999-92F81FD0307C}</a:tableStyleId>
              </a:tblPr>
              <a:tblGrid>
                <a:gridCol w="1544512">
                  <a:extLst>
                    <a:ext uri="{9D8B030D-6E8A-4147-A177-3AD203B41FA5}">
                      <a16:colId xmlns:a16="http://schemas.microsoft.com/office/drawing/2014/main" val="54001225"/>
                    </a:ext>
                  </a:extLst>
                </a:gridCol>
                <a:gridCol w="868833">
                  <a:extLst>
                    <a:ext uri="{9D8B030D-6E8A-4147-A177-3AD203B41FA5}">
                      <a16:colId xmlns:a16="http://schemas.microsoft.com/office/drawing/2014/main" val="2548003281"/>
                    </a:ext>
                  </a:extLst>
                </a:gridCol>
                <a:gridCol w="1206673">
                  <a:extLst>
                    <a:ext uri="{9D8B030D-6E8A-4147-A177-3AD203B41FA5}">
                      <a16:colId xmlns:a16="http://schemas.microsoft.com/office/drawing/2014/main" val="1042439452"/>
                    </a:ext>
                  </a:extLst>
                </a:gridCol>
                <a:gridCol w="1206673">
                  <a:extLst>
                    <a:ext uri="{9D8B030D-6E8A-4147-A177-3AD203B41FA5}">
                      <a16:colId xmlns:a16="http://schemas.microsoft.com/office/drawing/2014/main" val="4044673214"/>
                    </a:ext>
                  </a:extLst>
                </a:gridCol>
                <a:gridCol w="1206673">
                  <a:extLst>
                    <a:ext uri="{9D8B030D-6E8A-4147-A177-3AD203B41FA5}">
                      <a16:colId xmlns:a16="http://schemas.microsoft.com/office/drawing/2014/main" val="1586763709"/>
                    </a:ext>
                  </a:extLst>
                </a:gridCol>
                <a:gridCol w="1206673">
                  <a:extLst>
                    <a:ext uri="{9D8B030D-6E8A-4147-A177-3AD203B41FA5}">
                      <a16:colId xmlns:a16="http://schemas.microsoft.com/office/drawing/2014/main" val="416983709"/>
                    </a:ext>
                  </a:extLst>
                </a:gridCol>
                <a:gridCol w="1206673">
                  <a:extLst>
                    <a:ext uri="{9D8B030D-6E8A-4147-A177-3AD203B41FA5}">
                      <a16:colId xmlns:a16="http://schemas.microsoft.com/office/drawing/2014/main" val="3363291893"/>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i</a:t>
                      </a:r>
                      <a:r>
                        <a:rPr lang="en-US" b="1" baseline="-25000" dirty="0"/>
                        <a:t>1 </a:t>
                      </a:r>
                      <a:r>
                        <a:rPr lang="en-US" b="1" baseline="0" dirty="0"/>
                        <a:t>[kA]</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i</a:t>
                      </a:r>
                      <a:r>
                        <a:rPr lang="en-US" b="1" baseline="-25000" dirty="0"/>
                        <a:t>2 </a:t>
                      </a:r>
                      <a:r>
                        <a:rPr lang="en-US" b="1" baseline="0" dirty="0"/>
                        <a:t>[kA]</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d1</a:t>
                      </a:r>
                      <a:r>
                        <a:rPr lang="en-US" b="1" baseline="0" dirty="0"/>
                        <a:t> [m]</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d2</a:t>
                      </a:r>
                      <a:r>
                        <a:rPr lang="en-US" b="1" baseline="0" dirty="0"/>
                        <a:t> [m]</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err="1"/>
                        <a:t>u</a:t>
                      </a:r>
                      <a:r>
                        <a:rPr lang="en-US" b="1" baseline="-25000" dirty="0" err="1"/>
                        <a:t>cav</a:t>
                      </a:r>
                      <a:r>
                        <a:rPr lang="en-US" b="1" baseline="-25000" dirty="0"/>
                        <a:t> </a:t>
                      </a:r>
                      <a:r>
                        <a:rPr lang="en-US" b="1" baseline="0" dirty="0"/>
                        <a:t>[MV]</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err="1"/>
                        <a:t>Φ</a:t>
                      </a:r>
                      <a:r>
                        <a:rPr lang="en-US" b="1" baseline="-25000" dirty="0" err="1"/>
                        <a:t>cav</a:t>
                      </a:r>
                      <a:r>
                        <a:rPr lang="en-US" b="1" baseline="-25000" dirty="0"/>
                        <a:t> </a:t>
                      </a:r>
                      <a:r>
                        <a:rPr lang="en-US" b="1" baseline="0" dirty="0"/>
                        <a:t>[rad]</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5766156"/>
                  </a:ext>
                </a:extLst>
              </a:tr>
              <a:tr h="370840">
                <a:tc>
                  <a:txBody>
                    <a:bodyPr/>
                    <a:lstStyle/>
                    <a:p>
                      <a:r>
                        <a:rPr lang="en-US" b="1" dirty="0"/>
                        <a:t>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4482971"/>
                  </a:ext>
                </a:extLst>
              </a:tr>
            </a:tbl>
          </a:graphicData>
        </a:graphic>
      </p:graphicFrame>
    </p:spTree>
    <p:extLst>
      <p:ext uri="{BB962C8B-B14F-4D97-AF65-F5344CB8AC3E}">
        <p14:creationId xmlns:p14="http://schemas.microsoft.com/office/powerpoint/2010/main" val="1063507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4ECE3-2830-2AB8-B43E-06035FF059A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06668320-28EC-9869-3776-DE99922617F0}"/>
              </a:ext>
            </a:extLst>
          </p:cNvPr>
          <p:cNvPicPr>
            <a:picLocks noChangeAspect="1"/>
          </p:cNvPicPr>
          <p:nvPr/>
        </p:nvPicPr>
        <p:blipFill rotWithShape="1">
          <a:blip r:embed="rId3">
            <a:extLst>
              <a:ext uri="{28A0092B-C50C-407E-A947-70E740481C1C}">
                <a14:useLocalDpi xmlns:a14="http://schemas.microsoft.com/office/drawing/2010/main" val="0"/>
              </a:ext>
            </a:extLst>
          </a:blip>
          <a:srcRect l="12404" t="3415" r="8506" b="3823"/>
          <a:stretch/>
        </p:blipFill>
        <p:spPr>
          <a:xfrm>
            <a:off x="360000" y="2148841"/>
            <a:ext cx="6568834" cy="3972478"/>
          </a:xfrm>
          <a:prstGeom prst="rect">
            <a:avLst/>
          </a:prstGeom>
        </p:spPr>
      </p:pic>
      <p:sp>
        <p:nvSpPr>
          <p:cNvPr id="2" name="Titel 1">
            <a:extLst>
              <a:ext uri="{FF2B5EF4-FFF2-40B4-BE49-F238E27FC236}">
                <a16:creationId xmlns:a16="http://schemas.microsoft.com/office/drawing/2014/main" id="{0A49917A-8000-2601-DD6B-86997CB8F249}"/>
              </a:ext>
            </a:extLst>
          </p:cNvPr>
          <p:cNvSpPr>
            <a:spLocks noGrp="1"/>
          </p:cNvSpPr>
          <p:nvPr>
            <p:ph type="title"/>
          </p:nvPr>
        </p:nvSpPr>
        <p:spPr>
          <a:xfrm>
            <a:off x="360000" y="736682"/>
            <a:ext cx="9696000" cy="1080000"/>
          </a:xfrm>
        </p:spPr>
        <p:txBody>
          <a:bodyPr>
            <a:normAutofit/>
          </a:bodyPr>
          <a:lstStyle/>
          <a:p>
            <a:r>
              <a:rPr lang="en-US" sz="3200" dirty="0"/>
              <a:t>Comparison to high fidelity model</a:t>
            </a:r>
          </a:p>
        </p:txBody>
      </p:sp>
      <p:sp>
        <p:nvSpPr>
          <p:cNvPr id="4" name="Datumsplatzhalter 3">
            <a:extLst>
              <a:ext uri="{FF2B5EF4-FFF2-40B4-BE49-F238E27FC236}">
                <a16:creationId xmlns:a16="http://schemas.microsoft.com/office/drawing/2014/main" id="{691D0BB6-984B-FF5A-D5EF-BD38880A900A}"/>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0758921A-22E5-4EF8-ACBC-7564203D6289}"/>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0DBF83F2-14E6-D229-C9D1-8594F23AAFEC}"/>
              </a:ext>
            </a:extLst>
          </p:cNvPr>
          <p:cNvSpPr>
            <a:spLocks noGrp="1"/>
          </p:cNvSpPr>
          <p:nvPr>
            <p:ph type="sldNum" sz="quarter" idx="16"/>
          </p:nvPr>
        </p:nvSpPr>
        <p:spPr/>
        <p:txBody>
          <a:bodyPr/>
          <a:lstStyle/>
          <a:p>
            <a:fld id="{DD2F4C09-65E4-4AD7-8D55-83CBD210ED85}" type="slidenum">
              <a:rPr lang="en-US" smtClean="0"/>
              <a:pPr/>
              <a:t>21</a:t>
            </a:fld>
            <a:endParaRPr lang="en-US"/>
          </a:p>
        </p:txBody>
      </p:sp>
      <p:sp>
        <p:nvSpPr>
          <p:cNvPr id="17" name="Oval 16">
            <a:extLst>
              <a:ext uri="{FF2B5EF4-FFF2-40B4-BE49-F238E27FC236}">
                <a16:creationId xmlns:a16="http://schemas.microsoft.com/office/drawing/2014/main" id="{15DBED00-1AD0-FC20-229F-9B3A14F541F2}"/>
              </a:ext>
            </a:extLst>
          </p:cNvPr>
          <p:cNvSpPr/>
          <p:nvPr/>
        </p:nvSpPr>
        <p:spPr>
          <a:xfrm>
            <a:off x="2662380" y="3073315"/>
            <a:ext cx="277091" cy="277091"/>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E018432-FE9C-B28D-6FDD-39F75FCA15BE}"/>
              </a:ext>
            </a:extLst>
          </p:cNvPr>
          <p:cNvSpPr txBox="1"/>
          <p:nvPr/>
        </p:nvSpPr>
        <p:spPr>
          <a:xfrm>
            <a:off x="6189637" y="3196422"/>
            <a:ext cx="2082621" cy="369332"/>
          </a:xfrm>
          <a:prstGeom prst="rect">
            <a:avLst/>
          </a:prstGeom>
          <a:noFill/>
        </p:spPr>
        <p:txBody>
          <a:bodyPr wrap="none" rtlCol="0">
            <a:spAutoFit/>
          </a:bodyPr>
          <a:lstStyle/>
          <a:p>
            <a:r>
              <a:rPr lang="en-US" dirty="0">
                <a:solidFill>
                  <a:srgbClr val="C00000"/>
                </a:solidFill>
              </a:rPr>
              <a:t>predicted optimum</a:t>
            </a:r>
          </a:p>
        </p:txBody>
      </p:sp>
      <p:sp>
        <p:nvSpPr>
          <p:cNvPr id="25" name="TextBox 24">
            <a:extLst>
              <a:ext uri="{FF2B5EF4-FFF2-40B4-BE49-F238E27FC236}">
                <a16:creationId xmlns:a16="http://schemas.microsoft.com/office/drawing/2014/main" id="{B0ADA003-B15D-F3C9-7CC2-1D6BB10AB695}"/>
              </a:ext>
            </a:extLst>
          </p:cNvPr>
          <p:cNvSpPr txBox="1"/>
          <p:nvPr/>
        </p:nvSpPr>
        <p:spPr>
          <a:xfrm rot="334092">
            <a:off x="2930144" y="2187420"/>
            <a:ext cx="2582758" cy="369332"/>
          </a:xfrm>
          <a:prstGeom prst="rect">
            <a:avLst/>
          </a:prstGeom>
          <a:noFill/>
        </p:spPr>
        <p:txBody>
          <a:bodyPr wrap="none" rtlCol="0">
            <a:spAutoFit/>
          </a:bodyPr>
          <a:lstStyle/>
          <a:p>
            <a:r>
              <a:rPr lang="en-US" dirty="0">
                <a:solidFill>
                  <a:srgbClr val="00B050"/>
                </a:solidFill>
              </a:rPr>
              <a:t>45 – 50 % transmission</a:t>
            </a:r>
          </a:p>
        </p:txBody>
      </p:sp>
      <p:sp>
        <p:nvSpPr>
          <p:cNvPr id="26" name="TextBox 25">
            <a:extLst>
              <a:ext uri="{FF2B5EF4-FFF2-40B4-BE49-F238E27FC236}">
                <a16:creationId xmlns:a16="http://schemas.microsoft.com/office/drawing/2014/main" id="{7DAC1E50-9EC6-F8BD-0025-F8EC87F78471}"/>
              </a:ext>
            </a:extLst>
          </p:cNvPr>
          <p:cNvSpPr txBox="1"/>
          <p:nvPr/>
        </p:nvSpPr>
        <p:spPr>
          <a:xfrm rot="334092">
            <a:off x="2926092" y="2491820"/>
            <a:ext cx="2582758" cy="369332"/>
          </a:xfrm>
          <a:prstGeom prst="rect">
            <a:avLst/>
          </a:prstGeom>
          <a:noFill/>
        </p:spPr>
        <p:txBody>
          <a:bodyPr wrap="none" rtlCol="0">
            <a:spAutoFit/>
          </a:bodyPr>
          <a:lstStyle/>
          <a:p>
            <a:r>
              <a:rPr lang="en-US" dirty="0">
                <a:solidFill>
                  <a:srgbClr val="0070C0"/>
                </a:solidFill>
              </a:rPr>
              <a:t>40 – 45 % transmission</a:t>
            </a:r>
          </a:p>
        </p:txBody>
      </p:sp>
      <p:sp>
        <p:nvSpPr>
          <p:cNvPr id="11" name="Freeform 10">
            <a:extLst>
              <a:ext uri="{FF2B5EF4-FFF2-40B4-BE49-F238E27FC236}">
                <a16:creationId xmlns:a16="http://schemas.microsoft.com/office/drawing/2014/main" id="{BE775322-84CA-1E4B-F357-7F42274A1FF2}"/>
              </a:ext>
            </a:extLst>
          </p:cNvPr>
          <p:cNvSpPr/>
          <p:nvPr/>
        </p:nvSpPr>
        <p:spPr>
          <a:xfrm>
            <a:off x="560070" y="3017520"/>
            <a:ext cx="5052060" cy="2468880"/>
          </a:xfrm>
          <a:custGeom>
            <a:avLst/>
            <a:gdLst>
              <a:gd name="connsiteX0" fmla="*/ 0 w 5052060"/>
              <a:gd name="connsiteY0" fmla="*/ 1154430 h 2468880"/>
              <a:gd name="connsiteX1" fmla="*/ 11430 w 5052060"/>
              <a:gd name="connsiteY1" fmla="*/ 560070 h 2468880"/>
              <a:gd name="connsiteX2" fmla="*/ 11430 w 5052060"/>
              <a:gd name="connsiteY2" fmla="*/ 560070 h 2468880"/>
              <a:gd name="connsiteX3" fmla="*/ 285750 w 5052060"/>
              <a:gd name="connsiteY3" fmla="*/ 560070 h 2468880"/>
              <a:gd name="connsiteX4" fmla="*/ 560070 w 5052060"/>
              <a:gd name="connsiteY4" fmla="*/ 502920 h 2468880"/>
              <a:gd name="connsiteX5" fmla="*/ 811530 w 5052060"/>
              <a:gd name="connsiteY5" fmla="*/ 411480 h 2468880"/>
              <a:gd name="connsiteX6" fmla="*/ 1383030 w 5052060"/>
              <a:gd name="connsiteY6" fmla="*/ 365760 h 2468880"/>
              <a:gd name="connsiteX7" fmla="*/ 1668780 w 5052060"/>
              <a:gd name="connsiteY7" fmla="*/ 308610 h 2468880"/>
              <a:gd name="connsiteX8" fmla="*/ 1908810 w 5052060"/>
              <a:gd name="connsiteY8" fmla="*/ 240030 h 2468880"/>
              <a:gd name="connsiteX9" fmla="*/ 2057400 w 5052060"/>
              <a:gd name="connsiteY9" fmla="*/ 217170 h 2468880"/>
              <a:gd name="connsiteX10" fmla="*/ 2354580 w 5052060"/>
              <a:gd name="connsiteY10" fmla="*/ 160020 h 2468880"/>
              <a:gd name="connsiteX11" fmla="*/ 2571750 w 5052060"/>
              <a:gd name="connsiteY11" fmla="*/ 91440 h 2468880"/>
              <a:gd name="connsiteX12" fmla="*/ 3097530 w 5052060"/>
              <a:gd name="connsiteY12" fmla="*/ 80010 h 2468880"/>
              <a:gd name="connsiteX13" fmla="*/ 3234690 w 5052060"/>
              <a:gd name="connsiteY13" fmla="*/ 22860 h 2468880"/>
              <a:gd name="connsiteX14" fmla="*/ 3646170 w 5052060"/>
              <a:gd name="connsiteY14" fmla="*/ 0 h 2468880"/>
              <a:gd name="connsiteX15" fmla="*/ 3920490 w 5052060"/>
              <a:gd name="connsiteY15" fmla="*/ 22860 h 2468880"/>
              <a:gd name="connsiteX16" fmla="*/ 4206240 w 5052060"/>
              <a:gd name="connsiteY16" fmla="*/ 22860 h 2468880"/>
              <a:gd name="connsiteX17" fmla="*/ 4366260 w 5052060"/>
              <a:gd name="connsiteY17" fmla="*/ 22860 h 2468880"/>
              <a:gd name="connsiteX18" fmla="*/ 4469130 w 5052060"/>
              <a:gd name="connsiteY18" fmla="*/ 34290 h 2468880"/>
              <a:gd name="connsiteX19" fmla="*/ 4606290 w 5052060"/>
              <a:gd name="connsiteY19" fmla="*/ 0 h 2468880"/>
              <a:gd name="connsiteX20" fmla="*/ 5052060 w 5052060"/>
              <a:gd name="connsiteY20" fmla="*/ 125730 h 2468880"/>
              <a:gd name="connsiteX21" fmla="*/ 5052060 w 5052060"/>
              <a:gd name="connsiteY21" fmla="*/ 125730 h 2468880"/>
              <a:gd name="connsiteX22" fmla="*/ 5052060 w 5052060"/>
              <a:gd name="connsiteY22" fmla="*/ 422910 h 2468880"/>
              <a:gd name="connsiteX23" fmla="*/ 5029200 w 5052060"/>
              <a:gd name="connsiteY23" fmla="*/ 1062990 h 2468880"/>
              <a:gd name="connsiteX24" fmla="*/ 4937760 w 5052060"/>
              <a:gd name="connsiteY24" fmla="*/ 1840230 h 2468880"/>
              <a:gd name="connsiteX25" fmla="*/ 4766310 w 5052060"/>
              <a:gd name="connsiteY25" fmla="*/ 2228850 h 2468880"/>
              <a:gd name="connsiteX26" fmla="*/ 4491990 w 5052060"/>
              <a:gd name="connsiteY26" fmla="*/ 2274570 h 2468880"/>
              <a:gd name="connsiteX27" fmla="*/ 4217670 w 5052060"/>
              <a:gd name="connsiteY27" fmla="*/ 2217420 h 2468880"/>
              <a:gd name="connsiteX28" fmla="*/ 4011930 w 5052060"/>
              <a:gd name="connsiteY28" fmla="*/ 2354580 h 2468880"/>
              <a:gd name="connsiteX29" fmla="*/ 3897630 w 5052060"/>
              <a:gd name="connsiteY29" fmla="*/ 2354580 h 2468880"/>
              <a:gd name="connsiteX30" fmla="*/ 3749040 w 5052060"/>
              <a:gd name="connsiteY30" fmla="*/ 2377440 h 2468880"/>
              <a:gd name="connsiteX31" fmla="*/ 3634740 w 5052060"/>
              <a:gd name="connsiteY31" fmla="*/ 2366010 h 2468880"/>
              <a:gd name="connsiteX32" fmla="*/ 3463290 w 5052060"/>
              <a:gd name="connsiteY32" fmla="*/ 2400300 h 2468880"/>
              <a:gd name="connsiteX33" fmla="*/ 3360420 w 5052060"/>
              <a:gd name="connsiteY33" fmla="*/ 2366010 h 2468880"/>
              <a:gd name="connsiteX34" fmla="*/ 3074670 w 5052060"/>
              <a:gd name="connsiteY34" fmla="*/ 2468880 h 2468880"/>
              <a:gd name="connsiteX35" fmla="*/ 2811780 w 5052060"/>
              <a:gd name="connsiteY35" fmla="*/ 2388870 h 2468880"/>
              <a:gd name="connsiteX36" fmla="*/ 2617470 w 5052060"/>
              <a:gd name="connsiteY36" fmla="*/ 2388870 h 2468880"/>
              <a:gd name="connsiteX37" fmla="*/ 2503170 w 5052060"/>
              <a:gd name="connsiteY37" fmla="*/ 2366010 h 2468880"/>
              <a:gd name="connsiteX38" fmla="*/ 2263140 w 5052060"/>
              <a:gd name="connsiteY38" fmla="*/ 2354580 h 2468880"/>
              <a:gd name="connsiteX39" fmla="*/ 1988820 w 5052060"/>
              <a:gd name="connsiteY39" fmla="*/ 2297430 h 2468880"/>
              <a:gd name="connsiteX40" fmla="*/ 1668780 w 5052060"/>
              <a:gd name="connsiteY40" fmla="*/ 2228850 h 2468880"/>
              <a:gd name="connsiteX41" fmla="*/ 1394460 w 5052060"/>
              <a:gd name="connsiteY41" fmla="*/ 2194560 h 2468880"/>
              <a:gd name="connsiteX42" fmla="*/ 1028700 w 5052060"/>
              <a:gd name="connsiteY42" fmla="*/ 2057400 h 2468880"/>
              <a:gd name="connsiteX43" fmla="*/ 857250 w 5052060"/>
              <a:gd name="connsiteY43" fmla="*/ 1908810 h 2468880"/>
              <a:gd name="connsiteX44" fmla="*/ 262890 w 5052060"/>
              <a:gd name="connsiteY44" fmla="*/ 1680210 h 2468880"/>
              <a:gd name="connsiteX45" fmla="*/ 240030 w 5052060"/>
              <a:gd name="connsiteY45" fmla="*/ 1645920 h 2468880"/>
              <a:gd name="connsiteX46" fmla="*/ 148590 w 5052060"/>
              <a:gd name="connsiteY46" fmla="*/ 1337310 h 2468880"/>
              <a:gd name="connsiteX47" fmla="*/ 0 w 5052060"/>
              <a:gd name="connsiteY47" fmla="*/ 1154430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052060" h="2468880">
                <a:moveTo>
                  <a:pt x="0" y="1154430"/>
                </a:moveTo>
                <a:lnTo>
                  <a:pt x="11430" y="560070"/>
                </a:lnTo>
                <a:lnTo>
                  <a:pt x="11430" y="560070"/>
                </a:lnTo>
                <a:lnTo>
                  <a:pt x="285750" y="560070"/>
                </a:lnTo>
                <a:lnTo>
                  <a:pt x="560070" y="502920"/>
                </a:lnTo>
                <a:lnTo>
                  <a:pt x="811530" y="411480"/>
                </a:lnTo>
                <a:lnTo>
                  <a:pt x="1383030" y="365760"/>
                </a:lnTo>
                <a:lnTo>
                  <a:pt x="1668780" y="308610"/>
                </a:lnTo>
                <a:lnTo>
                  <a:pt x="1908810" y="240030"/>
                </a:lnTo>
                <a:lnTo>
                  <a:pt x="2057400" y="217170"/>
                </a:lnTo>
                <a:lnTo>
                  <a:pt x="2354580" y="160020"/>
                </a:lnTo>
                <a:lnTo>
                  <a:pt x="2571750" y="91440"/>
                </a:lnTo>
                <a:lnTo>
                  <a:pt x="3097530" y="80010"/>
                </a:lnTo>
                <a:lnTo>
                  <a:pt x="3234690" y="22860"/>
                </a:lnTo>
                <a:lnTo>
                  <a:pt x="3646170" y="0"/>
                </a:lnTo>
                <a:lnTo>
                  <a:pt x="3920490" y="22860"/>
                </a:lnTo>
                <a:lnTo>
                  <a:pt x="4206240" y="22860"/>
                </a:lnTo>
                <a:lnTo>
                  <a:pt x="4366260" y="22860"/>
                </a:lnTo>
                <a:lnTo>
                  <a:pt x="4469130" y="34290"/>
                </a:lnTo>
                <a:lnTo>
                  <a:pt x="4606290" y="0"/>
                </a:lnTo>
                <a:lnTo>
                  <a:pt x="5052060" y="125730"/>
                </a:lnTo>
                <a:lnTo>
                  <a:pt x="5052060" y="125730"/>
                </a:lnTo>
                <a:lnTo>
                  <a:pt x="5052060" y="422910"/>
                </a:lnTo>
                <a:lnTo>
                  <a:pt x="5029200" y="1062990"/>
                </a:lnTo>
                <a:lnTo>
                  <a:pt x="4937760" y="1840230"/>
                </a:lnTo>
                <a:lnTo>
                  <a:pt x="4766310" y="2228850"/>
                </a:lnTo>
                <a:lnTo>
                  <a:pt x="4491990" y="2274570"/>
                </a:lnTo>
                <a:lnTo>
                  <a:pt x="4217670" y="2217420"/>
                </a:lnTo>
                <a:lnTo>
                  <a:pt x="4011930" y="2354580"/>
                </a:lnTo>
                <a:lnTo>
                  <a:pt x="3897630" y="2354580"/>
                </a:lnTo>
                <a:lnTo>
                  <a:pt x="3749040" y="2377440"/>
                </a:lnTo>
                <a:lnTo>
                  <a:pt x="3634740" y="2366010"/>
                </a:lnTo>
                <a:lnTo>
                  <a:pt x="3463290" y="2400300"/>
                </a:lnTo>
                <a:lnTo>
                  <a:pt x="3360420" y="2366010"/>
                </a:lnTo>
                <a:lnTo>
                  <a:pt x="3074670" y="2468880"/>
                </a:lnTo>
                <a:lnTo>
                  <a:pt x="2811780" y="2388870"/>
                </a:lnTo>
                <a:lnTo>
                  <a:pt x="2617470" y="2388870"/>
                </a:lnTo>
                <a:lnTo>
                  <a:pt x="2503170" y="2366010"/>
                </a:lnTo>
                <a:lnTo>
                  <a:pt x="2263140" y="2354580"/>
                </a:lnTo>
                <a:lnTo>
                  <a:pt x="1988820" y="2297430"/>
                </a:lnTo>
                <a:lnTo>
                  <a:pt x="1668780" y="2228850"/>
                </a:lnTo>
                <a:lnTo>
                  <a:pt x="1394460" y="2194560"/>
                </a:lnTo>
                <a:lnTo>
                  <a:pt x="1028700" y="2057400"/>
                </a:lnTo>
                <a:lnTo>
                  <a:pt x="857250" y="1908810"/>
                </a:lnTo>
                <a:lnTo>
                  <a:pt x="262890" y="1680210"/>
                </a:lnTo>
                <a:lnTo>
                  <a:pt x="240030" y="1645920"/>
                </a:lnTo>
                <a:lnTo>
                  <a:pt x="148590" y="1337310"/>
                </a:lnTo>
                <a:lnTo>
                  <a:pt x="0" y="1154430"/>
                </a:lnTo>
                <a:close/>
              </a:path>
            </a:pathLst>
          </a:custGeom>
          <a:solidFill>
            <a:srgbClr val="92D050">
              <a:alpha val="50196"/>
            </a:srgbClr>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7AEFF010-C8F6-DDA2-0BC8-C07AC82B06CF}"/>
              </a:ext>
            </a:extLst>
          </p:cNvPr>
          <p:cNvSpPr/>
          <p:nvPr/>
        </p:nvSpPr>
        <p:spPr>
          <a:xfrm>
            <a:off x="1805940" y="3691890"/>
            <a:ext cx="1977390" cy="1143000"/>
          </a:xfrm>
          <a:custGeom>
            <a:avLst/>
            <a:gdLst>
              <a:gd name="connsiteX0" fmla="*/ 0 w 1977390"/>
              <a:gd name="connsiteY0" fmla="*/ 640080 h 1143000"/>
              <a:gd name="connsiteX1" fmla="*/ 22860 w 1977390"/>
              <a:gd name="connsiteY1" fmla="*/ 514350 h 1143000"/>
              <a:gd name="connsiteX2" fmla="*/ 171450 w 1977390"/>
              <a:gd name="connsiteY2" fmla="*/ 354330 h 1143000"/>
              <a:gd name="connsiteX3" fmla="*/ 388620 w 1977390"/>
              <a:gd name="connsiteY3" fmla="*/ 182880 h 1143000"/>
              <a:gd name="connsiteX4" fmla="*/ 720090 w 1977390"/>
              <a:gd name="connsiteY4" fmla="*/ 102870 h 1143000"/>
              <a:gd name="connsiteX5" fmla="*/ 994410 w 1977390"/>
              <a:gd name="connsiteY5" fmla="*/ 125730 h 1143000"/>
              <a:gd name="connsiteX6" fmla="*/ 1268730 w 1977390"/>
              <a:gd name="connsiteY6" fmla="*/ 11430 h 1143000"/>
              <a:gd name="connsiteX7" fmla="*/ 1554480 w 1977390"/>
              <a:gd name="connsiteY7" fmla="*/ 34290 h 1143000"/>
              <a:gd name="connsiteX8" fmla="*/ 1863090 w 1977390"/>
              <a:gd name="connsiteY8" fmla="*/ 0 h 1143000"/>
              <a:gd name="connsiteX9" fmla="*/ 1977390 w 1977390"/>
              <a:gd name="connsiteY9" fmla="*/ 68580 h 1143000"/>
              <a:gd name="connsiteX10" fmla="*/ 1954530 w 1977390"/>
              <a:gd name="connsiteY10" fmla="*/ 354330 h 1143000"/>
              <a:gd name="connsiteX11" fmla="*/ 1943100 w 1977390"/>
              <a:gd name="connsiteY11" fmla="*/ 674370 h 1143000"/>
              <a:gd name="connsiteX12" fmla="*/ 1897380 w 1977390"/>
              <a:gd name="connsiteY12" fmla="*/ 971550 h 1143000"/>
              <a:gd name="connsiteX13" fmla="*/ 1783080 w 1977390"/>
              <a:gd name="connsiteY13" fmla="*/ 1040130 h 1143000"/>
              <a:gd name="connsiteX14" fmla="*/ 1611630 w 1977390"/>
              <a:gd name="connsiteY14" fmla="*/ 1062990 h 1143000"/>
              <a:gd name="connsiteX15" fmla="*/ 1611630 w 1977390"/>
              <a:gd name="connsiteY15" fmla="*/ 1062990 h 1143000"/>
              <a:gd name="connsiteX16" fmla="*/ 1440180 w 1977390"/>
              <a:gd name="connsiteY16" fmla="*/ 1108710 h 1143000"/>
              <a:gd name="connsiteX17" fmla="*/ 1303020 w 1977390"/>
              <a:gd name="connsiteY17" fmla="*/ 1143000 h 1143000"/>
              <a:gd name="connsiteX18" fmla="*/ 1177290 w 1977390"/>
              <a:gd name="connsiteY18" fmla="*/ 1143000 h 1143000"/>
              <a:gd name="connsiteX19" fmla="*/ 971550 w 1977390"/>
              <a:gd name="connsiteY19" fmla="*/ 1062990 h 1143000"/>
              <a:gd name="connsiteX20" fmla="*/ 834390 w 1977390"/>
              <a:gd name="connsiteY20" fmla="*/ 1062990 h 1143000"/>
              <a:gd name="connsiteX21" fmla="*/ 834390 w 1977390"/>
              <a:gd name="connsiteY21" fmla="*/ 1062990 h 1143000"/>
              <a:gd name="connsiteX22" fmla="*/ 640080 w 1977390"/>
              <a:gd name="connsiteY22" fmla="*/ 1062990 h 1143000"/>
              <a:gd name="connsiteX23" fmla="*/ 434340 w 1977390"/>
              <a:gd name="connsiteY23" fmla="*/ 1074420 h 1143000"/>
              <a:gd name="connsiteX24" fmla="*/ 331470 w 1977390"/>
              <a:gd name="connsiteY24" fmla="*/ 1074420 h 1143000"/>
              <a:gd name="connsiteX25" fmla="*/ 205740 w 1977390"/>
              <a:gd name="connsiteY25" fmla="*/ 880110 h 1143000"/>
              <a:gd name="connsiteX26" fmla="*/ 114300 w 1977390"/>
              <a:gd name="connsiteY26" fmla="*/ 811530 h 1143000"/>
              <a:gd name="connsiteX27" fmla="*/ 114300 w 1977390"/>
              <a:gd name="connsiteY27" fmla="*/ 811530 h 1143000"/>
              <a:gd name="connsiteX28" fmla="*/ 11430 w 1977390"/>
              <a:gd name="connsiteY28" fmla="*/ 788670 h 1143000"/>
              <a:gd name="connsiteX29" fmla="*/ 0 w 1977390"/>
              <a:gd name="connsiteY29" fmla="*/ 64008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77390" h="1143000">
                <a:moveTo>
                  <a:pt x="0" y="640080"/>
                </a:moveTo>
                <a:lnTo>
                  <a:pt x="22860" y="514350"/>
                </a:lnTo>
                <a:lnTo>
                  <a:pt x="171450" y="354330"/>
                </a:lnTo>
                <a:lnTo>
                  <a:pt x="388620" y="182880"/>
                </a:lnTo>
                <a:lnTo>
                  <a:pt x="720090" y="102870"/>
                </a:lnTo>
                <a:lnTo>
                  <a:pt x="994410" y="125730"/>
                </a:lnTo>
                <a:lnTo>
                  <a:pt x="1268730" y="11430"/>
                </a:lnTo>
                <a:lnTo>
                  <a:pt x="1554480" y="34290"/>
                </a:lnTo>
                <a:lnTo>
                  <a:pt x="1863090" y="0"/>
                </a:lnTo>
                <a:lnTo>
                  <a:pt x="1977390" y="68580"/>
                </a:lnTo>
                <a:lnTo>
                  <a:pt x="1954530" y="354330"/>
                </a:lnTo>
                <a:lnTo>
                  <a:pt x="1943100" y="674370"/>
                </a:lnTo>
                <a:lnTo>
                  <a:pt x="1897380" y="971550"/>
                </a:lnTo>
                <a:lnTo>
                  <a:pt x="1783080" y="1040130"/>
                </a:lnTo>
                <a:lnTo>
                  <a:pt x="1611630" y="1062990"/>
                </a:lnTo>
                <a:lnTo>
                  <a:pt x="1611630" y="1062990"/>
                </a:lnTo>
                <a:lnTo>
                  <a:pt x="1440180" y="1108710"/>
                </a:lnTo>
                <a:lnTo>
                  <a:pt x="1303020" y="1143000"/>
                </a:lnTo>
                <a:lnTo>
                  <a:pt x="1177290" y="1143000"/>
                </a:lnTo>
                <a:lnTo>
                  <a:pt x="971550" y="1062990"/>
                </a:lnTo>
                <a:lnTo>
                  <a:pt x="834390" y="1062990"/>
                </a:lnTo>
                <a:lnTo>
                  <a:pt x="834390" y="1062990"/>
                </a:lnTo>
                <a:lnTo>
                  <a:pt x="640080" y="1062990"/>
                </a:lnTo>
                <a:lnTo>
                  <a:pt x="434340" y="1074420"/>
                </a:lnTo>
                <a:lnTo>
                  <a:pt x="331470" y="1074420"/>
                </a:lnTo>
                <a:lnTo>
                  <a:pt x="205740" y="880110"/>
                </a:lnTo>
                <a:lnTo>
                  <a:pt x="114300" y="811530"/>
                </a:lnTo>
                <a:lnTo>
                  <a:pt x="114300" y="811530"/>
                </a:lnTo>
                <a:lnTo>
                  <a:pt x="11430" y="788670"/>
                </a:lnTo>
                <a:lnTo>
                  <a:pt x="0" y="640080"/>
                </a:lnTo>
                <a:close/>
              </a:path>
            </a:pathLst>
          </a:custGeom>
          <a:solidFill>
            <a:srgbClr val="0070C0">
              <a:alpha val="50980"/>
            </a:srgb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6793045-9F41-BA60-0E44-CFF524C7BB27}"/>
              </a:ext>
            </a:extLst>
          </p:cNvPr>
          <p:cNvCxnSpPr>
            <a:cxnSpLocks/>
          </p:cNvCxnSpPr>
          <p:nvPr/>
        </p:nvCxnSpPr>
        <p:spPr>
          <a:xfrm flipH="1">
            <a:off x="2503054" y="3195203"/>
            <a:ext cx="569356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22589B-CB7A-F925-07B5-CE8C87E4A42E}"/>
              </a:ext>
            </a:extLst>
          </p:cNvPr>
          <p:cNvCxnSpPr>
            <a:cxnSpLocks/>
          </p:cNvCxnSpPr>
          <p:nvPr/>
        </p:nvCxnSpPr>
        <p:spPr>
          <a:xfrm flipV="1">
            <a:off x="2800926" y="2985584"/>
            <a:ext cx="0" cy="262562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E33FFD36-25CF-4465-5337-DDDD66D57BF7}"/>
              </a:ext>
            </a:extLst>
          </p:cNvPr>
          <p:cNvSpPr>
            <a:spLocks noGrp="1"/>
          </p:cNvSpPr>
          <p:nvPr>
            <p:ph idx="1"/>
          </p:nvPr>
        </p:nvSpPr>
        <p:spPr>
          <a:xfrm>
            <a:off x="7300993" y="3738475"/>
            <a:ext cx="4840731" cy="2414038"/>
          </a:xfrm>
        </p:spPr>
        <p:txBody>
          <a:bodyPr>
            <a:normAutofit/>
          </a:bodyPr>
          <a:lstStyle/>
          <a:p>
            <a:endParaRPr lang="en-US" dirty="0"/>
          </a:p>
          <a:p>
            <a:pPr>
              <a:buFont typeface="Arial" panose="020B0604020202020204" pitchFamily="34" charset="0"/>
              <a:buChar char="•"/>
            </a:pPr>
            <a:r>
              <a:rPr lang="en-US" dirty="0"/>
              <a:t>overall model has a small current offset for the solenoid</a:t>
            </a:r>
          </a:p>
          <a:p>
            <a:pPr>
              <a:buFont typeface="Arial" panose="020B0604020202020204" pitchFamily="34" charset="0"/>
              <a:buChar char="•"/>
            </a:pPr>
            <a:r>
              <a:rPr lang="en-US" dirty="0"/>
              <a:t>can still predict optimal operating points with up to 5 – 10 % accuracy with regards to transmission</a:t>
            </a:r>
          </a:p>
          <a:p>
            <a:pPr marL="0" indent="0">
              <a:buNone/>
            </a:pPr>
            <a:endParaRPr lang="en-US" dirty="0"/>
          </a:p>
          <a:p>
            <a:endParaRPr lang="en-US" dirty="0"/>
          </a:p>
        </p:txBody>
      </p:sp>
    </p:spTree>
    <p:extLst>
      <p:ext uri="{BB962C8B-B14F-4D97-AF65-F5344CB8AC3E}">
        <p14:creationId xmlns:p14="http://schemas.microsoft.com/office/powerpoint/2010/main" val="15991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B5658-96BB-CA9B-BF49-321AC523F0C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58C1CDF-DE5B-8565-E0FC-0EC2E66DFB59}"/>
              </a:ext>
            </a:extLst>
          </p:cNvPr>
          <p:cNvSpPr>
            <a:spLocks noGrp="1"/>
          </p:cNvSpPr>
          <p:nvPr>
            <p:ph type="title"/>
          </p:nvPr>
        </p:nvSpPr>
        <p:spPr/>
        <p:txBody>
          <a:bodyPr/>
          <a:lstStyle/>
          <a:p>
            <a:r>
              <a:rPr lang="en-US"/>
              <a:t>AgenDa</a:t>
            </a:r>
          </a:p>
        </p:txBody>
      </p:sp>
      <p:sp>
        <p:nvSpPr>
          <p:cNvPr id="3" name="Datumsplatzhalter 2">
            <a:extLst>
              <a:ext uri="{FF2B5EF4-FFF2-40B4-BE49-F238E27FC236}">
                <a16:creationId xmlns:a16="http://schemas.microsoft.com/office/drawing/2014/main" id="{9030DA1F-0EB1-6279-6261-21B872A68F99}"/>
              </a:ext>
            </a:extLst>
          </p:cNvPr>
          <p:cNvSpPr>
            <a:spLocks noGrp="1"/>
          </p:cNvSpPr>
          <p:nvPr>
            <p:ph type="dt" sz="half" idx="10"/>
          </p:nvPr>
        </p:nvSpPr>
        <p:spPr/>
        <p:txBody>
          <a:bodyPr/>
          <a:lstStyle/>
          <a:p>
            <a:fld id="{89E3D9FA-5B72-4C2C-9CB2-CC4404229BE0}" type="datetime1">
              <a:rPr lang="en-US" smtClean="0"/>
              <a:t>10/29/24</a:t>
            </a:fld>
            <a:endParaRPr lang="en-US"/>
          </a:p>
        </p:txBody>
      </p:sp>
      <p:sp>
        <p:nvSpPr>
          <p:cNvPr id="4" name="Fußzeilenplatzhalter 3">
            <a:extLst>
              <a:ext uri="{FF2B5EF4-FFF2-40B4-BE49-F238E27FC236}">
                <a16:creationId xmlns:a16="http://schemas.microsoft.com/office/drawing/2014/main" id="{3DCC92D3-160B-AFE4-B47E-E630C63F1AFC}"/>
              </a:ext>
            </a:extLst>
          </p:cNvPr>
          <p:cNvSpPr>
            <a:spLocks noGrp="1"/>
          </p:cNvSpPr>
          <p:nvPr>
            <p:ph type="ftr" sz="quarter" idx="11"/>
          </p:nvPr>
        </p:nvSpPr>
        <p:spPr>
          <a:xfrm>
            <a:off x="360000" y="359999"/>
            <a:ext cx="9896108" cy="210562"/>
          </a:xfrm>
        </p:spPr>
        <p:txBody>
          <a:bodyPr/>
          <a:lstStyle/>
          <a:p>
            <a:r>
              <a:rPr lang="en-US" sz="1000" dirty="0"/>
              <a:t>beam line optimization for laser-accelerated ions</a:t>
            </a:r>
            <a:endParaRPr lang="en-US" dirty="0"/>
          </a:p>
        </p:txBody>
      </p:sp>
      <p:sp>
        <p:nvSpPr>
          <p:cNvPr id="5" name="Foliennummernplatzhalter 4">
            <a:extLst>
              <a:ext uri="{FF2B5EF4-FFF2-40B4-BE49-F238E27FC236}">
                <a16:creationId xmlns:a16="http://schemas.microsoft.com/office/drawing/2014/main" id="{C189350D-39BB-76AB-8F16-3B23759C97A2}"/>
              </a:ext>
            </a:extLst>
          </p:cNvPr>
          <p:cNvSpPr>
            <a:spLocks noGrp="1"/>
          </p:cNvSpPr>
          <p:nvPr>
            <p:ph type="sldNum" sz="quarter" idx="12"/>
          </p:nvPr>
        </p:nvSpPr>
        <p:spPr/>
        <p:txBody>
          <a:bodyPr/>
          <a:lstStyle/>
          <a:p>
            <a:fld id="{DD2F4C09-65E4-4AD7-8D55-83CBD210ED85}" type="slidenum">
              <a:rPr lang="en-US" smtClean="0"/>
              <a:pPr/>
              <a:t>22</a:t>
            </a:fld>
            <a:endParaRPr lang="en-US"/>
          </a:p>
        </p:txBody>
      </p:sp>
      <p:sp>
        <p:nvSpPr>
          <p:cNvPr id="11" name="Textplatzhalter 3">
            <a:extLst>
              <a:ext uri="{FF2B5EF4-FFF2-40B4-BE49-F238E27FC236}">
                <a16:creationId xmlns:a16="http://schemas.microsoft.com/office/drawing/2014/main" id="{6F72288F-A2C6-E70E-97A6-8CEC0636E600}"/>
              </a:ext>
            </a:extLst>
          </p:cNvPr>
          <p:cNvSpPr txBox="1">
            <a:spLocks/>
          </p:cNvSpPr>
          <p:nvPr/>
        </p:nvSpPr>
        <p:spPr>
          <a:xfrm>
            <a:off x="-24000" y="2663525"/>
            <a:ext cx="499223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1	</a:t>
            </a:r>
            <a:r>
              <a:rPr lang="en-US" sz="1600" dirty="0">
                <a:latin typeface="+mn-lt"/>
                <a:ea typeface="MS PGothic" panose="020B0600070205080204" pitchFamily="34" charset="-128"/>
              </a:rPr>
              <a:t>Reference experimental setup</a:t>
            </a:r>
          </a:p>
        </p:txBody>
      </p:sp>
      <p:sp>
        <p:nvSpPr>
          <p:cNvPr id="12" name="Textplatzhalter 3">
            <a:extLst>
              <a:ext uri="{FF2B5EF4-FFF2-40B4-BE49-F238E27FC236}">
                <a16:creationId xmlns:a16="http://schemas.microsoft.com/office/drawing/2014/main" id="{C9826C1C-0D80-DBF4-4594-0AFA205B1DCD}"/>
              </a:ext>
            </a:extLst>
          </p:cNvPr>
          <p:cNvSpPr txBox="1">
            <a:spLocks/>
          </p:cNvSpPr>
          <p:nvPr/>
        </p:nvSpPr>
        <p:spPr>
          <a:xfrm>
            <a:off x="-24000" y="3383644"/>
            <a:ext cx="566805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2	</a:t>
            </a:r>
            <a:r>
              <a:rPr lang="en-US" sz="1600" dirty="0">
                <a:latin typeface="+mn-lt"/>
                <a:ea typeface="MS PGothic" panose="020B0600070205080204" pitchFamily="34" charset="-128"/>
              </a:rPr>
              <a:t> Optimization model</a:t>
            </a:r>
          </a:p>
        </p:txBody>
      </p:sp>
      <p:sp>
        <p:nvSpPr>
          <p:cNvPr id="13" name="Textplatzhalter 3">
            <a:extLst>
              <a:ext uri="{FF2B5EF4-FFF2-40B4-BE49-F238E27FC236}">
                <a16:creationId xmlns:a16="http://schemas.microsoft.com/office/drawing/2014/main" id="{39CFA374-9284-C112-892E-009CC788CD40}"/>
              </a:ext>
            </a:extLst>
          </p:cNvPr>
          <p:cNvSpPr txBox="1">
            <a:spLocks/>
          </p:cNvSpPr>
          <p:nvPr/>
        </p:nvSpPr>
        <p:spPr>
          <a:xfrm>
            <a:off x="-24000" y="4103763"/>
            <a:ext cx="7580938"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3	</a:t>
            </a:r>
            <a:r>
              <a:rPr lang="en-US" sz="1600" dirty="0">
                <a:latin typeface="+mn-lt"/>
                <a:ea typeface="MS PGothic" panose="020B0600070205080204" pitchFamily="34" charset="-128"/>
              </a:rPr>
              <a:t> SIS18 Injection </a:t>
            </a:r>
          </a:p>
        </p:txBody>
      </p:sp>
      <p:sp>
        <p:nvSpPr>
          <p:cNvPr id="14" name="Textplatzhalter 3">
            <a:extLst>
              <a:ext uri="{FF2B5EF4-FFF2-40B4-BE49-F238E27FC236}">
                <a16:creationId xmlns:a16="http://schemas.microsoft.com/office/drawing/2014/main" id="{889B2B46-DDE2-A3E8-9006-F153782F16FF}"/>
              </a:ext>
            </a:extLst>
          </p:cNvPr>
          <p:cNvSpPr txBox="1">
            <a:spLocks/>
          </p:cNvSpPr>
          <p:nvPr/>
        </p:nvSpPr>
        <p:spPr>
          <a:xfrm>
            <a:off x="-24000" y="4823882"/>
            <a:ext cx="6750621"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4	</a:t>
            </a:r>
            <a:r>
              <a:rPr lang="en-US" sz="1600" dirty="0">
                <a:latin typeface="+mn-lt"/>
                <a:ea typeface="MS PGothic" panose="020B0600070205080204" pitchFamily="34" charset="-128"/>
              </a:rPr>
              <a:t> Conclusion and future development</a:t>
            </a:r>
          </a:p>
        </p:txBody>
      </p:sp>
    </p:spTree>
    <p:extLst>
      <p:ext uri="{BB962C8B-B14F-4D97-AF65-F5344CB8AC3E}">
        <p14:creationId xmlns:p14="http://schemas.microsoft.com/office/powerpoint/2010/main" val="2714242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99B38-8FCA-5F16-DDF6-734B4F5145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5D7ADA-F283-A859-E5E4-95486A3295D7}"/>
              </a:ext>
            </a:extLst>
          </p:cNvPr>
          <p:cNvSpPr>
            <a:spLocks noGrp="1"/>
          </p:cNvSpPr>
          <p:nvPr>
            <p:ph type="title"/>
          </p:nvPr>
        </p:nvSpPr>
        <p:spPr>
          <a:xfrm>
            <a:off x="360000" y="736682"/>
            <a:ext cx="9696000" cy="1080000"/>
          </a:xfrm>
        </p:spPr>
        <p:txBody>
          <a:bodyPr>
            <a:normAutofit/>
          </a:bodyPr>
          <a:lstStyle/>
          <a:p>
            <a:r>
              <a:rPr lang="en-US" sz="3200" dirty="0"/>
              <a:t>Back to TNSA – short recap</a:t>
            </a:r>
          </a:p>
        </p:txBody>
      </p:sp>
      <p:sp>
        <p:nvSpPr>
          <p:cNvPr id="4" name="Datumsplatzhalter 3">
            <a:extLst>
              <a:ext uri="{FF2B5EF4-FFF2-40B4-BE49-F238E27FC236}">
                <a16:creationId xmlns:a16="http://schemas.microsoft.com/office/drawing/2014/main" id="{9E534AF9-1605-DA98-F03D-F46D20230768}"/>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F3CB7968-D6A9-0AD7-324A-F1FD39BD8B63}"/>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2F979A18-1CDE-8440-0B2F-D1212C505E45}"/>
              </a:ext>
            </a:extLst>
          </p:cNvPr>
          <p:cNvSpPr>
            <a:spLocks noGrp="1"/>
          </p:cNvSpPr>
          <p:nvPr>
            <p:ph type="sldNum" sz="quarter" idx="16"/>
          </p:nvPr>
        </p:nvSpPr>
        <p:spPr/>
        <p:txBody>
          <a:bodyPr/>
          <a:lstStyle/>
          <a:p>
            <a:fld id="{DD2F4C09-65E4-4AD7-8D55-83CBD210ED85}" type="slidenum">
              <a:rPr lang="en-US" smtClean="0"/>
              <a:pPr/>
              <a:t>23</a:t>
            </a:fld>
            <a:endParaRPr lang="en-US"/>
          </a:p>
        </p:txBody>
      </p:sp>
      <p:pic>
        <p:nvPicPr>
          <p:cNvPr id="10" name="Picture 9" descr="A graph of a line&#10;&#10;Description automatically generated with medium confidence">
            <a:extLst>
              <a:ext uri="{FF2B5EF4-FFF2-40B4-BE49-F238E27FC236}">
                <a16:creationId xmlns:a16="http://schemas.microsoft.com/office/drawing/2014/main" id="{CB8EA58D-3760-99A4-1B81-B5EB9B5C1D97}"/>
              </a:ext>
            </a:extLst>
          </p:cNvPr>
          <p:cNvPicPr>
            <a:picLocks noChangeAspect="1"/>
          </p:cNvPicPr>
          <p:nvPr/>
        </p:nvPicPr>
        <p:blipFill rotWithShape="1">
          <a:blip r:embed="rId3">
            <a:extLst>
              <a:ext uri="{28A0092B-C50C-407E-A947-70E740481C1C}">
                <a14:useLocalDpi xmlns:a14="http://schemas.microsoft.com/office/drawing/2010/main" val="0"/>
              </a:ext>
            </a:extLst>
          </a:blip>
          <a:srcRect t="9397" r="6392" b="48262"/>
          <a:stretch/>
        </p:blipFill>
        <p:spPr>
          <a:xfrm>
            <a:off x="0" y="2068114"/>
            <a:ext cx="5858607" cy="3312427"/>
          </a:xfrm>
          <a:prstGeom prst="rect">
            <a:avLst/>
          </a:prstGeom>
        </p:spPr>
      </p:pic>
      <p:pic>
        <p:nvPicPr>
          <p:cNvPr id="18" name="Picture 17" descr="A graph of a line&#10;&#10;Description automatically generated with medium confidence">
            <a:extLst>
              <a:ext uri="{FF2B5EF4-FFF2-40B4-BE49-F238E27FC236}">
                <a16:creationId xmlns:a16="http://schemas.microsoft.com/office/drawing/2014/main" id="{028015AC-4674-4503-3315-098CD5358DE1}"/>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6318" b="7816"/>
          <a:stretch/>
        </p:blipFill>
        <p:spPr>
          <a:xfrm>
            <a:off x="5832846" y="1985748"/>
            <a:ext cx="5885081" cy="3312427"/>
          </a:xfrm>
          <a:prstGeom prst="rect">
            <a:avLst/>
          </a:prstGeom>
        </p:spPr>
      </p:pic>
      <p:sp>
        <p:nvSpPr>
          <p:cNvPr id="20" name="TextBox 19">
            <a:extLst>
              <a:ext uri="{FF2B5EF4-FFF2-40B4-BE49-F238E27FC236}">
                <a16:creationId xmlns:a16="http://schemas.microsoft.com/office/drawing/2014/main" id="{18248543-36B2-6C09-8E76-DC3ED73CC4F3}"/>
              </a:ext>
            </a:extLst>
          </p:cNvPr>
          <p:cNvSpPr txBox="1"/>
          <p:nvPr/>
        </p:nvSpPr>
        <p:spPr>
          <a:xfrm>
            <a:off x="4881565" y="5462907"/>
            <a:ext cx="2428870" cy="369332"/>
          </a:xfrm>
          <a:prstGeom prst="rect">
            <a:avLst/>
          </a:prstGeom>
          <a:noFill/>
        </p:spPr>
        <p:txBody>
          <a:bodyPr wrap="none" rtlCol="0">
            <a:spAutoFit/>
          </a:bodyPr>
          <a:lstStyle/>
          <a:p>
            <a:r>
              <a:rPr lang="en-US" dirty="0"/>
              <a:t>Kinetic energy in MeV</a:t>
            </a:r>
          </a:p>
        </p:txBody>
      </p:sp>
    </p:spTree>
    <p:extLst>
      <p:ext uri="{BB962C8B-B14F-4D97-AF65-F5344CB8AC3E}">
        <p14:creationId xmlns:p14="http://schemas.microsoft.com/office/powerpoint/2010/main" val="3750052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335F-101D-847E-3E9B-3570691EBC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1918992-CF85-4ECC-C9AC-03CAA1AA3A94}"/>
              </a:ext>
            </a:extLst>
          </p:cNvPr>
          <p:cNvSpPr>
            <a:spLocks noGrp="1"/>
          </p:cNvSpPr>
          <p:nvPr>
            <p:ph type="title"/>
          </p:nvPr>
        </p:nvSpPr>
        <p:spPr>
          <a:xfrm>
            <a:off x="360000" y="736682"/>
            <a:ext cx="9696000" cy="1080000"/>
          </a:xfrm>
        </p:spPr>
        <p:txBody>
          <a:bodyPr>
            <a:normAutofit/>
          </a:bodyPr>
          <a:lstStyle/>
          <a:p>
            <a:r>
              <a:rPr lang="en-US" sz="3200" dirty="0"/>
              <a:t>SIS18 injection</a:t>
            </a:r>
          </a:p>
        </p:txBody>
      </p:sp>
      <p:sp>
        <p:nvSpPr>
          <p:cNvPr id="4" name="Datumsplatzhalter 3">
            <a:extLst>
              <a:ext uri="{FF2B5EF4-FFF2-40B4-BE49-F238E27FC236}">
                <a16:creationId xmlns:a16="http://schemas.microsoft.com/office/drawing/2014/main" id="{AF9E8C9A-3EE4-E8BD-EA19-882AEAA05C88}"/>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F490B09E-E4CC-28DA-ED98-F28FA57F75A3}"/>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6CD579C9-0E95-5E97-100D-F3E941F431A0}"/>
              </a:ext>
            </a:extLst>
          </p:cNvPr>
          <p:cNvSpPr>
            <a:spLocks noGrp="1"/>
          </p:cNvSpPr>
          <p:nvPr>
            <p:ph type="sldNum" sz="quarter" idx="16"/>
          </p:nvPr>
        </p:nvSpPr>
        <p:spPr/>
        <p:txBody>
          <a:bodyPr/>
          <a:lstStyle/>
          <a:p>
            <a:fld id="{DD2F4C09-65E4-4AD7-8D55-83CBD210ED85}" type="slidenum">
              <a:rPr lang="en-US" smtClean="0"/>
              <a:pPr/>
              <a:t>24</a:t>
            </a:fld>
            <a:endParaRPr lang="en-US"/>
          </a:p>
        </p:txBody>
      </p:sp>
      <p:sp>
        <p:nvSpPr>
          <p:cNvPr id="22" name="Content Placeholder 2">
            <a:extLst>
              <a:ext uri="{FF2B5EF4-FFF2-40B4-BE49-F238E27FC236}">
                <a16:creationId xmlns:a16="http://schemas.microsoft.com/office/drawing/2014/main" id="{42E3B87D-B875-D032-BBC0-ADF94C7E9C22}"/>
              </a:ext>
            </a:extLst>
          </p:cNvPr>
          <p:cNvSpPr>
            <a:spLocks noGrp="1"/>
          </p:cNvSpPr>
          <p:nvPr>
            <p:ph idx="1"/>
          </p:nvPr>
        </p:nvSpPr>
        <p:spPr>
          <a:xfrm>
            <a:off x="360000" y="2369254"/>
            <a:ext cx="11214684" cy="3870908"/>
          </a:xfrm>
        </p:spPr>
        <p:txBody>
          <a:bodyPr>
            <a:normAutofit/>
          </a:bodyPr>
          <a:lstStyle/>
          <a:p>
            <a:endParaRPr lang="en-US" dirty="0"/>
          </a:p>
          <a:p>
            <a:pPr marL="0" indent="0">
              <a:buNone/>
            </a:pPr>
            <a:r>
              <a:rPr lang="en-US" dirty="0"/>
              <a:t>1. Use optimizer to find optimal parameters to shape a beam for SIS18 injection</a:t>
            </a:r>
          </a:p>
          <a:p>
            <a:pPr lvl="1">
              <a:buFont typeface="Arial" panose="020B0604020202020204" pitchFamily="34" charset="0"/>
              <a:buChar char="•"/>
            </a:pPr>
            <a:r>
              <a:rPr lang="en-US" dirty="0"/>
              <a:t>Expand the loss function by desired characteristics</a:t>
            </a:r>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r>
              <a:rPr lang="en-US" dirty="0"/>
              <a:t>optimize using reference beam (9 – 14 MeV)</a:t>
            </a:r>
          </a:p>
          <a:p>
            <a:pPr marL="0" indent="0">
              <a:buNone/>
            </a:pPr>
            <a:r>
              <a:rPr lang="en-US" dirty="0"/>
              <a:t>2. Run high fidelity field tracker to check the transmission of viable particles</a:t>
            </a:r>
          </a:p>
          <a:p>
            <a:pPr>
              <a:buFont typeface="Arial" panose="020B0604020202020204" pitchFamily="34" charset="0"/>
              <a:buChar char="•"/>
            </a:pPr>
            <a:endParaRPr lang="en-US" dirty="0"/>
          </a:p>
          <a:p>
            <a:pPr>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BDBE7BB-DDAA-3532-4383-2174D8FE8FF7}"/>
                  </a:ext>
                </a:extLst>
              </p:cNvPr>
              <p:cNvSpPr txBox="1"/>
              <p:nvPr/>
            </p:nvSpPr>
            <p:spPr>
              <a:xfrm>
                <a:off x="124878" y="3961214"/>
                <a:ext cx="11942244" cy="662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ℒ</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𝑘</m:t>
                          </m:r>
                        </m:e>
                        <m:sub>
                          <m:r>
                            <a:rPr lang="de-DE" b="0" i="1" smtClean="0">
                              <a:latin typeface="Cambria Math" panose="02040503050406030204" pitchFamily="18" charset="0"/>
                              <a:ea typeface="Cambria Math" panose="02040503050406030204" pitchFamily="18" charset="0"/>
                            </a:rPr>
                            <m:t>1</m:t>
                          </m:r>
                        </m:sub>
                      </m:sSub>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sSub>
                            <m:sSubPr>
                              <m:ctrlPr>
                                <a:rPr lang="de-DE" b="0" i="1" smtClean="0">
                                  <a:latin typeface="Cambria Math" panose="02040503050406030204" pitchFamily="18" charset="0"/>
                                  <a:ea typeface="Cambria Math" panose="02040503050406030204" pitchFamily="18" charset="0"/>
                                </a:rPr>
                              </m:ctrlPr>
                            </m:sSub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𝑟</m:t>
                                  </m:r>
                                </m:e>
                                <m:sub>
                                  <m:r>
                                    <a:rPr lang="de-DE" b="0" i="1" smtClean="0">
                                      <a:latin typeface="Cambria Math" panose="02040503050406030204" pitchFamily="18" charset="0"/>
                                      <a:ea typeface="Cambria Math" panose="02040503050406030204" pitchFamily="18" charset="0"/>
                                    </a:rPr>
                                    <m:t>𝑎</m:t>
                                  </m:r>
                                </m:sub>
                              </m:sSub>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𝑚𝑎𝑥</m:t>
                              </m:r>
                            </m:sub>
                          </m:sSub>
                        </m:den>
                      </m:f>
                      <m:nary>
                        <m:naryPr>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0</m:t>
                          </m:r>
                        </m:sub>
                        <m:sup>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𝑚𝑎𝑥</m:t>
                              </m:r>
                            </m:sub>
                          </m:sSub>
                        </m:sup>
                        <m:e>
                          <m:rad>
                            <m:radPr>
                              <m:degHide m:val="on"/>
                              <m:ctrlPr>
                                <a:rPr lang="de-DE" b="0" i="1" smtClean="0">
                                  <a:latin typeface="Cambria Math" panose="02040503050406030204" pitchFamily="18" charset="0"/>
                                  <a:ea typeface="Cambria Math" panose="02040503050406030204" pitchFamily="18" charset="0"/>
                                </a:rPr>
                              </m:ctrlPr>
                            </m:radPr>
                            <m:deg/>
                            <m:e>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𝑟𝑚𝑠</m:t>
                                  </m:r>
                                </m:sub>
                                <m:sup>
                                  <m:r>
                                    <a:rPr lang="de-DE" b="0" i="1" smtClean="0">
                                      <a:latin typeface="Cambria Math" panose="02040503050406030204" pitchFamily="18" charset="0"/>
                                      <a:ea typeface="Cambria Math" panose="02040503050406030204" pitchFamily="18" charset="0"/>
                                    </a:rPr>
                                    <m:t>2</m:t>
                                  </m:r>
                                </m:sup>
                              </m:sSubSup>
                              <m:r>
                                <a:rPr lang="de-DE" b="0" i="1" smtClean="0">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𝑦</m:t>
                                  </m:r>
                                </m:e>
                                <m:sub>
                                  <m:r>
                                    <a:rPr lang="de-DE" b="0" i="1" smtClean="0">
                                      <a:latin typeface="Cambria Math" panose="02040503050406030204" pitchFamily="18" charset="0"/>
                                      <a:ea typeface="Cambria Math" panose="02040503050406030204" pitchFamily="18" charset="0"/>
                                    </a:rPr>
                                    <m:t>𝑟𝑚𝑠</m:t>
                                  </m:r>
                                </m:sub>
                                <m:sup>
                                  <m:r>
                                    <a:rPr lang="de-DE" b="0" i="1" smtClean="0">
                                      <a:latin typeface="Cambria Math" panose="02040503050406030204" pitchFamily="18" charset="0"/>
                                      <a:ea typeface="Cambria Math" panose="02040503050406030204" pitchFamily="18" charset="0"/>
                                    </a:rPr>
                                    <m:t>2</m:t>
                                  </m:r>
                                </m:sup>
                              </m:sSubSup>
                            </m:e>
                          </m:rad>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𝑑𝑧</m:t>
                          </m:r>
                        </m:e>
                      </m:nary>
                      <m:r>
                        <a:rPr lang="de-DE" b="0" i="1" smtClean="0">
                          <a:latin typeface="Cambria Math" panose="02040503050406030204" pitchFamily="18" charset="0"/>
                          <a:ea typeface="Cambria Math" panose="02040503050406030204" pitchFamily="18" charset="0"/>
                        </a:rPr>
                        <m:t>+</m:t>
                      </m:r>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𝑘</m:t>
                          </m:r>
                        </m:e>
                        <m:sub>
                          <m:r>
                            <a:rPr lang="de-DE" b="0" i="1" smtClean="0">
                              <a:solidFill>
                                <a:schemeClr val="tx1"/>
                              </a:solidFill>
                              <a:latin typeface="Cambria Math" panose="02040503050406030204" pitchFamily="18" charset="0"/>
                              <a:ea typeface="Cambria Math" panose="02040503050406030204" pitchFamily="18" charset="0"/>
                            </a:rPr>
                            <m:t>2</m:t>
                          </m:r>
                        </m:sub>
                      </m:sSub>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𝛽</m:t>
                          </m:r>
                        </m:e>
                        <m:sub>
                          <m:r>
                            <a:rPr lang="de-DE" b="0" i="1" smtClean="0">
                              <a:solidFill>
                                <a:schemeClr val="tx1"/>
                              </a:solidFill>
                              <a:latin typeface="Cambria Math" panose="02040503050406030204" pitchFamily="18" charset="0"/>
                              <a:ea typeface="Cambria Math" panose="02040503050406030204" pitchFamily="18" charset="0"/>
                            </a:rPr>
                            <m:t>𝑠</m:t>
                          </m:r>
                        </m:sub>
                      </m:sSub>
                      <m:f>
                        <m:fPr>
                          <m:ctrlPr>
                            <a:rPr lang="de-DE" b="0" i="1" smtClean="0">
                              <a:solidFill>
                                <a:schemeClr val="tx1"/>
                              </a:solidFill>
                              <a:latin typeface="Cambria Math" panose="02040503050406030204" pitchFamily="18" charset="0"/>
                              <a:ea typeface="Cambria Math" panose="02040503050406030204" pitchFamily="18" charset="0"/>
                            </a:rPr>
                          </m:ctrlPr>
                        </m:fPr>
                        <m:num>
                          <m:r>
                            <m:rPr>
                              <m:sty m:val="p"/>
                            </m:rPr>
                            <a:rPr lang="el-GR" b="0" i="1" smtClean="0">
                              <a:solidFill>
                                <a:schemeClr val="tx1"/>
                              </a:solidFill>
                              <a:latin typeface="Cambria Math" panose="02040503050406030204" pitchFamily="18" charset="0"/>
                              <a:ea typeface="Cambria Math" panose="02040503050406030204" pitchFamily="18" charset="0"/>
                            </a:rPr>
                            <m:t>Δ</m:t>
                          </m:r>
                          <m:sSub>
                            <m:sSubPr>
                              <m:ctrlPr>
                                <a:rPr lang="el-GR"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𝑝</m:t>
                              </m:r>
                            </m:e>
                            <m:sub>
                              <m:r>
                                <a:rPr lang="de-DE" b="0" i="1" smtClean="0">
                                  <a:solidFill>
                                    <a:schemeClr val="tx1"/>
                                  </a:solidFill>
                                  <a:latin typeface="Cambria Math" panose="02040503050406030204" pitchFamily="18" charset="0"/>
                                  <a:ea typeface="Cambria Math" panose="02040503050406030204" pitchFamily="18" charset="0"/>
                                </a:rPr>
                                <m:t>𝑆𝑇𝐷</m:t>
                              </m:r>
                            </m:sub>
                          </m:sSub>
                        </m:num>
                        <m:den>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𝑝</m:t>
                              </m:r>
                            </m:e>
                            <m:sub>
                              <m:r>
                                <a:rPr lang="de-DE" b="0" i="1" smtClean="0">
                                  <a:solidFill>
                                    <a:schemeClr val="tx1"/>
                                  </a:solidFill>
                                  <a:latin typeface="Cambria Math" panose="02040503050406030204" pitchFamily="18" charset="0"/>
                                  <a:ea typeface="Cambria Math" panose="02040503050406030204" pitchFamily="18" charset="0"/>
                                </a:rPr>
                                <m:t>𝑠</m:t>
                              </m:r>
                            </m:sub>
                          </m:sSub>
                        </m:den>
                      </m:f>
                      <m:r>
                        <a:rPr lang="de-DE" b="0" i="1" smtClean="0">
                          <a:solidFill>
                            <a:schemeClr val="tx1"/>
                          </a:solidFill>
                          <a:latin typeface="Cambria Math" panose="02040503050406030204" pitchFamily="18" charset="0"/>
                          <a:ea typeface="Cambria Math" panose="02040503050406030204" pitchFamily="18" charset="0"/>
                        </a:rPr>
                        <m:t>+</m:t>
                      </m:r>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𝑘</m:t>
                          </m:r>
                        </m:e>
                        <m:sub>
                          <m:r>
                            <a:rPr lang="de-DE" b="0" i="1" smtClean="0">
                              <a:solidFill>
                                <a:schemeClr val="tx1"/>
                              </a:solidFill>
                              <a:latin typeface="Cambria Math" panose="02040503050406030204" pitchFamily="18" charset="0"/>
                              <a:ea typeface="Cambria Math" panose="02040503050406030204" pitchFamily="18" charset="0"/>
                            </a:rPr>
                            <m:t>3</m:t>
                          </m:r>
                        </m:sub>
                      </m:sSub>
                      <m:rad>
                        <m:radPr>
                          <m:degHide m:val="on"/>
                          <m:ctrlPr>
                            <a:rPr lang="de-DE" i="1">
                              <a:latin typeface="Cambria Math" panose="02040503050406030204" pitchFamily="18" charset="0"/>
                              <a:ea typeface="Cambria Math" panose="02040503050406030204" pitchFamily="18" charset="0"/>
                            </a:rPr>
                          </m:ctrlPr>
                        </m:radPr>
                        <m:deg/>
                        <m:e>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𝑚𝑎𝑥</m:t>
                                  </m:r>
                                </m:sub>
                              </m:sSub>
                              <m:r>
                                <a:rPr lang="de-DE" b="0" i="1" smtClean="0">
                                  <a:latin typeface="Cambria Math" panose="02040503050406030204" pitchFamily="18" charset="0"/>
                                  <a:ea typeface="Cambria Math" panose="02040503050406030204" pitchFamily="18" charset="0"/>
                                </a:rPr>
                                <m:t>)</m:t>
                              </m:r>
                            </m:e>
                            <m:sub>
                              <m:r>
                                <a:rPr lang="de-DE" i="1">
                                  <a:latin typeface="Cambria Math" panose="02040503050406030204" pitchFamily="18" charset="0"/>
                                  <a:ea typeface="Cambria Math" panose="02040503050406030204" pitchFamily="18" charset="0"/>
                                </a:rPr>
                                <m:t>𝑟𝑚𝑠</m:t>
                              </m:r>
                            </m:sub>
                            <m:sup>
                              <m:r>
                                <a:rPr lang="de-DE" i="1">
                                  <a:latin typeface="Cambria Math" panose="02040503050406030204" pitchFamily="18" charset="0"/>
                                  <a:ea typeface="Cambria Math" panose="02040503050406030204" pitchFamily="18" charset="0"/>
                                </a:rPr>
                                <m:t>2</m:t>
                              </m:r>
                            </m:sup>
                          </m:sSubSup>
                          <m:r>
                            <a:rPr lang="de-DE"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𝑦</m:t>
                              </m:r>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𝑧</m:t>
                                  </m:r>
                                </m:e>
                                <m:sub>
                                  <m:r>
                                    <a:rPr lang="de-DE" i="1">
                                      <a:latin typeface="Cambria Math" panose="02040503050406030204" pitchFamily="18" charset="0"/>
                                      <a:ea typeface="Cambria Math" panose="02040503050406030204" pitchFamily="18" charset="0"/>
                                    </a:rPr>
                                    <m:t>𝑚𝑎𝑥</m:t>
                                  </m:r>
                                </m:sub>
                              </m:sSub>
                              <m:r>
                                <a:rPr lang="de-DE" i="1">
                                  <a:latin typeface="Cambria Math" panose="02040503050406030204" pitchFamily="18" charset="0"/>
                                  <a:ea typeface="Cambria Math" panose="02040503050406030204" pitchFamily="18" charset="0"/>
                                </a:rPr>
                                <m:t>)</m:t>
                              </m:r>
                            </m:e>
                            <m:sub>
                              <m:r>
                                <a:rPr lang="de-DE" i="1">
                                  <a:latin typeface="Cambria Math" panose="02040503050406030204" pitchFamily="18" charset="0"/>
                                  <a:ea typeface="Cambria Math" panose="02040503050406030204" pitchFamily="18" charset="0"/>
                                </a:rPr>
                                <m:t>𝑟𝑚𝑠</m:t>
                              </m:r>
                            </m:sub>
                            <m:sup>
                              <m:r>
                                <a:rPr lang="de-DE" i="1">
                                  <a:latin typeface="Cambria Math" panose="02040503050406030204" pitchFamily="18" charset="0"/>
                                  <a:ea typeface="Cambria Math" panose="02040503050406030204" pitchFamily="18" charset="0"/>
                                </a:rPr>
                                <m:t>2</m:t>
                              </m:r>
                            </m:sup>
                          </m:sSubSup>
                        </m:e>
                      </m:rad>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𝑘</m:t>
                              </m:r>
                            </m:e>
                            <m:sub>
                              <m:r>
                                <a:rPr lang="de-DE" i="1">
                                  <a:latin typeface="Cambria Math" panose="02040503050406030204" pitchFamily="18" charset="0"/>
                                  <a:ea typeface="Cambria Math" panose="02040503050406030204" pitchFamily="18" charset="0"/>
                                </a:rPr>
                                <m:t>4</m:t>
                              </m:r>
                            </m:sub>
                          </m:sSub>
                        </m:num>
                        <m:den>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𝜀</m:t>
                              </m:r>
                            </m:e>
                            <m:sub>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𝑥</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𝑥</m:t>
                                  </m:r>
                                </m:e>
                                <m:sup>
                                  <m:r>
                                    <a:rPr lang="de-DE" i="1">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𝑎𝑐𝑐</m:t>
                              </m:r>
                            </m:sub>
                            <m:sup>
                              <m:r>
                                <a:rPr lang="de-DE" i="1">
                                  <a:latin typeface="Cambria Math" panose="02040503050406030204" pitchFamily="18" charset="0"/>
                                  <a:ea typeface="Cambria Math" panose="02040503050406030204" pitchFamily="18" charset="0"/>
                                </a:rPr>
                                <m:t>2</m:t>
                              </m:r>
                              <m:r>
                                <a:rPr lang="de-DE" i="1">
                                  <a:latin typeface="Cambria Math" panose="02040503050406030204" pitchFamily="18" charset="0"/>
                                  <a:ea typeface="Cambria Math" panose="02040503050406030204" pitchFamily="18" charset="0"/>
                                </a:rPr>
                                <m:t>𝜎</m:t>
                              </m:r>
                            </m:sup>
                          </m:sSubSup>
                        </m:den>
                      </m:f>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𝜀</m:t>
                          </m:r>
                        </m:e>
                        <m:sub>
                          <m:r>
                            <a:rPr lang="de-DE" b="0" i="1" smtClean="0">
                              <a:latin typeface="Cambria Math" panose="02040503050406030204" pitchFamily="18" charset="0"/>
                              <a:ea typeface="Cambria Math" panose="02040503050406030204" pitchFamily="18" charset="0"/>
                            </a:rPr>
                            <m:t>𝑛</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𝑥𝑥</m:t>
                          </m:r>
                          <m:r>
                            <a:rPr lang="de-DE" b="0" i="1" smtClean="0">
                              <a:latin typeface="Cambria Math" panose="02040503050406030204" pitchFamily="18" charset="0"/>
                              <a:ea typeface="Cambria Math" panose="02040503050406030204" pitchFamily="18" charset="0"/>
                            </a:rPr>
                            <m:t>′</m:t>
                          </m:r>
                        </m:sub>
                        <m:sup>
                          <m:r>
                            <a:rPr lang="de-DE" b="0" i="1" smtClean="0">
                              <a:latin typeface="Cambria Math" panose="02040503050406030204" pitchFamily="18" charset="0"/>
                              <a:ea typeface="Cambria Math" panose="02040503050406030204" pitchFamily="18" charset="0"/>
                            </a:rPr>
                            <m:t>2</m:t>
                          </m:r>
                          <m:r>
                            <a:rPr lang="de-DE" b="0" i="1" smtClean="0">
                              <a:latin typeface="Cambria Math" panose="02040503050406030204" pitchFamily="18" charset="0"/>
                              <a:ea typeface="Cambria Math" panose="02040503050406030204" pitchFamily="18" charset="0"/>
                            </a:rPr>
                            <m:t>𝜎</m:t>
                          </m:r>
                        </m:sup>
                      </m:sSubSup>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𝑘</m:t>
                              </m:r>
                            </m:e>
                            <m:sub>
                              <m:r>
                                <a:rPr lang="de-DE" b="0" i="1" smtClean="0">
                                  <a:latin typeface="Cambria Math" panose="02040503050406030204" pitchFamily="18" charset="0"/>
                                  <a:ea typeface="Cambria Math" panose="02040503050406030204" pitchFamily="18" charset="0"/>
                                </a:rPr>
                                <m:t>5</m:t>
                              </m:r>
                            </m:sub>
                          </m:sSub>
                        </m:num>
                        <m:den>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𝜀</m:t>
                              </m:r>
                            </m:e>
                            <m:sub>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𝑦𝑦</m:t>
                              </m:r>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𝑎𝑐𝑐</m:t>
                              </m:r>
                            </m:sub>
                            <m:sup>
                              <m:r>
                                <a:rPr lang="de-DE" i="1">
                                  <a:latin typeface="Cambria Math" panose="02040503050406030204" pitchFamily="18" charset="0"/>
                                  <a:ea typeface="Cambria Math" panose="02040503050406030204" pitchFamily="18" charset="0"/>
                                </a:rPr>
                                <m:t>2</m:t>
                              </m:r>
                              <m:r>
                                <a:rPr lang="de-DE" i="1">
                                  <a:latin typeface="Cambria Math" panose="02040503050406030204" pitchFamily="18" charset="0"/>
                                  <a:ea typeface="Cambria Math" panose="02040503050406030204" pitchFamily="18" charset="0"/>
                                </a:rPr>
                                <m:t>𝜎</m:t>
                              </m:r>
                            </m:sup>
                          </m:sSubSup>
                        </m:den>
                      </m:f>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𝜀</m:t>
                          </m:r>
                        </m:e>
                        <m:sub>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𝑦𝑦</m:t>
                          </m:r>
                          <m:r>
                            <a:rPr lang="de-DE" i="1">
                              <a:latin typeface="Cambria Math" panose="02040503050406030204" pitchFamily="18" charset="0"/>
                              <a:ea typeface="Cambria Math" panose="02040503050406030204" pitchFamily="18" charset="0"/>
                            </a:rPr>
                            <m:t>′</m:t>
                          </m:r>
                        </m:sub>
                        <m:sup>
                          <m:r>
                            <a:rPr lang="de-DE" i="1">
                              <a:latin typeface="Cambria Math" panose="02040503050406030204" pitchFamily="18" charset="0"/>
                              <a:ea typeface="Cambria Math" panose="02040503050406030204" pitchFamily="18" charset="0"/>
                            </a:rPr>
                            <m:t>2</m:t>
                          </m:r>
                          <m:r>
                            <a:rPr lang="de-DE" i="1">
                              <a:latin typeface="Cambria Math" panose="02040503050406030204" pitchFamily="18" charset="0"/>
                              <a:ea typeface="Cambria Math" panose="02040503050406030204" pitchFamily="18" charset="0"/>
                            </a:rPr>
                            <m:t>𝜎</m:t>
                          </m:r>
                        </m:sup>
                      </m:sSubSup>
                    </m:oMath>
                  </m:oMathPara>
                </a14:m>
                <a:endParaRPr lang="en-US" dirty="0"/>
              </a:p>
            </p:txBody>
          </p:sp>
        </mc:Choice>
        <mc:Fallback xmlns="">
          <p:sp>
            <p:nvSpPr>
              <p:cNvPr id="3" name="TextBox 2">
                <a:extLst>
                  <a:ext uri="{FF2B5EF4-FFF2-40B4-BE49-F238E27FC236}">
                    <a16:creationId xmlns:a16="http://schemas.microsoft.com/office/drawing/2014/main" id="{3BDBE7BB-DDAA-3532-4383-2174D8FE8FF7}"/>
                  </a:ext>
                </a:extLst>
              </p:cNvPr>
              <p:cNvSpPr txBox="1">
                <a:spLocks noRot="1" noChangeAspect="1" noMove="1" noResize="1" noEditPoints="1" noAdjustHandles="1" noChangeArrowheads="1" noChangeShapeType="1" noTextEdit="1"/>
              </p:cNvSpPr>
              <p:nvPr/>
            </p:nvSpPr>
            <p:spPr>
              <a:xfrm>
                <a:off x="124878" y="3961214"/>
                <a:ext cx="11942244" cy="662425"/>
              </a:xfrm>
              <a:prstGeom prst="rect">
                <a:avLst/>
              </a:prstGeom>
              <a:blipFill>
                <a:blip r:embed="rId3"/>
                <a:stretch>
                  <a:fillRect t="-175000" b="-251923"/>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C1530357-C43B-A17C-0F71-BBD7855F236F}"/>
              </a:ext>
            </a:extLst>
          </p:cNvPr>
          <p:cNvGrpSpPr/>
          <p:nvPr/>
        </p:nvGrpSpPr>
        <p:grpSpPr>
          <a:xfrm>
            <a:off x="2069093" y="4623639"/>
            <a:ext cx="8813706" cy="342256"/>
            <a:chOff x="2069093" y="4388857"/>
            <a:chExt cx="8813706" cy="342256"/>
          </a:xfrm>
        </p:grpSpPr>
        <p:sp>
          <p:nvSpPr>
            <p:cNvPr id="8" name="TextBox 7">
              <a:extLst>
                <a:ext uri="{FF2B5EF4-FFF2-40B4-BE49-F238E27FC236}">
                  <a16:creationId xmlns:a16="http://schemas.microsoft.com/office/drawing/2014/main" id="{AFCF7BD7-2F8B-5D1D-3B1C-EB6E5B0A1C17}"/>
                </a:ext>
              </a:extLst>
            </p:cNvPr>
            <p:cNvSpPr txBox="1"/>
            <p:nvPr/>
          </p:nvSpPr>
          <p:spPr>
            <a:xfrm>
              <a:off x="2069093" y="4388857"/>
              <a:ext cx="1015021" cy="338554"/>
            </a:xfrm>
            <a:prstGeom prst="rect">
              <a:avLst/>
            </a:prstGeom>
            <a:noFill/>
          </p:spPr>
          <p:txBody>
            <a:bodyPr wrap="none" rtlCol="0">
              <a:spAutoFit/>
            </a:bodyPr>
            <a:lstStyle/>
            <a:p>
              <a:r>
                <a:rPr lang="en-US" sz="1600" dirty="0">
                  <a:solidFill>
                    <a:srgbClr val="00B050"/>
                  </a:solidFill>
                </a:rPr>
                <a:t>envelope</a:t>
              </a:r>
            </a:p>
          </p:txBody>
        </p:sp>
        <p:sp>
          <p:nvSpPr>
            <p:cNvPr id="9" name="TextBox 8">
              <a:extLst>
                <a:ext uri="{FF2B5EF4-FFF2-40B4-BE49-F238E27FC236}">
                  <a16:creationId xmlns:a16="http://schemas.microsoft.com/office/drawing/2014/main" id="{DD12A342-E5E8-2575-4274-174C723BFE06}"/>
                </a:ext>
              </a:extLst>
            </p:cNvPr>
            <p:cNvSpPr txBox="1"/>
            <p:nvPr/>
          </p:nvSpPr>
          <p:spPr>
            <a:xfrm>
              <a:off x="4249984" y="4392559"/>
              <a:ext cx="1212191" cy="338554"/>
            </a:xfrm>
            <a:prstGeom prst="rect">
              <a:avLst/>
            </a:prstGeom>
            <a:noFill/>
          </p:spPr>
          <p:txBody>
            <a:bodyPr wrap="none" rtlCol="0">
              <a:spAutoFit/>
            </a:bodyPr>
            <a:lstStyle/>
            <a:p>
              <a:r>
                <a:rPr lang="en-US" sz="1600" dirty="0">
                  <a:solidFill>
                    <a:srgbClr val="00B050"/>
                  </a:solidFill>
                </a:rPr>
                <a:t>momentum</a:t>
              </a:r>
            </a:p>
          </p:txBody>
        </p:sp>
        <p:sp>
          <p:nvSpPr>
            <p:cNvPr id="10" name="TextBox 9">
              <a:extLst>
                <a:ext uri="{FF2B5EF4-FFF2-40B4-BE49-F238E27FC236}">
                  <a16:creationId xmlns:a16="http://schemas.microsoft.com/office/drawing/2014/main" id="{474C69EB-D679-65BB-EBE8-0DB2DB4B5E16}"/>
                </a:ext>
              </a:extLst>
            </p:cNvPr>
            <p:cNvSpPr txBox="1"/>
            <p:nvPr/>
          </p:nvSpPr>
          <p:spPr>
            <a:xfrm>
              <a:off x="6483305" y="4388857"/>
              <a:ext cx="1572866" cy="338554"/>
            </a:xfrm>
            <a:prstGeom prst="rect">
              <a:avLst/>
            </a:prstGeom>
            <a:noFill/>
          </p:spPr>
          <p:txBody>
            <a:bodyPr wrap="none" rtlCol="0">
              <a:spAutoFit/>
            </a:bodyPr>
            <a:lstStyle/>
            <a:p>
              <a:r>
                <a:rPr lang="en-US" sz="1600" dirty="0">
                  <a:solidFill>
                    <a:srgbClr val="00B050"/>
                  </a:solidFill>
                </a:rPr>
                <a:t>gradient at </a:t>
              </a:r>
              <a:r>
                <a:rPr lang="en-US" sz="1600" dirty="0" err="1">
                  <a:solidFill>
                    <a:srgbClr val="00B050"/>
                  </a:solidFill>
                </a:rPr>
                <a:t>z</a:t>
              </a:r>
              <a:r>
                <a:rPr lang="en-US" sz="1600" baseline="-25000" dirty="0" err="1">
                  <a:solidFill>
                    <a:srgbClr val="00B050"/>
                  </a:solidFill>
                </a:rPr>
                <a:t>max</a:t>
              </a:r>
              <a:endParaRPr lang="en-US" sz="1600" baseline="-25000" dirty="0">
                <a:solidFill>
                  <a:srgbClr val="00B050"/>
                </a:solidFill>
              </a:endParaRPr>
            </a:p>
          </p:txBody>
        </p:sp>
        <p:sp>
          <p:nvSpPr>
            <p:cNvPr id="11" name="TextBox 10">
              <a:extLst>
                <a:ext uri="{FF2B5EF4-FFF2-40B4-BE49-F238E27FC236}">
                  <a16:creationId xmlns:a16="http://schemas.microsoft.com/office/drawing/2014/main" id="{51C01033-0509-43F8-E657-B09A644113EA}"/>
                </a:ext>
              </a:extLst>
            </p:cNvPr>
            <p:cNvSpPr txBox="1"/>
            <p:nvPr/>
          </p:nvSpPr>
          <p:spPr>
            <a:xfrm>
              <a:off x="9705874" y="4389840"/>
              <a:ext cx="1176925" cy="338554"/>
            </a:xfrm>
            <a:prstGeom prst="rect">
              <a:avLst/>
            </a:prstGeom>
            <a:noFill/>
          </p:spPr>
          <p:txBody>
            <a:bodyPr wrap="none" rtlCol="0">
              <a:spAutoFit/>
            </a:bodyPr>
            <a:lstStyle/>
            <a:p>
              <a:r>
                <a:rPr lang="en-US" sz="1600" dirty="0">
                  <a:solidFill>
                    <a:srgbClr val="00B050"/>
                  </a:solidFill>
                </a:rPr>
                <a:t>emittances</a:t>
              </a:r>
            </a:p>
          </p:txBody>
        </p:sp>
      </p:grpSp>
    </p:spTree>
    <p:extLst>
      <p:ext uri="{BB962C8B-B14F-4D97-AF65-F5344CB8AC3E}">
        <p14:creationId xmlns:p14="http://schemas.microsoft.com/office/powerpoint/2010/main" val="2252962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2167E-B46C-4576-1188-88F42958D76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2995E0D-683F-4E04-C1AA-68E744E508D3}"/>
              </a:ext>
            </a:extLst>
          </p:cNvPr>
          <p:cNvSpPr>
            <a:spLocks noGrp="1"/>
          </p:cNvSpPr>
          <p:nvPr>
            <p:ph type="title"/>
          </p:nvPr>
        </p:nvSpPr>
        <p:spPr>
          <a:xfrm>
            <a:off x="360000" y="736682"/>
            <a:ext cx="9696000" cy="1080000"/>
          </a:xfrm>
        </p:spPr>
        <p:txBody>
          <a:bodyPr>
            <a:normAutofit/>
          </a:bodyPr>
          <a:lstStyle/>
          <a:p>
            <a:r>
              <a:rPr lang="en-US" sz="3200" dirty="0"/>
              <a:t>SIS18 injection</a:t>
            </a:r>
          </a:p>
        </p:txBody>
      </p:sp>
      <p:sp>
        <p:nvSpPr>
          <p:cNvPr id="4" name="Datumsplatzhalter 3">
            <a:extLst>
              <a:ext uri="{FF2B5EF4-FFF2-40B4-BE49-F238E27FC236}">
                <a16:creationId xmlns:a16="http://schemas.microsoft.com/office/drawing/2014/main" id="{53EC801A-B24E-E556-A8F7-E11ED353890D}"/>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69B8C4AF-6EFA-2256-D9DE-DFD36CF3D773}"/>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0C5F136E-5408-199F-695C-C8B000DB6DAB}"/>
              </a:ext>
            </a:extLst>
          </p:cNvPr>
          <p:cNvSpPr>
            <a:spLocks noGrp="1"/>
          </p:cNvSpPr>
          <p:nvPr>
            <p:ph type="sldNum" sz="quarter" idx="16"/>
          </p:nvPr>
        </p:nvSpPr>
        <p:spPr/>
        <p:txBody>
          <a:bodyPr/>
          <a:lstStyle/>
          <a:p>
            <a:fld id="{DD2F4C09-65E4-4AD7-8D55-83CBD210ED85}" type="slidenum">
              <a:rPr lang="en-US" smtClean="0"/>
              <a:pPr/>
              <a:t>25</a:t>
            </a:fld>
            <a:endParaRPr lang="en-US"/>
          </a:p>
        </p:txBody>
      </p:sp>
      <p:grpSp>
        <p:nvGrpSpPr>
          <p:cNvPr id="13" name="Group 12">
            <a:extLst>
              <a:ext uri="{FF2B5EF4-FFF2-40B4-BE49-F238E27FC236}">
                <a16:creationId xmlns:a16="http://schemas.microsoft.com/office/drawing/2014/main" id="{CE54777E-11BA-05CD-C93C-9FA6BE558193}"/>
              </a:ext>
            </a:extLst>
          </p:cNvPr>
          <p:cNvGrpSpPr/>
          <p:nvPr/>
        </p:nvGrpSpPr>
        <p:grpSpPr>
          <a:xfrm>
            <a:off x="104369" y="1781867"/>
            <a:ext cx="6419989" cy="4814992"/>
            <a:chOff x="3020572" y="1683009"/>
            <a:chExt cx="6419989" cy="4814992"/>
          </a:xfrm>
        </p:grpSpPr>
        <p:pic>
          <p:nvPicPr>
            <p:cNvPr id="10" name="Picture 9" descr="A graph of energy in mev&#10;&#10;Description automatically generated">
              <a:extLst>
                <a:ext uri="{FF2B5EF4-FFF2-40B4-BE49-F238E27FC236}">
                  <a16:creationId xmlns:a16="http://schemas.microsoft.com/office/drawing/2014/main" id="{1E916D2A-B5D3-03A9-BD29-D20575B32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572" y="1683009"/>
              <a:ext cx="6419989" cy="4814992"/>
            </a:xfrm>
            <a:prstGeom prst="rect">
              <a:avLst/>
            </a:prstGeom>
          </p:spPr>
        </p:pic>
        <p:pic>
          <p:nvPicPr>
            <p:cNvPr id="12" name="Picture 11" descr="A graph of energy&#10;&#10;Description automatically generated">
              <a:extLst>
                <a:ext uri="{FF2B5EF4-FFF2-40B4-BE49-F238E27FC236}">
                  <a16:creationId xmlns:a16="http://schemas.microsoft.com/office/drawing/2014/main" id="{212641C9-65CC-F949-E0EE-2330E98476E8}"/>
                </a:ext>
              </a:extLst>
            </p:cNvPr>
            <p:cNvPicPr>
              <a:picLocks noChangeAspect="1"/>
            </p:cNvPicPr>
            <p:nvPr/>
          </p:nvPicPr>
          <p:blipFill rotWithShape="1">
            <a:blip r:embed="rId4">
              <a:alphaModFix/>
              <a:duotone>
                <a:schemeClr val="accent1">
                  <a:shade val="45000"/>
                  <a:satMod val="135000"/>
                </a:schemeClr>
                <a:prstClr val="white"/>
              </a:duotone>
              <a:extLst>
                <a:ext uri="{28A0092B-C50C-407E-A947-70E740481C1C}">
                  <a14:useLocalDpi xmlns:a14="http://schemas.microsoft.com/office/drawing/2010/main" val="0"/>
                </a:ext>
              </a:extLst>
            </a:blip>
            <a:srcRect l="16851" t="15382" r="48504" b="12335"/>
            <a:stretch/>
          </p:blipFill>
          <p:spPr>
            <a:xfrm>
              <a:off x="4275441" y="4888314"/>
              <a:ext cx="2224216" cy="1080000"/>
            </a:xfrm>
            <a:prstGeom prst="rect">
              <a:avLst/>
            </a:prstGeom>
          </p:spPr>
        </p:pic>
      </p:grpSp>
      <p:sp>
        <p:nvSpPr>
          <p:cNvPr id="14" name="Rectangle 13">
            <a:extLst>
              <a:ext uri="{FF2B5EF4-FFF2-40B4-BE49-F238E27FC236}">
                <a16:creationId xmlns:a16="http://schemas.microsoft.com/office/drawing/2014/main" id="{C651176C-67AD-F534-243D-25C372B0051B}"/>
              </a:ext>
            </a:extLst>
          </p:cNvPr>
          <p:cNvSpPr/>
          <p:nvPr/>
        </p:nvSpPr>
        <p:spPr>
          <a:xfrm>
            <a:off x="2693775" y="2360142"/>
            <a:ext cx="49431" cy="3719388"/>
          </a:xfrm>
          <a:prstGeom prst="rect">
            <a:avLst/>
          </a:prstGeom>
          <a:solidFill>
            <a:srgbClr val="FFC000">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0C25F04-88BD-8BF5-52D7-E1547DE5A601}"/>
              </a:ext>
            </a:extLst>
          </p:cNvPr>
          <p:cNvSpPr txBox="1"/>
          <p:nvPr/>
        </p:nvSpPr>
        <p:spPr>
          <a:xfrm rot="1571965">
            <a:off x="2795947" y="4272818"/>
            <a:ext cx="1377300" cy="369332"/>
          </a:xfrm>
          <a:prstGeom prst="rect">
            <a:avLst/>
          </a:prstGeom>
          <a:noFill/>
        </p:spPr>
        <p:txBody>
          <a:bodyPr wrap="none" rtlCol="0">
            <a:spAutoFit/>
          </a:bodyPr>
          <a:lstStyle/>
          <a:p>
            <a:r>
              <a:rPr lang="en-US" dirty="0">
                <a:solidFill>
                  <a:schemeClr val="accent4"/>
                </a:solidFill>
              </a:rPr>
              <a:t>input bunch</a:t>
            </a:r>
          </a:p>
        </p:txBody>
      </p:sp>
      <p:sp>
        <p:nvSpPr>
          <p:cNvPr id="16" name="TextBox 15">
            <a:extLst>
              <a:ext uri="{FF2B5EF4-FFF2-40B4-BE49-F238E27FC236}">
                <a16:creationId xmlns:a16="http://schemas.microsoft.com/office/drawing/2014/main" id="{0ADF011B-232E-E122-CD49-D883FCFF28B6}"/>
              </a:ext>
            </a:extLst>
          </p:cNvPr>
          <p:cNvSpPr txBox="1"/>
          <p:nvPr/>
        </p:nvSpPr>
        <p:spPr>
          <a:xfrm>
            <a:off x="3546878" y="5710198"/>
            <a:ext cx="2286203" cy="369332"/>
          </a:xfrm>
          <a:prstGeom prst="rect">
            <a:avLst/>
          </a:prstGeom>
          <a:noFill/>
        </p:spPr>
        <p:txBody>
          <a:bodyPr wrap="none" rtlCol="0">
            <a:spAutoFit/>
          </a:bodyPr>
          <a:lstStyle/>
          <a:p>
            <a:r>
              <a:rPr lang="en-US" dirty="0">
                <a:solidFill>
                  <a:srgbClr val="C00000"/>
                </a:solidFill>
              </a:rPr>
              <a:t>output bunch @ </a:t>
            </a:r>
            <a:r>
              <a:rPr lang="en-US" dirty="0" err="1">
                <a:solidFill>
                  <a:srgbClr val="C00000"/>
                </a:solidFill>
              </a:rPr>
              <a:t>z</a:t>
            </a:r>
            <a:r>
              <a:rPr lang="en-US" baseline="-25000" dirty="0" err="1">
                <a:solidFill>
                  <a:srgbClr val="C00000"/>
                </a:solidFill>
              </a:rPr>
              <a:t>max</a:t>
            </a:r>
            <a:endParaRPr lang="en-US" baseline="-25000" dirty="0">
              <a:solidFill>
                <a:srgbClr val="C00000"/>
              </a:solidFill>
            </a:endParaRPr>
          </a:p>
        </p:txBody>
      </p:sp>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D496DD41-5C92-C481-6FB5-3F5ED5663318}"/>
                  </a:ext>
                </a:extLst>
              </p:cNvPr>
              <p:cNvSpPr>
                <a:spLocks noGrp="1"/>
              </p:cNvSpPr>
              <p:nvPr>
                <p:ph idx="1"/>
              </p:nvPr>
            </p:nvSpPr>
            <p:spPr>
              <a:xfrm>
                <a:off x="6121033" y="2628690"/>
                <a:ext cx="5478684" cy="3313916"/>
              </a:xfrm>
            </p:spPr>
            <p:txBody>
              <a:bodyPr>
                <a:normAutofit/>
              </a:bodyPr>
              <a:lstStyle/>
              <a:p>
                <a:endParaRPr lang="en-US" dirty="0"/>
              </a:p>
              <a:p>
                <a:pPr>
                  <a:buFont typeface="Arial" panose="020B0604020202020204" pitchFamily="34" charset="0"/>
                  <a:buChar char="•"/>
                </a:pPr>
                <a:r>
                  <a:rPr lang="en-US" dirty="0"/>
                  <a:t>simulation using 10</a:t>
                </a:r>
                <a:r>
                  <a:rPr lang="en-US" baseline="30000" dirty="0"/>
                  <a:t>7</a:t>
                </a:r>
                <a:r>
                  <a:rPr lang="en-US" dirty="0"/>
                  <a:t> input particles over </a:t>
                </a:r>
                <a:br>
                  <a:rPr lang="en-US" dirty="0"/>
                </a:br>
                <a:r>
                  <a:rPr lang="en-US" dirty="0"/>
                  <a:t>1– 28 MeV and the beam line element parameters from the optimizer</a:t>
                </a:r>
              </a:p>
              <a:p>
                <a:pPr>
                  <a:buFont typeface="Arial" panose="020B0604020202020204" pitchFamily="34" charset="0"/>
                  <a:buChar char="•"/>
                </a:pPr>
                <a:r>
                  <a:rPr lang="en-US" b="1" dirty="0"/>
                  <a:t>SIS18 acceptance</a:t>
                </a:r>
                <a:r>
                  <a:rPr lang="en-US" dirty="0"/>
                  <a:t>: </a:t>
                </a:r>
                <a:br>
                  <a:rPr lang="en-US" dirty="0"/>
                </a:br>
                <a:r>
                  <a:rPr lang="en-US" dirty="0"/>
                  <a:t>energy spread cutoff:  </a:t>
                </a:r>
                <a14:m>
                  <m:oMath xmlns:m="http://schemas.openxmlformats.org/officeDocument/2006/math">
                    <m:f>
                      <m:fPr>
                        <m:ctrlPr>
                          <a:rPr lang="en-US" i="1" smtClean="0">
                            <a:latin typeface="Cambria Math" panose="02040503050406030204" pitchFamily="18" charset="0"/>
                          </a:rPr>
                        </m:ctrlPr>
                      </m:fPr>
                      <m:num>
                        <m:r>
                          <a:rPr lang="en-US" i="0"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E</m:t>
                        </m:r>
                      </m:num>
                      <m:den>
                        <m:r>
                          <m:rPr>
                            <m:sty m:val="p"/>
                          </m:rPr>
                          <a:rPr lang="de-DE" b="0" i="0" smtClean="0">
                            <a:latin typeface="Cambria Math" panose="02040503050406030204" pitchFamily="18" charset="0"/>
                          </a:rPr>
                          <m:t>E</m:t>
                        </m:r>
                      </m:den>
                    </m:f>
                    <m:r>
                      <a:rPr lang="de-DE" b="0" i="0"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r>
                      <a:rPr lang="de-DE" b="0" i="0" smtClean="0">
                        <a:latin typeface="Cambria Math" panose="02040503050406030204" pitchFamily="18" charset="0"/>
                      </a:rPr>
                      <m:t>0.2 %</m:t>
                    </m:r>
                  </m:oMath>
                </a14:m>
                <a:r>
                  <a:rPr lang="en-US" dirty="0"/>
                  <a:t>, </a:t>
                </a:r>
                <a:br>
                  <a:rPr lang="en-US" dirty="0"/>
                </a:br>
                <a:r>
                  <a:rPr lang="en-US" dirty="0"/>
                  <a:t>h. emittance: </a:t>
                </a:r>
                <a14:m>
                  <m:oMath xmlns:m="http://schemas.openxmlformats.org/officeDocument/2006/math">
                    <m:sSubSup>
                      <m:sSubSupPr>
                        <m:ctrlPr>
                          <a:rPr lang="de-DE" i="1">
                            <a:latin typeface="Cambria Math" panose="02040503050406030204" pitchFamily="18" charset="0"/>
                            <a:ea typeface="Cambria Math" panose="02040503050406030204" pitchFamily="18" charset="0"/>
                          </a:rPr>
                        </m:ctrlPr>
                      </m:sSubSupPr>
                      <m:e>
                        <m:r>
                          <m:rPr>
                            <m:sty m:val="p"/>
                          </m:rPr>
                          <a:rPr lang="de-DE" i="0">
                            <a:latin typeface="Cambria Math" panose="02040503050406030204" pitchFamily="18" charset="0"/>
                            <a:ea typeface="Cambria Math" panose="02040503050406030204" pitchFamily="18" charset="0"/>
                          </a:rPr>
                          <m:t>ε</m:t>
                        </m:r>
                      </m:e>
                      <m:sub>
                        <m:r>
                          <m:rPr>
                            <m:sty m:val="p"/>
                          </m:rPr>
                          <a:rPr lang="de-DE" i="0">
                            <a:latin typeface="Cambria Math" panose="02040503050406030204" pitchFamily="18" charset="0"/>
                            <a:ea typeface="Cambria Math" panose="02040503050406030204" pitchFamily="18" charset="0"/>
                          </a:rPr>
                          <m:t>n</m:t>
                        </m:r>
                        <m:r>
                          <a:rPr lang="de-DE" i="0">
                            <a:latin typeface="Cambria Math" panose="02040503050406030204" pitchFamily="18" charset="0"/>
                            <a:ea typeface="Cambria Math" panose="02040503050406030204" pitchFamily="18" charset="0"/>
                          </a:rPr>
                          <m:t>,  </m:t>
                        </m:r>
                        <m:r>
                          <m:rPr>
                            <m:sty m:val="p"/>
                          </m:rPr>
                          <a:rPr lang="de-DE" i="0">
                            <a:latin typeface="Cambria Math" panose="02040503050406030204" pitchFamily="18" charset="0"/>
                            <a:ea typeface="Cambria Math" panose="02040503050406030204" pitchFamily="18" charset="0"/>
                          </a:rPr>
                          <m:t>x</m:t>
                        </m:r>
                        <m:sSup>
                          <m:sSupPr>
                            <m:ctrlPr>
                              <a:rPr lang="de-DE" i="1">
                                <a:latin typeface="Cambria Math" panose="02040503050406030204" pitchFamily="18" charset="0"/>
                                <a:ea typeface="Cambria Math" panose="02040503050406030204" pitchFamily="18" charset="0"/>
                              </a:rPr>
                            </m:ctrlPr>
                          </m:sSupPr>
                          <m:e>
                            <m:r>
                              <m:rPr>
                                <m:sty m:val="p"/>
                              </m:rPr>
                              <a:rPr lang="de-DE" i="0">
                                <a:latin typeface="Cambria Math" panose="02040503050406030204" pitchFamily="18" charset="0"/>
                                <a:ea typeface="Cambria Math" panose="02040503050406030204" pitchFamily="18" charset="0"/>
                              </a:rPr>
                              <m:t>x</m:t>
                            </m:r>
                          </m:e>
                          <m:sup>
                            <m:r>
                              <a:rPr lang="de-DE" i="0">
                                <a:latin typeface="Cambria Math" panose="02040503050406030204" pitchFamily="18" charset="0"/>
                                <a:ea typeface="Cambria Math" panose="02040503050406030204" pitchFamily="18" charset="0"/>
                              </a:rPr>
                              <m:t>′</m:t>
                            </m:r>
                          </m:sup>
                        </m:sSup>
                        <m:r>
                          <a:rPr lang="de-DE" i="0">
                            <a:latin typeface="Cambria Math" panose="02040503050406030204" pitchFamily="18" charset="0"/>
                            <a:ea typeface="Cambria Math" panose="02040503050406030204" pitchFamily="18" charset="0"/>
                          </a:rPr>
                          <m:t>,</m:t>
                        </m:r>
                        <m:r>
                          <m:rPr>
                            <m:sty m:val="p"/>
                          </m:rPr>
                          <a:rPr lang="de-DE" i="0">
                            <a:latin typeface="Cambria Math" panose="02040503050406030204" pitchFamily="18" charset="0"/>
                            <a:ea typeface="Cambria Math" panose="02040503050406030204" pitchFamily="18" charset="0"/>
                          </a:rPr>
                          <m:t>acc</m:t>
                        </m:r>
                      </m:sub>
                      <m:sup>
                        <m:r>
                          <a:rPr lang="de-DE" i="0">
                            <a:latin typeface="Cambria Math" panose="02040503050406030204" pitchFamily="18" charset="0"/>
                            <a:ea typeface="Cambria Math" panose="02040503050406030204" pitchFamily="18" charset="0"/>
                          </a:rPr>
                          <m:t>2</m:t>
                        </m:r>
                        <m:r>
                          <m:rPr>
                            <m:sty m:val="p"/>
                          </m:rPr>
                          <a:rPr lang="de-DE" i="0">
                            <a:latin typeface="Cambria Math" panose="02040503050406030204" pitchFamily="18" charset="0"/>
                            <a:ea typeface="Cambria Math" panose="02040503050406030204" pitchFamily="18" charset="0"/>
                          </a:rPr>
                          <m:t>σ</m:t>
                        </m:r>
                      </m:sup>
                    </m:sSubSup>
                    <m:r>
                      <a:rPr lang="de-DE" b="0" i="0" smtClean="0">
                        <a:latin typeface="Cambria Math" panose="02040503050406030204" pitchFamily="18" charset="0"/>
                        <a:ea typeface="Cambria Math" panose="02040503050406030204" pitchFamily="18" charset="0"/>
                      </a:rPr>
                      <m:t>=3.12 </m:t>
                    </m:r>
                    <m:r>
                      <m:rPr>
                        <m:sty m:val="p"/>
                      </m:rPr>
                      <a:rPr lang="el-GR" b="0" i="1" smtClean="0">
                        <a:latin typeface="Cambria Math" panose="02040503050406030204" pitchFamily="18" charset="0"/>
                        <a:ea typeface="Cambria Math" panose="02040503050406030204" pitchFamily="18" charset="0"/>
                      </a:rPr>
                      <m:t>π</m:t>
                    </m:r>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mm</m:t>
                    </m:r>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mrad</m:t>
                    </m:r>
                  </m:oMath>
                </a14:m>
                <a:r>
                  <a:rPr lang="en-US" dirty="0"/>
                  <a:t>, </a:t>
                </a:r>
                <a:br>
                  <a:rPr lang="en-US" dirty="0"/>
                </a:br>
                <a:r>
                  <a:rPr lang="en-US" dirty="0"/>
                  <a:t>v. emittance: </a:t>
                </a:r>
                <a14:m>
                  <m:oMath xmlns:m="http://schemas.openxmlformats.org/officeDocument/2006/math">
                    <m:sSubSup>
                      <m:sSubSupPr>
                        <m:ctrlPr>
                          <a:rPr lang="de-DE" i="1">
                            <a:latin typeface="Cambria Math" panose="02040503050406030204" pitchFamily="18" charset="0"/>
                            <a:ea typeface="Cambria Math" panose="02040503050406030204" pitchFamily="18" charset="0"/>
                          </a:rPr>
                        </m:ctrlPr>
                      </m:sSubSupPr>
                      <m:e>
                        <m:r>
                          <m:rPr>
                            <m:sty m:val="p"/>
                          </m:rPr>
                          <a:rPr lang="de-DE" i="0">
                            <a:latin typeface="Cambria Math" panose="02040503050406030204" pitchFamily="18" charset="0"/>
                            <a:ea typeface="Cambria Math" panose="02040503050406030204" pitchFamily="18" charset="0"/>
                          </a:rPr>
                          <m:t>ε</m:t>
                        </m:r>
                      </m:e>
                      <m:sub>
                        <m:r>
                          <m:rPr>
                            <m:sty m:val="p"/>
                          </m:rPr>
                          <a:rPr lang="de-DE" i="0">
                            <a:latin typeface="Cambria Math" panose="02040503050406030204" pitchFamily="18" charset="0"/>
                            <a:ea typeface="Cambria Math" panose="02040503050406030204" pitchFamily="18" charset="0"/>
                          </a:rPr>
                          <m:t>n</m:t>
                        </m:r>
                        <m:r>
                          <a:rPr lang="de-DE" i="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y</m:t>
                        </m:r>
                        <m:sSup>
                          <m:sSupPr>
                            <m:ctrlPr>
                              <a:rPr lang="de-DE" i="1">
                                <a:latin typeface="Cambria Math" panose="02040503050406030204" pitchFamily="18" charset="0"/>
                                <a:ea typeface="Cambria Math" panose="02040503050406030204" pitchFamily="18" charset="0"/>
                              </a:rPr>
                            </m:ctrlPr>
                          </m:sSupPr>
                          <m:e>
                            <m:r>
                              <m:rPr>
                                <m:sty m:val="p"/>
                              </m:rPr>
                              <a:rPr lang="de-DE" b="0" i="0" smtClean="0">
                                <a:latin typeface="Cambria Math" panose="02040503050406030204" pitchFamily="18" charset="0"/>
                                <a:ea typeface="Cambria Math" panose="02040503050406030204" pitchFamily="18" charset="0"/>
                              </a:rPr>
                              <m:t>y</m:t>
                            </m:r>
                          </m:e>
                          <m:sup>
                            <m:r>
                              <a:rPr lang="de-DE" i="0">
                                <a:latin typeface="Cambria Math" panose="02040503050406030204" pitchFamily="18" charset="0"/>
                                <a:ea typeface="Cambria Math" panose="02040503050406030204" pitchFamily="18" charset="0"/>
                              </a:rPr>
                              <m:t>′</m:t>
                            </m:r>
                          </m:sup>
                        </m:sSup>
                        <m:r>
                          <a:rPr lang="de-DE" i="0">
                            <a:latin typeface="Cambria Math" panose="02040503050406030204" pitchFamily="18" charset="0"/>
                            <a:ea typeface="Cambria Math" panose="02040503050406030204" pitchFamily="18" charset="0"/>
                          </a:rPr>
                          <m:t>,</m:t>
                        </m:r>
                        <m:r>
                          <m:rPr>
                            <m:sty m:val="p"/>
                          </m:rPr>
                          <a:rPr lang="de-DE" i="0">
                            <a:latin typeface="Cambria Math" panose="02040503050406030204" pitchFamily="18" charset="0"/>
                            <a:ea typeface="Cambria Math" panose="02040503050406030204" pitchFamily="18" charset="0"/>
                          </a:rPr>
                          <m:t>acc</m:t>
                        </m:r>
                      </m:sub>
                      <m:sup>
                        <m:r>
                          <a:rPr lang="de-DE" i="0">
                            <a:latin typeface="Cambria Math" panose="02040503050406030204" pitchFamily="18" charset="0"/>
                            <a:ea typeface="Cambria Math" panose="02040503050406030204" pitchFamily="18" charset="0"/>
                          </a:rPr>
                          <m:t>2</m:t>
                        </m:r>
                        <m:r>
                          <m:rPr>
                            <m:sty m:val="p"/>
                          </m:rPr>
                          <a:rPr lang="de-DE" i="0">
                            <a:latin typeface="Cambria Math" panose="02040503050406030204" pitchFamily="18" charset="0"/>
                            <a:ea typeface="Cambria Math" panose="02040503050406030204" pitchFamily="18" charset="0"/>
                          </a:rPr>
                          <m:t>σ</m:t>
                        </m:r>
                      </m:sup>
                    </m:sSubSup>
                    <m:r>
                      <a:rPr lang="de-DE" b="0" i="0" smtClean="0">
                        <a:latin typeface="Cambria Math" panose="02040503050406030204" pitchFamily="18" charset="0"/>
                        <a:ea typeface="Cambria Math" panose="02040503050406030204" pitchFamily="18" charset="0"/>
                      </a:rPr>
                      <m:t>=9.96 </m:t>
                    </m:r>
                    <m:r>
                      <m:rPr>
                        <m:sty m:val="p"/>
                      </m:rPr>
                      <a:rPr lang="el-GR" b="0" i="1" smtClean="0">
                        <a:latin typeface="Cambria Math" panose="02040503050406030204" pitchFamily="18" charset="0"/>
                        <a:ea typeface="Cambria Math" panose="02040503050406030204" pitchFamily="18" charset="0"/>
                      </a:rPr>
                      <m:t>π</m:t>
                    </m:r>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mm</m:t>
                    </m:r>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mrad</m:t>
                    </m:r>
                  </m:oMath>
                </a14:m>
                <a:r>
                  <a:rPr lang="en-US" dirty="0"/>
                  <a:t>  </a:t>
                </a:r>
              </a:p>
            </p:txBody>
          </p:sp>
        </mc:Choice>
        <mc:Fallback xmlns="">
          <p:sp>
            <p:nvSpPr>
              <p:cNvPr id="17" name="Content Placeholder 2">
                <a:extLst>
                  <a:ext uri="{FF2B5EF4-FFF2-40B4-BE49-F238E27FC236}">
                    <a16:creationId xmlns:a16="http://schemas.microsoft.com/office/drawing/2014/main" id="{D496DD41-5C92-C481-6FB5-3F5ED5663318}"/>
                  </a:ext>
                </a:extLst>
              </p:cNvPr>
              <p:cNvSpPr>
                <a:spLocks noGrp="1" noRot="1" noChangeAspect="1" noMove="1" noResize="1" noEditPoints="1" noAdjustHandles="1" noChangeArrowheads="1" noChangeShapeType="1" noTextEdit="1"/>
              </p:cNvSpPr>
              <p:nvPr>
                <p:ph idx="1"/>
              </p:nvPr>
            </p:nvSpPr>
            <p:spPr>
              <a:xfrm>
                <a:off x="6121033" y="2628690"/>
                <a:ext cx="5478684" cy="3313916"/>
              </a:xfrm>
              <a:blipFill>
                <a:blip r:embed="rId5"/>
                <a:stretch>
                  <a:fillRect l="-2540"/>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99447A99-FBF8-1C66-D26B-9C8FA0A44984}"/>
              </a:ext>
            </a:extLst>
          </p:cNvPr>
          <p:cNvSpPr txBox="1"/>
          <p:nvPr/>
        </p:nvSpPr>
        <p:spPr>
          <a:xfrm>
            <a:off x="2743198" y="2597706"/>
            <a:ext cx="2283638" cy="369332"/>
          </a:xfrm>
          <a:prstGeom prst="rect">
            <a:avLst/>
          </a:prstGeom>
          <a:noFill/>
        </p:spPr>
        <p:txBody>
          <a:bodyPr wrap="none" rtlCol="0">
            <a:spAutoFit/>
          </a:bodyPr>
          <a:lstStyle/>
          <a:p>
            <a:r>
              <a:rPr lang="en-US" dirty="0">
                <a:solidFill>
                  <a:srgbClr val="FFC000"/>
                </a:solidFill>
              </a:rPr>
              <a:t>energy spread cutoff</a:t>
            </a:r>
          </a:p>
        </p:txBody>
      </p:sp>
    </p:spTree>
    <p:extLst>
      <p:ext uri="{BB962C8B-B14F-4D97-AF65-F5344CB8AC3E}">
        <p14:creationId xmlns:p14="http://schemas.microsoft.com/office/powerpoint/2010/main" val="190825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65146-77D3-7E62-6D09-414B9FC23C7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D97205-FD55-4822-7DC3-BD8CAEB2159D}"/>
              </a:ext>
            </a:extLst>
          </p:cNvPr>
          <p:cNvSpPr>
            <a:spLocks noGrp="1"/>
          </p:cNvSpPr>
          <p:nvPr>
            <p:ph type="title"/>
          </p:nvPr>
        </p:nvSpPr>
        <p:spPr>
          <a:xfrm>
            <a:off x="360000" y="736682"/>
            <a:ext cx="9696000" cy="1080000"/>
          </a:xfrm>
        </p:spPr>
        <p:txBody>
          <a:bodyPr>
            <a:normAutofit/>
          </a:bodyPr>
          <a:lstStyle/>
          <a:p>
            <a:r>
              <a:rPr lang="en-US" sz="3200" dirty="0"/>
              <a:t>SIS18 injection</a:t>
            </a:r>
          </a:p>
        </p:txBody>
      </p:sp>
      <p:sp>
        <p:nvSpPr>
          <p:cNvPr id="4" name="Datumsplatzhalter 3">
            <a:extLst>
              <a:ext uri="{FF2B5EF4-FFF2-40B4-BE49-F238E27FC236}">
                <a16:creationId xmlns:a16="http://schemas.microsoft.com/office/drawing/2014/main" id="{56115904-701D-E631-8541-EBF97BA084BE}"/>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3D761835-E33D-6AE1-AEAC-62BE5F6EC959}"/>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DC67F36D-EC15-BE9B-6625-AF9932A238E1}"/>
              </a:ext>
            </a:extLst>
          </p:cNvPr>
          <p:cNvSpPr>
            <a:spLocks noGrp="1"/>
          </p:cNvSpPr>
          <p:nvPr>
            <p:ph type="sldNum" sz="quarter" idx="16"/>
          </p:nvPr>
        </p:nvSpPr>
        <p:spPr/>
        <p:txBody>
          <a:bodyPr/>
          <a:lstStyle/>
          <a:p>
            <a:fld id="{DD2F4C09-65E4-4AD7-8D55-83CBD210ED85}" type="slidenum">
              <a:rPr lang="en-US" smtClean="0"/>
              <a:pPr/>
              <a:t>26</a:t>
            </a:fld>
            <a:endParaRPr lang="en-US"/>
          </a:p>
        </p:txBody>
      </p:sp>
      <p:grpSp>
        <p:nvGrpSpPr>
          <p:cNvPr id="13" name="Group 12">
            <a:extLst>
              <a:ext uri="{FF2B5EF4-FFF2-40B4-BE49-F238E27FC236}">
                <a16:creationId xmlns:a16="http://schemas.microsoft.com/office/drawing/2014/main" id="{E9FB82B8-CFAF-DF7F-ADF4-9CA453E3FB82}"/>
              </a:ext>
            </a:extLst>
          </p:cNvPr>
          <p:cNvGrpSpPr/>
          <p:nvPr/>
        </p:nvGrpSpPr>
        <p:grpSpPr>
          <a:xfrm>
            <a:off x="104369" y="1781867"/>
            <a:ext cx="6419989" cy="4814992"/>
            <a:chOff x="3020572" y="1683009"/>
            <a:chExt cx="6419989" cy="4814992"/>
          </a:xfrm>
        </p:grpSpPr>
        <p:pic>
          <p:nvPicPr>
            <p:cNvPr id="10" name="Picture 9" descr="A graph of energy in mev&#10;&#10;Description automatically generated">
              <a:extLst>
                <a:ext uri="{FF2B5EF4-FFF2-40B4-BE49-F238E27FC236}">
                  <a16:creationId xmlns:a16="http://schemas.microsoft.com/office/drawing/2014/main" id="{2FD15A6D-8D36-0310-D710-652435320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572" y="1683009"/>
              <a:ext cx="6419989" cy="4814992"/>
            </a:xfrm>
            <a:prstGeom prst="rect">
              <a:avLst/>
            </a:prstGeom>
          </p:spPr>
        </p:pic>
        <p:pic>
          <p:nvPicPr>
            <p:cNvPr id="12" name="Picture 11" descr="A graph of energy&#10;&#10;Description automatically generated">
              <a:extLst>
                <a:ext uri="{FF2B5EF4-FFF2-40B4-BE49-F238E27FC236}">
                  <a16:creationId xmlns:a16="http://schemas.microsoft.com/office/drawing/2014/main" id="{3060121E-16F5-75AC-B4CF-584748D3DE35}"/>
                </a:ext>
              </a:extLst>
            </p:cNvPr>
            <p:cNvPicPr>
              <a:picLocks noChangeAspect="1"/>
            </p:cNvPicPr>
            <p:nvPr/>
          </p:nvPicPr>
          <p:blipFill rotWithShape="1">
            <a:blip r:embed="rId4">
              <a:alphaModFix/>
              <a:duotone>
                <a:schemeClr val="accent1">
                  <a:shade val="45000"/>
                  <a:satMod val="135000"/>
                </a:schemeClr>
                <a:prstClr val="white"/>
              </a:duotone>
              <a:extLst>
                <a:ext uri="{28A0092B-C50C-407E-A947-70E740481C1C}">
                  <a14:useLocalDpi xmlns:a14="http://schemas.microsoft.com/office/drawing/2010/main" val="0"/>
                </a:ext>
              </a:extLst>
            </a:blip>
            <a:srcRect l="16851" t="15382" r="48504" b="12335"/>
            <a:stretch/>
          </p:blipFill>
          <p:spPr>
            <a:xfrm>
              <a:off x="4275441" y="4888314"/>
              <a:ext cx="2224216" cy="1080000"/>
            </a:xfrm>
            <a:prstGeom prst="rect">
              <a:avLst/>
            </a:prstGeom>
          </p:spPr>
        </p:pic>
      </p:grpSp>
      <p:sp>
        <p:nvSpPr>
          <p:cNvPr id="14" name="Rectangle 13">
            <a:extLst>
              <a:ext uri="{FF2B5EF4-FFF2-40B4-BE49-F238E27FC236}">
                <a16:creationId xmlns:a16="http://schemas.microsoft.com/office/drawing/2014/main" id="{094AEC98-9452-7193-A833-42409793D1F7}"/>
              </a:ext>
            </a:extLst>
          </p:cNvPr>
          <p:cNvSpPr/>
          <p:nvPr/>
        </p:nvSpPr>
        <p:spPr>
          <a:xfrm>
            <a:off x="2693775" y="2360142"/>
            <a:ext cx="49431" cy="3719388"/>
          </a:xfrm>
          <a:prstGeom prst="rect">
            <a:avLst/>
          </a:prstGeom>
          <a:solidFill>
            <a:srgbClr val="FFC000">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B9DE6DD-6ADD-D022-0594-0235B5248AC7}"/>
              </a:ext>
            </a:extLst>
          </p:cNvPr>
          <p:cNvSpPr txBox="1"/>
          <p:nvPr/>
        </p:nvSpPr>
        <p:spPr>
          <a:xfrm rot="1571965">
            <a:off x="2795947" y="4272818"/>
            <a:ext cx="1377300" cy="369332"/>
          </a:xfrm>
          <a:prstGeom prst="rect">
            <a:avLst/>
          </a:prstGeom>
          <a:noFill/>
        </p:spPr>
        <p:txBody>
          <a:bodyPr wrap="none" rtlCol="0">
            <a:spAutoFit/>
          </a:bodyPr>
          <a:lstStyle/>
          <a:p>
            <a:r>
              <a:rPr lang="en-US" dirty="0">
                <a:solidFill>
                  <a:schemeClr val="accent4"/>
                </a:solidFill>
              </a:rPr>
              <a:t>input bunch</a:t>
            </a:r>
          </a:p>
        </p:txBody>
      </p:sp>
      <p:sp>
        <p:nvSpPr>
          <p:cNvPr id="16" name="TextBox 15">
            <a:extLst>
              <a:ext uri="{FF2B5EF4-FFF2-40B4-BE49-F238E27FC236}">
                <a16:creationId xmlns:a16="http://schemas.microsoft.com/office/drawing/2014/main" id="{19C7DD58-4A47-98FA-EC3F-493BB88FF18D}"/>
              </a:ext>
            </a:extLst>
          </p:cNvPr>
          <p:cNvSpPr txBox="1"/>
          <p:nvPr/>
        </p:nvSpPr>
        <p:spPr>
          <a:xfrm>
            <a:off x="3546878" y="5710198"/>
            <a:ext cx="2286203" cy="369332"/>
          </a:xfrm>
          <a:prstGeom prst="rect">
            <a:avLst/>
          </a:prstGeom>
          <a:noFill/>
        </p:spPr>
        <p:txBody>
          <a:bodyPr wrap="none" rtlCol="0">
            <a:spAutoFit/>
          </a:bodyPr>
          <a:lstStyle/>
          <a:p>
            <a:r>
              <a:rPr lang="en-US" dirty="0">
                <a:solidFill>
                  <a:srgbClr val="C00000"/>
                </a:solidFill>
              </a:rPr>
              <a:t>output bunch @ </a:t>
            </a:r>
            <a:r>
              <a:rPr lang="en-US" dirty="0" err="1">
                <a:solidFill>
                  <a:srgbClr val="C00000"/>
                </a:solidFill>
              </a:rPr>
              <a:t>z</a:t>
            </a:r>
            <a:r>
              <a:rPr lang="en-US" baseline="-25000" dirty="0" err="1">
                <a:solidFill>
                  <a:srgbClr val="C00000"/>
                </a:solidFill>
              </a:rPr>
              <a:t>max</a:t>
            </a:r>
            <a:endParaRPr lang="en-US" baseline="-25000" dirty="0">
              <a:solidFill>
                <a:srgbClr val="C00000"/>
              </a:solidFill>
            </a:endParaRPr>
          </a:p>
        </p:txBody>
      </p:sp>
      <p:sp>
        <p:nvSpPr>
          <p:cNvPr id="17" name="Content Placeholder 2">
            <a:extLst>
              <a:ext uri="{FF2B5EF4-FFF2-40B4-BE49-F238E27FC236}">
                <a16:creationId xmlns:a16="http://schemas.microsoft.com/office/drawing/2014/main" id="{01A88A13-A4E1-E3CE-D3D7-940FFAAF078A}"/>
              </a:ext>
            </a:extLst>
          </p:cNvPr>
          <p:cNvSpPr>
            <a:spLocks noGrp="1"/>
          </p:cNvSpPr>
          <p:nvPr>
            <p:ph idx="1"/>
          </p:nvPr>
        </p:nvSpPr>
        <p:spPr>
          <a:xfrm>
            <a:off x="6096000" y="2445110"/>
            <a:ext cx="5478684" cy="3549451"/>
          </a:xfrm>
        </p:spPr>
        <p:txBody>
          <a:bodyPr>
            <a:normAutofit/>
          </a:bodyPr>
          <a:lstStyle/>
          <a:p>
            <a:endParaRPr lang="en-US" dirty="0"/>
          </a:p>
          <a:p>
            <a:pPr>
              <a:buFont typeface="Arial" panose="020B0604020202020204" pitchFamily="34" charset="0"/>
              <a:buChar char="•"/>
            </a:pPr>
            <a:r>
              <a:rPr lang="de-DE" dirty="0" err="1"/>
              <a:t>scaled</a:t>
            </a:r>
            <a:r>
              <a:rPr lang="de-DE" dirty="0"/>
              <a:t> </a:t>
            </a:r>
            <a:r>
              <a:rPr lang="de-DE" dirty="0" err="1"/>
              <a:t>up</a:t>
            </a:r>
            <a:r>
              <a:rPr lang="de-DE" dirty="0"/>
              <a:t> </a:t>
            </a:r>
            <a:r>
              <a:rPr lang="de-DE" dirty="0" err="1"/>
              <a:t>to</a:t>
            </a:r>
            <a:r>
              <a:rPr lang="de-DE" dirty="0"/>
              <a:t> a </a:t>
            </a:r>
            <a:r>
              <a:rPr lang="de-DE" dirty="0" err="1"/>
              <a:t>full</a:t>
            </a:r>
            <a:r>
              <a:rPr lang="de-DE" dirty="0"/>
              <a:t> TNSA </a:t>
            </a:r>
            <a:r>
              <a:rPr lang="de-DE" dirty="0" err="1"/>
              <a:t>spectrum</a:t>
            </a:r>
            <a:r>
              <a:rPr lang="de-DE" dirty="0"/>
              <a:t> </a:t>
            </a:r>
            <a:r>
              <a:rPr lang="de-DE" dirty="0" err="1"/>
              <a:t>this</a:t>
            </a:r>
            <a:r>
              <a:rPr lang="de-DE" dirty="0"/>
              <a:t> </a:t>
            </a:r>
            <a:r>
              <a:rPr lang="de-DE" dirty="0" err="1"/>
              <a:t>leads</a:t>
            </a:r>
            <a:r>
              <a:rPr lang="de-DE" dirty="0"/>
              <a:t> </a:t>
            </a:r>
            <a:r>
              <a:rPr lang="de-DE" dirty="0" err="1"/>
              <a:t>to</a:t>
            </a:r>
            <a:r>
              <a:rPr lang="de-DE" dirty="0"/>
              <a:t> a </a:t>
            </a:r>
            <a:r>
              <a:rPr lang="de-DE" dirty="0" err="1"/>
              <a:t>bunch</a:t>
            </a:r>
            <a:r>
              <a:rPr lang="de-DE" dirty="0"/>
              <a:t> in </a:t>
            </a:r>
            <a:r>
              <a:rPr lang="de-DE" dirty="0" err="1"/>
              <a:t>the</a:t>
            </a:r>
            <a:r>
              <a:rPr lang="de-DE" dirty="0"/>
              <a:t> </a:t>
            </a:r>
            <a:r>
              <a:rPr lang="de-DE" b="1" dirty="0" err="1"/>
              <a:t>mid</a:t>
            </a:r>
            <a:r>
              <a:rPr lang="de-DE" b="1" dirty="0"/>
              <a:t> </a:t>
            </a:r>
            <a:r>
              <a:rPr lang="de-DE" b="1" dirty="0" err="1"/>
              <a:t>range</a:t>
            </a:r>
            <a:r>
              <a:rPr lang="de-DE" b="1" dirty="0"/>
              <a:t> </a:t>
            </a:r>
            <a:r>
              <a:rPr lang="de-DE" b="1" dirty="0" err="1"/>
              <a:t>of</a:t>
            </a:r>
            <a:r>
              <a:rPr lang="de-DE" b="1" dirty="0"/>
              <a:t> 10</a:t>
            </a:r>
            <a:r>
              <a:rPr lang="de-DE" b="1" baseline="30000" dirty="0"/>
              <a:t>8</a:t>
            </a:r>
            <a:r>
              <a:rPr lang="de-DE" b="1" dirty="0"/>
              <a:t> </a:t>
            </a:r>
            <a:r>
              <a:rPr lang="de-DE" dirty="0"/>
              <a:t>(after </a:t>
            </a:r>
            <a:r>
              <a:rPr lang="de-DE" dirty="0" err="1"/>
              <a:t>cutoff</a:t>
            </a:r>
            <a:r>
              <a:rPr lang="de-DE" dirty="0"/>
              <a:t>) </a:t>
            </a:r>
            <a:r>
              <a:rPr lang="de-DE" dirty="0" err="1"/>
              <a:t>that</a:t>
            </a:r>
            <a:r>
              <a:rPr lang="de-DE" dirty="0"/>
              <a:t> </a:t>
            </a:r>
            <a:r>
              <a:rPr lang="de-DE" dirty="0" err="1"/>
              <a:t>could</a:t>
            </a:r>
            <a:r>
              <a:rPr lang="de-DE" dirty="0"/>
              <a:t> </a:t>
            </a:r>
            <a:r>
              <a:rPr lang="de-DE" dirty="0" err="1"/>
              <a:t>be</a:t>
            </a:r>
            <a:r>
              <a:rPr lang="de-DE" dirty="0"/>
              <a:t> </a:t>
            </a:r>
            <a:r>
              <a:rPr lang="de-DE" dirty="0" err="1"/>
              <a:t>injected</a:t>
            </a:r>
            <a:r>
              <a:rPr lang="de-DE" dirty="0"/>
              <a:t> </a:t>
            </a:r>
            <a:r>
              <a:rPr lang="de-DE" dirty="0" err="1"/>
              <a:t>into</a:t>
            </a:r>
            <a:r>
              <a:rPr lang="de-DE" dirty="0"/>
              <a:t> SIS18</a:t>
            </a:r>
          </a:p>
          <a:p>
            <a:pPr>
              <a:buFont typeface="Arial" panose="020B0604020202020204" pitchFamily="34" charset="0"/>
              <a:buChar char="•"/>
            </a:pPr>
            <a:r>
              <a:rPr lang="de-DE" dirty="0" err="1"/>
              <a:t>compared</a:t>
            </a:r>
            <a:r>
              <a:rPr lang="de-DE" dirty="0"/>
              <a:t> </a:t>
            </a:r>
            <a:r>
              <a:rPr lang="de-DE" dirty="0" err="1"/>
              <a:t>with</a:t>
            </a:r>
            <a:r>
              <a:rPr lang="de-DE" dirty="0"/>
              <a:t> </a:t>
            </a:r>
            <a:r>
              <a:rPr lang="de-DE" dirty="0" err="1"/>
              <a:t>simulations</a:t>
            </a:r>
            <a:r>
              <a:rPr lang="de-DE" dirty="0"/>
              <a:t> </a:t>
            </a:r>
            <a:r>
              <a:rPr lang="de-DE" dirty="0" err="1"/>
              <a:t>done</a:t>
            </a:r>
            <a:r>
              <a:rPr lang="de-DE" dirty="0"/>
              <a:t> </a:t>
            </a:r>
            <a:r>
              <a:rPr lang="de-DE" dirty="0" err="1"/>
              <a:t>by</a:t>
            </a:r>
            <a:r>
              <a:rPr lang="de-DE" dirty="0"/>
              <a:t> LIGHT </a:t>
            </a:r>
            <a:r>
              <a:rPr lang="de-DE" dirty="0" err="1"/>
              <a:t>tracker</a:t>
            </a:r>
            <a:r>
              <a:rPr lang="de-DE" dirty="0"/>
              <a:t> </a:t>
            </a:r>
            <a:r>
              <a:rPr lang="de-DE" dirty="0" err="1"/>
              <a:t>simulations</a:t>
            </a:r>
            <a:r>
              <a:rPr lang="de-DE" dirty="0"/>
              <a:t>:  </a:t>
            </a:r>
            <a:r>
              <a:rPr lang="de-DE" b="1" dirty="0"/>
              <a:t>3.2 x 10</a:t>
            </a:r>
            <a:r>
              <a:rPr lang="de-DE" b="1" baseline="30000" dirty="0"/>
              <a:t>8</a:t>
            </a:r>
            <a:r>
              <a:rPr lang="de-DE" b="1" dirty="0"/>
              <a:t> </a:t>
            </a:r>
            <a:r>
              <a:rPr lang="de-DE" b="1" dirty="0" err="1"/>
              <a:t>particles</a:t>
            </a:r>
            <a:endParaRPr lang="de-DE" b="1" dirty="0"/>
          </a:p>
          <a:p>
            <a:pPr>
              <a:buFont typeface="Arial" panose="020B0604020202020204" pitchFamily="34" charset="0"/>
              <a:buChar char="•"/>
            </a:pPr>
            <a:r>
              <a:rPr lang="de-DE" dirty="0" err="1"/>
              <a:t>corresponds</a:t>
            </a:r>
            <a:r>
              <a:rPr lang="de-DE" dirty="0"/>
              <a:t> </a:t>
            </a:r>
            <a:r>
              <a:rPr lang="de-DE" dirty="0" err="1"/>
              <a:t>to</a:t>
            </a:r>
            <a:r>
              <a:rPr lang="de-DE" dirty="0"/>
              <a:t> a </a:t>
            </a:r>
            <a:r>
              <a:rPr lang="de-DE" dirty="0" err="1"/>
              <a:t>transmission</a:t>
            </a:r>
            <a:r>
              <a:rPr lang="de-DE" dirty="0"/>
              <a:t> </a:t>
            </a:r>
            <a:r>
              <a:rPr lang="de-DE" dirty="0" err="1"/>
              <a:t>of</a:t>
            </a:r>
            <a:r>
              <a:rPr lang="de-DE" dirty="0"/>
              <a:t> </a:t>
            </a:r>
            <a:r>
              <a:rPr lang="de-DE" dirty="0" err="1"/>
              <a:t>about</a:t>
            </a:r>
            <a:r>
              <a:rPr lang="de-DE" dirty="0"/>
              <a:t> </a:t>
            </a:r>
            <a:br>
              <a:rPr lang="de-DE" dirty="0"/>
            </a:br>
            <a:r>
              <a:rPr lang="de-DE" b="1" dirty="0"/>
              <a:t>1-2 %</a:t>
            </a:r>
            <a:r>
              <a:rPr lang="de-DE" dirty="0"/>
              <a:t> </a:t>
            </a:r>
            <a:r>
              <a:rPr lang="de-DE" dirty="0" err="1"/>
              <a:t>for</a:t>
            </a:r>
            <a:r>
              <a:rPr lang="de-DE" dirty="0"/>
              <a:t> </a:t>
            </a:r>
            <a:r>
              <a:rPr lang="de-DE" dirty="0" err="1"/>
              <a:t>the</a:t>
            </a:r>
            <a:r>
              <a:rPr lang="de-DE" dirty="0"/>
              <a:t> </a:t>
            </a:r>
            <a:r>
              <a:rPr lang="de-DE" dirty="0" err="1"/>
              <a:t>energy</a:t>
            </a:r>
            <a:r>
              <a:rPr lang="de-DE" dirty="0"/>
              <a:t> </a:t>
            </a:r>
            <a:r>
              <a:rPr lang="de-DE" dirty="0" err="1"/>
              <a:t>range</a:t>
            </a:r>
            <a:r>
              <a:rPr lang="de-DE" dirty="0"/>
              <a:t> </a:t>
            </a:r>
            <a:r>
              <a:rPr lang="de-DE" dirty="0" err="1"/>
              <a:t>of</a:t>
            </a:r>
            <a:r>
              <a:rPr lang="de-DE" dirty="0"/>
              <a:t> </a:t>
            </a:r>
            <a:r>
              <a:rPr lang="de-DE" b="1" dirty="0"/>
              <a:t>9 – 14 MeV </a:t>
            </a:r>
            <a:r>
              <a:rPr lang="de-DE" dirty="0"/>
              <a:t>and a maximum </a:t>
            </a:r>
            <a:r>
              <a:rPr lang="de-DE" dirty="0" err="1"/>
              <a:t>divergence</a:t>
            </a:r>
            <a:r>
              <a:rPr lang="de-DE" dirty="0"/>
              <a:t> </a:t>
            </a:r>
            <a:r>
              <a:rPr lang="de-DE" dirty="0" err="1"/>
              <a:t>of</a:t>
            </a:r>
            <a:r>
              <a:rPr lang="de-DE" dirty="0"/>
              <a:t> </a:t>
            </a:r>
            <a:r>
              <a:rPr lang="de-DE" b="1" dirty="0"/>
              <a:t>140 </a:t>
            </a:r>
            <a:r>
              <a:rPr lang="de-DE" b="1" dirty="0" err="1"/>
              <a:t>mrad</a:t>
            </a:r>
            <a:endParaRPr lang="de-DE" b="1" dirty="0"/>
          </a:p>
        </p:txBody>
      </p:sp>
      <p:sp>
        <p:nvSpPr>
          <p:cNvPr id="18" name="TextBox 17">
            <a:extLst>
              <a:ext uri="{FF2B5EF4-FFF2-40B4-BE49-F238E27FC236}">
                <a16:creationId xmlns:a16="http://schemas.microsoft.com/office/drawing/2014/main" id="{B9EDBAB0-7B71-B8AC-4413-F937CAFCD18A}"/>
              </a:ext>
            </a:extLst>
          </p:cNvPr>
          <p:cNvSpPr txBox="1"/>
          <p:nvPr/>
        </p:nvSpPr>
        <p:spPr>
          <a:xfrm>
            <a:off x="2743198" y="2597706"/>
            <a:ext cx="2283638" cy="369332"/>
          </a:xfrm>
          <a:prstGeom prst="rect">
            <a:avLst/>
          </a:prstGeom>
          <a:noFill/>
        </p:spPr>
        <p:txBody>
          <a:bodyPr wrap="none" rtlCol="0">
            <a:spAutoFit/>
          </a:bodyPr>
          <a:lstStyle/>
          <a:p>
            <a:r>
              <a:rPr lang="en-US" dirty="0">
                <a:solidFill>
                  <a:srgbClr val="FFC000"/>
                </a:solidFill>
              </a:rPr>
              <a:t>energy spread cutoff</a:t>
            </a:r>
          </a:p>
        </p:txBody>
      </p:sp>
    </p:spTree>
    <p:extLst>
      <p:ext uri="{BB962C8B-B14F-4D97-AF65-F5344CB8AC3E}">
        <p14:creationId xmlns:p14="http://schemas.microsoft.com/office/powerpoint/2010/main" val="1563982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CEBD8-0AF3-6DA1-8BFB-8E32A901F363}"/>
            </a:ext>
          </a:extLst>
        </p:cNvPr>
        <p:cNvGrpSpPr/>
        <p:nvPr/>
      </p:nvGrpSpPr>
      <p:grpSpPr>
        <a:xfrm>
          <a:off x="0" y="0"/>
          <a:ext cx="0" cy="0"/>
          <a:chOff x="0" y="0"/>
          <a:chExt cx="0" cy="0"/>
        </a:xfrm>
      </p:grpSpPr>
      <p:pic>
        <p:nvPicPr>
          <p:cNvPr id="25" name="Picture 24" descr="A graph with lines and numbers on a black background&#10;&#10;Description automatically generated">
            <a:extLst>
              <a:ext uri="{FF2B5EF4-FFF2-40B4-BE49-F238E27FC236}">
                <a16:creationId xmlns:a16="http://schemas.microsoft.com/office/drawing/2014/main" id="{1D0030B7-0FEB-1333-E10C-4860BD927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999058"/>
            <a:ext cx="6362700" cy="4419600"/>
          </a:xfrm>
          <a:prstGeom prst="rect">
            <a:avLst/>
          </a:prstGeom>
        </p:spPr>
      </p:pic>
      <p:sp>
        <p:nvSpPr>
          <p:cNvPr id="2" name="Titel 1">
            <a:extLst>
              <a:ext uri="{FF2B5EF4-FFF2-40B4-BE49-F238E27FC236}">
                <a16:creationId xmlns:a16="http://schemas.microsoft.com/office/drawing/2014/main" id="{36D1D85F-B880-170C-ED34-DC6A9A340BBE}"/>
              </a:ext>
            </a:extLst>
          </p:cNvPr>
          <p:cNvSpPr>
            <a:spLocks noGrp="1"/>
          </p:cNvSpPr>
          <p:nvPr>
            <p:ph type="title"/>
          </p:nvPr>
        </p:nvSpPr>
        <p:spPr>
          <a:xfrm>
            <a:off x="360000" y="736682"/>
            <a:ext cx="9696000" cy="1080000"/>
          </a:xfrm>
        </p:spPr>
        <p:txBody>
          <a:bodyPr>
            <a:normAutofit/>
          </a:bodyPr>
          <a:lstStyle/>
          <a:p>
            <a:r>
              <a:rPr lang="en-US" sz="3200" dirty="0"/>
              <a:t>SIS18 injection – optimal energy</a:t>
            </a:r>
          </a:p>
        </p:txBody>
      </p:sp>
      <p:sp>
        <p:nvSpPr>
          <p:cNvPr id="4" name="Datumsplatzhalter 3">
            <a:extLst>
              <a:ext uri="{FF2B5EF4-FFF2-40B4-BE49-F238E27FC236}">
                <a16:creationId xmlns:a16="http://schemas.microsoft.com/office/drawing/2014/main" id="{E093DC43-2E52-8792-45CC-E2A54B8F9197}"/>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0BAF34F3-B4F0-9165-0853-BC164FA2C87C}"/>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1081DCD3-2BFA-1961-0658-2B5E0D09A383}"/>
              </a:ext>
            </a:extLst>
          </p:cNvPr>
          <p:cNvSpPr>
            <a:spLocks noGrp="1"/>
          </p:cNvSpPr>
          <p:nvPr>
            <p:ph type="sldNum" sz="quarter" idx="16"/>
          </p:nvPr>
        </p:nvSpPr>
        <p:spPr/>
        <p:txBody>
          <a:bodyPr/>
          <a:lstStyle/>
          <a:p>
            <a:fld id="{DD2F4C09-65E4-4AD7-8D55-83CBD210ED85}" type="slidenum">
              <a:rPr lang="en-US" smtClean="0"/>
              <a:pPr/>
              <a:t>27</a:t>
            </a:fld>
            <a:endParaRPr lang="en-US"/>
          </a:p>
        </p:txBody>
      </p:sp>
      <p:sp>
        <p:nvSpPr>
          <p:cNvPr id="8" name="Content Placeholder 2">
            <a:extLst>
              <a:ext uri="{FF2B5EF4-FFF2-40B4-BE49-F238E27FC236}">
                <a16:creationId xmlns:a16="http://schemas.microsoft.com/office/drawing/2014/main" id="{8EB1DE99-126C-E8D5-6810-355A83F0A46F}"/>
              </a:ext>
            </a:extLst>
          </p:cNvPr>
          <p:cNvSpPr>
            <a:spLocks noGrp="1"/>
          </p:cNvSpPr>
          <p:nvPr>
            <p:ph idx="1"/>
          </p:nvPr>
        </p:nvSpPr>
        <p:spPr>
          <a:xfrm>
            <a:off x="6896746" y="2002565"/>
            <a:ext cx="5295254" cy="3549451"/>
          </a:xfrm>
        </p:spPr>
        <p:txBody>
          <a:bodyPr>
            <a:normAutofit/>
          </a:bodyPr>
          <a:lstStyle/>
          <a:p>
            <a:endParaRPr lang="en-US" dirty="0"/>
          </a:p>
          <a:p>
            <a:pPr>
              <a:buFont typeface="Arial" panose="020B0604020202020204" pitchFamily="34" charset="0"/>
              <a:buChar char="•"/>
            </a:pPr>
            <a:r>
              <a:rPr lang="de-DE" dirty="0" err="1"/>
              <a:t>evaluated</a:t>
            </a:r>
            <a:r>
              <a:rPr lang="de-DE" dirty="0"/>
              <a:t> </a:t>
            </a:r>
            <a:r>
              <a:rPr lang="de-DE" dirty="0" err="1"/>
              <a:t>optimized</a:t>
            </a:r>
            <a:r>
              <a:rPr lang="de-DE" dirty="0"/>
              <a:t> </a:t>
            </a:r>
            <a:r>
              <a:rPr lang="de-DE" dirty="0" err="1"/>
              <a:t>transmission</a:t>
            </a:r>
            <a:r>
              <a:rPr lang="de-DE" dirty="0"/>
              <a:t> (</a:t>
            </a:r>
            <a:r>
              <a:rPr lang="de-DE" dirty="0" err="1"/>
              <a:t>blue</a:t>
            </a:r>
            <a:r>
              <a:rPr lang="de-DE" dirty="0"/>
              <a:t>) </a:t>
            </a:r>
            <a:r>
              <a:rPr lang="de-DE" dirty="0" err="1"/>
              <a:t>over</a:t>
            </a:r>
            <a:r>
              <a:rPr lang="de-DE" dirty="0"/>
              <a:t> different </a:t>
            </a:r>
            <a:r>
              <a:rPr lang="de-DE" dirty="0" err="1"/>
              <a:t>reference</a:t>
            </a:r>
            <a:r>
              <a:rPr lang="de-DE" dirty="0"/>
              <a:t> </a:t>
            </a:r>
            <a:r>
              <a:rPr lang="de-DE" dirty="0" err="1"/>
              <a:t>energies</a:t>
            </a:r>
            <a:r>
              <a:rPr lang="de-DE" dirty="0"/>
              <a:t> </a:t>
            </a:r>
          </a:p>
          <a:p>
            <a:pPr>
              <a:buFont typeface="Arial" panose="020B0604020202020204" pitchFamily="34" charset="0"/>
              <a:buChar char="•"/>
            </a:pPr>
            <a:r>
              <a:rPr lang="de-DE" dirty="0" err="1"/>
              <a:t>scaled</a:t>
            </a:r>
            <a:r>
              <a:rPr lang="de-DE" dirty="0"/>
              <a:t> (</a:t>
            </a:r>
            <a:r>
              <a:rPr lang="de-DE" dirty="0" err="1"/>
              <a:t>to</a:t>
            </a:r>
            <a:r>
              <a:rPr lang="de-DE" dirty="0"/>
              <a:t> 1) </a:t>
            </a:r>
            <a:r>
              <a:rPr lang="de-DE" dirty="0" err="1"/>
              <a:t>particle</a:t>
            </a:r>
            <a:r>
              <a:rPr lang="de-DE" dirty="0"/>
              <a:t> </a:t>
            </a:r>
            <a:r>
              <a:rPr lang="de-DE" dirty="0" err="1"/>
              <a:t>spectrum</a:t>
            </a:r>
            <a:r>
              <a:rPr lang="de-DE" dirty="0"/>
              <a:t> (orange)</a:t>
            </a:r>
          </a:p>
          <a:p>
            <a:pPr>
              <a:buFont typeface="Arial" panose="020B0604020202020204" pitchFamily="34" charset="0"/>
              <a:buChar char="•"/>
            </a:pPr>
            <a:r>
              <a:rPr lang="de-DE" dirty="0" err="1"/>
              <a:t>scaled</a:t>
            </a:r>
            <a:r>
              <a:rPr lang="de-DE" dirty="0"/>
              <a:t> </a:t>
            </a:r>
            <a:r>
              <a:rPr lang="de-DE" dirty="0" err="1"/>
              <a:t>particle</a:t>
            </a:r>
            <a:r>
              <a:rPr lang="de-DE" dirty="0"/>
              <a:t> </a:t>
            </a:r>
            <a:r>
              <a:rPr lang="de-DE" dirty="0" err="1"/>
              <a:t>output</a:t>
            </a:r>
            <a:r>
              <a:rPr lang="de-DE" dirty="0"/>
              <a:t> (</a:t>
            </a:r>
            <a:r>
              <a:rPr lang="de-DE" dirty="0" err="1"/>
              <a:t>green</a:t>
            </a:r>
            <a:r>
              <a:rPr lang="de-DE" dirty="0"/>
              <a:t>)</a:t>
            </a:r>
          </a:p>
          <a:p>
            <a:pPr>
              <a:buFont typeface="Arial" panose="020B0604020202020204" pitchFamily="34" charset="0"/>
              <a:buChar char="•"/>
            </a:pPr>
            <a:endParaRPr lang="de-DE" b="1" dirty="0"/>
          </a:p>
        </p:txBody>
      </p:sp>
      <p:sp>
        <p:nvSpPr>
          <p:cNvPr id="19" name="TextBox 18">
            <a:extLst>
              <a:ext uri="{FF2B5EF4-FFF2-40B4-BE49-F238E27FC236}">
                <a16:creationId xmlns:a16="http://schemas.microsoft.com/office/drawing/2014/main" id="{ECF4B1FC-27BF-324B-87FD-836753646D33}"/>
              </a:ext>
            </a:extLst>
          </p:cNvPr>
          <p:cNvSpPr txBox="1"/>
          <p:nvPr/>
        </p:nvSpPr>
        <p:spPr>
          <a:xfrm>
            <a:off x="4108054" y="2882685"/>
            <a:ext cx="1479892" cy="369332"/>
          </a:xfrm>
          <a:prstGeom prst="rect">
            <a:avLst/>
          </a:prstGeom>
          <a:noFill/>
        </p:spPr>
        <p:txBody>
          <a:bodyPr wrap="none" rtlCol="0">
            <a:spAutoFit/>
          </a:bodyPr>
          <a:lstStyle/>
          <a:p>
            <a:r>
              <a:rPr lang="en-US" dirty="0">
                <a:solidFill>
                  <a:srgbClr val="0070C0"/>
                </a:solidFill>
              </a:rPr>
              <a:t>transmission</a:t>
            </a:r>
          </a:p>
        </p:txBody>
      </p:sp>
      <p:sp>
        <p:nvSpPr>
          <p:cNvPr id="20" name="TextBox 19">
            <a:extLst>
              <a:ext uri="{FF2B5EF4-FFF2-40B4-BE49-F238E27FC236}">
                <a16:creationId xmlns:a16="http://schemas.microsoft.com/office/drawing/2014/main" id="{039E0EDD-1CDD-76E7-9C54-E0C7289BBED0}"/>
              </a:ext>
            </a:extLst>
          </p:cNvPr>
          <p:cNvSpPr txBox="1"/>
          <p:nvPr/>
        </p:nvSpPr>
        <p:spPr>
          <a:xfrm>
            <a:off x="1434100" y="2421020"/>
            <a:ext cx="1595373" cy="646331"/>
          </a:xfrm>
          <a:prstGeom prst="rect">
            <a:avLst/>
          </a:prstGeom>
          <a:noFill/>
        </p:spPr>
        <p:txBody>
          <a:bodyPr wrap="none" rtlCol="0">
            <a:spAutoFit/>
          </a:bodyPr>
          <a:lstStyle/>
          <a:p>
            <a:r>
              <a:rPr lang="en-US" dirty="0">
                <a:solidFill>
                  <a:srgbClr val="FFC000"/>
                </a:solidFill>
              </a:rPr>
              <a:t>TNSA particle</a:t>
            </a:r>
          </a:p>
          <a:p>
            <a:r>
              <a:rPr lang="en-US" dirty="0">
                <a:solidFill>
                  <a:srgbClr val="FFC000"/>
                </a:solidFill>
              </a:rPr>
              <a:t>spectrum</a:t>
            </a:r>
          </a:p>
        </p:txBody>
      </p:sp>
      <p:sp>
        <p:nvSpPr>
          <p:cNvPr id="21" name="TextBox 20">
            <a:extLst>
              <a:ext uri="{FF2B5EF4-FFF2-40B4-BE49-F238E27FC236}">
                <a16:creationId xmlns:a16="http://schemas.microsoft.com/office/drawing/2014/main" id="{B32B2B47-D297-F2FC-E94A-030F5EC669E5}"/>
              </a:ext>
            </a:extLst>
          </p:cNvPr>
          <p:cNvSpPr txBox="1"/>
          <p:nvPr/>
        </p:nvSpPr>
        <p:spPr>
          <a:xfrm>
            <a:off x="4372451" y="4859188"/>
            <a:ext cx="1723549" cy="646331"/>
          </a:xfrm>
          <a:prstGeom prst="rect">
            <a:avLst/>
          </a:prstGeom>
          <a:noFill/>
        </p:spPr>
        <p:txBody>
          <a:bodyPr wrap="none" rtlCol="0">
            <a:spAutoFit/>
          </a:bodyPr>
          <a:lstStyle/>
          <a:p>
            <a:r>
              <a:rPr lang="en-US" dirty="0">
                <a:solidFill>
                  <a:srgbClr val="00B050"/>
                </a:solidFill>
              </a:rPr>
              <a:t>scaled particle </a:t>
            </a:r>
          </a:p>
          <a:p>
            <a:r>
              <a:rPr lang="en-US" dirty="0">
                <a:solidFill>
                  <a:srgbClr val="00B050"/>
                </a:solidFill>
              </a:rPr>
              <a:t>output</a:t>
            </a:r>
          </a:p>
        </p:txBody>
      </p:sp>
    </p:spTree>
    <p:extLst>
      <p:ext uri="{BB962C8B-B14F-4D97-AF65-F5344CB8AC3E}">
        <p14:creationId xmlns:p14="http://schemas.microsoft.com/office/powerpoint/2010/main" val="1170339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3AF2E-442A-3877-C8EB-D16AC8E759C8}"/>
            </a:ext>
          </a:extLst>
        </p:cNvPr>
        <p:cNvGrpSpPr/>
        <p:nvPr/>
      </p:nvGrpSpPr>
      <p:grpSpPr>
        <a:xfrm>
          <a:off x="0" y="0"/>
          <a:ext cx="0" cy="0"/>
          <a:chOff x="0" y="0"/>
          <a:chExt cx="0" cy="0"/>
        </a:xfrm>
      </p:grpSpPr>
      <p:pic>
        <p:nvPicPr>
          <p:cNvPr id="7" name="Picture 6" descr="A graph with lines and numbers&#10;&#10;Description automatically generated">
            <a:extLst>
              <a:ext uri="{FF2B5EF4-FFF2-40B4-BE49-F238E27FC236}">
                <a16:creationId xmlns:a16="http://schemas.microsoft.com/office/drawing/2014/main" id="{D1ED7628-DFA2-B494-AB33-4B825252A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2006599"/>
            <a:ext cx="6350000" cy="4394200"/>
          </a:xfrm>
          <a:prstGeom prst="rect">
            <a:avLst/>
          </a:prstGeom>
        </p:spPr>
      </p:pic>
      <p:sp>
        <p:nvSpPr>
          <p:cNvPr id="2" name="Titel 1">
            <a:extLst>
              <a:ext uri="{FF2B5EF4-FFF2-40B4-BE49-F238E27FC236}">
                <a16:creationId xmlns:a16="http://schemas.microsoft.com/office/drawing/2014/main" id="{78EAF7CB-71E2-3725-9D1B-3FC08F9230C6}"/>
              </a:ext>
            </a:extLst>
          </p:cNvPr>
          <p:cNvSpPr>
            <a:spLocks noGrp="1"/>
          </p:cNvSpPr>
          <p:nvPr>
            <p:ph type="title"/>
          </p:nvPr>
        </p:nvSpPr>
        <p:spPr>
          <a:xfrm>
            <a:off x="360000" y="736682"/>
            <a:ext cx="9696000" cy="1080000"/>
          </a:xfrm>
        </p:spPr>
        <p:txBody>
          <a:bodyPr>
            <a:normAutofit/>
          </a:bodyPr>
          <a:lstStyle/>
          <a:p>
            <a:r>
              <a:rPr lang="en-US" sz="3200" dirty="0"/>
              <a:t>SIS18 injection – optimal energy</a:t>
            </a:r>
          </a:p>
        </p:txBody>
      </p:sp>
      <p:sp>
        <p:nvSpPr>
          <p:cNvPr id="4" name="Datumsplatzhalter 3">
            <a:extLst>
              <a:ext uri="{FF2B5EF4-FFF2-40B4-BE49-F238E27FC236}">
                <a16:creationId xmlns:a16="http://schemas.microsoft.com/office/drawing/2014/main" id="{7B48FD38-66E3-0A7A-4384-D3D2C21C879D}"/>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0172F53F-8F59-CE6D-EA20-8E86FFF489C1}"/>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B4B0CDFD-8DA6-7093-6E55-ABF8222C39D9}"/>
              </a:ext>
            </a:extLst>
          </p:cNvPr>
          <p:cNvSpPr>
            <a:spLocks noGrp="1"/>
          </p:cNvSpPr>
          <p:nvPr>
            <p:ph type="sldNum" sz="quarter" idx="16"/>
          </p:nvPr>
        </p:nvSpPr>
        <p:spPr/>
        <p:txBody>
          <a:bodyPr/>
          <a:lstStyle/>
          <a:p>
            <a:fld id="{DD2F4C09-65E4-4AD7-8D55-83CBD210ED85}" type="slidenum">
              <a:rPr lang="en-US" smtClean="0"/>
              <a:pPr/>
              <a:t>28</a:t>
            </a:fld>
            <a:endParaRPr lang="en-US"/>
          </a:p>
        </p:txBody>
      </p:sp>
      <p:sp>
        <p:nvSpPr>
          <p:cNvPr id="8" name="Content Placeholder 2">
            <a:extLst>
              <a:ext uri="{FF2B5EF4-FFF2-40B4-BE49-F238E27FC236}">
                <a16:creationId xmlns:a16="http://schemas.microsoft.com/office/drawing/2014/main" id="{1076DA19-7E33-FCF2-F1C4-22A2C815270E}"/>
              </a:ext>
            </a:extLst>
          </p:cNvPr>
          <p:cNvSpPr>
            <a:spLocks noGrp="1"/>
          </p:cNvSpPr>
          <p:nvPr>
            <p:ph idx="1"/>
          </p:nvPr>
        </p:nvSpPr>
        <p:spPr>
          <a:xfrm>
            <a:off x="6777527" y="2046433"/>
            <a:ext cx="5295254" cy="4199384"/>
          </a:xfrm>
        </p:spPr>
        <p:txBody>
          <a:bodyPr>
            <a:normAutofit fontScale="92500" lnSpcReduction="10000"/>
          </a:bodyPr>
          <a:lstStyle/>
          <a:p>
            <a:endParaRPr lang="en-US" dirty="0"/>
          </a:p>
          <a:p>
            <a:pPr>
              <a:buFont typeface="Arial" panose="020B0604020202020204" pitchFamily="34" charset="0"/>
              <a:buChar char="•"/>
            </a:pPr>
            <a:r>
              <a:rPr lang="de-DE" dirty="0" err="1"/>
              <a:t>evaluated</a:t>
            </a:r>
            <a:r>
              <a:rPr lang="de-DE" dirty="0"/>
              <a:t> </a:t>
            </a:r>
            <a:r>
              <a:rPr lang="de-DE" dirty="0" err="1"/>
              <a:t>optimized</a:t>
            </a:r>
            <a:r>
              <a:rPr lang="de-DE" dirty="0"/>
              <a:t> </a:t>
            </a:r>
            <a:r>
              <a:rPr lang="de-DE" dirty="0" err="1"/>
              <a:t>transmission</a:t>
            </a:r>
            <a:r>
              <a:rPr lang="de-DE" dirty="0"/>
              <a:t> (</a:t>
            </a:r>
            <a:r>
              <a:rPr lang="de-DE" dirty="0" err="1"/>
              <a:t>blue</a:t>
            </a:r>
            <a:r>
              <a:rPr lang="de-DE" dirty="0"/>
              <a:t>) </a:t>
            </a:r>
            <a:r>
              <a:rPr lang="de-DE" dirty="0" err="1"/>
              <a:t>over</a:t>
            </a:r>
            <a:r>
              <a:rPr lang="de-DE" dirty="0"/>
              <a:t> different </a:t>
            </a:r>
            <a:r>
              <a:rPr lang="de-DE" dirty="0" err="1"/>
              <a:t>reference</a:t>
            </a:r>
            <a:r>
              <a:rPr lang="de-DE" dirty="0"/>
              <a:t> </a:t>
            </a:r>
            <a:r>
              <a:rPr lang="de-DE" dirty="0" err="1"/>
              <a:t>energies</a:t>
            </a:r>
            <a:r>
              <a:rPr lang="de-DE" dirty="0"/>
              <a:t> </a:t>
            </a:r>
          </a:p>
          <a:p>
            <a:pPr>
              <a:buFont typeface="Arial" panose="020B0604020202020204" pitchFamily="34" charset="0"/>
              <a:buChar char="•"/>
            </a:pPr>
            <a:r>
              <a:rPr lang="de-DE" dirty="0" err="1"/>
              <a:t>scaled</a:t>
            </a:r>
            <a:r>
              <a:rPr lang="de-DE" dirty="0"/>
              <a:t> (</a:t>
            </a:r>
            <a:r>
              <a:rPr lang="de-DE" dirty="0" err="1"/>
              <a:t>to</a:t>
            </a:r>
            <a:r>
              <a:rPr lang="de-DE" dirty="0"/>
              <a:t> 1) </a:t>
            </a:r>
            <a:r>
              <a:rPr lang="de-DE" dirty="0" err="1"/>
              <a:t>particle</a:t>
            </a:r>
            <a:r>
              <a:rPr lang="de-DE" dirty="0"/>
              <a:t> </a:t>
            </a:r>
            <a:r>
              <a:rPr lang="de-DE" dirty="0" err="1"/>
              <a:t>spectrum</a:t>
            </a:r>
            <a:r>
              <a:rPr lang="de-DE" dirty="0"/>
              <a:t> (orange)</a:t>
            </a:r>
          </a:p>
          <a:p>
            <a:pPr>
              <a:buFont typeface="Arial" panose="020B0604020202020204" pitchFamily="34" charset="0"/>
              <a:buChar char="•"/>
            </a:pPr>
            <a:r>
              <a:rPr lang="de-DE" dirty="0" err="1"/>
              <a:t>scaled</a:t>
            </a:r>
            <a:r>
              <a:rPr lang="de-DE" dirty="0"/>
              <a:t> </a:t>
            </a:r>
            <a:r>
              <a:rPr lang="de-DE" dirty="0" err="1"/>
              <a:t>particle</a:t>
            </a:r>
            <a:r>
              <a:rPr lang="de-DE" dirty="0"/>
              <a:t> </a:t>
            </a:r>
            <a:r>
              <a:rPr lang="de-DE" dirty="0" err="1"/>
              <a:t>output</a:t>
            </a:r>
            <a:r>
              <a:rPr lang="de-DE" dirty="0"/>
              <a:t> (</a:t>
            </a:r>
            <a:r>
              <a:rPr lang="de-DE" dirty="0" err="1"/>
              <a:t>green</a:t>
            </a:r>
            <a:r>
              <a:rPr lang="de-DE" dirty="0"/>
              <a:t>) </a:t>
            </a:r>
            <a:r>
              <a:rPr lang="de-DE" b="1" dirty="0"/>
              <a:t>x 10</a:t>
            </a:r>
          </a:p>
          <a:p>
            <a:pPr>
              <a:buFont typeface="Arial" panose="020B0604020202020204" pitchFamily="34" charset="0"/>
              <a:buChar char="•"/>
            </a:pPr>
            <a:r>
              <a:rPr lang="de-DE" dirty="0" err="1"/>
              <a:t>overall</a:t>
            </a:r>
            <a:r>
              <a:rPr lang="de-DE" dirty="0"/>
              <a:t> </a:t>
            </a:r>
            <a:r>
              <a:rPr lang="de-DE" dirty="0" err="1"/>
              <a:t>transmission</a:t>
            </a:r>
            <a:r>
              <a:rPr lang="de-DE" dirty="0"/>
              <a:t> </a:t>
            </a:r>
            <a:r>
              <a:rPr lang="de-DE" dirty="0" err="1"/>
              <a:t>is</a:t>
            </a:r>
            <a:r>
              <a:rPr lang="de-DE" dirty="0"/>
              <a:t> optimal at </a:t>
            </a:r>
            <a:r>
              <a:rPr lang="de-DE" b="1" dirty="0"/>
              <a:t>8 MeV</a:t>
            </a:r>
          </a:p>
          <a:p>
            <a:pPr>
              <a:buFont typeface="Arial" panose="020B0604020202020204" pitchFamily="34" charset="0"/>
              <a:buChar char="•"/>
            </a:pPr>
            <a:r>
              <a:rPr lang="de-DE" dirty="0" err="1"/>
              <a:t>scaling</a:t>
            </a:r>
            <a:r>
              <a:rPr lang="de-DE" dirty="0"/>
              <a:t> </a:t>
            </a:r>
            <a:r>
              <a:rPr lang="de-DE" dirty="0" err="1"/>
              <a:t>by</a:t>
            </a:r>
            <a:r>
              <a:rPr lang="de-DE" dirty="0"/>
              <a:t> TNSA </a:t>
            </a:r>
            <a:r>
              <a:rPr lang="de-DE" dirty="0" err="1"/>
              <a:t>particle</a:t>
            </a:r>
            <a:r>
              <a:rPr lang="de-DE" dirty="0"/>
              <a:t> </a:t>
            </a:r>
            <a:r>
              <a:rPr lang="de-DE" dirty="0" err="1"/>
              <a:t>spectrum</a:t>
            </a:r>
            <a:r>
              <a:rPr lang="de-DE" dirty="0"/>
              <a:t> </a:t>
            </a:r>
            <a:r>
              <a:rPr lang="de-DE" dirty="0" err="1"/>
              <a:t>leads</a:t>
            </a:r>
            <a:r>
              <a:rPr lang="de-DE" dirty="0"/>
              <a:t> </a:t>
            </a:r>
            <a:r>
              <a:rPr lang="de-DE" dirty="0" err="1"/>
              <a:t>to</a:t>
            </a:r>
            <a:r>
              <a:rPr lang="de-DE" dirty="0"/>
              <a:t> an optimal </a:t>
            </a:r>
            <a:r>
              <a:rPr lang="de-DE" dirty="0" err="1"/>
              <a:t>energy</a:t>
            </a:r>
            <a:r>
              <a:rPr lang="de-DE" dirty="0"/>
              <a:t> </a:t>
            </a:r>
            <a:r>
              <a:rPr lang="de-DE" dirty="0" err="1"/>
              <a:t>of</a:t>
            </a:r>
            <a:r>
              <a:rPr lang="de-DE" dirty="0"/>
              <a:t> </a:t>
            </a:r>
            <a:r>
              <a:rPr lang="de-DE" b="1" dirty="0"/>
              <a:t>7 – 8 MeV</a:t>
            </a:r>
          </a:p>
          <a:p>
            <a:pPr>
              <a:buFont typeface="Arial" panose="020B0604020202020204" pitchFamily="34" charset="0"/>
              <a:buChar char="•"/>
            </a:pPr>
            <a:r>
              <a:rPr lang="de-DE" dirty="0" err="1"/>
              <a:t>which</a:t>
            </a:r>
            <a:r>
              <a:rPr lang="de-DE" dirty="0"/>
              <a:t> </a:t>
            </a:r>
            <a:r>
              <a:rPr lang="de-DE" dirty="0" err="1"/>
              <a:t>is</a:t>
            </a:r>
            <a:r>
              <a:rPr lang="de-DE" dirty="0"/>
              <a:t> </a:t>
            </a:r>
            <a:r>
              <a:rPr lang="de-DE" b="1" dirty="0"/>
              <a:t>„</a:t>
            </a:r>
            <a:r>
              <a:rPr lang="de-DE" b="1" dirty="0" err="1"/>
              <a:t>coincidentally</a:t>
            </a:r>
            <a:r>
              <a:rPr lang="de-DE" b="1" dirty="0"/>
              <a:t>“ </a:t>
            </a:r>
            <a:r>
              <a:rPr lang="de-DE" dirty="0" err="1"/>
              <a:t>the</a:t>
            </a:r>
            <a:r>
              <a:rPr lang="de-DE" dirty="0"/>
              <a:t> nominal </a:t>
            </a:r>
            <a:r>
              <a:rPr lang="de-DE" dirty="0" err="1"/>
              <a:t>particle</a:t>
            </a:r>
            <a:r>
              <a:rPr lang="de-DE" dirty="0"/>
              <a:t> </a:t>
            </a:r>
            <a:r>
              <a:rPr lang="de-DE" dirty="0" err="1"/>
              <a:t>energy</a:t>
            </a:r>
            <a:r>
              <a:rPr lang="de-DE" dirty="0"/>
              <a:t> </a:t>
            </a:r>
            <a:r>
              <a:rPr lang="de-DE" dirty="0" err="1"/>
              <a:t>for</a:t>
            </a:r>
            <a:r>
              <a:rPr lang="de-DE" dirty="0"/>
              <a:t> </a:t>
            </a:r>
            <a:r>
              <a:rPr lang="de-DE" dirty="0" err="1"/>
              <a:t>the</a:t>
            </a:r>
            <a:r>
              <a:rPr lang="de-DE" dirty="0"/>
              <a:t> 3-gap </a:t>
            </a:r>
            <a:r>
              <a:rPr lang="de-DE" dirty="0" err="1"/>
              <a:t>cavity</a:t>
            </a:r>
            <a:endParaRPr lang="de-DE" dirty="0"/>
          </a:p>
          <a:p>
            <a:pPr>
              <a:buFont typeface="Arial" panose="020B0604020202020204" pitchFamily="34" charset="0"/>
              <a:buChar char="•"/>
            </a:pPr>
            <a:r>
              <a:rPr lang="de-DE" b="1" dirty="0" err="1"/>
              <a:t>energy</a:t>
            </a:r>
            <a:r>
              <a:rPr lang="de-DE" b="1" dirty="0"/>
              <a:t> </a:t>
            </a:r>
            <a:r>
              <a:rPr lang="de-DE" b="1" dirty="0" err="1"/>
              <a:t>compression</a:t>
            </a:r>
            <a:r>
              <a:rPr lang="de-DE" b="1" dirty="0"/>
              <a:t> and </a:t>
            </a:r>
            <a:r>
              <a:rPr lang="de-DE" b="1" dirty="0" err="1"/>
              <a:t>thus</a:t>
            </a:r>
            <a:r>
              <a:rPr lang="de-DE" b="1" dirty="0"/>
              <a:t> </a:t>
            </a:r>
            <a:r>
              <a:rPr lang="de-DE" b="1" dirty="0" err="1"/>
              <a:t>the</a:t>
            </a:r>
            <a:r>
              <a:rPr lang="de-DE" b="1" dirty="0"/>
              <a:t> </a:t>
            </a:r>
            <a:r>
              <a:rPr lang="de-DE" b="1" dirty="0" err="1"/>
              <a:t>cavity</a:t>
            </a:r>
            <a:r>
              <a:rPr lang="de-DE" b="1" dirty="0"/>
              <a:t> </a:t>
            </a:r>
            <a:r>
              <a:rPr lang="de-DE" b="1" dirty="0" err="1"/>
              <a:t>is</a:t>
            </a:r>
            <a:r>
              <a:rPr lang="de-DE" b="1" dirty="0"/>
              <a:t> </a:t>
            </a:r>
            <a:r>
              <a:rPr lang="de-DE" b="1" dirty="0" err="1"/>
              <a:t>the</a:t>
            </a:r>
            <a:r>
              <a:rPr lang="de-DE" b="1" dirty="0"/>
              <a:t> </a:t>
            </a:r>
            <a:r>
              <a:rPr lang="de-DE" b="1" dirty="0" err="1"/>
              <a:t>bottleneck</a:t>
            </a:r>
            <a:r>
              <a:rPr lang="de-DE" b="1" dirty="0"/>
              <a:t> </a:t>
            </a:r>
            <a:r>
              <a:rPr lang="de-DE" b="1" dirty="0" err="1"/>
              <a:t>for</a:t>
            </a:r>
            <a:r>
              <a:rPr lang="de-DE" b="1" dirty="0"/>
              <a:t> </a:t>
            </a:r>
            <a:r>
              <a:rPr lang="de-DE" b="1" dirty="0" err="1"/>
              <a:t>the</a:t>
            </a:r>
            <a:r>
              <a:rPr lang="de-DE" b="1" dirty="0"/>
              <a:t> </a:t>
            </a:r>
            <a:r>
              <a:rPr lang="de-DE" b="1" dirty="0" err="1"/>
              <a:t>current</a:t>
            </a:r>
            <a:r>
              <a:rPr lang="de-DE" b="1" dirty="0"/>
              <a:t> </a:t>
            </a:r>
            <a:r>
              <a:rPr lang="de-DE" b="1" dirty="0" err="1"/>
              <a:t>setup</a:t>
            </a:r>
            <a:endParaRPr lang="de-DE" b="1" dirty="0"/>
          </a:p>
        </p:txBody>
      </p:sp>
      <p:sp>
        <p:nvSpPr>
          <p:cNvPr id="19" name="TextBox 18">
            <a:extLst>
              <a:ext uri="{FF2B5EF4-FFF2-40B4-BE49-F238E27FC236}">
                <a16:creationId xmlns:a16="http://schemas.microsoft.com/office/drawing/2014/main" id="{FCDB03C9-D5F9-1B5D-3D3B-521250E03CCA}"/>
              </a:ext>
            </a:extLst>
          </p:cNvPr>
          <p:cNvSpPr txBox="1"/>
          <p:nvPr/>
        </p:nvSpPr>
        <p:spPr>
          <a:xfrm>
            <a:off x="4108054" y="2882685"/>
            <a:ext cx="1479892" cy="369332"/>
          </a:xfrm>
          <a:prstGeom prst="rect">
            <a:avLst/>
          </a:prstGeom>
          <a:noFill/>
        </p:spPr>
        <p:txBody>
          <a:bodyPr wrap="none" rtlCol="0">
            <a:spAutoFit/>
          </a:bodyPr>
          <a:lstStyle/>
          <a:p>
            <a:r>
              <a:rPr lang="en-US" dirty="0">
                <a:solidFill>
                  <a:srgbClr val="0070C0"/>
                </a:solidFill>
              </a:rPr>
              <a:t>transmission</a:t>
            </a:r>
          </a:p>
        </p:txBody>
      </p:sp>
      <p:sp>
        <p:nvSpPr>
          <p:cNvPr id="20" name="TextBox 19">
            <a:extLst>
              <a:ext uri="{FF2B5EF4-FFF2-40B4-BE49-F238E27FC236}">
                <a16:creationId xmlns:a16="http://schemas.microsoft.com/office/drawing/2014/main" id="{ACDEDBE8-35B5-9492-3317-A7687A9211AD}"/>
              </a:ext>
            </a:extLst>
          </p:cNvPr>
          <p:cNvSpPr txBox="1"/>
          <p:nvPr/>
        </p:nvSpPr>
        <p:spPr>
          <a:xfrm>
            <a:off x="1434100" y="2421020"/>
            <a:ext cx="1595373" cy="646331"/>
          </a:xfrm>
          <a:prstGeom prst="rect">
            <a:avLst/>
          </a:prstGeom>
          <a:noFill/>
        </p:spPr>
        <p:txBody>
          <a:bodyPr wrap="none" rtlCol="0">
            <a:spAutoFit/>
          </a:bodyPr>
          <a:lstStyle/>
          <a:p>
            <a:r>
              <a:rPr lang="en-US" dirty="0">
                <a:solidFill>
                  <a:srgbClr val="FFC000"/>
                </a:solidFill>
              </a:rPr>
              <a:t>TNSA particle</a:t>
            </a:r>
          </a:p>
          <a:p>
            <a:r>
              <a:rPr lang="en-US" dirty="0">
                <a:solidFill>
                  <a:srgbClr val="FFC000"/>
                </a:solidFill>
              </a:rPr>
              <a:t>spectrum</a:t>
            </a:r>
          </a:p>
        </p:txBody>
      </p:sp>
      <p:sp>
        <p:nvSpPr>
          <p:cNvPr id="21" name="TextBox 20">
            <a:extLst>
              <a:ext uri="{FF2B5EF4-FFF2-40B4-BE49-F238E27FC236}">
                <a16:creationId xmlns:a16="http://schemas.microsoft.com/office/drawing/2014/main" id="{53034673-543A-471B-85AE-2A72855FE6D2}"/>
              </a:ext>
            </a:extLst>
          </p:cNvPr>
          <p:cNvSpPr txBox="1"/>
          <p:nvPr/>
        </p:nvSpPr>
        <p:spPr>
          <a:xfrm>
            <a:off x="4372451" y="4859188"/>
            <a:ext cx="1723549" cy="646331"/>
          </a:xfrm>
          <a:prstGeom prst="rect">
            <a:avLst/>
          </a:prstGeom>
          <a:noFill/>
        </p:spPr>
        <p:txBody>
          <a:bodyPr wrap="none" rtlCol="0">
            <a:spAutoFit/>
          </a:bodyPr>
          <a:lstStyle/>
          <a:p>
            <a:r>
              <a:rPr lang="en-US" dirty="0">
                <a:solidFill>
                  <a:srgbClr val="00B050"/>
                </a:solidFill>
              </a:rPr>
              <a:t>scaled particle </a:t>
            </a:r>
          </a:p>
          <a:p>
            <a:r>
              <a:rPr lang="en-US" dirty="0">
                <a:solidFill>
                  <a:srgbClr val="00B050"/>
                </a:solidFill>
              </a:rPr>
              <a:t>output x 10</a:t>
            </a:r>
          </a:p>
        </p:txBody>
      </p:sp>
    </p:spTree>
    <p:extLst>
      <p:ext uri="{BB962C8B-B14F-4D97-AF65-F5344CB8AC3E}">
        <p14:creationId xmlns:p14="http://schemas.microsoft.com/office/powerpoint/2010/main" val="3677927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ED6E8-D0CE-7C80-8FE5-C1A7AD106FB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2E6E5BE-8DAA-1788-6775-C72287AE7577}"/>
              </a:ext>
            </a:extLst>
          </p:cNvPr>
          <p:cNvSpPr>
            <a:spLocks noGrp="1"/>
          </p:cNvSpPr>
          <p:nvPr>
            <p:ph type="title"/>
          </p:nvPr>
        </p:nvSpPr>
        <p:spPr>
          <a:xfrm>
            <a:off x="360000" y="736682"/>
            <a:ext cx="9696000" cy="600824"/>
          </a:xfrm>
        </p:spPr>
        <p:txBody>
          <a:bodyPr>
            <a:normAutofit/>
          </a:bodyPr>
          <a:lstStyle/>
          <a:p>
            <a:r>
              <a:rPr lang="en-US" sz="3200" dirty="0"/>
              <a:t>conclusion and outlook</a:t>
            </a:r>
          </a:p>
        </p:txBody>
      </p:sp>
      <p:sp>
        <p:nvSpPr>
          <p:cNvPr id="4" name="Datumsplatzhalter 3">
            <a:extLst>
              <a:ext uri="{FF2B5EF4-FFF2-40B4-BE49-F238E27FC236}">
                <a16:creationId xmlns:a16="http://schemas.microsoft.com/office/drawing/2014/main" id="{09D025BB-4BD0-4FEB-7CD0-E403834FF57B}"/>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FCEC0AFE-5CDD-1240-7D7E-530811FC1903}"/>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F877559C-9F2C-1868-024F-019F6C385B89}"/>
              </a:ext>
            </a:extLst>
          </p:cNvPr>
          <p:cNvSpPr>
            <a:spLocks noGrp="1"/>
          </p:cNvSpPr>
          <p:nvPr>
            <p:ph type="sldNum" sz="quarter" idx="16"/>
          </p:nvPr>
        </p:nvSpPr>
        <p:spPr/>
        <p:txBody>
          <a:bodyPr/>
          <a:lstStyle/>
          <a:p>
            <a:fld id="{DD2F4C09-65E4-4AD7-8D55-83CBD210ED85}" type="slidenum">
              <a:rPr lang="en-US" smtClean="0"/>
              <a:pPr/>
              <a:t>29</a:t>
            </a:fld>
            <a:endParaRPr lang="en-US"/>
          </a:p>
        </p:txBody>
      </p:sp>
      <p:sp>
        <p:nvSpPr>
          <p:cNvPr id="7" name="Content Placeholder 2">
            <a:extLst>
              <a:ext uri="{FF2B5EF4-FFF2-40B4-BE49-F238E27FC236}">
                <a16:creationId xmlns:a16="http://schemas.microsoft.com/office/drawing/2014/main" id="{4601E2F4-2C7A-7319-3E8F-5F179FF3E9E7}"/>
              </a:ext>
            </a:extLst>
          </p:cNvPr>
          <p:cNvSpPr>
            <a:spLocks noGrp="1"/>
          </p:cNvSpPr>
          <p:nvPr>
            <p:ph idx="1"/>
          </p:nvPr>
        </p:nvSpPr>
        <p:spPr>
          <a:xfrm>
            <a:off x="633457" y="1769980"/>
            <a:ext cx="10515600" cy="4351338"/>
          </a:xfrm>
        </p:spPr>
        <p:txBody>
          <a:bodyPr/>
          <a:lstStyle/>
          <a:p>
            <a:endParaRPr lang="en-US" dirty="0"/>
          </a:p>
          <a:p>
            <a:pPr>
              <a:buFont typeface="Arial" panose="020B0604020202020204" pitchFamily="34" charset="0"/>
              <a:buChar char="•"/>
            </a:pPr>
            <a:r>
              <a:rPr lang="en-US" dirty="0"/>
              <a:t>inclusion of other elements such as quadrupole duplets or plasma lenses</a:t>
            </a:r>
          </a:p>
          <a:p>
            <a:pPr>
              <a:buFont typeface="Arial" panose="020B0604020202020204" pitchFamily="34" charset="0"/>
              <a:buChar char="•"/>
            </a:pPr>
            <a:r>
              <a:rPr lang="en-US" dirty="0"/>
              <a:t>benchmark and improve model </a:t>
            </a:r>
            <a:r>
              <a:rPr lang="en-US" dirty="0" err="1"/>
              <a:t>w.r.t.</a:t>
            </a:r>
            <a:r>
              <a:rPr lang="en-US" dirty="0"/>
              <a:t> accuracy and robustness (using PHELIX measurements for various TNSA distributions)</a:t>
            </a:r>
          </a:p>
          <a:p>
            <a:pPr lvl="1">
              <a:buFont typeface="Arial" panose="020B0604020202020204" pitchFamily="34" charset="0"/>
              <a:buChar char="•"/>
            </a:pPr>
            <a:r>
              <a:rPr lang="en-US" dirty="0"/>
              <a:t>shot to shot robustness for one specific optimized system</a:t>
            </a:r>
          </a:p>
          <a:p>
            <a:pPr>
              <a:buFont typeface="Arial" panose="020B0604020202020204" pitchFamily="34" charset="0"/>
              <a:buChar char="•"/>
            </a:pPr>
            <a:r>
              <a:rPr lang="en-US" dirty="0"/>
              <a:t>expand/couple loss function for additional beam features such as energy selection, emittance, target divergence…</a:t>
            </a:r>
          </a:p>
          <a:p>
            <a:pPr>
              <a:buFont typeface="Arial" panose="020B0604020202020204" pitchFamily="34" charset="0"/>
              <a:buChar char="•"/>
            </a:pPr>
            <a:r>
              <a:rPr lang="en-US" dirty="0"/>
              <a:t>map improvement by adding higher order maps, map training</a:t>
            </a:r>
          </a:p>
          <a:p>
            <a:pPr>
              <a:buFont typeface="Arial" panose="020B0604020202020204" pitchFamily="34" charset="0"/>
              <a:buChar char="•"/>
            </a:pPr>
            <a:r>
              <a:rPr lang="en-US" dirty="0"/>
              <a:t>design studies on ideal/optimized beamline elements (e.g. voltage profile/frequency of the cavity)</a:t>
            </a:r>
          </a:p>
          <a:p>
            <a:endParaRPr lang="en-US" dirty="0"/>
          </a:p>
          <a:p>
            <a:pPr marL="0" indent="0">
              <a:buNone/>
            </a:pPr>
            <a:endParaRPr lang="en-US" dirty="0"/>
          </a:p>
        </p:txBody>
      </p:sp>
    </p:spTree>
    <p:extLst>
      <p:ext uri="{BB962C8B-B14F-4D97-AF65-F5344CB8AC3E}">
        <p14:creationId xmlns:p14="http://schemas.microsoft.com/office/powerpoint/2010/main" val="3149259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9E2E1-57AC-D90D-3B7D-08A6C030C3D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6093429-6340-AAC9-8CF2-F667606AE04C}"/>
              </a:ext>
            </a:extLst>
          </p:cNvPr>
          <p:cNvSpPr>
            <a:spLocks noGrp="1"/>
          </p:cNvSpPr>
          <p:nvPr>
            <p:ph type="title"/>
          </p:nvPr>
        </p:nvSpPr>
        <p:spPr>
          <a:xfrm>
            <a:off x="359999" y="736682"/>
            <a:ext cx="10822865" cy="1080000"/>
          </a:xfrm>
        </p:spPr>
        <p:txBody>
          <a:bodyPr>
            <a:normAutofit/>
          </a:bodyPr>
          <a:lstStyle/>
          <a:p>
            <a:r>
              <a:rPr lang="en-US" sz="3600" dirty="0"/>
              <a:t>Reference setup – LIGHT experiment</a:t>
            </a:r>
          </a:p>
        </p:txBody>
      </p:sp>
      <p:sp>
        <p:nvSpPr>
          <p:cNvPr id="4" name="Datumsplatzhalter 3">
            <a:extLst>
              <a:ext uri="{FF2B5EF4-FFF2-40B4-BE49-F238E27FC236}">
                <a16:creationId xmlns:a16="http://schemas.microsoft.com/office/drawing/2014/main" id="{1B5C4602-B501-ABC4-15A7-95E3658E1C4B}"/>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A81386F7-3062-559D-81F3-9F2FE59DEA38}"/>
              </a:ext>
            </a:extLst>
          </p:cNvPr>
          <p:cNvSpPr>
            <a:spLocks noGrp="1"/>
          </p:cNvSpPr>
          <p:nvPr>
            <p:ph type="ftr" sz="quarter" idx="15"/>
          </p:nvPr>
        </p:nvSpPr>
        <p:spPr/>
        <p:txBody>
          <a:bodyPr/>
          <a:lstStyle/>
          <a:p>
            <a:r>
              <a:rPr lang="en-US" sz="1000" dirty="0"/>
              <a:t>beam line optimization for laser-accelerated ions</a:t>
            </a:r>
            <a:endParaRPr lang="en-US" dirty="0"/>
          </a:p>
        </p:txBody>
      </p:sp>
      <p:sp>
        <p:nvSpPr>
          <p:cNvPr id="6" name="Foliennummernplatzhalter 5">
            <a:extLst>
              <a:ext uri="{FF2B5EF4-FFF2-40B4-BE49-F238E27FC236}">
                <a16:creationId xmlns:a16="http://schemas.microsoft.com/office/drawing/2014/main" id="{BCD8D2A5-D117-EA0D-8928-56823009CD0D}"/>
              </a:ext>
            </a:extLst>
          </p:cNvPr>
          <p:cNvSpPr>
            <a:spLocks noGrp="1"/>
          </p:cNvSpPr>
          <p:nvPr>
            <p:ph type="sldNum" sz="quarter" idx="16"/>
          </p:nvPr>
        </p:nvSpPr>
        <p:spPr/>
        <p:txBody>
          <a:bodyPr/>
          <a:lstStyle/>
          <a:p>
            <a:fld id="{DD2F4C09-65E4-4AD7-8D55-83CBD210ED85}" type="slidenum">
              <a:rPr lang="en-US" smtClean="0"/>
              <a:pPr/>
              <a:t>3</a:t>
            </a:fld>
            <a:endParaRPr lang="en-US"/>
          </a:p>
        </p:txBody>
      </p:sp>
      <p:pic>
        <p:nvPicPr>
          <p:cNvPr id="8" name="Content Placeholder 6" descr="A diagram of a blue cylinder with wires and a blue cylinder with red and yellow lines&#10;&#10;Description automatically generated">
            <a:extLst>
              <a:ext uri="{FF2B5EF4-FFF2-40B4-BE49-F238E27FC236}">
                <a16:creationId xmlns:a16="http://schemas.microsoft.com/office/drawing/2014/main" id="{39039E6A-FC0A-370E-CB9E-BD20CA7C37D0}"/>
              </a:ext>
            </a:extLst>
          </p:cNvPr>
          <p:cNvPicPr>
            <a:picLocks noGrp="1" noChangeAspect="1"/>
          </p:cNvPicPr>
          <p:nvPr>
            <p:ph idx="1"/>
          </p:nvPr>
        </p:nvPicPr>
        <p:blipFill>
          <a:blip r:embed="rId3"/>
          <a:stretch>
            <a:fillRect/>
          </a:stretch>
        </p:blipFill>
        <p:spPr>
          <a:xfrm>
            <a:off x="4601359" y="2052483"/>
            <a:ext cx="7222954" cy="3615941"/>
          </a:xfrm>
        </p:spPr>
      </p:pic>
      <p:sp>
        <p:nvSpPr>
          <p:cNvPr id="28" name="TextBox 27">
            <a:extLst>
              <a:ext uri="{FF2B5EF4-FFF2-40B4-BE49-F238E27FC236}">
                <a16:creationId xmlns:a16="http://schemas.microsoft.com/office/drawing/2014/main" id="{8DED4A73-4676-C5FC-2EAE-81A28621B2E2}"/>
              </a:ext>
            </a:extLst>
          </p:cNvPr>
          <p:cNvSpPr txBox="1"/>
          <p:nvPr/>
        </p:nvSpPr>
        <p:spPr>
          <a:xfrm>
            <a:off x="4601358" y="5711426"/>
            <a:ext cx="7222953" cy="523220"/>
          </a:xfrm>
          <a:prstGeom prst="rect">
            <a:avLst/>
          </a:prstGeom>
          <a:noFill/>
        </p:spPr>
        <p:txBody>
          <a:bodyPr wrap="square" rtlCol="0">
            <a:spAutoFit/>
          </a:bodyPr>
          <a:lstStyle/>
          <a:p>
            <a:r>
              <a:rPr lang="en-US" sz="1400" dirty="0"/>
              <a:t>M. Metternich, Shaping of laser-accelerated ion beams for applications in high energy density physics (2023) </a:t>
            </a:r>
          </a:p>
        </p:txBody>
      </p:sp>
      <p:sp>
        <p:nvSpPr>
          <p:cNvPr id="3" name="Content Placeholder 2">
            <a:extLst>
              <a:ext uri="{FF2B5EF4-FFF2-40B4-BE49-F238E27FC236}">
                <a16:creationId xmlns:a16="http://schemas.microsoft.com/office/drawing/2014/main" id="{C73C58A6-9688-87DF-39EF-65BB7BE70B77}"/>
              </a:ext>
            </a:extLst>
          </p:cNvPr>
          <p:cNvSpPr txBox="1">
            <a:spLocks/>
          </p:cNvSpPr>
          <p:nvPr/>
        </p:nvSpPr>
        <p:spPr>
          <a:xfrm>
            <a:off x="367688" y="2126549"/>
            <a:ext cx="4233670" cy="4108098"/>
          </a:xfrm>
          <a:prstGeom prst="rect">
            <a:avLst/>
          </a:prstGeom>
        </p:spPr>
        <p:txBody>
          <a:bodyPr vert="horz" lIns="0" tIns="0" rIns="0" bIns="0" rtlCol="0">
            <a:normAutofit fontScale="92500" lnSpcReduction="20000"/>
          </a:bodyPr>
          <a:lstStyle>
            <a:lvl1pPr marL="228600" indent="-228600" algn="l" defTabSz="914400" rtl="0" eaLnBrk="1" latinLnBrk="0" hangingPunct="1">
              <a:lnSpc>
                <a:spcPct val="100000"/>
              </a:lnSpc>
              <a:spcBef>
                <a:spcPts val="1000"/>
              </a:spcBef>
              <a:buFont typeface="Wingdings" panose="05000000000000000000" pitchFamily="2" charset="2"/>
              <a:buChar char="§"/>
              <a:defRPr sz="2000" kern="1200" spc="4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a:buFont typeface="Arial" panose="020B0604020202020204" pitchFamily="34" charset="0"/>
              <a:buChar char="•"/>
            </a:pPr>
            <a:r>
              <a:rPr lang="en-US" dirty="0"/>
              <a:t>Setup consisting of focusing, energy compression and transport</a:t>
            </a:r>
          </a:p>
          <a:p>
            <a:pPr>
              <a:buFont typeface="Arial" panose="020B0604020202020204" pitchFamily="34" charset="0"/>
              <a:buChar char="•"/>
            </a:pPr>
            <a:r>
              <a:rPr lang="en-US" dirty="0"/>
              <a:t>Optimization schemes are a standard for large accelerators but typically for fixed elements</a:t>
            </a:r>
          </a:p>
          <a:p>
            <a:pPr>
              <a:buFont typeface="Arial" panose="020B0604020202020204" pitchFamily="34" charset="0"/>
              <a:buChar char="•"/>
            </a:pPr>
            <a:r>
              <a:rPr lang="en-US" b="1" dirty="0"/>
              <a:t>Most attempts use simplified/linear, models and limited parameters (e.g. quadrupole currents but fixed distances, drift distances but fixed permanent magnet field)</a:t>
            </a:r>
          </a:p>
          <a:p>
            <a:pPr>
              <a:buFont typeface="Arial" panose="020B0604020202020204" pitchFamily="34" charset="0"/>
              <a:buChar char="•"/>
            </a:pPr>
            <a:r>
              <a:rPr lang="en-US" b="1" dirty="0"/>
              <a:t>robustness and accuracy of the optimization point is rarely addressed</a:t>
            </a:r>
          </a:p>
          <a:p>
            <a:pPr>
              <a:buFont typeface="Arial" panose="020B0604020202020204" pitchFamily="34" charset="0"/>
              <a:buChar char="•"/>
            </a:pPr>
            <a:endParaRPr lang="en-US" b="1" dirty="0"/>
          </a:p>
          <a:p>
            <a:pPr marL="0" indent="0">
              <a:buFont typeface="Wingdings" panose="05000000000000000000" pitchFamily="2" charset="2"/>
              <a:buNone/>
            </a:pPr>
            <a:endParaRPr lang="en-US" dirty="0"/>
          </a:p>
        </p:txBody>
      </p:sp>
    </p:spTree>
    <p:extLst>
      <p:ext uri="{BB962C8B-B14F-4D97-AF65-F5344CB8AC3E}">
        <p14:creationId xmlns:p14="http://schemas.microsoft.com/office/powerpoint/2010/main" val="296570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522FA-8C6F-494C-1A6D-FA1F5F2A34A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C335080-E89C-F577-1707-CBC6D7699AD7}"/>
              </a:ext>
            </a:extLst>
          </p:cNvPr>
          <p:cNvSpPr>
            <a:spLocks noGrp="1"/>
          </p:cNvSpPr>
          <p:nvPr>
            <p:ph type="title"/>
          </p:nvPr>
        </p:nvSpPr>
        <p:spPr/>
        <p:txBody>
          <a:bodyPr/>
          <a:lstStyle/>
          <a:p>
            <a:r>
              <a:rPr lang="en-US" dirty="0"/>
              <a:t>ACKNOWLEDGEMENTS</a:t>
            </a:r>
          </a:p>
        </p:txBody>
      </p:sp>
      <p:sp>
        <p:nvSpPr>
          <p:cNvPr id="3" name="Datumsplatzhalter 2">
            <a:extLst>
              <a:ext uri="{FF2B5EF4-FFF2-40B4-BE49-F238E27FC236}">
                <a16:creationId xmlns:a16="http://schemas.microsoft.com/office/drawing/2014/main" id="{77B50F7D-556C-B088-7155-C31B462573F9}"/>
              </a:ext>
            </a:extLst>
          </p:cNvPr>
          <p:cNvSpPr>
            <a:spLocks noGrp="1"/>
          </p:cNvSpPr>
          <p:nvPr>
            <p:ph type="dt" sz="half" idx="10"/>
          </p:nvPr>
        </p:nvSpPr>
        <p:spPr/>
        <p:txBody>
          <a:bodyPr/>
          <a:lstStyle/>
          <a:p>
            <a:fld id="{55F8EBFF-EC2F-9446-832E-76A194655110}" type="datetime1">
              <a:rPr lang="en-US" smtClean="0"/>
              <a:t>10/29/24</a:t>
            </a:fld>
            <a:endParaRPr lang="en-US" dirty="0"/>
          </a:p>
        </p:txBody>
      </p:sp>
      <p:sp>
        <p:nvSpPr>
          <p:cNvPr id="5" name="Foliennummernplatzhalter 4">
            <a:extLst>
              <a:ext uri="{FF2B5EF4-FFF2-40B4-BE49-F238E27FC236}">
                <a16:creationId xmlns:a16="http://schemas.microsoft.com/office/drawing/2014/main" id="{F86BB989-68D9-1439-5D93-2CD250CC71E5}"/>
              </a:ext>
            </a:extLst>
          </p:cNvPr>
          <p:cNvSpPr>
            <a:spLocks noGrp="1"/>
          </p:cNvSpPr>
          <p:nvPr>
            <p:ph type="sldNum" sz="quarter" idx="12"/>
          </p:nvPr>
        </p:nvSpPr>
        <p:spPr/>
        <p:txBody>
          <a:bodyPr/>
          <a:lstStyle/>
          <a:p>
            <a:fld id="{DD2F4C09-65E4-4AD7-8D55-83CBD210ED85}" type="slidenum">
              <a:rPr lang="en-US" smtClean="0"/>
              <a:pPr/>
              <a:t>30</a:t>
            </a:fld>
            <a:endParaRPr lang="en-US"/>
          </a:p>
        </p:txBody>
      </p:sp>
      <p:sp>
        <p:nvSpPr>
          <p:cNvPr id="6" name="Google Shape;443;p23">
            <a:extLst>
              <a:ext uri="{FF2B5EF4-FFF2-40B4-BE49-F238E27FC236}">
                <a16:creationId xmlns:a16="http://schemas.microsoft.com/office/drawing/2014/main" id="{46077E85-3202-B884-56EB-B53563B4C95D}"/>
              </a:ext>
            </a:extLst>
          </p:cNvPr>
          <p:cNvSpPr txBox="1">
            <a:spLocks/>
          </p:cNvSpPr>
          <p:nvPr/>
        </p:nvSpPr>
        <p:spPr>
          <a:xfrm>
            <a:off x="360001" y="2349000"/>
            <a:ext cx="11520300" cy="4131000"/>
          </a:xfrm>
          <a:prstGeom prst="rect">
            <a:avLst/>
          </a:prstGeom>
          <a:noFill/>
          <a:ln>
            <a:noFill/>
          </a:ln>
        </p:spPr>
        <p:txBody>
          <a:bodyPr spcFirstLastPara="1" vert="horz" wrap="square" lIns="0" tIns="0" rIns="0" bIns="0" rtlCol="0" anchor="t" anchorCtr="0">
            <a:norm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000" kern="1200" spc="4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Wingdings" panose="05000000000000000000" pitchFamily="2" charset="2"/>
              <a:buNone/>
            </a:pPr>
            <a:endParaRPr lang="en-US" sz="2800" dirty="0"/>
          </a:p>
          <a:p>
            <a:pPr marL="0" indent="0">
              <a:spcBef>
                <a:spcPts val="0"/>
              </a:spcBef>
              <a:buFont typeface="Wingdings" panose="05000000000000000000" pitchFamily="2" charset="2"/>
              <a:buNone/>
            </a:pPr>
            <a:r>
              <a:rPr lang="en-US" sz="2800" b="1" dirty="0"/>
              <a:t>Supervisor:</a:t>
            </a:r>
            <a:r>
              <a:rPr lang="en-US" sz="2800" dirty="0"/>
              <a:t> Oliver </a:t>
            </a:r>
            <a:r>
              <a:rPr lang="en-US" sz="2800" dirty="0" err="1"/>
              <a:t>Boine-Frankenheim</a:t>
            </a:r>
            <a:endParaRPr lang="en-US" sz="2800" dirty="0"/>
          </a:p>
          <a:p>
            <a:pPr marL="0" indent="0">
              <a:spcBef>
                <a:spcPts val="0"/>
              </a:spcBef>
              <a:buFont typeface="Wingdings" panose="05000000000000000000" pitchFamily="2" charset="2"/>
              <a:buNone/>
            </a:pPr>
            <a:r>
              <a:rPr lang="en-US" sz="2800" b="1" dirty="0"/>
              <a:t>Co-Supervisor:</a:t>
            </a:r>
            <a:r>
              <a:rPr lang="en-US" sz="2800" dirty="0"/>
              <a:t> </a:t>
            </a:r>
            <a:r>
              <a:rPr lang="en-US" sz="2800" dirty="0" err="1"/>
              <a:t>Catalin</a:t>
            </a:r>
            <a:r>
              <a:rPr lang="en-US" sz="2800" dirty="0"/>
              <a:t> </a:t>
            </a:r>
            <a:r>
              <a:rPr lang="en-US" sz="2800" dirty="0" err="1"/>
              <a:t>Ticoș</a:t>
            </a:r>
            <a:endParaRPr lang="en-US" sz="2800" dirty="0"/>
          </a:p>
          <a:p>
            <a:pPr marL="0" indent="0">
              <a:spcBef>
                <a:spcPts val="0"/>
              </a:spcBef>
              <a:buFont typeface="Wingdings" panose="05000000000000000000" pitchFamily="2" charset="2"/>
              <a:buNone/>
            </a:pPr>
            <a:endParaRPr lang="en-US" sz="2800" dirty="0"/>
          </a:p>
          <a:p>
            <a:pPr marL="0" indent="0">
              <a:spcBef>
                <a:spcPts val="0"/>
              </a:spcBef>
              <a:buClr>
                <a:schemeClr val="dk1"/>
              </a:buClr>
              <a:buSzPts val="1100"/>
              <a:buFont typeface="Arial"/>
              <a:buNone/>
            </a:pPr>
            <a:r>
              <a:rPr lang="en-US" sz="2800" dirty="0"/>
              <a:t>This work is supported by the Deutsche </a:t>
            </a:r>
            <a:r>
              <a:rPr lang="en-US" sz="2800" dirty="0" err="1"/>
              <a:t>Forschungsgemeinschaft</a:t>
            </a:r>
            <a:r>
              <a:rPr lang="en-US" sz="2800" dirty="0"/>
              <a:t> (DFG, German Research Foundation) – Project-ID 499256822 – GRK 2891 'Nuclear Photonics'.</a:t>
            </a:r>
          </a:p>
        </p:txBody>
      </p:sp>
      <p:pic>
        <p:nvPicPr>
          <p:cNvPr id="7" name="Google Shape;444;p23">
            <a:extLst>
              <a:ext uri="{FF2B5EF4-FFF2-40B4-BE49-F238E27FC236}">
                <a16:creationId xmlns:a16="http://schemas.microsoft.com/office/drawing/2014/main" id="{9C2BB485-E04F-E88B-C1A7-4F300E25C5CA}"/>
              </a:ext>
            </a:extLst>
          </p:cNvPr>
          <p:cNvPicPr preferRelativeResize="0"/>
          <p:nvPr/>
        </p:nvPicPr>
        <p:blipFill>
          <a:blip r:embed="rId2">
            <a:alphaModFix/>
          </a:blip>
          <a:stretch>
            <a:fillRect/>
          </a:stretch>
        </p:blipFill>
        <p:spPr>
          <a:xfrm>
            <a:off x="4616812" y="5376550"/>
            <a:ext cx="3006674" cy="759025"/>
          </a:xfrm>
          <a:prstGeom prst="rect">
            <a:avLst/>
          </a:prstGeom>
          <a:noFill/>
          <a:ln>
            <a:noFill/>
          </a:ln>
        </p:spPr>
      </p:pic>
    </p:spTree>
    <p:extLst>
      <p:ext uri="{BB962C8B-B14F-4D97-AF65-F5344CB8AC3E}">
        <p14:creationId xmlns:p14="http://schemas.microsoft.com/office/powerpoint/2010/main" val="58440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EBC8D-7944-2C14-EC0B-90565AC89F4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4F0227-644E-F055-4EFE-5EE964491D09}"/>
              </a:ext>
            </a:extLst>
          </p:cNvPr>
          <p:cNvSpPr>
            <a:spLocks noGrp="1"/>
          </p:cNvSpPr>
          <p:nvPr>
            <p:ph type="title"/>
          </p:nvPr>
        </p:nvSpPr>
        <p:spPr>
          <a:xfrm>
            <a:off x="360000" y="736682"/>
            <a:ext cx="9696000" cy="1080000"/>
          </a:xfrm>
        </p:spPr>
        <p:txBody>
          <a:bodyPr>
            <a:normAutofit/>
          </a:bodyPr>
          <a:lstStyle/>
          <a:p>
            <a:r>
              <a:rPr lang="en-US" sz="3200" dirty="0"/>
              <a:t>Expanded Beamline</a:t>
            </a:r>
          </a:p>
        </p:txBody>
      </p:sp>
      <p:sp>
        <p:nvSpPr>
          <p:cNvPr id="4" name="Datumsplatzhalter 3">
            <a:extLst>
              <a:ext uri="{FF2B5EF4-FFF2-40B4-BE49-F238E27FC236}">
                <a16:creationId xmlns:a16="http://schemas.microsoft.com/office/drawing/2014/main" id="{DDB109E6-F3DB-F466-9A8F-035A003DF123}"/>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AF1DCF1A-6B17-FA4E-3BD1-24C55AB24CC0}"/>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613DE85C-C5DF-5EBB-27D3-3FCF9EE320A1}"/>
              </a:ext>
            </a:extLst>
          </p:cNvPr>
          <p:cNvSpPr>
            <a:spLocks noGrp="1"/>
          </p:cNvSpPr>
          <p:nvPr>
            <p:ph type="sldNum" sz="quarter" idx="16"/>
          </p:nvPr>
        </p:nvSpPr>
        <p:spPr/>
        <p:txBody>
          <a:bodyPr/>
          <a:lstStyle/>
          <a:p>
            <a:fld id="{DD2F4C09-65E4-4AD7-8D55-83CBD210ED85}" type="slidenum">
              <a:rPr lang="en-US" smtClean="0"/>
              <a:pPr/>
              <a:t>31</a:t>
            </a:fld>
            <a:endParaRPr lang="en-US"/>
          </a:p>
        </p:txBody>
      </p:sp>
      <p:sp>
        <p:nvSpPr>
          <p:cNvPr id="8" name="Rectangle 7">
            <a:extLst>
              <a:ext uri="{FF2B5EF4-FFF2-40B4-BE49-F238E27FC236}">
                <a16:creationId xmlns:a16="http://schemas.microsoft.com/office/drawing/2014/main" id="{7777050E-9440-C297-F39D-FF675416A91E}"/>
              </a:ext>
            </a:extLst>
          </p:cNvPr>
          <p:cNvSpPr/>
          <p:nvPr/>
        </p:nvSpPr>
        <p:spPr>
          <a:xfrm>
            <a:off x="1427231" y="3444288"/>
            <a:ext cx="1293020" cy="108000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54297F5-B3D6-F4C5-58CC-DBB480E26CE6}"/>
              </a:ext>
            </a:extLst>
          </p:cNvPr>
          <p:cNvCxnSpPr>
            <a:cxnSpLocks/>
          </p:cNvCxnSpPr>
          <p:nvPr/>
        </p:nvCxnSpPr>
        <p:spPr>
          <a:xfrm>
            <a:off x="1210961" y="2222685"/>
            <a:ext cx="0" cy="352320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440300C-51B9-4252-52E9-1D3814EB9298}"/>
              </a:ext>
            </a:extLst>
          </p:cNvPr>
          <p:cNvSpPr/>
          <p:nvPr/>
        </p:nvSpPr>
        <p:spPr>
          <a:xfrm>
            <a:off x="3595480" y="3101434"/>
            <a:ext cx="2174791" cy="176570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D784145-B85F-EDD2-3FC5-BB39C821DEA8}"/>
              </a:ext>
            </a:extLst>
          </p:cNvPr>
          <p:cNvSpPr/>
          <p:nvPr/>
        </p:nvSpPr>
        <p:spPr>
          <a:xfrm>
            <a:off x="6357515" y="3101434"/>
            <a:ext cx="2174791" cy="176570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AE64115-5916-DA6A-F226-A406AB47C3D0}"/>
              </a:ext>
            </a:extLst>
          </p:cNvPr>
          <p:cNvSpPr/>
          <p:nvPr/>
        </p:nvSpPr>
        <p:spPr>
          <a:xfrm>
            <a:off x="9119550" y="3429000"/>
            <a:ext cx="1293020" cy="108000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3E136E0-6A26-E946-96CC-0D0AC83164AD}"/>
              </a:ext>
            </a:extLst>
          </p:cNvPr>
          <p:cNvSpPr txBox="1"/>
          <p:nvPr/>
        </p:nvSpPr>
        <p:spPr>
          <a:xfrm>
            <a:off x="1475902" y="3558925"/>
            <a:ext cx="1152880" cy="369332"/>
          </a:xfrm>
          <a:prstGeom prst="rect">
            <a:avLst/>
          </a:prstGeom>
          <a:noFill/>
        </p:spPr>
        <p:txBody>
          <a:bodyPr wrap="none" rtlCol="0">
            <a:spAutoFit/>
          </a:bodyPr>
          <a:lstStyle/>
          <a:p>
            <a:r>
              <a:rPr lang="en-US" dirty="0"/>
              <a:t>i = 9.3 kA</a:t>
            </a:r>
          </a:p>
        </p:txBody>
      </p:sp>
      <p:sp>
        <p:nvSpPr>
          <p:cNvPr id="27" name="TextBox 26">
            <a:extLst>
              <a:ext uri="{FF2B5EF4-FFF2-40B4-BE49-F238E27FC236}">
                <a16:creationId xmlns:a16="http://schemas.microsoft.com/office/drawing/2014/main" id="{746BE64F-3AD7-FACE-C8EA-AD3C1EBDE905}"/>
              </a:ext>
            </a:extLst>
          </p:cNvPr>
          <p:cNvSpPr txBox="1"/>
          <p:nvPr/>
        </p:nvSpPr>
        <p:spPr>
          <a:xfrm>
            <a:off x="9189620" y="3558925"/>
            <a:ext cx="1152880" cy="369332"/>
          </a:xfrm>
          <a:prstGeom prst="rect">
            <a:avLst/>
          </a:prstGeom>
          <a:noFill/>
        </p:spPr>
        <p:txBody>
          <a:bodyPr wrap="none" rtlCol="0">
            <a:spAutoFit/>
          </a:bodyPr>
          <a:lstStyle/>
          <a:p>
            <a:r>
              <a:rPr lang="en-US" dirty="0" err="1"/>
              <a:t>i</a:t>
            </a:r>
            <a:r>
              <a:rPr lang="en-US" dirty="0"/>
              <a:t> = 2.2 kA</a:t>
            </a:r>
          </a:p>
        </p:txBody>
      </p:sp>
      <p:sp>
        <p:nvSpPr>
          <p:cNvPr id="28" name="TextBox 27">
            <a:extLst>
              <a:ext uri="{FF2B5EF4-FFF2-40B4-BE49-F238E27FC236}">
                <a16:creationId xmlns:a16="http://schemas.microsoft.com/office/drawing/2014/main" id="{FC267524-110D-23ED-1F56-00F4F244D568}"/>
              </a:ext>
            </a:extLst>
          </p:cNvPr>
          <p:cNvSpPr txBox="1"/>
          <p:nvPr/>
        </p:nvSpPr>
        <p:spPr>
          <a:xfrm>
            <a:off x="4164143" y="3259622"/>
            <a:ext cx="1037463" cy="369332"/>
          </a:xfrm>
          <a:prstGeom prst="rect">
            <a:avLst/>
          </a:prstGeom>
          <a:noFill/>
        </p:spPr>
        <p:txBody>
          <a:bodyPr wrap="none" rtlCol="0">
            <a:spAutoFit/>
          </a:bodyPr>
          <a:lstStyle/>
          <a:p>
            <a:r>
              <a:rPr lang="en-US" dirty="0"/>
              <a:t>u = 2 kV</a:t>
            </a:r>
          </a:p>
        </p:txBody>
      </p:sp>
      <p:sp>
        <p:nvSpPr>
          <p:cNvPr id="29" name="TextBox 28">
            <a:extLst>
              <a:ext uri="{FF2B5EF4-FFF2-40B4-BE49-F238E27FC236}">
                <a16:creationId xmlns:a16="http://schemas.microsoft.com/office/drawing/2014/main" id="{1CF39EDF-0D7F-A5D6-A110-9041A2359EBB}"/>
              </a:ext>
            </a:extLst>
          </p:cNvPr>
          <p:cNvSpPr txBox="1"/>
          <p:nvPr/>
        </p:nvSpPr>
        <p:spPr>
          <a:xfrm>
            <a:off x="4146509" y="3575594"/>
            <a:ext cx="1350050" cy="369332"/>
          </a:xfrm>
          <a:prstGeom prst="rect">
            <a:avLst/>
          </a:prstGeom>
          <a:noFill/>
        </p:spPr>
        <p:txBody>
          <a:bodyPr wrap="none" rtlCol="0">
            <a:spAutoFit/>
          </a:bodyPr>
          <a:lstStyle/>
          <a:p>
            <a:r>
              <a:rPr lang="en-US" dirty="0" err="1">
                <a:solidFill>
                  <a:srgbClr val="C00000"/>
                </a:solidFill>
              </a:rPr>
              <a:t>Φ</a:t>
            </a:r>
            <a:r>
              <a:rPr lang="en-US" dirty="0">
                <a:solidFill>
                  <a:srgbClr val="C00000"/>
                </a:solidFill>
              </a:rPr>
              <a:t> = 1.1 rad</a:t>
            </a:r>
          </a:p>
        </p:txBody>
      </p:sp>
      <p:sp>
        <p:nvSpPr>
          <p:cNvPr id="30" name="TextBox 29">
            <a:extLst>
              <a:ext uri="{FF2B5EF4-FFF2-40B4-BE49-F238E27FC236}">
                <a16:creationId xmlns:a16="http://schemas.microsoft.com/office/drawing/2014/main" id="{959E5963-F057-AF56-3D01-7BC7C6CB6906}"/>
              </a:ext>
            </a:extLst>
          </p:cNvPr>
          <p:cNvSpPr txBox="1"/>
          <p:nvPr/>
        </p:nvSpPr>
        <p:spPr>
          <a:xfrm>
            <a:off x="6757060" y="3244334"/>
            <a:ext cx="1229824" cy="369332"/>
          </a:xfrm>
          <a:prstGeom prst="rect">
            <a:avLst/>
          </a:prstGeom>
          <a:noFill/>
        </p:spPr>
        <p:txBody>
          <a:bodyPr wrap="none" rtlCol="0">
            <a:spAutoFit/>
          </a:bodyPr>
          <a:lstStyle/>
          <a:p>
            <a:r>
              <a:rPr lang="en-US" dirty="0"/>
              <a:t>u = 0.9 kV</a:t>
            </a:r>
          </a:p>
        </p:txBody>
      </p:sp>
      <p:sp>
        <p:nvSpPr>
          <p:cNvPr id="31" name="TextBox 30">
            <a:extLst>
              <a:ext uri="{FF2B5EF4-FFF2-40B4-BE49-F238E27FC236}">
                <a16:creationId xmlns:a16="http://schemas.microsoft.com/office/drawing/2014/main" id="{FB93EE6A-F653-4390-1075-FB7C25D72E39}"/>
              </a:ext>
            </a:extLst>
          </p:cNvPr>
          <p:cNvSpPr txBox="1"/>
          <p:nvPr/>
        </p:nvSpPr>
        <p:spPr>
          <a:xfrm>
            <a:off x="6908544" y="3576514"/>
            <a:ext cx="1350050" cy="369332"/>
          </a:xfrm>
          <a:prstGeom prst="rect">
            <a:avLst/>
          </a:prstGeom>
          <a:noFill/>
        </p:spPr>
        <p:txBody>
          <a:bodyPr wrap="none" rtlCol="0">
            <a:spAutoFit/>
          </a:bodyPr>
          <a:lstStyle/>
          <a:p>
            <a:r>
              <a:rPr lang="en-US" dirty="0" err="1">
                <a:solidFill>
                  <a:srgbClr val="C00000"/>
                </a:solidFill>
              </a:rPr>
              <a:t>Φ</a:t>
            </a:r>
            <a:r>
              <a:rPr lang="en-US" dirty="0">
                <a:solidFill>
                  <a:srgbClr val="C00000"/>
                </a:solidFill>
              </a:rPr>
              <a:t> = 3.1 rad</a:t>
            </a:r>
          </a:p>
        </p:txBody>
      </p:sp>
      <p:cxnSp>
        <p:nvCxnSpPr>
          <p:cNvPr id="33" name="Straight Arrow Connector 32">
            <a:extLst>
              <a:ext uri="{FF2B5EF4-FFF2-40B4-BE49-F238E27FC236}">
                <a16:creationId xmlns:a16="http://schemas.microsoft.com/office/drawing/2014/main" id="{4FD6C0E7-1F7F-9806-AB60-5ECA571658DB}"/>
              </a:ext>
            </a:extLst>
          </p:cNvPr>
          <p:cNvCxnSpPr>
            <a:cxnSpLocks/>
          </p:cNvCxnSpPr>
          <p:nvPr/>
        </p:nvCxnSpPr>
        <p:spPr>
          <a:xfrm flipH="1">
            <a:off x="1226844" y="4667739"/>
            <a:ext cx="216270" cy="0"/>
          </a:xfrm>
          <a:prstGeom prst="straightConnector1">
            <a:avLst/>
          </a:prstGeom>
          <a:ln>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B5C3947-3EDD-595C-87B7-37CFCC09762B}"/>
              </a:ext>
            </a:extLst>
          </p:cNvPr>
          <p:cNvCxnSpPr>
            <a:cxnSpLocks/>
          </p:cNvCxnSpPr>
          <p:nvPr/>
        </p:nvCxnSpPr>
        <p:spPr>
          <a:xfrm flipH="1">
            <a:off x="1426155" y="4524288"/>
            <a:ext cx="0" cy="1221603"/>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BF118E1-2840-B6AA-A39D-B40E80896D1C}"/>
              </a:ext>
            </a:extLst>
          </p:cNvPr>
          <p:cNvCxnSpPr>
            <a:cxnSpLocks/>
          </p:cNvCxnSpPr>
          <p:nvPr/>
        </p:nvCxnSpPr>
        <p:spPr>
          <a:xfrm flipH="1">
            <a:off x="1210961" y="5135089"/>
            <a:ext cx="3456030" cy="0"/>
          </a:xfrm>
          <a:prstGeom prst="straightConnector1">
            <a:avLst/>
          </a:prstGeom>
          <a:ln>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45B1E3A-B115-6261-FAB0-BA11C7D9C40F}"/>
              </a:ext>
            </a:extLst>
          </p:cNvPr>
          <p:cNvCxnSpPr>
            <a:cxnSpLocks/>
          </p:cNvCxnSpPr>
          <p:nvPr/>
        </p:nvCxnSpPr>
        <p:spPr>
          <a:xfrm>
            <a:off x="4682874" y="4867142"/>
            <a:ext cx="0" cy="711436"/>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3CB1BBC-CD3F-A48E-10CE-B3AE8ECE3B5A}"/>
              </a:ext>
            </a:extLst>
          </p:cNvPr>
          <p:cNvCxnSpPr>
            <a:cxnSpLocks/>
          </p:cNvCxnSpPr>
          <p:nvPr/>
        </p:nvCxnSpPr>
        <p:spPr>
          <a:xfrm>
            <a:off x="7455936" y="4913657"/>
            <a:ext cx="0" cy="711436"/>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3811D5F-8E34-6425-8F0B-8959FA0B72B1}"/>
              </a:ext>
            </a:extLst>
          </p:cNvPr>
          <p:cNvCxnSpPr>
            <a:cxnSpLocks/>
          </p:cNvCxnSpPr>
          <p:nvPr/>
        </p:nvCxnSpPr>
        <p:spPr>
          <a:xfrm flipH="1">
            <a:off x="9119550" y="4403490"/>
            <a:ext cx="0" cy="1221603"/>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DF667D7-B148-21B3-5EC5-16884421287C}"/>
              </a:ext>
            </a:extLst>
          </p:cNvPr>
          <p:cNvCxnSpPr>
            <a:cxnSpLocks/>
          </p:cNvCxnSpPr>
          <p:nvPr/>
        </p:nvCxnSpPr>
        <p:spPr>
          <a:xfrm flipH="1">
            <a:off x="1226844" y="5403103"/>
            <a:ext cx="6218066" cy="0"/>
          </a:xfrm>
          <a:prstGeom prst="straightConnector1">
            <a:avLst/>
          </a:prstGeom>
          <a:ln>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544E247-E120-A10E-E3AC-6562F74DCF47}"/>
              </a:ext>
            </a:extLst>
          </p:cNvPr>
          <p:cNvCxnSpPr>
            <a:cxnSpLocks/>
          </p:cNvCxnSpPr>
          <p:nvPr/>
        </p:nvCxnSpPr>
        <p:spPr>
          <a:xfrm flipH="1">
            <a:off x="1237870" y="5625093"/>
            <a:ext cx="7881680" cy="0"/>
          </a:xfrm>
          <a:prstGeom prst="straightConnector1">
            <a:avLst/>
          </a:prstGeom>
          <a:ln>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1B1E21B-E865-FFB7-23D1-8870607A5A26}"/>
              </a:ext>
            </a:extLst>
          </p:cNvPr>
          <p:cNvSpPr txBox="1"/>
          <p:nvPr/>
        </p:nvSpPr>
        <p:spPr>
          <a:xfrm>
            <a:off x="1454140" y="4565874"/>
            <a:ext cx="889987" cy="369332"/>
          </a:xfrm>
          <a:prstGeom prst="rect">
            <a:avLst/>
          </a:prstGeom>
          <a:noFill/>
        </p:spPr>
        <p:txBody>
          <a:bodyPr wrap="none" rtlCol="0">
            <a:spAutoFit/>
          </a:bodyPr>
          <a:lstStyle/>
          <a:p>
            <a:r>
              <a:rPr lang="en-US" dirty="0">
                <a:solidFill>
                  <a:schemeClr val="accent3"/>
                </a:solidFill>
              </a:rPr>
              <a:t>40 mm</a:t>
            </a:r>
          </a:p>
        </p:txBody>
      </p:sp>
      <p:sp>
        <p:nvSpPr>
          <p:cNvPr id="54" name="TextBox 53">
            <a:extLst>
              <a:ext uri="{FF2B5EF4-FFF2-40B4-BE49-F238E27FC236}">
                <a16:creationId xmlns:a16="http://schemas.microsoft.com/office/drawing/2014/main" id="{A48F68BF-7163-B7DA-78C0-1AB2ABC8AB0D}"/>
              </a:ext>
            </a:extLst>
          </p:cNvPr>
          <p:cNvSpPr txBox="1"/>
          <p:nvPr/>
        </p:nvSpPr>
        <p:spPr>
          <a:xfrm>
            <a:off x="4710380" y="4981863"/>
            <a:ext cx="1146468" cy="369332"/>
          </a:xfrm>
          <a:prstGeom prst="rect">
            <a:avLst/>
          </a:prstGeom>
          <a:noFill/>
        </p:spPr>
        <p:txBody>
          <a:bodyPr wrap="none" rtlCol="0">
            <a:spAutoFit/>
          </a:bodyPr>
          <a:lstStyle/>
          <a:p>
            <a:r>
              <a:rPr lang="en-US" dirty="0">
                <a:solidFill>
                  <a:schemeClr val="accent3"/>
                </a:solidFill>
              </a:rPr>
              <a:t>1225 mm</a:t>
            </a:r>
          </a:p>
        </p:txBody>
      </p:sp>
      <p:sp>
        <p:nvSpPr>
          <p:cNvPr id="55" name="TextBox 54">
            <a:extLst>
              <a:ext uri="{FF2B5EF4-FFF2-40B4-BE49-F238E27FC236}">
                <a16:creationId xmlns:a16="http://schemas.microsoft.com/office/drawing/2014/main" id="{86F400BC-E218-03BE-8977-23534E87F642}"/>
              </a:ext>
            </a:extLst>
          </p:cNvPr>
          <p:cNvSpPr txBox="1"/>
          <p:nvPr/>
        </p:nvSpPr>
        <p:spPr>
          <a:xfrm>
            <a:off x="7455936" y="5232504"/>
            <a:ext cx="1146468" cy="369332"/>
          </a:xfrm>
          <a:prstGeom prst="rect">
            <a:avLst/>
          </a:prstGeom>
          <a:noFill/>
        </p:spPr>
        <p:txBody>
          <a:bodyPr wrap="none" rtlCol="0">
            <a:spAutoFit/>
          </a:bodyPr>
          <a:lstStyle/>
          <a:p>
            <a:r>
              <a:rPr lang="en-US" dirty="0">
                <a:solidFill>
                  <a:schemeClr val="accent3"/>
                </a:solidFill>
              </a:rPr>
              <a:t>2075 mm</a:t>
            </a:r>
          </a:p>
        </p:txBody>
      </p:sp>
      <p:sp>
        <p:nvSpPr>
          <p:cNvPr id="56" name="TextBox 55">
            <a:extLst>
              <a:ext uri="{FF2B5EF4-FFF2-40B4-BE49-F238E27FC236}">
                <a16:creationId xmlns:a16="http://schemas.microsoft.com/office/drawing/2014/main" id="{DBF027AC-141D-15EE-E7C6-67C832A6EE3C}"/>
              </a:ext>
            </a:extLst>
          </p:cNvPr>
          <p:cNvSpPr txBox="1"/>
          <p:nvPr/>
        </p:nvSpPr>
        <p:spPr>
          <a:xfrm>
            <a:off x="9119550" y="5441857"/>
            <a:ext cx="1146468" cy="369332"/>
          </a:xfrm>
          <a:prstGeom prst="rect">
            <a:avLst/>
          </a:prstGeom>
          <a:noFill/>
        </p:spPr>
        <p:txBody>
          <a:bodyPr wrap="none" rtlCol="0">
            <a:spAutoFit/>
          </a:bodyPr>
          <a:lstStyle/>
          <a:p>
            <a:r>
              <a:rPr lang="en-US" dirty="0">
                <a:solidFill>
                  <a:schemeClr val="accent3"/>
                </a:solidFill>
              </a:rPr>
              <a:t>2650 mm</a:t>
            </a:r>
          </a:p>
        </p:txBody>
      </p:sp>
      <p:sp>
        <p:nvSpPr>
          <p:cNvPr id="57" name="TextBox 56">
            <a:extLst>
              <a:ext uri="{FF2B5EF4-FFF2-40B4-BE49-F238E27FC236}">
                <a16:creationId xmlns:a16="http://schemas.microsoft.com/office/drawing/2014/main" id="{3F9548CC-2E3E-950C-5816-D9CD26CE52D4}"/>
              </a:ext>
            </a:extLst>
          </p:cNvPr>
          <p:cNvSpPr txBox="1"/>
          <p:nvPr/>
        </p:nvSpPr>
        <p:spPr>
          <a:xfrm>
            <a:off x="1226844" y="2167977"/>
            <a:ext cx="1621021" cy="369332"/>
          </a:xfrm>
          <a:prstGeom prst="rect">
            <a:avLst/>
          </a:prstGeom>
          <a:noFill/>
        </p:spPr>
        <p:txBody>
          <a:bodyPr wrap="none" rtlCol="0">
            <a:spAutoFit/>
          </a:bodyPr>
          <a:lstStyle/>
          <a:p>
            <a:r>
              <a:rPr lang="en-US" dirty="0">
                <a:solidFill>
                  <a:srgbClr val="C00000"/>
                </a:solidFill>
              </a:rPr>
              <a:t>Target (0 mm)</a:t>
            </a:r>
          </a:p>
        </p:txBody>
      </p:sp>
      <p:sp>
        <p:nvSpPr>
          <p:cNvPr id="58" name="TextBox 57">
            <a:extLst>
              <a:ext uri="{FF2B5EF4-FFF2-40B4-BE49-F238E27FC236}">
                <a16:creationId xmlns:a16="http://schemas.microsoft.com/office/drawing/2014/main" id="{DBE98F96-0262-26D6-59C4-3ACC88F9F8BA}"/>
              </a:ext>
            </a:extLst>
          </p:cNvPr>
          <p:cNvSpPr txBox="1"/>
          <p:nvPr/>
        </p:nvSpPr>
        <p:spPr>
          <a:xfrm>
            <a:off x="1454140" y="2983338"/>
            <a:ext cx="1274708" cy="369332"/>
          </a:xfrm>
          <a:prstGeom prst="rect">
            <a:avLst/>
          </a:prstGeom>
          <a:noFill/>
        </p:spPr>
        <p:txBody>
          <a:bodyPr wrap="none" rtlCol="0">
            <a:spAutoFit/>
          </a:bodyPr>
          <a:lstStyle/>
          <a:p>
            <a:r>
              <a:rPr lang="en-US" dirty="0"/>
              <a:t>Solenoid 1</a:t>
            </a:r>
          </a:p>
        </p:txBody>
      </p:sp>
      <p:sp>
        <p:nvSpPr>
          <p:cNvPr id="59" name="TextBox 58">
            <a:extLst>
              <a:ext uri="{FF2B5EF4-FFF2-40B4-BE49-F238E27FC236}">
                <a16:creationId xmlns:a16="http://schemas.microsoft.com/office/drawing/2014/main" id="{38F4FFFC-3080-E373-6E30-87F970619BE5}"/>
              </a:ext>
            </a:extLst>
          </p:cNvPr>
          <p:cNvSpPr txBox="1"/>
          <p:nvPr/>
        </p:nvSpPr>
        <p:spPr>
          <a:xfrm>
            <a:off x="9119550" y="2985162"/>
            <a:ext cx="1274708" cy="369332"/>
          </a:xfrm>
          <a:prstGeom prst="rect">
            <a:avLst/>
          </a:prstGeom>
          <a:noFill/>
        </p:spPr>
        <p:txBody>
          <a:bodyPr wrap="none" rtlCol="0">
            <a:spAutoFit/>
          </a:bodyPr>
          <a:lstStyle/>
          <a:p>
            <a:r>
              <a:rPr lang="en-US" dirty="0"/>
              <a:t>Solenoid 2</a:t>
            </a:r>
          </a:p>
        </p:txBody>
      </p:sp>
      <p:sp>
        <p:nvSpPr>
          <p:cNvPr id="60" name="TextBox 59">
            <a:extLst>
              <a:ext uri="{FF2B5EF4-FFF2-40B4-BE49-F238E27FC236}">
                <a16:creationId xmlns:a16="http://schemas.microsoft.com/office/drawing/2014/main" id="{4D5B2EAE-27E4-10FC-4AF1-9AAFD00D1E42}"/>
              </a:ext>
            </a:extLst>
          </p:cNvPr>
          <p:cNvSpPr txBox="1"/>
          <p:nvPr/>
        </p:nvSpPr>
        <p:spPr>
          <a:xfrm>
            <a:off x="4113647" y="2652977"/>
            <a:ext cx="1018227" cy="369332"/>
          </a:xfrm>
          <a:prstGeom prst="rect">
            <a:avLst/>
          </a:prstGeom>
          <a:noFill/>
        </p:spPr>
        <p:txBody>
          <a:bodyPr wrap="none" rtlCol="0">
            <a:spAutoFit/>
          </a:bodyPr>
          <a:lstStyle/>
          <a:p>
            <a:r>
              <a:rPr lang="en-US" dirty="0"/>
              <a:t>Cavity 1</a:t>
            </a:r>
          </a:p>
        </p:txBody>
      </p:sp>
      <p:sp>
        <p:nvSpPr>
          <p:cNvPr id="61" name="TextBox 60">
            <a:extLst>
              <a:ext uri="{FF2B5EF4-FFF2-40B4-BE49-F238E27FC236}">
                <a16:creationId xmlns:a16="http://schemas.microsoft.com/office/drawing/2014/main" id="{CDF31192-6A25-4916-421E-06BAF1EA4A0D}"/>
              </a:ext>
            </a:extLst>
          </p:cNvPr>
          <p:cNvSpPr txBox="1"/>
          <p:nvPr/>
        </p:nvSpPr>
        <p:spPr>
          <a:xfrm>
            <a:off x="6911370" y="2649136"/>
            <a:ext cx="1018227" cy="369332"/>
          </a:xfrm>
          <a:prstGeom prst="rect">
            <a:avLst/>
          </a:prstGeom>
          <a:noFill/>
        </p:spPr>
        <p:txBody>
          <a:bodyPr wrap="none" rtlCol="0">
            <a:spAutoFit/>
          </a:bodyPr>
          <a:lstStyle/>
          <a:p>
            <a:r>
              <a:rPr lang="en-US" dirty="0"/>
              <a:t>Cavity 2</a:t>
            </a:r>
          </a:p>
        </p:txBody>
      </p:sp>
      <p:grpSp>
        <p:nvGrpSpPr>
          <p:cNvPr id="66" name="Group 65">
            <a:extLst>
              <a:ext uri="{FF2B5EF4-FFF2-40B4-BE49-F238E27FC236}">
                <a16:creationId xmlns:a16="http://schemas.microsoft.com/office/drawing/2014/main" id="{65EBC879-AB17-08D2-E695-7BB0FDCDE9F4}"/>
              </a:ext>
            </a:extLst>
          </p:cNvPr>
          <p:cNvGrpSpPr/>
          <p:nvPr/>
        </p:nvGrpSpPr>
        <p:grpSpPr>
          <a:xfrm>
            <a:off x="4806607" y="1545881"/>
            <a:ext cx="5118084" cy="2235288"/>
            <a:chOff x="4806607" y="1545881"/>
            <a:chExt cx="5118084" cy="2235288"/>
          </a:xfrm>
        </p:grpSpPr>
        <p:sp>
          <p:nvSpPr>
            <p:cNvPr id="62" name="Arc 61">
              <a:extLst>
                <a:ext uri="{FF2B5EF4-FFF2-40B4-BE49-F238E27FC236}">
                  <a16:creationId xmlns:a16="http://schemas.microsoft.com/office/drawing/2014/main" id="{91039E1E-614C-BBE7-C066-73F8568D2A02}"/>
                </a:ext>
              </a:extLst>
            </p:cNvPr>
            <p:cNvSpPr/>
            <p:nvPr/>
          </p:nvSpPr>
          <p:spPr>
            <a:xfrm>
              <a:off x="4806607" y="1545881"/>
              <a:ext cx="1219200" cy="2235288"/>
            </a:xfrm>
            <a:prstGeom prst="arc">
              <a:avLst>
                <a:gd name="adj1" fmla="val 21190732"/>
                <a:gd name="adj2" fmla="val 5219233"/>
              </a:avLst>
            </a:prstGeom>
            <a:ln w="28575">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Arc 63">
              <a:extLst>
                <a:ext uri="{FF2B5EF4-FFF2-40B4-BE49-F238E27FC236}">
                  <a16:creationId xmlns:a16="http://schemas.microsoft.com/office/drawing/2014/main" id="{364F2E64-D494-45D0-F0B6-9F46AE786B86}"/>
                </a:ext>
              </a:extLst>
            </p:cNvPr>
            <p:cNvSpPr/>
            <p:nvPr/>
          </p:nvSpPr>
          <p:spPr>
            <a:xfrm>
              <a:off x="7616017" y="1545881"/>
              <a:ext cx="1219200" cy="2235288"/>
            </a:xfrm>
            <a:prstGeom prst="arc">
              <a:avLst>
                <a:gd name="adj1" fmla="val 21190732"/>
                <a:gd name="adj2" fmla="val 5219233"/>
              </a:avLst>
            </a:prstGeom>
            <a:ln w="28575">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TextBox 64">
              <a:extLst>
                <a:ext uri="{FF2B5EF4-FFF2-40B4-BE49-F238E27FC236}">
                  <a16:creationId xmlns:a16="http://schemas.microsoft.com/office/drawing/2014/main" id="{D0C5CFE0-E4AC-7927-23DF-2102BC120BE3}"/>
                </a:ext>
              </a:extLst>
            </p:cNvPr>
            <p:cNvSpPr txBox="1"/>
            <p:nvPr/>
          </p:nvSpPr>
          <p:spPr>
            <a:xfrm>
              <a:off x="4965128" y="1923711"/>
              <a:ext cx="4959563" cy="646331"/>
            </a:xfrm>
            <a:prstGeom prst="rect">
              <a:avLst/>
            </a:prstGeom>
            <a:noFill/>
          </p:spPr>
          <p:txBody>
            <a:bodyPr wrap="none" rtlCol="0">
              <a:spAutoFit/>
            </a:bodyPr>
            <a:lstStyle/>
            <a:p>
              <a:r>
                <a:rPr lang="en-US" dirty="0">
                  <a:solidFill>
                    <a:srgbClr val="00B050"/>
                  </a:solidFill>
                </a:rPr>
                <a:t>different phase shift (relative to 11.4 MeV) than</a:t>
              </a:r>
            </a:p>
            <a:p>
              <a:r>
                <a:rPr lang="en-US" dirty="0">
                  <a:solidFill>
                    <a:srgbClr val="00B050"/>
                  </a:solidFill>
                </a:rPr>
                <a:t>around 1.5 rad as before </a:t>
              </a:r>
            </a:p>
          </p:txBody>
        </p:sp>
      </p:grpSp>
    </p:spTree>
    <p:extLst>
      <p:ext uri="{BB962C8B-B14F-4D97-AF65-F5344CB8AC3E}">
        <p14:creationId xmlns:p14="http://schemas.microsoft.com/office/powerpoint/2010/main" val="408997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4E75D-10E4-7593-C1AC-3FE14C34D4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0D806A6-067C-AE0E-CB3A-6E0B54F8ADE7}"/>
              </a:ext>
            </a:extLst>
          </p:cNvPr>
          <p:cNvSpPr>
            <a:spLocks noGrp="1"/>
          </p:cNvSpPr>
          <p:nvPr>
            <p:ph type="title"/>
          </p:nvPr>
        </p:nvSpPr>
        <p:spPr>
          <a:xfrm>
            <a:off x="359999" y="736682"/>
            <a:ext cx="10057905" cy="1080000"/>
          </a:xfrm>
        </p:spPr>
        <p:txBody>
          <a:bodyPr>
            <a:normAutofit/>
          </a:bodyPr>
          <a:lstStyle/>
          <a:p>
            <a:r>
              <a:rPr lang="en-US" sz="3200" dirty="0"/>
              <a:t>Expanded Beamline – Energy gain</a:t>
            </a:r>
          </a:p>
        </p:txBody>
      </p:sp>
      <p:sp>
        <p:nvSpPr>
          <p:cNvPr id="4" name="Datumsplatzhalter 3">
            <a:extLst>
              <a:ext uri="{FF2B5EF4-FFF2-40B4-BE49-F238E27FC236}">
                <a16:creationId xmlns:a16="http://schemas.microsoft.com/office/drawing/2014/main" id="{87401C15-0A23-8350-3387-40D5C331FFD5}"/>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800875DF-E863-3280-B6A8-C445157DC610}"/>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79653B73-9097-9B05-2B07-002B51E49A61}"/>
              </a:ext>
            </a:extLst>
          </p:cNvPr>
          <p:cNvSpPr>
            <a:spLocks noGrp="1"/>
          </p:cNvSpPr>
          <p:nvPr>
            <p:ph type="sldNum" sz="quarter" idx="16"/>
          </p:nvPr>
        </p:nvSpPr>
        <p:spPr/>
        <p:txBody>
          <a:bodyPr/>
          <a:lstStyle/>
          <a:p>
            <a:fld id="{DD2F4C09-65E4-4AD7-8D55-83CBD210ED85}" type="slidenum">
              <a:rPr lang="en-US" smtClean="0"/>
              <a:pPr/>
              <a:t>32</a:t>
            </a:fld>
            <a:endParaRPr lang="en-US"/>
          </a:p>
        </p:txBody>
      </p:sp>
      <p:sp>
        <p:nvSpPr>
          <p:cNvPr id="9" name="TextBox 8">
            <a:extLst>
              <a:ext uri="{FF2B5EF4-FFF2-40B4-BE49-F238E27FC236}">
                <a16:creationId xmlns:a16="http://schemas.microsoft.com/office/drawing/2014/main" id="{53FBF71E-542A-053B-C15A-DDFC8E163114}"/>
              </a:ext>
            </a:extLst>
          </p:cNvPr>
          <p:cNvSpPr txBox="1"/>
          <p:nvPr/>
        </p:nvSpPr>
        <p:spPr>
          <a:xfrm>
            <a:off x="523178" y="5651823"/>
            <a:ext cx="3085604" cy="369332"/>
          </a:xfrm>
          <a:prstGeom prst="rect">
            <a:avLst/>
          </a:prstGeom>
          <a:noFill/>
        </p:spPr>
        <p:txBody>
          <a:bodyPr wrap="square" rtlCol="0">
            <a:spAutoFit/>
          </a:bodyPr>
          <a:lstStyle/>
          <a:p>
            <a:r>
              <a:rPr lang="en-US" dirty="0"/>
              <a:t>Energy gain from first cavity</a:t>
            </a:r>
          </a:p>
        </p:txBody>
      </p:sp>
      <p:pic>
        <p:nvPicPr>
          <p:cNvPr id="8" name="Picture 7">
            <a:extLst>
              <a:ext uri="{FF2B5EF4-FFF2-40B4-BE49-F238E27FC236}">
                <a16:creationId xmlns:a16="http://schemas.microsoft.com/office/drawing/2014/main" id="{80BAD40A-CA11-E2FC-C9E8-1B7B526CE2BF}"/>
              </a:ext>
            </a:extLst>
          </p:cNvPr>
          <p:cNvPicPr>
            <a:picLocks noChangeAspect="1"/>
          </p:cNvPicPr>
          <p:nvPr/>
        </p:nvPicPr>
        <p:blipFill>
          <a:blip r:embed="rId3"/>
          <a:srcRect r="23461"/>
          <a:stretch/>
        </p:blipFill>
        <p:spPr>
          <a:xfrm>
            <a:off x="155230" y="1817936"/>
            <a:ext cx="3821501" cy="3744663"/>
          </a:xfrm>
          <a:prstGeom prst="rect">
            <a:avLst/>
          </a:prstGeom>
        </p:spPr>
      </p:pic>
      <p:pic>
        <p:nvPicPr>
          <p:cNvPr id="11" name="Picture 10">
            <a:extLst>
              <a:ext uri="{FF2B5EF4-FFF2-40B4-BE49-F238E27FC236}">
                <a16:creationId xmlns:a16="http://schemas.microsoft.com/office/drawing/2014/main" id="{21198D30-E632-D9B9-1A02-7D6E41EBEEB6}"/>
              </a:ext>
            </a:extLst>
          </p:cNvPr>
          <p:cNvPicPr>
            <a:picLocks noChangeAspect="1"/>
          </p:cNvPicPr>
          <p:nvPr/>
        </p:nvPicPr>
        <p:blipFill>
          <a:blip r:embed="rId4"/>
          <a:srcRect l="7253" r="23672"/>
          <a:stretch/>
        </p:blipFill>
        <p:spPr>
          <a:xfrm>
            <a:off x="3976731" y="1816682"/>
            <a:ext cx="3458339" cy="3755011"/>
          </a:xfrm>
          <a:prstGeom prst="rect">
            <a:avLst/>
          </a:prstGeom>
        </p:spPr>
      </p:pic>
      <p:sp>
        <p:nvSpPr>
          <p:cNvPr id="13" name="TextBox 12">
            <a:extLst>
              <a:ext uri="{FF2B5EF4-FFF2-40B4-BE49-F238E27FC236}">
                <a16:creationId xmlns:a16="http://schemas.microsoft.com/office/drawing/2014/main" id="{F30DA58F-31D9-D9C5-74AF-0849D5D0AAEC}"/>
              </a:ext>
            </a:extLst>
          </p:cNvPr>
          <p:cNvSpPr txBox="1"/>
          <p:nvPr/>
        </p:nvSpPr>
        <p:spPr>
          <a:xfrm>
            <a:off x="4072842" y="5700131"/>
            <a:ext cx="3458339" cy="369332"/>
          </a:xfrm>
          <a:prstGeom prst="rect">
            <a:avLst/>
          </a:prstGeom>
          <a:noFill/>
        </p:spPr>
        <p:txBody>
          <a:bodyPr wrap="square" rtlCol="0">
            <a:spAutoFit/>
          </a:bodyPr>
          <a:lstStyle/>
          <a:p>
            <a:r>
              <a:rPr lang="en-US" dirty="0"/>
              <a:t>Energy gain from second cavity</a:t>
            </a:r>
          </a:p>
        </p:txBody>
      </p:sp>
      <p:grpSp>
        <p:nvGrpSpPr>
          <p:cNvPr id="16" name="Group 15">
            <a:extLst>
              <a:ext uri="{FF2B5EF4-FFF2-40B4-BE49-F238E27FC236}">
                <a16:creationId xmlns:a16="http://schemas.microsoft.com/office/drawing/2014/main" id="{1DEFAAA0-2C69-2742-56CC-FE6884DC94D4}"/>
              </a:ext>
            </a:extLst>
          </p:cNvPr>
          <p:cNvGrpSpPr/>
          <p:nvPr/>
        </p:nvGrpSpPr>
        <p:grpSpPr>
          <a:xfrm>
            <a:off x="7435070" y="1816682"/>
            <a:ext cx="4601700" cy="4252781"/>
            <a:chOff x="7435070" y="1816682"/>
            <a:chExt cx="4601700" cy="4252781"/>
          </a:xfrm>
        </p:grpSpPr>
        <p:sp>
          <p:nvSpPr>
            <p:cNvPr id="10" name="TextBox 9">
              <a:extLst>
                <a:ext uri="{FF2B5EF4-FFF2-40B4-BE49-F238E27FC236}">
                  <a16:creationId xmlns:a16="http://schemas.microsoft.com/office/drawing/2014/main" id="{24DF62CD-BDE3-92E8-8510-2928432EEF28}"/>
                </a:ext>
              </a:extLst>
            </p:cNvPr>
            <p:cNvSpPr txBox="1"/>
            <p:nvPr/>
          </p:nvSpPr>
          <p:spPr>
            <a:xfrm>
              <a:off x="8147889" y="5700131"/>
              <a:ext cx="2889030" cy="369332"/>
            </a:xfrm>
            <a:prstGeom prst="rect">
              <a:avLst/>
            </a:prstGeom>
            <a:noFill/>
          </p:spPr>
          <p:txBody>
            <a:bodyPr wrap="square" rtlCol="0">
              <a:spAutoFit/>
            </a:bodyPr>
            <a:lstStyle/>
            <a:p>
              <a:r>
                <a:rPr lang="en-US" dirty="0"/>
                <a:t>Resulting energy gain</a:t>
              </a:r>
            </a:p>
          </p:txBody>
        </p:sp>
        <p:pic>
          <p:nvPicPr>
            <p:cNvPr id="14" name="Picture 13">
              <a:extLst>
                <a:ext uri="{FF2B5EF4-FFF2-40B4-BE49-F238E27FC236}">
                  <a16:creationId xmlns:a16="http://schemas.microsoft.com/office/drawing/2014/main" id="{EDCEF667-2C1D-D7C0-A317-5C5ED95B4D42}"/>
                </a:ext>
              </a:extLst>
            </p:cNvPr>
            <p:cNvPicPr>
              <a:picLocks noChangeAspect="1"/>
            </p:cNvPicPr>
            <p:nvPr/>
          </p:nvPicPr>
          <p:blipFill>
            <a:blip r:embed="rId5"/>
            <a:srcRect l="7079"/>
            <a:stretch/>
          </p:blipFill>
          <p:spPr>
            <a:xfrm>
              <a:off x="7435070" y="1816682"/>
              <a:ext cx="4601700" cy="3714177"/>
            </a:xfrm>
            <a:prstGeom prst="rect">
              <a:avLst/>
            </a:prstGeom>
          </p:spPr>
        </p:pic>
      </p:grpSp>
      <p:grpSp>
        <p:nvGrpSpPr>
          <p:cNvPr id="21" name="Group 20">
            <a:extLst>
              <a:ext uri="{FF2B5EF4-FFF2-40B4-BE49-F238E27FC236}">
                <a16:creationId xmlns:a16="http://schemas.microsoft.com/office/drawing/2014/main" id="{9F46BADC-2223-BE36-D5C6-3D7A54A571C1}"/>
              </a:ext>
            </a:extLst>
          </p:cNvPr>
          <p:cNvGrpSpPr/>
          <p:nvPr/>
        </p:nvGrpSpPr>
        <p:grpSpPr>
          <a:xfrm>
            <a:off x="5600700" y="2896682"/>
            <a:ext cx="5045915" cy="1178649"/>
            <a:chOff x="5600700" y="2896682"/>
            <a:chExt cx="5045915" cy="1178649"/>
          </a:xfrm>
        </p:grpSpPr>
        <p:sp>
          <p:nvSpPr>
            <p:cNvPr id="19" name="TextBox 18">
              <a:extLst>
                <a:ext uri="{FF2B5EF4-FFF2-40B4-BE49-F238E27FC236}">
                  <a16:creationId xmlns:a16="http://schemas.microsoft.com/office/drawing/2014/main" id="{4A9D8FC4-9577-2C23-3C19-1C7E740E79D1}"/>
                </a:ext>
              </a:extLst>
            </p:cNvPr>
            <p:cNvSpPr txBox="1"/>
            <p:nvPr/>
          </p:nvSpPr>
          <p:spPr>
            <a:xfrm>
              <a:off x="5600700" y="2896682"/>
              <a:ext cx="495300" cy="1107996"/>
            </a:xfrm>
            <a:prstGeom prst="rect">
              <a:avLst/>
            </a:prstGeom>
            <a:noFill/>
          </p:spPr>
          <p:txBody>
            <a:bodyPr wrap="square" rtlCol="0">
              <a:spAutoFit/>
            </a:bodyPr>
            <a:lstStyle/>
            <a:p>
              <a:r>
                <a:rPr lang="en-US" sz="6600" dirty="0">
                  <a:solidFill>
                    <a:srgbClr val="C00000"/>
                  </a:solidFill>
                </a:rPr>
                <a:t>!</a:t>
              </a:r>
            </a:p>
          </p:txBody>
        </p:sp>
        <p:sp>
          <p:nvSpPr>
            <p:cNvPr id="20" name="TextBox 19">
              <a:extLst>
                <a:ext uri="{FF2B5EF4-FFF2-40B4-BE49-F238E27FC236}">
                  <a16:creationId xmlns:a16="http://schemas.microsoft.com/office/drawing/2014/main" id="{1F225DA6-175D-4AB9-FC01-5A96D5E2D7F6}"/>
                </a:ext>
              </a:extLst>
            </p:cNvPr>
            <p:cNvSpPr txBox="1"/>
            <p:nvPr/>
          </p:nvSpPr>
          <p:spPr>
            <a:xfrm>
              <a:off x="8025385" y="3429000"/>
              <a:ext cx="2621230" cy="646331"/>
            </a:xfrm>
            <a:prstGeom prst="rect">
              <a:avLst/>
            </a:prstGeom>
            <a:noFill/>
          </p:spPr>
          <p:txBody>
            <a:bodyPr wrap="none" rtlCol="0">
              <a:spAutoFit/>
            </a:bodyPr>
            <a:lstStyle/>
            <a:p>
              <a:r>
                <a:rPr lang="en-US" dirty="0">
                  <a:solidFill>
                    <a:srgbClr val="C00000"/>
                  </a:solidFill>
                </a:rPr>
                <a:t>Unusual operating point</a:t>
              </a:r>
            </a:p>
            <a:p>
              <a:r>
                <a:rPr lang="en-US" dirty="0">
                  <a:solidFill>
                    <a:srgbClr val="C00000"/>
                  </a:solidFill>
                </a:rPr>
                <a:t>for the second cavity</a:t>
              </a:r>
            </a:p>
          </p:txBody>
        </p:sp>
      </p:grpSp>
    </p:spTree>
    <p:extLst>
      <p:ext uri="{BB962C8B-B14F-4D97-AF65-F5344CB8AC3E}">
        <p14:creationId xmlns:p14="http://schemas.microsoft.com/office/powerpoint/2010/main" val="176875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xit" presetSubtype="0" fill="hold" nodeType="with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D9C06-AA48-D041-9B32-F9B792D1488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D8294CA-F289-43AB-FB08-1AA126F5F48D}"/>
              </a:ext>
            </a:extLst>
          </p:cNvPr>
          <p:cNvSpPr>
            <a:spLocks noGrp="1"/>
          </p:cNvSpPr>
          <p:nvPr>
            <p:ph type="title"/>
          </p:nvPr>
        </p:nvSpPr>
        <p:spPr>
          <a:xfrm>
            <a:off x="359999" y="736682"/>
            <a:ext cx="10057905" cy="1080000"/>
          </a:xfrm>
        </p:spPr>
        <p:txBody>
          <a:bodyPr>
            <a:normAutofit/>
          </a:bodyPr>
          <a:lstStyle/>
          <a:p>
            <a:r>
              <a:rPr lang="en-US" sz="3200" dirty="0"/>
              <a:t>Expanded Beamline – Energy gain</a:t>
            </a:r>
          </a:p>
        </p:txBody>
      </p:sp>
      <p:sp>
        <p:nvSpPr>
          <p:cNvPr id="4" name="Datumsplatzhalter 3">
            <a:extLst>
              <a:ext uri="{FF2B5EF4-FFF2-40B4-BE49-F238E27FC236}">
                <a16:creationId xmlns:a16="http://schemas.microsoft.com/office/drawing/2014/main" id="{3D3FD554-0980-A491-9AF3-13847C9272F4}"/>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37C9D910-538C-ABFB-7CF4-DA000D12022A}"/>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C944870A-BF80-B787-F45D-ADC224727E53}"/>
              </a:ext>
            </a:extLst>
          </p:cNvPr>
          <p:cNvSpPr>
            <a:spLocks noGrp="1"/>
          </p:cNvSpPr>
          <p:nvPr>
            <p:ph type="sldNum" sz="quarter" idx="16"/>
          </p:nvPr>
        </p:nvSpPr>
        <p:spPr/>
        <p:txBody>
          <a:bodyPr/>
          <a:lstStyle/>
          <a:p>
            <a:fld id="{DD2F4C09-65E4-4AD7-8D55-83CBD210ED85}" type="slidenum">
              <a:rPr lang="en-US" smtClean="0"/>
              <a:pPr/>
              <a:t>33</a:t>
            </a:fld>
            <a:endParaRPr lang="en-US"/>
          </a:p>
        </p:txBody>
      </p:sp>
      <p:pic>
        <p:nvPicPr>
          <p:cNvPr id="3" name="Picture 2">
            <a:extLst>
              <a:ext uri="{FF2B5EF4-FFF2-40B4-BE49-F238E27FC236}">
                <a16:creationId xmlns:a16="http://schemas.microsoft.com/office/drawing/2014/main" id="{9490247F-3E80-A254-C715-1B097FEB6BF5}"/>
              </a:ext>
            </a:extLst>
          </p:cNvPr>
          <p:cNvPicPr>
            <a:picLocks noChangeAspect="1"/>
          </p:cNvPicPr>
          <p:nvPr/>
        </p:nvPicPr>
        <p:blipFill>
          <a:blip r:embed="rId3"/>
          <a:stretch>
            <a:fillRect/>
          </a:stretch>
        </p:blipFill>
        <p:spPr>
          <a:xfrm>
            <a:off x="5934366" y="2002565"/>
            <a:ext cx="5214691" cy="3911018"/>
          </a:xfrm>
          <a:prstGeom prst="rect">
            <a:avLst/>
          </a:prstGeom>
        </p:spPr>
      </p:pic>
      <p:pic>
        <p:nvPicPr>
          <p:cNvPr id="7" name="Picture 6">
            <a:extLst>
              <a:ext uri="{FF2B5EF4-FFF2-40B4-BE49-F238E27FC236}">
                <a16:creationId xmlns:a16="http://schemas.microsoft.com/office/drawing/2014/main" id="{C60F88ED-53F2-6381-B300-77618EE609E5}"/>
              </a:ext>
            </a:extLst>
          </p:cNvPr>
          <p:cNvPicPr>
            <a:picLocks noChangeAspect="1"/>
          </p:cNvPicPr>
          <p:nvPr/>
        </p:nvPicPr>
        <p:blipFill>
          <a:blip r:embed="rId4"/>
          <a:stretch>
            <a:fillRect/>
          </a:stretch>
        </p:blipFill>
        <p:spPr>
          <a:xfrm>
            <a:off x="359999" y="2002565"/>
            <a:ext cx="5214691" cy="3911018"/>
          </a:xfrm>
          <a:prstGeom prst="rect">
            <a:avLst/>
          </a:prstGeom>
        </p:spPr>
      </p:pic>
      <p:sp>
        <p:nvSpPr>
          <p:cNvPr id="9" name="TextBox 8">
            <a:extLst>
              <a:ext uri="{FF2B5EF4-FFF2-40B4-BE49-F238E27FC236}">
                <a16:creationId xmlns:a16="http://schemas.microsoft.com/office/drawing/2014/main" id="{BAD64096-AF4F-104A-BC41-6CF7E417B93E}"/>
              </a:ext>
            </a:extLst>
          </p:cNvPr>
          <p:cNvSpPr txBox="1"/>
          <p:nvPr/>
        </p:nvSpPr>
        <p:spPr>
          <a:xfrm>
            <a:off x="1079996" y="5936615"/>
            <a:ext cx="3085604" cy="369332"/>
          </a:xfrm>
          <a:prstGeom prst="rect">
            <a:avLst/>
          </a:prstGeom>
          <a:noFill/>
        </p:spPr>
        <p:txBody>
          <a:bodyPr wrap="square" rtlCol="0">
            <a:spAutoFit/>
          </a:bodyPr>
          <a:lstStyle/>
          <a:p>
            <a:r>
              <a:rPr lang="en-US" dirty="0"/>
              <a:t>Energy gain using 2 cavities</a:t>
            </a:r>
          </a:p>
        </p:txBody>
      </p:sp>
      <p:sp>
        <p:nvSpPr>
          <p:cNvPr id="10" name="TextBox 9">
            <a:extLst>
              <a:ext uri="{FF2B5EF4-FFF2-40B4-BE49-F238E27FC236}">
                <a16:creationId xmlns:a16="http://schemas.microsoft.com/office/drawing/2014/main" id="{9200C478-F8F4-0638-8F2B-8E4DF0E7DB35}"/>
              </a:ext>
            </a:extLst>
          </p:cNvPr>
          <p:cNvSpPr txBox="1"/>
          <p:nvPr/>
        </p:nvSpPr>
        <p:spPr>
          <a:xfrm>
            <a:off x="6779684" y="5936652"/>
            <a:ext cx="2889030" cy="369332"/>
          </a:xfrm>
          <a:prstGeom prst="rect">
            <a:avLst/>
          </a:prstGeom>
          <a:noFill/>
        </p:spPr>
        <p:txBody>
          <a:bodyPr wrap="square" rtlCol="0">
            <a:spAutoFit/>
          </a:bodyPr>
          <a:lstStyle/>
          <a:p>
            <a:r>
              <a:rPr lang="en-US" dirty="0"/>
              <a:t>Energy gain using 1 cavity</a:t>
            </a:r>
          </a:p>
        </p:txBody>
      </p:sp>
      <p:grpSp>
        <p:nvGrpSpPr>
          <p:cNvPr id="50" name="Group 49">
            <a:extLst>
              <a:ext uri="{FF2B5EF4-FFF2-40B4-BE49-F238E27FC236}">
                <a16:creationId xmlns:a16="http://schemas.microsoft.com/office/drawing/2014/main" id="{328B4C1E-494A-51CF-667A-DEE7DD06A378}"/>
              </a:ext>
            </a:extLst>
          </p:cNvPr>
          <p:cNvGrpSpPr/>
          <p:nvPr/>
        </p:nvGrpSpPr>
        <p:grpSpPr>
          <a:xfrm>
            <a:off x="938621" y="2272185"/>
            <a:ext cx="8102823" cy="3298788"/>
            <a:chOff x="938621" y="2272185"/>
            <a:chExt cx="8102823" cy="3298788"/>
          </a:xfrm>
        </p:grpSpPr>
        <p:grpSp>
          <p:nvGrpSpPr>
            <p:cNvPr id="46" name="Group 45">
              <a:extLst>
                <a:ext uri="{FF2B5EF4-FFF2-40B4-BE49-F238E27FC236}">
                  <a16:creationId xmlns:a16="http://schemas.microsoft.com/office/drawing/2014/main" id="{ACA18B20-14F8-AA77-0C9D-4AB27944CCFB}"/>
                </a:ext>
              </a:extLst>
            </p:cNvPr>
            <p:cNvGrpSpPr/>
            <p:nvPr/>
          </p:nvGrpSpPr>
          <p:grpSpPr>
            <a:xfrm>
              <a:off x="6558383" y="2903939"/>
              <a:ext cx="2483061" cy="2667034"/>
              <a:chOff x="6558383" y="2903939"/>
              <a:chExt cx="2483061" cy="2667034"/>
            </a:xfrm>
          </p:grpSpPr>
          <p:sp>
            <p:nvSpPr>
              <p:cNvPr id="15" name="TextBox 14">
                <a:extLst>
                  <a:ext uri="{FF2B5EF4-FFF2-40B4-BE49-F238E27FC236}">
                    <a16:creationId xmlns:a16="http://schemas.microsoft.com/office/drawing/2014/main" id="{C33C7D09-3800-6E60-23C7-86E5D8FA02B9}"/>
                  </a:ext>
                </a:extLst>
              </p:cNvPr>
              <p:cNvSpPr txBox="1"/>
              <p:nvPr/>
            </p:nvSpPr>
            <p:spPr>
              <a:xfrm rot="3648057">
                <a:off x="7664144" y="3634908"/>
                <a:ext cx="2108269" cy="646331"/>
              </a:xfrm>
              <a:prstGeom prst="rect">
                <a:avLst/>
              </a:prstGeom>
              <a:noFill/>
            </p:spPr>
            <p:txBody>
              <a:bodyPr wrap="none" rtlCol="0">
                <a:spAutoFit/>
              </a:bodyPr>
              <a:lstStyle/>
              <a:p>
                <a:r>
                  <a:rPr lang="en-US" dirty="0"/>
                  <a:t>ideal compression </a:t>
                </a:r>
                <a:br>
                  <a:rPr lang="en-US" dirty="0"/>
                </a:br>
                <a:r>
                  <a:rPr lang="en-US" dirty="0"/>
                  <a:t>around 11.4 MeV</a:t>
                </a:r>
              </a:p>
            </p:txBody>
          </p:sp>
          <p:cxnSp>
            <p:nvCxnSpPr>
              <p:cNvPr id="17" name="Straight Connector 16">
                <a:extLst>
                  <a:ext uri="{FF2B5EF4-FFF2-40B4-BE49-F238E27FC236}">
                    <a16:creationId xmlns:a16="http://schemas.microsoft.com/office/drawing/2014/main" id="{D1E034CE-F73E-2CBF-1A49-366B20F5F86F}"/>
                  </a:ext>
                </a:extLst>
              </p:cNvPr>
              <p:cNvCxnSpPr/>
              <p:nvPr/>
            </p:nvCxnSpPr>
            <p:spPr>
              <a:xfrm>
                <a:off x="8236899" y="4021573"/>
                <a:ext cx="0" cy="1549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92F9D7-CAE7-9410-E6A4-81AE7689F27B}"/>
                  </a:ext>
                </a:extLst>
              </p:cNvPr>
              <p:cNvCxnSpPr>
                <a:cxnSpLocks/>
              </p:cNvCxnSpPr>
              <p:nvPr/>
            </p:nvCxnSpPr>
            <p:spPr>
              <a:xfrm>
                <a:off x="6558383" y="4042646"/>
                <a:ext cx="16785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4E51C482-092F-CD8E-C7AC-C948DB4B7DA6}"/>
                </a:ext>
              </a:extLst>
            </p:cNvPr>
            <p:cNvGrpSpPr/>
            <p:nvPr/>
          </p:nvGrpSpPr>
          <p:grpSpPr>
            <a:xfrm>
              <a:off x="938621" y="2272185"/>
              <a:ext cx="2347201" cy="3298788"/>
              <a:chOff x="938621" y="2272185"/>
              <a:chExt cx="2347201" cy="3298788"/>
            </a:xfrm>
          </p:grpSpPr>
          <p:cxnSp>
            <p:nvCxnSpPr>
              <p:cNvPr id="22" name="Straight Connector 21">
                <a:extLst>
                  <a:ext uri="{FF2B5EF4-FFF2-40B4-BE49-F238E27FC236}">
                    <a16:creationId xmlns:a16="http://schemas.microsoft.com/office/drawing/2014/main" id="{F0A2EE19-CAE8-E304-5CDA-425D55122A10}"/>
                  </a:ext>
                </a:extLst>
              </p:cNvPr>
              <p:cNvCxnSpPr>
                <a:cxnSpLocks/>
              </p:cNvCxnSpPr>
              <p:nvPr/>
            </p:nvCxnSpPr>
            <p:spPr>
              <a:xfrm flipV="1">
                <a:off x="938621" y="4380758"/>
                <a:ext cx="1722744" cy="86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DBB205-94D3-BE8C-B60C-55C162036FFD}"/>
                  </a:ext>
                </a:extLst>
              </p:cNvPr>
              <p:cNvCxnSpPr>
                <a:cxnSpLocks/>
              </p:cNvCxnSpPr>
              <p:nvPr/>
            </p:nvCxnSpPr>
            <p:spPr>
              <a:xfrm>
                <a:off x="2661365" y="4380758"/>
                <a:ext cx="13879" cy="11902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B567EE6-E41E-EF23-3881-857D6B89EF7F}"/>
                  </a:ext>
                </a:extLst>
              </p:cNvPr>
              <p:cNvSpPr txBox="1"/>
              <p:nvPr/>
            </p:nvSpPr>
            <p:spPr>
              <a:xfrm rot="2921941">
                <a:off x="1457597" y="3515635"/>
                <a:ext cx="3071675" cy="584775"/>
              </a:xfrm>
              <a:prstGeom prst="rect">
                <a:avLst/>
              </a:prstGeom>
              <a:noFill/>
            </p:spPr>
            <p:txBody>
              <a:bodyPr wrap="none" rtlCol="0">
                <a:spAutoFit/>
              </a:bodyPr>
              <a:lstStyle/>
              <a:p>
                <a:r>
                  <a:rPr lang="en-US" sz="1600" dirty="0"/>
                  <a:t>asymmetric phase rotation with </a:t>
                </a:r>
              </a:p>
              <a:p>
                <a:r>
                  <a:rPr lang="en-US" sz="1600" dirty="0"/>
                  <a:t>energy boost for lower energies</a:t>
                </a:r>
              </a:p>
            </p:txBody>
          </p:sp>
          <p:sp>
            <p:nvSpPr>
              <p:cNvPr id="37" name="Oval 36">
                <a:extLst>
                  <a:ext uri="{FF2B5EF4-FFF2-40B4-BE49-F238E27FC236}">
                    <a16:creationId xmlns:a16="http://schemas.microsoft.com/office/drawing/2014/main" id="{DC03758C-26FB-26E0-843B-988B63233325}"/>
                  </a:ext>
                </a:extLst>
              </p:cNvPr>
              <p:cNvSpPr/>
              <p:nvPr/>
            </p:nvSpPr>
            <p:spPr>
              <a:xfrm rot="19410716">
                <a:off x="1314666" y="2314131"/>
                <a:ext cx="622405" cy="180193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5065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97385-E4EB-4C33-EB23-24DEC330F2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50DB01-8119-796A-CC70-F913B7C257FC}"/>
              </a:ext>
            </a:extLst>
          </p:cNvPr>
          <p:cNvSpPr>
            <a:spLocks noGrp="1"/>
          </p:cNvSpPr>
          <p:nvPr>
            <p:ph type="title"/>
          </p:nvPr>
        </p:nvSpPr>
        <p:spPr>
          <a:xfrm>
            <a:off x="359999" y="736682"/>
            <a:ext cx="10057905" cy="1080000"/>
          </a:xfrm>
        </p:spPr>
        <p:txBody>
          <a:bodyPr>
            <a:normAutofit/>
          </a:bodyPr>
          <a:lstStyle/>
          <a:p>
            <a:r>
              <a:rPr lang="en-US" sz="3200" dirty="0"/>
              <a:t>Expanded Beamline – Results </a:t>
            </a:r>
          </a:p>
        </p:txBody>
      </p:sp>
      <p:sp>
        <p:nvSpPr>
          <p:cNvPr id="4" name="Datumsplatzhalter 3">
            <a:extLst>
              <a:ext uri="{FF2B5EF4-FFF2-40B4-BE49-F238E27FC236}">
                <a16:creationId xmlns:a16="http://schemas.microsoft.com/office/drawing/2014/main" id="{7AC7B24A-B12A-718C-85EB-689FC0561070}"/>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1A8B684F-8211-C705-323E-920199F8BD42}"/>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D5FBA83D-0710-35A8-359F-977D5640F945}"/>
              </a:ext>
            </a:extLst>
          </p:cNvPr>
          <p:cNvSpPr>
            <a:spLocks noGrp="1"/>
          </p:cNvSpPr>
          <p:nvPr>
            <p:ph type="sldNum" sz="quarter" idx="16"/>
          </p:nvPr>
        </p:nvSpPr>
        <p:spPr/>
        <p:txBody>
          <a:bodyPr/>
          <a:lstStyle/>
          <a:p>
            <a:fld id="{DD2F4C09-65E4-4AD7-8D55-83CBD210ED85}" type="slidenum">
              <a:rPr lang="en-US" smtClean="0"/>
              <a:pPr/>
              <a:t>34</a:t>
            </a:fld>
            <a:endParaRPr lang="en-US"/>
          </a:p>
        </p:txBody>
      </p:sp>
      <p:pic>
        <p:nvPicPr>
          <p:cNvPr id="7" name="Picture 6">
            <a:extLst>
              <a:ext uri="{FF2B5EF4-FFF2-40B4-BE49-F238E27FC236}">
                <a16:creationId xmlns:a16="http://schemas.microsoft.com/office/drawing/2014/main" id="{746F4EC8-71A3-1BBC-82A8-B203CFAB9416}"/>
              </a:ext>
            </a:extLst>
          </p:cNvPr>
          <p:cNvPicPr>
            <a:picLocks noChangeAspect="1"/>
          </p:cNvPicPr>
          <p:nvPr/>
        </p:nvPicPr>
        <p:blipFill>
          <a:blip r:embed="rId3"/>
          <a:stretch>
            <a:fillRect/>
          </a:stretch>
        </p:blipFill>
        <p:spPr>
          <a:xfrm>
            <a:off x="359999" y="2002565"/>
            <a:ext cx="5214691" cy="3911018"/>
          </a:xfrm>
          <a:prstGeom prst="rect">
            <a:avLst/>
          </a:prstGeom>
        </p:spPr>
      </p:pic>
      <p:sp>
        <p:nvSpPr>
          <p:cNvPr id="9" name="TextBox 8">
            <a:extLst>
              <a:ext uri="{FF2B5EF4-FFF2-40B4-BE49-F238E27FC236}">
                <a16:creationId xmlns:a16="http://schemas.microsoft.com/office/drawing/2014/main" id="{1A1E8CD2-5A03-8A6A-BEDF-10DB803FDFA3}"/>
              </a:ext>
            </a:extLst>
          </p:cNvPr>
          <p:cNvSpPr txBox="1"/>
          <p:nvPr/>
        </p:nvSpPr>
        <p:spPr>
          <a:xfrm>
            <a:off x="1079996" y="5936615"/>
            <a:ext cx="3085604" cy="369332"/>
          </a:xfrm>
          <a:prstGeom prst="rect">
            <a:avLst/>
          </a:prstGeom>
          <a:noFill/>
        </p:spPr>
        <p:txBody>
          <a:bodyPr wrap="square" rtlCol="0">
            <a:spAutoFit/>
          </a:bodyPr>
          <a:lstStyle/>
          <a:p>
            <a:r>
              <a:rPr lang="en-US" dirty="0"/>
              <a:t>Energy gain using 2 cavities</a:t>
            </a:r>
          </a:p>
        </p:txBody>
      </p:sp>
      <p:sp>
        <p:nvSpPr>
          <p:cNvPr id="8" name="Content Placeholder 2">
            <a:extLst>
              <a:ext uri="{FF2B5EF4-FFF2-40B4-BE49-F238E27FC236}">
                <a16:creationId xmlns:a16="http://schemas.microsoft.com/office/drawing/2014/main" id="{F959C025-1CDD-79F3-7B37-6B5D42041787}"/>
              </a:ext>
            </a:extLst>
          </p:cNvPr>
          <p:cNvSpPr>
            <a:spLocks noGrp="1"/>
          </p:cNvSpPr>
          <p:nvPr>
            <p:ph idx="1"/>
          </p:nvPr>
        </p:nvSpPr>
        <p:spPr>
          <a:xfrm>
            <a:off x="5670373" y="2002565"/>
            <a:ext cx="6161628" cy="3934050"/>
          </a:xfrm>
        </p:spPr>
        <p:txBody>
          <a:bodyPr>
            <a:normAutofit/>
          </a:bodyPr>
          <a:lstStyle/>
          <a:p>
            <a:endParaRPr lang="en-US" dirty="0"/>
          </a:p>
          <a:p>
            <a:pPr>
              <a:buFont typeface="Arial" panose="020B0604020202020204" pitchFamily="34" charset="0"/>
              <a:buChar char="•"/>
            </a:pPr>
            <a:r>
              <a:rPr lang="en-US" dirty="0"/>
              <a:t>optimizer switches from pure energy compression to compromise between compression and acceleration of lower energies when using two cavities</a:t>
            </a:r>
          </a:p>
          <a:p>
            <a:pPr>
              <a:buFont typeface="Arial" panose="020B0604020202020204" pitchFamily="34" charset="0"/>
              <a:buChar char="•"/>
            </a:pPr>
            <a:r>
              <a:rPr lang="en-US" dirty="0"/>
              <a:t>focus lies on lower energy particles because of higher yield</a:t>
            </a:r>
            <a:endParaRPr lang="en-US" b="1" dirty="0"/>
          </a:p>
          <a:p>
            <a:pPr>
              <a:buFont typeface="Arial" panose="020B0604020202020204" pitchFamily="34" charset="0"/>
              <a:buChar char="•"/>
            </a:pPr>
            <a:r>
              <a:rPr lang="en-US" dirty="0"/>
              <a:t>this boosts transmission from </a:t>
            </a:r>
            <a:r>
              <a:rPr lang="en-US" b="1" dirty="0"/>
              <a:t>1-2 %</a:t>
            </a:r>
            <a:r>
              <a:rPr lang="en-US" dirty="0"/>
              <a:t> to about </a:t>
            </a:r>
            <a:br>
              <a:rPr lang="en-US" dirty="0"/>
            </a:br>
            <a:r>
              <a:rPr lang="en-US" b="1" dirty="0"/>
              <a:t>5 %</a:t>
            </a:r>
            <a:r>
              <a:rPr lang="en-US" dirty="0"/>
              <a:t> for energy range of 9 – 14 MeV </a:t>
            </a:r>
          </a:p>
          <a:p>
            <a:pPr>
              <a:buFont typeface="Arial" panose="020B0604020202020204" pitchFamily="34" charset="0"/>
              <a:buChar char="•"/>
            </a:pPr>
            <a:r>
              <a:rPr lang="en-US" dirty="0"/>
              <a:t>particles viable for SIS18 injection now in the </a:t>
            </a:r>
            <a:r>
              <a:rPr lang="en-US" b="1" dirty="0"/>
              <a:t>lower range of 10</a:t>
            </a:r>
            <a:r>
              <a:rPr lang="en-US" b="1" baseline="30000" dirty="0"/>
              <a:t>9</a:t>
            </a:r>
            <a:r>
              <a:rPr lang="en-US" b="1" dirty="0"/>
              <a:t>.</a:t>
            </a:r>
          </a:p>
        </p:txBody>
      </p:sp>
    </p:spTree>
    <p:extLst>
      <p:ext uri="{BB962C8B-B14F-4D97-AF65-F5344CB8AC3E}">
        <p14:creationId xmlns:p14="http://schemas.microsoft.com/office/powerpoint/2010/main" val="2018998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072D0-5B94-7A81-99BA-43656D92158D}"/>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084908E5-5A29-6B29-5AB1-77C7FA3D42DD}"/>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6" name="Foliennummernplatzhalter 5">
            <a:extLst>
              <a:ext uri="{FF2B5EF4-FFF2-40B4-BE49-F238E27FC236}">
                <a16:creationId xmlns:a16="http://schemas.microsoft.com/office/drawing/2014/main" id="{6E6F0A55-4FAA-3358-DEAE-1A22631A4880}"/>
              </a:ext>
            </a:extLst>
          </p:cNvPr>
          <p:cNvSpPr>
            <a:spLocks noGrp="1"/>
          </p:cNvSpPr>
          <p:nvPr>
            <p:ph type="sldNum" sz="quarter" idx="16"/>
          </p:nvPr>
        </p:nvSpPr>
        <p:spPr/>
        <p:txBody>
          <a:bodyPr/>
          <a:lstStyle/>
          <a:p>
            <a:fld id="{DD2F4C09-65E4-4AD7-8D55-83CBD210ED85}" type="slidenum">
              <a:rPr lang="en-US" smtClean="0"/>
              <a:pPr/>
              <a:t>35</a:t>
            </a:fld>
            <a:endParaRPr lang="en-US"/>
          </a:p>
        </p:txBody>
      </p:sp>
      <p:pic>
        <p:nvPicPr>
          <p:cNvPr id="2" name="Histogram.mp4">
            <a:hlinkClick r:id="" action="ppaction://media"/>
            <a:extLst>
              <a:ext uri="{FF2B5EF4-FFF2-40B4-BE49-F238E27FC236}">
                <a16:creationId xmlns:a16="http://schemas.microsoft.com/office/drawing/2014/main" id="{0FBB5C66-F5D9-5D05-4BA9-DEEDA6CDF0E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6385" r="6756" b="2243"/>
          <a:stretch/>
        </p:blipFill>
        <p:spPr>
          <a:xfrm>
            <a:off x="6096000" y="2002565"/>
            <a:ext cx="5820083" cy="3684580"/>
          </a:xfrm>
          <a:prstGeom prst="rect">
            <a:avLst/>
          </a:prstGeom>
        </p:spPr>
      </p:pic>
      <p:sp>
        <p:nvSpPr>
          <p:cNvPr id="12" name="Titel 1">
            <a:extLst>
              <a:ext uri="{FF2B5EF4-FFF2-40B4-BE49-F238E27FC236}">
                <a16:creationId xmlns:a16="http://schemas.microsoft.com/office/drawing/2014/main" id="{B6565561-7DB3-1074-2373-2E192ACF32AA}"/>
              </a:ext>
            </a:extLst>
          </p:cNvPr>
          <p:cNvSpPr>
            <a:spLocks noGrp="1"/>
          </p:cNvSpPr>
          <p:nvPr>
            <p:ph type="title"/>
          </p:nvPr>
        </p:nvSpPr>
        <p:spPr>
          <a:xfrm>
            <a:off x="360000" y="736682"/>
            <a:ext cx="10650900" cy="1080000"/>
          </a:xfrm>
        </p:spPr>
        <p:txBody>
          <a:bodyPr>
            <a:normAutofit/>
          </a:bodyPr>
          <a:lstStyle/>
          <a:p>
            <a:r>
              <a:rPr lang="en-US" sz="3200" dirty="0"/>
              <a:t>Result after loss function expansion</a:t>
            </a:r>
          </a:p>
        </p:txBody>
      </p:sp>
      <p:sp>
        <p:nvSpPr>
          <p:cNvPr id="13" name="Fußzeilenplatzhalter 4">
            <a:extLst>
              <a:ext uri="{FF2B5EF4-FFF2-40B4-BE49-F238E27FC236}">
                <a16:creationId xmlns:a16="http://schemas.microsoft.com/office/drawing/2014/main" id="{78078391-266D-A1DF-849A-A98E9952530F}"/>
              </a:ext>
            </a:extLst>
          </p:cNvPr>
          <p:cNvSpPr>
            <a:spLocks noGrp="1"/>
          </p:cNvSpPr>
          <p:nvPr>
            <p:ph type="ftr" sz="quarter" idx="15"/>
          </p:nvPr>
        </p:nvSpPr>
        <p:spPr>
          <a:xfrm>
            <a:off x="360000" y="359999"/>
            <a:ext cx="8976000" cy="190800"/>
          </a:xfrm>
        </p:spPr>
        <p:txBody>
          <a:bodyPr/>
          <a:lstStyle/>
          <a:p>
            <a:r>
              <a:rPr lang="en-US" dirty="0"/>
              <a:t>Gradient based beam line optimization</a:t>
            </a:r>
          </a:p>
          <a:p>
            <a:endParaRPr lang="en-US" dirty="0"/>
          </a:p>
        </p:txBody>
      </p:sp>
      <p:pic>
        <p:nvPicPr>
          <p:cNvPr id="14" name="optimizer.mp4">
            <a:hlinkClick r:id="" action="ppaction://media"/>
            <a:extLst>
              <a:ext uri="{FF2B5EF4-FFF2-40B4-BE49-F238E27FC236}">
                <a16:creationId xmlns:a16="http://schemas.microsoft.com/office/drawing/2014/main" id="{27750860-7595-E0A8-031F-B550CF08C24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02562" y="2002565"/>
            <a:ext cx="6550362" cy="3684579"/>
          </a:xfrm>
          <a:prstGeom prst="rect">
            <a:avLst/>
          </a:prstGeom>
        </p:spPr>
      </p:pic>
    </p:spTree>
    <p:extLst>
      <p:ext uri="{BB962C8B-B14F-4D97-AF65-F5344CB8AC3E}">
        <p14:creationId xmlns:p14="http://schemas.microsoft.com/office/powerpoint/2010/main" val="15824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8"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5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14"/>
                </p:tgtEl>
              </p:cMediaNode>
            </p:vide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80727-4D95-B30E-D07E-ECDAD0AE65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A79C00-DD2A-AEC2-3725-97D05CE85922}"/>
              </a:ext>
            </a:extLst>
          </p:cNvPr>
          <p:cNvSpPr>
            <a:spLocks noGrp="1"/>
          </p:cNvSpPr>
          <p:nvPr>
            <p:ph type="title"/>
          </p:nvPr>
        </p:nvSpPr>
        <p:spPr>
          <a:xfrm>
            <a:off x="360000" y="736682"/>
            <a:ext cx="9696000" cy="1080000"/>
          </a:xfrm>
        </p:spPr>
        <p:txBody>
          <a:bodyPr>
            <a:normAutofit/>
          </a:bodyPr>
          <a:lstStyle/>
          <a:p>
            <a:r>
              <a:rPr lang="en-US" sz="3200" dirty="0">
                <a:solidFill>
                  <a:prstClr val="black"/>
                </a:solidFill>
              </a:rPr>
              <a:t>Solenoid Acceptance</a:t>
            </a:r>
            <a:endParaRPr lang="en-US" dirty="0"/>
          </a:p>
        </p:txBody>
      </p:sp>
      <p:sp>
        <p:nvSpPr>
          <p:cNvPr id="4" name="Datumsplatzhalter 3">
            <a:extLst>
              <a:ext uri="{FF2B5EF4-FFF2-40B4-BE49-F238E27FC236}">
                <a16:creationId xmlns:a16="http://schemas.microsoft.com/office/drawing/2014/main" id="{843C8D8A-5F66-12EC-84D2-9F1DEB3A0D2B}"/>
              </a:ext>
            </a:extLst>
          </p:cNvPr>
          <p:cNvSpPr>
            <a:spLocks noGrp="1"/>
          </p:cNvSpPr>
          <p:nvPr>
            <p:ph type="dt" sz="half" idx="14"/>
          </p:nvPr>
        </p:nvSpPr>
        <p:spPr/>
        <p:txBody>
          <a:bodyPr/>
          <a:lstStyle/>
          <a:p>
            <a:fld id="{7FC04A8A-6BCD-4149-879B-93DB8BB4EE92}" type="datetime1">
              <a:rPr lang="en-US" smtClean="0"/>
              <a:t>10/29/24</a:t>
            </a:fld>
            <a:endParaRPr lang="en-US"/>
          </a:p>
        </p:txBody>
      </p:sp>
      <p:sp>
        <p:nvSpPr>
          <p:cNvPr id="6" name="Foliennummernplatzhalter 5">
            <a:extLst>
              <a:ext uri="{FF2B5EF4-FFF2-40B4-BE49-F238E27FC236}">
                <a16:creationId xmlns:a16="http://schemas.microsoft.com/office/drawing/2014/main" id="{97091841-4F28-A4D3-C0BD-0F6B3880311E}"/>
              </a:ext>
            </a:extLst>
          </p:cNvPr>
          <p:cNvSpPr>
            <a:spLocks noGrp="1"/>
          </p:cNvSpPr>
          <p:nvPr>
            <p:ph type="sldNum" sz="quarter" idx="16"/>
          </p:nvPr>
        </p:nvSpPr>
        <p:spPr/>
        <p:txBody>
          <a:bodyPr/>
          <a:lstStyle/>
          <a:p>
            <a:fld id="{DD2F4C09-65E4-4AD7-8D55-83CBD210ED85}" type="slidenum">
              <a:rPr lang="en-US" smtClean="0"/>
              <a:pPr/>
              <a:t>36</a:t>
            </a:fld>
            <a:endParaRPr lang="en-US"/>
          </a:p>
        </p:txBody>
      </p:sp>
      <p:cxnSp>
        <p:nvCxnSpPr>
          <p:cNvPr id="7" name="Straight Connector 6">
            <a:extLst>
              <a:ext uri="{FF2B5EF4-FFF2-40B4-BE49-F238E27FC236}">
                <a16:creationId xmlns:a16="http://schemas.microsoft.com/office/drawing/2014/main" id="{1B442380-48A7-DDF8-F1CA-746EBD224139}"/>
              </a:ext>
            </a:extLst>
          </p:cNvPr>
          <p:cNvCxnSpPr>
            <a:cxnSpLocks/>
          </p:cNvCxnSpPr>
          <p:nvPr/>
        </p:nvCxnSpPr>
        <p:spPr>
          <a:xfrm>
            <a:off x="957263" y="2843213"/>
            <a:ext cx="0" cy="231457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28E7EB3-88E8-E18C-0DB1-28A86F21F6A3}"/>
              </a:ext>
            </a:extLst>
          </p:cNvPr>
          <p:cNvSpPr txBox="1"/>
          <p:nvPr/>
        </p:nvSpPr>
        <p:spPr>
          <a:xfrm>
            <a:off x="544297" y="2332192"/>
            <a:ext cx="774571" cy="369332"/>
          </a:xfrm>
          <a:prstGeom prst="rect">
            <a:avLst/>
          </a:prstGeom>
          <a:noFill/>
        </p:spPr>
        <p:txBody>
          <a:bodyPr wrap="none" rtlCol="0">
            <a:spAutoFit/>
          </a:bodyPr>
          <a:lstStyle/>
          <a:p>
            <a:r>
              <a:rPr lang="en-US" dirty="0"/>
              <a:t>target</a:t>
            </a:r>
          </a:p>
        </p:txBody>
      </p:sp>
      <p:sp>
        <p:nvSpPr>
          <p:cNvPr id="16" name="Rectangle 15">
            <a:extLst>
              <a:ext uri="{FF2B5EF4-FFF2-40B4-BE49-F238E27FC236}">
                <a16:creationId xmlns:a16="http://schemas.microsoft.com/office/drawing/2014/main" id="{333050B1-B8FE-8DE6-7AAB-D2B6F9BC1C62}"/>
              </a:ext>
            </a:extLst>
          </p:cNvPr>
          <p:cNvSpPr/>
          <p:nvPr/>
        </p:nvSpPr>
        <p:spPr>
          <a:xfrm>
            <a:off x="3057525" y="2306946"/>
            <a:ext cx="5314950" cy="338280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3BDFEE9-8837-00CD-7B10-9AEADC7BEB96}"/>
              </a:ext>
            </a:extLst>
          </p:cNvPr>
          <p:cNvSpPr/>
          <p:nvPr/>
        </p:nvSpPr>
        <p:spPr>
          <a:xfrm>
            <a:off x="3057525" y="2306945"/>
            <a:ext cx="5314950" cy="647482"/>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AF4D1AA-1F0A-462F-94E9-A9CB533D120A}"/>
              </a:ext>
            </a:extLst>
          </p:cNvPr>
          <p:cNvSpPr/>
          <p:nvPr/>
        </p:nvSpPr>
        <p:spPr>
          <a:xfrm>
            <a:off x="3057525" y="5042272"/>
            <a:ext cx="5314950" cy="647482"/>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BCBE3C1B-10E9-C12E-46FB-A5DE4826E19C}"/>
              </a:ext>
            </a:extLst>
          </p:cNvPr>
          <p:cNvCxnSpPr>
            <a:cxnSpLocks/>
          </p:cNvCxnSpPr>
          <p:nvPr/>
        </p:nvCxnSpPr>
        <p:spPr>
          <a:xfrm>
            <a:off x="667616" y="4023216"/>
            <a:ext cx="791943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A164D69-B500-34EF-DE6D-AB85412A27C2}"/>
              </a:ext>
            </a:extLst>
          </p:cNvPr>
          <p:cNvCxnSpPr>
            <a:cxnSpLocks/>
            <a:endCxn id="17" idx="2"/>
          </p:cNvCxnSpPr>
          <p:nvPr/>
        </p:nvCxnSpPr>
        <p:spPr>
          <a:xfrm flipV="1">
            <a:off x="957263" y="2954427"/>
            <a:ext cx="4757737" cy="10687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866A6E7-AAF4-A457-53CE-95200E5CF757}"/>
              </a:ext>
            </a:extLst>
          </p:cNvPr>
          <p:cNvCxnSpPr>
            <a:cxnSpLocks/>
            <a:endCxn id="20" idx="0"/>
          </p:cNvCxnSpPr>
          <p:nvPr/>
        </p:nvCxnSpPr>
        <p:spPr>
          <a:xfrm>
            <a:off x="957263" y="4023216"/>
            <a:ext cx="4757737" cy="101905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977E294-4FD5-3575-CDB0-C1655374284A}"/>
              </a:ext>
            </a:extLst>
          </p:cNvPr>
          <p:cNvSpPr txBox="1"/>
          <p:nvPr/>
        </p:nvSpPr>
        <p:spPr>
          <a:xfrm>
            <a:off x="2991009" y="5739485"/>
            <a:ext cx="1043876" cy="369332"/>
          </a:xfrm>
          <a:prstGeom prst="rect">
            <a:avLst/>
          </a:prstGeom>
          <a:noFill/>
        </p:spPr>
        <p:txBody>
          <a:bodyPr wrap="none" rtlCol="0">
            <a:spAutoFit/>
          </a:bodyPr>
          <a:lstStyle/>
          <a:p>
            <a:r>
              <a:rPr lang="en-US" dirty="0"/>
              <a:t>solenoid</a:t>
            </a:r>
          </a:p>
        </p:txBody>
      </p:sp>
      <p:grpSp>
        <p:nvGrpSpPr>
          <p:cNvPr id="48" name="Group 47">
            <a:extLst>
              <a:ext uri="{FF2B5EF4-FFF2-40B4-BE49-F238E27FC236}">
                <a16:creationId xmlns:a16="http://schemas.microsoft.com/office/drawing/2014/main" id="{DAF9B7BE-555D-7A00-384D-5916B8ED3FDF}"/>
              </a:ext>
            </a:extLst>
          </p:cNvPr>
          <p:cNvGrpSpPr/>
          <p:nvPr/>
        </p:nvGrpSpPr>
        <p:grpSpPr>
          <a:xfrm>
            <a:off x="957261" y="4407415"/>
            <a:ext cx="4757732" cy="547861"/>
            <a:chOff x="957262" y="4407415"/>
            <a:chExt cx="2100262" cy="547861"/>
          </a:xfrm>
        </p:grpSpPr>
        <p:cxnSp>
          <p:nvCxnSpPr>
            <p:cNvPr id="36" name="Straight Connector 35">
              <a:extLst>
                <a:ext uri="{FF2B5EF4-FFF2-40B4-BE49-F238E27FC236}">
                  <a16:creationId xmlns:a16="http://schemas.microsoft.com/office/drawing/2014/main" id="{A4ADEE2B-3BBE-36F6-E28D-0E656319C3C6}"/>
                </a:ext>
              </a:extLst>
            </p:cNvPr>
            <p:cNvCxnSpPr>
              <a:cxnSpLocks/>
            </p:cNvCxnSpPr>
            <p:nvPr/>
          </p:nvCxnSpPr>
          <p:spPr>
            <a:xfrm>
              <a:off x="957262" y="4407415"/>
              <a:ext cx="2100262" cy="0"/>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1B24EF1-A2D3-2472-2849-974FD9867417}"/>
                </a:ext>
              </a:extLst>
            </p:cNvPr>
            <p:cNvSpPr txBox="1"/>
            <p:nvPr/>
          </p:nvSpPr>
          <p:spPr>
            <a:xfrm>
              <a:off x="1055925" y="4432056"/>
              <a:ext cx="813673" cy="523220"/>
            </a:xfrm>
            <a:prstGeom prst="rect">
              <a:avLst/>
            </a:prstGeom>
            <a:noFill/>
          </p:spPr>
          <p:txBody>
            <a:bodyPr wrap="square" rtlCol="0">
              <a:spAutoFit/>
            </a:bodyPr>
            <a:lstStyle/>
            <a:p>
              <a:r>
                <a:rPr lang="en-US" sz="2800" dirty="0">
                  <a:solidFill>
                    <a:srgbClr val="00B050"/>
                  </a:solidFill>
                </a:rPr>
                <a:t>d</a:t>
              </a:r>
              <a:r>
                <a:rPr lang="en-US" sz="2800" baseline="-25000" dirty="0">
                  <a:solidFill>
                    <a:srgbClr val="00B050"/>
                  </a:solidFill>
                </a:rPr>
                <a:t>s </a:t>
              </a:r>
              <a:r>
                <a:rPr lang="en-US" sz="2800" dirty="0">
                  <a:solidFill>
                    <a:srgbClr val="00B050"/>
                  </a:solidFill>
                </a:rPr>
                <a:t>+ L/2</a:t>
              </a:r>
            </a:p>
          </p:txBody>
        </p:sp>
      </p:grpSp>
      <p:grpSp>
        <p:nvGrpSpPr>
          <p:cNvPr id="47" name="Group 46">
            <a:extLst>
              <a:ext uri="{FF2B5EF4-FFF2-40B4-BE49-F238E27FC236}">
                <a16:creationId xmlns:a16="http://schemas.microsoft.com/office/drawing/2014/main" id="{1DF5E410-F830-16AC-6918-E8BF7EA703D7}"/>
              </a:ext>
            </a:extLst>
          </p:cNvPr>
          <p:cNvGrpSpPr/>
          <p:nvPr/>
        </p:nvGrpSpPr>
        <p:grpSpPr>
          <a:xfrm>
            <a:off x="6008881" y="2957022"/>
            <a:ext cx="871344" cy="1066193"/>
            <a:chOff x="3318781" y="2954427"/>
            <a:chExt cx="871344" cy="1066193"/>
          </a:xfrm>
        </p:grpSpPr>
        <p:cxnSp>
          <p:nvCxnSpPr>
            <p:cNvPr id="41" name="Straight Connector 40">
              <a:extLst>
                <a:ext uri="{FF2B5EF4-FFF2-40B4-BE49-F238E27FC236}">
                  <a16:creationId xmlns:a16="http://schemas.microsoft.com/office/drawing/2014/main" id="{93D68C0E-2F5A-8F6E-3D21-1E8F38DF653E}"/>
                </a:ext>
              </a:extLst>
            </p:cNvPr>
            <p:cNvCxnSpPr>
              <a:cxnSpLocks/>
            </p:cNvCxnSpPr>
            <p:nvPr/>
          </p:nvCxnSpPr>
          <p:spPr>
            <a:xfrm>
              <a:off x="3318781" y="2954427"/>
              <a:ext cx="0" cy="1066193"/>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788336A-A0ED-C976-A89E-13778D5A299C}"/>
                </a:ext>
              </a:extLst>
            </p:cNvPr>
            <p:cNvSpPr txBox="1"/>
            <p:nvPr/>
          </p:nvSpPr>
          <p:spPr>
            <a:xfrm>
              <a:off x="3376452" y="3182164"/>
              <a:ext cx="813673" cy="523220"/>
            </a:xfrm>
            <a:prstGeom prst="rect">
              <a:avLst/>
            </a:prstGeom>
            <a:noFill/>
          </p:spPr>
          <p:txBody>
            <a:bodyPr wrap="square" rtlCol="0">
              <a:spAutoFit/>
            </a:bodyPr>
            <a:lstStyle/>
            <a:p>
              <a:r>
                <a:rPr lang="en-US" sz="2800" dirty="0" err="1">
                  <a:solidFill>
                    <a:srgbClr val="00B050"/>
                  </a:solidFill>
                </a:rPr>
                <a:t>r</a:t>
              </a:r>
              <a:r>
                <a:rPr lang="en-US" sz="2800" baseline="-25000" dirty="0" err="1">
                  <a:solidFill>
                    <a:srgbClr val="00B050"/>
                  </a:solidFill>
                </a:rPr>
                <a:t>s</a:t>
              </a:r>
              <a:endParaRPr lang="en-US" sz="2800" baseline="-25000" dirty="0">
                <a:solidFill>
                  <a:srgbClr val="00B050"/>
                </a:solidFill>
              </a:endParaRPr>
            </a:p>
          </p:txBody>
        </p:sp>
      </p:grpSp>
      <p:sp>
        <p:nvSpPr>
          <p:cNvPr id="46" name="TextBox 45">
            <a:extLst>
              <a:ext uri="{FF2B5EF4-FFF2-40B4-BE49-F238E27FC236}">
                <a16:creationId xmlns:a16="http://schemas.microsoft.com/office/drawing/2014/main" id="{29CF5277-F341-2FEA-1BD2-D03575426538}"/>
              </a:ext>
            </a:extLst>
          </p:cNvPr>
          <p:cNvSpPr txBox="1"/>
          <p:nvPr/>
        </p:nvSpPr>
        <p:spPr>
          <a:xfrm>
            <a:off x="2014890" y="3195289"/>
            <a:ext cx="761747" cy="369332"/>
          </a:xfrm>
          <a:prstGeom prst="rect">
            <a:avLst/>
          </a:prstGeom>
          <a:noFill/>
        </p:spPr>
        <p:txBody>
          <a:bodyPr wrap="none" rtlCol="0">
            <a:spAutoFit/>
          </a:bodyPr>
          <a:lstStyle/>
          <a:p>
            <a:r>
              <a:rPr lang="en-US" dirty="0"/>
              <a:t>beam</a:t>
            </a:r>
          </a:p>
        </p:txBody>
      </p:sp>
      <p:grpSp>
        <p:nvGrpSpPr>
          <p:cNvPr id="52" name="Group 51">
            <a:extLst>
              <a:ext uri="{FF2B5EF4-FFF2-40B4-BE49-F238E27FC236}">
                <a16:creationId xmlns:a16="http://schemas.microsoft.com/office/drawing/2014/main" id="{6C8D5D54-DBBD-7E70-4AAC-9649D328AA6E}"/>
              </a:ext>
            </a:extLst>
          </p:cNvPr>
          <p:cNvGrpSpPr/>
          <p:nvPr/>
        </p:nvGrpSpPr>
        <p:grpSpPr>
          <a:xfrm>
            <a:off x="905652" y="3400777"/>
            <a:ext cx="914400" cy="998645"/>
            <a:chOff x="905652" y="3400777"/>
            <a:chExt cx="914400" cy="998645"/>
          </a:xfrm>
        </p:grpSpPr>
        <p:sp>
          <p:nvSpPr>
            <p:cNvPr id="50" name="Arc 49">
              <a:extLst>
                <a:ext uri="{FF2B5EF4-FFF2-40B4-BE49-F238E27FC236}">
                  <a16:creationId xmlns:a16="http://schemas.microsoft.com/office/drawing/2014/main" id="{D3063662-FA55-58C3-1D0B-156B39CBC158}"/>
                </a:ext>
              </a:extLst>
            </p:cNvPr>
            <p:cNvSpPr/>
            <p:nvPr/>
          </p:nvSpPr>
          <p:spPr>
            <a:xfrm rot="598156">
              <a:off x="905652" y="3485022"/>
              <a:ext cx="914400" cy="914400"/>
            </a:xfrm>
            <a:prstGeom prst="arc">
              <a:avLst>
                <a:gd name="adj1" fmla="val 20149376"/>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B9B68CE1-CA12-8D1F-2BBA-548E3347845B}"/>
                    </a:ext>
                  </a:extLst>
                </p:cNvPr>
                <p:cNvSpPr txBox="1"/>
                <p:nvPr/>
              </p:nvSpPr>
              <p:spPr>
                <a:xfrm>
                  <a:off x="1282965" y="3400777"/>
                  <a:ext cx="40622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00B050"/>
                            </a:solidFill>
                            <a:latin typeface="Cambria Math" panose="02040503050406030204" pitchFamily="18" charset="0"/>
                            <a:ea typeface="Cambria Math" panose="02040503050406030204" pitchFamily="18" charset="0"/>
                          </a:rPr>
                          <m:t>𝛾</m:t>
                        </m:r>
                      </m:oMath>
                    </m:oMathPara>
                  </a14:m>
                  <a:endParaRPr lang="en-US" sz="2800" baseline="-25000" dirty="0">
                    <a:solidFill>
                      <a:srgbClr val="00B050"/>
                    </a:solidFill>
                  </a:endParaRPr>
                </a:p>
              </p:txBody>
            </p:sp>
          </mc:Choice>
          <mc:Fallback xmlns="">
            <p:sp>
              <p:nvSpPr>
                <p:cNvPr id="51" name="TextBox 50">
                  <a:extLst>
                    <a:ext uri="{FF2B5EF4-FFF2-40B4-BE49-F238E27FC236}">
                      <a16:creationId xmlns:a16="http://schemas.microsoft.com/office/drawing/2014/main" id="{B9B68CE1-CA12-8D1F-2BBA-548E3347845B}"/>
                    </a:ext>
                  </a:extLst>
                </p:cNvPr>
                <p:cNvSpPr txBox="1">
                  <a:spLocks noRot="1" noChangeAspect="1" noMove="1" noResize="1" noEditPoints="1" noAdjustHandles="1" noChangeArrowheads="1" noChangeShapeType="1" noTextEdit="1"/>
                </p:cNvSpPr>
                <p:nvPr/>
              </p:nvSpPr>
              <p:spPr>
                <a:xfrm>
                  <a:off x="1282965" y="3400777"/>
                  <a:ext cx="406224" cy="523220"/>
                </a:xfrm>
                <a:prstGeom prst="rect">
                  <a:avLst/>
                </a:prstGeom>
                <a:blipFill>
                  <a:blip r:embed="rId3"/>
                  <a:stretch>
                    <a:fillRect l="-3030" r="-3030" b="-6977"/>
                  </a:stretch>
                </a:blipFill>
              </p:spPr>
              <p:txBody>
                <a:bodyPr/>
                <a:lstStyle/>
                <a:p>
                  <a:r>
                    <a:rPr lang="en-US">
                      <a:noFill/>
                    </a:rPr>
                    <a:t> </a:t>
                  </a:r>
                </a:p>
              </p:txBody>
            </p:sp>
          </mc:Fallback>
        </mc:AlternateContent>
      </p:grpSp>
      <p:cxnSp>
        <p:nvCxnSpPr>
          <p:cNvPr id="58" name="Straight Connector 57">
            <a:extLst>
              <a:ext uri="{FF2B5EF4-FFF2-40B4-BE49-F238E27FC236}">
                <a16:creationId xmlns:a16="http://schemas.microsoft.com/office/drawing/2014/main" id="{11C17004-9A1D-1B4F-F2E0-26ADBC56818D}"/>
              </a:ext>
            </a:extLst>
          </p:cNvPr>
          <p:cNvCxnSpPr>
            <a:cxnSpLocks/>
            <a:stCxn id="20" idx="0"/>
            <a:endCxn id="17" idx="2"/>
          </p:cNvCxnSpPr>
          <p:nvPr/>
        </p:nvCxnSpPr>
        <p:spPr>
          <a:xfrm flipV="1">
            <a:off x="5715000" y="2954427"/>
            <a:ext cx="0" cy="2087845"/>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BB24FF49-00C1-01C8-F4F3-F337BAA3E067}"/>
              </a:ext>
            </a:extLst>
          </p:cNvPr>
          <p:cNvGrpSpPr/>
          <p:nvPr/>
        </p:nvGrpSpPr>
        <p:grpSpPr>
          <a:xfrm>
            <a:off x="8581972" y="2379595"/>
            <a:ext cx="3261351" cy="2338456"/>
            <a:chOff x="8581972" y="2379595"/>
            <a:chExt cx="3261351" cy="2338456"/>
          </a:xfrm>
        </p:grpSpPr>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6B6CB1C2-B353-6E2B-68F5-8DE544E0ACAB}"/>
                    </a:ext>
                  </a:extLst>
                </p:cNvPr>
                <p:cNvSpPr txBox="1"/>
                <p:nvPr/>
              </p:nvSpPr>
              <p:spPr>
                <a:xfrm>
                  <a:off x="8581972" y="2379595"/>
                  <a:ext cx="2447978" cy="9103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sSub>
                              <m:sSubPr>
                                <m:ctrlPr>
                                  <a:rPr lang="en-US" sz="2400" i="1" smtClean="0">
                                    <a:latin typeface="Cambria Math" panose="02040503050406030204" pitchFamily="18" charset="0"/>
                                  </a:rPr>
                                </m:ctrlPr>
                              </m:sSubPr>
                              <m:e>
                                <m:r>
                                  <a:rPr lang="de-DE" sz="2400" b="0" i="1" smtClean="0">
                                    <a:latin typeface="Cambria Math" panose="02040503050406030204" pitchFamily="18" charset="0"/>
                                  </a:rPr>
                                  <m:t>𝑟</m:t>
                                </m:r>
                              </m:e>
                              <m:sub>
                                <m:r>
                                  <a:rPr lang="de-DE" sz="2400" b="0" i="1" smtClean="0">
                                    <a:latin typeface="Cambria Math" panose="02040503050406030204" pitchFamily="18" charset="0"/>
                                  </a:rPr>
                                  <m:t>𝑠</m:t>
                                </m:r>
                              </m:sub>
                            </m:sSub>
                          </m:num>
                          <m:den>
                            <m:sSub>
                              <m:sSubPr>
                                <m:ctrlPr>
                                  <a:rPr lang="en-US" sz="2400" i="1" smtClean="0">
                                    <a:latin typeface="Cambria Math" panose="02040503050406030204" pitchFamily="18" charset="0"/>
                                  </a:rPr>
                                </m:ctrlPr>
                              </m:sSubPr>
                              <m:e>
                                <m:r>
                                  <a:rPr lang="de-DE" sz="2400" b="0" i="1" smtClean="0">
                                    <a:latin typeface="Cambria Math" panose="02040503050406030204" pitchFamily="18" charset="0"/>
                                  </a:rPr>
                                  <m:t>𝑑</m:t>
                                </m:r>
                              </m:e>
                              <m:sub>
                                <m:r>
                                  <a:rPr lang="de-DE" sz="2400" b="0" i="1" smtClean="0">
                                    <a:latin typeface="Cambria Math" panose="02040503050406030204" pitchFamily="18" charset="0"/>
                                  </a:rPr>
                                  <m:t>𝑠</m:t>
                                </m:r>
                              </m:sub>
                            </m:sSub>
                            <m:r>
                              <a:rPr lang="de-DE" sz="2400" b="0" i="1" smtClean="0">
                                <a:latin typeface="Cambria Math" panose="02040503050406030204" pitchFamily="18" charset="0"/>
                              </a:rPr>
                              <m:t>+</m:t>
                            </m:r>
                            <m:f>
                              <m:fPr>
                                <m:type m:val="skw"/>
                                <m:ctrlPr>
                                  <a:rPr lang="de-DE" sz="2400" b="0" i="1" smtClean="0">
                                    <a:latin typeface="Cambria Math" panose="02040503050406030204" pitchFamily="18" charset="0"/>
                                  </a:rPr>
                                </m:ctrlPr>
                              </m:fPr>
                              <m:num>
                                <m:r>
                                  <a:rPr lang="de-DE" sz="2400" b="0" i="1" smtClean="0">
                                    <a:latin typeface="Cambria Math" panose="02040503050406030204" pitchFamily="18" charset="0"/>
                                  </a:rPr>
                                  <m:t>𝐿</m:t>
                                </m:r>
                              </m:num>
                              <m:den>
                                <m:r>
                                  <a:rPr lang="de-DE" sz="2400" b="0" i="1" smtClean="0">
                                    <a:latin typeface="Cambria Math" panose="02040503050406030204" pitchFamily="18" charset="0"/>
                                  </a:rPr>
                                  <m:t>2</m:t>
                                </m:r>
                              </m:den>
                            </m:f>
                          </m:den>
                        </m:f>
                        <m:r>
                          <a:rPr lang="de-DE" sz="2400" b="0" i="1" smtClean="0">
                            <a:latin typeface="Cambria Math" panose="02040503050406030204" pitchFamily="18" charset="0"/>
                          </a:rPr>
                          <m:t>=</m:t>
                        </m:r>
                        <m:func>
                          <m:funcPr>
                            <m:ctrlPr>
                              <a:rPr lang="de-DE" sz="2400" b="0" i="1" smtClean="0">
                                <a:latin typeface="Cambria Math" panose="02040503050406030204" pitchFamily="18" charset="0"/>
                              </a:rPr>
                            </m:ctrlPr>
                          </m:funcPr>
                          <m:fName>
                            <m:r>
                              <m:rPr>
                                <m:sty m:val="p"/>
                              </m:rPr>
                              <a:rPr lang="de-DE" sz="2400" b="0" i="0" smtClean="0">
                                <a:latin typeface="Cambria Math" panose="02040503050406030204" pitchFamily="18" charset="0"/>
                              </a:rPr>
                              <m:t>tan</m:t>
                            </m:r>
                          </m:fName>
                          <m:e>
                            <m:r>
                              <a:rPr lang="de-DE" sz="2400" b="0" i="1" smtClean="0">
                                <a:latin typeface="Cambria Math" panose="02040503050406030204" pitchFamily="18" charset="0"/>
                                <a:ea typeface="Cambria Math" panose="02040503050406030204" pitchFamily="18" charset="0"/>
                              </a:rPr>
                              <m:t>𝛾</m:t>
                            </m:r>
                          </m:e>
                        </m:func>
                      </m:oMath>
                    </m:oMathPara>
                  </a14:m>
                  <a:endParaRPr lang="en-US" sz="2400" dirty="0"/>
                </a:p>
              </p:txBody>
            </p:sp>
          </mc:Choice>
          <mc:Fallback xmlns="">
            <p:sp>
              <p:nvSpPr>
                <p:cNvPr id="49" name="TextBox 48">
                  <a:extLst>
                    <a:ext uri="{FF2B5EF4-FFF2-40B4-BE49-F238E27FC236}">
                      <a16:creationId xmlns:a16="http://schemas.microsoft.com/office/drawing/2014/main" id="{6B6CB1C2-B353-6E2B-68F5-8DE544E0ACAB}"/>
                    </a:ext>
                  </a:extLst>
                </p:cNvPr>
                <p:cNvSpPr txBox="1">
                  <a:spLocks noRot="1" noChangeAspect="1" noMove="1" noResize="1" noEditPoints="1" noAdjustHandles="1" noChangeArrowheads="1" noChangeShapeType="1" noTextEdit="1"/>
                </p:cNvSpPr>
                <p:nvPr/>
              </p:nvSpPr>
              <p:spPr>
                <a:xfrm>
                  <a:off x="8581972" y="2379595"/>
                  <a:ext cx="2447978" cy="910377"/>
                </a:xfrm>
                <a:prstGeom prst="rect">
                  <a:avLst/>
                </a:prstGeom>
                <a:blipFill>
                  <a:blip r:embed="rId4"/>
                  <a:stretch>
                    <a:fillRect t="-41096" b="-1205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B0055BCE-907A-DDBE-A02C-7BBCD6834BEB}"/>
                    </a:ext>
                  </a:extLst>
                </p:cNvPr>
                <p:cNvSpPr txBox="1"/>
                <p:nvPr/>
              </p:nvSpPr>
              <p:spPr>
                <a:xfrm>
                  <a:off x="8587047" y="3265355"/>
                  <a:ext cx="3256276" cy="7940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𝛾</m:t>
                        </m:r>
                        <m:r>
                          <a:rPr lang="de-DE" sz="2400" i="1">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 </m:t>
                        </m:r>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𝑡𝑎𝑛</m:t>
                            </m:r>
                          </m:e>
                          <m:sup>
                            <m:r>
                              <a:rPr lang="de-DE" sz="2400" b="0" i="1" smtClean="0">
                                <a:latin typeface="Cambria Math" panose="02040503050406030204" pitchFamily="18" charset="0"/>
                                <a:ea typeface="Cambria Math" panose="02040503050406030204" pitchFamily="18" charset="0"/>
                              </a:rPr>
                              <m:t>−1</m:t>
                            </m:r>
                          </m:sup>
                        </m:sSup>
                        <m:d>
                          <m:dPr>
                            <m:ctrlPr>
                              <a:rPr lang="de-DE" sz="2400" b="0" i="1" smtClean="0">
                                <a:latin typeface="Cambria Math" panose="02040503050406030204" pitchFamily="18" charset="0"/>
                                <a:ea typeface="Cambria Math" panose="02040503050406030204" pitchFamily="18" charset="0"/>
                              </a:rPr>
                            </m:ctrlPr>
                          </m:dPr>
                          <m:e>
                            <m:f>
                              <m:fPr>
                                <m:ctrlPr>
                                  <a:rPr lang="de-DE" sz="2400" i="1">
                                    <a:latin typeface="Cambria Math" panose="02040503050406030204" pitchFamily="18" charset="0"/>
                                    <a:ea typeface="Cambria Math" panose="02040503050406030204" pitchFamily="18" charset="0"/>
                                  </a:rPr>
                                </m:ctrlPr>
                              </m:fPr>
                              <m:num>
                                <m:r>
                                  <a:rPr lang="de-DE" sz="2400" i="1">
                                    <a:latin typeface="Cambria Math" panose="02040503050406030204" pitchFamily="18" charset="0"/>
                                    <a:ea typeface="Cambria Math" panose="02040503050406030204" pitchFamily="18" charset="0"/>
                                  </a:rPr>
                                  <m:t>20</m:t>
                                </m:r>
                              </m:num>
                              <m:den>
                                <m:r>
                                  <a:rPr lang="de-DE" sz="2400" i="1">
                                    <a:latin typeface="Cambria Math" panose="02040503050406030204" pitchFamily="18" charset="0"/>
                                    <a:ea typeface="Cambria Math" panose="02040503050406030204" pitchFamily="18" charset="0"/>
                                  </a:rPr>
                                  <m:t>40+150</m:t>
                                </m:r>
                              </m:den>
                            </m:f>
                          </m:e>
                        </m:d>
                      </m:oMath>
                    </m:oMathPara>
                  </a14:m>
                  <a:endParaRPr lang="en-US" sz="2400" dirty="0"/>
                </a:p>
              </p:txBody>
            </p:sp>
          </mc:Choice>
          <mc:Fallback xmlns="">
            <p:sp>
              <p:nvSpPr>
                <p:cNvPr id="53" name="TextBox 52">
                  <a:extLst>
                    <a:ext uri="{FF2B5EF4-FFF2-40B4-BE49-F238E27FC236}">
                      <a16:creationId xmlns:a16="http://schemas.microsoft.com/office/drawing/2014/main" id="{B0055BCE-907A-DDBE-A02C-7BBCD6834BEB}"/>
                    </a:ext>
                  </a:extLst>
                </p:cNvPr>
                <p:cNvSpPr txBox="1">
                  <a:spLocks noRot="1" noChangeAspect="1" noMove="1" noResize="1" noEditPoints="1" noAdjustHandles="1" noChangeArrowheads="1" noChangeShapeType="1" noTextEdit="1"/>
                </p:cNvSpPr>
                <p:nvPr/>
              </p:nvSpPr>
              <p:spPr>
                <a:xfrm>
                  <a:off x="8587047" y="3265355"/>
                  <a:ext cx="3256276" cy="794064"/>
                </a:xfrm>
                <a:prstGeom prst="rect">
                  <a:avLst/>
                </a:prstGeom>
                <a:blipFill>
                  <a:blip r:embed="rId5"/>
                  <a:stretch>
                    <a:fillRect b="-63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00145432-DF89-33E8-105B-722CB8DDB897}"/>
                    </a:ext>
                  </a:extLst>
                </p:cNvPr>
                <p:cNvSpPr txBox="1"/>
                <p:nvPr/>
              </p:nvSpPr>
              <p:spPr>
                <a:xfrm>
                  <a:off x="8581972" y="4256386"/>
                  <a:ext cx="112210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𝛾</m:t>
                        </m:r>
                        <m:r>
                          <a:rPr lang="de-DE" sz="240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6°</m:t>
                        </m:r>
                      </m:oMath>
                    </m:oMathPara>
                  </a14:m>
                  <a:endParaRPr lang="en-US" sz="2400" dirty="0"/>
                </a:p>
              </p:txBody>
            </p:sp>
          </mc:Choice>
          <mc:Fallback xmlns="">
            <p:sp>
              <p:nvSpPr>
                <p:cNvPr id="62" name="TextBox 61">
                  <a:extLst>
                    <a:ext uri="{FF2B5EF4-FFF2-40B4-BE49-F238E27FC236}">
                      <a16:creationId xmlns:a16="http://schemas.microsoft.com/office/drawing/2014/main" id="{00145432-DF89-33E8-105B-722CB8DDB897}"/>
                    </a:ext>
                  </a:extLst>
                </p:cNvPr>
                <p:cNvSpPr txBox="1">
                  <a:spLocks noRot="1" noChangeAspect="1" noMove="1" noResize="1" noEditPoints="1" noAdjustHandles="1" noChangeArrowheads="1" noChangeShapeType="1" noTextEdit="1"/>
                </p:cNvSpPr>
                <p:nvPr/>
              </p:nvSpPr>
              <p:spPr>
                <a:xfrm>
                  <a:off x="8581972" y="4256386"/>
                  <a:ext cx="1122102" cy="461665"/>
                </a:xfrm>
                <a:prstGeom prst="rect">
                  <a:avLst/>
                </a:prstGeom>
                <a:blipFill>
                  <a:blip r:embed="rId6"/>
                  <a:stretch>
                    <a:fillRect b="-8108"/>
                  </a:stretch>
                </a:blipFill>
              </p:spPr>
              <p:txBody>
                <a:bodyPr/>
                <a:lstStyle/>
                <a:p>
                  <a:r>
                    <a:rPr lang="en-US">
                      <a:noFill/>
                    </a:rPr>
                    <a:t> </a:t>
                  </a:r>
                </a:p>
              </p:txBody>
            </p:sp>
          </mc:Fallback>
        </mc:AlternateContent>
      </p:grpSp>
    </p:spTree>
    <p:extLst>
      <p:ext uri="{BB962C8B-B14F-4D97-AF65-F5344CB8AC3E}">
        <p14:creationId xmlns:p14="http://schemas.microsoft.com/office/powerpoint/2010/main" val="266981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79FED-FF52-012A-CEEE-CAD972939EA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4BF5F60-F364-2A24-24D8-50DDE601272A}"/>
              </a:ext>
            </a:extLst>
          </p:cNvPr>
          <p:cNvSpPr>
            <a:spLocks noGrp="1"/>
          </p:cNvSpPr>
          <p:nvPr>
            <p:ph type="title"/>
          </p:nvPr>
        </p:nvSpPr>
        <p:spPr>
          <a:xfrm>
            <a:off x="360000" y="736682"/>
            <a:ext cx="9696000" cy="1080000"/>
          </a:xfrm>
        </p:spPr>
        <p:txBody>
          <a:bodyPr>
            <a:normAutofit/>
          </a:bodyPr>
          <a:lstStyle/>
          <a:p>
            <a:r>
              <a:rPr lang="en-US" sz="3200" dirty="0">
                <a:solidFill>
                  <a:prstClr val="black"/>
                </a:solidFill>
              </a:rPr>
              <a:t>Energy Filtering</a:t>
            </a:r>
            <a:endParaRPr lang="en-US" dirty="0"/>
          </a:p>
        </p:txBody>
      </p:sp>
      <p:sp>
        <p:nvSpPr>
          <p:cNvPr id="4" name="Datumsplatzhalter 3">
            <a:extLst>
              <a:ext uri="{FF2B5EF4-FFF2-40B4-BE49-F238E27FC236}">
                <a16:creationId xmlns:a16="http://schemas.microsoft.com/office/drawing/2014/main" id="{C2B1C861-D7F1-6E14-75DC-F3616CA6AC6A}"/>
              </a:ext>
            </a:extLst>
          </p:cNvPr>
          <p:cNvSpPr>
            <a:spLocks noGrp="1"/>
          </p:cNvSpPr>
          <p:nvPr>
            <p:ph type="dt" sz="half" idx="14"/>
          </p:nvPr>
        </p:nvSpPr>
        <p:spPr/>
        <p:txBody>
          <a:bodyPr/>
          <a:lstStyle/>
          <a:p>
            <a:fld id="{51111BD0-48DB-8D4E-B8BE-0B018732A4EC}" type="datetime1">
              <a:rPr lang="en-US" smtClean="0"/>
              <a:t>10/29/24</a:t>
            </a:fld>
            <a:endParaRPr lang="en-US"/>
          </a:p>
        </p:txBody>
      </p:sp>
      <p:sp>
        <p:nvSpPr>
          <p:cNvPr id="6" name="Foliennummernplatzhalter 5">
            <a:extLst>
              <a:ext uri="{FF2B5EF4-FFF2-40B4-BE49-F238E27FC236}">
                <a16:creationId xmlns:a16="http://schemas.microsoft.com/office/drawing/2014/main" id="{77BEE1DF-7B98-DACD-868F-E73E20054A26}"/>
              </a:ext>
            </a:extLst>
          </p:cNvPr>
          <p:cNvSpPr>
            <a:spLocks noGrp="1"/>
          </p:cNvSpPr>
          <p:nvPr>
            <p:ph type="sldNum" sz="quarter" idx="16"/>
          </p:nvPr>
        </p:nvSpPr>
        <p:spPr/>
        <p:txBody>
          <a:bodyPr/>
          <a:lstStyle/>
          <a:p>
            <a:fld id="{DD2F4C09-65E4-4AD7-8D55-83CBD210ED85}" type="slidenum">
              <a:rPr lang="en-US" smtClean="0"/>
              <a:pPr/>
              <a:t>37</a:t>
            </a:fld>
            <a:endParaRPr lang="en-US"/>
          </a:p>
        </p:txBody>
      </p:sp>
      <p:grpSp>
        <p:nvGrpSpPr>
          <p:cNvPr id="3" name="Group 2">
            <a:extLst>
              <a:ext uri="{FF2B5EF4-FFF2-40B4-BE49-F238E27FC236}">
                <a16:creationId xmlns:a16="http://schemas.microsoft.com/office/drawing/2014/main" id="{72EF4A37-D834-F33B-CD4B-D81122AE499E}"/>
              </a:ext>
            </a:extLst>
          </p:cNvPr>
          <p:cNvGrpSpPr/>
          <p:nvPr/>
        </p:nvGrpSpPr>
        <p:grpSpPr>
          <a:xfrm>
            <a:off x="184154" y="2411302"/>
            <a:ext cx="5314950" cy="3382809"/>
            <a:chOff x="3057525" y="2306945"/>
            <a:chExt cx="5314950" cy="3382809"/>
          </a:xfrm>
        </p:grpSpPr>
        <p:sp>
          <p:nvSpPr>
            <p:cNvPr id="16" name="Rectangle 15">
              <a:extLst>
                <a:ext uri="{FF2B5EF4-FFF2-40B4-BE49-F238E27FC236}">
                  <a16:creationId xmlns:a16="http://schemas.microsoft.com/office/drawing/2014/main" id="{7F3C4723-4327-E36C-40D0-B2A2C3652F04}"/>
                </a:ext>
              </a:extLst>
            </p:cNvPr>
            <p:cNvSpPr/>
            <p:nvPr/>
          </p:nvSpPr>
          <p:spPr>
            <a:xfrm>
              <a:off x="3057525" y="2306946"/>
              <a:ext cx="5314950" cy="338280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5ADABAA-8431-142E-ECE6-2400BDE715AE}"/>
                </a:ext>
              </a:extLst>
            </p:cNvPr>
            <p:cNvSpPr/>
            <p:nvPr/>
          </p:nvSpPr>
          <p:spPr>
            <a:xfrm>
              <a:off x="3057525" y="2306945"/>
              <a:ext cx="5314950" cy="647482"/>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B0DB155-7886-50F9-39A5-F7AA758EF444}"/>
                </a:ext>
              </a:extLst>
            </p:cNvPr>
            <p:cNvSpPr/>
            <p:nvPr/>
          </p:nvSpPr>
          <p:spPr>
            <a:xfrm>
              <a:off x="3057525" y="5042272"/>
              <a:ext cx="5314950" cy="647482"/>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3D47EF88-2304-FC36-5806-894A320E446E}"/>
              </a:ext>
            </a:extLst>
          </p:cNvPr>
          <p:cNvSpPr txBox="1"/>
          <p:nvPr/>
        </p:nvSpPr>
        <p:spPr>
          <a:xfrm>
            <a:off x="4455228" y="5936652"/>
            <a:ext cx="1043876" cy="369332"/>
          </a:xfrm>
          <a:prstGeom prst="rect">
            <a:avLst/>
          </a:prstGeom>
          <a:noFill/>
        </p:spPr>
        <p:txBody>
          <a:bodyPr wrap="none" rtlCol="0">
            <a:spAutoFit/>
          </a:bodyPr>
          <a:lstStyle/>
          <a:p>
            <a:r>
              <a:rPr lang="en-US" dirty="0"/>
              <a:t>solenoid</a:t>
            </a:r>
          </a:p>
        </p:txBody>
      </p:sp>
      <p:sp>
        <p:nvSpPr>
          <p:cNvPr id="8" name="Rectangle 7">
            <a:extLst>
              <a:ext uri="{FF2B5EF4-FFF2-40B4-BE49-F238E27FC236}">
                <a16:creationId xmlns:a16="http://schemas.microsoft.com/office/drawing/2014/main" id="{79E15AED-DA16-D661-F1FC-4BA2F787DB1F}"/>
              </a:ext>
            </a:extLst>
          </p:cNvPr>
          <p:cNvSpPr/>
          <p:nvPr/>
        </p:nvSpPr>
        <p:spPr>
          <a:xfrm>
            <a:off x="7705525" y="3425699"/>
            <a:ext cx="3470031" cy="135401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6333BD-FFBD-D440-7138-B570450F00A9}"/>
              </a:ext>
            </a:extLst>
          </p:cNvPr>
          <p:cNvSpPr/>
          <p:nvPr/>
        </p:nvSpPr>
        <p:spPr>
          <a:xfrm>
            <a:off x="7705525" y="3424131"/>
            <a:ext cx="3470030" cy="170977"/>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49AF317B-19B8-9E0D-74E8-5C2AD3489074}"/>
              </a:ext>
            </a:extLst>
          </p:cNvPr>
          <p:cNvCxnSpPr>
            <a:cxnSpLocks/>
            <a:stCxn id="17" idx="2"/>
          </p:cNvCxnSpPr>
          <p:nvPr/>
        </p:nvCxnSpPr>
        <p:spPr>
          <a:xfrm>
            <a:off x="2841629" y="3058784"/>
            <a:ext cx="9257444" cy="10800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7527BDB-963F-FE88-DC38-6DF4BBF6D7EA}"/>
              </a:ext>
            </a:extLst>
          </p:cNvPr>
          <p:cNvSpPr/>
          <p:nvPr/>
        </p:nvSpPr>
        <p:spPr>
          <a:xfrm>
            <a:off x="7705525" y="4599714"/>
            <a:ext cx="3470030" cy="180000"/>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B0F21411-B49E-BF90-DEE9-B8CE79C92CBB}"/>
              </a:ext>
            </a:extLst>
          </p:cNvPr>
          <p:cNvCxnSpPr>
            <a:cxnSpLocks/>
            <a:stCxn id="20" idx="0"/>
          </p:cNvCxnSpPr>
          <p:nvPr/>
        </p:nvCxnSpPr>
        <p:spPr>
          <a:xfrm flipV="1">
            <a:off x="2841629" y="4063390"/>
            <a:ext cx="9257444" cy="108323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F7080CA-E1AF-53A6-2B21-0EEE980B6BB9}"/>
              </a:ext>
            </a:extLst>
          </p:cNvPr>
          <p:cNvCxnSpPr>
            <a:cxnSpLocks/>
            <a:stCxn id="17" idx="2"/>
          </p:cNvCxnSpPr>
          <p:nvPr/>
        </p:nvCxnSpPr>
        <p:spPr>
          <a:xfrm>
            <a:off x="2841629" y="3058784"/>
            <a:ext cx="9257444" cy="171851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EE71A7B-7354-1C80-11A2-39AFEEABFF3C}"/>
              </a:ext>
            </a:extLst>
          </p:cNvPr>
          <p:cNvCxnSpPr>
            <a:cxnSpLocks/>
            <a:stCxn id="20" idx="0"/>
          </p:cNvCxnSpPr>
          <p:nvPr/>
        </p:nvCxnSpPr>
        <p:spPr>
          <a:xfrm flipV="1">
            <a:off x="2841629" y="3424131"/>
            <a:ext cx="9257444" cy="17224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598AA9F-0195-E572-D87D-8BB6ED05484E}"/>
              </a:ext>
            </a:extLst>
          </p:cNvPr>
          <p:cNvCxnSpPr>
            <a:cxnSpLocks/>
          </p:cNvCxnSpPr>
          <p:nvPr/>
        </p:nvCxnSpPr>
        <p:spPr>
          <a:xfrm>
            <a:off x="8469084" y="2320604"/>
            <a:ext cx="1" cy="3149766"/>
          </a:xfrm>
          <a:prstGeom prst="line">
            <a:avLst/>
          </a:prstGeom>
          <a:ln w="28575">
            <a:solidFill>
              <a:srgbClr val="00B0F0"/>
            </a:solidFill>
            <a:prstDash val="lg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3DF9ECE-268F-1DA7-5E19-D0BF67BF094F}"/>
              </a:ext>
            </a:extLst>
          </p:cNvPr>
          <p:cNvCxnSpPr>
            <a:cxnSpLocks/>
          </p:cNvCxnSpPr>
          <p:nvPr/>
        </p:nvCxnSpPr>
        <p:spPr>
          <a:xfrm>
            <a:off x="11804008" y="2320604"/>
            <a:ext cx="0" cy="3149766"/>
          </a:xfrm>
          <a:prstGeom prst="line">
            <a:avLst/>
          </a:prstGeom>
          <a:ln w="28575">
            <a:solidFill>
              <a:srgbClr val="00B0F0"/>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8FA65811-3463-5EEB-2A4A-CCE97347D43C}"/>
                  </a:ext>
                </a:extLst>
              </p:cNvPr>
              <p:cNvSpPr txBox="1"/>
              <p:nvPr/>
            </p:nvSpPr>
            <p:spPr>
              <a:xfrm>
                <a:off x="7799413" y="5464657"/>
                <a:ext cx="13393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𝑚𝑖𝑛</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𝑚𝑖𝑛</m:t>
                          </m:r>
                        </m:sub>
                      </m:sSub>
                      <m:r>
                        <a:rPr lang="de-DE" b="0" i="1" smtClean="0">
                          <a:latin typeface="Cambria Math" panose="02040503050406030204" pitchFamily="18" charset="0"/>
                        </a:rPr>
                        <m:t>)</m:t>
                      </m:r>
                    </m:oMath>
                  </m:oMathPara>
                </a14:m>
                <a:endParaRPr lang="en-US" dirty="0"/>
              </a:p>
            </p:txBody>
          </p:sp>
        </mc:Choice>
        <mc:Fallback xmlns="">
          <p:sp>
            <p:nvSpPr>
              <p:cNvPr id="56" name="TextBox 55">
                <a:extLst>
                  <a:ext uri="{FF2B5EF4-FFF2-40B4-BE49-F238E27FC236}">
                    <a16:creationId xmlns:a16="http://schemas.microsoft.com/office/drawing/2014/main" id="{8FA65811-3463-5EEB-2A4A-CCE97347D43C}"/>
                  </a:ext>
                </a:extLst>
              </p:cNvPr>
              <p:cNvSpPr txBox="1">
                <a:spLocks noRot="1" noChangeAspect="1" noMove="1" noResize="1" noEditPoints="1" noAdjustHandles="1" noChangeArrowheads="1" noChangeShapeType="1" noTextEdit="1"/>
              </p:cNvSpPr>
              <p:nvPr/>
            </p:nvSpPr>
            <p:spPr>
              <a:xfrm>
                <a:off x="7799413" y="5464657"/>
                <a:ext cx="1339341" cy="369332"/>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25ABB84D-A80F-0C4C-D408-6057C61D3ADC}"/>
                  </a:ext>
                </a:extLst>
              </p:cNvPr>
              <p:cNvSpPr txBox="1"/>
              <p:nvPr/>
            </p:nvSpPr>
            <p:spPr>
              <a:xfrm>
                <a:off x="10600601" y="5460257"/>
                <a:ext cx="140724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𝑚𝑎𝑥</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𝑚𝑎𝑥</m:t>
                          </m:r>
                        </m:sub>
                      </m:sSub>
                      <m:r>
                        <a:rPr lang="de-DE" b="0" i="1" smtClean="0">
                          <a:latin typeface="Cambria Math" panose="02040503050406030204" pitchFamily="18" charset="0"/>
                        </a:rPr>
                        <m:t>)</m:t>
                      </m:r>
                    </m:oMath>
                  </m:oMathPara>
                </a14:m>
                <a:endParaRPr lang="en-US" dirty="0"/>
              </a:p>
            </p:txBody>
          </p:sp>
        </mc:Choice>
        <mc:Fallback xmlns="">
          <p:sp>
            <p:nvSpPr>
              <p:cNvPr id="57" name="TextBox 56">
                <a:extLst>
                  <a:ext uri="{FF2B5EF4-FFF2-40B4-BE49-F238E27FC236}">
                    <a16:creationId xmlns:a16="http://schemas.microsoft.com/office/drawing/2014/main" id="{25ABB84D-A80F-0C4C-D408-6057C61D3ADC}"/>
                  </a:ext>
                </a:extLst>
              </p:cNvPr>
              <p:cNvSpPr txBox="1">
                <a:spLocks noRot="1" noChangeAspect="1" noMove="1" noResize="1" noEditPoints="1" noAdjustHandles="1" noChangeArrowheads="1" noChangeShapeType="1" noTextEdit="1"/>
              </p:cNvSpPr>
              <p:nvPr/>
            </p:nvSpPr>
            <p:spPr>
              <a:xfrm>
                <a:off x="10600601" y="5460257"/>
                <a:ext cx="1407245" cy="369332"/>
              </a:xfrm>
              <a:prstGeom prst="rect">
                <a:avLst/>
              </a:prstGeom>
              <a:blipFill>
                <a:blip r:embed="rId4"/>
                <a:stretch>
                  <a:fillRect b="-20690"/>
                </a:stretch>
              </a:blipFill>
            </p:spPr>
            <p:txBody>
              <a:bodyPr/>
              <a:lstStyle/>
              <a:p>
                <a:r>
                  <a:rPr lang="en-US">
                    <a:noFill/>
                  </a:rPr>
                  <a:t> </a:t>
                </a:r>
              </a:p>
            </p:txBody>
          </p:sp>
        </mc:Fallback>
      </mc:AlternateContent>
      <p:cxnSp>
        <p:nvCxnSpPr>
          <p:cNvPr id="59" name="Straight Connector 58">
            <a:extLst>
              <a:ext uri="{FF2B5EF4-FFF2-40B4-BE49-F238E27FC236}">
                <a16:creationId xmlns:a16="http://schemas.microsoft.com/office/drawing/2014/main" id="{56F91885-82E4-8EB9-5DF7-8679D4DF0FA2}"/>
              </a:ext>
            </a:extLst>
          </p:cNvPr>
          <p:cNvCxnSpPr>
            <a:cxnSpLocks/>
          </p:cNvCxnSpPr>
          <p:nvPr/>
        </p:nvCxnSpPr>
        <p:spPr>
          <a:xfrm>
            <a:off x="8469085" y="2633044"/>
            <a:ext cx="3334923" cy="0"/>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D6BAF6D6-4CEA-DEB2-93B9-E96AED57961F}"/>
                  </a:ext>
                </a:extLst>
              </p:cNvPr>
              <p:cNvSpPr txBox="1"/>
              <p:nvPr/>
            </p:nvSpPr>
            <p:spPr>
              <a:xfrm>
                <a:off x="9795993" y="2246618"/>
                <a:ext cx="52001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𝑓</m:t>
                      </m:r>
                    </m:oMath>
                  </m:oMathPara>
                </a14:m>
                <a:endParaRPr lang="en-US" dirty="0"/>
              </a:p>
            </p:txBody>
          </p:sp>
        </mc:Choice>
        <mc:Fallback xmlns="">
          <p:sp>
            <p:nvSpPr>
              <p:cNvPr id="61" name="TextBox 60">
                <a:extLst>
                  <a:ext uri="{FF2B5EF4-FFF2-40B4-BE49-F238E27FC236}">
                    <a16:creationId xmlns:a16="http://schemas.microsoft.com/office/drawing/2014/main" id="{D6BAF6D6-4CEA-DEB2-93B9-E96AED57961F}"/>
                  </a:ext>
                </a:extLst>
              </p:cNvPr>
              <p:cNvSpPr txBox="1">
                <a:spLocks noRot="1" noChangeAspect="1" noMove="1" noResize="1" noEditPoints="1" noAdjustHandles="1" noChangeArrowheads="1" noChangeShapeType="1" noTextEdit="1"/>
              </p:cNvSpPr>
              <p:nvPr/>
            </p:nvSpPr>
            <p:spPr>
              <a:xfrm>
                <a:off x="9795993" y="2246618"/>
                <a:ext cx="520014" cy="369332"/>
              </a:xfrm>
              <a:prstGeom prst="rect">
                <a:avLst/>
              </a:prstGeom>
              <a:blipFill>
                <a:blip r:embed="rId5"/>
                <a:stretch>
                  <a:fillRect b="-20690"/>
                </a:stretch>
              </a:blipFill>
            </p:spPr>
            <p:txBody>
              <a:bodyPr/>
              <a:lstStyle/>
              <a:p>
                <a:r>
                  <a:rPr lang="en-US">
                    <a:noFill/>
                  </a:rPr>
                  <a:t> </a:t>
                </a:r>
              </a:p>
            </p:txBody>
          </p:sp>
        </mc:Fallback>
      </mc:AlternateContent>
      <p:sp>
        <p:nvSpPr>
          <p:cNvPr id="63" name="TextBox 62">
            <a:extLst>
              <a:ext uri="{FF2B5EF4-FFF2-40B4-BE49-F238E27FC236}">
                <a16:creationId xmlns:a16="http://schemas.microsoft.com/office/drawing/2014/main" id="{16AF6591-0240-2D0E-FA35-7550F74A4305}"/>
              </a:ext>
            </a:extLst>
          </p:cNvPr>
          <p:cNvSpPr txBox="1"/>
          <p:nvPr/>
        </p:nvSpPr>
        <p:spPr>
          <a:xfrm>
            <a:off x="7425208" y="4846007"/>
            <a:ext cx="1043876" cy="369332"/>
          </a:xfrm>
          <a:prstGeom prst="rect">
            <a:avLst/>
          </a:prstGeom>
          <a:noFill/>
        </p:spPr>
        <p:txBody>
          <a:bodyPr wrap="none" rtlCol="0">
            <a:spAutoFit/>
          </a:bodyPr>
          <a:lstStyle/>
          <a:p>
            <a:r>
              <a:rPr lang="en-US" dirty="0"/>
              <a:t>aperture</a:t>
            </a:r>
          </a:p>
        </p:txBody>
      </p:sp>
      <p:cxnSp>
        <p:nvCxnSpPr>
          <p:cNvPr id="65" name="Straight Connector 64">
            <a:extLst>
              <a:ext uri="{FF2B5EF4-FFF2-40B4-BE49-F238E27FC236}">
                <a16:creationId xmlns:a16="http://schemas.microsoft.com/office/drawing/2014/main" id="{B0BC59F8-0520-5987-079C-6EE7301A14F9}"/>
              </a:ext>
            </a:extLst>
          </p:cNvPr>
          <p:cNvCxnSpPr>
            <a:cxnSpLocks/>
          </p:cNvCxnSpPr>
          <p:nvPr/>
        </p:nvCxnSpPr>
        <p:spPr>
          <a:xfrm>
            <a:off x="45867" y="4124881"/>
            <a:ext cx="12146133"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74F56D86-D7DA-62C3-22DF-94B4883E7968}"/>
              </a:ext>
            </a:extLst>
          </p:cNvPr>
          <p:cNvGrpSpPr/>
          <p:nvPr/>
        </p:nvGrpSpPr>
        <p:grpSpPr>
          <a:xfrm>
            <a:off x="5731507" y="1020333"/>
            <a:ext cx="3083408" cy="1301654"/>
            <a:chOff x="5731507" y="1020333"/>
            <a:chExt cx="3083408" cy="1301654"/>
          </a:xfrm>
        </p:grpSpPr>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39BC8101-E015-668D-5CB6-BF54DBF657A4}"/>
                    </a:ext>
                  </a:extLst>
                </p:cNvPr>
                <p:cNvSpPr txBox="1"/>
                <p:nvPr/>
              </p:nvSpPr>
              <p:spPr>
                <a:xfrm>
                  <a:off x="5731507" y="1787738"/>
                  <a:ext cx="2442513" cy="534249"/>
                </a:xfrm>
                <a:prstGeom prst="rect">
                  <a:avLst/>
                </a:prstGeom>
                <a:noFill/>
              </p:spPr>
              <p:txBody>
                <a:bodyPr wrap="square" rtlCol="0">
                  <a:spAutoFit/>
                </a:bodyPr>
                <a:lstStyle>
                  <a:defPPr>
                    <a:defRPr lang="de-DE"/>
                  </a:defPPr>
                  <a:lvl1pPr>
                    <a:defRPr i="1">
                      <a:latin typeface="Cambria Math" panose="02040503050406030204" pitchFamily="18" charset="0"/>
                    </a:defRPr>
                  </a:lvl1pPr>
                </a:lstStyle>
                <a:p>
                  <a14:m>
                    <m:oMath xmlns:m="http://schemas.openxmlformats.org/officeDocument/2006/math">
                      <m:sSub>
                        <m:sSubPr>
                          <m:ctrlPr>
                            <a:rPr lang="en-US" i="1">
                              <a:latin typeface="Cambria Math" panose="02040503050406030204" pitchFamily="18" charset="0"/>
                            </a:rPr>
                          </m:ctrlPr>
                        </m:sSubPr>
                        <m:e>
                          <m:r>
                            <a:rPr lang="de-DE">
                              <a:latin typeface="Cambria Math" panose="02040503050406030204" pitchFamily="18" charset="0"/>
                            </a:rPr>
                            <m:t>𝑓</m:t>
                          </m:r>
                        </m:e>
                        <m:sub>
                          <m:r>
                            <a:rPr lang="de-DE">
                              <a:latin typeface="Cambria Math" panose="02040503050406030204" pitchFamily="18" charset="0"/>
                            </a:rPr>
                            <m:t>𝑚𝑎𝑥</m:t>
                          </m:r>
                        </m:sub>
                      </m:sSub>
                      <m:r>
                        <a:rPr lang="de-DE">
                          <a:latin typeface="Cambria Math" panose="02040503050406030204" pitchFamily="18" charset="0"/>
                        </a:rPr>
                        <m:t>=</m:t>
                      </m:r>
                    </m:oMath>
                  </a14:m>
                  <a:r>
                    <a:rPr lang="de-DE" dirty="0"/>
                    <a:t> </a:t>
                  </a:r>
                  <a14:m>
                    <m:oMath xmlns:m="http://schemas.openxmlformats.org/officeDocument/2006/math">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a:latin typeface="Cambria Math" panose="02040503050406030204" pitchFamily="18" charset="0"/>
                                </a:rPr>
                                <m:t>𝑟</m:t>
                              </m:r>
                            </m:e>
                            <m:sub>
                              <m:r>
                                <a:rPr lang="de-DE">
                                  <a:latin typeface="Cambria Math" panose="02040503050406030204" pitchFamily="18" charset="0"/>
                                </a:rPr>
                                <m:t>𝑠</m:t>
                              </m:r>
                            </m:sub>
                          </m:sSub>
                        </m:num>
                        <m:den>
                          <m:sSub>
                            <m:sSubPr>
                              <m:ctrlPr>
                                <a:rPr lang="de-DE" i="1">
                                  <a:latin typeface="Cambria Math" panose="02040503050406030204" pitchFamily="18" charset="0"/>
                                </a:rPr>
                              </m:ctrlPr>
                            </m:sSubPr>
                            <m:e>
                              <m:r>
                                <a:rPr lang="de-DE">
                                  <a:latin typeface="Cambria Math" panose="02040503050406030204" pitchFamily="18" charset="0"/>
                                </a:rPr>
                                <m:t>𝑟</m:t>
                              </m:r>
                            </m:e>
                            <m:sub>
                              <m:r>
                                <a:rPr lang="de-DE">
                                  <a:latin typeface="Cambria Math" panose="02040503050406030204" pitchFamily="18" charset="0"/>
                                </a:rPr>
                                <m:t>𝑠</m:t>
                              </m:r>
                            </m:sub>
                          </m:sSub>
                          <m:r>
                            <a:rPr lang="de-DE">
                              <a:latin typeface="Cambria Math" panose="02040503050406030204" pitchFamily="18" charset="0"/>
                            </a:rPr>
                            <m:t>−</m:t>
                          </m:r>
                          <m:sSub>
                            <m:sSubPr>
                              <m:ctrlPr>
                                <a:rPr lang="de-DE" i="1">
                                  <a:latin typeface="Cambria Math" panose="02040503050406030204" pitchFamily="18" charset="0"/>
                                </a:rPr>
                              </m:ctrlPr>
                            </m:sSubPr>
                            <m:e>
                              <m:r>
                                <a:rPr lang="de-DE">
                                  <a:latin typeface="Cambria Math" panose="02040503050406030204" pitchFamily="18" charset="0"/>
                                </a:rPr>
                                <m:t>𝑟</m:t>
                              </m:r>
                            </m:e>
                            <m:sub>
                              <m:r>
                                <a:rPr lang="de-DE">
                                  <a:latin typeface="Cambria Math" panose="02040503050406030204" pitchFamily="18" charset="0"/>
                                </a:rPr>
                                <m:t>𝑎</m:t>
                              </m:r>
                            </m:sub>
                          </m:sSub>
                        </m:den>
                      </m:f>
                      <m:d>
                        <m:dPr>
                          <m:ctrlPr>
                            <a:rPr lang="de-DE" i="1">
                              <a:latin typeface="Cambria Math" panose="02040503050406030204" pitchFamily="18" charset="0"/>
                            </a:rPr>
                          </m:ctrlPr>
                        </m:dPr>
                        <m:e>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a:latin typeface="Cambria Math" panose="02040503050406030204" pitchFamily="18" charset="0"/>
                                    </a:rPr>
                                    <m:t>𝐿</m:t>
                                  </m:r>
                                </m:e>
                                <m:sub>
                                  <m:r>
                                    <a:rPr lang="de-DE">
                                      <a:latin typeface="Cambria Math" panose="02040503050406030204" pitchFamily="18" charset="0"/>
                                    </a:rPr>
                                    <m:t>𝑠</m:t>
                                  </m:r>
                                </m:sub>
                              </m:sSub>
                            </m:num>
                            <m:den>
                              <m:r>
                                <a:rPr lang="de-DE">
                                  <a:latin typeface="Cambria Math" panose="02040503050406030204" pitchFamily="18" charset="0"/>
                                </a:rPr>
                                <m:t>2</m:t>
                              </m:r>
                            </m:den>
                          </m:f>
                          <m:r>
                            <a:rPr lang="de-DE">
                              <a:latin typeface="Cambria Math" panose="02040503050406030204" pitchFamily="18" charset="0"/>
                            </a:rPr>
                            <m:t>+</m:t>
                          </m:r>
                          <m:sSub>
                            <m:sSubPr>
                              <m:ctrlPr>
                                <a:rPr lang="de-DE" i="1">
                                  <a:latin typeface="Cambria Math" panose="02040503050406030204" pitchFamily="18" charset="0"/>
                                </a:rPr>
                              </m:ctrlPr>
                            </m:sSubPr>
                            <m:e>
                              <m:r>
                                <a:rPr lang="de-DE">
                                  <a:latin typeface="Cambria Math" panose="02040503050406030204" pitchFamily="18" charset="0"/>
                                </a:rPr>
                                <m:t>𝑙</m:t>
                              </m:r>
                            </m:e>
                            <m:sub>
                              <m:r>
                                <a:rPr lang="de-DE">
                                  <a:latin typeface="Cambria Math" panose="02040503050406030204" pitchFamily="18" charset="0"/>
                                </a:rPr>
                                <m:t>𝑑</m:t>
                              </m:r>
                            </m:sub>
                          </m:sSub>
                        </m:e>
                      </m:d>
                    </m:oMath>
                  </a14:m>
                  <a:endParaRPr lang="en-US" dirty="0"/>
                </a:p>
              </p:txBody>
            </p:sp>
          </mc:Choice>
          <mc:Fallback xmlns="">
            <p:sp>
              <p:nvSpPr>
                <p:cNvPr id="67" name="TextBox 66">
                  <a:extLst>
                    <a:ext uri="{FF2B5EF4-FFF2-40B4-BE49-F238E27FC236}">
                      <a16:creationId xmlns:a16="http://schemas.microsoft.com/office/drawing/2014/main" id="{39BC8101-E015-668D-5CB6-BF54DBF657A4}"/>
                    </a:ext>
                  </a:extLst>
                </p:cNvPr>
                <p:cNvSpPr txBox="1">
                  <a:spLocks noRot="1" noChangeAspect="1" noMove="1" noResize="1" noEditPoints="1" noAdjustHandles="1" noChangeArrowheads="1" noChangeShapeType="1" noTextEdit="1"/>
                </p:cNvSpPr>
                <p:nvPr/>
              </p:nvSpPr>
              <p:spPr>
                <a:xfrm>
                  <a:off x="5731507" y="1787738"/>
                  <a:ext cx="2442513" cy="534249"/>
                </a:xfrm>
                <a:prstGeom prst="rect">
                  <a:avLst/>
                </a:prstGeom>
                <a:blipFill>
                  <a:blip r:embed="rId6"/>
                  <a:stretch>
                    <a:fillRect l="-10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0C074D57-FE57-B870-BA2B-3A5E3E35EBE4}"/>
                    </a:ext>
                  </a:extLst>
                </p:cNvPr>
                <p:cNvSpPr txBox="1"/>
                <p:nvPr/>
              </p:nvSpPr>
              <p:spPr>
                <a:xfrm>
                  <a:off x="5731507" y="1020333"/>
                  <a:ext cx="3083408" cy="6576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𝑚𝑖𝑛</m:t>
                            </m:r>
                          </m:sub>
                        </m:sSub>
                        <m:r>
                          <a:rPr lang="de-DE" b="0" i="1" smtClean="0">
                            <a:latin typeface="Cambria Math" panose="02040503050406030204" pitchFamily="18" charset="0"/>
                          </a:rPr>
                          <m:t>=</m:t>
                        </m:r>
                        <m:f>
                          <m:fPr>
                            <m:ctrlPr>
                              <a:rPr lang="de-DE" b="0" i="1" smtClean="0">
                                <a:latin typeface="Cambria Math" panose="02040503050406030204" pitchFamily="18" charset="0"/>
                              </a:rPr>
                            </m:ctrlPr>
                          </m:fPr>
                          <m:num>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𝑠</m:t>
                                </m:r>
                              </m:sub>
                            </m:sSub>
                          </m:num>
                          <m:den>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𝑠</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b="0" i="1" smtClean="0">
                                    <a:latin typeface="Cambria Math" panose="02040503050406030204" pitchFamily="18" charset="0"/>
                                  </a:rPr>
                                  <m:t>𝑎</m:t>
                                </m:r>
                              </m:sub>
                            </m:sSub>
                          </m:den>
                        </m:f>
                        <m:d>
                          <m:dPr>
                            <m:ctrlPr>
                              <a:rPr lang="de-DE" b="0" i="1" smtClean="0">
                                <a:latin typeface="Cambria Math" panose="02040503050406030204" pitchFamily="18" charset="0"/>
                              </a:rPr>
                            </m:ctrlPr>
                          </m:dPr>
                          <m:e>
                            <m:f>
                              <m:fPr>
                                <m:ctrlPr>
                                  <a:rPr lang="de-DE" b="0" i="1" smtClean="0">
                                    <a:latin typeface="Cambria Math" panose="02040503050406030204" pitchFamily="18" charset="0"/>
                                  </a:rPr>
                                </m:ctrlPr>
                              </m:fPr>
                              <m:num>
                                <m:sSub>
                                  <m:sSubPr>
                                    <m:ctrlPr>
                                      <a:rPr lang="de-DE" b="0" i="1" smtClean="0">
                                        <a:latin typeface="Cambria Math" panose="02040503050406030204" pitchFamily="18" charset="0"/>
                                      </a:rPr>
                                    </m:ctrlPr>
                                  </m:sSubPr>
                                  <m:e>
                                    <m:r>
                                      <a:rPr lang="de-DE" b="0" i="1" smtClean="0">
                                        <a:latin typeface="Cambria Math" panose="02040503050406030204" pitchFamily="18" charset="0"/>
                                      </a:rPr>
                                      <m:t>𝐿</m:t>
                                    </m:r>
                                  </m:e>
                                  <m:sub>
                                    <m:r>
                                      <a:rPr lang="de-DE" b="0" i="1" smtClean="0">
                                        <a:latin typeface="Cambria Math" panose="02040503050406030204" pitchFamily="18" charset="0"/>
                                      </a:rPr>
                                      <m:t>𝑠</m:t>
                                    </m:r>
                                  </m:sub>
                                </m:sSub>
                              </m:num>
                              <m:den>
                                <m:r>
                                  <a:rPr lang="de-DE" b="0" i="1" smtClean="0">
                                    <a:latin typeface="Cambria Math" panose="02040503050406030204" pitchFamily="18" charset="0"/>
                                  </a:rPr>
                                  <m:t>2</m:t>
                                </m:r>
                              </m:den>
                            </m:f>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𝑙</m:t>
                                </m:r>
                              </m:e>
                              <m:sub>
                                <m:r>
                                  <a:rPr lang="de-DE" b="0" i="1" smtClean="0">
                                    <a:latin typeface="Cambria Math" panose="02040503050406030204" pitchFamily="18" charset="0"/>
                                  </a:rPr>
                                  <m:t>𝑑</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𝐿</m:t>
                                </m:r>
                              </m:e>
                              <m:sub>
                                <m:r>
                                  <a:rPr lang="de-DE" b="0" i="1" smtClean="0">
                                    <a:latin typeface="Cambria Math" panose="02040503050406030204" pitchFamily="18" charset="0"/>
                                  </a:rPr>
                                  <m:t>𝑎</m:t>
                                </m:r>
                              </m:sub>
                            </m:sSub>
                          </m:e>
                        </m:d>
                      </m:oMath>
                    </m:oMathPara>
                  </a14:m>
                  <a:endParaRPr lang="en-US" dirty="0"/>
                </a:p>
              </p:txBody>
            </p:sp>
          </mc:Choice>
          <mc:Fallback xmlns="">
            <p:sp>
              <p:nvSpPr>
                <p:cNvPr id="68" name="TextBox 67">
                  <a:extLst>
                    <a:ext uri="{FF2B5EF4-FFF2-40B4-BE49-F238E27FC236}">
                      <a16:creationId xmlns:a16="http://schemas.microsoft.com/office/drawing/2014/main" id="{0C074D57-FE57-B870-BA2B-3A5E3E35EBE4}"/>
                    </a:ext>
                  </a:extLst>
                </p:cNvPr>
                <p:cNvSpPr txBox="1">
                  <a:spLocks noRot="1" noChangeAspect="1" noMove="1" noResize="1" noEditPoints="1" noAdjustHandles="1" noChangeArrowheads="1" noChangeShapeType="1" noTextEdit="1"/>
                </p:cNvSpPr>
                <p:nvPr/>
              </p:nvSpPr>
              <p:spPr>
                <a:xfrm>
                  <a:off x="5731507" y="1020333"/>
                  <a:ext cx="3083408" cy="657681"/>
                </a:xfrm>
                <a:prstGeom prst="rect">
                  <a:avLst/>
                </a:prstGeom>
                <a:blipFill>
                  <a:blip r:embed="rId7"/>
                  <a:stretch>
                    <a:fillRect/>
                  </a:stretch>
                </a:blipFill>
              </p:spPr>
              <p:txBody>
                <a:bodyPr/>
                <a:lstStyle/>
                <a:p>
                  <a:r>
                    <a:rPr lang="en-US">
                      <a:noFill/>
                    </a:rPr>
                    <a:t> </a:t>
                  </a:r>
                </a:p>
              </p:txBody>
            </p:sp>
          </mc:Fallback>
        </mc:AlternateContent>
      </p:grpSp>
      <p:grpSp>
        <p:nvGrpSpPr>
          <p:cNvPr id="73" name="Group 72">
            <a:extLst>
              <a:ext uri="{FF2B5EF4-FFF2-40B4-BE49-F238E27FC236}">
                <a16:creationId xmlns:a16="http://schemas.microsoft.com/office/drawing/2014/main" id="{2212E7C3-0EA8-8313-A85C-4F7DC162D45C}"/>
              </a:ext>
            </a:extLst>
          </p:cNvPr>
          <p:cNvGrpSpPr/>
          <p:nvPr/>
        </p:nvGrpSpPr>
        <p:grpSpPr>
          <a:xfrm>
            <a:off x="1901142" y="3076203"/>
            <a:ext cx="871344" cy="1066193"/>
            <a:chOff x="3318781" y="2954427"/>
            <a:chExt cx="871344" cy="1066193"/>
          </a:xfrm>
        </p:grpSpPr>
        <p:cxnSp>
          <p:nvCxnSpPr>
            <p:cNvPr id="74" name="Straight Connector 73">
              <a:extLst>
                <a:ext uri="{FF2B5EF4-FFF2-40B4-BE49-F238E27FC236}">
                  <a16:creationId xmlns:a16="http://schemas.microsoft.com/office/drawing/2014/main" id="{8AFD8455-B6DB-F3B9-C8A0-7CFD12B91B5D}"/>
                </a:ext>
              </a:extLst>
            </p:cNvPr>
            <p:cNvCxnSpPr>
              <a:cxnSpLocks/>
            </p:cNvCxnSpPr>
            <p:nvPr/>
          </p:nvCxnSpPr>
          <p:spPr>
            <a:xfrm>
              <a:off x="3318781" y="2954427"/>
              <a:ext cx="0" cy="1066193"/>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DFB9443D-D187-9B75-AAAE-48CDDA3DD8B5}"/>
                </a:ext>
              </a:extLst>
            </p:cNvPr>
            <p:cNvSpPr txBox="1"/>
            <p:nvPr/>
          </p:nvSpPr>
          <p:spPr>
            <a:xfrm>
              <a:off x="3376452" y="3182164"/>
              <a:ext cx="813673" cy="523220"/>
            </a:xfrm>
            <a:prstGeom prst="rect">
              <a:avLst/>
            </a:prstGeom>
            <a:noFill/>
          </p:spPr>
          <p:txBody>
            <a:bodyPr wrap="square" rtlCol="0">
              <a:spAutoFit/>
            </a:bodyPr>
            <a:lstStyle/>
            <a:p>
              <a:r>
                <a:rPr lang="en-US" sz="2800" dirty="0" err="1">
                  <a:solidFill>
                    <a:srgbClr val="00B050"/>
                  </a:solidFill>
                </a:rPr>
                <a:t>r</a:t>
              </a:r>
              <a:r>
                <a:rPr lang="en-US" sz="2800" baseline="-25000" dirty="0" err="1">
                  <a:solidFill>
                    <a:srgbClr val="00B050"/>
                  </a:solidFill>
                </a:rPr>
                <a:t>s</a:t>
              </a:r>
              <a:endParaRPr lang="en-US" sz="2800" baseline="-25000" dirty="0">
                <a:solidFill>
                  <a:srgbClr val="00B050"/>
                </a:solidFill>
              </a:endParaRPr>
            </a:p>
          </p:txBody>
        </p:sp>
      </p:grpSp>
      <p:grpSp>
        <p:nvGrpSpPr>
          <p:cNvPr id="76" name="Group 75">
            <a:extLst>
              <a:ext uri="{FF2B5EF4-FFF2-40B4-BE49-F238E27FC236}">
                <a16:creationId xmlns:a16="http://schemas.microsoft.com/office/drawing/2014/main" id="{3015EC04-9263-6F60-60B1-040C188B2F22}"/>
              </a:ext>
            </a:extLst>
          </p:cNvPr>
          <p:cNvGrpSpPr/>
          <p:nvPr/>
        </p:nvGrpSpPr>
        <p:grpSpPr>
          <a:xfrm>
            <a:off x="11441733" y="4056171"/>
            <a:ext cx="813673" cy="552536"/>
            <a:chOff x="3289895" y="3468084"/>
            <a:chExt cx="813673" cy="552536"/>
          </a:xfrm>
        </p:grpSpPr>
        <p:cxnSp>
          <p:nvCxnSpPr>
            <p:cNvPr id="77" name="Straight Connector 76">
              <a:extLst>
                <a:ext uri="{FF2B5EF4-FFF2-40B4-BE49-F238E27FC236}">
                  <a16:creationId xmlns:a16="http://schemas.microsoft.com/office/drawing/2014/main" id="{5D2AC311-0960-6C0F-BA23-03C8493BCDE6}"/>
                </a:ext>
              </a:extLst>
            </p:cNvPr>
            <p:cNvCxnSpPr>
              <a:cxnSpLocks/>
            </p:cNvCxnSpPr>
            <p:nvPr/>
          </p:nvCxnSpPr>
          <p:spPr>
            <a:xfrm>
              <a:off x="3318781" y="3536794"/>
              <a:ext cx="0" cy="483826"/>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5248234A-B3FF-EE9D-5F35-C5D960FB5D77}"/>
                </a:ext>
              </a:extLst>
            </p:cNvPr>
            <p:cNvSpPr txBox="1"/>
            <p:nvPr/>
          </p:nvSpPr>
          <p:spPr>
            <a:xfrm>
              <a:off x="3289895" y="3468084"/>
              <a:ext cx="813673" cy="523220"/>
            </a:xfrm>
            <a:prstGeom prst="rect">
              <a:avLst/>
            </a:prstGeom>
            <a:noFill/>
          </p:spPr>
          <p:txBody>
            <a:bodyPr wrap="square" rtlCol="0">
              <a:spAutoFit/>
            </a:bodyPr>
            <a:lstStyle/>
            <a:p>
              <a:r>
                <a:rPr lang="en-US" sz="2800" dirty="0" err="1">
                  <a:solidFill>
                    <a:srgbClr val="00B050"/>
                  </a:solidFill>
                </a:rPr>
                <a:t>r</a:t>
              </a:r>
              <a:r>
                <a:rPr lang="en-US" sz="2800" baseline="-25000" dirty="0" err="1">
                  <a:solidFill>
                    <a:srgbClr val="00B050"/>
                  </a:solidFill>
                </a:rPr>
                <a:t>a</a:t>
              </a:r>
              <a:endParaRPr lang="en-US" sz="2800" baseline="-25000" dirty="0">
                <a:solidFill>
                  <a:srgbClr val="00B050"/>
                </a:solidFill>
              </a:endParaRPr>
            </a:p>
          </p:txBody>
        </p:sp>
      </p:grpSp>
      <p:cxnSp>
        <p:nvCxnSpPr>
          <p:cNvPr id="81" name="Straight Connector 80">
            <a:extLst>
              <a:ext uri="{FF2B5EF4-FFF2-40B4-BE49-F238E27FC236}">
                <a16:creationId xmlns:a16="http://schemas.microsoft.com/office/drawing/2014/main" id="{2A31E24B-C146-5AE3-5A4A-2A6A1DB725B0}"/>
              </a:ext>
            </a:extLst>
          </p:cNvPr>
          <p:cNvCxnSpPr>
            <a:cxnSpLocks/>
          </p:cNvCxnSpPr>
          <p:nvPr/>
        </p:nvCxnSpPr>
        <p:spPr>
          <a:xfrm flipH="1">
            <a:off x="7705525" y="3312811"/>
            <a:ext cx="3470030" cy="0"/>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F8FC5E25-B334-5E85-1C65-8535990B61F6}"/>
              </a:ext>
            </a:extLst>
          </p:cNvPr>
          <p:cNvSpPr txBox="1"/>
          <p:nvPr/>
        </p:nvSpPr>
        <p:spPr>
          <a:xfrm>
            <a:off x="9336000" y="2796425"/>
            <a:ext cx="813673" cy="523220"/>
          </a:xfrm>
          <a:prstGeom prst="rect">
            <a:avLst/>
          </a:prstGeom>
          <a:noFill/>
        </p:spPr>
        <p:txBody>
          <a:bodyPr wrap="square" rtlCol="0">
            <a:spAutoFit/>
          </a:bodyPr>
          <a:lstStyle/>
          <a:p>
            <a:r>
              <a:rPr lang="en-US" sz="2800" dirty="0">
                <a:solidFill>
                  <a:srgbClr val="00B050"/>
                </a:solidFill>
              </a:rPr>
              <a:t>L</a:t>
            </a:r>
            <a:r>
              <a:rPr lang="en-US" sz="2800" baseline="-25000" dirty="0">
                <a:solidFill>
                  <a:srgbClr val="00B050"/>
                </a:solidFill>
              </a:rPr>
              <a:t>a</a:t>
            </a:r>
          </a:p>
        </p:txBody>
      </p:sp>
      <p:cxnSp>
        <p:nvCxnSpPr>
          <p:cNvPr id="85" name="Straight Connector 84">
            <a:extLst>
              <a:ext uri="{FF2B5EF4-FFF2-40B4-BE49-F238E27FC236}">
                <a16:creationId xmlns:a16="http://schemas.microsoft.com/office/drawing/2014/main" id="{923E9D8C-3E79-EF49-D483-BC012B84749C}"/>
              </a:ext>
            </a:extLst>
          </p:cNvPr>
          <p:cNvCxnSpPr>
            <a:cxnSpLocks/>
          </p:cNvCxnSpPr>
          <p:nvPr/>
        </p:nvCxnSpPr>
        <p:spPr>
          <a:xfrm flipH="1">
            <a:off x="184154" y="4579391"/>
            <a:ext cx="5314950" cy="0"/>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2A3F0E6-8EBF-B262-BCD2-CE38B4CC4184}"/>
              </a:ext>
            </a:extLst>
          </p:cNvPr>
          <p:cNvSpPr txBox="1"/>
          <p:nvPr/>
        </p:nvSpPr>
        <p:spPr>
          <a:xfrm>
            <a:off x="2819202" y="4083415"/>
            <a:ext cx="813673" cy="523220"/>
          </a:xfrm>
          <a:prstGeom prst="rect">
            <a:avLst/>
          </a:prstGeom>
          <a:noFill/>
        </p:spPr>
        <p:txBody>
          <a:bodyPr wrap="square" rtlCol="0">
            <a:spAutoFit/>
          </a:bodyPr>
          <a:lstStyle/>
          <a:p>
            <a:r>
              <a:rPr lang="en-US" sz="2800" dirty="0">
                <a:solidFill>
                  <a:srgbClr val="00B050"/>
                </a:solidFill>
              </a:rPr>
              <a:t>L</a:t>
            </a:r>
            <a:r>
              <a:rPr lang="en-US" sz="2800" baseline="-25000" dirty="0">
                <a:solidFill>
                  <a:srgbClr val="00B050"/>
                </a:solidFill>
              </a:rPr>
              <a:t>s</a:t>
            </a:r>
          </a:p>
        </p:txBody>
      </p:sp>
      <p:cxnSp>
        <p:nvCxnSpPr>
          <p:cNvPr id="88" name="Straight Connector 87">
            <a:extLst>
              <a:ext uri="{FF2B5EF4-FFF2-40B4-BE49-F238E27FC236}">
                <a16:creationId xmlns:a16="http://schemas.microsoft.com/office/drawing/2014/main" id="{A37DC224-C669-2B69-07DC-B5612DFFE303}"/>
              </a:ext>
            </a:extLst>
          </p:cNvPr>
          <p:cNvCxnSpPr>
            <a:cxnSpLocks/>
          </p:cNvCxnSpPr>
          <p:nvPr/>
        </p:nvCxnSpPr>
        <p:spPr>
          <a:xfrm flipH="1">
            <a:off x="5499104" y="5345519"/>
            <a:ext cx="2206421" cy="0"/>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3D6D5EA2-0D53-74D0-F6AA-B374ED82CE64}"/>
              </a:ext>
            </a:extLst>
          </p:cNvPr>
          <p:cNvSpPr txBox="1"/>
          <p:nvPr/>
        </p:nvSpPr>
        <p:spPr>
          <a:xfrm>
            <a:off x="6459538" y="5270891"/>
            <a:ext cx="813673" cy="523220"/>
          </a:xfrm>
          <a:prstGeom prst="rect">
            <a:avLst/>
          </a:prstGeom>
          <a:noFill/>
        </p:spPr>
        <p:txBody>
          <a:bodyPr wrap="square" rtlCol="0">
            <a:spAutoFit/>
          </a:bodyPr>
          <a:lstStyle/>
          <a:p>
            <a:r>
              <a:rPr lang="en-US" sz="2800" dirty="0" err="1">
                <a:solidFill>
                  <a:srgbClr val="00B050"/>
                </a:solidFill>
              </a:rPr>
              <a:t>l</a:t>
            </a:r>
            <a:r>
              <a:rPr lang="en-US" sz="2800" baseline="-25000" dirty="0" err="1">
                <a:solidFill>
                  <a:srgbClr val="00B050"/>
                </a:solidFill>
              </a:rPr>
              <a:t>d</a:t>
            </a:r>
            <a:endParaRPr lang="en-US" sz="2800" baseline="-25000" dirty="0">
              <a:solidFill>
                <a:srgbClr val="00B050"/>
              </a:solidFill>
            </a:endParaRPr>
          </a:p>
        </p:txBody>
      </p:sp>
    </p:spTree>
    <p:extLst>
      <p:ext uri="{BB962C8B-B14F-4D97-AF65-F5344CB8AC3E}">
        <p14:creationId xmlns:p14="http://schemas.microsoft.com/office/powerpoint/2010/main" val="299760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CB3D3-1041-A640-0DA1-85FCE5FA4BFE}"/>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CE089210-5A9B-E523-45DC-6C8C7815F266}"/>
              </a:ext>
            </a:extLst>
          </p:cNvPr>
          <p:cNvSpPr>
            <a:spLocks noGrp="1"/>
          </p:cNvSpPr>
          <p:nvPr>
            <p:ph type="dt" sz="half" idx="14"/>
          </p:nvPr>
        </p:nvSpPr>
        <p:spPr/>
        <p:txBody>
          <a:bodyPr/>
          <a:lstStyle/>
          <a:p>
            <a:fld id="{0083B255-3C5F-B849-87B6-DE6204AD19FC}" type="datetime1">
              <a:rPr lang="en-US" smtClean="0"/>
              <a:t>10/29/24</a:t>
            </a:fld>
            <a:endParaRPr lang="en-US"/>
          </a:p>
        </p:txBody>
      </p:sp>
      <p:sp>
        <p:nvSpPr>
          <p:cNvPr id="6" name="Foliennummernplatzhalter 5">
            <a:extLst>
              <a:ext uri="{FF2B5EF4-FFF2-40B4-BE49-F238E27FC236}">
                <a16:creationId xmlns:a16="http://schemas.microsoft.com/office/drawing/2014/main" id="{3D0190A9-66E1-C70E-04C6-C1592E556FC2}"/>
              </a:ext>
            </a:extLst>
          </p:cNvPr>
          <p:cNvSpPr>
            <a:spLocks noGrp="1"/>
          </p:cNvSpPr>
          <p:nvPr>
            <p:ph type="sldNum" sz="quarter" idx="16"/>
          </p:nvPr>
        </p:nvSpPr>
        <p:spPr/>
        <p:txBody>
          <a:bodyPr/>
          <a:lstStyle/>
          <a:p>
            <a:fld id="{DD2F4C09-65E4-4AD7-8D55-83CBD210ED85}" type="slidenum">
              <a:rPr lang="en-US" smtClean="0"/>
              <a:pPr/>
              <a:t>38</a:t>
            </a:fld>
            <a:endParaRPr lang="en-US"/>
          </a:p>
        </p:txBody>
      </p:sp>
      <p:pic>
        <p:nvPicPr>
          <p:cNvPr id="7" name="Picture 6" descr="A graph of a graph of a proton energy&#10;&#10;Description automatically generated with medium confidence">
            <a:extLst>
              <a:ext uri="{FF2B5EF4-FFF2-40B4-BE49-F238E27FC236}">
                <a16:creationId xmlns:a16="http://schemas.microsoft.com/office/drawing/2014/main" id="{91ED8547-8CBD-867E-917F-B65FECF7695F}"/>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10185" r="6168"/>
          <a:stretch/>
        </p:blipFill>
        <p:spPr>
          <a:xfrm>
            <a:off x="943104" y="582717"/>
            <a:ext cx="7929649" cy="5692565"/>
          </a:xfrm>
          <a:prstGeom prst="rect">
            <a:avLst/>
          </a:prstGeom>
        </p:spPr>
      </p:pic>
      <p:cxnSp>
        <p:nvCxnSpPr>
          <p:cNvPr id="10" name="Straight Connector 9">
            <a:extLst>
              <a:ext uri="{FF2B5EF4-FFF2-40B4-BE49-F238E27FC236}">
                <a16:creationId xmlns:a16="http://schemas.microsoft.com/office/drawing/2014/main" id="{6C0EFABF-473B-19CB-B2E4-2CFF1DF14182}"/>
              </a:ext>
            </a:extLst>
          </p:cNvPr>
          <p:cNvCxnSpPr/>
          <p:nvPr/>
        </p:nvCxnSpPr>
        <p:spPr>
          <a:xfrm>
            <a:off x="1886075" y="4448908"/>
            <a:ext cx="6787662" cy="0"/>
          </a:xfrm>
          <a:prstGeom prst="line">
            <a:avLst/>
          </a:prstGeom>
          <a:ln w="57150">
            <a:solidFill>
              <a:srgbClr val="EB5B00"/>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16FD85-91AA-D102-E2CD-B371B67A67D4}"/>
              </a:ext>
            </a:extLst>
          </p:cNvPr>
          <p:cNvCxnSpPr>
            <a:cxnSpLocks/>
          </p:cNvCxnSpPr>
          <p:nvPr/>
        </p:nvCxnSpPr>
        <p:spPr>
          <a:xfrm flipH="1" flipV="1">
            <a:off x="3644538" y="4448908"/>
            <a:ext cx="186918" cy="968549"/>
          </a:xfrm>
          <a:prstGeom prst="line">
            <a:avLst/>
          </a:prstGeom>
          <a:ln w="57150">
            <a:solidFill>
              <a:srgbClr val="EB5B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1EDAF75-1985-6BE7-B2A7-A5B69FB1D238}"/>
              </a:ext>
            </a:extLst>
          </p:cNvPr>
          <p:cNvCxnSpPr>
            <a:cxnSpLocks/>
          </p:cNvCxnSpPr>
          <p:nvPr/>
        </p:nvCxnSpPr>
        <p:spPr>
          <a:xfrm flipH="1" flipV="1">
            <a:off x="4068497" y="4448908"/>
            <a:ext cx="182758" cy="968549"/>
          </a:xfrm>
          <a:prstGeom prst="line">
            <a:avLst/>
          </a:prstGeom>
          <a:ln w="57150">
            <a:solidFill>
              <a:srgbClr val="EB5B0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EB47223-ADE8-ADF9-8817-89A6C8FF23F9}"/>
                  </a:ext>
                </a:extLst>
              </p:cNvPr>
              <p:cNvSpPr txBox="1"/>
              <p:nvPr/>
            </p:nvSpPr>
            <p:spPr>
              <a:xfrm>
                <a:off x="8711271" y="4061911"/>
                <a:ext cx="2757999" cy="7739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𝛾</m:t>
                              </m:r>
                            </m:e>
                            <m:sub>
                              <m:r>
                                <a:rPr lang="de-DE" sz="2000" b="0" i="1" smtClean="0">
                                  <a:latin typeface="Cambria Math" panose="02040503050406030204" pitchFamily="18" charset="0"/>
                                </a:rPr>
                                <m:t>𝑚𝑎𝑥</m:t>
                              </m:r>
                            </m:sub>
                          </m:sSub>
                          <m:r>
                            <a:rPr lang="de-DE" sz="2000" b="0" i="1" smtClean="0">
                              <a:latin typeface="Cambria Math" panose="02040503050406030204" pitchFamily="18" charset="0"/>
                            </a:rPr>
                            <m:t>=</m:t>
                          </m:r>
                          <m:r>
                            <a:rPr lang="de-DE" sz="2000" b="0" i="1" smtClean="0">
                              <a:latin typeface="Cambria Math" panose="02040503050406030204" pitchFamily="18" charset="0"/>
                            </a:rPr>
                            <m:t>𝑡𝑎𝑛</m:t>
                          </m:r>
                        </m:e>
                        <m:sup>
                          <m:r>
                            <a:rPr lang="de-DE" sz="2000" b="0" i="1" smtClean="0">
                              <a:latin typeface="Cambria Math" panose="02040503050406030204" pitchFamily="18" charset="0"/>
                            </a:rPr>
                            <m:t>−1</m:t>
                          </m:r>
                        </m:sup>
                      </m:sSup>
                      <m:f>
                        <m:fPr>
                          <m:ctrlPr>
                            <a:rPr lang="en-US" sz="2000" i="1" smtClean="0">
                              <a:latin typeface="Cambria Math" panose="02040503050406030204" pitchFamily="18" charset="0"/>
                            </a:rPr>
                          </m:ctrlPr>
                        </m:fPr>
                        <m:num>
                          <m:sSub>
                            <m:sSubPr>
                              <m:ctrlPr>
                                <a:rPr lang="en-US" sz="2000" i="1" smtClean="0">
                                  <a:latin typeface="Cambria Math" panose="02040503050406030204" pitchFamily="18" charset="0"/>
                                </a:rPr>
                              </m:ctrlPr>
                            </m:sSubPr>
                            <m:e>
                              <m:r>
                                <a:rPr lang="de-DE" sz="2000" b="0" i="1" smtClean="0">
                                  <a:latin typeface="Cambria Math" panose="02040503050406030204" pitchFamily="18" charset="0"/>
                                </a:rPr>
                                <m:t>𝑟</m:t>
                              </m:r>
                            </m:e>
                            <m:sub>
                              <m:r>
                                <a:rPr lang="de-DE" sz="2000" b="0" i="1" smtClean="0">
                                  <a:latin typeface="Cambria Math" panose="02040503050406030204" pitchFamily="18" charset="0"/>
                                </a:rPr>
                                <m:t>𝑠</m:t>
                              </m:r>
                            </m:sub>
                          </m:sSub>
                        </m:num>
                        <m:den>
                          <m:sSub>
                            <m:sSubPr>
                              <m:ctrlPr>
                                <a:rPr lang="en-US" sz="2000" i="1" smtClean="0">
                                  <a:latin typeface="Cambria Math" panose="02040503050406030204" pitchFamily="18" charset="0"/>
                                </a:rPr>
                              </m:ctrlPr>
                            </m:sSubPr>
                            <m:e>
                              <m:r>
                                <a:rPr lang="de-DE" sz="2000" b="0" i="1" smtClean="0">
                                  <a:latin typeface="Cambria Math" panose="02040503050406030204" pitchFamily="18" charset="0"/>
                                </a:rPr>
                                <m:t>𝑑</m:t>
                              </m:r>
                            </m:e>
                            <m:sub>
                              <m:r>
                                <a:rPr lang="de-DE" sz="2000" b="0" i="1" smtClean="0">
                                  <a:latin typeface="Cambria Math" panose="02040503050406030204" pitchFamily="18" charset="0"/>
                                </a:rPr>
                                <m:t>𝑠</m:t>
                              </m:r>
                            </m:sub>
                          </m:sSub>
                          <m:r>
                            <a:rPr lang="de-DE" sz="2000" b="0" i="1" smtClean="0">
                              <a:latin typeface="Cambria Math" panose="02040503050406030204" pitchFamily="18" charset="0"/>
                            </a:rPr>
                            <m:t>+</m:t>
                          </m:r>
                          <m:f>
                            <m:fPr>
                              <m:type m:val="skw"/>
                              <m:ctrlPr>
                                <a:rPr lang="de-DE" sz="2000" b="0" i="1" smtClean="0">
                                  <a:latin typeface="Cambria Math" panose="02040503050406030204" pitchFamily="18" charset="0"/>
                                </a:rPr>
                              </m:ctrlPr>
                            </m:fPr>
                            <m:num>
                              <m:r>
                                <a:rPr lang="de-DE" sz="2000" b="0" i="1" smtClean="0">
                                  <a:latin typeface="Cambria Math" panose="02040503050406030204" pitchFamily="18" charset="0"/>
                                </a:rPr>
                                <m:t>𝐿</m:t>
                              </m:r>
                            </m:num>
                            <m:den>
                              <m:r>
                                <a:rPr lang="de-DE" sz="2000" b="0" i="1" smtClean="0">
                                  <a:latin typeface="Cambria Math" panose="02040503050406030204" pitchFamily="18" charset="0"/>
                                </a:rPr>
                                <m:t>2</m:t>
                              </m:r>
                            </m:den>
                          </m:f>
                        </m:den>
                      </m:f>
                    </m:oMath>
                  </m:oMathPara>
                </a14:m>
                <a:endParaRPr lang="en-US" sz="2000" dirty="0"/>
              </a:p>
            </p:txBody>
          </p:sp>
        </mc:Choice>
        <mc:Fallback xmlns="">
          <p:sp>
            <p:nvSpPr>
              <p:cNvPr id="2" name="TextBox 1">
                <a:extLst>
                  <a:ext uri="{FF2B5EF4-FFF2-40B4-BE49-F238E27FC236}">
                    <a16:creationId xmlns:a16="http://schemas.microsoft.com/office/drawing/2014/main" id="{4EB47223-ADE8-ADF9-8817-89A6C8FF23F9}"/>
                  </a:ext>
                </a:extLst>
              </p:cNvPr>
              <p:cNvSpPr txBox="1">
                <a:spLocks noRot="1" noChangeAspect="1" noMove="1" noResize="1" noEditPoints="1" noAdjustHandles="1" noChangeArrowheads="1" noChangeShapeType="1" noTextEdit="1"/>
              </p:cNvSpPr>
              <p:nvPr/>
            </p:nvSpPr>
            <p:spPr>
              <a:xfrm>
                <a:off x="8711271" y="4061911"/>
                <a:ext cx="2757999" cy="773994"/>
              </a:xfrm>
              <a:prstGeom prst="rect">
                <a:avLst/>
              </a:prstGeom>
              <a:blipFill>
                <a:blip r:embed="rId4"/>
                <a:stretch>
                  <a:fillRect t="-40323" r="-6881" b="-1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139D6FB-14CC-42B8-7714-EEA74F87D5E7}"/>
                  </a:ext>
                </a:extLst>
              </p:cNvPr>
              <p:cNvSpPr txBox="1"/>
              <p:nvPr/>
            </p:nvSpPr>
            <p:spPr>
              <a:xfrm rot="17532748">
                <a:off x="2993313" y="2531358"/>
                <a:ext cx="3422284" cy="8082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𝑚𝑎𝑥</m:t>
                          </m:r>
                        </m:sub>
                      </m:sSub>
                      <m:d>
                        <m:dPr>
                          <m:ctrlPr>
                            <a:rPr lang="de-DE" b="0" i="1" smtClean="0">
                              <a:latin typeface="Cambria Math" panose="02040503050406030204" pitchFamily="18" charset="0"/>
                            </a:rPr>
                          </m:ctrlPr>
                        </m:dPr>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𝑚𝑎𝑥</m:t>
                              </m:r>
                            </m:sub>
                          </m:sSub>
                          <m:r>
                            <a:rPr lang="de-DE" i="1">
                              <a:latin typeface="Cambria Math" panose="02040503050406030204" pitchFamily="18" charset="0"/>
                            </a:rPr>
                            <m:t>=</m:t>
                          </m:r>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𝑠</m:t>
                                  </m:r>
                                </m:sub>
                              </m:sSub>
                            </m:num>
                            <m:den>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𝑠</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𝑎</m:t>
                                  </m:r>
                                </m:sub>
                              </m:sSub>
                            </m:den>
                          </m:f>
                          <m:d>
                            <m:dPr>
                              <m:ctrlPr>
                                <a:rPr lang="de-DE" i="1">
                                  <a:latin typeface="Cambria Math" panose="02040503050406030204" pitchFamily="18" charset="0"/>
                                </a:rPr>
                              </m:ctrlPr>
                            </m:dPr>
                            <m:e>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i="1">
                                          <a:latin typeface="Cambria Math" panose="02040503050406030204" pitchFamily="18" charset="0"/>
                                        </a:rPr>
                                        <m:t>𝐿</m:t>
                                      </m:r>
                                    </m:e>
                                    <m:sub>
                                      <m:r>
                                        <a:rPr lang="de-DE" i="1">
                                          <a:latin typeface="Cambria Math" panose="02040503050406030204" pitchFamily="18" charset="0"/>
                                        </a:rPr>
                                        <m:t>𝑠</m:t>
                                      </m:r>
                                    </m:sub>
                                  </m:sSub>
                                </m:num>
                                <m:den>
                                  <m:r>
                                    <a:rPr lang="de-DE" i="1">
                                      <a:latin typeface="Cambria Math" panose="02040503050406030204" pitchFamily="18" charset="0"/>
                                    </a:rPr>
                                    <m:t>2</m:t>
                                  </m:r>
                                </m:den>
                              </m:f>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𝑙</m:t>
                                  </m:r>
                                </m:e>
                                <m:sub>
                                  <m:r>
                                    <a:rPr lang="de-DE" i="1">
                                      <a:latin typeface="Cambria Math" panose="02040503050406030204" pitchFamily="18" charset="0"/>
                                    </a:rPr>
                                    <m:t>𝑑</m:t>
                                  </m:r>
                                </m:sub>
                              </m:sSub>
                            </m:e>
                          </m:d>
                        </m:e>
                      </m:d>
                    </m:oMath>
                  </m:oMathPara>
                </a14:m>
                <a:endParaRPr lang="en-US" dirty="0"/>
              </a:p>
            </p:txBody>
          </p:sp>
        </mc:Choice>
        <mc:Fallback xmlns="">
          <p:sp>
            <p:nvSpPr>
              <p:cNvPr id="3" name="TextBox 2">
                <a:extLst>
                  <a:ext uri="{FF2B5EF4-FFF2-40B4-BE49-F238E27FC236}">
                    <a16:creationId xmlns:a16="http://schemas.microsoft.com/office/drawing/2014/main" id="{6139D6FB-14CC-42B8-7714-EEA74F87D5E7}"/>
                  </a:ext>
                </a:extLst>
              </p:cNvPr>
              <p:cNvSpPr txBox="1">
                <a:spLocks noRot="1" noChangeAspect="1" noMove="1" noResize="1" noEditPoints="1" noAdjustHandles="1" noChangeArrowheads="1" noChangeShapeType="1" noTextEdit="1"/>
              </p:cNvSpPr>
              <p:nvPr/>
            </p:nvSpPr>
            <p:spPr>
              <a:xfrm rot="17532748">
                <a:off x="2993313" y="2531358"/>
                <a:ext cx="3422284" cy="80823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C9264EA-148C-175D-7507-00C538CF1CF8}"/>
                  </a:ext>
                </a:extLst>
              </p:cNvPr>
              <p:cNvSpPr txBox="1"/>
              <p:nvPr/>
            </p:nvSpPr>
            <p:spPr>
              <a:xfrm rot="17532748">
                <a:off x="1976439" y="2329755"/>
                <a:ext cx="3966534" cy="8082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𝑚𝑖𝑛</m:t>
                          </m:r>
                        </m:sub>
                      </m:sSub>
                      <m:d>
                        <m:dPr>
                          <m:ctrlPr>
                            <a:rPr lang="de-DE" b="0" i="1" smtClean="0">
                              <a:latin typeface="Cambria Math" panose="02040503050406030204" pitchFamily="18" charset="0"/>
                            </a:rPr>
                          </m:ctrlPr>
                        </m:dPr>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𝑚</m:t>
                              </m:r>
                              <m:r>
                                <a:rPr lang="de-DE" b="0" i="1" smtClean="0">
                                  <a:latin typeface="Cambria Math" panose="02040503050406030204" pitchFamily="18" charset="0"/>
                                </a:rPr>
                                <m:t>𝑖𝑛</m:t>
                              </m:r>
                            </m:sub>
                          </m:sSub>
                          <m:r>
                            <a:rPr lang="de-DE" i="1">
                              <a:latin typeface="Cambria Math" panose="02040503050406030204" pitchFamily="18" charset="0"/>
                            </a:rPr>
                            <m:t>=</m:t>
                          </m:r>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𝑠</m:t>
                                  </m:r>
                                </m:sub>
                              </m:sSub>
                            </m:num>
                            <m:den>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𝑠</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𝑎</m:t>
                                  </m:r>
                                </m:sub>
                              </m:sSub>
                            </m:den>
                          </m:f>
                          <m:d>
                            <m:dPr>
                              <m:ctrlPr>
                                <a:rPr lang="de-DE" i="1">
                                  <a:latin typeface="Cambria Math" panose="02040503050406030204" pitchFamily="18" charset="0"/>
                                </a:rPr>
                              </m:ctrlPr>
                            </m:dPr>
                            <m:e>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i="1">
                                          <a:latin typeface="Cambria Math" panose="02040503050406030204" pitchFamily="18" charset="0"/>
                                        </a:rPr>
                                        <m:t>𝐿</m:t>
                                      </m:r>
                                    </m:e>
                                    <m:sub>
                                      <m:r>
                                        <a:rPr lang="de-DE" i="1">
                                          <a:latin typeface="Cambria Math" panose="02040503050406030204" pitchFamily="18" charset="0"/>
                                        </a:rPr>
                                        <m:t>𝑠</m:t>
                                      </m:r>
                                    </m:sub>
                                  </m:sSub>
                                </m:num>
                                <m:den>
                                  <m:r>
                                    <a:rPr lang="de-DE" i="1">
                                      <a:latin typeface="Cambria Math" panose="02040503050406030204" pitchFamily="18" charset="0"/>
                                    </a:rPr>
                                    <m:t>2</m:t>
                                  </m:r>
                                </m:den>
                              </m:f>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𝑙</m:t>
                                  </m:r>
                                </m:e>
                                <m:sub>
                                  <m:r>
                                    <a:rPr lang="de-DE" i="1">
                                      <a:latin typeface="Cambria Math" panose="02040503050406030204" pitchFamily="18" charset="0"/>
                                    </a:rPr>
                                    <m:t>𝑑</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𝐿</m:t>
                                  </m:r>
                                </m:e>
                                <m:sub>
                                  <m:r>
                                    <a:rPr lang="de-DE" i="1">
                                      <a:latin typeface="Cambria Math" panose="02040503050406030204" pitchFamily="18" charset="0"/>
                                    </a:rPr>
                                    <m:t>𝑎</m:t>
                                  </m:r>
                                </m:sub>
                              </m:sSub>
                            </m:e>
                          </m:d>
                        </m:e>
                      </m:d>
                    </m:oMath>
                  </m:oMathPara>
                </a14:m>
                <a:endParaRPr lang="en-US" dirty="0"/>
              </a:p>
            </p:txBody>
          </p:sp>
        </mc:Choice>
        <mc:Fallback xmlns="">
          <p:sp>
            <p:nvSpPr>
              <p:cNvPr id="8" name="TextBox 7">
                <a:extLst>
                  <a:ext uri="{FF2B5EF4-FFF2-40B4-BE49-F238E27FC236}">
                    <a16:creationId xmlns:a16="http://schemas.microsoft.com/office/drawing/2014/main" id="{9C9264EA-148C-175D-7507-00C538CF1CF8}"/>
                  </a:ext>
                </a:extLst>
              </p:cNvPr>
              <p:cNvSpPr txBox="1">
                <a:spLocks noRot="1" noChangeAspect="1" noMove="1" noResize="1" noEditPoints="1" noAdjustHandles="1" noChangeArrowheads="1" noChangeShapeType="1" noTextEdit="1"/>
              </p:cNvSpPr>
              <p:nvPr/>
            </p:nvSpPr>
            <p:spPr>
              <a:xfrm rot="17532748">
                <a:off x="1976439" y="2329755"/>
                <a:ext cx="3966534" cy="808235"/>
              </a:xfrm>
              <a:prstGeom prst="rect">
                <a:avLst/>
              </a:prstGeom>
              <a:blipFill>
                <a:blip r:embed="rId6"/>
                <a:stretch>
                  <a:fillRect/>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1A999009-FEB5-BBED-51DA-15F149F98083}"/>
              </a:ext>
            </a:extLst>
          </p:cNvPr>
          <p:cNvGrpSpPr/>
          <p:nvPr/>
        </p:nvGrpSpPr>
        <p:grpSpPr>
          <a:xfrm>
            <a:off x="2506289" y="4728843"/>
            <a:ext cx="2106558" cy="523220"/>
            <a:chOff x="2504631" y="4670796"/>
            <a:chExt cx="2106558" cy="523220"/>
          </a:xfrm>
        </p:grpSpPr>
        <p:cxnSp>
          <p:nvCxnSpPr>
            <p:cNvPr id="11" name="Straight Arrow Connector 10">
              <a:extLst>
                <a:ext uri="{FF2B5EF4-FFF2-40B4-BE49-F238E27FC236}">
                  <a16:creationId xmlns:a16="http://schemas.microsoft.com/office/drawing/2014/main" id="{2B23FE18-8C2D-376E-58B1-6C3AD3F57871}"/>
                </a:ext>
              </a:extLst>
            </p:cNvPr>
            <p:cNvCxnSpPr/>
            <p:nvPr/>
          </p:nvCxnSpPr>
          <p:spPr>
            <a:xfrm>
              <a:off x="3304903" y="5046854"/>
              <a:ext cx="1306286"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28D5E8B-A76E-248E-15F5-2316B2A058FB}"/>
                    </a:ext>
                  </a:extLst>
                </p:cNvPr>
                <p:cNvSpPr txBox="1"/>
                <p:nvPr/>
              </p:nvSpPr>
              <p:spPr>
                <a:xfrm>
                  <a:off x="2504631" y="4670796"/>
                  <a:ext cx="90120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de-DE" sz="2800" b="0" i="1" smtClean="0">
                                <a:latin typeface="Cambria Math" panose="02040503050406030204" pitchFamily="18" charset="0"/>
                              </a:rPr>
                              <m:t>𝐵</m:t>
                            </m:r>
                          </m:e>
                          <m:sub>
                            <m:r>
                              <a:rPr lang="de-DE" sz="2800" b="0" i="1" smtClean="0">
                                <a:latin typeface="Cambria Math" panose="02040503050406030204" pitchFamily="18" charset="0"/>
                              </a:rPr>
                              <m:t>𝑠𝑜𝑙</m:t>
                            </m:r>
                          </m:sub>
                        </m:sSub>
                      </m:oMath>
                    </m:oMathPara>
                  </a14:m>
                  <a:endParaRPr lang="en-US" sz="2800" dirty="0"/>
                </a:p>
              </p:txBody>
            </p:sp>
          </mc:Choice>
          <mc:Fallback xmlns="">
            <p:sp>
              <p:nvSpPr>
                <p:cNvPr id="13" name="TextBox 12">
                  <a:extLst>
                    <a:ext uri="{FF2B5EF4-FFF2-40B4-BE49-F238E27FC236}">
                      <a16:creationId xmlns:a16="http://schemas.microsoft.com/office/drawing/2014/main" id="{A28D5E8B-A76E-248E-15F5-2316B2A058FB}"/>
                    </a:ext>
                  </a:extLst>
                </p:cNvPr>
                <p:cNvSpPr txBox="1">
                  <a:spLocks noRot="1" noChangeAspect="1" noMove="1" noResize="1" noEditPoints="1" noAdjustHandles="1" noChangeArrowheads="1" noChangeShapeType="1" noTextEdit="1"/>
                </p:cNvSpPr>
                <p:nvPr/>
              </p:nvSpPr>
              <p:spPr>
                <a:xfrm>
                  <a:off x="2504631" y="4670796"/>
                  <a:ext cx="901208" cy="523220"/>
                </a:xfrm>
                <a:prstGeom prst="rect">
                  <a:avLst/>
                </a:prstGeom>
                <a:blipFill>
                  <a:blip r:embed="rId7"/>
                  <a:stretch>
                    <a:fillRect b="-4762"/>
                  </a:stretch>
                </a:blipFill>
              </p:spPr>
              <p:txBody>
                <a:bodyPr/>
                <a:lstStyle/>
                <a:p>
                  <a:r>
                    <a:rPr lang="en-US">
                      <a:noFill/>
                    </a:rPr>
                    <a:t> </a:t>
                  </a:r>
                </a:p>
              </p:txBody>
            </p:sp>
          </mc:Fallback>
        </mc:AlternateContent>
      </p:grpSp>
    </p:spTree>
    <p:extLst>
      <p:ext uri="{BB962C8B-B14F-4D97-AF65-F5344CB8AC3E}">
        <p14:creationId xmlns:p14="http://schemas.microsoft.com/office/powerpoint/2010/main" val="283521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CECCD-9B96-1097-4C5D-80A76E3E522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EF3BBA-9CB6-D3C3-01DA-C73B6558C1F1}"/>
              </a:ext>
            </a:extLst>
          </p:cNvPr>
          <p:cNvSpPr>
            <a:spLocks noGrp="1"/>
          </p:cNvSpPr>
          <p:nvPr>
            <p:ph type="title"/>
          </p:nvPr>
        </p:nvSpPr>
        <p:spPr>
          <a:xfrm>
            <a:off x="360000" y="736682"/>
            <a:ext cx="9696000" cy="876191"/>
          </a:xfrm>
          <a:ln>
            <a:noFill/>
          </a:ln>
        </p:spPr>
        <p:txBody>
          <a:bodyPr>
            <a:normAutofit/>
          </a:bodyPr>
          <a:lstStyle/>
          <a:p>
            <a:r>
              <a:rPr lang="en-US" sz="2400" dirty="0"/>
              <a:t>Full spectrum analysis – Transmission map </a:t>
            </a:r>
          </a:p>
        </p:txBody>
      </p:sp>
      <p:sp>
        <p:nvSpPr>
          <p:cNvPr id="4" name="Datumsplatzhalter 3">
            <a:extLst>
              <a:ext uri="{FF2B5EF4-FFF2-40B4-BE49-F238E27FC236}">
                <a16:creationId xmlns:a16="http://schemas.microsoft.com/office/drawing/2014/main" id="{3D20AF33-D64E-363E-FAFB-8F797DB265F4}"/>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61DC031E-0B66-B66C-0825-AF1204EEFC50}"/>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108CD85B-496A-9E6B-1EFE-40F3132B8393}"/>
              </a:ext>
            </a:extLst>
          </p:cNvPr>
          <p:cNvSpPr>
            <a:spLocks noGrp="1"/>
          </p:cNvSpPr>
          <p:nvPr>
            <p:ph type="sldNum" sz="quarter" idx="16"/>
          </p:nvPr>
        </p:nvSpPr>
        <p:spPr/>
        <p:txBody>
          <a:bodyPr/>
          <a:lstStyle/>
          <a:p>
            <a:fld id="{DD2F4C09-65E4-4AD7-8D55-83CBD210ED85}" type="slidenum">
              <a:rPr lang="en-US" smtClean="0"/>
              <a:pPr/>
              <a:t>39</a:t>
            </a:fld>
            <a:endParaRPr lang="en-US"/>
          </a:p>
        </p:txBody>
      </p:sp>
      <p:pic>
        <p:nvPicPr>
          <p:cNvPr id="10" name="Content Placeholder 9">
            <a:extLst>
              <a:ext uri="{FF2B5EF4-FFF2-40B4-BE49-F238E27FC236}">
                <a16:creationId xmlns:a16="http://schemas.microsoft.com/office/drawing/2014/main" id="{AFBA036F-47BB-A353-CC9E-709386E5CC1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849" t="1349" r="2106" b="3341"/>
          <a:stretch/>
        </p:blipFill>
        <p:spPr>
          <a:xfrm>
            <a:off x="2939970" y="2739356"/>
            <a:ext cx="6516546" cy="3723920"/>
          </a:xfrm>
        </p:spPr>
      </p:pic>
      <p:sp>
        <p:nvSpPr>
          <p:cNvPr id="11" name="Freeform 10">
            <a:extLst>
              <a:ext uri="{FF2B5EF4-FFF2-40B4-BE49-F238E27FC236}">
                <a16:creationId xmlns:a16="http://schemas.microsoft.com/office/drawing/2014/main" id="{28291F79-61F5-A29F-57CA-62A3ACB5E9F5}"/>
              </a:ext>
            </a:extLst>
          </p:cNvPr>
          <p:cNvSpPr/>
          <p:nvPr/>
        </p:nvSpPr>
        <p:spPr>
          <a:xfrm>
            <a:off x="3336324" y="1853753"/>
            <a:ext cx="518983" cy="976183"/>
          </a:xfrm>
          <a:custGeom>
            <a:avLst/>
            <a:gdLst>
              <a:gd name="connsiteX0" fmla="*/ 518983 w 518983"/>
              <a:gd name="connsiteY0" fmla="*/ 976183 h 976183"/>
              <a:gd name="connsiteX1" fmla="*/ 222421 w 518983"/>
              <a:gd name="connsiteY1" fmla="*/ 556054 h 976183"/>
              <a:gd name="connsiteX2" fmla="*/ 0 w 518983"/>
              <a:gd name="connsiteY2" fmla="*/ 0 h 976183"/>
            </a:gdLst>
            <a:ahLst/>
            <a:cxnLst>
              <a:cxn ang="0">
                <a:pos x="connsiteX0" y="connsiteY0"/>
              </a:cxn>
              <a:cxn ang="0">
                <a:pos x="connsiteX1" y="connsiteY1"/>
              </a:cxn>
              <a:cxn ang="0">
                <a:pos x="connsiteX2" y="connsiteY2"/>
              </a:cxn>
            </a:cxnLst>
            <a:rect l="l" t="t" r="r" b="b"/>
            <a:pathLst>
              <a:path w="518983" h="976183">
                <a:moveTo>
                  <a:pt x="518983" y="976183"/>
                </a:moveTo>
                <a:cubicBezTo>
                  <a:pt x="413950" y="847467"/>
                  <a:pt x="308918" y="718751"/>
                  <a:pt x="222421" y="556054"/>
                </a:cubicBezTo>
                <a:cubicBezTo>
                  <a:pt x="135924" y="393357"/>
                  <a:pt x="67962" y="196678"/>
                  <a:pt x="0" y="0"/>
                </a:cubicBezTo>
              </a:path>
            </a:pathLst>
          </a:custGeom>
          <a:noFill/>
          <a:ln w="1905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8221421-FD53-C366-B743-1252D4F78ACF}"/>
                  </a:ext>
                </a:extLst>
              </p:cNvPr>
              <p:cNvSpPr txBox="1"/>
              <p:nvPr/>
            </p:nvSpPr>
            <p:spPr>
              <a:xfrm>
                <a:off x="3589373" y="2138529"/>
                <a:ext cx="149361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0" smtClean="0">
                          <a:solidFill>
                            <a:srgbClr val="C00000"/>
                          </a:solidFill>
                          <a:latin typeface="Cambria Math" panose="02040503050406030204" pitchFamily="18" charset="0"/>
                          <a:ea typeface="Cambria Math" panose="02040503050406030204" pitchFamily="18" charset="0"/>
                        </a:rPr>
                        <m:t>&gt;</m:t>
                      </m:r>
                      <m:r>
                        <a:rPr lang="de-DE" b="0" i="0" smtClean="0">
                          <a:solidFill>
                            <a:srgbClr val="C00000"/>
                          </a:solidFill>
                          <a:latin typeface="Cambria Math" panose="02040503050406030204" pitchFamily="18" charset="0"/>
                          <a:ea typeface="Cambria Math" panose="02040503050406030204" pitchFamily="18" charset="0"/>
                        </a:rPr>
                        <m:t>140 </m:t>
                      </m:r>
                      <m:r>
                        <m:rPr>
                          <m:sty m:val="p"/>
                        </m:rPr>
                        <a:rPr lang="de-DE" b="0" i="0" smtClean="0">
                          <a:solidFill>
                            <a:srgbClr val="C00000"/>
                          </a:solidFill>
                          <a:latin typeface="Cambria Math" panose="02040503050406030204" pitchFamily="18" charset="0"/>
                          <a:ea typeface="Cambria Math" panose="02040503050406030204" pitchFamily="18" charset="0"/>
                        </a:rPr>
                        <m:t>mrad</m:t>
                      </m:r>
                    </m:oMath>
                  </m:oMathPara>
                </a14:m>
                <a:endParaRPr lang="en-US" dirty="0">
                  <a:solidFill>
                    <a:srgbClr val="C00000"/>
                  </a:solidFill>
                </a:endParaRPr>
              </a:p>
            </p:txBody>
          </p:sp>
        </mc:Choice>
        <mc:Fallback xmlns="">
          <p:sp>
            <p:nvSpPr>
              <p:cNvPr id="12" name="TextBox 11">
                <a:extLst>
                  <a:ext uri="{FF2B5EF4-FFF2-40B4-BE49-F238E27FC236}">
                    <a16:creationId xmlns:a16="http://schemas.microsoft.com/office/drawing/2014/main" id="{A8221421-FD53-C366-B743-1252D4F78ACF}"/>
                  </a:ext>
                </a:extLst>
              </p:cNvPr>
              <p:cNvSpPr txBox="1">
                <a:spLocks noRot="1" noChangeAspect="1" noMove="1" noResize="1" noEditPoints="1" noAdjustHandles="1" noChangeArrowheads="1" noChangeShapeType="1" noTextEdit="1"/>
              </p:cNvSpPr>
              <p:nvPr/>
            </p:nvSpPr>
            <p:spPr>
              <a:xfrm>
                <a:off x="3589373" y="2138529"/>
                <a:ext cx="1493614" cy="369332"/>
              </a:xfrm>
              <a:prstGeom prst="rect">
                <a:avLst/>
              </a:prstGeom>
              <a:blipFill>
                <a:blip r:embed="rId4"/>
                <a:stretch>
                  <a:fillRect b="-20000"/>
                </a:stretch>
              </a:blipFill>
            </p:spPr>
            <p:txBody>
              <a:bodyPr/>
              <a:lstStyle/>
              <a:p>
                <a:r>
                  <a:rPr lang="en-US">
                    <a:noFill/>
                  </a:rPr>
                  <a:t> </a:t>
                </a:r>
              </a:p>
            </p:txBody>
          </p:sp>
        </mc:Fallback>
      </mc:AlternateContent>
      <p:cxnSp>
        <p:nvCxnSpPr>
          <p:cNvPr id="14" name="Straight Connector 13">
            <a:extLst>
              <a:ext uri="{FF2B5EF4-FFF2-40B4-BE49-F238E27FC236}">
                <a16:creationId xmlns:a16="http://schemas.microsoft.com/office/drawing/2014/main" id="{FEE60E23-3E68-6B20-5452-1D4C7F35A436}"/>
              </a:ext>
            </a:extLst>
          </p:cNvPr>
          <p:cNvCxnSpPr/>
          <p:nvPr/>
        </p:nvCxnSpPr>
        <p:spPr>
          <a:xfrm flipV="1">
            <a:off x="3855307" y="2631431"/>
            <a:ext cx="0" cy="325038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F94B8D-7276-9D15-5CE8-61B5A9FC5087}"/>
              </a:ext>
            </a:extLst>
          </p:cNvPr>
          <p:cNvCxnSpPr/>
          <p:nvPr/>
        </p:nvCxnSpPr>
        <p:spPr>
          <a:xfrm flipV="1">
            <a:off x="4347755" y="2631431"/>
            <a:ext cx="0" cy="325038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1257F0-6E00-53A1-DD0C-6395158480E2}"/>
              </a:ext>
            </a:extLst>
          </p:cNvPr>
          <p:cNvCxnSpPr/>
          <p:nvPr/>
        </p:nvCxnSpPr>
        <p:spPr>
          <a:xfrm flipV="1">
            <a:off x="4467220" y="2619856"/>
            <a:ext cx="0" cy="325038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1001264-928B-8ECE-AF1D-5D8062753963}"/>
              </a:ext>
            </a:extLst>
          </p:cNvPr>
          <p:cNvCxnSpPr/>
          <p:nvPr/>
        </p:nvCxnSpPr>
        <p:spPr>
          <a:xfrm flipV="1">
            <a:off x="8000863" y="2631431"/>
            <a:ext cx="0" cy="325038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8766E2F-6B89-E7B7-FD4D-8EB9216791F7}"/>
              </a:ext>
            </a:extLst>
          </p:cNvPr>
          <p:cNvCxnSpPr/>
          <p:nvPr/>
        </p:nvCxnSpPr>
        <p:spPr>
          <a:xfrm flipV="1">
            <a:off x="8626006" y="2631431"/>
            <a:ext cx="0" cy="325038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2BC3A6-B529-8127-73B5-16D6CBD15FA2}"/>
              </a:ext>
            </a:extLst>
          </p:cNvPr>
          <p:cNvCxnSpPr/>
          <p:nvPr/>
        </p:nvCxnSpPr>
        <p:spPr>
          <a:xfrm flipV="1">
            <a:off x="9183520" y="2619856"/>
            <a:ext cx="0" cy="325038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09DF64-7A36-4003-D96E-00B54984E794}"/>
              </a:ext>
            </a:extLst>
          </p:cNvPr>
          <p:cNvCxnSpPr/>
          <p:nvPr/>
        </p:nvCxnSpPr>
        <p:spPr>
          <a:xfrm>
            <a:off x="9183520" y="5278055"/>
            <a:ext cx="1234385" cy="0"/>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307617D-7008-CBD6-75FF-DCD519769348}"/>
              </a:ext>
            </a:extLst>
          </p:cNvPr>
          <p:cNvSpPr txBox="1"/>
          <p:nvPr/>
        </p:nvSpPr>
        <p:spPr>
          <a:xfrm>
            <a:off x="3868134" y="4231984"/>
            <a:ext cx="466794" cy="369332"/>
          </a:xfrm>
          <a:prstGeom prst="rect">
            <a:avLst/>
          </a:prstGeom>
          <a:noFill/>
        </p:spPr>
        <p:txBody>
          <a:bodyPr wrap="none" rtlCol="0">
            <a:spAutoFit/>
          </a:bodyPr>
          <a:lstStyle/>
          <a:p>
            <a:r>
              <a:rPr lang="en-US" dirty="0">
                <a:solidFill>
                  <a:srgbClr val="00B050"/>
                </a:solidFill>
              </a:rPr>
              <a:t>S1</a:t>
            </a:r>
          </a:p>
        </p:txBody>
      </p:sp>
      <p:sp>
        <p:nvSpPr>
          <p:cNvPr id="24" name="TextBox 23">
            <a:extLst>
              <a:ext uri="{FF2B5EF4-FFF2-40B4-BE49-F238E27FC236}">
                <a16:creationId xmlns:a16="http://schemas.microsoft.com/office/drawing/2014/main" id="{3E47E890-8356-F8D7-5058-BDC84A1FD9EA}"/>
              </a:ext>
            </a:extLst>
          </p:cNvPr>
          <p:cNvSpPr txBox="1"/>
          <p:nvPr/>
        </p:nvSpPr>
        <p:spPr>
          <a:xfrm>
            <a:off x="8677128" y="4231984"/>
            <a:ext cx="466794" cy="369332"/>
          </a:xfrm>
          <a:prstGeom prst="rect">
            <a:avLst/>
          </a:prstGeom>
          <a:noFill/>
        </p:spPr>
        <p:txBody>
          <a:bodyPr wrap="none" rtlCol="0">
            <a:spAutoFit/>
          </a:bodyPr>
          <a:lstStyle/>
          <a:p>
            <a:r>
              <a:rPr lang="en-US" dirty="0">
                <a:solidFill>
                  <a:srgbClr val="00B050"/>
                </a:solidFill>
              </a:rPr>
              <a:t>S2</a:t>
            </a:r>
          </a:p>
        </p:txBody>
      </p:sp>
      <p:sp>
        <p:nvSpPr>
          <p:cNvPr id="25" name="TextBox 24">
            <a:extLst>
              <a:ext uri="{FF2B5EF4-FFF2-40B4-BE49-F238E27FC236}">
                <a16:creationId xmlns:a16="http://schemas.microsoft.com/office/drawing/2014/main" id="{9C580873-DA7D-F468-C52F-E10D07F4CB13}"/>
              </a:ext>
            </a:extLst>
          </p:cNvPr>
          <p:cNvSpPr txBox="1"/>
          <p:nvPr/>
        </p:nvSpPr>
        <p:spPr>
          <a:xfrm>
            <a:off x="5999706" y="5093389"/>
            <a:ext cx="479618" cy="369332"/>
          </a:xfrm>
          <a:prstGeom prst="rect">
            <a:avLst/>
          </a:prstGeom>
          <a:noFill/>
        </p:spPr>
        <p:txBody>
          <a:bodyPr wrap="none" rtlCol="0">
            <a:spAutoFit/>
          </a:bodyPr>
          <a:lstStyle/>
          <a:p>
            <a:r>
              <a:rPr lang="en-US" dirty="0">
                <a:solidFill>
                  <a:srgbClr val="FFC000"/>
                </a:solidFill>
              </a:rPr>
              <a:t>C1</a:t>
            </a:r>
          </a:p>
        </p:txBody>
      </p:sp>
    </p:spTree>
    <p:extLst>
      <p:ext uri="{BB962C8B-B14F-4D97-AF65-F5344CB8AC3E}">
        <p14:creationId xmlns:p14="http://schemas.microsoft.com/office/powerpoint/2010/main" val="1171761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FD37E-18DC-F19F-E3CA-CCE0BCFC433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623B839-10D6-3650-A3C1-9EA173D305B8}"/>
              </a:ext>
            </a:extLst>
          </p:cNvPr>
          <p:cNvSpPr>
            <a:spLocks noGrp="1"/>
          </p:cNvSpPr>
          <p:nvPr>
            <p:ph type="title"/>
          </p:nvPr>
        </p:nvSpPr>
        <p:spPr>
          <a:xfrm>
            <a:off x="360000" y="736682"/>
            <a:ext cx="9327094" cy="1080000"/>
          </a:xfrm>
        </p:spPr>
        <p:txBody>
          <a:bodyPr>
            <a:normAutofit/>
          </a:bodyPr>
          <a:lstStyle/>
          <a:p>
            <a:r>
              <a:rPr lang="en-US" sz="3600" dirty="0"/>
              <a:t>Beamline elements</a:t>
            </a:r>
            <a:br>
              <a:rPr lang="en-US" sz="3600" dirty="0"/>
            </a:br>
            <a:r>
              <a:rPr lang="en-US" sz="3600" dirty="0"/>
              <a:t>Cavity energy compression</a:t>
            </a:r>
          </a:p>
        </p:txBody>
      </p:sp>
      <p:sp>
        <p:nvSpPr>
          <p:cNvPr id="4" name="Datumsplatzhalter 3">
            <a:extLst>
              <a:ext uri="{FF2B5EF4-FFF2-40B4-BE49-F238E27FC236}">
                <a16:creationId xmlns:a16="http://schemas.microsoft.com/office/drawing/2014/main" id="{692C9BF7-CFFE-721E-632F-ADB1BBBD3AE8}"/>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DC15F6E1-31C1-F1DA-D8E0-B7AF4B237E88}"/>
              </a:ext>
            </a:extLst>
          </p:cNvPr>
          <p:cNvSpPr>
            <a:spLocks noGrp="1"/>
          </p:cNvSpPr>
          <p:nvPr>
            <p:ph type="ftr" sz="quarter" idx="15"/>
          </p:nvPr>
        </p:nvSpPr>
        <p:spPr/>
        <p:txBody>
          <a:bodyPr/>
          <a:lstStyle/>
          <a:p>
            <a:r>
              <a:rPr lang="en-US" sz="1000" dirty="0"/>
              <a:t>beam line optimization for laser-accelerated ions</a:t>
            </a:r>
            <a:endParaRPr lang="en-US" dirty="0"/>
          </a:p>
        </p:txBody>
      </p:sp>
      <p:sp>
        <p:nvSpPr>
          <p:cNvPr id="6" name="Foliennummernplatzhalter 5">
            <a:extLst>
              <a:ext uri="{FF2B5EF4-FFF2-40B4-BE49-F238E27FC236}">
                <a16:creationId xmlns:a16="http://schemas.microsoft.com/office/drawing/2014/main" id="{1E546C41-0671-2374-3168-F8D8BCA6E414}"/>
              </a:ext>
            </a:extLst>
          </p:cNvPr>
          <p:cNvSpPr>
            <a:spLocks noGrp="1"/>
          </p:cNvSpPr>
          <p:nvPr>
            <p:ph type="sldNum" sz="quarter" idx="16"/>
          </p:nvPr>
        </p:nvSpPr>
        <p:spPr/>
        <p:txBody>
          <a:bodyPr/>
          <a:lstStyle/>
          <a:p>
            <a:fld id="{DD2F4C09-65E4-4AD7-8D55-83CBD210ED85}" type="slidenum">
              <a:rPr lang="en-US" smtClean="0"/>
              <a:pPr/>
              <a:t>4</a:t>
            </a:fld>
            <a:endParaRPr lang="en-US"/>
          </a:p>
        </p:txBody>
      </p:sp>
      <p:pic>
        <p:nvPicPr>
          <p:cNvPr id="7" name="Picture 6">
            <a:extLst>
              <a:ext uri="{FF2B5EF4-FFF2-40B4-BE49-F238E27FC236}">
                <a16:creationId xmlns:a16="http://schemas.microsoft.com/office/drawing/2014/main" id="{5EBA48A9-AABA-CCA5-2A8C-A88EB7DE79B7}"/>
              </a:ext>
            </a:extLst>
          </p:cNvPr>
          <p:cNvPicPr>
            <a:picLocks noChangeAspect="1"/>
          </p:cNvPicPr>
          <p:nvPr/>
        </p:nvPicPr>
        <p:blipFill>
          <a:blip r:embed="rId3"/>
          <a:stretch>
            <a:fillRect/>
          </a:stretch>
        </p:blipFill>
        <p:spPr>
          <a:xfrm>
            <a:off x="1306121" y="2263539"/>
            <a:ext cx="9111784" cy="3213912"/>
          </a:xfrm>
          <a:prstGeom prst="rect">
            <a:avLst/>
          </a:prstGeom>
        </p:spPr>
      </p:pic>
      <p:sp>
        <p:nvSpPr>
          <p:cNvPr id="8" name="TextBox 7">
            <a:extLst>
              <a:ext uri="{FF2B5EF4-FFF2-40B4-BE49-F238E27FC236}">
                <a16:creationId xmlns:a16="http://schemas.microsoft.com/office/drawing/2014/main" id="{65175DA1-6E51-74B8-FCA7-47AC6606D136}"/>
              </a:ext>
            </a:extLst>
          </p:cNvPr>
          <p:cNvSpPr txBox="1"/>
          <p:nvPr/>
        </p:nvSpPr>
        <p:spPr>
          <a:xfrm>
            <a:off x="1412070" y="5556130"/>
            <a:ext cx="7222953" cy="307777"/>
          </a:xfrm>
          <a:prstGeom prst="rect">
            <a:avLst/>
          </a:prstGeom>
          <a:noFill/>
        </p:spPr>
        <p:txBody>
          <a:bodyPr wrap="square" rtlCol="0">
            <a:spAutoFit/>
          </a:bodyPr>
          <a:lstStyle/>
          <a:p>
            <a:r>
              <a:rPr lang="en-US" sz="1400" dirty="0"/>
              <a:t>https://</a:t>
            </a:r>
            <a:r>
              <a:rPr lang="en-US" sz="1400" dirty="0" err="1"/>
              <a:t>www.gsi.de</a:t>
            </a:r>
            <a:r>
              <a:rPr lang="en-US" sz="1400" dirty="0"/>
              <a:t>/work/</a:t>
            </a:r>
            <a:r>
              <a:rPr lang="en-US" sz="1400" dirty="0" err="1"/>
              <a:t>forschung</a:t>
            </a:r>
            <a:r>
              <a:rPr lang="en-US" sz="1400" dirty="0"/>
              <a:t>/</a:t>
            </a:r>
            <a:r>
              <a:rPr lang="en-US" sz="1400" dirty="0" err="1"/>
              <a:t>appamml</a:t>
            </a:r>
            <a:r>
              <a:rPr lang="en-US" sz="1400" dirty="0"/>
              <a:t>/</a:t>
            </a:r>
            <a:r>
              <a:rPr lang="en-US" sz="1400" dirty="0" err="1"/>
              <a:t>plasmaphysikphelix</a:t>
            </a:r>
            <a:r>
              <a:rPr lang="en-US" sz="1400" dirty="0"/>
              <a:t>/</a:t>
            </a:r>
            <a:r>
              <a:rPr lang="en-US" sz="1400" dirty="0" err="1"/>
              <a:t>experimente</a:t>
            </a:r>
            <a:r>
              <a:rPr lang="en-US" sz="1400" dirty="0"/>
              <a:t>/light</a:t>
            </a:r>
          </a:p>
        </p:txBody>
      </p:sp>
    </p:spTree>
    <p:extLst>
      <p:ext uri="{BB962C8B-B14F-4D97-AF65-F5344CB8AC3E}">
        <p14:creationId xmlns:p14="http://schemas.microsoft.com/office/powerpoint/2010/main" val="3621018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418DE-9D47-5E88-9329-795F0BA917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AF17FDA-2611-672B-C47B-C5668B90D33F}"/>
              </a:ext>
            </a:extLst>
          </p:cNvPr>
          <p:cNvSpPr>
            <a:spLocks noGrp="1"/>
          </p:cNvSpPr>
          <p:nvPr>
            <p:ph type="title"/>
          </p:nvPr>
        </p:nvSpPr>
        <p:spPr>
          <a:xfrm>
            <a:off x="360000" y="736682"/>
            <a:ext cx="9696000" cy="1080000"/>
          </a:xfrm>
        </p:spPr>
        <p:txBody>
          <a:bodyPr>
            <a:normAutofit/>
          </a:bodyPr>
          <a:lstStyle/>
          <a:p>
            <a:r>
              <a:rPr lang="en-US" sz="3200" dirty="0">
                <a:solidFill>
                  <a:prstClr val="black"/>
                </a:solidFill>
              </a:rPr>
              <a:t>Transmission and Emittance</a:t>
            </a:r>
            <a:endParaRPr lang="en-US"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53AFB16B-F364-E6EF-40E3-FC36282360BF}"/>
                  </a:ext>
                </a:extLst>
              </p:cNvPr>
              <p:cNvSpPr>
                <a:spLocks noGrp="1"/>
              </p:cNvSpPr>
              <p:nvPr>
                <p:ph idx="1"/>
              </p:nvPr>
            </p:nvSpPr>
            <p:spPr>
              <a:xfrm>
                <a:off x="360000" y="2036771"/>
                <a:ext cx="11519987" cy="4131000"/>
              </a:xfrm>
            </p:spPr>
            <p:txBody>
              <a:bodyPr>
                <a:normAutofit/>
              </a:bodyPr>
              <a:lstStyle/>
              <a:p>
                <a:pPr>
                  <a:buFont typeface="Arial" panose="020B0604020202020204" pitchFamily="34" charset="0"/>
                  <a:buChar char="•"/>
                </a:pPr>
                <a:r>
                  <a:rPr lang="en-US" sz="2800" dirty="0"/>
                  <a:t>Overall, this leads to a transmission (from target to aperture exit) </a:t>
                </a:r>
              </a:p>
              <a:p>
                <a:pPr marL="0" indent="0">
                  <a:buNone/>
                </a:pPr>
                <a:endParaRPr lang="de-DE" sz="2600" b="0" i="1" dirty="0">
                  <a:latin typeface="Cambria Math" panose="02040503050406030204" pitchFamily="18" charset="0"/>
                </a:endParaRPr>
              </a:p>
              <a:p>
                <a:pPr marL="0" indent="0">
                  <a:buNone/>
                </a:pPr>
                <a14:m>
                  <m:oMath xmlns:m="http://schemas.openxmlformats.org/officeDocument/2006/math">
                    <m:r>
                      <a:rPr lang="de-DE" sz="2600" b="0" i="1" smtClean="0">
                        <a:latin typeface="Cambria Math" panose="02040503050406030204" pitchFamily="18" charset="0"/>
                      </a:rPr>
                      <m:t>𝑡</m:t>
                    </m:r>
                    <m:r>
                      <a:rPr lang="de-DE" sz="2600" b="0" i="1" smtClean="0">
                        <a:latin typeface="Cambria Math" panose="02040503050406030204" pitchFamily="18" charset="0"/>
                        <a:ea typeface="Cambria Math" panose="02040503050406030204" pitchFamily="18" charset="0"/>
                      </a:rPr>
                      <m:t>≈0.1…1 %</m:t>
                    </m:r>
                  </m:oMath>
                </a14:m>
                <a:r>
                  <a:rPr lang="en-US" sz="2600" dirty="0"/>
                  <a:t> </a:t>
                </a:r>
              </a:p>
              <a:p>
                <a:pPr>
                  <a:buFont typeface="Arial" panose="020B0604020202020204" pitchFamily="34" charset="0"/>
                  <a:buChar char="•"/>
                </a:pPr>
                <a:endParaRPr lang="en-US" sz="2600" dirty="0"/>
              </a:p>
              <a:p>
                <a:pPr>
                  <a:buFont typeface="Arial" panose="020B0604020202020204" pitchFamily="34" charset="0"/>
                  <a:buChar char="•"/>
                </a:pPr>
                <a:r>
                  <a:rPr lang="en-US" sz="2600" dirty="0"/>
                  <a:t>What about the emittance?</a:t>
                </a:r>
              </a:p>
            </p:txBody>
          </p:sp>
        </mc:Choice>
        <mc:Fallback xmlns="">
          <p:sp>
            <p:nvSpPr>
              <p:cNvPr id="3" name="Inhaltsplatzhalter 2">
                <a:extLst>
                  <a:ext uri="{FF2B5EF4-FFF2-40B4-BE49-F238E27FC236}">
                    <a16:creationId xmlns:a16="http://schemas.microsoft.com/office/drawing/2014/main" id="{53AFB16B-F364-E6EF-40E3-FC36282360BF}"/>
                  </a:ext>
                </a:extLst>
              </p:cNvPr>
              <p:cNvSpPr>
                <a:spLocks noGrp="1" noRot="1" noChangeAspect="1" noMove="1" noResize="1" noEditPoints="1" noAdjustHandles="1" noChangeArrowheads="1" noChangeShapeType="1" noTextEdit="1"/>
              </p:cNvSpPr>
              <p:nvPr>
                <p:ph idx="1"/>
              </p:nvPr>
            </p:nvSpPr>
            <p:spPr>
              <a:xfrm>
                <a:off x="360000" y="2036771"/>
                <a:ext cx="11519987" cy="4131000"/>
              </a:xfrm>
              <a:blipFill>
                <a:blip r:embed="rId3"/>
                <a:stretch>
                  <a:fillRect l="-1762" t="-2761"/>
                </a:stretch>
              </a:blipFill>
            </p:spPr>
            <p:txBody>
              <a:bodyPr/>
              <a:lstStyle/>
              <a:p>
                <a:r>
                  <a:rPr lang="en-US">
                    <a:noFill/>
                  </a:rPr>
                  <a:t> </a:t>
                </a:r>
              </a:p>
            </p:txBody>
          </p:sp>
        </mc:Fallback>
      </mc:AlternateContent>
      <p:sp>
        <p:nvSpPr>
          <p:cNvPr id="4" name="Datumsplatzhalter 3">
            <a:extLst>
              <a:ext uri="{FF2B5EF4-FFF2-40B4-BE49-F238E27FC236}">
                <a16:creationId xmlns:a16="http://schemas.microsoft.com/office/drawing/2014/main" id="{CB3C6BAF-85D4-511C-D41E-4406A09F704E}"/>
              </a:ext>
            </a:extLst>
          </p:cNvPr>
          <p:cNvSpPr>
            <a:spLocks noGrp="1"/>
          </p:cNvSpPr>
          <p:nvPr>
            <p:ph type="dt" sz="half" idx="14"/>
          </p:nvPr>
        </p:nvSpPr>
        <p:spPr/>
        <p:txBody>
          <a:bodyPr/>
          <a:lstStyle/>
          <a:p>
            <a:fld id="{99C7B73D-B7D8-244C-98AE-5DDA4681CE32}" type="datetime1">
              <a:rPr lang="en-US" smtClean="0"/>
              <a:t>10/29/24</a:t>
            </a:fld>
            <a:endParaRPr lang="en-US"/>
          </a:p>
        </p:txBody>
      </p:sp>
      <p:sp>
        <p:nvSpPr>
          <p:cNvPr id="6" name="Foliennummernplatzhalter 5">
            <a:extLst>
              <a:ext uri="{FF2B5EF4-FFF2-40B4-BE49-F238E27FC236}">
                <a16:creationId xmlns:a16="http://schemas.microsoft.com/office/drawing/2014/main" id="{3D80580E-35CE-5A3B-9920-568BCC1B7671}"/>
              </a:ext>
            </a:extLst>
          </p:cNvPr>
          <p:cNvSpPr>
            <a:spLocks noGrp="1"/>
          </p:cNvSpPr>
          <p:nvPr>
            <p:ph type="sldNum" sz="quarter" idx="16"/>
          </p:nvPr>
        </p:nvSpPr>
        <p:spPr/>
        <p:txBody>
          <a:bodyPr/>
          <a:lstStyle/>
          <a:p>
            <a:fld id="{DD2F4C09-65E4-4AD7-8D55-83CBD210ED85}" type="slidenum">
              <a:rPr lang="en-US" smtClean="0"/>
              <a:pPr/>
              <a:t>40</a:t>
            </a:fld>
            <a:endParaRPr lang="en-US"/>
          </a:p>
        </p:txBody>
      </p:sp>
    </p:spTree>
    <p:extLst>
      <p:ext uri="{BB962C8B-B14F-4D97-AF65-F5344CB8AC3E}">
        <p14:creationId xmlns:p14="http://schemas.microsoft.com/office/powerpoint/2010/main" val="124403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D1A12-4CD2-67C6-6F54-5086728C3DD0}"/>
            </a:ext>
          </a:extLst>
        </p:cNvPr>
        <p:cNvGrpSpPr/>
        <p:nvPr/>
      </p:nvGrpSpPr>
      <p:grpSpPr>
        <a:xfrm>
          <a:off x="0" y="0"/>
          <a:ext cx="0" cy="0"/>
          <a:chOff x="0" y="0"/>
          <a:chExt cx="0" cy="0"/>
        </a:xfrm>
      </p:grpSpPr>
      <p:sp>
        <p:nvSpPr>
          <p:cNvPr id="63" name="TextBox 62">
            <a:extLst>
              <a:ext uri="{FF2B5EF4-FFF2-40B4-BE49-F238E27FC236}">
                <a16:creationId xmlns:a16="http://schemas.microsoft.com/office/drawing/2014/main" id="{028C2D10-C57F-FC19-0A1F-D5C65D5C7CA5}"/>
              </a:ext>
            </a:extLst>
          </p:cNvPr>
          <p:cNvSpPr txBox="1"/>
          <p:nvPr/>
        </p:nvSpPr>
        <p:spPr>
          <a:xfrm>
            <a:off x="7425208" y="4846007"/>
            <a:ext cx="1043876" cy="369332"/>
          </a:xfrm>
          <a:prstGeom prst="rect">
            <a:avLst/>
          </a:prstGeom>
          <a:noFill/>
        </p:spPr>
        <p:txBody>
          <a:bodyPr wrap="none" rtlCol="0">
            <a:spAutoFit/>
          </a:bodyPr>
          <a:lstStyle/>
          <a:p>
            <a:r>
              <a:rPr lang="en-US" dirty="0"/>
              <a:t>aperture</a:t>
            </a:r>
          </a:p>
        </p:txBody>
      </p:sp>
      <p:sp>
        <p:nvSpPr>
          <p:cNvPr id="2" name="Titel 1">
            <a:extLst>
              <a:ext uri="{FF2B5EF4-FFF2-40B4-BE49-F238E27FC236}">
                <a16:creationId xmlns:a16="http://schemas.microsoft.com/office/drawing/2014/main" id="{1F9DBF8D-CDA1-0E87-B892-7C96A4C2E9C0}"/>
              </a:ext>
            </a:extLst>
          </p:cNvPr>
          <p:cNvSpPr>
            <a:spLocks noGrp="1"/>
          </p:cNvSpPr>
          <p:nvPr>
            <p:ph type="title"/>
          </p:nvPr>
        </p:nvSpPr>
        <p:spPr>
          <a:xfrm>
            <a:off x="360000" y="736682"/>
            <a:ext cx="9696000" cy="1080000"/>
          </a:xfrm>
        </p:spPr>
        <p:txBody>
          <a:bodyPr>
            <a:normAutofit/>
          </a:bodyPr>
          <a:lstStyle/>
          <a:p>
            <a:r>
              <a:rPr lang="en-US" sz="3200" dirty="0">
                <a:solidFill>
                  <a:prstClr val="black"/>
                </a:solidFill>
              </a:rPr>
              <a:t>Energy Filtering</a:t>
            </a:r>
            <a:endParaRPr lang="en-US" dirty="0"/>
          </a:p>
        </p:txBody>
      </p:sp>
      <p:sp>
        <p:nvSpPr>
          <p:cNvPr id="4" name="Datumsplatzhalter 3">
            <a:extLst>
              <a:ext uri="{FF2B5EF4-FFF2-40B4-BE49-F238E27FC236}">
                <a16:creationId xmlns:a16="http://schemas.microsoft.com/office/drawing/2014/main" id="{272FB9FB-47F0-8032-FFEE-0C7EDE4AD769}"/>
              </a:ext>
            </a:extLst>
          </p:cNvPr>
          <p:cNvSpPr>
            <a:spLocks noGrp="1"/>
          </p:cNvSpPr>
          <p:nvPr>
            <p:ph type="dt" sz="half" idx="14"/>
          </p:nvPr>
        </p:nvSpPr>
        <p:spPr/>
        <p:txBody>
          <a:bodyPr/>
          <a:lstStyle/>
          <a:p>
            <a:fld id="{518EBCD9-D977-5B48-A20A-8FF5D70FEE44}" type="datetime1">
              <a:rPr lang="en-US" smtClean="0"/>
              <a:t>10/29/24</a:t>
            </a:fld>
            <a:endParaRPr lang="en-US"/>
          </a:p>
        </p:txBody>
      </p:sp>
      <p:sp>
        <p:nvSpPr>
          <p:cNvPr id="6" name="Foliennummernplatzhalter 5">
            <a:extLst>
              <a:ext uri="{FF2B5EF4-FFF2-40B4-BE49-F238E27FC236}">
                <a16:creationId xmlns:a16="http://schemas.microsoft.com/office/drawing/2014/main" id="{5B133390-73DA-F88B-5B5B-FB4262594497}"/>
              </a:ext>
            </a:extLst>
          </p:cNvPr>
          <p:cNvSpPr>
            <a:spLocks noGrp="1"/>
          </p:cNvSpPr>
          <p:nvPr>
            <p:ph type="sldNum" sz="quarter" idx="16"/>
          </p:nvPr>
        </p:nvSpPr>
        <p:spPr/>
        <p:txBody>
          <a:bodyPr/>
          <a:lstStyle/>
          <a:p>
            <a:fld id="{DD2F4C09-65E4-4AD7-8D55-83CBD210ED85}" type="slidenum">
              <a:rPr lang="en-US" smtClean="0"/>
              <a:pPr/>
              <a:t>41</a:t>
            </a:fld>
            <a:endParaRPr lang="en-US"/>
          </a:p>
        </p:txBody>
      </p:sp>
      <p:grpSp>
        <p:nvGrpSpPr>
          <p:cNvPr id="3" name="Group 2">
            <a:extLst>
              <a:ext uri="{FF2B5EF4-FFF2-40B4-BE49-F238E27FC236}">
                <a16:creationId xmlns:a16="http://schemas.microsoft.com/office/drawing/2014/main" id="{E26123B4-EF1A-5CC2-56D0-B269E8AB6513}"/>
              </a:ext>
            </a:extLst>
          </p:cNvPr>
          <p:cNvGrpSpPr/>
          <p:nvPr/>
        </p:nvGrpSpPr>
        <p:grpSpPr>
          <a:xfrm>
            <a:off x="184154" y="2411302"/>
            <a:ext cx="5314950" cy="3382809"/>
            <a:chOff x="3057525" y="2306945"/>
            <a:chExt cx="5314950" cy="3382809"/>
          </a:xfrm>
        </p:grpSpPr>
        <p:sp>
          <p:nvSpPr>
            <p:cNvPr id="16" name="Rectangle 15">
              <a:extLst>
                <a:ext uri="{FF2B5EF4-FFF2-40B4-BE49-F238E27FC236}">
                  <a16:creationId xmlns:a16="http://schemas.microsoft.com/office/drawing/2014/main" id="{29ACDF1D-BD84-76A7-9362-40B413B65A06}"/>
                </a:ext>
              </a:extLst>
            </p:cNvPr>
            <p:cNvSpPr/>
            <p:nvPr/>
          </p:nvSpPr>
          <p:spPr>
            <a:xfrm>
              <a:off x="3057525" y="2306946"/>
              <a:ext cx="5314950" cy="338280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F0DDA82-86ED-CC42-540C-9BEEB4724308}"/>
                </a:ext>
              </a:extLst>
            </p:cNvPr>
            <p:cNvSpPr/>
            <p:nvPr/>
          </p:nvSpPr>
          <p:spPr>
            <a:xfrm>
              <a:off x="3057525" y="2306945"/>
              <a:ext cx="5314950" cy="647482"/>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FECBFCC-043F-DDEA-E273-FD4D03765D61}"/>
                </a:ext>
              </a:extLst>
            </p:cNvPr>
            <p:cNvSpPr/>
            <p:nvPr/>
          </p:nvSpPr>
          <p:spPr>
            <a:xfrm>
              <a:off x="3057525" y="5042272"/>
              <a:ext cx="5314950" cy="647482"/>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6FD33041-CB1D-6569-A55F-7B9791E193C0}"/>
              </a:ext>
            </a:extLst>
          </p:cNvPr>
          <p:cNvSpPr txBox="1"/>
          <p:nvPr/>
        </p:nvSpPr>
        <p:spPr>
          <a:xfrm>
            <a:off x="4455228" y="5936652"/>
            <a:ext cx="1043876" cy="369332"/>
          </a:xfrm>
          <a:prstGeom prst="rect">
            <a:avLst/>
          </a:prstGeom>
          <a:noFill/>
        </p:spPr>
        <p:txBody>
          <a:bodyPr wrap="none" rtlCol="0">
            <a:spAutoFit/>
          </a:bodyPr>
          <a:lstStyle/>
          <a:p>
            <a:r>
              <a:rPr lang="en-US" dirty="0"/>
              <a:t>solenoid</a:t>
            </a:r>
          </a:p>
        </p:txBody>
      </p:sp>
      <p:sp>
        <p:nvSpPr>
          <p:cNvPr id="8" name="Rectangle 7">
            <a:extLst>
              <a:ext uri="{FF2B5EF4-FFF2-40B4-BE49-F238E27FC236}">
                <a16:creationId xmlns:a16="http://schemas.microsoft.com/office/drawing/2014/main" id="{2DDAB43A-9C5D-AA1A-A462-B11ABD090BBF}"/>
              </a:ext>
            </a:extLst>
          </p:cNvPr>
          <p:cNvSpPr/>
          <p:nvPr/>
        </p:nvSpPr>
        <p:spPr>
          <a:xfrm>
            <a:off x="7705525" y="3425699"/>
            <a:ext cx="3470031" cy="135401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E75DAE-F9ED-E06E-0FEA-0C1DD5957C19}"/>
              </a:ext>
            </a:extLst>
          </p:cNvPr>
          <p:cNvSpPr/>
          <p:nvPr/>
        </p:nvSpPr>
        <p:spPr>
          <a:xfrm>
            <a:off x="7705525" y="3424131"/>
            <a:ext cx="3470030" cy="170977"/>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6B8D83D-1FEE-D06C-15F6-4CA1C115B64A}"/>
              </a:ext>
            </a:extLst>
          </p:cNvPr>
          <p:cNvSpPr/>
          <p:nvPr/>
        </p:nvSpPr>
        <p:spPr>
          <a:xfrm>
            <a:off x="7705525" y="4599714"/>
            <a:ext cx="3470030" cy="180000"/>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F243A54-3670-415C-F558-DD7F50CBCBE0}"/>
              </a:ext>
            </a:extLst>
          </p:cNvPr>
          <p:cNvSpPr/>
          <p:nvPr/>
        </p:nvSpPr>
        <p:spPr>
          <a:xfrm>
            <a:off x="92927" y="2033998"/>
            <a:ext cx="12053206" cy="4524142"/>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FFB9DE3C-A998-E636-DC8E-8E1B245F0E0E}"/>
              </a:ext>
            </a:extLst>
          </p:cNvPr>
          <p:cNvCxnSpPr>
            <a:cxnSpLocks/>
            <a:stCxn id="17" idx="2"/>
          </p:cNvCxnSpPr>
          <p:nvPr/>
        </p:nvCxnSpPr>
        <p:spPr>
          <a:xfrm>
            <a:off x="2841629" y="3058784"/>
            <a:ext cx="9257444" cy="108000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B29008A-C73B-21B5-EDED-A0B64B310550}"/>
              </a:ext>
            </a:extLst>
          </p:cNvPr>
          <p:cNvCxnSpPr>
            <a:cxnSpLocks/>
            <a:stCxn id="20" idx="0"/>
          </p:cNvCxnSpPr>
          <p:nvPr/>
        </p:nvCxnSpPr>
        <p:spPr>
          <a:xfrm flipV="1">
            <a:off x="2841629" y="4063390"/>
            <a:ext cx="9257444" cy="1083239"/>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7D38172-CEC9-B310-6F7F-C9B1573592AB}"/>
              </a:ext>
            </a:extLst>
          </p:cNvPr>
          <p:cNvCxnSpPr>
            <a:cxnSpLocks/>
            <a:stCxn id="17" idx="2"/>
          </p:cNvCxnSpPr>
          <p:nvPr/>
        </p:nvCxnSpPr>
        <p:spPr>
          <a:xfrm>
            <a:off x="2841629" y="3058784"/>
            <a:ext cx="9257444" cy="171851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C984894-7467-3121-F58E-AC49D580B01E}"/>
              </a:ext>
            </a:extLst>
          </p:cNvPr>
          <p:cNvCxnSpPr>
            <a:cxnSpLocks/>
            <a:stCxn id="20" idx="0"/>
          </p:cNvCxnSpPr>
          <p:nvPr/>
        </p:nvCxnSpPr>
        <p:spPr>
          <a:xfrm flipV="1">
            <a:off x="2841629" y="3424131"/>
            <a:ext cx="9257444" cy="1722498"/>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1BE8BC4-7380-E46A-AB76-CA0D0CDA173C}"/>
              </a:ext>
            </a:extLst>
          </p:cNvPr>
          <p:cNvCxnSpPr>
            <a:cxnSpLocks/>
          </p:cNvCxnSpPr>
          <p:nvPr/>
        </p:nvCxnSpPr>
        <p:spPr>
          <a:xfrm>
            <a:off x="8469083" y="2245054"/>
            <a:ext cx="1" cy="3149766"/>
          </a:xfrm>
          <a:prstGeom prst="line">
            <a:avLst/>
          </a:prstGeom>
          <a:ln w="28575">
            <a:solidFill>
              <a:srgbClr val="00B0F0"/>
            </a:solidFill>
            <a:prstDash val="lg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9CA2AE8-D38B-EE44-3EE6-8E4ABA788176}"/>
              </a:ext>
            </a:extLst>
          </p:cNvPr>
          <p:cNvCxnSpPr>
            <a:cxnSpLocks/>
          </p:cNvCxnSpPr>
          <p:nvPr/>
        </p:nvCxnSpPr>
        <p:spPr>
          <a:xfrm>
            <a:off x="11746858" y="2200249"/>
            <a:ext cx="0" cy="3149766"/>
          </a:xfrm>
          <a:prstGeom prst="line">
            <a:avLst/>
          </a:prstGeom>
          <a:ln w="28575">
            <a:solidFill>
              <a:srgbClr val="00B0F0"/>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0A93BEC-CBF9-4544-B915-59443006F9E6}"/>
              </a:ext>
            </a:extLst>
          </p:cNvPr>
          <p:cNvCxnSpPr>
            <a:cxnSpLocks/>
          </p:cNvCxnSpPr>
          <p:nvPr/>
        </p:nvCxnSpPr>
        <p:spPr>
          <a:xfrm>
            <a:off x="45867" y="4124881"/>
            <a:ext cx="12146133"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AF515C-4B8A-0510-4054-D8AA29825D61}"/>
              </a:ext>
            </a:extLst>
          </p:cNvPr>
          <p:cNvCxnSpPr>
            <a:cxnSpLocks/>
          </p:cNvCxnSpPr>
          <p:nvPr/>
        </p:nvCxnSpPr>
        <p:spPr>
          <a:xfrm>
            <a:off x="2827368" y="2260658"/>
            <a:ext cx="0" cy="3756252"/>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F271A07-EC33-3976-9288-111D5F0C57D2}"/>
              </a:ext>
            </a:extLst>
          </p:cNvPr>
          <p:cNvCxnSpPr>
            <a:cxnSpLocks/>
          </p:cNvCxnSpPr>
          <p:nvPr/>
        </p:nvCxnSpPr>
        <p:spPr>
          <a:xfrm flipH="1" flipV="1">
            <a:off x="2812356" y="3044777"/>
            <a:ext cx="5656727" cy="14007"/>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F870CE7-863A-A827-86A1-9C91ADA0C194}"/>
              </a:ext>
            </a:extLst>
          </p:cNvPr>
          <p:cNvCxnSpPr>
            <a:cxnSpLocks/>
          </p:cNvCxnSpPr>
          <p:nvPr/>
        </p:nvCxnSpPr>
        <p:spPr>
          <a:xfrm flipH="1">
            <a:off x="2827368" y="2448822"/>
            <a:ext cx="8919490" cy="0"/>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9882BED3-5C89-403C-FEBC-E4608961FB0D}"/>
                  </a:ext>
                </a:extLst>
              </p:cNvPr>
              <p:cNvSpPr txBox="1"/>
              <p:nvPr/>
            </p:nvSpPr>
            <p:spPr>
              <a:xfrm>
                <a:off x="6375366" y="2644700"/>
                <a:ext cx="6772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𝑓</m:t>
                          </m:r>
                        </m:e>
                        <m:sub>
                          <m:r>
                            <a:rPr lang="de-DE" b="0" i="1" smtClean="0">
                              <a:latin typeface="Cambria Math" panose="02040503050406030204" pitchFamily="18" charset="0"/>
                              <a:ea typeface="Cambria Math" panose="02040503050406030204" pitchFamily="18" charset="0"/>
                            </a:rPr>
                            <m:t>𝑚𝑖𝑛</m:t>
                          </m:r>
                        </m:sub>
                      </m:sSub>
                    </m:oMath>
                  </m:oMathPara>
                </a14:m>
                <a:endParaRPr lang="en-US" dirty="0"/>
              </a:p>
            </p:txBody>
          </p:sp>
        </mc:Choice>
        <mc:Fallback xmlns="">
          <p:sp>
            <p:nvSpPr>
              <p:cNvPr id="61" name="TextBox 60">
                <a:extLst>
                  <a:ext uri="{FF2B5EF4-FFF2-40B4-BE49-F238E27FC236}">
                    <a16:creationId xmlns:a16="http://schemas.microsoft.com/office/drawing/2014/main" id="{9882BED3-5C89-403C-FEBC-E4608961FB0D}"/>
                  </a:ext>
                </a:extLst>
              </p:cNvPr>
              <p:cNvSpPr txBox="1">
                <a:spLocks noRot="1" noChangeAspect="1" noMove="1" noResize="1" noEditPoints="1" noAdjustHandles="1" noChangeArrowheads="1" noChangeShapeType="1" noTextEdit="1"/>
              </p:cNvSpPr>
              <p:nvPr/>
            </p:nvSpPr>
            <p:spPr>
              <a:xfrm>
                <a:off x="6375366" y="2644700"/>
                <a:ext cx="677237" cy="369332"/>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4E6F938-F685-9B15-194C-03D3C423EE34}"/>
                  </a:ext>
                </a:extLst>
              </p:cNvPr>
              <p:cNvSpPr txBox="1"/>
              <p:nvPr/>
            </p:nvSpPr>
            <p:spPr>
              <a:xfrm>
                <a:off x="6504000" y="2010780"/>
                <a:ext cx="7066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𝑓</m:t>
                          </m:r>
                        </m:e>
                        <m:sub>
                          <m:r>
                            <a:rPr lang="de-DE" b="0" i="1" smtClean="0">
                              <a:latin typeface="Cambria Math" panose="02040503050406030204" pitchFamily="18" charset="0"/>
                              <a:ea typeface="Cambria Math" panose="02040503050406030204" pitchFamily="18" charset="0"/>
                            </a:rPr>
                            <m:t>𝑚𝑎𝑥</m:t>
                          </m:r>
                        </m:sub>
                      </m:sSub>
                    </m:oMath>
                  </m:oMathPara>
                </a14:m>
                <a:endParaRPr lang="en-US" dirty="0"/>
              </a:p>
            </p:txBody>
          </p:sp>
        </mc:Choice>
        <mc:Fallback xmlns="">
          <p:sp>
            <p:nvSpPr>
              <p:cNvPr id="24" name="TextBox 23">
                <a:extLst>
                  <a:ext uri="{FF2B5EF4-FFF2-40B4-BE49-F238E27FC236}">
                    <a16:creationId xmlns:a16="http://schemas.microsoft.com/office/drawing/2014/main" id="{54E6F938-F685-9B15-194C-03D3C423EE34}"/>
                  </a:ext>
                </a:extLst>
              </p:cNvPr>
              <p:cNvSpPr txBox="1">
                <a:spLocks noRot="1" noChangeAspect="1" noMove="1" noResize="1" noEditPoints="1" noAdjustHandles="1" noChangeArrowheads="1" noChangeShapeType="1" noTextEdit="1"/>
              </p:cNvSpPr>
              <p:nvPr/>
            </p:nvSpPr>
            <p:spPr>
              <a:xfrm>
                <a:off x="6504000" y="2010780"/>
                <a:ext cx="706668" cy="369332"/>
              </a:xfrm>
              <a:prstGeom prst="rect">
                <a:avLst/>
              </a:prstGeom>
              <a:blipFill>
                <a:blip r:embed="rId4"/>
                <a:stretch>
                  <a:fillRect b="-16667"/>
                </a:stretch>
              </a:blipFill>
            </p:spPr>
            <p:txBody>
              <a:bodyPr/>
              <a:lstStyle/>
              <a:p>
                <a:r>
                  <a:rPr lang="en-US">
                    <a:noFill/>
                  </a:rPr>
                  <a:t> </a:t>
                </a:r>
              </a:p>
            </p:txBody>
          </p:sp>
        </mc:Fallback>
      </mc:AlternateContent>
      <p:sp>
        <p:nvSpPr>
          <p:cNvPr id="25" name="Arc 24">
            <a:extLst>
              <a:ext uri="{FF2B5EF4-FFF2-40B4-BE49-F238E27FC236}">
                <a16:creationId xmlns:a16="http://schemas.microsoft.com/office/drawing/2014/main" id="{EFBC3F51-CF66-3E51-A7E0-36FA2467575D}"/>
              </a:ext>
            </a:extLst>
          </p:cNvPr>
          <p:cNvSpPr/>
          <p:nvPr/>
        </p:nvSpPr>
        <p:spPr>
          <a:xfrm rot="13993898">
            <a:off x="7211257" y="3876795"/>
            <a:ext cx="518189" cy="467533"/>
          </a:xfrm>
          <a:prstGeom prst="arc">
            <a:avLst>
              <a:gd name="adj1" fmla="val 18173676"/>
              <a:gd name="adj2" fmla="val 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FD5CF2E-86C6-F737-6134-97EABD90606E}"/>
                  </a:ext>
                </a:extLst>
              </p:cNvPr>
              <p:cNvSpPr txBox="1"/>
              <p:nvPr/>
            </p:nvSpPr>
            <p:spPr>
              <a:xfrm>
                <a:off x="6376833" y="3732653"/>
                <a:ext cx="7822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rgbClr val="C00000"/>
                              </a:solidFill>
                              <a:latin typeface="Cambria Math" panose="02040503050406030204" pitchFamily="18" charset="0"/>
                              <a:ea typeface="Cambria Math" panose="02040503050406030204" pitchFamily="18" charset="0"/>
                            </a:rPr>
                          </m:ctrlPr>
                        </m:sSubPr>
                        <m:e>
                          <m:r>
                            <m:rPr>
                              <m:sty m:val="p"/>
                            </m:rPr>
                            <a:rPr lang="el-GR" b="0" i="1" smtClean="0">
                              <a:solidFill>
                                <a:srgbClr val="C00000"/>
                              </a:solidFill>
                              <a:latin typeface="Cambria Math" panose="02040503050406030204" pitchFamily="18" charset="0"/>
                              <a:ea typeface="Cambria Math" panose="02040503050406030204" pitchFamily="18" charset="0"/>
                            </a:rPr>
                            <m:t>Ω</m:t>
                          </m:r>
                        </m:e>
                        <m:sub>
                          <m:r>
                            <a:rPr lang="de-DE" b="0" i="1" smtClean="0">
                              <a:solidFill>
                                <a:srgbClr val="C00000"/>
                              </a:solidFill>
                              <a:latin typeface="Cambria Math" panose="02040503050406030204" pitchFamily="18" charset="0"/>
                              <a:ea typeface="Cambria Math" panose="02040503050406030204" pitchFamily="18" charset="0"/>
                            </a:rPr>
                            <m:t>𝑚𝑎𝑥</m:t>
                          </m:r>
                        </m:sub>
                      </m:sSub>
                    </m:oMath>
                  </m:oMathPara>
                </a14:m>
                <a:endParaRPr lang="en-US" dirty="0">
                  <a:solidFill>
                    <a:srgbClr val="C00000"/>
                  </a:solidFill>
                </a:endParaRPr>
              </a:p>
            </p:txBody>
          </p:sp>
        </mc:Choice>
        <mc:Fallback xmlns="">
          <p:sp>
            <p:nvSpPr>
              <p:cNvPr id="26" name="TextBox 25">
                <a:extLst>
                  <a:ext uri="{FF2B5EF4-FFF2-40B4-BE49-F238E27FC236}">
                    <a16:creationId xmlns:a16="http://schemas.microsoft.com/office/drawing/2014/main" id="{2FD5CF2E-86C6-F737-6134-97EABD90606E}"/>
                  </a:ext>
                </a:extLst>
              </p:cNvPr>
              <p:cNvSpPr txBox="1">
                <a:spLocks noRot="1" noChangeAspect="1" noMove="1" noResize="1" noEditPoints="1" noAdjustHandles="1" noChangeArrowheads="1" noChangeShapeType="1" noTextEdit="1"/>
              </p:cNvSpPr>
              <p:nvPr/>
            </p:nvSpPr>
            <p:spPr>
              <a:xfrm>
                <a:off x="6376833" y="3732653"/>
                <a:ext cx="782202"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E24AA5D-E7EB-9DF5-EC09-CA43203567C8}"/>
                  </a:ext>
                </a:extLst>
              </p:cNvPr>
              <p:cNvSpPr txBox="1"/>
              <p:nvPr/>
            </p:nvSpPr>
            <p:spPr>
              <a:xfrm>
                <a:off x="9721628" y="3791597"/>
                <a:ext cx="7437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rgbClr val="FFC000"/>
                              </a:solidFill>
                              <a:latin typeface="Cambria Math" panose="02040503050406030204" pitchFamily="18" charset="0"/>
                              <a:ea typeface="Cambria Math" panose="02040503050406030204" pitchFamily="18" charset="0"/>
                            </a:rPr>
                          </m:ctrlPr>
                        </m:sSubPr>
                        <m:e>
                          <m:r>
                            <m:rPr>
                              <m:sty m:val="p"/>
                            </m:rPr>
                            <a:rPr lang="el-GR" b="0" i="1" smtClean="0">
                              <a:solidFill>
                                <a:srgbClr val="FFC000"/>
                              </a:solidFill>
                              <a:latin typeface="Cambria Math" panose="02040503050406030204" pitchFamily="18" charset="0"/>
                              <a:ea typeface="Cambria Math" panose="02040503050406030204" pitchFamily="18" charset="0"/>
                            </a:rPr>
                            <m:t>Ω</m:t>
                          </m:r>
                        </m:e>
                        <m:sub>
                          <m:r>
                            <a:rPr lang="de-DE" b="0" i="1" smtClean="0">
                              <a:solidFill>
                                <a:srgbClr val="FFC000"/>
                              </a:solidFill>
                              <a:latin typeface="Cambria Math" panose="02040503050406030204" pitchFamily="18" charset="0"/>
                              <a:ea typeface="Cambria Math" panose="02040503050406030204" pitchFamily="18" charset="0"/>
                            </a:rPr>
                            <m:t>𝑚𝑖𝑛</m:t>
                          </m:r>
                        </m:sub>
                      </m:sSub>
                    </m:oMath>
                  </m:oMathPara>
                </a14:m>
                <a:endParaRPr lang="en-US" dirty="0">
                  <a:solidFill>
                    <a:srgbClr val="FFC000"/>
                  </a:solidFill>
                </a:endParaRPr>
              </a:p>
            </p:txBody>
          </p:sp>
        </mc:Choice>
        <mc:Fallback xmlns="">
          <p:sp>
            <p:nvSpPr>
              <p:cNvPr id="28" name="TextBox 27">
                <a:extLst>
                  <a:ext uri="{FF2B5EF4-FFF2-40B4-BE49-F238E27FC236}">
                    <a16:creationId xmlns:a16="http://schemas.microsoft.com/office/drawing/2014/main" id="{1E24AA5D-E7EB-9DF5-EC09-CA43203567C8}"/>
                  </a:ext>
                </a:extLst>
              </p:cNvPr>
              <p:cNvSpPr txBox="1">
                <a:spLocks noRot="1" noChangeAspect="1" noMove="1" noResize="1" noEditPoints="1" noAdjustHandles="1" noChangeArrowheads="1" noChangeShapeType="1" noTextEdit="1"/>
              </p:cNvSpPr>
              <p:nvPr/>
            </p:nvSpPr>
            <p:spPr>
              <a:xfrm>
                <a:off x="9721628" y="3791597"/>
                <a:ext cx="743730" cy="369332"/>
              </a:xfrm>
              <a:prstGeom prst="rect">
                <a:avLst/>
              </a:prstGeom>
              <a:blipFill>
                <a:blip r:embed="rId6"/>
                <a:stretch>
                  <a:fillRect b="-3333"/>
                </a:stretch>
              </a:blipFill>
            </p:spPr>
            <p:txBody>
              <a:bodyPr/>
              <a:lstStyle/>
              <a:p>
                <a:r>
                  <a:rPr lang="en-US">
                    <a:noFill/>
                  </a:rPr>
                  <a:t> </a:t>
                </a:r>
              </a:p>
            </p:txBody>
          </p:sp>
        </mc:Fallback>
      </mc:AlternateContent>
      <p:sp>
        <p:nvSpPr>
          <p:cNvPr id="29" name="Arc 28">
            <a:extLst>
              <a:ext uri="{FF2B5EF4-FFF2-40B4-BE49-F238E27FC236}">
                <a16:creationId xmlns:a16="http://schemas.microsoft.com/office/drawing/2014/main" id="{C398D8DF-CE1B-E845-B01A-55FCD49A4E95}"/>
              </a:ext>
            </a:extLst>
          </p:cNvPr>
          <p:cNvSpPr/>
          <p:nvPr/>
        </p:nvSpPr>
        <p:spPr>
          <a:xfrm rot="14013206">
            <a:off x="10474681" y="3945482"/>
            <a:ext cx="340541" cy="313005"/>
          </a:xfrm>
          <a:prstGeom prst="arc">
            <a:avLst>
              <a:gd name="adj1" fmla="val 17656137"/>
              <a:gd name="adj2" fmla="val 0"/>
            </a:avLst>
          </a:prstGeom>
          <a:ln w="127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6A58748-726F-EFFA-7DD8-9677294EC0D7}"/>
                  </a:ext>
                </a:extLst>
              </p:cNvPr>
              <p:cNvSpPr txBox="1"/>
              <p:nvPr/>
            </p:nvSpPr>
            <p:spPr>
              <a:xfrm>
                <a:off x="6214498" y="5617417"/>
                <a:ext cx="19923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𝜀</m:t>
                          </m:r>
                        </m:e>
                        <m:sub>
                          <m:r>
                            <a:rPr lang="de-DE" b="0" i="1" smtClean="0">
                              <a:latin typeface="Cambria Math" panose="02040503050406030204" pitchFamily="18" charset="0"/>
                            </a:rPr>
                            <m:t>𝑚𝑎𝑥</m:t>
                          </m:r>
                        </m:sub>
                      </m:sSub>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𝜋</m:t>
                      </m:r>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 </m:t>
                          </m:r>
                          <m:r>
                            <m:rPr>
                              <m:sty m:val="p"/>
                            </m:rPr>
                            <a:rPr lang="el-GR" i="1" smtClean="0">
                              <a:latin typeface="Cambria Math" panose="02040503050406030204" pitchFamily="18" charset="0"/>
                              <a:ea typeface="Cambria Math" panose="02040503050406030204" pitchFamily="18" charset="0"/>
                            </a:rPr>
                            <m:t>Ω</m:t>
                          </m:r>
                        </m:e>
                        <m:sub>
                          <m:r>
                            <a:rPr lang="de-DE" b="0" i="1" smtClean="0">
                              <a:latin typeface="Cambria Math" panose="02040503050406030204" pitchFamily="18" charset="0"/>
                              <a:ea typeface="Cambria Math" panose="02040503050406030204" pitchFamily="18" charset="0"/>
                            </a:rPr>
                            <m:t>𝑚𝑎𝑥</m:t>
                          </m:r>
                        </m:sub>
                      </m:sSub>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𝑟</m:t>
                          </m:r>
                        </m:e>
                        <m:sub>
                          <m:r>
                            <a:rPr lang="de-DE" b="0" i="1" smtClean="0">
                              <a:latin typeface="Cambria Math" panose="02040503050406030204" pitchFamily="18" charset="0"/>
                              <a:ea typeface="Cambria Math" panose="02040503050406030204" pitchFamily="18" charset="0"/>
                            </a:rPr>
                            <m:t>𝑎</m:t>
                          </m:r>
                        </m:sub>
                      </m:sSub>
                    </m:oMath>
                  </m:oMathPara>
                </a14:m>
                <a:endParaRPr lang="en-US" dirty="0"/>
              </a:p>
            </p:txBody>
          </p:sp>
        </mc:Choice>
        <mc:Fallback xmlns="">
          <p:sp>
            <p:nvSpPr>
              <p:cNvPr id="30" name="TextBox 29">
                <a:extLst>
                  <a:ext uri="{FF2B5EF4-FFF2-40B4-BE49-F238E27FC236}">
                    <a16:creationId xmlns:a16="http://schemas.microsoft.com/office/drawing/2014/main" id="{F6A58748-726F-EFFA-7DD8-9677294EC0D7}"/>
                  </a:ext>
                </a:extLst>
              </p:cNvPr>
              <p:cNvSpPr txBox="1">
                <a:spLocks noRot="1" noChangeAspect="1" noMove="1" noResize="1" noEditPoints="1" noAdjustHandles="1" noChangeArrowheads="1" noChangeShapeType="1" noTextEdit="1"/>
              </p:cNvSpPr>
              <p:nvPr/>
            </p:nvSpPr>
            <p:spPr>
              <a:xfrm>
                <a:off x="6214498" y="5617417"/>
                <a:ext cx="1992340" cy="369332"/>
              </a:xfrm>
              <a:prstGeom prst="rect">
                <a:avLst/>
              </a:prstGeom>
              <a:blipFill>
                <a:blip r:embed="rId7"/>
                <a:stretch>
                  <a:fillRect b="-20000"/>
                </a:stretch>
              </a:blipFill>
            </p:spPr>
            <p:txBody>
              <a:bodyPr/>
              <a:lstStyle/>
              <a:p>
                <a:r>
                  <a:rPr lang="en-US">
                    <a:noFill/>
                  </a:rPr>
                  <a:t> </a:t>
                </a:r>
              </a:p>
            </p:txBody>
          </p:sp>
        </mc:Fallback>
      </mc:AlternateContent>
    </p:spTree>
    <p:extLst>
      <p:ext uri="{BB962C8B-B14F-4D97-AF65-F5344CB8AC3E}">
        <p14:creationId xmlns:p14="http://schemas.microsoft.com/office/powerpoint/2010/main" val="1355261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AE254-2E2F-70D7-1B23-21E810904CE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1AFE57C-6599-C914-6D71-961C5D9FF08D}"/>
              </a:ext>
            </a:extLst>
          </p:cNvPr>
          <p:cNvSpPr>
            <a:spLocks noGrp="1"/>
          </p:cNvSpPr>
          <p:nvPr>
            <p:ph type="title"/>
          </p:nvPr>
        </p:nvSpPr>
        <p:spPr>
          <a:xfrm>
            <a:off x="360000" y="736682"/>
            <a:ext cx="9696000" cy="1080000"/>
          </a:xfrm>
        </p:spPr>
        <p:txBody>
          <a:bodyPr>
            <a:normAutofit/>
          </a:bodyPr>
          <a:lstStyle/>
          <a:p>
            <a:r>
              <a:rPr lang="en-US" sz="3200" dirty="0">
                <a:solidFill>
                  <a:prstClr val="black"/>
                </a:solidFill>
              </a:rPr>
              <a:t>Transmission and Emittance</a:t>
            </a:r>
            <a:endParaRPr lang="en-US"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91EE8C3E-B4EA-AC6D-72A5-3E0BE7E487A8}"/>
                  </a:ext>
                </a:extLst>
              </p:cNvPr>
              <p:cNvSpPr>
                <a:spLocks noGrp="1"/>
              </p:cNvSpPr>
              <p:nvPr>
                <p:ph idx="1"/>
              </p:nvPr>
            </p:nvSpPr>
            <p:spPr>
              <a:xfrm>
                <a:off x="360000" y="2036771"/>
                <a:ext cx="11519987" cy="4131000"/>
              </a:xfrm>
            </p:spPr>
            <p:txBody>
              <a:bodyPr>
                <a:normAutofit/>
              </a:bodyPr>
              <a:lstStyle/>
              <a:p>
                <a:pPr>
                  <a:buFont typeface="Arial" panose="020B0604020202020204" pitchFamily="34" charset="0"/>
                  <a:buChar char="•"/>
                </a:pPr>
                <a:r>
                  <a:rPr lang="en-US" sz="2800" dirty="0"/>
                  <a:t>Overall, this leads to a transmission (from target to aperture exit) </a:t>
                </a:r>
              </a:p>
              <a:p>
                <a:pPr marL="0" indent="0">
                  <a:buNone/>
                </a:pPr>
                <a:endParaRPr lang="de-DE" sz="2600" b="0" i="1" dirty="0">
                  <a:latin typeface="Cambria Math" panose="02040503050406030204" pitchFamily="18" charset="0"/>
                </a:endParaRPr>
              </a:p>
              <a:p>
                <a:pPr marL="0" indent="0">
                  <a:buNone/>
                </a:pPr>
                <a14:m>
                  <m:oMath xmlns:m="http://schemas.openxmlformats.org/officeDocument/2006/math">
                    <m:r>
                      <a:rPr lang="de-DE" sz="2600" b="0" i="1" smtClean="0">
                        <a:latin typeface="Cambria Math" panose="02040503050406030204" pitchFamily="18" charset="0"/>
                      </a:rPr>
                      <m:t>𝑡</m:t>
                    </m:r>
                    <m:r>
                      <a:rPr lang="de-DE" sz="2600" b="0" i="1" smtClean="0">
                        <a:latin typeface="Cambria Math" panose="02040503050406030204" pitchFamily="18" charset="0"/>
                        <a:ea typeface="Cambria Math" panose="02040503050406030204" pitchFamily="18" charset="0"/>
                      </a:rPr>
                      <m:t>≈0.5…1 %</m:t>
                    </m:r>
                  </m:oMath>
                </a14:m>
                <a:r>
                  <a:rPr lang="en-US" sz="2600" dirty="0"/>
                  <a:t> </a:t>
                </a:r>
              </a:p>
              <a:p>
                <a:pPr>
                  <a:buFont typeface="Arial" panose="020B0604020202020204" pitchFamily="34" charset="0"/>
                  <a:buChar char="•"/>
                </a:pPr>
                <a:endParaRPr lang="en-US" sz="2600" dirty="0"/>
              </a:p>
              <a:p>
                <a:pPr>
                  <a:buFont typeface="Arial" panose="020B0604020202020204" pitchFamily="34" charset="0"/>
                  <a:buChar char="•"/>
                </a:pPr>
                <a:r>
                  <a:rPr lang="en-US" sz="2600" dirty="0"/>
                  <a:t>What about the emittance?</a:t>
                </a:r>
              </a:p>
              <a:p>
                <a:pPr>
                  <a:buFont typeface="Arial" panose="020B0604020202020204" pitchFamily="34" charset="0"/>
                  <a:buChar char="•"/>
                </a:pPr>
                <a:endParaRPr lang="en-US" sz="2600" dirty="0"/>
              </a:p>
              <a:p>
                <a:pPr marL="0" indent="0">
                  <a:buNone/>
                </a:pPr>
                <a14:m>
                  <m:oMathPara xmlns:m="http://schemas.openxmlformats.org/officeDocument/2006/math">
                    <m:oMathParaPr>
                      <m:jc m:val="left"/>
                    </m:oMathParaPr>
                    <m:oMath xmlns:m="http://schemas.openxmlformats.org/officeDocument/2006/math">
                      <m:sSub>
                        <m:sSubPr>
                          <m:ctrlPr>
                            <a:rPr lang="en-US" sz="2600" i="1" smtClean="0">
                              <a:latin typeface="Cambria Math" panose="02040503050406030204" pitchFamily="18" charset="0"/>
                            </a:rPr>
                          </m:ctrlPr>
                        </m:sSubPr>
                        <m:e>
                          <m:r>
                            <a:rPr lang="en-US" sz="2600" i="1" smtClean="0">
                              <a:latin typeface="Cambria Math" panose="02040503050406030204" pitchFamily="18" charset="0"/>
                              <a:ea typeface="Cambria Math" panose="02040503050406030204" pitchFamily="18" charset="0"/>
                            </a:rPr>
                            <m:t>𝜀</m:t>
                          </m:r>
                        </m:e>
                        <m:sub>
                          <m:r>
                            <a:rPr lang="de-DE" sz="2600" b="0" i="1" smtClean="0">
                              <a:latin typeface="Cambria Math" panose="02040503050406030204" pitchFamily="18" charset="0"/>
                            </a:rPr>
                            <m:t>𝑛</m:t>
                          </m:r>
                          <m:r>
                            <a:rPr lang="de-DE" sz="2600" b="0" i="1" smtClean="0">
                              <a:latin typeface="Cambria Math" panose="02040503050406030204" pitchFamily="18" charset="0"/>
                            </a:rPr>
                            <m:t>(8 </m:t>
                          </m:r>
                          <m:r>
                            <m:rPr>
                              <m:sty m:val="p"/>
                            </m:rPr>
                            <a:rPr lang="de-DE" sz="2600" b="0" i="0" smtClean="0">
                              <a:latin typeface="Cambria Math" panose="02040503050406030204" pitchFamily="18" charset="0"/>
                            </a:rPr>
                            <m:t>MeV</m:t>
                          </m:r>
                          <m:r>
                            <a:rPr lang="de-DE" sz="2600" b="0" i="1" smtClean="0">
                              <a:latin typeface="Cambria Math" panose="02040503050406030204" pitchFamily="18" charset="0"/>
                            </a:rPr>
                            <m:t>),</m:t>
                          </m:r>
                          <m:r>
                            <a:rPr lang="de-DE" sz="2600" b="0" i="1" smtClean="0">
                              <a:latin typeface="Cambria Math" panose="02040503050406030204" pitchFamily="18" charset="0"/>
                            </a:rPr>
                            <m:t>𝑚𝑎𝑥</m:t>
                          </m:r>
                        </m:sub>
                      </m:sSub>
                      <m:r>
                        <a:rPr lang="en-US" sz="2600" i="1" smtClean="0">
                          <a:latin typeface="Cambria Math" panose="02040503050406030204" pitchFamily="18" charset="0"/>
                          <a:ea typeface="Cambria Math" panose="02040503050406030204" pitchFamily="18" charset="0"/>
                        </a:rPr>
                        <m:t>≈</m:t>
                      </m:r>
                      <m:r>
                        <a:rPr lang="de-DE" sz="2600" b="0" i="1" smtClean="0">
                          <a:latin typeface="Cambria Math" panose="02040503050406030204" pitchFamily="18" charset="0"/>
                          <a:ea typeface="Cambria Math" panose="02040503050406030204" pitchFamily="18" charset="0"/>
                        </a:rPr>
                        <m:t>1.9 </m:t>
                      </m:r>
                      <m:r>
                        <a:rPr lang="de-DE" sz="2600" b="0" i="1" smtClean="0">
                          <a:latin typeface="Cambria Math" panose="02040503050406030204" pitchFamily="18" charset="0"/>
                          <a:ea typeface="Cambria Math" panose="02040503050406030204" pitchFamily="18" charset="0"/>
                        </a:rPr>
                        <m:t>𝜋</m:t>
                      </m:r>
                      <m:r>
                        <a:rPr lang="de-DE" sz="2600" b="0" i="1" smtClean="0">
                          <a:latin typeface="Cambria Math" panose="02040503050406030204" pitchFamily="18" charset="0"/>
                          <a:ea typeface="Cambria Math" panose="02040503050406030204" pitchFamily="18" charset="0"/>
                        </a:rPr>
                        <m:t> </m:t>
                      </m:r>
                      <m:r>
                        <m:rPr>
                          <m:sty m:val="p"/>
                        </m:rPr>
                        <a:rPr lang="de-DE" sz="2600" b="0" i="0" smtClean="0">
                          <a:latin typeface="Cambria Math" panose="02040503050406030204" pitchFamily="18" charset="0"/>
                          <a:ea typeface="Cambria Math" panose="02040503050406030204" pitchFamily="18" charset="0"/>
                        </a:rPr>
                        <m:t>mm</m:t>
                      </m:r>
                      <m:r>
                        <a:rPr lang="de-DE" sz="2600" b="0" i="0" smtClean="0">
                          <a:latin typeface="Cambria Math" panose="02040503050406030204" pitchFamily="18" charset="0"/>
                          <a:ea typeface="Cambria Math" panose="02040503050406030204" pitchFamily="18" charset="0"/>
                        </a:rPr>
                        <m:t> </m:t>
                      </m:r>
                      <m:r>
                        <m:rPr>
                          <m:sty m:val="p"/>
                        </m:rPr>
                        <a:rPr lang="de-DE" sz="2600" b="0" i="0" smtClean="0">
                          <a:latin typeface="Cambria Math" panose="02040503050406030204" pitchFamily="18" charset="0"/>
                          <a:ea typeface="Cambria Math" panose="02040503050406030204" pitchFamily="18" charset="0"/>
                        </a:rPr>
                        <m:t>mrad</m:t>
                      </m:r>
                    </m:oMath>
                  </m:oMathPara>
                </a14:m>
                <a:endParaRPr lang="en-US" sz="2600" dirty="0"/>
              </a:p>
            </p:txBody>
          </p:sp>
        </mc:Choice>
        <mc:Fallback xmlns="">
          <p:sp>
            <p:nvSpPr>
              <p:cNvPr id="3" name="Inhaltsplatzhalter 2">
                <a:extLst>
                  <a:ext uri="{FF2B5EF4-FFF2-40B4-BE49-F238E27FC236}">
                    <a16:creationId xmlns:a16="http://schemas.microsoft.com/office/drawing/2014/main" id="{91EE8C3E-B4EA-AC6D-72A5-3E0BE7E487A8}"/>
                  </a:ext>
                </a:extLst>
              </p:cNvPr>
              <p:cNvSpPr>
                <a:spLocks noGrp="1" noRot="1" noChangeAspect="1" noMove="1" noResize="1" noEditPoints="1" noAdjustHandles="1" noChangeArrowheads="1" noChangeShapeType="1" noTextEdit="1"/>
              </p:cNvSpPr>
              <p:nvPr>
                <p:ph idx="1"/>
              </p:nvPr>
            </p:nvSpPr>
            <p:spPr>
              <a:xfrm>
                <a:off x="360000" y="2036771"/>
                <a:ext cx="11519987" cy="4131000"/>
              </a:xfrm>
              <a:blipFill>
                <a:blip r:embed="rId3"/>
                <a:stretch>
                  <a:fillRect l="-1762" t="-2761"/>
                </a:stretch>
              </a:blipFill>
            </p:spPr>
            <p:txBody>
              <a:bodyPr/>
              <a:lstStyle/>
              <a:p>
                <a:r>
                  <a:rPr lang="en-US">
                    <a:noFill/>
                  </a:rPr>
                  <a:t> </a:t>
                </a:r>
              </a:p>
            </p:txBody>
          </p:sp>
        </mc:Fallback>
      </mc:AlternateContent>
      <p:sp>
        <p:nvSpPr>
          <p:cNvPr id="4" name="Datumsplatzhalter 3">
            <a:extLst>
              <a:ext uri="{FF2B5EF4-FFF2-40B4-BE49-F238E27FC236}">
                <a16:creationId xmlns:a16="http://schemas.microsoft.com/office/drawing/2014/main" id="{A3DB60EC-FCD2-7335-25C9-BD5A3B50B5C5}"/>
              </a:ext>
            </a:extLst>
          </p:cNvPr>
          <p:cNvSpPr>
            <a:spLocks noGrp="1"/>
          </p:cNvSpPr>
          <p:nvPr>
            <p:ph type="dt" sz="half" idx="14"/>
          </p:nvPr>
        </p:nvSpPr>
        <p:spPr/>
        <p:txBody>
          <a:bodyPr/>
          <a:lstStyle/>
          <a:p>
            <a:fld id="{B08277A4-814D-A141-9256-95E73727FEFB}" type="datetime1">
              <a:rPr lang="en-US" smtClean="0"/>
              <a:t>10/29/24</a:t>
            </a:fld>
            <a:endParaRPr lang="en-US"/>
          </a:p>
        </p:txBody>
      </p:sp>
      <p:sp>
        <p:nvSpPr>
          <p:cNvPr id="6" name="Foliennummernplatzhalter 5">
            <a:extLst>
              <a:ext uri="{FF2B5EF4-FFF2-40B4-BE49-F238E27FC236}">
                <a16:creationId xmlns:a16="http://schemas.microsoft.com/office/drawing/2014/main" id="{84B3B370-B6D6-CBC5-26B9-7E70E14FF73B}"/>
              </a:ext>
            </a:extLst>
          </p:cNvPr>
          <p:cNvSpPr>
            <a:spLocks noGrp="1"/>
          </p:cNvSpPr>
          <p:nvPr>
            <p:ph type="sldNum" sz="quarter" idx="16"/>
          </p:nvPr>
        </p:nvSpPr>
        <p:spPr/>
        <p:txBody>
          <a:bodyPr/>
          <a:lstStyle/>
          <a:p>
            <a:fld id="{DD2F4C09-65E4-4AD7-8D55-83CBD210ED85}" type="slidenum">
              <a:rPr lang="en-US" smtClean="0"/>
              <a:pPr/>
              <a:t>42</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D0EA365-2709-B897-FE03-260991788FB5}"/>
                  </a:ext>
                </a:extLst>
              </p:cNvPr>
              <p:cNvSpPr txBox="1"/>
              <p:nvPr/>
            </p:nvSpPr>
            <p:spPr>
              <a:xfrm>
                <a:off x="7695356" y="4850195"/>
                <a:ext cx="3798284" cy="1537665"/>
              </a:xfrm>
              <a:prstGeom prst="rect">
                <a:avLst/>
              </a:prstGeom>
              <a:noFill/>
            </p:spPr>
            <p:txBody>
              <a:bodyPr wrap="none" rtlCol="0">
                <a:spAutoFit/>
              </a:bodyPr>
              <a:lstStyle/>
              <a:p>
                <a:r>
                  <a:rPr lang="en-US" dirty="0"/>
                  <a:t>TK/SIS18 acceptance:</a:t>
                </a:r>
              </a:p>
              <a:p>
                <a:endParaRPr lang="en-US" dirty="0"/>
              </a:p>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𝜀</m:t>
                          </m:r>
                        </m:e>
                        <m:sub>
                          <m:r>
                            <a:rPr lang="de-DE" sz="2000" b="0" i="1" smtClean="0">
                              <a:latin typeface="Cambria Math" panose="02040503050406030204" pitchFamily="18" charset="0"/>
                            </a:rPr>
                            <m:t>𝑛</m:t>
                          </m:r>
                          <m:r>
                            <a:rPr lang="de-DE" sz="2000" b="0" i="1" smtClean="0">
                              <a:latin typeface="Cambria Math" panose="02040503050406030204" pitchFamily="18" charset="0"/>
                            </a:rPr>
                            <m:t>(8 </m:t>
                          </m:r>
                          <m:r>
                            <m:rPr>
                              <m:sty m:val="p"/>
                            </m:rPr>
                            <a:rPr lang="de-DE" sz="2000" b="0" i="0" smtClean="0">
                              <a:latin typeface="Cambria Math" panose="02040503050406030204" pitchFamily="18" charset="0"/>
                            </a:rPr>
                            <m:t>MeV</m:t>
                          </m:r>
                          <m:r>
                            <a:rPr lang="de-DE" sz="2000" b="0" i="1" smtClean="0">
                              <a:latin typeface="Cambria Math" panose="02040503050406030204" pitchFamily="18" charset="0"/>
                            </a:rPr>
                            <m:t>),</m:t>
                          </m:r>
                          <m:r>
                            <a:rPr lang="de-DE" sz="2000" b="0" i="1" smtClean="0">
                              <a:latin typeface="Cambria Math" panose="02040503050406030204" pitchFamily="18" charset="0"/>
                            </a:rPr>
                            <m:t>𝑚𝑎𝑥</m:t>
                          </m:r>
                        </m:sub>
                      </m:sSub>
                      <m:r>
                        <a:rPr lang="en-US" sz="2000" i="1" smtClean="0">
                          <a:latin typeface="Cambria Math" panose="02040503050406030204" pitchFamily="18" charset="0"/>
                          <a:ea typeface="Cambria Math" panose="02040503050406030204" pitchFamily="18" charset="0"/>
                        </a:rPr>
                        <m:t>≈</m:t>
                      </m:r>
                      <m:r>
                        <a:rPr lang="de-DE" sz="2000" b="0" i="1" smtClean="0">
                          <a:latin typeface="Cambria Math" panose="02040503050406030204" pitchFamily="18" charset="0"/>
                          <a:ea typeface="Cambria Math" panose="02040503050406030204" pitchFamily="18" charset="0"/>
                        </a:rPr>
                        <m:t>2.86 </m:t>
                      </m:r>
                      <m:r>
                        <a:rPr lang="de-DE" sz="2000" b="0" i="1" smtClean="0">
                          <a:latin typeface="Cambria Math" panose="02040503050406030204" pitchFamily="18" charset="0"/>
                          <a:ea typeface="Cambria Math" panose="02040503050406030204" pitchFamily="18" charset="0"/>
                        </a:rPr>
                        <m:t>𝜋</m:t>
                      </m:r>
                      <m:r>
                        <a:rPr lang="de-DE" sz="2000" b="0" i="1" smtClean="0">
                          <a:latin typeface="Cambria Math" panose="02040503050406030204" pitchFamily="18" charset="0"/>
                          <a:ea typeface="Cambria Math" panose="02040503050406030204" pitchFamily="18" charset="0"/>
                        </a:rPr>
                        <m:t> </m:t>
                      </m:r>
                      <m:r>
                        <m:rPr>
                          <m:sty m:val="p"/>
                        </m:rPr>
                        <a:rPr lang="de-DE" sz="2000" b="0" i="0" smtClean="0">
                          <a:latin typeface="Cambria Math" panose="02040503050406030204" pitchFamily="18" charset="0"/>
                          <a:ea typeface="Cambria Math" panose="02040503050406030204" pitchFamily="18" charset="0"/>
                        </a:rPr>
                        <m:t>mm</m:t>
                      </m:r>
                      <m:r>
                        <a:rPr lang="de-DE" sz="2000" b="0" i="0" smtClean="0">
                          <a:latin typeface="Cambria Math" panose="02040503050406030204" pitchFamily="18" charset="0"/>
                          <a:ea typeface="Cambria Math" panose="02040503050406030204" pitchFamily="18" charset="0"/>
                        </a:rPr>
                        <m:t> </m:t>
                      </m:r>
                      <m:r>
                        <m:rPr>
                          <m:sty m:val="p"/>
                        </m:rPr>
                        <a:rPr lang="de-DE" sz="2000" b="0" i="0" smtClean="0">
                          <a:latin typeface="Cambria Math" panose="02040503050406030204" pitchFamily="18" charset="0"/>
                          <a:ea typeface="Cambria Math" panose="02040503050406030204" pitchFamily="18" charset="0"/>
                        </a:rPr>
                        <m:t>mrad</m:t>
                      </m:r>
                    </m:oMath>
                  </m:oMathPara>
                </a14:m>
                <a:endParaRPr lang="en-US" sz="2000" dirty="0"/>
              </a:p>
              <a:p>
                <a:endParaRPr lang="en-US" dirty="0"/>
              </a:p>
              <a:p>
                <a:endParaRPr lang="en-US" dirty="0"/>
              </a:p>
            </p:txBody>
          </p:sp>
        </mc:Choice>
        <mc:Fallback xmlns="">
          <p:sp>
            <p:nvSpPr>
              <p:cNvPr id="7" name="TextBox 6">
                <a:extLst>
                  <a:ext uri="{FF2B5EF4-FFF2-40B4-BE49-F238E27FC236}">
                    <a16:creationId xmlns:a16="http://schemas.microsoft.com/office/drawing/2014/main" id="{1D0EA365-2709-B897-FE03-260991788FB5}"/>
                  </a:ext>
                </a:extLst>
              </p:cNvPr>
              <p:cNvSpPr txBox="1">
                <a:spLocks noRot="1" noChangeAspect="1" noMove="1" noResize="1" noEditPoints="1" noAdjustHandles="1" noChangeArrowheads="1" noChangeShapeType="1" noTextEdit="1"/>
              </p:cNvSpPr>
              <p:nvPr/>
            </p:nvSpPr>
            <p:spPr>
              <a:xfrm>
                <a:off x="7695356" y="4850195"/>
                <a:ext cx="3798284" cy="1537665"/>
              </a:xfrm>
              <a:prstGeom prst="rect">
                <a:avLst/>
              </a:prstGeom>
              <a:blipFill>
                <a:blip r:embed="rId4"/>
                <a:stretch>
                  <a:fillRect l="-1333" t="-2459"/>
                </a:stretch>
              </a:blipFill>
            </p:spPr>
            <p:txBody>
              <a:bodyPr/>
              <a:lstStyle/>
              <a:p>
                <a:r>
                  <a:rPr lang="en-US">
                    <a:noFill/>
                  </a:rPr>
                  <a:t> </a:t>
                </a:r>
              </a:p>
            </p:txBody>
          </p:sp>
        </mc:Fallback>
      </mc:AlternateContent>
    </p:spTree>
    <p:extLst>
      <p:ext uri="{BB962C8B-B14F-4D97-AF65-F5344CB8AC3E}">
        <p14:creationId xmlns:p14="http://schemas.microsoft.com/office/powerpoint/2010/main" val="55188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64150-CCE1-1883-8861-5588C42141A4}"/>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0F39973-43BB-C829-6025-4B8D91CAB5FF}"/>
                  </a:ext>
                </a:extLst>
              </p:cNvPr>
              <p:cNvSpPr txBox="1"/>
              <p:nvPr/>
            </p:nvSpPr>
            <p:spPr>
              <a:xfrm>
                <a:off x="1112852" y="3512401"/>
                <a:ext cx="1496115" cy="16359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r>
                        <a:rPr lang="de-DE" b="0" i="1" smtClean="0">
                          <a:latin typeface="Cambria Math" panose="02040503050406030204" pitchFamily="18" charset="0"/>
                        </a:rPr>
                        <m:t>=</m:t>
                      </m:r>
                      <m:d>
                        <m:dPr>
                          <m:ctrlPr>
                            <a:rPr lang="de-DE" b="0" i="1" smtClean="0">
                              <a:latin typeface="Cambria Math" panose="02040503050406030204" pitchFamily="18" charset="0"/>
                            </a:rPr>
                          </m:ctrlPr>
                        </m:dPr>
                        <m:e>
                          <m:m>
                            <m:mPr>
                              <m:mcs>
                                <m:mc>
                                  <m:mcPr>
                                    <m:count m:val="1"/>
                                    <m:mcJc m:val="center"/>
                                  </m:mcPr>
                                </m:mc>
                              </m:mcs>
                              <m:ctrlPr>
                                <a:rPr lang="de-DE" b="0" i="1" smtClean="0">
                                  <a:latin typeface="Cambria Math" panose="02040503050406030204" pitchFamily="18" charset="0"/>
                                </a:rPr>
                              </m:ctrlPr>
                            </m:mP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1</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2</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3</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4</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5</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6</m:t>
                                    </m:r>
                                  </m:sub>
                                </m:sSub>
                              </m:e>
                            </m:mr>
                          </m:m>
                        </m:e>
                      </m:d>
                    </m:oMath>
                  </m:oMathPara>
                </a14:m>
                <a:endParaRPr lang="en-US" dirty="0"/>
              </a:p>
            </p:txBody>
          </p:sp>
        </mc:Choice>
        <mc:Fallback xmlns="">
          <p:sp>
            <p:nvSpPr>
              <p:cNvPr id="4" name="TextBox 3">
                <a:extLst>
                  <a:ext uri="{FF2B5EF4-FFF2-40B4-BE49-F238E27FC236}">
                    <a16:creationId xmlns:a16="http://schemas.microsoft.com/office/drawing/2014/main" id="{90F39973-43BB-C829-6025-4B8D91CAB5FF}"/>
                  </a:ext>
                </a:extLst>
              </p:cNvPr>
              <p:cNvSpPr txBox="1">
                <a:spLocks noRot="1" noChangeAspect="1" noMove="1" noResize="1" noEditPoints="1" noAdjustHandles="1" noChangeArrowheads="1" noChangeShapeType="1" noTextEdit="1"/>
              </p:cNvSpPr>
              <p:nvPr/>
            </p:nvSpPr>
            <p:spPr>
              <a:xfrm>
                <a:off x="1112852" y="3512401"/>
                <a:ext cx="1496115" cy="1635961"/>
              </a:xfrm>
              <a:prstGeom prst="rect">
                <a:avLst/>
              </a:prstGeom>
              <a:blipFill>
                <a:blip r:embed="rId2"/>
                <a:stretch>
                  <a:fillRect b="-76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359938F8-A2D3-5E2F-7466-1F76D77682B1}"/>
              </a:ext>
            </a:extLst>
          </p:cNvPr>
          <p:cNvSpPr txBox="1"/>
          <p:nvPr/>
        </p:nvSpPr>
        <p:spPr>
          <a:xfrm>
            <a:off x="838200" y="1839667"/>
            <a:ext cx="6359370" cy="369332"/>
          </a:xfrm>
          <a:prstGeom prst="rect">
            <a:avLst/>
          </a:prstGeom>
          <a:noFill/>
        </p:spPr>
        <p:txBody>
          <a:bodyPr wrap="none" rtlCol="0">
            <a:spAutoFit/>
          </a:bodyPr>
          <a:lstStyle/>
          <a:p>
            <a:r>
              <a:rPr lang="en-US" dirty="0"/>
              <a:t>Consider a first order map for a hard-edge model of a solenoid </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67274F6-8F38-1FC0-6571-1D2E5FFAAFF5}"/>
                  </a:ext>
                </a:extLst>
              </p:cNvPr>
              <p:cNvSpPr txBox="1"/>
              <p:nvPr/>
            </p:nvSpPr>
            <p:spPr>
              <a:xfrm>
                <a:off x="4116014" y="2661527"/>
                <a:ext cx="3413434" cy="17017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m>
                            <m:mPr>
                              <m:mcs>
                                <m:mc>
                                  <m:mcPr>
                                    <m:count m:val="6"/>
                                    <m:mcJc m:val="center"/>
                                  </m:mcPr>
                                </m:mc>
                              </m:mcs>
                              <m:ctrlPr>
                                <a:rPr lang="en-US" i="1" smtClean="0">
                                  <a:latin typeface="Cambria Math" panose="02040503050406030204" pitchFamily="18" charset="0"/>
                                </a:rPr>
                              </m:ctrlPr>
                            </m:mPr>
                            <m:mr>
                              <m:e>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11</m:t>
                                    </m:r>
                                  </m:sub>
                                </m:sSub>
                                <m:r>
                                  <a:rPr lang="de-DE" b="0" i="1" smtClean="0">
                                    <a:latin typeface="Cambria Math" panose="02040503050406030204" pitchFamily="18" charset="0"/>
                                  </a:rPr>
                                  <m:t> </m:t>
                                </m:r>
                              </m:e>
                              <m:e>
                                <m:r>
                                  <a:rPr lang="en-US" i="1" smtClean="0">
                                    <a:latin typeface="Cambria Math" panose="02040503050406030204" pitchFamily="18" charset="0"/>
                                  </a:rPr>
                                  <m:t>⋯</m:t>
                                </m:r>
                              </m:e>
                              <m:e>
                                <m:r>
                                  <a:rPr lang="en-US" i="1">
                                    <a:latin typeface="Cambria Math" panose="02040503050406030204" pitchFamily="18" charset="0"/>
                                  </a:rPr>
                                  <m:t>⋯</m:t>
                                </m:r>
                              </m:e>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1</m:t>
                                    </m:r>
                                    <m:r>
                                      <a:rPr lang="de-DE" b="0" i="1" smtClean="0">
                                        <a:latin typeface="Cambria Math" panose="02040503050406030204" pitchFamily="18" charset="0"/>
                                      </a:rPr>
                                      <m:t>4</m:t>
                                    </m:r>
                                  </m:sub>
                                </m:sSub>
                                <m:r>
                                  <a:rPr lang="de-DE" i="1" smtClean="0">
                                    <a:latin typeface="Cambria Math" panose="02040503050406030204" pitchFamily="18" charset="0"/>
                                  </a:rPr>
                                  <m:t> </m:t>
                                </m:r>
                              </m:e>
                              <m:e>
                                <m:r>
                                  <a:rPr lang="de-DE" b="0" i="1" smtClean="0">
                                    <a:latin typeface="Cambria Math" panose="02040503050406030204" pitchFamily="18" charset="0"/>
                                  </a:rPr>
                                  <m:t>0</m:t>
                                </m:r>
                              </m:e>
                              <m:e>
                                <m:r>
                                  <a:rPr lang="de-DE" b="0" i="1" smtClean="0">
                                    <a:latin typeface="Cambria Math" panose="02040503050406030204" pitchFamily="18" charset="0"/>
                                  </a:rPr>
                                  <m:t>0</m:t>
                                </m:r>
                              </m:e>
                            </m:mr>
                            <m:mr>
                              <m:e>
                                <m:r>
                                  <a:rPr lang="en-US" i="1" smtClean="0">
                                    <a:latin typeface="Cambria Math" panose="02040503050406030204" pitchFamily="18" charset="0"/>
                                  </a:rPr>
                                  <m:t>⋮</m:t>
                                </m:r>
                              </m:e>
                              <m:e>
                                <m:r>
                                  <a:rPr lang="en-US" i="1" smtClean="0">
                                    <a:latin typeface="Cambria Math" panose="02040503050406030204" pitchFamily="18" charset="0"/>
                                  </a:rPr>
                                  <m:t>⋱</m:t>
                                </m:r>
                              </m:e>
                              <m:e/>
                              <m:e/>
                              <m:e>
                                <m:r>
                                  <a:rPr lang="de-DE" b="0" i="1" smtClean="0">
                                    <a:latin typeface="Cambria Math" panose="02040503050406030204" pitchFamily="18" charset="0"/>
                                  </a:rPr>
                                  <m:t>0</m:t>
                                </m:r>
                              </m:e>
                              <m:e>
                                <m:r>
                                  <a:rPr lang="de-DE" b="0" i="1" smtClean="0">
                                    <a:latin typeface="Cambria Math" panose="02040503050406030204" pitchFamily="18" charset="0"/>
                                  </a:rPr>
                                  <m:t>0</m:t>
                                </m:r>
                              </m:e>
                            </m:mr>
                            <m:mr>
                              <m:e>
                                <m:r>
                                  <a:rPr lang="en-US" i="1">
                                    <a:latin typeface="Cambria Math" panose="02040503050406030204" pitchFamily="18" charset="0"/>
                                  </a:rPr>
                                  <m:t>⋮</m:t>
                                </m:r>
                              </m:e>
                              <m:e/>
                              <m:e>
                                <m:r>
                                  <a:rPr lang="en-US" i="1">
                                    <a:latin typeface="Cambria Math" panose="02040503050406030204" pitchFamily="18" charset="0"/>
                                  </a:rPr>
                                  <m:t>⋱</m:t>
                                </m:r>
                              </m:e>
                              <m:e/>
                              <m:e>
                                <m:r>
                                  <a:rPr lang="de-DE" b="0" i="1" smtClean="0">
                                    <a:latin typeface="Cambria Math" panose="02040503050406030204" pitchFamily="18" charset="0"/>
                                  </a:rPr>
                                  <m:t>0</m:t>
                                </m:r>
                              </m:e>
                              <m:e>
                                <m:r>
                                  <a:rPr lang="de-DE" b="0" i="1" smtClean="0">
                                    <a:latin typeface="Cambria Math" panose="02040503050406030204" pitchFamily="18" charset="0"/>
                                  </a:rPr>
                                  <m:t>0</m:t>
                                </m:r>
                              </m:e>
                            </m:mr>
                            <m:mr>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4</m:t>
                                    </m:r>
                                    <m:r>
                                      <a:rPr lang="de-DE" i="1">
                                        <a:latin typeface="Cambria Math" panose="02040503050406030204" pitchFamily="18" charset="0"/>
                                      </a:rPr>
                                      <m:t>1</m:t>
                                    </m:r>
                                  </m:sub>
                                </m:sSub>
                                <m:r>
                                  <a:rPr lang="de-DE" i="1" smtClean="0">
                                    <a:latin typeface="Cambria Math" panose="02040503050406030204" pitchFamily="18" charset="0"/>
                                  </a:rPr>
                                  <m:t> </m:t>
                                </m:r>
                              </m:e>
                              <m:e/>
                              <m:e/>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44</m:t>
                                    </m:r>
                                  </m:sub>
                                </m:sSub>
                                <m:r>
                                  <a:rPr lang="de-DE" i="1" smtClean="0">
                                    <a:latin typeface="Cambria Math" panose="02040503050406030204" pitchFamily="18" charset="0"/>
                                  </a:rPr>
                                  <m:t> </m:t>
                                </m:r>
                              </m:e>
                              <m:e>
                                <m:r>
                                  <a:rPr lang="de-DE" b="0" i="1" smtClean="0">
                                    <a:latin typeface="Cambria Math" panose="02040503050406030204" pitchFamily="18" charset="0"/>
                                  </a:rPr>
                                  <m:t>0</m:t>
                                </m:r>
                              </m:e>
                              <m:e>
                                <m:r>
                                  <a:rPr lang="de-DE" b="0" i="1" smtClean="0">
                                    <a:latin typeface="Cambria Math" panose="02040503050406030204" pitchFamily="18" charset="0"/>
                                  </a:rPr>
                                  <m:t>0</m:t>
                                </m:r>
                              </m:e>
                            </m:mr>
                            <m:mr>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1</m:t>
                                </m:r>
                              </m:e>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56</m:t>
                                    </m:r>
                                  </m:sub>
                                </m:sSub>
                                <m:r>
                                  <a:rPr lang="de-DE" i="1" smtClean="0">
                                    <a:latin typeface="Cambria Math" panose="02040503050406030204" pitchFamily="18" charset="0"/>
                                  </a:rPr>
                                  <m:t> </m:t>
                                </m:r>
                              </m:e>
                            </m:mr>
                            <m:mr>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1</m:t>
                                </m:r>
                              </m:e>
                            </m:mr>
                          </m:m>
                        </m:e>
                      </m:d>
                    </m:oMath>
                  </m:oMathPara>
                </a14:m>
                <a:endParaRPr lang="en-US" dirty="0"/>
              </a:p>
            </p:txBody>
          </p:sp>
        </mc:Choice>
        <mc:Fallback xmlns="">
          <p:sp>
            <p:nvSpPr>
              <p:cNvPr id="6" name="TextBox 5">
                <a:extLst>
                  <a:ext uri="{FF2B5EF4-FFF2-40B4-BE49-F238E27FC236}">
                    <a16:creationId xmlns:a16="http://schemas.microsoft.com/office/drawing/2014/main" id="{C67274F6-8F38-1FC0-6571-1D2E5FFAAFF5}"/>
                  </a:ext>
                </a:extLst>
              </p:cNvPr>
              <p:cNvSpPr txBox="1">
                <a:spLocks noRot="1" noChangeAspect="1" noMove="1" noResize="1" noEditPoints="1" noAdjustHandles="1" noChangeArrowheads="1" noChangeShapeType="1" noTextEdit="1"/>
              </p:cNvSpPr>
              <p:nvPr/>
            </p:nvSpPr>
            <p:spPr>
              <a:xfrm>
                <a:off x="4116014" y="2661527"/>
                <a:ext cx="3413434" cy="1701748"/>
              </a:xfrm>
              <a:prstGeom prst="rect">
                <a:avLst/>
              </a:prstGeom>
              <a:blipFill>
                <a:blip r:embed="rId3"/>
                <a:stretch>
                  <a:fillRect b="-7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BA1BB82-99D2-A3D3-A0A8-BEE0F1A4AB5A}"/>
                  </a:ext>
                </a:extLst>
              </p:cNvPr>
              <p:cNvSpPr txBox="1"/>
              <p:nvPr/>
            </p:nvSpPr>
            <p:spPr>
              <a:xfrm>
                <a:off x="9130151" y="413997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7" name="TextBox 6">
                <a:extLst>
                  <a:ext uri="{FF2B5EF4-FFF2-40B4-BE49-F238E27FC236}">
                    <a16:creationId xmlns:a16="http://schemas.microsoft.com/office/drawing/2014/main" id="{1BA1BB82-99D2-A3D3-A0A8-BEE0F1A4AB5A}"/>
                  </a:ext>
                </a:extLst>
              </p:cNvPr>
              <p:cNvSpPr txBox="1">
                <a:spLocks noRot="1" noChangeAspect="1" noMove="1" noResize="1" noEditPoints="1" noAdjustHandles="1" noChangeArrowheads="1" noChangeShapeType="1" noTextEdit="1"/>
              </p:cNvSpPr>
              <p:nvPr/>
            </p:nvSpPr>
            <p:spPr>
              <a:xfrm>
                <a:off x="9130151" y="4139976"/>
                <a:ext cx="625428" cy="38081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A403950C-AFBD-F70D-B615-617A46E90843}"/>
              </a:ext>
            </a:extLst>
          </p:cNvPr>
          <p:cNvCxnSpPr>
            <a:cxnSpLocks/>
          </p:cNvCxnSpPr>
          <p:nvPr/>
        </p:nvCxnSpPr>
        <p:spPr>
          <a:xfrm flipV="1">
            <a:off x="2774731" y="3720664"/>
            <a:ext cx="872359" cy="4193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6F77A217-7A4F-B8EA-2FB4-07262E888D8B}"/>
              </a:ext>
            </a:extLst>
          </p:cNvPr>
          <p:cNvCxnSpPr>
            <a:cxnSpLocks/>
          </p:cNvCxnSpPr>
          <p:nvPr/>
        </p:nvCxnSpPr>
        <p:spPr>
          <a:xfrm>
            <a:off x="7998372" y="3720664"/>
            <a:ext cx="935421" cy="4193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DB72596D-1A43-72DB-96C3-575F3B56BE3B}"/>
              </a:ext>
            </a:extLst>
          </p:cNvPr>
          <p:cNvCxnSpPr>
            <a:cxnSpLocks/>
          </p:cNvCxnSpPr>
          <p:nvPr/>
        </p:nvCxnSpPr>
        <p:spPr>
          <a:xfrm>
            <a:off x="2955470" y="5358018"/>
            <a:ext cx="597832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9736954-7A8B-F9CB-1B56-2D0B533D3C64}"/>
                  </a:ext>
                </a:extLst>
              </p:cNvPr>
              <p:cNvSpPr txBox="1"/>
              <p:nvPr/>
            </p:nvSpPr>
            <p:spPr>
              <a:xfrm>
                <a:off x="9130151" y="2200898"/>
                <a:ext cx="146296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𝑛𝑚</m:t>
                          </m:r>
                        </m:sub>
                      </m:sSub>
                      <m:r>
                        <a:rPr lang="de-DE" b="0" i="1" smtClean="0">
                          <a:latin typeface="Cambria Math" panose="02040503050406030204" pitchFamily="18" charset="0"/>
                        </a:rPr>
                        <m:t>(</m:t>
                      </m:r>
                      <m:r>
                        <a:rPr lang="de-DE" b="0" i="1" smtClean="0">
                          <a:latin typeface="Cambria Math" panose="02040503050406030204" pitchFamily="18" charset="0"/>
                        </a:rPr>
                        <m:t>𝐵</m:t>
                      </m:r>
                      <m:r>
                        <a:rPr lang="de-DE" b="0" i="1" smtClean="0">
                          <a:latin typeface="Cambria Math" panose="02040503050406030204" pitchFamily="18" charset="0"/>
                        </a:rPr>
                        <m:t>, </m:t>
                      </m:r>
                      <m:r>
                        <a:rPr lang="de-DE" b="0" i="1" smtClean="0">
                          <a:latin typeface="Cambria Math" panose="02040503050406030204" pitchFamily="18" charset="0"/>
                        </a:rPr>
                        <m:t>𝐿</m:t>
                      </m:r>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6" name="TextBox 15">
                <a:extLst>
                  <a:ext uri="{FF2B5EF4-FFF2-40B4-BE49-F238E27FC236}">
                    <a16:creationId xmlns:a16="http://schemas.microsoft.com/office/drawing/2014/main" id="{B9736954-7A8B-F9CB-1B56-2D0B533D3C64}"/>
                  </a:ext>
                </a:extLst>
              </p:cNvPr>
              <p:cNvSpPr txBox="1">
                <a:spLocks noRot="1" noChangeAspect="1" noMove="1" noResize="1" noEditPoints="1" noAdjustHandles="1" noChangeArrowheads="1" noChangeShapeType="1" noTextEdit="1"/>
              </p:cNvSpPr>
              <p:nvPr/>
            </p:nvSpPr>
            <p:spPr>
              <a:xfrm>
                <a:off x="9130151" y="2200898"/>
                <a:ext cx="1462965" cy="369332"/>
              </a:xfrm>
              <a:prstGeom prst="rect">
                <a:avLst/>
              </a:prstGeom>
              <a:blipFill>
                <a:blip r:embed="rId5"/>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B730CC6-C59B-5195-60F5-087862C4727C}"/>
                  </a:ext>
                </a:extLst>
              </p:cNvPr>
              <p:cNvSpPr txBox="1"/>
              <p:nvPr/>
            </p:nvSpPr>
            <p:spPr>
              <a:xfrm>
                <a:off x="5364517" y="4839707"/>
                <a:ext cx="8282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𝑡</m:t>
                      </m:r>
                    </m:oMath>
                  </m:oMathPara>
                </a14:m>
                <a:endParaRPr lang="en-US" dirty="0"/>
              </a:p>
            </p:txBody>
          </p:sp>
        </mc:Choice>
        <mc:Fallback xmlns="">
          <p:sp>
            <p:nvSpPr>
              <p:cNvPr id="17" name="TextBox 16">
                <a:extLst>
                  <a:ext uri="{FF2B5EF4-FFF2-40B4-BE49-F238E27FC236}">
                    <a16:creationId xmlns:a16="http://schemas.microsoft.com/office/drawing/2014/main" id="{CB730CC6-C59B-5195-60F5-087862C4727C}"/>
                  </a:ext>
                </a:extLst>
              </p:cNvPr>
              <p:cNvSpPr txBox="1">
                <a:spLocks noRot="1" noChangeAspect="1" noMove="1" noResize="1" noEditPoints="1" noAdjustHandles="1" noChangeArrowheads="1" noChangeShapeType="1" noTextEdit="1"/>
              </p:cNvSpPr>
              <p:nvPr/>
            </p:nvSpPr>
            <p:spPr>
              <a:xfrm>
                <a:off x="5364517" y="4839707"/>
                <a:ext cx="828240" cy="369332"/>
              </a:xfrm>
              <a:prstGeom prst="rect">
                <a:avLst/>
              </a:prstGeom>
              <a:blipFill>
                <a:blip r:embed="rId6"/>
                <a:stretch>
                  <a:fillRect b="-13333"/>
                </a:stretch>
              </a:blipFill>
            </p:spPr>
            <p:txBody>
              <a:bodyPr/>
              <a:lstStyle/>
              <a:p>
                <a:r>
                  <a:rPr lang="en-US">
                    <a:noFill/>
                  </a:rPr>
                  <a:t> </a:t>
                </a:r>
              </a:p>
            </p:txBody>
          </p:sp>
        </mc:Fallback>
      </mc:AlternateContent>
    </p:spTree>
    <p:extLst>
      <p:ext uri="{BB962C8B-B14F-4D97-AF65-F5344CB8AC3E}">
        <p14:creationId xmlns:p14="http://schemas.microsoft.com/office/powerpoint/2010/main" val="1240508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090FC-B540-9137-BFF1-5ACBA54CF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3B5720-AA4C-23EB-9397-86D5CB6EFA0A}"/>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5858803-63B3-A7D2-CAAF-403C770074F5}"/>
                  </a:ext>
                </a:extLst>
              </p:cNvPr>
              <p:cNvSpPr txBox="1"/>
              <p:nvPr/>
            </p:nvSpPr>
            <p:spPr>
              <a:xfrm>
                <a:off x="1828802" y="4384906"/>
                <a:ext cx="630749"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55858803-63B3-A7D2-CAAF-403C770074F5}"/>
                  </a:ext>
                </a:extLst>
              </p:cNvPr>
              <p:cNvSpPr txBox="1">
                <a:spLocks noRot="1" noChangeAspect="1" noMove="1" noResize="1" noEditPoints="1" noAdjustHandles="1" noChangeArrowheads="1" noChangeShapeType="1" noTextEdit="1"/>
              </p:cNvSpPr>
              <p:nvPr/>
            </p:nvSpPr>
            <p:spPr>
              <a:xfrm>
                <a:off x="1828802" y="4384906"/>
                <a:ext cx="630749" cy="380810"/>
              </a:xfrm>
              <a:prstGeom prst="rect">
                <a:avLst/>
              </a:prstGeom>
              <a:blipFill>
                <a:blip r:embed="rId2"/>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4940D8DC-FED6-AEDE-3623-58AF71C1F804}"/>
              </a:ext>
            </a:extLst>
          </p:cNvPr>
          <p:cNvSpPr txBox="1"/>
          <p:nvPr/>
        </p:nvSpPr>
        <p:spPr>
          <a:xfrm>
            <a:off x="838200" y="1839667"/>
            <a:ext cx="6359370" cy="369332"/>
          </a:xfrm>
          <a:prstGeom prst="rect">
            <a:avLst/>
          </a:prstGeom>
          <a:noFill/>
        </p:spPr>
        <p:txBody>
          <a:bodyPr wrap="none" rtlCol="0">
            <a:spAutoFit/>
          </a:bodyPr>
          <a:lstStyle/>
          <a:p>
            <a:r>
              <a:rPr lang="en-US" dirty="0"/>
              <a:t>Consider a first order map for a hard-edge model of a solenoid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FE91AE-292E-5EA6-20CD-551535459F93}"/>
                  </a:ext>
                </a:extLst>
              </p:cNvPr>
              <p:cNvSpPr txBox="1"/>
              <p:nvPr/>
            </p:nvSpPr>
            <p:spPr>
              <a:xfrm>
                <a:off x="9732449" y="438490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7" name="TextBox 6">
                <a:extLst>
                  <a:ext uri="{FF2B5EF4-FFF2-40B4-BE49-F238E27FC236}">
                    <a16:creationId xmlns:a16="http://schemas.microsoft.com/office/drawing/2014/main" id="{65FE91AE-292E-5EA6-20CD-551535459F93}"/>
                  </a:ext>
                </a:extLst>
              </p:cNvPr>
              <p:cNvSpPr txBox="1">
                <a:spLocks noRot="1" noChangeAspect="1" noMove="1" noResize="1" noEditPoints="1" noAdjustHandles="1" noChangeArrowheads="1" noChangeShapeType="1" noTextEdit="1"/>
              </p:cNvSpPr>
              <p:nvPr/>
            </p:nvSpPr>
            <p:spPr>
              <a:xfrm>
                <a:off x="9732449" y="4384906"/>
                <a:ext cx="625428" cy="380810"/>
              </a:xfrm>
              <a:prstGeom prst="rect">
                <a:avLst/>
              </a:prstGeom>
              <a:blipFill>
                <a:blip r:embed="rId3"/>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EAD78CCD-1C0B-4868-741E-B327BCDF8198}"/>
              </a:ext>
            </a:extLst>
          </p:cNvPr>
          <p:cNvCxnSpPr>
            <a:cxnSpLocks/>
          </p:cNvCxnSpPr>
          <p:nvPr/>
        </p:nvCxnSpPr>
        <p:spPr>
          <a:xfrm flipV="1">
            <a:off x="2797861" y="3958609"/>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B0B76ABF-A970-0C2F-B9BA-65BA325A5609}"/>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319F2F36-FA04-3FD4-9A90-04B06C673E63}"/>
              </a:ext>
            </a:extLst>
          </p:cNvPr>
          <p:cNvSpPr/>
          <p:nvPr/>
        </p:nvSpPr>
        <p:spPr>
          <a:xfrm>
            <a:off x="4960883" y="2943433"/>
            <a:ext cx="2270234" cy="1922974"/>
          </a:xfrm>
          <a:prstGeom prst="rect">
            <a:avLst/>
          </a:prstGeom>
          <a:solidFill>
            <a:srgbClr val="D4933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363E8D5-80EE-5013-9ABE-60D7935655B2}"/>
                  </a:ext>
                </a:extLst>
              </p:cNvPr>
              <p:cNvSpPr txBox="1"/>
              <p:nvPr/>
            </p:nvSpPr>
            <p:spPr>
              <a:xfrm>
                <a:off x="5879017" y="2453170"/>
                <a:ext cx="3853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m:t>
                      </m:r>
                    </m:oMath>
                  </m:oMathPara>
                </a14:m>
                <a:endParaRPr lang="en-US" dirty="0"/>
              </a:p>
            </p:txBody>
          </p:sp>
        </mc:Choice>
        <mc:Fallback xmlns="">
          <p:sp>
            <p:nvSpPr>
              <p:cNvPr id="12" name="TextBox 11">
                <a:extLst>
                  <a:ext uri="{FF2B5EF4-FFF2-40B4-BE49-F238E27FC236}">
                    <a16:creationId xmlns:a16="http://schemas.microsoft.com/office/drawing/2014/main" id="{1363E8D5-80EE-5013-9ABE-60D7935655B2}"/>
                  </a:ext>
                </a:extLst>
              </p:cNvPr>
              <p:cNvSpPr txBox="1">
                <a:spLocks noRot="1" noChangeAspect="1" noMove="1" noResize="1" noEditPoints="1" noAdjustHandles="1" noChangeArrowheads="1" noChangeShapeType="1" noTextEdit="1"/>
              </p:cNvSpPr>
              <p:nvPr/>
            </p:nvSpPr>
            <p:spPr>
              <a:xfrm>
                <a:off x="5879017" y="2453170"/>
                <a:ext cx="385362" cy="369332"/>
              </a:xfrm>
              <a:prstGeom prst="rect">
                <a:avLst/>
              </a:prstGeom>
              <a:blipFill>
                <a:blip r:embed="rId4"/>
                <a:stretch>
                  <a:fillRect/>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3A280C09-063E-7D86-6CA5-B483A84E1409}"/>
              </a:ext>
            </a:extLst>
          </p:cNvPr>
          <p:cNvCxnSpPr/>
          <p:nvPr/>
        </p:nvCxnSpPr>
        <p:spPr>
          <a:xfrm flipV="1">
            <a:off x="4151584" y="5045081"/>
            <a:ext cx="0" cy="1082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BEBBFF77-1A49-4FAA-FA50-739F088607C1}"/>
              </a:ext>
            </a:extLst>
          </p:cNvPr>
          <p:cNvCxnSpPr>
            <a:cxnSpLocks/>
          </p:cNvCxnSpPr>
          <p:nvPr/>
        </p:nvCxnSpPr>
        <p:spPr>
          <a:xfrm>
            <a:off x="4151584" y="6127531"/>
            <a:ext cx="40885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22EF740-CD38-3F49-5F45-91A915B6DA66}"/>
                  </a:ext>
                </a:extLst>
              </p:cNvPr>
              <p:cNvSpPr txBox="1"/>
              <p:nvPr/>
            </p:nvSpPr>
            <p:spPr>
              <a:xfrm>
                <a:off x="3380860" y="5127637"/>
                <a:ext cx="770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𝑠</m:t>
                      </m:r>
                      <m:r>
                        <a:rPr lang="de-DE"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322EF740-CD38-3F49-5F45-91A915B6DA66}"/>
                  </a:ext>
                </a:extLst>
              </p:cNvPr>
              <p:cNvSpPr txBox="1">
                <a:spLocks noRot="1" noChangeAspect="1" noMove="1" noResize="1" noEditPoints="1" noAdjustHandles="1" noChangeArrowheads="1" noChangeShapeType="1" noTextEdit="1"/>
              </p:cNvSpPr>
              <p:nvPr/>
            </p:nvSpPr>
            <p:spPr>
              <a:xfrm>
                <a:off x="3380860" y="5127637"/>
                <a:ext cx="770724"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D96C367-244C-FF2D-9BCB-0A646EBD4138}"/>
                  </a:ext>
                </a:extLst>
              </p:cNvPr>
              <p:cNvSpPr txBox="1"/>
              <p:nvPr/>
            </p:nvSpPr>
            <p:spPr>
              <a:xfrm>
                <a:off x="8315467" y="5942865"/>
                <a:ext cx="3432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8D96C367-244C-FF2D-9BCB-0A646EBD4138}"/>
                  </a:ext>
                </a:extLst>
              </p:cNvPr>
              <p:cNvSpPr txBox="1">
                <a:spLocks noRot="1" noChangeAspect="1" noMove="1" noResize="1" noEditPoints="1" noAdjustHandles="1" noChangeArrowheads="1" noChangeShapeType="1" noTextEdit="1"/>
              </p:cNvSpPr>
              <p:nvPr/>
            </p:nvSpPr>
            <p:spPr>
              <a:xfrm>
                <a:off x="8315467" y="5942865"/>
                <a:ext cx="343299" cy="369332"/>
              </a:xfrm>
              <a:prstGeom prst="rect">
                <a:avLst/>
              </a:prstGeom>
              <a:blipFill>
                <a:blip r:embed="rId6"/>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7F815138-A319-C504-36B5-24EEF8D30D9D}"/>
              </a:ext>
            </a:extLst>
          </p:cNvPr>
          <p:cNvCxnSpPr/>
          <p:nvPr/>
        </p:nvCxnSpPr>
        <p:spPr>
          <a:xfrm flipV="1">
            <a:off x="504496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5" name="Straight Connector 24">
            <a:extLst>
              <a:ext uri="{FF2B5EF4-FFF2-40B4-BE49-F238E27FC236}">
                <a16:creationId xmlns:a16="http://schemas.microsoft.com/office/drawing/2014/main" id="{B7F5817F-F843-D1AB-20E0-9F72FF2CFDF0}"/>
              </a:ext>
            </a:extLst>
          </p:cNvPr>
          <p:cNvCxnSpPr/>
          <p:nvPr/>
        </p:nvCxnSpPr>
        <p:spPr>
          <a:xfrm flipV="1">
            <a:off x="720282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6" name="Straight Connector 25">
            <a:extLst>
              <a:ext uri="{FF2B5EF4-FFF2-40B4-BE49-F238E27FC236}">
                <a16:creationId xmlns:a16="http://schemas.microsoft.com/office/drawing/2014/main" id="{7807C03C-681D-3C37-4DDE-E90B48F6772B}"/>
              </a:ext>
            </a:extLst>
          </p:cNvPr>
          <p:cNvCxnSpPr>
            <a:cxnSpLocks/>
          </p:cNvCxnSpPr>
          <p:nvPr/>
        </p:nvCxnSpPr>
        <p:spPr>
          <a:xfrm>
            <a:off x="5044966" y="5312303"/>
            <a:ext cx="2152604" cy="0"/>
          </a:xfrm>
          <a:prstGeom prst="line">
            <a:avLst/>
          </a:prstGeom>
          <a:ln w="38100"/>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87094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C218B-22CB-DD47-0A25-4F4CD029B5C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288CDE4-9EA9-BDD5-C335-DBE9005D287C}"/>
              </a:ext>
            </a:extLst>
          </p:cNvPr>
          <p:cNvSpPr/>
          <p:nvPr/>
        </p:nvSpPr>
        <p:spPr>
          <a:xfrm>
            <a:off x="4960882" y="2951812"/>
            <a:ext cx="2270234" cy="1922974"/>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0A7D35-6427-ABF5-8A13-DD8DC8EADC10}"/>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3774FF6-7823-7872-F641-8B38D20F4457}"/>
                  </a:ext>
                </a:extLst>
              </p:cNvPr>
              <p:cNvSpPr txBox="1"/>
              <p:nvPr/>
            </p:nvSpPr>
            <p:spPr>
              <a:xfrm>
                <a:off x="1828802" y="4384906"/>
                <a:ext cx="630749"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D3774FF6-7823-7872-F641-8B38D20F4457}"/>
                  </a:ext>
                </a:extLst>
              </p:cNvPr>
              <p:cNvSpPr txBox="1">
                <a:spLocks noRot="1" noChangeAspect="1" noMove="1" noResize="1" noEditPoints="1" noAdjustHandles="1" noChangeArrowheads="1" noChangeShapeType="1" noTextEdit="1"/>
              </p:cNvSpPr>
              <p:nvPr/>
            </p:nvSpPr>
            <p:spPr>
              <a:xfrm>
                <a:off x="1828802" y="4384906"/>
                <a:ext cx="630749" cy="380810"/>
              </a:xfrm>
              <a:prstGeom prst="rect">
                <a:avLst/>
              </a:prstGeom>
              <a:blipFill>
                <a:blip r:embed="rId2"/>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5861070-C429-A2BF-B54C-2B649FFD8B02}"/>
              </a:ext>
            </a:extLst>
          </p:cNvPr>
          <p:cNvSpPr txBox="1"/>
          <p:nvPr/>
        </p:nvSpPr>
        <p:spPr>
          <a:xfrm>
            <a:off x="838200" y="1839667"/>
            <a:ext cx="9200211" cy="369332"/>
          </a:xfrm>
          <a:prstGeom prst="rect">
            <a:avLst/>
          </a:prstGeom>
          <a:noFill/>
        </p:spPr>
        <p:txBody>
          <a:bodyPr wrap="none" rtlCol="0">
            <a:spAutoFit/>
          </a:bodyPr>
          <a:lstStyle/>
          <a:p>
            <a:r>
              <a:rPr lang="en-US" dirty="0"/>
              <a:t>Matrix can be decomposed into two fringe segments (F) surrounding a homogenous section</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2B751D3-BA26-5A48-DE7A-E7D6C94C569D}"/>
                  </a:ext>
                </a:extLst>
              </p:cNvPr>
              <p:cNvSpPr txBox="1"/>
              <p:nvPr/>
            </p:nvSpPr>
            <p:spPr>
              <a:xfrm>
                <a:off x="9732449" y="438490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7" name="TextBox 6">
                <a:extLst>
                  <a:ext uri="{FF2B5EF4-FFF2-40B4-BE49-F238E27FC236}">
                    <a16:creationId xmlns:a16="http://schemas.microsoft.com/office/drawing/2014/main" id="{22B751D3-BA26-5A48-DE7A-E7D6C94C569D}"/>
                  </a:ext>
                </a:extLst>
              </p:cNvPr>
              <p:cNvSpPr txBox="1">
                <a:spLocks noRot="1" noChangeAspect="1" noMove="1" noResize="1" noEditPoints="1" noAdjustHandles="1" noChangeArrowheads="1" noChangeShapeType="1" noTextEdit="1"/>
              </p:cNvSpPr>
              <p:nvPr/>
            </p:nvSpPr>
            <p:spPr>
              <a:xfrm>
                <a:off x="9732449" y="4384906"/>
                <a:ext cx="625428" cy="380810"/>
              </a:xfrm>
              <a:prstGeom prst="rect">
                <a:avLst/>
              </a:prstGeom>
              <a:blipFill>
                <a:blip r:embed="rId3"/>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8B359A05-5594-653A-16FD-813D4DA4BD9D}"/>
              </a:ext>
            </a:extLst>
          </p:cNvPr>
          <p:cNvCxnSpPr>
            <a:cxnSpLocks/>
          </p:cNvCxnSpPr>
          <p:nvPr/>
        </p:nvCxnSpPr>
        <p:spPr>
          <a:xfrm flipV="1">
            <a:off x="2797861" y="3958609"/>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A496C12-8178-3D42-0827-26858219068A}"/>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ABCD7EA-5DFA-A17D-08BC-C248D4D4715F}"/>
                  </a:ext>
                </a:extLst>
              </p:cNvPr>
              <p:cNvSpPr txBox="1"/>
              <p:nvPr/>
            </p:nvSpPr>
            <p:spPr>
              <a:xfrm>
                <a:off x="5482311" y="2505295"/>
                <a:ext cx="13544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𝐻</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 </m:t>
                      </m:r>
                      <m:r>
                        <a:rPr lang="de-DE" b="0" i="1" smtClean="0">
                          <a:latin typeface="Cambria Math" panose="02040503050406030204" pitchFamily="18" charset="0"/>
                        </a:rPr>
                        <m:t>𝐿</m:t>
                      </m:r>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2ABCD7EA-5DFA-A17D-08BC-C248D4D4715F}"/>
                  </a:ext>
                </a:extLst>
              </p:cNvPr>
              <p:cNvSpPr txBox="1">
                <a:spLocks noRot="1" noChangeAspect="1" noMove="1" noResize="1" noEditPoints="1" noAdjustHandles="1" noChangeArrowheads="1" noChangeShapeType="1" noTextEdit="1"/>
              </p:cNvSpPr>
              <p:nvPr/>
            </p:nvSpPr>
            <p:spPr>
              <a:xfrm>
                <a:off x="5482311" y="2505295"/>
                <a:ext cx="1354473" cy="369332"/>
              </a:xfrm>
              <a:prstGeom prst="rect">
                <a:avLst/>
              </a:prstGeom>
              <a:blipFill>
                <a:blip r:embed="rId4"/>
                <a:stretch>
                  <a:fillRect b="-13333"/>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60DBAF07-DDCD-F94B-C259-B77F0BBAF6C4}"/>
              </a:ext>
            </a:extLst>
          </p:cNvPr>
          <p:cNvCxnSpPr/>
          <p:nvPr/>
        </p:nvCxnSpPr>
        <p:spPr>
          <a:xfrm flipV="1">
            <a:off x="4151584" y="5045081"/>
            <a:ext cx="0" cy="1082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44BD138C-5962-DDED-55E9-0AB24E845994}"/>
              </a:ext>
            </a:extLst>
          </p:cNvPr>
          <p:cNvCxnSpPr>
            <a:cxnSpLocks/>
          </p:cNvCxnSpPr>
          <p:nvPr/>
        </p:nvCxnSpPr>
        <p:spPr>
          <a:xfrm>
            <a:off x="4151584" y="6127531"/>
            <a:ext cx="40885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2393BDB-9638-47C5-F38E-269EEFDE04E2}"/>
                  </a:ext>
                </a:extLst>
              </p:cNvPr>
              <p:cNvSpPr txBox="1"/>
              <p:nvPr/>
            </p:nvSpPr>
            <p:spPr>
              <a:xfrm>
                <a:off x="3380860" y="5127637"/>
                <a:ext cx="770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𝑠</m:t>
                      </m:r>
                      <m:r>
                        <a:rPr lang="de-DE"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C2393BDB-9638-47C5-F38E-269EEFDE04E2}"/>
                  </a:ext>
                </a:extLst>
              </p:cNvPr>
              <p:cNvSpPr txBox="1">
                <a:spLocks noRot="1" noChangeAspect="1" noMove="1" noResize="1" noEditPoints="1" noAdjustHandles="1" noChangeArrowheads="1" noChangeShapeType="1" noTextEdit="1"/>
              </p:cNvSpPr>
              <p:nvPr/>
            </p:nvSpPr>
            <p:spPr>
              <a:xfrm>
                <a:off x="3380860" y="5127637"/>
                <a:ext cx="770724"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321AFC6-509F-0DA8-81D9-E68C205F989F}"/>
                  </a:ext>
                </a:extLst>
              </p:cNvPr>
              <p:cNvSpPr txBox="1"/>
              <p:nvPr/>
            </p:nvSpPr>
            <p:spPr>
              <a:xfrm>
                <a:off x="8315467" y="5942865"/>
                <a:ext cx="3432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2321AFC6-509F-0DA8-81D9-E68C205F989F}"/>
                  </a:ext>
                </a:extLst>
              </p:cNvPr>
              <p:cNvSpPr txBox="1">
                <a:spLocks noRot="1" noChangeAspect="1" noMove="1" noResize="1" noEditPoints="1" noAdjustHandles="1" noChangeArrowheads="1" noChangeShapeType="1" noTextEdit="1"/>
              </p:cNvSpPr>
              <p:nvPr/>
            </p:nvSpPr>
            <p:spPr>
              <a:xfrm>
                <a:off x="8315467" y="5942865"/>
                <a:ext cx="343299" cy="369332"/>
              </a:xfrm>
              <a:prstGeom prst="rect">
                <a:avLst/>
              </a:prstGeom>
              <a:blipFill>
                <a:blip r:embed="rId6"/>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149A6460-E77F-DD51-E1E3-4FF7AED5ABBA}"/>
              </a:ext>
            </a:extLst>
          </p:cNvPr>
          <p:cNvCxnSpPr/>
          <p:nvPr/>
        </p:nvCxnSpPr>
        <p:spPr>
          <a:xfrm flipV="1">
            <a:off x="504496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5" name="Straight Connector 24">
            <a:extLst>
              <a:ext uri="{FF2B5EF4-FFF2-40B4-BE49-F238E27FC236}">
                <a16:creationId xmlns:a16="http://schemas.microsoft.com/office/drawing/2014/main" id="{86277635-046D-26A6-8176-130ABF10F14F}"/>
              </a:ext>
            </a:extLst>
          </p:cNvPr>
          <p:cNvCxnSpPr/>
          <p:nvPr/>
        </p:nvCxnSpPr>
        <p:spPr>
          <a:xfrm flipV="1">
            <a:off x="720282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6" name="Straight Connector 25">
            <a:extLst>
              <a:ext uri="{FF2B5EF4-FFF2-40B4-BE49-F238E27FC236}">
                <a16:creationId xmlns:a16="http://schemas.microsoft.com/office/drawing/2014/main" id="{F6FD6046-8D7D-30E2-15D1-DC66D3E5E953}"/>
              </a:ext>
            </a:extLst>
          </p:cNvPr>
          <p:cNvCxnSpPr>
            <a:cxnSpLocks/>
          </p:cNvCxnSpPr>
          <p:nvPr/>
        </p:nvCxnSpPr>
        <p:spPr>
          <a:xfrm>
            <a:off x="5044966" y="5312303"/>
            <a:ext cx="2152604" cy="0"/>
          </a:xfrm>
          <a:prstGeom prst="line">
            <a:avLst/>
          </a:prstGeom>
          <a:ln w="38100"/>
        </p:spPr>
        <p:style>
          <a:lnRef idx="2">
            <a:schemeClr val="accent2"/>
          </a:lnRef>
          <a:fillRef idx="0">
            <a:schemeClr val="accent2"/>
          </a:fillRef>
          <a:effectRef idx="1">
            <a:schemeClr val="accent2"/>
          </a:effectRef>
          <a:fontRef idx="minor">
            <a:schemeClr val="tx1"/>
          </a:fontRef>
        </p:style>
      </p:cxnSp>
      <p:sp>
        <p:nvSpPr>
          <p:cNvPr id="8" name="Rectangle 7">
            <a:extLst>
              <a:ext uri="{FF2B5EF4-FFF2-40B4-BE49-F238E27FC236}">
                <a16:creationId xmlns:a16="http://schemas.microsoft.com/office/drawing/2014/main" id="{653A2481-8C6E-0987-50F2-D5FABF4EB77B}"/>
              </a:ext>
            </a:extLst>
          </p:cNvPr>
          <p:cNvSpPr/>
          <p:nvPr/>
        </p:nvSpPr>
        <p:spPr>
          <a:xfrm>
            <a:off x="4214649" y="2951812"/>
            <a:ext cx="630750" cy="1922974"/>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6BB8AA-3850-878A-6BF0-D859514D1E5F}"/>
              </a:ext>
            </a:extLst>
          </p:cNvPr>
          <p:cNvSpPr/>
          <p:nvPr/>
        </p:nvSpPr>
        <p:spPr>
          <a:xfrm>
            <a:off x="7346599" y="2951812"/>
            <a:ext cx="630750" cy="1922974"/>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ED4B220-B4D0-B8CF-354C-C3D1788524F9}"/>
                  </a:ext>
                </a:extLst>
              </p:cNvPr>
              <p:cNvSpPr txBox="1"/>
              <p:nvPr/>
            </p:nvSpPr>
            <p:spPr>
              <a:xfrm>
                <a:off x="3971826" y="2547233"/>
                <a:ext cx="11163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𝐹</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𝑟</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4ED4B220-B4D0-B8CF-354C-C3D1788524F9}"/>
                  </a:ext>
                </a:extLst>
              </p:cNvPr>
              <p:cNvSpPr txBox="1">
                <a:spLocks noRot="1" noChangeAspect="1" noMove="1" noResize="1" noEditPoints="1" noAdjustHandles="1" noChangeArrowheads="1" noChangeShapeType="1" noTextEdit="1"/>
              </p:cNvSpPr>
              <p:nvPr/>
            </p:nvSpPr>
            <p:spPr>
              <a:xfrm>
                <a:off x="3971826" y="2547233"/>
                <a:ext cx="1116396" cy="369332"/>
              </a:xfrm>
              <a:prstGeom prst="rect">
                <a:avLst/>
              </a:prstGeom>
              <a:blipFill>
                <a:blip r:embed="rId7"/>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9E8FAA8-6BDC-4CB3-A353-2EB9337FC6B6}"/>
                  </a:ext>
                </a:extLst>
              </p:cNvPr>
              <p:cNvSpPr txBox="1"/>
              <p:nvPr/>
            </p:nvSpPr>
            <p:spPr>
              <a:xfrm>
                <a:off x="7356762" y="2466039"/>
                <a:ext cx="6104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𝐹</m:t>
                          </m:r>
                        </m:e>
                        <m:sup>
                          <m:r>
                            <a:rPr lang="de-DE" b="0" i="1" smtClean="0">
                              <a:latin typeface="Cambria Math" panose="02040503050406030204" pitchFamily="18" charset="0"/>
                            </a:rPr>
                            <m:t>−1</m:t>
                          </m:r>
                        </m:sup>
                      </m:sSup>
                    </m:oMath>
                  </m:oMathPara>
                </a14:m>
                <a:endParaRPr lang="en-US" dirty="0"/>
              </a:p>
            </p:txBody>
          </p:sp>
        </mc:Choice>
        <mc:Fallback xmlns="">
          <p:sp>
            <p:nvSpPr>
              <p:cNvPr id="14" name="TextBox 13">
                <a:extLst>
                  <a:ext uri="{FF2B5EF4-FFF2-40B4-BE49-F238E27FC236}">
                    <a16:creationId xmlns:a16="http://schemas.microsoft.com/office/drawing/2014/main" id="{49E8FAA8-6BDC-4CB3-A353-2EB9337FC6B6}"/>
                  </a:ext>
                </a:extLst>
              </p:cNvPr>
              <p:cNvSpPr txBox="1">
                <a:spLocks noRot="1" noChangeAspect="1" noMove="1" noResize="1" noEditPoints="1" noAdjustHandles="1" noChangeArrowheads="1" noChangeShapeType="1" noTextEdit="1"/>
              </p:cNvSpPr>
              <p:nvPr/>
            </p:nvSpPr>
            <p:spPr>
              <a:xfrm>
                <a:off x="7356762" y="2466039"/>
                <a:ext cx="610424" cy="369332"/>
              </a:xfrm>
              <a:prstGeom prst="rect">
                <a:avLst/>
              </a:prstGeom>
              <a:blipFill>
                <a:blip r:embed="rId8"/>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EA086160-6646-1D63-AD0E-11609E8F93E3}"/>
              </a:ext>
            </a:extLst>
          </p:cNvPr>
          <p:cNvCxnSpPr/>
          <p:nvPr/>
        </p:nvCxnSpPr>
        <p:spPr>
          <a:xfrm>
            <a:off x="7451834" y="5312303"/>
            <a:ext cx="0" cy="81522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09DB69D-8415-6B9F-DAF3-D22468962DD9}"/>
                  </a:ext>
                </a:extLst>
              </p:cNvPr>
              <p:cNvSpPr txBox="1"/>
              <p:nvPr/>
            </p:nvSpPr>
            <p:spPr>
              <a:xfrm>
                <a:off x="7498289" y="5496969"/>
                <a:ext cx="6040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𝐵</m:t>
                          </m:r>
                        </m:e>
                        <m:sub>
                          <m:r>
                            <a:rPr lang="de-DE" b="0" i="1" smtClean="0">
                              <a:latin typeface="Cambria Math" panose="02040503050406030204" pitchFamily="18" charset="0"/>
                            </a:rPr>
                            <m:t>𝑧</m:t>
                          </m:r>
                        </m:sub>
                      </m:sSub>
                    </m:oMath>
                  </m:oMathPara>
                </a14:m>
                <a:endParaRPr lang="en-US" dirty="0"/>
              </a:p>
            </p:txBody>
          </p:sp>
        </mc:Choice>
        <mc:Fallback xmlns="">
          <p:sp>
            <p:nvSpPr>
              <p:cNvPr id="19" name="TextBox 18">
                <a:extLst>
                  <a:ext uri="{FF2B5EF4-FFF2-40B4-BE49-F238E27FC236}">
                    <a16:creationId xmlns:a16="http://schemas.microsoft.com/office/drawing/2014/main" id="{E09DB69D-8415-6B9F-DAF3-D22468962DD9}"/>
                  </a:ext>
                </a:extLst>
              </p:cNvPr>
              <p:cNvSpPr txBox="1">
                <a:spLocks noRot="1" noChangeAspect="1" noMove="1" noResize="1" noEditPoints="1" noAdjustHandles="1" noChangeArrowheads="1" noChangeShapeType="1" noTextEdit="1"/>
              </p:cNvSpPr>
              <p:nvPr/>
            </p:nvSpPr>
            <p:spPr>
              <a:xfrm>
                <a:off x="7498289" y="5496969"/>
                <a:ext cx="604076"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34EC215-C92E-CF96-0849-DECEAA3621B1}"/>
                  </a:ext>
                </a:extLst>
              </p:cNvPr>
              <p:cNvSpPr txBox="1"/>
              <p:nvPr/>
            </p:nvSpPr>
            <p:spPr>
              <a:xfrm>
                <a:off x="9137866" y="2607057"/>
                <a:ext cx="1513428" cy="61908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𝑟</m:t>
                          </m:r>
                        </m:sub>
                      </m:sSub>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𝑟</m:t>
                          </m:r>
                        </m:num>
                        <m:den>
                          <m:r>
                            <a:rPr lang="de-DE" b="0" i="1" smtClean="0">
                              <a:latin typeface="Cambria Math" panose="02040503050406030204" pitchFamily="18" charset="0"/>
                              <a:ea typeface="Cambria Math" panose="02040503050406030204" pitchFamily="18" charset="0"/>
                            </a:rPr>
                            <m:t>2</m:t>
                          </m:r>
                        </m:den>
                      </m:f>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𝐵</m:t>
                              </m:r>
                            </m:e>
                            <m:sub>
                              <m:r>
                                <a:rPr lang="de-DE" b="0" i="1" smtClean="0">
                                  <a:latin typeface="Cambria Math" panose="02040503050406030204" pitchFamily="18" charset="0"/>
                                  <a:ea typeface="Cambria Math" panose="02040503050406030204" pitchFamily="18" charset="0"/>
                                </a:rPr>
                                <m:t>𝑧</m:t>
                              </m:r>
                            </m:sub>
                          </m:sSub>
                        </m:num>
                        <m:den>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𝑠</m:t>
                          </m:r>
                        </m:den>
                      </m:f>
                    </m:oMath>
                  </m:oMathPara>
                </a14:m>
                <a:endParaRPr lang="en-US" dirty="0"/>
              </a:p>
            </p:txBody>
          </p:sp>
        </mc:Choice>
        <mc:Fallback xmlns="">
          <p:sp>
            <p:nvSpPr>
              <p:cNvPr id="20" name="TextBox 19">
                <a:extLst>
                  <a:ext uri="{FF2B5EF4-FFF2-40B4-BE49-F238E27FC236}">
                    <a16:creationId xmlns:a16="http://schemas.microsoft.com/office/drawing/2014/main" id="{634EC215-C92E-CF96-0849-DECEAA3621B1}"/>
                  </a:ext>
                </a:extLst>
              </p:cNvPr>
              <p:cNvSpPr txBox="1">
                <a:spLocks noRot="1" noChangeAspect="1" noMove="1" noResize="1" noEditPoints="1" noAdjustHandles="1" noChangeArrowheads="1" noChangeShapeType="1" noTextEdit="1"/>
              </p:cNvSpPr>
              <p:nvPr/>
            </p:nvSpPr>
            <p:spPr>
              <a:xfrm>
                <a:off x="9137866" y="2607057"/>
                <a:ext cx="1513428" cy="619080"/>
              </a:xfrm>
              <a:prstGeom prst="rect">
                <a:avLst/>
              </a:prstGeom>
              <a:blipFill>
                <a:blip r:embed="rId10"/>
                <a:stretch>
                  <a:fillRect b="-6122"/>
                </a:stretch>
              </a:blipFill>
            </p:spPr>
            <p:txBody>
              <a:bodyPr/>
              <a:lstStyle/>
              <a:p>
                <a:r>
                  <a:rPr lang="en-US">
                    <a:noFill/>
                  </a:rPr>
                  <a:t> </a:t>
                </a:r>
              </a:p>
            </p:txBody>
          </p:sp>
        </mc:Fallback>
      </mc:AlternateContent>
    </p:spTree>
    <p:extLst>
      <p:ext uri="{BB962C8B-B14F-4D97-AF65-F5344CB8AC3E}">
        <p14:creationId xmlns:p14="http://schemas.microsoft.com/office/powerpoint/2010/main" val="1896798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DC7BA-2AEE-DF6B-89CF-618C64D23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A5430A-0709-F066-FCF3-221CE746A026}"/>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2258E85-2889-B83D-B621-C69ACCB21829}"/>
                  </a:ext>
                </a:extLst>
              </p:cNvPr>
              <p:cNvSpPr txBox="1"/>
              <p:nvPr/>
            </p:nvSpPr>
            <p:spPr>
              <a:xfrm>
                <a:off x="1828802" y="4384906"/>
                <a:ext cx="630749"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52258E85-2889-B83D-B621-C69ACCB21829}"/>
                  </a:ext>
                </a:extLst>
              </p:cNvPr>
              <p:cNvSpPr txBox="1">
                <a:spLocks noRot="1" noChangeAspect="1" noMove="1" noResize="1" noEditPoints="1" noAdjustHandles="1" noChangeArrowheads="1" noChangeShapeType="1" noTextEdit="1"/>
              </p:cNvSpPr>
              <p:nvPr/>
            </p:nvSpPr>
            <p:spPr>
              <a:xfrm>
                <a:off x="1828802" y="4384906"/>
                <a:ext cx="630749" cy="38081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66224C4-7121-0218-D2F4-6E5D6F23F7AE}"/>
                  </a:ext>
                </a:extLst>
              </p:cNvPr>
              <p:cNvSpPr txBox="1"/>
              <p:nvPr/>
            </p:nvSpPr>
            <p:spPr>
              <a:xfrm>
                <a:off x="838200" y="1839667"/>
                <a:ext cx="7765267" cy="374270"/>
              </a:xfrm>
              <a:prstGeom prst="rect">
                <a:avLst/>
              </a:prstGeom>
              <a:noFill/>
            </p:spPr>
            <p:txBody>
              <a:bodyPr wrap="none" rtlCol="0">
                <a:spAutoFit/>
              </a:bodyPr>
              <a:lstStyle/>
              <a:p>
                <a:r>
                  <a:rPr lang="en-US" dirty="0"/>
                  <a:t>Now split the whole transport map M into to two segments, each with </a:t>
                </a:r>
                <a14:m>
                  <m:oMath xmlns:m="http://schemas.openxmlformats.org/officeDocument/2006/math">
                    <m:acc>
                      <m:accPr>
                        <m:chr m:val="̃"/>
                        <m:ctrlPr>
                          <a:rPr lang="en-US"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m:t>
                    </m:r>
                    <m:f>
                      <m:fPr>
                        <m:type m:val="skw"/>
                        <m:ctrlPr>
                          <a:rPr lang="de-DE" b="0" i="1" smtClean="0">
                            <a:latin typeface="Cambria Math" panose="02040503050406030204" pitchFamily="18" charset="0"/>
                          </a:rPr>
                        </m:ctrlPr>
                      </m:fPr>
                      <m:num>
                        <m:r>
                          <a:rPr lang="de-DE" b="0" i="1" smtClean="0">
                            <a:latin typeface="Cambria Math" panose="02040503050406030204" pitchFamily="18" charset="0"/>
                          </a:rPr>
                          <m:t>𝐿</m:t>
                        </m:r>
                      </m:num>
                      <m:den>
                        <m:r>
                          <a:rPr lang="de-DE" b="0" i="1" smtClean="0">
                            <a:latin typeface="Cambria Math" panose="02040503050406030204" pitchFamily="18" charset="0"/>
                          </a:rPr>
                          <m:t>2</m:t>
                        </m:r>
                      </m:den>
                    </m:f>
                  </m:oMath>
                </a14:m>
                <a:endParaRPr lang="en-US" dirty="0"/>
              </a:p>
            </p:txBody>
          </p:sp>
        </mc:Choice>
        <mc:Fallback xmlns="">
          <p:sp>
            <p:nvSpPr>
              <p:cNvPr id="5" name="TextBox 4">
                <a:extLst>
                  <a:ext uri="{FF2B5EF4-FFF2-40B4-BE49-F238E27FC236}">
                    <a16:creationId xmlns:a16="http://schemas.microsoft.com/office/drawing/2014/main" id="{966224C4-7121-0218-D2F4-6E5D6F23F7AE}"/>
                  </a:ext>
                </a:extLst>
              </p:cNvPr>
              <p:cNvSpPr txBox="1">
                <a:spLocks noRot="1" noChangeAspect="1" noMove="1" noResize="1" noEditPoints="1" noAdjustHandles="1" noChangeArrowheads="1" noChangeShapeType="1" noTextEdit="1"/>
              </p:cNvSpPr>
              <p:nvPr/>
            </p:nvSpPr>
            <p:spPr>
              <a:xfrm>
                <a:off x="838200" y="1839667"/>
                <a:ext cx="7765267" cy="374270"/>
              </a:xfrm>
              <a:prstGeom prst="rect">
                <a:avLst/>
              </a:prstGeom>
              <a:blipFill>
                <a:blip r:embed="rId3"/>
                <a:stretch>
                  <a:fillRect l="-817" t="-106452" r="-654" b="-161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02541E0-FAC9-CAD5-46CF-A6E93E28B9C6}"/>
                  </a:ext>
                </a:extLst>
              </p:cNvPr>
              <p:cNvSpPr txBox="1"/>
              <p:nvPr/>
            </p:nvSpPr>
            <p:spPr>
              <a:xfrm>
                <a:off x="9732449" y="438490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(2)</m:t>
                          </m:r>
                        </m:sup>
                      </m:sSup>
                    </m:oMath>
                  </m:oMathPara>
                </a14:m>
                <a:endParaRPr lang="en-US" dirty="0"/>
              </a:p>
            </p:txBody>
          </p:sp>
        </mc:Choice>
        <mc:Fallback xmlns="">
          <p:sp>
            <p:nvSpPr>
              <p:cNvPr id="7" name="TextBox 6">
                <a:extLst>
                  <a:ext uri="{FF2B5EF4-FFF2-40B4-BE49-F238E27FC236}">
                    <a16:creationId xmlns:a16="http://schemas.microsoft.com/office/drawing/2014/main" id="{702541E0-FAC9-CAD5-46CF-A6E93E28B9C6}"/>
                  </a:ext>
                </a:extLst>
              </p:cNvPr>
              <p:cNvSpPr txBox="1">
                <a:spLocks noRot="1" noChangeAspect="1" noMove="1" noResize="1" noEditPoints="1" noAdjustHandles="1" noChangeArrowheads="1" noChangeShapeType="1" noTextEdit="1"/>
              </p:cNvSpPr>
              <p:nvPr/>
            </p:nvSpPr>
            <p:spPr>
              <a:xfrm>
                <a:off x="9732449" y="4384906"/>
                <a:ext cx="625428" cy="38081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DA9C6AB1-2F9A-35C7-BD2F-DAB54F00C712}"/>
              </a:ext>
            </a:extLst>
          </p:cNvPr>
          <p:cNvCxnSpPr>
            <a:cxnSpLocks/>
          </p:cNvCxnSpPr>
          <p:nvPr/>
        </p:nvCxnSpPr>
        <p:spPr>
          <a:xfrm flipV="1">
            <a:off x="2797861" y="3958609"/>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0A1F8A78-A47B-84FB-F51C-EC253236F560}"/>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87547F2F-D9D2-76DA-6FA0-0C3F8BAA7755}"/>
              </a:ext>
            </a:extLst>
          </p:cNvPr>
          <p:cNvSpPr/>
          <p:nvPr/>
        </p:nvSpPr>
        <p:spPr>
          <a:xfrm>
            <a:off x="4208515" y="3327918"/>
            <a:ext cx="1450427" cy="1145745"/>
          </a:xfrm>
          <a:prstGeom prst="rect">
            <a:avLst/>
          </a:prstGeom>
          <a:solidFill>
            <a:srgbClr val="D4933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2760C8A-29E9-D766-27DE-0AF44A8E1888}"/>
                  </a:ext>
                </a:extLst>
              </p:cNvPr>
              <p:cNvSpPr txBox="1"/>
              <p:nvPr/>
            </p:nvSpPr>
            <p:spPr>
              <a:xfrm>
                <a:off x="4726086" y="2893931"/>
                <a:ext cx="385362" cy="3742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𝑅</m:t>
                          </m:r>
                        </m:e>
                      </m:acc>
                    </m:oMath>
                  </m:oMathPara>
                </a14:m>
                <a:endParaRPr lang="en-US" dirty="0"/>
              </a:p>
            </p:txBody>
          </p:sp>
        </mc:Choice>
        <mc:Fallback xmlns="">
          <p:sp>
            <p:nvSpPr>
              <p:cNvPr id="36" name="TextBox 35">
                <a:extLst>
                  <a:ext uri="{FF2B5EF4-FFF2-40B4-BE49-F238E27FC236}">
                    <a16:creationId xmlns:a16="http://schemas.microsoft.com/office/drawing/2014/main" id="{A2760C8A-29E9-D766-27DE-0AF44A8E1888}"/>
                  </a:ext>
                </a:extLst>
              </p:cNvPr>
              <p:cNvSpPr txBox="1">
                <a:spLocks noRot="1" noChangeAspect="1" noMove="1" noResize="1" noEditPoints="1" noAdjustHandles="1" noChangeArrowheads="1" noChangeShapeType="1" noTextEdit="1"/>
              </p:cNvSpPr>
              <p:nvPr/>
            </p:nvSpPr>
            <p:spPr>
              <a:xfrm>
                <a:off x="4726086" y="2893931"/>
                <a:ext cx="385362" cy="374270"/>
              </a:xfrm>
              <a:prstGeom prst="rect">
                <a:avLst/>
              </a:prstGeom>
              <a:blipFill>
                <a:blip r:embed="rId5"/>
                <a:stretch>
                  <a:fillRect/>
                </a:stretch>
              </a:blipFill>
            </p:spPr>
            <p:txBody>
              <a:bodyPr/>
              <a:lstStyle/>
              <a:p>
                <a:r>
                  <a:rPr lang="en-US">
                    <a:noFill/>
                  </a:rPr>
                  <a:t> </a:t>
                </a:r>
              </a:p>
            </p:txBody>
          </p:sp>
        </mc:Fallback>
      </mc:AlternateContent>
      <p:sp>
        <p:nvSpPr>
          <p:cNvPr id="37" name="Rectangle 36">
            <a:extLst>
              <a:ext uri="{FF2B5EF4-FFF2-40B4-BE49-F238E27FC236}">
                <a16:creationId xmlns:a16="http://schemas.microsoft.com/office/drawing/2014/main" id="{748F823E-9158-55CB-6EA4-DCD260F6FD84}"/>
              </a:ext>
            </a:extLst>
          </p:cNvPr>
          <p:cNvSpPr/>
          <p:nvPr/>
        </p:nvSpPr>
        <p:spPr>
          <a:xfrm>
            <a:off x="6865040" y="3324127"/>
            <a:ext cx="1450427" cy="1145745"/>
          </a:xfrm>
          <a:prstGeom prst="rect">
            <a:avLst/>
          </a:prstGeom>
          <a:solidFill>
            <a:srgbClr val="D4933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B1073E3-25D2-E4BE-792D-B543A35EB657}"/>
                  </a:ext>
                </a:extLst>
              </p:cNvPr>
              <p:cNvSpPr txBox="1"/>
              <p:nvPr/>
            </p:nvSpPr>
            <p:spPr>
              <a:xfrm>
                <a:off x="6006885" y="3958609"/>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38" name="TextBox 37">
                <a:extLst>
                  <a:ext uri="{FF2B5EF4-FFF2-40B4-BE49-F238E27FC236}">
                    <a16:creationId xmlns:a16="http://schemas.microsoft.com/office/drawing/2014/main" id="{2B1073E3-25D2-E4BE-792D-B543A35EB657}"/>
                  </a:ext>
                </a:extLst>
              </p:cNvPr>
              <p:cNvSpPr txBox="1">
                <a:spLocks noRot="1" noChangeAspect="1" noMove="1" noResize="1" noEditPoints="1" noAdjustHandles="1" noChangeArrowheads="1" noChangeShapeType="1" noTextEdit="1"/>
              </p:cNvSpPr>
              <p:nvPr/>
            </p:nvSpPr>
            <p:spPr>
              <a:xfrm>
                <a:off x="6006885" y="3958609"/>
                <a:ext cx="625428" cy="3808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7C59FF6-457D-9ECA-F4E6-287786403327}"/>
                  </a:ext>
                </a:extLst>
              </p:cNvPr>
              <p:cNvSpPr txBox="1"/>
              <p:nvPr/>
            </p:nvSpPr>
            <p:spPr>
              <a:xfrm>
                <a:off x="7430285" y="2893930"/>
                <a:ext cx="385362" cy="3742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𝑅</m:t>
                          </m:r>
                        </m:e>
                      </m:acc>
                    </m:oMath>
                  </m:oMathPara>
                </a14:m>
                <a:endParaRPr lang="en-US" dirty="0"/>
              </a:p>
            </p:txBody>
          </p:sp>
        </mc:Choice>
        <mc:Fallback xmlns="">
          <p:sp>
            <p:nvSpPr>
              <p:cNvPr id="39" name="TextBox 38">
                <a:extLst>
                  <a:ext uri="{FF2B5EF4-FFF2-40B4-BE49-F238E27FC236}">
                    <a16:creationId xmlns:a16="http://schemas.microsoft.com/office/drawing/2014/main" id="{07C59FF6-457D-9ECA-F4E6-287786403327}"/>
                  </a:ext>
                </a:extLst>
              </p:cNvPr>
              <p:cNvSpPr txBox="1">
                <a:spLocks noRot="1" noChangeAspect="1" noMove="1" noResize="1" noEditPoints="1" noAdjustHandles="1" noChangeArrowheads="1" noChangeShapeType="1" noTextEdit="1"/>
              </p:cNvSpPr>
              <p:nvPr/>
            </p:nvSpPr>
            <p:spPr>
              <a:xfrm>
                <a:off x="7430285" y="2893930"/>
                <a:ext cx="385362" cy="374270"/>
              </a:xfrm>
              <a:prstGeom prst="rect">
                <a:avLst/>
              </a:prstGeom>
              <a:blipFill>
                <a:blip r:embed="rId5"/>
                <a:stretch>
                  <a:fillRect/>
                </a:stretch>
              </a:blipFill>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B0290080-B60C-3D2B-868E-C977187AF088}"/>
              </a:ext>
            </a:extLst>
          </p:cNvPr>
          <p:cNvCxnSpPr>
            <a:cxnSpLocks/>
          </p:cNvCxnSpPr>
          <p:nvPr/>
        </p:nvCxnSpPr>
        <p:spPr>
          <a:xfrm>
            <a:off x="5839871" y="3788979"/>
            <a:ext cx="9594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0872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AE615-02D3-80EB-78F4-562B064FF8A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596C31E-696E-261B-1627-3ED50A1AE3DC}"/>
              </a:ext>
            </a:extLst>
          </p:cNvPr>
          <p:cNvSpPr/>
          <p:nvPr/>
        </p:nvSpPr>
        <p:spPr>
          <a:xfrm>
            <a:off x="4492427" y="3455778"/>
            <a:ext cx="1354465" cy="88118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F59A71-4FE1-5A98-BB23-34AC743F5620}"/>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B5EF495-54D0-DADF-4802-BF9BE0DBF873}"/>
                  </a:ext>
                </a:extLst>
              </p:cNvPr>
              <p:cNvSpPr txBox="1"/>
              <p:nvPr/>
            </p:nvSpPr>
            <p:spPr>
              <a:xfrm>
                <a:off x="1828802" y="4384906"/>
                <a:ext cx="630749"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BB5EF495-54D0-DADF-4802-BF9BE0DBF873}"/>
                  </a:ext>
                </a:extLst>
              </p:cNvPr>
              <p:cNvSpPr txBox="1">
                <a:spLocks noRot="1" noChangeAspect="1" noMove="1" noResize="1" noEditPoints="1" noAdjustHandles="1" noChangeArrowheads="1" noChangeShapeType="1" noTextEdit="1"/>
              </p:cNvSpPr>
              <p:nvPr/>
            </p:nvSpPr>
            <p:spPr>
              <a:xfrm>
                <a:off x="1828802" y="4384906"/>
                <a:ext cx="630749" cy="38081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D9B3196-F4BF-251F-B990-62091C51BBE5}"/>
                  </a:ext>
                </a:extLst>
              </p:cNvPr>
              <p:cNvSpPr txBox="1"/>
              <p:nvPr/>
            </p:nvSpPr>
            <p:spPr>
              <a:xfrm>
                <a:off x="838200" y="1839667"/>
                <a:ext cx="7765267" cy="374270"/>
              </a:xfrm>
              <a:prstGeom prst="rect">
                <a:avLst/>
              </a:prstGeom>
              <a:noFill/>
            </p:spPr>
            <p:txBody>
              <a:bodyPr wrap="none" rtlCol="0">
                <a:spAutoFit/>
              </a:bodyPr>
              <a:lstStyle/>
              <a:p>
                <a:r>
                  <a:rPr lang="en-US" dirty="0"/>
                  <a:t>Now split the whole transport map R into to two segments, each with </a:t>
                </a:r>
                <a14:m>
                  <m:oMath xmlns:m="http://schemas.openxmlformats.org/officeDocument/2006/math">
                    <m:acc>
                      <m:accPr>
                        <m:chr m:val="̃"/>
                        <m:ctrlPr>
                          <a:rPr lang="en-US"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m:t>
                    </m:r>
                    <m:f>
                      <m:fPr>
                        <m:type m:val="skw"/>
                        <m:ctrlPr>
                          <a:rPr lang="de-DE" b="0" i="1" smtClean="0">
                            <a:latin typeface="Cambria Math" panose="02040503050406030204" pitchFamily="18" charset="0"/>
                          </a:rPr>
                        </m:ctrlPr>
                      </m:fPr>
                      <m:num>
                        <m:r>
                          <a:rPr lang="de-DE" b="0" i="1" smtClean="0">
                            <a:latin typeface="Cambria Math" panose="02040503050406030204" pitchFamily="18" charset="0"/>
                          </a:rPr>
                          <m:t>𝐿</m:t>
                        </m:r>
                      </m:num>
                      <m:den>
                        <m:r>
                          <a:rPr lang="de-DE" b="0" i="1" smtClean="0">
                            <a:latin typeface="Cambria Math" panose="02040503050406030204" pitchFamily="18" charset="0"/>
                          </a:rPr>
                          <m:t>2</m:t>
                        </m:r>
                      </m:den>
                    </m:f>
                  </m:oMath>
                </a14:m>
                <a:endParaRPr lang="en-US" dirty="0"/>
              </a:p>
            </p:txBody>
          </p:sp>
        </mc:Choice>
        <mc:Fallback xmlns="">
          <p:sp>
            <p:nvSpPr>
              <p:cNvPr id="5" name="TextBox 4">
                <a:extLst>
                  <a:ext uri="{FF2B5EF4-FFF2-40B4-BE49-F238E27FC236}">
                    <a16:creationId xmlns:a16="http://schemas.microsoft.com/office/drawing/2014/main" id="{DD9B3196-F4BF-251F-B990-62091C51BBE5}"/>
                  </a:ext>
                </a:extLst>
              </p:cNvPr>
              <p:cNvSpPr txBox="1">
                <a:spLocks noRot="1" noChangeAspect="1" noMove="1" noResize="1" noEditPoints="1" noAdjustHandles="1" noChangeArrowheads="1" noChangeShapeType="1" noTextEdit="1"/>
              </p:cNvSpPr>
              <p:nvPr/>
            </p:nvSpPr>
            <p:spPr>
              <a:xfrm>
                <a:off x="838200" y="1839667"/>
                <a:ext cx="7765267" cy="374270"/>
              </a:xfrm>
              <a:prstGeom prst="rect">
                <a:avLst/>
              </a:prstGeom>
              <a:blipFill>
                <a:blip r:embed="rId3"/>
                <a:stretch>
                  <a:fillRect l="-817" t="-106452" b="-161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A436780-D856-E3EE-B40F-34C4618591F5}"/>
                  </a:ext>
                </a:extLst>
              </p:cNvPr>
              <p:cNvSpPr txBox="1"/>
              <p:nvPr/>
            </p:nvSpPr>
            <p:spPr>
              <a:xfrm>
                <a:off x="9732449" y="438490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(2)</m:t>
                          </m:r>
                        </m:sup>
                      </m:sSup>
                    </m:oMath>
                  </m:oMathPara>
                </a14:m>
                <a:endParaRPr lang="en-US" dirty="0"/>
              </a:p>
            </p:txBody>
          </p:sp>
        </mc:Choice>
        <mc:Fallback xmlns="">
          <p:sp>
            <p:nvSpPr>
              <p:cNvPr id="7" name="TextBox 6">
                <a:extLst>
                  <a:ext uri="{FF2B5EF4-FFF2-40B4-BE49-F238E27FC236}">
                    <a16:creationId xmlns:a16="http://schemas.microsoft.com/office/drawing/2014/main" id="{DA436780-D856-E3EE-B40F-34C4618591F5}"/>
                  </a:ext>
                </a:extLst>
              </p:cNvPr>
              <p:cNvSpPr txBox="1">
                <a:spLocks noRot="1" noChangeAspect="1" noMove="1" noResize="1" noEditPoints="1" noAdjustHandles="1" noChangeArrowheads="1" noChangeShapeType="1" noTextEdit="1"/>
              </p:cNvSpPr>
              <p:nvPr/>
            </p:nvSpPr>
            <p:spPr>
              <a:xfrm>
                <a:off x="9732449" y="4384906"/>
                <a:ext cx="625428" cy="38081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D41C6E92-F0C5-2E92-CAC7-E1693A376FDD}"/>
              </a:ext>
            </a:extLst>
          </p:cNvPr>
          <p:cNvCxnSpPr>
            <a:cxnSpLocks/>
          </p:cNvCxnSpPr>
          <p:nvPr/>
        </p:nvCxnSpPr>
        <p:spPr>
          <a:xfrm flipV="1">
            <a:off x="2797861" y="3958609"/>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DCC1602-3841-0AD9-73DC-5C180D5BA672}"/>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566958B-2785-AE12-8579-C0C084C07020}"/>
                  </a:ext>
                </a:extLst>
              </p:cNvPr>
              <p:cNvSpPr txBox="1"/>
              <p:nvPr/>
            </p:nvSpPr>
            <p:spPr>
              <a:xfrm>
                <a:off x="6632751" y="3059668"/>
                <a:ext cx="1382238" cy="3761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𝑀</m:t>
                          </m:r>
                        </m:e>
                      </m:acc>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 </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5566958B-2785-AE12-8579-C0C084C07020}"/>
                  </a:ext>
                </a:extLst>
              </p:cNvPr>
              <p:cNvSpPr txBox="1">
                <a:spLocks noRot="1" noChangeAspect="1" noMove="1" noResize="1" noEditPoints="1" noAdjustHandles="1" noChangeArrowheads="1" noChangeShapeType="1" noTextEdit="1"/>
              </p:cNvSpPr>
              <p:nvPr/>
            </p:nvSpPr>
            <p:spPr>
              <a:xfrm>
                <a:off x="6632751" y="3059668"/>
                <a:ext cx="1382238" cy="376193"/>
              </a:xfrm>
              <a:prstGeom prst="rect">
                <a:avLst/>
              </a:prstGeom>
              <a:blipFill>
                <a:blip r:embed="rId5"/>
                <a:stretch>
                  <a:fillRect b="-12903"/>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6F3BB1E6-9B7F-9903-9F38-3F160E9909AF}"/>
              </a:ext>
            </a:extLst>
          </p:cNvPr>
          <p:cNvCxnSpPr/>
          <p:nvPr/>
        </p:nvCxnSpPr>
        <p:spPr>
          <a:xfrm flipV="1">
            <a:off x="4151584" y="5045081"/>
            <a:ext cx="0" cy="1082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CA5EDBCA-3B54-9968-F15A-F87A2A3955FA}"/>
              </a:ext>
            </a:extLst>
          </p:cNvPr>
          <p:cNvCxnSpPr>
            <a:cxnSpLocks/>
          </p:cNvCxnSpPr>
          <p:nvPr/>
        </p:nvCxnSpPr>
        <p:spPr>
          <a:xfrm>
            <a:off x="4151584" y="6127531"/>
            <a:ext cx="40885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7032CB1-18E3-C68F-427F-2ADCA38D5F84}"/>
                  </a:ext>
                </a:extLst>
              </p:cNvPr>
              <p:cNvSpPr txBox="1"/>
              <p:nvPr/>
            </p:nvSpPr>
            <p:spPr>
              <a:xfrm>
                <a:off x="3380860" y="5127637"/>
                <a:ext cx="770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𝑠</m:t>
                      </m:r>
                      <m:r>
                        <a:rPr lang="de-DE"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97032CB1-18E3-C68F-427F-2ADCA38D5F84}"/>
                  </a:ext>
                </a:extLst>
              </p:cNvPr>
              <p:cNvSpPr txBox="1">
                <a:spLocks noRot="1" noChangeAspect="1" noMove="1" noResize="1" noEditPoints="1" noAdjustHandles="1" noChangeArrowheads="1" noChangeShapeType="1" noTextEdit="1"/>
              </p:cNvSpPr>
              <p:nvPr/>
            </p:nvSpPr>
            <p:spPr>
              <a:xfrm>
                <a:off x="3380860" y="5127637"/>
                <a:ext cx="770724" cy="369332"/>
              </a:xfrm>
              <a:prstGeom prst="rect">
                <a:avLst/>
              </a:prstGeom>
              <a:blipFill>
                <a:blip r:embed="rId6"/>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BD03969-9DBD-D065-2273-DDD155213447}"/>
                  </a:ext>
                </a:extLst>
              </p:cNvPr>
              <p:cNvSpPr txBox="1"/>
              <p:nvPr/>
            </p:nvSpPr>
            <p:spPr>
              <a:xfrm>
                <a:off x="8315467" y="5942865"/>
                <a:ext cx="3432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3BD03969-9DBD-D065-2273-DDD155213447}"/>
                  </a:ext>
                </a:extLst>
              </p:cNvPr>
              <p:cNvSpPr txBox="1">
                <a:spLocks noRot="1" noChangeAspect="1" noMove="1" noResize="1" noEditPoints="1" noAdjustHandles="1" noChangeArrowheads="1" noChangeShapeType="1" noTextEdit="1"/>
              </p:cNvSpPr>
              <p:nvPr/>
            </p:nvSpPr>
            <p:spPr>
              <a:xfrm>
                <a:off x="8315467" y="5942865"/>
                <a:ext cx="343299" cy="369332"/>
              </a:xfrm>
              <a:prstGeom prst="rect">
                <a:avLst/>
              </a:prstGeom>
              <a:blipFill>
                <a:blip r:embed="rId7"/>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D93DAB18-1F82-7A2E-F25B-C0F8770D1F84}"/>
              </a:ext>
            </a:extLst>
          </p:cNvPr>
          <p:cNvCxnSpPr/>
          <p:nvPr/>
        </p:nvCxnSpPr>
        <p:spPr>
          <a:xfrm flipV="1">
            <a:off x="504496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5" name="Straight Connector 24">
            <a:extLst>
              <a:ext uri="{FF2B5EF4-FFF2-40B4-BE49-F238E27FC236}">
                <a16:creationId xmlns:a16="http://schemas.microsoft.com/office/drawing/2014/main" id="{FFDF702B-EEA3-621D-2CA8-2D9851E369E1}"/>
              </a:ext>
            </a:extLst>
          </p:cNvPr>
          <p:cNvCxnSpPr/>
          <p:nvPr/>
        </p:nvCxnSpPr>
        <p:spPr>
          <a:xfrm flipV="1">
            <a:off x="720282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6" name="Straight Connector 25">
            <a:extLst>
              <a:ext uri="{FF2B5EF4-FFF2-40B4-BE49-F238E27FC236}">
                <a16:creationId xmlns:a16="http://schemas.microsoft.com/office/drawing/2014/main" id="{C25B7AF9-F6A0-A3B7-1A22-BAC9129C9D83}"/>
              </a:ext>
            </a:extLst>
          </p:cNvPr>
          <p:cNvCxnSpPr>
            <a:cxnSpLocks/>
          </p:cNvCxnSpPr>
          <p:nvPr/>
        </p:nvCxnSpPr>
        <p:spPr>
          <a:xfrm>
            <a:off x="5044966" y="5312303"/>
            <a:ext cx="2152604" cy="0"/>
          </a:xfrm>
          <a:prstGeom prst="line">
            <a:avLst/>
          </a:prstGeom>
          <a:ln w="38100"/>
        </p:spPr>
        <p:style>
          <a:lnRef idx="2">
            <a:schemeClr val="accent2"/>
          </a:lnRef>
          <a:fillRef idx="0">
            <a:schemeClr val="accent2"/>
          </a:fillRef>
          <a:effectRef idx="1">
            <a:schemeClr val="accent2"/>
          </a:effectRef>
          <a:fontRef idx="minor">
            <a:schemeClr val="tx1"/>
          </a:fontRef>
        </p:style>
      </p:cxnSp>
      <p:sp>
        <p:nvSpPr>
          <p:cNvPr id="8" name="Rectangle 7">
            <a:extLst>
              <a:ext uri="{FF2B5EF4-FFF2-40B4-BE49-F238E27FC236}">
                <a16:creationId xmlns:a16="http://schemas.microsoft.com/office/drawing/2014/main" id="{A3542DC4-CA1E-08F1-5C2D-3EC27A27037A}"/>
              </a:ext>
            </a:extLst>
          </p:cNvPr>
          <p:cNvSpPr/>
          <p:nvPr/>
        </p:nvSpPr>
        <p:spPr>
          <a:xfrm>
            <a:off x="4110189" y="3455776"/>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4D0C4B1-9679-6BB6-7319-167BB66DAEC7}"/>
                  </a:ext>
                </a:extLst>
              </p:cNvPr>
              <p:cNvSpPr txBox="1"/>
              <p:nvPr/>
            </p:nvSpPr>
            <p:spPr>
              <a:xfrm rot="3239398">
                <a:off x="3898748" y="4627689"/>
                <a:ext cx="11163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𝐹</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𝑟</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44D0C4B1-9679-6BB6-7319-167BB66DAEC7}"/>
                  </a:ext>
                </a:extLst>
              </p:cNvPr>
              <p:cNvSpPr txBox="1">
                <a:spLocks noRot="1" noChangeAspect="1" noMove="1" noResize="1" noEditPoints="1" noAdjustHandles="1" noChangeArrowheads="1" noChangeShapeType="1" noTextEdit="1"/>
              </p:cNvSpPr>
              <p:nvPr/>
            </p:nvSpPr>
            <p:spPr>
              <a:xfrm rot="3239398">
                <a:off x="3898748" y="4627689"/>
                <a:ext cx="1116396" cy="369332"/>
              </a:xfrm>
              <a:prstGeom prst="rect">
                <a:avLst/>
              </a:prstGeom>
              <a:blipFill>
                <a:blip r:embed="rId8"/>
                <a:stretch>
                  <a:fillRect b="-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090BAA3-75FA-A3F4-74A6-21755DE483B0}"/>
                  </a:ext>
                </a:extLst>
              </p:cNvPr>
              <p:cNvSpPr txBox="1"/>
              <p:nvPr/>
            </p:nvSpPr>
            <p:spPr>
              <a:xfrm rot="3233354">
                <a:off x="5837539" y="4456948"/>
                <a:ext cx="6104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𝐹</m:t>
                          </m:r>
                        </m:e>
                        <m:sup>
                          <m:r>
                            <a:rPr lang="de-DE" b="0" i="1" smtClean="0">
                              <a:latin typeface="Cambria Math" panose="02040503050406030204" pitchFamily="18" charset="0"/>
                            </a:rPr>
                            <m:t>−1</m:t>
                          </m:r>
                        </m:sup>
                      </m:sSup>
                    </m:oMath>
                  </m:oMathPara>
                </a14:m>
                <a:endParaRPr lang="en-US" dirty="0"/>
              </a:p>
            </p:txBody>
          </p:sp>
        </mc:Choice>
        <mc:Fallback xmlns="">
          <p:sp>
            <p:nvSpPr>
              <p:cNvPr id="14" name="TextBox 13">
                <a:extLst>
                  <a:ext uri="{FF2B5EF4-FFF2-40B4-BE49-F238E27FC236}">
                    <a16:creationId xmlns:a16="http://schemas.microsoft.com/office/drawing/2014/main" id="{2090BAA3-75FA-A3F4-74A6-21755DE483B0}"/>
                  </a:ext>
                </a:extLst>
              </p:cNvPr>
              <p:cNvSpPr txBox="1">
                <a:spLocks noRot="1" noChangeAspect="1" noMove="1" noResize="1" noEditPoints="1" noAdjustHandles="1" noChangeArrowheads="1" noChangeShapeType="1" noTextEdit="1"/>
              </p:cNvSpPr>
              <p:nvPr/>
            </p:nvSpPr>
            <p:spPr>
              <a:xfrm rot="3233354">
                <a:off x="5837539" y="4456948"/>
                <a:ext cx="610424" cy="369332"/>
              </a:xfrm>
              <a:prstGeom prst="rect">
                <a:avLst/>
              </a:prstGeom>
              <a:blipFill>
                <a:blip r:embed="rId9"/>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E457310D-FB8C-C165-58DC-2F47E3875E53}"/>
              </a:ext>
            </a:extLst>
          </p:cNvPr>
          <p:cNvCxnSpPr/>
          <p:nvPr/>
        </p:nvCxnSpPr>
        <p:spPr>
          <a:xfrm>
            <a:off x="7451834" y="5312303"/>
            <a:ext cx="0" cy="81522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95910E0-864F-4A0B-D739-F66288D4A7A5}"/>
                  </a:ext>
                </a:extLst>
              </p:cNvPr>
              <p:cNvSpPr txBox="1"/>
              <p:nvPr/>
            </p:nvSpPr>
            <p:spPr>
              <a:xfrm>
                <a:off x="7498289" y="5496969"/>
                <a:ext cx="6040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𝐵</m:t>
                          </m:r>
                        </m:e>
                        <m:sub>
                          <m:r>
                            <a:rPr lang="de-DE" b="0" i="1" smtClean="0">
                              <a:latin typeface="Cambria Math" panose="02040503050406030204" pitchFamily="18" charset="0"/>
                            </a:rPr>
                            <m:t>𝑧</m:t>
                          </m:r>
                        </m:sub>
                      </m:sSub>
                    </m:oMath>
                  </m:oMathPara>
                </a14:m>
                <a:endParaRPr lang="en-US" dirty="0"/>
              </a:p>
            </p:txBody>
          </p:sp>
        </mc:Choice>
        <mc:Fallback xmlns="">
          <p:sp>
            <p:nvSpPr>
              <p:cNvPr id="19" name="TextBox 18">
                <a:extLst>
                  <a:ext uri="{FF2B5EF4-FFF2-40B4-BE49-F238E27FC236}">
                    <a16:creationId xmlns:a16="http://schemas.microsoft.com/office/drawing/2014/main" id="{595910E0-864F-4A0B-D739-F66288D4A7A5}"/>
                  </a:ext>
                </a:extLst>
              </p:cNvPr>
              <p:cNvSpPr txBox="1">
                <a:spLocks noRot="1" noChangeAspect="1" noMove="1" noResize="1" noEditPoints="1" noAdjustHandles="1" noChangeArrowheads="1" noChangeShapeType="1" noTextEdit="1"/>
              </p:cNvSpPr>
              <p:nvPr/>
            </p:nvSpPr>
            <p:spPr>
              <a:xfrm>
                <a:off x="7498289" y="5496969"/>
                <a:ext cx="604076" cy="369332"/>
              </a:xfrm>
              <a:prstGeom prst="rect">
                <a:avLst/>
              </a:prstGeom>
              <a:blipFill>
                <a:blip r:embed="rId10"/>
                <a:stretch>
                  <a:fillRect/>
                </a:stretch>
              </a:blipFill>
            </p:spPr>
            <p:txBody>
              <a:bodyPr/>
              <a:lstStyle/>
              <a:p>
                <a:r>
                  <a:rPr lang="en-US">
                    <a:noFill/>
                  </a:rPr>
                  <a:t> </a:t>
                </a:r>
              </a:p>
            </p:txBody>
          </p:sp>
        </mc:Fallback>
      </mc:AlternateContent>
      <p:sp>
        <p:nvSpPr>
          <p:cNvPr id="28" name="Rectangle 27">
            <a:extLst>
              <a:ext uri="{FF2B5EF4-FFF2-40B4-BE49-F238E27FC236}">
                <a16:creationId xmlns:a16="http://schemas.microsoft.com/office/drawing/2014/main" id="{C30D63EC-1115-39D5-7091-02AF782ECE43}"/>
              </a:ext>
            </a:extLst>
          </p:cNvPr>
          <p:cNvSpPr/>
          <p:nvPr/>
        </p:nvSpPr>
        <p:spPr>
          <a:xfrm>
            <a:off x="5934843" y="3466426"/>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6DEC72F-BF41-A508-1EF7-C6A44FC3B805}"/>
              </a:ext>
            </a:extLst>
          </p:cNvPr>
          <p:cNvSpPr/>
          <p:nvPr/>
        </p:nvSpPr>
        <p:spPr>
          <a:xfrm>
            <a:off x="6283797" y="3461103"/>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75C6244-0256-4E33-19B6-08A1D9BE5133}"/>
              </a:ext>
            </a:extLst>
          </p:cNvPr>
          <p:cNvSpPr/>
          <p:nvPr/>
        </p:nvSpPr>
        <p:spPr>
          <a:xfrm>
            <a:off x="6632751" y="3471616"/>
            <a:ext cx="1354465" cy="88118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9A55067-E5D5-B9E4-A3B5-CDFF338737D6}"/>
              </a:ext>
            </a:extLst>
          </p:cNvPr>
          <p:cNvSpPr/>
          <p:nvPr/>
        </p:nvSpPr>
        <p:spPr>
          <a:xfrm>
            <a:off x="8075890" y="3455775"/>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79F934C-E69F-93E0-1D08-B3198FB81C04}"/>
                  </a:ext>
                </a:extLst>
              </p:cNvPr>
              <p:cNvSpPr txBox="1"/>
              <p:nvPr/>
            </p:nvSpPr>
            <p:spPr>
              <a:xfrm>
                <a:off x="4489802" y="3029164"/>
                <a:ext cx="1382238" cy="3761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𝑀</m:t>
                          </m:r>
                        </m:e>
                      </m:acc>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 </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32" name="TextBox 31">
                <a:extLst>
                  <a:ext uri="{FF2B5EF4-FFF2-40B4-BE49-F238E27FC236}">
                    <a16:creationId xmlns:a16="http://schemas.microsoft.com/office/drawing/2014/main" id="{E79F934C-E69F-93E0-1D08-B3198FB81C04}"/>
                  </a:ext>
                </a:extLst>
              </p:cNvPr>
              <p:cNvSpPr txBox="1">
                <a:spLocks noRot="1" noChangeAspect="1" noMove="1" noResize="1" noEditPoints="1" noAdjustHandles="1" noChangeArrowheads="1" noChangeShapeType="1" noTextEdit="1"/>
              </p:cNvSpPr>
              <p:nvPr/>
            </p:nvSpPr>
            <p:spPr>
              <a:xfrm>
                <a:off x="4489802" y="3029164"/>
                <a:ext cx="1382238" cy="376193"/>
              </a:xfrm>
              <a:prstGeom prst="rect">
                <a:avLst/>
              </a:prstGeom>
              <a:blipFill>
                <a:blip r:embed="rId11"/>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A50B2AC-3393-441B-AC60-1759F9F3E2D2}"/>
                  </a:ext>
                </a:extLst>
              </p:cNvPr>
              <p:cNvSpPr txBox="1"/>
              <p:nvPr/>
            </p:nvSpPr>
            <p:spPr>
              <a:xfrm rot="3239398">
                <a:off x="6100112" y="4637378"/>
                <a:ext cx="11163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𝐹</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𝑟</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33" name="TextBox 32">
                <a:extLst>
                  <a:ext uri="{FF2B5EF4-FFF2-40B4-BE49-F238E27FC236}">
                    <a16:creationId xmlns:a16="http://schemas.microsoft.com/office/drawing/2014/main" id="{4A50B2AC-3393-441B-AC60-1759F9F3E2D2}"/>
                  </a:ext>
                </a:extLst>
              </p:cNvPr>
              <p:cNvSpPr txBox="1">
                <a:spLocks noRot="1" noChangeAspect="1" noMove="1" noResize="1" noEditPoints="1" noAdjustHandles="1" noChangeArrowheads="1" noChangeShapeType="1" noTextEdit="1"/>
              </p:cNvSpPr>
              <p:nvPr/>
            </p:nvSpPr>
            <p:spPr>
              <a:xfrm rot="3239398">
                <a:off x="6100112" y="4637378"/>
                <a:ext cx="1116396" cy="369332"/>
              </a:xfrm>
              <a:prstGeom prst="rect">
                <a:avLst/>
              </a:prstGeom>
              <a:blipFill>
                <a:blip r:embed="rId12"/>
                <a:stretch>
                  <a:fillRect b="-22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17213B3-2FC7-20A5-C50D-4BA150E1A1AD}"/>
                  </a:ext>
                </a:extLst>
              </p:cNvPr>
              <p:cNvSpPr txBox="1"/>
              <p:nvPr/>
            </p:nvSpPr>
            <p:spPr>
              <a:xfrm rot="3233354">
                <a:off x="7966441" y="4466553"/>
                <a:ext cx="6104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𝐹</m:t>
                          </m:r>
                        </m:e>
                        <m:sup>
                          <m:r>
                            <a:rPr lang="de-DE" b="0" i="1" smtClean="0">
                              <a:latin typeface="Cambria Math" panose="02040503050406030204" pitchFamily="18" charset="0"/>
                            </a:rPr>
                            <m:t>−1</m:t>
                          </m:r>
                        </m:sup>
                      </m:sSup>
                    </m:oMath>
                  </m:oMathPara>
                </a14:m>
                <a:endParaRPr lang="en-US" dirty="0"/>
              </a:p>
            </p:txBody>
          </p:sp>
        </mc:Choice>
        <mc:Fallback xmlns="">
          <p:sp>
            <p:nvSpPr>
              <p:cNvPr id="34" name="TextBox 33">
                <a:extLst>
                  <a:ext uri="{FF2B5EF4-FFF2-40B4-BE49-F238E27FC236}">
                    <a16:creationId xmlns:a16="http://schemas.microsoft.com/office/drawing/2014/main" id="{B17213B3-2FC7-20A5-C50D-4BA150E1A1AD}"/>
                  </a:ext>
                </a:extLst>
              </p:cNvPr>
              <p:cNvSpPr txBox="1">
                <a:spLocks noRot="1" noChangeAspect="1" noMove="1" noResize="1" noEditPoints="1" noAdjustHandles="1" noChangeArrowheads="1" noChangeShapeType="1" noTextEdit="1"/>
              </p:cNvSpPr>
              <p:nvPr/>
            </p:nvSpPr>
            <p:spPr>
              <a:xfrm rot="3233354">
                <a:off x="7966441" y="4466553"/>
                <a:ext cx="610424" cy="369332"/>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26543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99685-FCDD-4696-3333-E5E2E581776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4823850-F640-72A1-A1E9-64C126272B01}"/>
              </a:ext>
            </a:extLst>
          </p:cNvPr>
          <p:cNvSpPr/>
          <p:nvPr/>
        </p:nvSpPr>
        <p:spPr>
          <a:xfrm>
            <a:off x="4492427" y="3455778"/>
            <a:ext cx="1354465" cy="88118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61F9B3-6961-475A-35A4-52D8B16C8CF7}"/>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256FD1E-8911-267D-02E8-4595D8183183}"/>
                  </a:ext>
                </a:extLst>
              </p:cNvPr>
              <p:cNvSpPr txBox="1"/>
              <p:nvPr/>
            </p:nvSpPr>
            <p:spPr>
              <a:xfrm>
                <a:off x="1828802" y="4384906"/>
                <a:ext cx="630749"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6256FD1E-8911-267D-02E8-4595D8183183}"/>
                  </a:ext>
                </a:extLst>
              </p:cNvPr>
              <p:cNvSpPr txBox="1">
                <a:spLocks noRot="1" noChangeAspect="1" noMove="1" noResize="1" noEditPoints="1" noAdjustHandles="1" noChangeArrowheads="1" noChangeShapeType="1" noTextEdit="1"/>
              </p:cNvSpPr>
              <p:nvPr/>
            </p:nvSpPr>
            <p:spPr>
              <a:xfrm>
                <a:off x="1828802" y="4384906"/>
                <a:ext cx="630749" cy="38081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AEE6CAF-A7D7-CF02-F77B-81754BB392F1}"/>
                  </a:ext>
                </a:extLst>
              </p:cNvPr>
              <p:cNvSpPr txBox="1"/>
              <p:nvPr/>
            </p:nvSpPr>
            <p:spPr>
              <a:xfrm>
                <a:off x="838200" y="1839667"/>
                <a:ext cx="10668946" cy="376193"/>
              </a:xfrm>
              <a:prstGeom prst="rect">
                <a:avLst/>
              </a:prstGeom>
              <a:noFill/>
            </p:spPr>
            <p:txBody>
              <a:bodyPr wrap="none" rtlCol="0">
                <a:spAutoFit/>
              </a:bodyPr>
              <a:lstStyle/>
              <a:p>
                <a:r>
                  <a:rPr lang="de-DE" dirty="0"/>
                  <a:t>Matrices </a:t>
                </a:r>
                <a14:m>
                  <m:oMath xmlns:m="http://schemas.openxmlformats.org/officeDocument/2006/math">
                    <m:r>
                      <a:rPr lang="de-DE" b="0" i="1" smtClean="0">
                        <a:latin typeface="Cambria Math" panose="02040503050406030204" pitchFamily="18" charset="0"/>
                      </a:rPr>
                      <m:t>𝐹</m:t>
                    </m:r>
                  </m:oMath>
                </a14:m>
                <a:r>
                  <a:rPr lang="en-US" dirty="0"/>
                  <a:t> and </a:t>
                </a:r>
                <a14:m>
                  <m:oMath xmlns:m="http://schemas.openxmlformats.org/officeDocument/2006/math">
                    <m:sSup>
                      <m:sSupPr>
                        <m:ctrlPr>
                          <a:rPr lang="en-US" i="1" smtClean="0">
                            <a:latin typeface="Cambria Math" panose="02040503050406030204" pitchFamily="18" charset="0"/>
                          </a:rPr>
                        </m:ctrlPr>
                      </m:sSupPr>
                      <m:e>
                        <m:r>
                          <a:rPr lang="de-DE" b="0" i="1" smtClean="0">
                            <a:latin typeface="Cambria Math" panose="02040503050406030204" pitchFamily="18" charset="0"/>
                          </a:rPr>
                          <m:t>𝐹</m:t>
                        </m:r>
                      </m:e>
                      <m:sup>
                        <m:r>
                          <a:rPr lang="de-DE" b="0" i="1" smtClean="0">
                            <a:latin typeface="Cambria Math" panose="02040503050406030204" pitchFamily="18" charset="0"/>
                          </a:rPr>
                          <m:t>−1</m:t>
                        </m:r>
                      </m:sup>
                    </m:sSup>
                  </m:oMath>
                </a14:m>
                <a:r>
                  <a:rPr lang="en-US" dirty="0"/>
                  <a:t> multiply to unity, and the two matrices </a:t>
                </a:r>
                <a14:m>
                  <m:oMath xmlns:m="http://schemas.openxmlformats.org/officeDocument/2006/math">
                    <m:acc>
                      <m:accPr>
                        <m:chr m:val="̃"/>
                        <m:ctrlPr>
                          <a:rPr lang="en-US" i="1" smtClean="0">
                            <a:latin typeface="Cambria Math" panose="02040503050406030204" pitchFamily="18" charset="0"/>
                          </a:rPr>
                        </m:ctrlPr>
                      </m:accPr>
                      <m:e>
                        <m:r>
                          <a:rPr lang="de-DE" b="0" i="1" smtClean="0">
                            <a:latin typeface="Cambria Math" panose="02040503050406030204" pitchFamily="18" charset="0"/>
                          </a:rPr>
                          <m:t>𝑀</m:t>
                        </m:r>
                      </m:e>
                    </m:acc>
                  </m:oMath>
                </a14:m>
                <a:r>
                  <a:rPr lang="en-US" dirty="0"/>
                  <a:t> multiply to </a:t>
                </a:r>
                <a14:m>
                  <m:oMath xmlns:m="http://schemas.openxmlformats.org/officeDocument/2006/math">
                    <m:r>
                      <a:rPr lang="de-DE" b="0" i="1" smtClean="0">
                        <a:latin typeface="Cambria Math" panose="02040503050406030204" pitchFamily="18" charset="0"/>
                      </a:rPr>
                      <m:t>𝑀</m:t>
                    </m:r>
                  </m:oMath>
                </a14:m>
                <a:r>
                  <a:rPr lang="en-US" dirty="0"/>
                  <a:t> so in essence nothing changes.</a:t>
                </a:r>
              </a:p>
            </p:txBody>
          </p:sp>
        </mc:Choice>
        <mc:Fallback xmlns="">
          <p:sp>
            <p:nvSpPr>
              <p:cNvPr id="5" name="TextBox 4">
                <a:extLst>
                  <a:ext uri="{FF2B5EF4-FFF2-40B4-BE49-F238E27FC236}">
                    <a16:creationId xmlns:a16="http://schemas.microsoft.com/office/drawing/2014/main" id="{DAEE6CAF-A7D7-CF02-F77B-81754BB392F1}"/>
                  </a:ext>
                </a:extLst>
              </p:cNvPr>
              <p:cNvSpPr txBox="1">
                <a:spLocks noRot="1" noChangeAspect="1" noMove="1" noResize="1" noEditPoints="1" noAdjustHandles="1" noChangeArrowheads="1" noChangeShapeType="1" noTextEdit="1"/>
              </p:cNvSpPr>
              <p:nvPr/>
            </p:nvSpPr>
            <p:spPr>
              <a:xfrm>
                <a:off x="838200" y="1839667"/>
                <a:ext cx="10668946" cy="376193"/>
              </a:xfrm>
              <a:prstGeom prst="rect">
                <a:avLst/>
              </a:prstGeom>
              <a:blipFill>
                <a:blip r:embed="rId3"/>
                <a:stretch>
                  <a:fillRect l="-595" t="-6452"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905DD6A-3E11-0334-0909-6C5310A239CD}"/>
                  </a:ext>
                </a:extLst>
              </p:cNvPr>
              <p:cNvSpPr txBox="1"/>
              <p:nvPr/>
            </p:nvSpPr>
            <p:spPr>
              <a:xfrm>
                <a:off x="9732449" y="438490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7" name="TextBox 6">
                <a:extLst>
                  <a:ext uri="{FF2B5EF4-FFF2-40B4-BE49-F238E27FC236}">
                    <a16:creationId xmlns:a16="http://schemas.microsoft.com/office/drawing/2014/main" id="{E905DD6A-3E11-0334-0909-6C5310A239CD}"/>
                  </a:ext>
                </a:extLst>
              </p:cNvPr>
              <p:cNvSpPr txBox="1">
                <a:spLocks noRot="1" noChangeAspect="1" noMove="1" noResize="1" noEditPoints="1" noAdjustHandles="1" noChangeArrowheads="1" noChangeShapeType="1" noTextEdit="1"/>
              </p:cNvSpPr>
              <p:nvPr/>
            </p:nvSpPr>
            <p:spPr>
              <a:xfrm>
                <a:off x="9732449" y="4384906"/>
                <a:ext cx="625428" cy="38081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1340CE4C-4852-BF2D-E97B-CD4F9B9FA63E}"/>
              </a:ext>
            </a:extLst>
          </p:cNvPr>
          <p:cNvCxnSpPr>
            <a:cxnSpLocks/>
          </p:cNvCxnSpPr>
          <p:nvPr/>
        </p:nvCxnSpPr>
        <p:spPr>
          <a:xfrm flipV="1">
            <a:off x="2797861" y="3958609"/>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0FA05BC-4B45-556A-9FF7-414B598C0E3D}"/>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B84EF65-5599-2648-E760-55A8BD4B4D67}"/>
                  </a:ext>
                </a:extLst>
              </p:cNvPr>
              <p:cNvSpPr txBox="1"/>
              <p:nvPr/>
            </p:nvSpPr>
            <p:spPr>
              <a:xfrm>
                <a:off x="6632751" y="3059668"/>
                <a:ext cx="1382238" cy="3761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𝑀</m:t>
                          </m:r>
                        </m:e>
                      </m:acc>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 </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EB84EF65-5599-2648-E760-55A8BD4B4D67}"/>
                  </a:ext>
                </a:extLst>
              </p:cNvPr>
              <p:cNvSpPr txBox="1">
                <a:spLocks noRot="1" noChangeAspect="1" noMove="1" noResize="1" noEditPoints="1" noAdjustHandles="1" noChangeArrowheads="1" noChangeShapeType="1" noTextEdit="1"/>
              </p:cNvSpPr>
              <p:nvPr/>
            </p:nvSpPr>
            <p:spPr>
              <a:xfrm>
                <a:off x="6632751" y="3059668"/>
                <a:ext cx="1382238" cy="376193"/>
              </a:xfrm>
              <a:prstGeom prst="rect">
                <a:avLst/>
              </a:prstGeom>
              <a:blipFill>
                <a:blip r:embed="rId5"/>
                <a:stretch>
                  <a:fillRect b="-12903"/>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740EB5E5-E9D8-C088-5E15-82D81BE070FB}"/>
              </a:ext>
            </a:extLst>
          </p:cNvPr>
          <p:cNvCxnSpPr/>
          <p:nvPr/>
        </p:nvCxnSpPr>
        <p:spPr>
          <a:xfrm flipV="1">
            <a:off x="4151584" y="5045081"/>
            <a:ext cx="0" cy="1082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8B5EC829-60B6-E54D-F6EC-10C74E94FF47}"/>
              </a:ext>
            </a:extLst>
          </p:cNvPr>
          <p:cNvCxnSpPr>
            <a:cxnSpLocks/>
          </p:cNvCxnSpPr>
          <p:nvPr/>
        </p:nvCxnSpPr>
        <p:spPr>
          <a:xfrm>
            <a:off x="4151584" y="6127531"/>
            <a:ext cx="40885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A2FD977-49EC-6C4F-284D-9F393D252ED7}"/>
                  </a:ext>
                </a:extLst>
              </p:cNvPr>
              <p:cNvSpPr txBox="1"/>
              <p:nvPr/>
            </p:nvSpPr>
            <p:spPr>
              <a:xfrm>
                <a:off x="3380860" y="5127637"/>
                <a:ext cx="770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𝑠</m:t>
                      </m:r>
                      <m:r>
                        <a:rPr lang="de-DE"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CA2FD977-49EC-6C4F-284D-9F393D252ED7}"/>
                  </a:ext>
                </a:extLst>
              </p:cNvPr>
              <p:cNvSpPr txBox="1">
                <a:spLocks noRot="1" noChangeAspect="1" noMove="1" noResize="1" noEditPoints="1" noAdjustHandles="1" noChangeArrowheads="1" noChangeShapeType="1" noTextEdit="1"/>
              </p:cNvSpPr>
              <p:nvPr/>
            </p:nvSpPr>
            <p:spPr>
              <a:xfrm>
                <a:off x="3380860" y="5127637"/>
                <a:ext cx="770724" cy="369332"/>
              </a:xfrm>
              <a:prstGeom prst="rect">
                <a:avLst/>
              </a:prstGeom>
              <a:blipFill>
                <a:blip r:embed="rId6"/>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DB1E96E-6750-519C-C24D-1EECF7F2FFCF}"/>
                  </a:ext>
                </a:extLst>
              </p:cNvPr>
              <p:cNvSpPr txBox="1"/>
              <p:nvPr/>
            </p:nvSpPr>
            <p:spPr>
              <a:xfrm>
                <a:off x="8315467" y="5942865"/>
                <a:ext cx="3432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3DB1E96E-6750-519C-C24D-1EECF7F2FFCF}"/>
                  </a:ext>
                </a:extLst>
              </p:cNvPr>
              <p:cNvSpPr txBox="1">
                <a:spLocks noRot="1" noChangeAspect="1" noMove="1" noResize="1" noEditPoints="1" noAdjustHandles="1" noChangeArrowheads="1" noChangeShapeType="1" noTextEdit="1"/>
              </p:cNvSpPr>
              <p:nvPr/>
            </p:nvSpPr>
            <p:spPr>
              <a:xfrm>
                <a:off x="8315467" y="5942865"/>
                <a:ext cx="343299" cy="369332"/>
              </a:xfrm>
              <a:prstGeom prst="rect">
                <a:avLst/>
              </a:prstGeom>
              <a:blipFill>
                <a:blip r:embed="rId7"/>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1D9E6E10-2D08-7404-4312-0BA074FB3980}"/>
              </a:ext>
            </a:extLst>
          </p:cNvPr>
          <p:cNvCxnSpPr/>
          <p:nvPr/>
        </p:nvCxnSpPr>
        <p:spPr>
          <a:xfrm flipV="1">
            <a:off x="504496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5" name="Straight Connector 24">
            <a:extLst>
              <a:ext uri="{FF2B5EF4-FFF2-40B4-BE49-F238E27FC236}">
                <a16:creationId xmlns:a16="http://schemas.microsoft.com/office/drawing/2014/main" id="{3AFC0865-FD8D-C7C5-8B22-4D8885BD452A}"/>
              </a:ext>
            </a:extLst>
          </p:cNvPr>
          <p:cNvCxnSpPr/>
          <p:nvPr/>
        </p:nvCxnSpPr>
        <p:spPr>
          <a:xfrm flipV="1">
            <a:off x="720282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6" name="Straight Connector 25">
            <a:extLst>
              <a:ext uri="{FF2B5EF4-FFF2-40B4-BE49-F238E27FC236}">
                <a16:creationId xmlns:a16="http://schemas.microsoft.com/office/drawing/2014/main" id="{707EDE3B-1866-A2CC-5343-722C69AE6034}"/>
              </a:ext>
            </a:extLst>
          </p:cNvPr>
          <p:cNvCxnSpPr>
            <a:cxnSpLocks/>
          </p:cNvCxnSpPr>
          <p:nvPr/>
        </p:nvCxnSpPr>
        <p:spPr>
          <a:xfrm>
            <a:off x="5044966" y="5312303"/>
            <a:ext cx="2152604" cy="0"/>
          </a:xfrm>
          <a:prstGeom prst="line">
            <a:avLst/>
          </a:prstGeom>
          <a:ln w="38100"/>
        </p:spPr>
        <p:style>
          <a:lnRef idx="2">
            <a:schemeClr val="accent2"/>
          </a:lnRef>
          <a:fillRef idx="0">
            <a:schemeClr val="accent2"/>
          </a:fillRef>
          <a:effectRef idx="1">
            <a:schemeClr val="accent2"/>
          </a:effectRef>
          <a:fontRef idx="minor">
            <a:schemeClr val="tx1"/>
          </a:fontRef>
        </p:style>
      </p:cxnSp>
      <p:sp>
        <p:nvSpPr>
          <p:cNvPr id="8" name="Rectangle 7">
            <a:extLst>
              <a:ext uri="{FF2B5EF4-FFF2-40B4-BE49-F238E27FC236}">
                <a16:creationId xmlns:a16="http://schemas.microsoft.com/office/drawing/2014/main" id="{00A844A0-2FB1-D2CC-776A-66056CEE199B}"/>
              </a:ext>
            </a:extLst>
          </p:cNvPr>
          <p:cNvSpPr/>
          <p:nvPr/>
        </p:nvSpPr>
        <p:spPr>
          <a:xfrm>
            <a:off x="4110189" y="3455776"/>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A25B86E-AFE6-ABA0-067F-8F39E101F42D}"/>
                  </a:ext>
                </a:extLst>
              </p:cNvPr>
              <p:cNvSpPr txBox="1"/>
              <p:nvPr/>
            </p:nvSpPr>
            <p:spPr>
              <a:xfrm rot="3239398">
                <a:off x="3898748" y="4627689"/>
                <a:ext cx="11163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𝐹</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𝑟</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CA25B86E-AFE6-ABA0-067F-8F39E101F42D}"/>
                  </a:ext>
                </a:extLst>
              </p:cNvPr>
              <p:cNvSpPr txBox="1">
                <a:spLocks noRot="1" noChangeAspect="1" noMove="1" noResize="1" noEditPoints="1" noAdjustHandles="1" noChangeArrowheads="1" noChangeShapeType="1" noTextEdit="1"/>
              </p:cNvSpPr>
              <p:nvPr/>
            </p:nvSpPr>
            <p:spPr>
              <a:xfrm rot="3239398">
                <a:off x="3898748" y="4627689"/>
                <a:ext cx="1116396" cy="369332"/>
              </a:xfrm>
              <a:prstGeom prst="rect">
                <a:avLst/>
              </a:prstGeom>
              <a:blipFill>
                <a:blip r:embed="rId8"/>
                <a:stretch>
                  <a:fillRect b="-1111"/>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703F3DC0-46C2-6203-664A-E7BDDDBEC4E9}"/>
              </a:ext>
            </a:extLst>
          </p:cNvPr>
          <p:cNvCxnSpPr/>
          <p:nvPr/>
        </p:nvCxnSpPr>
        <p:spPr>
          <a:xfrm>
            <a:off x="7451834" y="5312303"/>
            <a:ext cx="0" cy="81522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0335E77-FE6F-2E80-843F-DF15B4B424EE}"/>
                  </a:ext>
                </a:extLst>
              </p:cNvPr>
              <p:cNvSpPr txBox="1"/>
              <p:nvPr/>
            </p:nvSpPr>
            <p:spPr>
              <a:xfrm>
                <a:off x="7498289" y="5496969"/>
                <a:ext cx="6040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𝐵</m:t>
                          </m:r>
                        </m:e>
                        <m:sub>
                          <m:r>
                            <a:rPr lang="de-DE" b="0" i="1" smtClean="0">
                              <a:latin typeface="Cambria Math" panose="02040503050406030204" pitchFamily="18" charset="0"/>
                            </a:rPr>
                            <m:t>𝑧</m:t>
                          </m:r>
                        </m:sub>
                      </m:sSub>
                    </m:oMath>
                  </m:oMathPara>
                </a14:m>
                <a:endParaRPr lang="en-US" dirty="0"/>
              </a:p>
            </p:txBody>
          </p:sp>
        </mc:Choice>
        <mc:Fallback xmlns="">
          <p:sp>
            <p:nvSpPr>
              <p:cNvPr id="19" name="TextBox 18">
                <a:extLst>
                  <a:ext uri="{FF2B5EF4-FFF2-40B4-BE49-F238E27FC236}">
                    <a16:creationId xmlns:a16="http://schemas.microsoft.com/office/drawing/2014/main" id="{E0335E77-FE6F-2E80-843F-DF15B4B424EE}"/>
                  </a:ext>
                </a:extLst>
              </p:cNvPr>
              <p:cNvSpPr txBox="1">
                <a:spLocks noRot="1" noChangeAspect="1" noMove="1" noResize="1" noEditPoints="1" noAdjustHandles="1" noChangeArrowheads="1" noChangeShapeType="1" noTextEdit="1"/>
              </p:cNvSpPr>
              <p:nvPr/>
            </p:nvSpPr>
            <p:spPr>
              <a:xfrm>
                <a:off x="7498289" y="5496969"/>
                <a:ext cx="604076" cy="369332"/>
              </a:xfrm>
              <a:prstGeom prst="rect">
                <a:avLst/>
              </a:prstGeom>
              <a:blipFill>
                <a:blip r:embed="rId9"/>
                <a:stretch>
                  <a:fillRect/>
                </a:stretch>
              </a:blipFill>
            </p:spPr>
            <p:txBody>
              <a:bodyPr/>
              <a:lstStyle/>
              <a:p>
                <a:r>
                  <a:rPr lang="en-US">
                    <a:noFill/>
                  </a:rPr>
                  <a:t> </a:t>
                </a:r>
              </a:p>
            </p:txBody>
          </p:sp>
        </mc:Fallback>
      </mc:AlternateContent>
      <p:sp>
        <p:nvSpPr>
          <p:cNvPr id="30" name="Rectangle 29">
            <a:extLst>
              <a:ext uri="{FF2B5EF4-FFF2-40B4-BE49-F238E27FC236}">
                <a16:creationId xmlns:a16="http://schemas.microsoft.com/office/drawing/2014/main" id="{4BA5229E-F472-8415-80EE-B6FB2BD95314}"/>
              </a:ext>
            </a:extLst>
          </p:cNvPr>
          <p:cNvSpPr/>
          <p:nvPr/>
        </p:nvSpPr>
        <p:spPr>
          <a:xfrm>
            <a:off x="6632751" y="3471616"/>
            <a:ext cx="1354465" cy="88118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2A59F17-36C5-EBC9-8AD7-114A1F3D8911}"/>
              </a:ext>
            </a:extLst>
          </p:cNvPr>
          <p:cNvSpPr/>
          <p:nvPr/>
        </p:nvSpPr>
        <p:spPr>
          <a:xfrm>
            <a:off x="8075890" y="3455775"/>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44ABD9B-259A-CE40-D75E-6C6314BCFFDC}"/>
                  </a:ext>
                </a:extLst>
              </p:cNvPr>
              <p:cNvSpPr txBox="1"/>
              <p:nvPr/>
            </p:nvSpPr>
            <p:spPr>
              <a:xfrm>
                <a:off x="4489802" y="3029164"/>
                <a:ext cx="1382238" cy="3761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𝑀</m:t>
                          </m:r>
                        </m:e>
                      </m:acc>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 </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32" name="TextBox 31">
                <a:extLst>
                  <a:ext uri="{FF2B5EF4-FFF2-40B4-BE49-F238E27FC236}">
                    <a16:creationId xmlns:a16="http://schemas.microsoft.com/office/drawing/2014/main" id="{944ABD9B-259A-CE40-D75E-6C6314BCFFDC}"/>
                  </a:ext>
                </a:extLst>
              </p:cNvPr>
              <p:cNvSpPr txBox="1">
                <a:spLocks noRot="1" noChangeAspect="1" noMove="1" noResize="1" noEditPoints="1" noAdjustHandles="1" noChangeArrowheads="1" noChangeShapeType="1" noTextEdit="1"/>
              </p:cNvSpPr>
              <p:nvPr/>
            </p:nvSpPr>
            <p:spPr>
              <a:xfrm>
                <a:off x="4489802" y="3029164"/>
                <a:ext cx="1382238" cy="376193"/>
              </a:xfrm>
              <a:prstGeom prst="rect">
                <a:avLst/>
              </a:prstGeom>
              <a:blipFill>
                <a:blip r:embed="rId10"/>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5B7912B-5E82-97E1-22C3-4A7341014286}"/>
                  </a:ext>
                </a:extLst>
              </p:cNvPr>
              <p:cNvSpPr txBox="1"/>
              <p:nvPr/>
            </p:nvSpPr>
            <p:spPr>
              <a:xfrm rot="3233354">
                <a:off x="7966441" y="4466553"/>
                <a:ext cx="6104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𝐹</m:t>
                          </m:r>
                        </m:e>
                        <m:sup>
                          <m:r>
                            <a:rPr lang="de-DE" b="0" i="1" smtClean="0">
                              <a:latin typeface="Cambria Math" panose="02040503050406030204" pitchFamily="18" charset="0"/>
                            </a:rPr>
                            <m:t>−1</m:t>
                          </m:r>
                        </m:sup>
                      </m:sSup>
                    </m:oMath>
                  </m:oMathPara>
                </a14:m>
                <a:endParaRPr lang="en-US" dirty="0"/>
              </a:p>
            </p:txBody>
          </p:sp>
        </mc:Choice>
        <mc:Fallback xmlns="">
          <p:sp>
            <p:nvSpPr>
              <p:cNvPr id="34" name="TextBox 33">
                <a:extLst>
                  <a:ext uri="{FF2B5EF4-FFF2-40B4-BE49-F238E27FC236}">
                    <a16:creationId xmlns:a16="http://schemas.microsoft.com/office/drawing/2014/main" id="{85B7912B-5E82-97E1-22C3-4A7341014286}"/>
                  </a:ext>
                </a:extLst>
              </p:cNvPr>
              <p:cNvSpPr txBox="1">
                <a:spLocks noRot="1" noChangeAspect="1" noMove="1" noResize="1" noEditPoints="1" noAdjustHandles="1" noChangeArrowheads="1" noChangeShapeType="1" noTextEdit="1"/>
              </p:cNvSpPr>
              <p:nvPr/>
            </p:nvSpPr>
            <p:spPr>
              <a:xfrm rot="3233354">
                <a:off x="7966441" y="4466553"/>
                <a:ext cx="610424" cy="369332"/>
              </a:xfrm>
              <a:prstGeom prst="rect">
                <a:avLst/>
              </a:prstGeom>
              <a:blipFill>
                <a:blip r:embed="rId11"/>
                <a:stretch>
                  <a:fillRect/>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FA00AD78-CF07-3A04-9FE2-FFAFFBCB93AB}"/>
              </a:ext>
            </a:extLst>
          </p:cNvPr>
          <p:cNvSpPr/>
          <p:nvPr/>
        </p:nvSpPr>
        <p:spPr>
          <a:xfrm>
            <a:off x="5904941" y="3465417"/>
            <a:ext cx="669761" cy="881189"/>
          </a:xfrm>
          <a:prstGeom prst="rect">
            <a:avLst/>
          </a:prstGeom>
          <a:solidFill>
            <a:srgbClr val="BE3468">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BD51D60-8A71-0C06-C776-6790394005BB}"/>
                  </a:ext>
                </a:extLst>
              </p:cNvPr>
              <p:cNvSpPr txBox="1"/>
              <p:nvPr/>
            </p:nvSpPr>
            <p:spPr>
              <a:xfrm>
                <a:off x="6075199" y="3041407"/>
                <a:ext cx="32662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m:t>
                      </m:r>
                    </m:oMath>
                  </m:oMathPara>
                </a14:m>
                <a:endParaRPr lang="de-DE" b="0" dirty="0"/>
              </a:p>
            </p:txBody>
          </p:sp>
        </mc:Choice>
        <mc:Fallback xmlns="">
          <p:sp>
            <p:nvSpPr>
              <p:cNvPr id="10" name="TextBox 9">
                <a:extLst>
                  <a:ext uri="{FF2B5EF4-FFF2-40B4-BE49-F238E27FC236}">
                    <a16:creationId xmlns:a16="http://schemas.microsoft.com/office/drawing/2014/main" id="{4BD51D60-8A71-0C06-C776-6790394005BB}"/>
                  </a:ext>
                </a:extLst>
              </p:cNvPr>
              <p:cNvSpPr txBox="1">
                <a:spLocks noRot="1" noChangeAspect="1" noMove="1" noResize="1" noEditPoints="1" noAdjustHandles="1" noChangeArrowheads="1" noChangeShapeType="1" noTextEdit="1"/>
              </p:cNvSpPr>
              <p:nvPr/>
            </p:nvSpPr>
            <p:spPr>
              <a:xfrm>
                <a:off x="6075199" y="3041407"/>
                <a:ext cx="326628" cy="369332"/>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165841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3BEBE-2776-EE6F-67CD-E6DE250E4DB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F613A76-CD16-C946-590E-745E727551D9}"/>
              </a:ext>
            </a:extLst>
          </p:cNvPr>
          <p:cNvSpPr/>
          <p:nvPr/>
        </p:nvSpPr>
        <p:spPr>
          <a:xfrm>
            <a:off x="4492427" y="3455778"/>
            <a:ext cx="1354465" cy="88118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A0CDDD-083E-F96A-36F5-808233545D5B}"/>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32BC7EA-CBEF-8725-59CD-DE6F342C587F}"/>
                  </a:ext>
                </a:extLst>
              </p:cNvPr>
              <p:cNvSpPr txBox="1"/>
              <p:nvPr/>
            </p:nvSpPr>
            <p:spPr>
              <a:xfrm>
                <a:off x="1828802" y="4384906"/>
                <a:ext cx="630749"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132BC7EA-CBEF-8725-59CD-DE6F342C587F}"/>
                  </a:ext>
                </a:extLst>
              </p:cNvPr>
              <p:cNvSpPr txBox="1">
                <a:spLocks noRot="1" noChangeAspect="1" noMove="1" noResize="1" noEditPoints="1" noAdjustHandles="1" noChangeArrowheads="1" noChangeShapeType="1" noTextEdit="1"/>
              </p:cNvSpPr>
              <p:nvPr/>
            </p:nvSpPr>
            <p:spPr>
              <a:xfrm>
                <a:off x="1828802" y="4384906"/>
                <a:ext cx="630749" cy="38081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5E8A197-BA56-139E-64F6-72AA1E17F37E}"/>
                  </a:ext>
                </a:extLst>
              </p:cNvPr>
              <p:cNvSpPr txBox="1"/>
              <p:nvPr/>
            </p:nvSpPr>
            <p:spPr>
              <a:xfrm>
                <a:off x="838200" y="1839667"/>
                <a:ext cx="10418379" cy="657809"/>
              </a:xfrm>
              <a:prstGeom prst="rect">
                <a:avLst/>
              </a:prstGeom>
              <a:noFill/>
            </p:spPr>
            <p:txBody>
              <a:bodyPr wrap="square" rtlCol="0">
                <a:spAutoFit/>
              </a:bodyPr>
              <a:lstStyle/>
              <a:p>
                <a:r>
                  <a:rPr lang="de-DE" dirty="0" err="1"/>
                  <a:t>We</a:t>
                </a:r>
                <a:r>
                  <a:rPr lang="de-DE" dirty="0"/>
                  <a:t> </a:t>
                </a:r>
                <a:r>
                  <a:rPr lang="en-US" dirty="0"/>
                  <a:t>only gain insight into intermediary phase space vector </a:t>
                </a:r>
                <a14:m>
                  <m:oMath xmlns:m="http://schemas.openxmlformats.org/officeDocument/2006/math">
                    <m:sSup>
                      <m:sSupPr>
                        <m:ctrlPr>
                          <a:rPr lang="en-US"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a14:m>
                <a:r>
                  <a:rPr lang="en-US" dirty="0"/>
                  <a:t> which has a debatable significance/accuracy. BUT…</a:t>
                </a:r>
              </a:p>
            </p:txBody>
          </p:sp>
        </mc:Choice>
        <mc:Fallback xmlns="">
          <p:sp>
            <p:nvSpPr>
              <p:cNvPr id="5" name="TextBox 4">
                <a:extLst>
                  <a:ext uri="{FF2B5EF4-FFF2-40B4-BE49-F238E27FC236}">
                    <a16:creationId xmlns:a16="http://schemas.microsoft.com/office/drawing/2014/main" id="{F5E8A197-BA56-139E-64F6-72AA1E17F37E}"/>
                  </a:ext>
                </a:extLst>
              </p:cNvPr>
              <p:cNvSpPr txBox="1">
                <a:spLocks noRot="1" noChangeAspect="1" noMove="1" noResize="1" noEditPoints="1" noAdjustHandles="1" noChangeArrowheads="1" noChangeShapeType="1" noTextEdit="1"/>
              </p:cNvSpPr>
              <p:nvPr/>
            </p:nvSpPr>
            <p:spPr>
              <a:xfrm>
                <a:off x="838200" y="1839667"/>
                <a:ext cx="10418379" cy="657809"/>
              </a:xfrm>
              <a:prstGeom prst="rect">
                <a:avLst/>
              </a:prstGeom>
              <a:blipFill>
                <a:blip r:embed="rId3"/>
                <a:stretch>
                  <a:fillRect l="-609" t="-1887"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5F82AB5-E9BA-3BD0-7268-5B14B58F6341}"/>
                  </a:ext>
                </a:extLst>
              </p:cNvPr>
              <p:cNvSpPr txBox="1"/>
              <p:nvPr/>
            </p:nvSpPr>
            <p:spPr>
              <a:xfrm>
                <a:off x="9732449" y="438490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(2)</m:t>
                          </m:r>
                        </m:sup>
                      </m:sSup>
                    </m:oMath>
                  </m:oMathPara>
                </a14:m>
                <a:endParaRPr lang="en-US" dirty="0"/>
              </a:p>
            </p:txBody>
          </p:sp>
        </mc:Choice>
        <mc:Fallback xmlns="">
          <p:sp>
            <p:nvSpPr>
              <p:cNvPr id="7" name="TextBox 6">
                <a:extLst>
                  <a:ext uri="{FF2B5EF4-FFF2-40B4-BE49-F238E27FC236}">
                    <a16:creationId xmlns:a16="http://schemas.microsoft.com/office/drawing/2014/main" id="{D5F82AB5-E9BA-3BD0-7268-5B14B58F6341}"/>
                  </a:ext>
                </a:extLst>
              </p:cNvPr>
              <p:cNvSpPr txBox="1">
                <a:spLocks noRot="1" noChangeAspect="1" noMove="1" noResize="1" noEditPoints="1" noAdjustHandles="1" noChangeArrowheads="1" noChangeShapeType="1" noTextEdit="1"/>
              </p:cNvSpPr>
              <p:nvPr/>
            </p:nvSpPr>
            <p:spPr>
              <a:xfrm>
                <a:off x="9732449" y="4384906"/>
                <a:ext cx="625428" cy="38081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1F798B76-8A2E-F87A-DE10-A9D1F20E050C}"/>
              </a:ext>
            </a:extLst>
          </p:cNvPr>
          <p:cNvCxnSpPr>
            <a:cxnSpLocks/>
          </p:cNvCxnSpPr>
          <p:nvPr/>
        </p:nvCxnSpPr>
        <p:spPr>
          <a:xfrm flipV="1">
            <a:off x="2797861" y="3958609"/>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1F928E7-10D8-5FF1-6CA0-A6F88A5EF454}"/>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A744631-7CC0-84D3-20A6-1F2FAD02A413}"/>
                  </a:ext>
                </a:extLst>
              </p:cNvPr>
              <p:cNvSpPr txBox="1"/>
              <p:nvPr/>
            </p:nvSpPr>
            <p:spPr>
              <a:xfrm>
                <a:off x="6632751" y="3059668"/>
                <a:ext cx="1382238" cy="3761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𝑀</m:t>
                          </m:r>
                        </m:e>
                      </m:acc>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 </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5A744631-7CC0-84D3-20A6-1F2FAD02A413}"/>
                  </a:ext>
                </a:extLst>
              </p:cNvPr>
              <p:cNvSpPr txBox="1">
                <a:spLocks noRot="1" noChangeAspect="1" noMove="1" noResize="1" noEditPoints="1" noAdjustHandles="1" noChangeArrowheads="1" noChangeShapeType="1" noTextEdit="1"/>
              </p:cNvSpPr>
              <p:nvPr/>
            </p:nvSpPr>
            <p:spPr>
              <a:xfrm>
                <a:off x="6632751" y="3059668"/>
                <a:ext cx="1382238" cy="376193"/>
              </a:xfrm>
              <a:prstGeom prst="rect">
                <a:avLst/>
              </a:prstGeom>
              <a:blipFill>
                <a:blip r:embed="rId5"/>
                <a:stretch>
                  <a:fillRect b="-12903"/>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F620C0F2-814D-71C8-BA3E-E1DE0E83EEFC}"/>
              </a:ext>
            </a:extLst>
          </p:cNvPr>
          <p:cNvCxnSpPr/>
          <p:nvPr/>
        </p:nvCxnSpPr>
        <p:spPr>
          <a:xfrm flipV="1">
            <a:off x="4151584" y="5045081"/>
            <a:ext cx="0" cy="1082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6119744A-DB73-1317-629A-26CE7525B7D6}"/>
              </a:ext>
            </a:extLst>
          </p:cNvPr>
          <p:cNvCxnSpPr>
            <a:cxnSpLocks/>
          </p:cNvCxnSpPr>
          <p:nvPr/>
        </p:nvCxnSpPr>
        <p:spPr>
          <a:xfrm>
            <a:off x="4151584" y="6127531"/>
            <a:ext cx="40885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E182217-5835-3E78-23FC-0E6C093DE484}"/>
                  </a:ext>
                </a:extLst>
              </p:cNvPr>
              <p:cNvSpPr txBox="1"/>
              <p:nvPr/>
            </p:nvSpPr>
            <p:spPr>
              <a:xfrm>
                <a:off x="3380860" y="5127637"/>
                <a:ext cx="770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𝑠</m:t>
                      </m:r>
                      <m:r>
                        <a:rPr lang="de-DE"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AE182217-5835-3E78-23FC-0E6C093DE484}"/>
                  </a:ext>
                </a:extLst>
              </p:cNvPr>
              <p:cNvSpPr txBox="1">
                <a:spLocks noRot="1" noChangeAspect="1" noMove="1" noResize="1" noEditPoints="1" noAdjustHandles="1" noChangeArrowheads="1" noChangeShapeType="1" noTextEdit="1"/>
              </p:cNvSpPr>
              <p:nvPr/>
            </p:nvSpPr>
            <p:spPr>
              <a:xfrm>
                <a:off x="3380860" y="5127637"/>
                <a:ext cx="770724" cy="369332"/>
              </a:xfrm>
              <a:prstGeom prst="rect">
                <a:avLst/>
              </a:prstGeom>
              <a:blipFill>
                <a:blip r:embed="rId6"/>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11BE538-85CC-4FBA-44AC-69EA68294DF4}"/>
                  </a:ext>
                </a:extLst>
              </p:cNvPr>
              <p:cNvSpPr txBox="1"/>
              <p:nvPr/>
            </p:nvSpPr>
            <p:spPr>
              <a:xfrm>
                <a:off x="8315467" y="5942865"/>
                <a:ext cx="3432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411BE538-85CC-4FBA-44AC-69EA68294DF4}"/>
                  </a:ext>
                </a:extLst>
              </p:cNvPr>
              <p:cNvSpPr txBox="1">
                <a:spLocks noRot="1" noChangeAspect="1" noMove="1" noResize="1" noEditPoints="1" noAdjustHandles="1" noChangeArrowheads="1" noChangeShapeType="1" noTextEdit="1"/>
              </p:cNvSpPr>
              <p:nvPr/>
            </p:nvSpPr>
            <p:spPr>
              <a:xfrm>
                <a:off x="8315467" y="5942865"/>
                <a:ext cx="343299" cy="369332"/>
              </a:xfrm>
              <a:prstGeom prst="rect">
                <a:avLst/>
              </a:prstGeom>
              <a:blipFill>
                <a:blip r:embed="rId7"/>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184F8BA1-4534-82F6-C80E-A03EBA04B643}"/>
              </a:ext>
            </a:extLst>
          </p:cNvPr>
          <p:cNvCxnSpPr/>
          <p:nvPr/>
        </p:nvCxnSpPr>
        <p:spPr>
          <a:xfrm flipV="1">
            <a:off x="504496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5" name="Straight Connector 24">
            <a:extLst>
              <a:ext uri="{FF2B5EF4-FFF2-40B4-BE49-F238E27FC236}">
                <a16:creationId xmlns:a16="http://schemas.microsoft.com/office/drawing/2014/main" id="{AFDB91B6-3514-660D-E5C7-43AAF4BCF06E}"/>
              </a:ext>
            </a:extLst>
          </p:cNvPr>
          <p:cNvCxnSpPr/>
          <p:nvPr/>
        </p:nvCxnSpPr>
        <p:spPr>
          <a:xfrm flipV="1">
            <a:off x="720282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6" name="Straight Connector 25">
            <a:extLst>
              <a:ext uri="{FF2B5EF4-FFF2-40B4-BE49-F238E27FC236}">
                <a16:creationId xmlns:a16="http://schemas.microsoft.com/office/drawing/2014/main" id="{A2402781-5020-6A32-2235-09D5C47A3A06}"/>
              </a:ext>
            </a:extLst>
          </p:cNvPr>
          <p:cNvCxnSpPr>
            <a:cxnSpLocks/>
          </p:cNvCxnSpPr>
          <p:nvPr/>
        </p:nvCxnSpPr>
        <p:spPr>
          <a:xfrm>
            <a:off x="5044966" y="5312303"/>
            <a:ext cx="2152604" cy="0"/>
          </a:xfrm>
          <a:prstGeom prst="line">
            <a:avLst/>
          </a:prstGeom>
          <a:ln w="38100"/>
        </p:spPr>
        <p:style>
          <a:lnRef idx="2">
            <a:schemeClr val="accent2"/>
          </a:lnRef>
          <a:fillRef idx="0">
            <a:schemeClr val="accent2"/>
          </a:fillRef>
          <a:effectRef idx="1">
            <a:schemeClr val="accent2"/>
          </a:effectRef>
          <a:fontRef idx="minor">
            <a:schemeClr val="tx1"/>
          </a:fontRef>
        </p:style>
      </p:cxnSp>
      <p:sp>
        <p:nvSpPr>
          <p:cNvPr id="8" name="Rectangle 7">
            <a:extLst>
              <a:ext uri="{FF2B5EF4-FFF2-40B4-BE49-F238E27FC236}">
                <a16:creationId xmlns:a16="http://schemas.microsoft.com/office/drawing/2014/main" id="{85C01900-E24E-E59D-6084-0499D9838295}"/>
              </a:ext>
            </a:extLst>
          </p:cNvPr>
          <p:cNvSpPr/>
          <p:nvPr/>
        </p:nvSpPr>
        <p:spPr>
          <a:xfrm>
            <a:off x="4110189" y="3455776"/>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1786915-04F1-7A1E-42C2-96AE1857A536}"/>
                  </a:ext>
                </a:extLst>
              </p:cNvPr>
              <p:cNvSpPr txBox="1"/>
              <p:nvPr/>
            </p:nvSpPr>
            <p:spPr>
              <a:xfrm rot="3239398">
                <a:off x="3898748" y="4627689"/>
                <a:ext cx="11163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𝐹</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𝑟</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21786915-04F1-7A1E-42C2-96AE1857A536}"/>
                  </a:ext>
                </a:extLst>
              </p:cNvPr>
              <p:cNvSpPr txBox="1">
                <a:spLocks noRot="1" noChangeAspect="1" noMove="1" noResize="1" noEditPoints="1" noAdjustHandles="1" noChangeArrowheads="1" noChangeShapeType="1" noTextEdit="1"/>
              </p:cNvSpPr>
              <p:nvPr/>
            </p:nvSpPr>
            <p:spPr>
              <a:xfrm rot="3239398">
                <a:off x="3898748" y="4627689"/>
                <a:ext cx="1116396" cy="369332"/>
              </a:xfrm>
              <a:prstGeom prst="rect">
                <a:avLst/>
              </a:prstGeom>
              <a:blipFill>
                <a:blip r:embed="rId8"/>
                <a:stretch>
                  <a:fillRect b="-1111"/>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3A2DEFBD-3420-D102-E34F-7C39541FFAC7}"/>
              </a:ext>
            </a:extLst>
          </p:cNvPr>
          <p:cNvCxnSpPr/>
          <p:nvPr/>
        </p:nvCxnSpPr>
        <p:spPr>
          <a:xfrm>
            <a:off x="7451834" y="5312303"/>
            <a:ext cx="0" cy="81522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F5ACFE2-1CF7-D697-F552-816EBCAD2676}"/>
                  </a:ext>
                </a:extLst>
              </p:cNvPr>
              <p:cNvSpPr txBox="1"/>
              <p:nvPr/>
            </p:nvSpPr>
            <p:spPr>
              <a:xfrm>
                <a:off x="7498289" y="5496969"/>
                <a:ext cx="6040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𝐵</m:t>
                          </m:r>
                        </m:e>
                        <m:sub>
                          <m:r>
                            <a:rPr lang="de-DE" b="0" i="1" smtClean="0">
                              <a:latin typeface="Cambria Math" panose="02040503050406030204" pitchFamily="18" charset="0"/>
                            </a:rPr>
                            <m:t>𝑧</m:t>
                          </m:r>
                        </m:sub>
                      </m:sSub>
                    </m:oMath>
                  </m:oMathPara>
                </a14:m>
                <a:endParaRPr lang="en-US" dirty="0"/>
              </a:p>
            </p:txBody>
          </p:sp>
        </mc:Choice>
        <mc:Fallback xmlns="">
          <p:sp>
            <p:nvSpPr>
              <p:cNvPr id="19" name="TextBox 18">
                <a:extLst>
                  <a:ext uri="{FF2B5EF4-FFF2-40B4-BE49-F238E27FC236}">
                    <a16:creationId xmlns:a16="http://schemas.microsoft.com/office/drawing/2014/main" id="{BF5ACFE2-1CF7-D697-F552-816EBCAD2676}"/>
                  </a:ext>
                </a:extLst>
              </p:cNvPr>
              <p:cNvSpPr txBox="1">
                <a:spLocks noRot="1" noChangeAspect="1" noMove="1" noResize="1" noEditPoints="1" noAdjustHandles="1" noChangeArrowheads="1" noChangeShapeType="1" noTextEdit="1"/>
              </p:cNvSpPr>
              <p:nvPr/>
            </p:nvSpPr>
            <p:spPr>
              <a:xfrm>
                <a:off x="7498289" y="5496969"/>
                <a:ext cx="604076" cy="369332"/>
              </a:xfrm>
              <a:prstGeom prst="rect">
                <a:avLst/>
              </a:prstGeom>
              <a:blipFill>
                <a:blip r:embed="rId9"/>
                <a:stretch>
                  <a:fillRect/>
                </a:stretch>
              </a:blipFill>
            </p:spPr>
            <p:txBody>
              <a:bodyPr/>
              <a:lstStyle/>
              <a:p>
                <a:r>
                  <a:rPr lang="en-US">
                    <a:noFill/>
                  </a:rPr>
                  <a:t> </a:t>
                </a:r>
              </a:p>
            </p:txBody>
          </p:sp>
        </mc:Fallback>
      </mc:AlternateContent>
      <p:sp>
        <p:nvSpPr>
          <p:cNvPr id="30" name="Rectangle 29">
            <a:extLst>
              <a:ext uri="{FF2B5EF4-FFF2-40B4-BE49-F238E27FC236}">
                <a16:creationId xmlns:a16="http://schemas.microsoft.com/office/drawing/2014/main" id="{BC37288C-87A2-8650-4A72-B8542AC1EE23}"/>
              </a:ext>
            </a:extLst>
          </p:cNvPr>
          <p:cNvSpPr/>
          <p:nvPr/>
        </p:nvSpPr>
        <p:spPr>
          <a:xfrm>
            <a:off x="6632751" y="3471616"/>
            <a:ext cx="1354465" cy="88118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539C81D-802D-E3EA-9F08-E787A3C94D32}"/>
              </a:ext>
            </a:extLst>
          </p:cNvPr>
          <p:cNvSpPr/>
          <p:nvPr/>
        </p:nvSpPr>
        <p:spPr>
          <a:xfrm>
            <a:off x="8075890" y="3455775"/>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94B52F6-9BFC-AECF-C87D-8D8241FA214B}"/>
                  </a:ext>
                </a:extLst>
              </p:cNvPr>
              <p:cNvSpPr txBox="1"/>
              <p:nvPr/>
            </p:nvSpPr>
            <p:spPr>
              <a:xfrm>
                <a:off x="4489802" y="3029164"/>
                <a:ext cx="1382238" cy="3761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𝑀</m:t>
                          </m:r>
                        </m:e>
                      </m:acc>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 </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32" name="TextBox 31">
                <a:extLst>
                  <a:ext uri="{FF2B5EF4-FFF2-40B4-BE49-F238E27FC236}">
                    <a16:creationId xmlns:a16="http://schemas.microsoft.com/office/drawing/2014/main" id="{D94B52F6-9BFC-AECF-C87D-8D8241FA214B}"/>
                  </a:ext>
                </a:extLst>
              </p:cNvPr>
              <p:cNvSpPr txBox="1">
                <a:spLocks noRot="1" noChangeAspect="1" noMove="1" noResize="1" noEditPoints="1" noAdjustHandles="1" noChangeArrowheads="1" noChangeShapeType="1" noTextEdit="1"/>
              </p:cNvSpPr>
              <p:nvPr/>
            </p:nvSpPr>
            <p:spPr>
              <a:xfrm>
                <a:off x="4489802" y="3029164"/>
                <a:ext cx="1382238" cy="376193"/>
              </a:xfrm>
              <a:prstGeom prst="rect">
                <a:avLst/>
              </a:prstGeom>
              <a:blipFill>
                <a:blip r:embed="rId10"/>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4E4AB93-E7B8-A5A9-24D8-2F8DB1AB3701}"/>
                  </a:ext>
                </a:extLst>
              </p:cNvPr>
              <p:cNvSpPr txBox="1"/>
              <p:nvPr/>
            </p:nvSpPr>
            <p:spPr>
              <a:xfrm rot="3233354">
                <a:off x="7966441" y="4466553"/>
                <a:ext cx="6104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𝐹</m:t>
                          </m:r>
                        </m:e>
                        <m:sup>
                          <m:r>
                            <a:rPr lang="de-DE" b="0" i="1" smtClean="0">
                              <a:latin typeface="Cambria Math" panose="02040503050406030204" pitchFamily="18" charset="0"/>
                            </a:rPr>
                            <m:t>−1</m:t>
                          </m:r>
                        </m:sup>
                      </m:sSup>
                    </m:oMath>
                  </m:oMathPara>
                </a14:m>
                <a:endParaRPr lang="en-US" dirty="0"/>
              </a:p>
            </p:txBody>
          </p:sp>
        </mc:Choice>
        <mc:Fallback xmlns="">
          <p:sp>
            <p:nvSpPr>
              <p:cNvPr id="34" name="TextBox 33">
                <a:extLst>
                  <a:ext uri="{FF2B5EF4-FFF2-40B4-BE49-F238E27FC236}">
                    <a16:creationId xmlns:a16="http://schemas.microsoft.com/office/drawing/2014/main" id="{14E4AB93-E7B8-A5A9-24D8-2F8DB1AB3701}"/>
                  </a:ext>
                </a:extLst>
              </p:cNvPr>
              <p:cNvSpPr txBox="1">
                <a:spLocks noRot="1" noChangeAspect="1" noMove="1" noResize="1" noEditPoints="1" noAdjustHandles="1" noChangeArrowheads="1" noChangeShapeType="1" noTextEdit="1"/>
              </p:cNvSpPr>
              <p:nvPr/>
            </p:nvSpPr>
            <p:spPr>
              <a:xfrm rot="3233354">
                <a:off x="7966441" y="4466553"/>
                <a:ext cx="610424" cy="369332"/>
              </a:xfrm>
              <a:prstGeom prst="rect">
                <a:avLst/>
              </a:prstGeom>
              <a:blipFill>
                <a:blip r:embed="rId11"/>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7163992B-5D08-E08E-7BF0-E8517ED94C14}"/>
              </a:ext>
            </a:extLst>
          </p:cNvPr>
          <p:cNvCxnSpPr>
            <a:cxnSpLocks/>
          </p:cNvCxnSpPr>
          <p:nvPr/>
        </p:nvCxnSpPr>
        <p:spPr>
          <a:xfrm>
            <a:off x="6019250" y="3896369"/>
            <a:ext cx="52482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F3033F2-3FEF-100B-506A-69286FEE9B3A}"/>
                  </a:ext>
                </a:extLst>
              </p:cNvPr>
              <p:cNvSpPr txBox="1"/>
              <p:nvPr/>
            </p:nvSpPr>
            <p:spPr>
              <a:xfrm>
                <a:off x="5949582" y="400409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27" name="TextBox 26">
                <a:extLst>
                  <a:ext uri="{FF2B5EF4-FFF2-40B4-BE49-F238E27FC236}">
                    <a16:creationId xmlns:a16="http://schemas.microsoft.com/office/drawing/2014/main" id="{3F3033F2-3FEF-100B-506A-69286FEE9B3A}"/>
                  </a:ext>
                </a:extLst>
              </p:cNvPr>
              <p:cNvSpPr txBox="1">
                <a:spLocks noRot="1" noChangeAspect="1" noMove="1" noResize="1" noEditPoints="1" noAdjustHandles="1" noChangeArrowheads="1" noChangeShapeType="1" noTextEdit="1"/>
              </p:cNvSpPr>
              <p:nvPr/>
            </p:nvSpPr>
            <p:spPr>
              <a:xfrm>
                <a:off x="5949582" y="4004096"/>
                <a:ext cx="625428" cy="380810"/>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21792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7BE9C-F2B1-02F0-0F4E-45518C0AD2C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CE8B2B7-BF3E-A23E-F95A-81D92C54B389}"/>
              </a:ext>
            </a:extLst>
          </p:cNvPr>
          <p:cNvSpPr>
            <a:spLocks noGrp="1"/>
          </p:cNvSpPr>
          <p:nvPr>
            <p:ph type="title"/>
          </p:nvPr>
        </p:nvSpPr>
        <p:spPr/>
        <p:txBody>
          <a:bodyPr/>
          <a:lstStyle/>
          <a:p>
            <a:r>
              <a:rPr lang="en-US"/>
              <a:t>AgenDa</a:t>
            </a:r>
          </a:p>
        </p:txBody>
      </p:sp>
      <p:sp>
        <p:nvSpPr>
          <p:cNvPr id="3" name="Datumsplatzhalter 2">
            <a:extLst>
              <a:ext uri="{FF2B5EF4-FFF2-40B4-BE49-F238E27FC236}">
                <a16:creationId xmlns:a16="http://schemas.microsoft.com/office/drawing/2014/main" id="{9DEE1339-FF76-E505-4E66-27F77CB18AC2}"/>
              </a:ext>
            </a:extLst>
          </p:cNvPr>
          <p:cNvSpPr>
            <a:spLocks noGrp="1"/>
          </p:cNvSpPr>
          <p:nvPr>
            <p:ph type="dt" sz="half" idx="10"/>
          </p:nvPr>
        </p:nvSpPr>
        <p:spPr/>
        <p:txBody>
          <a:bodyPr/>
          <a:lstStyle/>
          <a:p>
            <a:fld id="{89E3D9FA-5B72-4C2C-9CB2-CC4404229BE0}" type="datetime1">
              <a:rPr lang="en-US" smtClean="0"/>
              <a:t>10/29/24</a:t>
            </a:fld>
            <a:endParaRPr lang="en-US"/>
          </a:p>
        </p:txBody>
      </p:sp>
      <p:sp>
        <p:nvSpPr>
          <p:cNvPr id="4" name="Fußzeilenplatzhalter 3">
            <a:extLst>
              <a:ext uri="{FF2B5EF4-FFF2-40B4-BE49-F238E27FC236}">
                <a16:creationId xmlns:a16="http://schemas.microsoft.com/office/drawing/2014/main" id="{A03075C9-2770-4876-3C77-938263DDF26E}"/>
              </a:ext>
            </a:extLst>
          </p:cNvPr>
          <p:cNvSpPr>
            <a:spLocks noGrp="1"/>
          </p:cNvSpPr>
          <p:nvPr>
            <p:ph type="ftr" sz="quarter" idx="11"/>
          </p:nvPr>
        </p:nvSpPr>
        <p:spPr>
          <a:xfrm>
            <a:off x="360000" y="359999"/>
            <a:ext cx="9896108" cy="210562"/>
          </a:xfrm>
        </p:spPr>
        <p:txBody>
          <a:bodyPr/>
          <a:lstStyle/>
          <a:p>
            <a:r>
              <a:rPr lang="en-US" sz="1000" dirty="0"/>
              <a:t>beam line optimization for laser-accelerated ions</a:t>
            </a:r>
            <a:endParaRPr lang="en-US" dirty="0"/>
          </a:p>
        </p:txBody>
      </p:sp>
      <p:sp>
        <p:nvSpPr>
          <p:cNvPr id="5" name="Foliennummernplatzhalter 4">
            <a:extLst>
              <a:ext uri="{FF2B5EF4-FFF2-40B4-BE49-F238E27FC236}">
                <a16:creationId xmlns:a16="http://schemas.microsoft.com/office/drawing/2014/main" id="{8E792D8A-10F4-88DB-E6B2-9F131FACD37D}"/>
              </a:ext>
            </a:extLst>
          </p:cNvPr>
          <p:cNvSpPr>
            <a:spLocks noGrp="1"/>
          </p:cNvSpPr>
          <p:nvPr>
            <p:ph type="sldNum" sz="quarter" idx="12"/>
          </p:nvPr>
        </p:nvSpPr>
        <p:spPr/>
        <p:txBody>
          <a:bodyPr/>
          <a:lstStyle/>
          <a:p>
            <a:fld id="{DD2F4C09-65E4-4AD7-8D55-83CBD210ED85}" type="slidenum">
              <a:rPr lang="en-US" smtClean="0"/>
              <a:pPr/>
              <a:t>5</a:t>
            </a:fld>
            <a:endParaRPr lang="en-US"/>
          </a:p>
        </p:txBody>
      </p:sp>
      <p:sp>
        <p:nvSpPr>
          <p:cNvPr id="11" name="Textplatzhalter 3">
            <a:extLst>
              <a:ext uri="{FF2B5EF4-FFF2-40B4-BE49-F238E27FC236}">
                <a16:creationId xmlns:a16="http://schemas.microsoft.com/office/drawing/2014/main" id="{9495BE94-C65E-C534-9E10-86EBD4538D3A}"/>
              </a:ext>
            </a:extLst>
          </p:cNvPr>
          <p:cNvSpPr txBox="1">
            <a:spLocks/>
          </p:cNvSpPr>
          <p:nvPr/>
        </p:nvSpPr>
        <p:spPr>
          <a:xfrm>
            <a:off x="-24000" y="2663525"/>
            <a:ext cx="499223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1	</a:t>
            </a:r>
            <a:r>
              <a:rPr lang="en-US" sz="1600" dirty="0">
                <a:latin typeface="+mn-lt"/>
                <a:ea typeface="MS PGothic" panose="020B0600070205080204" pitchFamily="34" charset="-128"/>
              </a:rPr>
              <a:t>Reference experimental setup</a:t>
            </a:r>
          </a:p>
        </p:txBody>
      </p:sp>
      <p:sp>
        <p:nvSpPr>
          <p:cNvPr id="12" name="Textplatzhalter 3">
            <a:extLst>
              <a:ext uri="{FF2B5EF4-FFF2-40B4-BE49-F238E27FC236}">
                <a16:creationId xmlns:a16="http://schemas.microsoft.com/office/drawing/2014/main" id="{0D6CA8D5-5EF1-9FEF-CBD8-592CFBCFA195}"/>
              </a:ext>
            </a:extLst>
          </p:cNvPr>
          <p:cNvSpPr txBox="1">
            <a:spLocks/>
          </p:cNvSpPr>
          <p:nvPr/>
        </p:nvSpPr>
        <p:spPr>
          <a:xfrm>
            <a:off x="-24000" y="3383644"/>
            <a:ext cx="566805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2	</a:t>
            </a:r>
            <a:r>
              <a:rPr lang="en-US" sz="1600" dirty="0">
                <a:latin typeface="+mn-lt"/>
                <a:ea typeface="MS PGothic" panose="020B0600070205080204" pitchFamily="34" charset="-128"/>
              </a:rPr>
              <a:t> Optimization model</a:t>
            </a:r>
          </a:p>
        </p:txBody>
      </p:sp>
      <p:sp>
        <p:nvSpPr>
          <p:cNvPr id="13" name="Textplatzhalter 3">
            <a:extLst>
              <a:ext uri="{FF2B5EF4-FFF2-40B4-BE49-F238E27FC236}">
                <a16:creationId xmlns:a16="http://schemas.microsoft.com/office/drawing/2014/main" id="{46908AC4-E2E2-02D7-57F0-0FB80D32DD8A}"/>
              </a:ext>
            </a:extLst>
          </p:cNvPr>
          <p:cNvSpPr txBox="1">
            <a:spLocks/>
          </p:cNvSpPr>
          <p:nvPr/>
        </p:nvSpPr>
        <p:spPr>
          <a:xfrm>
            <a:off x="-24000" y="4103763"/>
            <a:ext cx="7580938"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3	</a:t>
            </a:r>
            <a:r>
              <a:rPr lang="en-US" sz="1600" dirty="0">
                <a:latin typeface="+mn-lt"/>
                <a:ea typeface="MS PGothic" panose="020B0600070205080204" pitchFamily="34" charset="-128"/>
              </a:rPr>
              <a:t> SIS18 Injection </a:t>
            </a:r>
          </a:p>
        </p:txBody>
      </p:sp>
      <p:sp>
        <p:nvSpPr>
          <p:cNvPr id="14" name="Textplatzhalter 3">
            <a:extLst>
              <a:ext uri="{FF2B5EF4-FFF2-40B4-BE49-F238E27FC236}">
                <a16:creationId xmlns:a16="http://schemas.microsoft.com/office/drawing/2014/main" id="{431049D7-3D90-7EBC-A6E2-2DA80E06187E}"/>
              </a:ext>
            </a:extLst>
          </p:cNvPr>
          <p:cNvSpPr txBox="1">
            <a:spLocks/>
          </p:cNvSpPr>
          <p:nvPr/>
        </p:nvSpPr>
        <p:spPr>
          <a:xfrm>
            <a:off x="-24000" y="4823882"/>
            <a:ext cx="6750621"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4	</a:t>
            </a:r>
            <a:r>
              <a:rPr lang="en-US" sz="1600" dirty="0">
                <a:latin typeface="+mn-lt"/>
                <a:ea typeface="MS PGothic" panose="020B0600070205080204" pitchFamily="34" charset="-128"/>
              </a:rPr>
              <a:t> Conclusion and future development</a:t>
            </a:r>
          </a:p>
        </p:txBody>
      </p:sp>
    </p:spTree>
    <p:extLst>
      <p:ext uri="{BB962C8B-B14F-4D97-AF65-F5344CB8AC3E}">
        <p14:creationId xmlns:p14="http://schemas.microsoft.com/office/powerpoint/2010/main" val="21755747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B776A-A5FC-4AFD-7636-E3A8A27D596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88988E2-A724-1E44-5CD9-C7ABBF6BF577}"/>
              </a:ext>
            </a:extLst>
          </p:cNvPr>
          <p:cNvSpPr/>
          <p:nvPr/>
        </p:nvSpPr>
        <p:spPr>
          <a:xfrm>
            <a:off x="4204785" y="3562601"/>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E39F2F-EF5D-862A-5BC0-79F51A442D8D}"/>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0381355-F70E-6AB1-F479-8DEFBFAAB5B6}"/>
                  </a:ext>
                </a:extLst>
              </p:cNvPr>
              <p:cNvSpPr txBox="1"/>
              <p:nvPr/>
            </p:nvSpPr>
            <p:spPr>
              <a:xfrm>
                <a:off x="1828802" y="4384906"/>
                <a:ext cx="592726"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𝑖</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E0381355-F70E-6AB1-F479-8DEFBFAAB5B6}"/>
                  </a:ext>
                </a:extLst>
              </p:cNvPr>
              <p:cNvSpPr txBox="1">
                <a:spLocks noRot="1" noChangeAspect="1" noMove="1" noResize="1" noEditPoints="1" noAdjustHandles="1" noChangeArrowheads="1" noChangeShapeType="1" noTextEdit="1"/>
              </p:cNvSpPr>
              <p:nvPr/>
            </p:nvSpPr>
            <p:spPr>
              <a:xfrm>
                <a:off x="1828802" y="4384906"/>
                <a:ext cx="592726" cy="380810"/>
              </a:xfrm>
              <a:prstGeom prst="rect">
                <a:avLst/>
              </a:prstGeom>
              <a:blipFill>
                <a:blip r:embed="rId2"/>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1D8A2F93-E51B-5909-6C76-5B63DB58A73C}"/>
              </a:ext>
            </a:extLst>
          </p:cNvPr>
          <p:cNvSpPr txBox="1"/>
          <p:nvPr/>
        </p:nvSpPr>
        <p:spPr>
          <a:xfrm>
            <a:off x="838200" y="1839667"/>
            <a:ext cx="10418379" cy="369332"/>
          </a:xfrm>
          <a:prstGeom prst="rect">
            <a:avLst/>
          </a:prstGeom>
          <a:noFill/>
        </p:spPr>
        <p:txBody>
          <a:bodyPr wrap="square" rtlCol="0">
            <a:spAutoFit/>
          </a:bodyPr>
          <a:lstStyle/>
          <a:p>
            <a:r>
              <a:rPr lang="de-DE" dirty="0" err="1"/>
              <a:t>What</a:t>
            </a:r>
            <a:r>
              <a:rPr lang="de-DE" dirty="0"/>
              <a:t> </a:t>
            </a:r>
            <a:r>
              <a:rPr lang="de-DE" dirty="0" err="1"/>
              <a:t>if</a:t>
            </a:r>
            <a:r>
              <a:rPr lang="de-DE" dirty="0"/>
              <a:t> </a:t>
            </a:r>
            <a:r>
              <a:rPr lang="de-DE" dirty="0" err="1"/>
              <a:t>we</a:t>
            </a:r>
            <a:r>
              <a:rPr lang="de-DE" dirty="0"/>
              <a:t> </a:t>
            </a:r>
            <a:r>
              <a:rPr lang="de-DE" dirty="0" err="1"/>
              <a:t>increase</a:t>
            </a:r>
            <a:r>
              <a:rPr lang="de-DE" dirty="0"/>
              <a:t> </a:t>
            </a:r>
            <a:r>
              <a:rPr lang="de-DE" dirty="0" err="1"/>
              <a:t>the</a:t>
            </a:r>
            <a:r>
              <a:rPr lang="de-DE" dirty="0"/>
              <a:t> </a:t>
            </a:r>
            <a:r>
              <a:rPr lang="de-DE" dirty="0" err="1"/>
              <a:t>number</a:t>
            </a:r>
            <a:r>
              <a:rPr lang="de-DE" dirty="0"/>
              <a:t> </a:t>
            </a:r>
            <a:r>
              <a:rPr lang="de-DE" dirty="0" err="1"/>
              <a:t>of</a:t>
            </a:r>
            <a:r>
              <a:rPr lang="de-DE" dirty="0"/>
              <a:t> </a:t>
            </a:r>
            <a:r>
              <a:rPr lang="de-DE" dirty="0" err="1"/>
              <a:t>segments</a:t>
            </a:r>
            <a:r>
              <a:rPr lang="de-DE" dirty="0"/>
              <a:t> and </a:t>
            </a:r>
            <a:r>
              <a:rPr lang="de-DE" dirty="0" err="1"/>
              <a:t>then</a:t>
            </a:r>
            <a:r>
              <a:rPr lang="de-DE" dirty="0"/>
              <a:t> </a:t>
            </a:r>
            <a:r>
              <a:rPr lang="de-DE" dirty="0" err="1"/>
              <a:t>use</a:t>
            </a:r>
            <a:r>
              <a:rPr lang="de-DE" dirty="0"/>
              <a:t> </a:t>
            </a:r>
            <a:r>
              <a:rPr lang="de-DE" dirty="0" err="1"/>
              <a:t>the</a:t>
            </a:r>
            <a:r>
              <a:rPr lang="de-DE" dirty="0"/>
              <a:t> </a:t>
            </a:r>
            <a:r>
              <a:rPr lang="de-DE" dirty="0" err="1"/>
              <a:t>actual</a:t>
            </a:r>
            <a:r>
              <a:rPr lang="de-DE" dirty="0"/>
              <a:t> </a:t>
            </a:r>
            <a:r>
              <a:rPr lang="de-DE" dirty="0" err="1"/>
              <a:t>profile</a:t>
            </a:r>
            <a:r>
              <a:rPr lang="de-DE" dirty="0"/>
              <a:t> </a:t>
            </a:r>
            <a:r>
              <a:rPr lang="de-DE" dirty="0" err="1"/>
              <a:t>of</a:t>
            </a:r>
            <a:r>
              <a:rPr lang="de-DE" dirty="0"/>
              <a:t> </a:t>
            </a:r>
            <a:r>
              <a:rPr lang="de-DE" dirty="0" err="1"/>
              <a:t>the</a:t>
            </a:r>
            <a:r>
              <a:rPr lang="de-DE" dirty="0"/>
              <a:t> </a:t>
            </a:r>
            <a:r>
              <a:rPr lang="de-DE" dirty="0" err="1"/>
              <a:t>magnetic</a:t>
            </a:r>
            <a:r>
              <a:rPr lang="de-DE" dirty="0"/>
              <a:t> </a:t>
            </a:r>
            <a:r>
              <a:rPr lang="de-DE" dirty="0" err="1"/>
              <a:t>field</a:t>
            </a: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3B79E26-B53E-94E8-1813-CCDA022EBF72}"/>
                  </a:ext>
                </a:extLst>
              </p:cNvPr>
              <p:cNvSpPr txBox="1"/>
              <p:nvPr/>
            </p:nvSpPr>
            <p:spPr>
              <a:xfrm>
                <a:off x="9732449" y="4384906"/>
                <a:ext cx="639534"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𝑛</m:t>
                          </m:r>
                          <m:r>
                            <a:rPr lang="de-DE" b="0" i="1" smtClean="0">
                              <a:latin typeface="Cambria Math" panose="02040503050406030204" pitchFamily="18" charset="0"/>
                            </a:rPr>
                            <m:t>)</m:t>
                          </m:r>
                        </m:sup>
                      </m:sSup>
                    </m:oMath>
                  </m:oMathPara>
                </a14:m>
                <a:endParaRPr lang="en-US" dirty="0"/>
              </a:p>
            </p:txBody>
          </p:sp>
        </mc:Choice>
        <mc:Fallback xmlns="">
          <p:sp>
            <p:nvSpPr>
              <p:cNvPr id="7" name="TextBox 6">
                <a:extLst>
                  <a:ext uri="{FF2B5EF4-FFF2-40B4-BE49-F238E27FC236}">
                    <a16:creationId xmlns:a16="http://schemas.microsoft.com/office/drawing/2014/main" id="{F3B79E26-B53E-94E8-1813-CCDA022EBF72}"/>
                  </a:ext>
                </a:extLst>
              </p:cNvPr>
              <p:cNvSpPr txBox="1">
                <a:spLocks noRot="1" noChangeAspect="1" noMove="1" noResize="1" noEditPoints="1" noAdjustHandles="1" noChangeArrowheads="1" noChangeShapeType="1" noTextEdit="1"/>
              </p:cNvSpPr>
              <p:nvPr/>
            </p:nvSpPr>
            <p:spPr>
              <a:xfrm>
                <a:off x="9732449" y="4384906"/>
                <a:ext cx="639534" cy="380810"/>
              </a:xfrm>
              <a:prstGeom prst="rect">
                <a:avLst/>
              </a:prstGeom>
              <a:blipFill>
                <a:blip r:embed="rId3"/>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81C258A5-7C5B-A4D4-1FEA-54FEFD4D9FEF}"/>
              </a:ext>
            </a:extLst>
          </p:cNvPr>
          <p:cNvCxnSpPr>
            <a:cxnSpLocks/>
          </p:cNvCxnSpPr>
          <p:nvPr/>
        </p:nvCxnSpPr>
        <p:spPr>
          <a:xfrm flipV="1">
            <a:off x="2591033" y="3991267"/>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89FBA8A-D89E-56C3-89A1-713FC2DA35A8}"/>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1425321F-CE7F-B9F7-58B3-79FAF7A93CBB}"/>
              </a:ext>
            </a:extLst>
          </p:cNvPr>
          <p:cNvCxnSpPr/>
          <p:nvPr/>
        </p:nvCxnSpPr>
        <p:spPr>
          <a:xfrm flipV="1">
            <a:off x="4151584" y="5045081"/>
            <a:ext cx="0" cy="1082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B726C274-FB3D-E887-6BDF-FE563B247AF5}"/>
              </a:ext>
            </a:extLst>
          </p:cNvPr>
          <p:cNvCxnSpPr>
            <a:cxnSpLocks/>
          </p:cNvCxnSpPr>
          <p:nvPr/>
        </p:nvCxnSpPr>
        <p:spPr>
          <a:xfrm>
            <a:off x="4151584" y="6127531"/>
            <a:ext cx="40885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95E599D-8A4D-97A8-711A-FFD3274738D9}"/>
                  </a:ext>
                </a:extLst>
              </p:cNvPr>
              <p:cNvSpPr txBox="1"/>
              <p:nvPr/>
            </p:nvSpPr>
            <p:spPr>
              <a:xfrm>
                <a:off x="3380860" y="5127637"/>
                <a:ext cx="770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𝑠</m:t>
                      </m:r>
                      <m:r>
                        <a:rPr lang="de-DE"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D95E599D-8A4D-97A8-711A-FFD3274738D9}"/>
                  </a:ext>
                </a:extLst>
              </p:cNvPr>
              <p:cNvSpPr txBox="1">
                <a:spLocks noRot="1" noChangeAspect="1" noMove="1" noResize="1" noEditPoints="1" noAdjustHandles="1" noChangeArrowheads="1" noChangeShapeType="1" noTextEdit="1"/>
              </p:cNvSpPr>
              <p:nvPr/>
            </p:nvSpPr>
            <p:spPr>
              <a:xfrm>
                <a:off x="3380860" y="5127637"/>
                <a:ext cx="770724" cy="369332"/>
              </a:xfrm>
              <a:prstGeom prst="rect">
                <a:avLst/>
              </a:prstGeom>
              <a:blipFill>
                <a:blip r:embed="rId4"/>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1E9267E-7FF1-F2D9-C69D-9A34B22B8E19}"/>
                  </a:ext>
                </a:extLst>
              </p:cNvPr>
              <p:cNvSpPr txBox="1"/>
              <p:nvPr/>
            </p:nvSpPr>
            <p:spPr>
              <a:xfrm>
                <a:off x="8315467" y="5942865"/>
                <a:ext cx="3432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E1E9267E-7FF1-F2D9-C69D-9A34B22B8E19}"/>
                  </a:ext>
                </a:extLst>
              </p:cNvPr>
              <p:cNvSpPr txBox="1">
                <a:spLocks noRot="1" noChangeAspect="1" noMove="1" noResize="1" noEditPoints="1" noAdjustHandles="1" noChangeArrowheads="1" noChangeShapeType="1" noTextEdit="1"/>
              </p:cNvSpPr>
              <p:nvPr/>
            </p:nvSpPr>
            <p:spPr>
              <a:xfrm>
                <a:off x="8315467" y="5942865"/>
                <a:ext cx="343299" cy="369332"/>
              </a:xfrm>
              <a:prstGeom prst="rect">
                <a:avLst/>
              </a:prstGeom>
              <a:blipFill>
                <a:blip r:embed="rId5"/>
                <a:stretch>
                  <a:fillRect/>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1D414844-EC32-5ACD-4478-AF0D36A81DD2}"/>
              </a:ext>
            </a:extLst>
          </p:cNvPr>
          <p:cNvSpPr/>
          <p:nvPr/>
        </p:nvSpPr>
        <p:spPr>
          <a:xfrm>
            <a:off x="3968997" y="3562601"/>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FD2FCA4-F070-08BF-4F7A-451B51307894}"/>
              </a:ext>
            </a:extLst>
          </p:cNvPr>
          <p:cNvSpPr/>
          <p:nvPr/>
        </p:nvSpPr>
        <p:spPr>
          <a:xfrm>
            <a:off x="4809268" y="3567814"/>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AA08A15-9D0D-C77E-8A78-5A270DE0DB16}"/>
              </a:ext>
            </a:extLst>
          </p:cNvPr>
          <p:cNvSpPr/>
          <p:nvPr/>
        </p:nvSpPr>
        <p:spPr>
          <a:xfrm>
            <a:off x="5045056" y="3569854"/>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59A4702-FBE5-AC6B-9A2B-E425FE46F077}"/>
              </a:ext>
            </a:extLst>
          </p:cNvPr>
          <p:cNvSpPr/>
          <p:nvPr/>
        </p:nvSpPr>
        <p:spPr>
          <a:xfrm>
            <a:off x="5281050" y="3569858"/>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7741279-1AC7-2C75-A2A0-5D5324AF1C93}"/>
              </a:ext>
            </a:extLst>
          </p:cNvPr>
          <p:cNvSpPr/>
          <p:nvPr/>
        </p:nvSpPr>
        <p:spPr>
          <a:xfrm>
            <a:off x="5885327" y="3569854"/>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2FA5337-4C9D-CE09-6CB1-52036BB2F8D2}"/>
              </a:ext>
            </a:extLst>
          </p:cNvPr>
          <p:cNvSpPr txBox="1"/>
          <p:nvPr/>
        </p:nvSpPr>
        <p:spPr>
          <a:xfrm>
            <a:off x="6065678" y="3624604"/>
            <a:ext cx="381836" cy="369332"/>
          </a:xfrm>
          <a:prstGeom prst="rect">
            <a:avLst/>
          </a:prstGeom>
          <a:noFill/>
        </p:spPr>
        <p:txBody>
          <a:bodyPr wrap="none" rtlCol="0">
            <a:spAutoFit/>
          </a:bodyPr>
          <a:lstStyle/>
          <a:p>
            <a:r>
              <a:rPr lang="en-US" dirty="0"/>
              <a:t>…</a:t>
            </a:r>
          </a:p>
        </p:txBody>
      </p:sp>
      <p:sp>
        <p:nvSpPr>
          <p:cNvPr id="35" name="Rectangle 34">
            <a:extLst>
              <a:ext uri="{FF2B5EF4-FFF2-40B4-BE49-F238E27FC236}">
                <a16:creationId xmlns:a16="http://schemas.microsoft.com/office/drawing/2014/main" id="{C584A4B2-9BD2-D6D4-A430-8BD854B4C3B0}"/>
              </a:ext>
            </a:extLst>
          </p:cNvPr>
          <p:cNvSpPr/>
          <p:nvPr/>
        </p:nvSpPr>
        <p:spPr>
          <a:xfrm>
            <a:off x="6625317" y="3562597"/>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0990991-D562-E6DC-0347-4B1EDFD39320}"/>
              </a:ext>
            </a:extLst>
          </p:cNvPr>
          <p:cNvSpPr/>
          <p:nvPr/>
        </p:nvSpPr>
        <p:spPr>
          <a:xfrm>
            <a:off x="6389529" y="3562597"/>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7173B80-14B8-24D1-3CF3-3573BE355FA2}"/>
              </a:ext>
            </a:extLst>
          </p:cNvPr>
          <p:cNvSpPr/>
          <p:nvPr/>
        </p:nvSpPr>
        <p:spPr>
          <a:xfrm>
            <a:off x="7229800" y="3567810"/>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1E5EA1A-93FF-3684-FAC5-2A293F916965}"/>
              </a:ext>
            </a:extLst>
          </p:cNvPr>
          <p:cNvSpPr/>
          <p:nvPr/>
        </p:nvSpPr>
        <p:spPr>
          <a:xfrm>
            <a:off x="7465588" y="3569850"/>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984D952-1FE6-02E9-B59F-C9709EE95142}"/>
              </a:ext>
            </a:extLst>
          </p:cNvPr>
          <p:cNvSpPr/>
          <p:nvPr/>
        </p:nvSpPr>
        <p:spPr>
          <a:xfrm>
            <a:off x="7701582" y="3569854"/>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45AC835-939A-5681-C111-455930A99BAE}"/>
              </a:ext>
            </a:extLst>
          </p:cNvPr>
          <p:cNvSpPr/>
          <p:nvPr/>
        </p:nvSpPr>
        <p:spPr>
          <a:xfrm>
            <a:off x="8305859" y="3569850"/>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13BC478A-E68A-6366-3F25-3E51136F647E}"/>
              </a:ext>
            </a:extLst>
          </p:cNvPr>
          <p:cNvSpPr txBox="1"/>
          <p:nvPr/>
        </p:nvSpPr>
        <p:spPr>
          <a:xfrm>
            <a:off x="3605328" y="3628545"/>
            <a:ext cx="381836" cy="369332"/>
          </a:xfrm>
          <a:prstGeom prst="rect">
            <a:avLst/>
          </a:prstGeom>
          <a:noFill/>
        </p:spPr>
        <p:txBody>
          <a:bodyPr wrap="none" rtlCol="0">
            <a:spAutoFit/>
          </a:bodyPr>
          <a:lstStyle/>
          <a:p>
            <a:r>
              <a:rPr lang="en-US" dirty="0"/>
              <a:t>…</a:t>
            </a:r>
          </a:p>
        </p:txBody>
      </p:sp>
      <p:sp>
        <p:nvSpPr>
          <p:cNvPr id="42" name="TextBox 41">
            <a:extLst>
              <a:ext uri="{FF2B5EF4-FFF2-40B4-BE49-F238E27FC236}">
                <a16:creationId xmlns:a16="http://schemas.microsoft.com/office/drawing/2014/main" id="{C197D637-80AF-45A4-58CC-9A2A91028981}"/>
              </a:ext>
            </a:extLst>
          </p:cNvPr>
          <p:cNvSpPr txBox="1"/>
          <p:nvPr/>
        </p:nvSpPr>
        <p:spPr>
          <a:xfrm>
            <a:off x="8467848" y="3624604"/>
            <a:ext cx="381836" cy="369332"/>
          </a:xfrm>
          <a:prstGeom prst="rect">
            <a:avLst/>
          </a:prstGeom>
          <a:noFill/>
        </p:spPr>
        <p:txBody>
          <a:bodyPr wrap="none" rtlCol="0">
            <a:spAutoFit/>
          </a:bodyPr>
          <a:lstStyle/>
          <a:p>
            <a:r>
              <a:rPr lang="en-US" dirty="0"/>
              <a:t>…</a:t>
            </a:r>
          </a:p>
        </p:txBody>
      </p:sp>
      <p:sp>
        <p:nvSpPr>
          <p:cNvPr id="43" name="Freeform 42">
            <a:extLst>
              <a:ext uri="{FF2B5EF4-FFF2-40B4-BE49-F238E27FC236}">
                <a16:creationId xmlns:a16="http://schemas.microsoft.com/office/drawing/2014/main" id="{EE895DBC-98CE-98B8-AF7C-D8347E6080FF}"/>
              </a:ext>
            </a:extLst>
          </p:cNvPr>
          <p:cNvSpPr/>
          <p:nvPr/>
        </p:nvSpPr>
        <p:spPr>
          <a:xfrm>
            <a:off x="4177862" y="5404199"/>
            <a:ext cx="3838528" cy="713196"/>
          </a:xfrm>
          <a:custGeom>
            <a:avLst/>
            <a:gdLst>
              <a:gd name="connsiteX0" fmla="*/ 0 w 3720662"/>
              <a:gd name="connsiteY0" fmla="*/ 679813 h 679813"/>
              <a:gd name="connsiteX1" fmla="*/ 557048 w 3720662"/>
              <a:gd name="connsiteY1" fmla="*/ 553689 h 679813"/>
              <a:gd name="connsiteX2" fmla="*/ 1156138 w 3720662"/>
              <a:gd name="connsiteY2" fmla="*/ 80724 h 679813"/>
              <a:gd name="connsiteX3" fmla="*/ 2585545 w 3720662"/>
              <a:gd name="connsiteY3" fmla="*/ 38682 h 679813"/>
              <a:gd name="connsiteX4" fmla="*/ 3079531 w 3720662"/>
              <a:gd name="connsiteY4" fmla="*/ 480117 h 679813"/>
              <a:gd name="connsiteX5" fmla="*/ 3720662 w 3720662"/>
              <a:gd name="connsiteY5" fmla="*/ 679813 h 679813"/>
              <a:gd name="connsiteX0" fmla="*/ 0 w 3720662"/>
              <a:gd name="connsiteY0" fmla="*/ 679813 h 679813"/>
              <a:gd name="connsiteX1" fmla="*/ 557048 w 3720662"/>
              <a:gd name="connsiteY1" fmla="*/ 553689 h 679813"/>
              <a:gd name="connsiteX2" fmla="*/ 1156138 w 3720662"/>
              <a:gd name="connsiteY2" fmla="*/ 80724 h 679813"/>
              <a:gd name="connsiteX3" fmla="*/ 2291256 w 3720662"/>
              <a:gd name="connsiteY3" fmla="*/ 38682 h 679813"/>
              <a:gd name="connsiteX4" fmla="*/ 3079531 w 3720662"/>
              <a:gd name="connsiteY4" fmla="*/ 480117 h 679813"/>
              <a:gd name="connsiteX5" fmla="*/ 3720662 w 3720662"/>
              <a:gd name="connsiteY5" fmla="*/ 679813 h 679813"/>
              <a:gd name="connsiteX0" fmla="*/ 0 w 3720662"/>
              <a:gd name="connsiteY0" fmla="*/ 657699 h 657699"/>
              <a:gd name="connsiteX1" fmla="*/ 557048 w 3720662"/>
              <a:gd name="connsiteY1" fmla="*/ 531575 h 657699"/>
              <a:gd name="connsiteX2" fmla="*/ 1156138 w 3720662"/>
              <a:gd name="connsiteY2" fmla="*/ 58610 h 657699"/>
              <a:gd name="connsiteX3" fmla="*/ 2291256 w 3720662"/>
              <a:gd name="connsiteY3" fmla="*/ 16568 h 657699"/>
              <a:gd name="connsiteX4" fmla="*/ 3079531 w 3720662"/>
              <a:gd name="connsiteY4" fmla="*/ 458003 h 657699"/>
              <a:gd name="connsiteX5" fmla="*/ 3720662 w 3720662"/>
              <a:gd name="connsiteY5" fmla="*/ 657699 h 657699"/>
              <a:gd name="connsiteX0" fmla="*/ 0 w 3720662"/>
              <a:gd name="connsiteY0" fmla="*/ 679813 h 679813"/>
              <a:gd name="connsiteX1" fmla="*/ 557048 w 3720662"/>
              <a:gd name="connsiteY1" fmla="*/ 553689 h 679813"/>
              <a:gd name="connsiteX2" fmla="*/ 1156138 w 3720662"/>
              <a:gd name="connsiteY2" fmla="*/ 80724 h 679813"/>
              <a:gd name="connsiteX3" fmla="*/ 2291256 w 3720662"/>
              <a:gd name="connsiteY3" fmla="*/ 38682 h 679813"/>
              <a:gd name="connsiteX4" fmla="*/ 2890345 w 3720662"/>
              <a:gd name="connsiteY4" fmla="*/ 480117 h 679813"/>
              <a:gd name="connsiteX5" fmla="*/ 3720662 w 3720662"/>
              <a:gd name="connsiteY5" fmla="*/ 679813 h 679813"/>
              <a:gd name="connsiteX0" fmla="*/ 0 w 3447393"/>
              <a:gd name="connsiteY0" fmla="*/ 679813 h 679813"/>
              <a:gd name="connsiteX1" fmla="*/ 557048 w 3447393"/>
              <a:gd name="connsiteY1" fmla="*/ 553689 h 679813"/>
              <a:gd name="connsiteX2" fmla="*/ 1156138 w 3447393"/>
              <a:gd name="connsiteY2" fmla="*/ 80724 h 679813"/>
              <a:gd name="connsiteX3" fmla="*/ 2291256 w 3447393"/>
              <a:gd name="connsiteY3" fmla="*/ 38682 h 679813"/>
              <a:gd name="connsiteX4" fmla="*/ 2890345 w 3447393"/>
              <a:gd name="connsiteY4" fmla="*/ 480117 h 679813"/>
              <a:gd name="connsiteX5" fmla="*/ 3447393 w 3447393"/>
              <a:gd name="connsiteY5" fmla="*/ 679813 h 679813"/>
              <a:gd name="connsiteX0" fmla="*/ 0 w 3226676"/>
              <a:gd name="connsiteY0" fmla="*/ 679813 h 679813"/>
              <a:gd name="connsiteX1" fmla="*/ 336331 w 3226676"/>
              <a:gd name="connsiteY1" fmla="*/ 553689 h 679813"/>
              <a:gd name="connsiteX2" fmla="*/ 935421 w 3226676"/>
              <a:gd name="connsiteY2" fmla="*/ 80724 h 679813"/>
              <a:gd name="connsiteX3" fmla="*/ 2070539 w 3226676"/>
              <a:gd name="connsiteY3" fmla="*/ 38682 h 679813"/>
              <a:gd name="connsiteX4" fmla="*/ 2669628 w 3226676"/>
              <a:gd name="connsiteY4" fmla="*/ 480117 h 679813"/>
              <a:gd name="connsiteX5" fmla="*/ 3226676 w 3226676"/>
              <a:gd name="connsiteY5" fmla="*/ 679813 h 679813"/>
              <a:gd name="connsiteX0" fmla="*/ 0 w 3468414"/>
              <a:gd name="connsiteY0" fmla="*/ 679813 h 679813"/>
              <a:gd name="connsiteX1" fmla="*/ 578069 w 3468414"/>
              <a:gd name="connsiteY1" fmla="*/ 553689 h 679813"/>
              <a:gd name="connsiteX2" fmla="*/ 1177159 w 3468414"/>
              <a:gd name="connsiteY2" fmla="*/ 80724 h 679813"/>
              <a:gd name="connsiteX3" fmla="*/ 2312277 w 3468414"/>
              <a:gd name="connsiteY3" fmla="*/ 38682 h 679813"/>
              <a:gd name="connsiteX4" fmla="*/ 2911366 w 3468414"/>
              <a:gd name="connsiteY4" fmla="*/ 480117 h 679813"/>
              <a:gd name="connsiteX5" fmla="*/ 3468414 w 3468414"/>
              <a:gd name="connsiteY5" fmla="*/ 679813 h 679813"/>
              <a:gd name="connsiteX0" fmla="*/ 0 w 3468414"/>
              <a:gd name="connsiteY0" fmla="*/ 700996 h 700996"/>
              <a:gd name="connsiteX1" fmla="*/ 578069 w 3468414"/>
              <a:gd name="connsiteY1" fmla="*/ 574872 h 700996"/>
              <a:gd name="connsiteX2" fmla="*/ 1187670 w 3468414"/>
              <a:gd name="connsiteY2" fmla="*/ 59866 h 700996"/>
              <a:gd name="connsiteX3" fmla="*/ 2312277 w 3468414"/>
              <a:gd name="connsiteY3" fmla="*/ 59865 h 700996"/>
              <a:gd name="connsiteX4" fmla="*/ 2911366 w 3468414"/>
              <a:gd name="connsiteY4" fmla="*/ 501300 h 700996"/>
              <a:gd name="connsiteX5" fmla="*/ 3468414 w 3468414"/>
              <a:gd name="connsiteY5" fmla="*/ 700996 h 700996"/>
              <a:gd name="connsiteX0" fmla="*/ 0 w 3468414"/>
              <a:gd name="connsiteY0" fmla="*/ 682538 h 682538"/>
              <a:gd name="connsiteX1" fmla="*/ 578069 w 3468414"/>
              <a:gd name="connsiteY1" fmla="*/ 556414 h 682538"/>
              <a:gd name="connsiteX2" fmla="*/ 1187670 w 3468414"/>
              <a:gd name="connsiteY2" fmla="*/ 41408 h 682538"/>
              <a:gd name="connsiteX3" fmla="*/ 2312277 w 3468414"/>
              <a:gd name="connsiteY3" fmla="*/ 41407 h 682538"/>
              <a:gd name="connsiteX4" fmla="*/ 2911366 w 3468414"/>
              <a:gd name="connsiteY4" fmla="*/ 482842 h 682538"/>
              <a:gd name="connsiteX5" fmla="*/ 3468414 w 3468414"/>
              <a:gd name="connsiteY5" fmla="*/ 682538 h 682538"/>
              <a:gd name="connsiteX0" fmla="*/ 0 w 3468414"/>
              <a:gd name="connsiteY0" fmla="*/ 696968 h 696968"/>
              <a:gd name="connsiteX1" fmla="*/ 578069 w 3468414"/>
              <a:gd name="connsiteY1" fmla="*/ 570844 h 696968"/>
              <a:gd name="connsiteX2" fmla="*/ 1187670 w 3468414"/>
              <a:gd name="connsiteY2" fmla="*/ 55838 h 696968"/>
              <a:gd name="connsiteX3" fmla="*/ 2312277 w 3468414"/>
              <a:gd name="connsiteY3" fmla="*/ 55837 h 696968"/>
              <a:gd name="connsiteX4" fmla="*/ 2911366 w 3468414"/>
              <a:gd name="connsiteY4" fmla="*/ 497272 h 696968"/>
              <a:gd name="connsiteX5" fmla="*/ 3468414 w 3468414"/>
              <a:gd name="connsiteY5" fmla="*/ 696968 h 696968"/>
              <a:gd name="connsiteX0" fmla="*/ 0 w 3468414"/>
              <a:gd name="connsiteY0" fmla="*/ 676520 h 676520"/>
              <a:gd name="connsiteX1" fmla="*/ 578069 w 3468414"/>
              <a:gd name="connsiteY1" fmla="*/ 550396 h 676520"/>
              <a:gd name="connsiteX2" fmla="*/ 1187670 w 3468414"/>
              <a:gd name="connsiteY2" fmla="*/ 35390 h 676520"/>
              <a:gd name="connsiteX3" fmla="*/ 2312277 w 3468414"/>
              <a:gd name="connsiteY3" fmla="*/ 35389 h 676520"/>
              <a:gd name="connsiteX4" fmla="*/ 2911366 w 3468414"/>
              <a:gd name="connsiteY4" fmla="*/ 476824 h 676520"/>
              <a:gd name="connsiteX5" fmla="*/ 3468414 w 3468414"/>
              <a:gd name="connsiteY5" fmla="*/ 676520 h 676520"/>
              <a:gd name="connsiteX0" fmla="*/ 0 w 3468414"/>
              <a:gd name="connsiteY0" fmla="*/ 689203 h 689203"/>
              <a:gd name="connsiteX1" fmla="*/ 578069 w 3468414"/>
              <a:gd name="connsiteY1" fmla="*/ 563079 h 689203"/>
              <a:gd name="connsiteX2" fmla="*/ 1187670 w 3468414"/>
              <a:gd name="connsiteY2" fmla="*/ 48073 h 689203"/>
              <a:gd name="connsiteX3" fmla="*/ 2312277 w 3468414"/>
              <a:gd name="connsiteY3" fmla="*/ 48072 h 689203"/>
              <a:gd name="connsiteX4" fmla="*/ 2911366 w 3468414"/>
              <a:gd name="connsiteY4" fmla="*/ 489507 h 689203"/>
              <a:gd name="connsiteX5" fmla="*/ 3468414 w 3468414"/>
              <a:gd name="connsiteY5" fmla="*/ 689203 h 689203"/>
              <a:gd name="connsiteX0" fmla="*/ 0 w 3686128"/>
              <a:gd name="connsiteY0" fmla="*/ 689203 h 700089"/>
              <a:gd name="connsiteX1" fmla="*/ 578069 w 3686128"/>
              <a:gd name="connsiteY1" fmla="*/ 563079 h 700089"/>
              <a:gd name="connsiteX2" fmla="*/ 1187670 w 3686128"/>
              <a:gd name="connsiteY2" fmla="*/ 48073 h 700089"/>
              <a:gd name="connsiteX3" fmla="*/ 2312277 w 3686128"/>
              <a:gd name="connsiteY3" fmla="*/ 48072 h 700089"/>
              <a:gd name="connsiteX4" fmla="*/ 2911366 w 3686128"/>
              <a:gd name="connsiteY4" fmla="*/ 489507 h 700089"/>
              <a:gd name="connsiteX5" fmla="*/ 3686128 w 3686128"/>
              <a:gd name="connsiteY5" fmla="*/ 700089 h 700089"/>
              <a:gd name="connsiteX0" fmla="*/ 0 w 3686128"/>
              <a:gd name="connsiteY0" fmla="*/ 689203 h 700089"/>
              <a:gd name="connsiteX1" fmla="*/ 578069 w 3686128"/>
              <a:gd name="connsiteY1" fmla="*/ 563079 h 700089"/>
              <a:gd name="connsiteX2" fmla="*/ 1187670 w 3686128"/>
              <a:gd name="connsiteY2" fmla="*/ 48073 h 700089"/>
              <a:gd name="connsiteX3" fmla="*/ 2312277 w 3686128"/>
              <a:gd name="connsiteY3" fmla="*/ 48072 h 700089"/>
              <a:gd name="connsiteX4" fmla="*/ 2911366 w 3686128"/>
              <a:gd name="connsiteY4" fmla="*/ 489507 h 700089"/>
              <a:gd name="connsiteX5" fmla="*/ 3686128 w 3686128"/>
              <a:gd name="connsiteY5" fmla="*/ 700089 h 700089"/>
              <a:gd name="connsiteX0" fmla="*/ 0 w 3838528"/>
              <a:gd name="connsiteY0" fmla="*/ 700089 h 700089"/>
              <a:gd name="connsiteX1" fmla="*/ 730469 w 3838528"/>
              <a:gd name="connsiteY1" fmla="*/ 563079 h 700089"/>
              <a:gd name="connsiteX2" fmla="*/ 1340070 w 3838528"/>
              <a:gd name="connsiteY2" fmla="*/ 48073 h 700089"/>
              <a:gd name="connsiteX3" fmla="*/ 2464677 w 3838528"/>
              <a:gd name="connsiteY3" fmla="*/ 48072 h 700089"/>
              <a:gd name="connsiteX4" fmla="*/ 3063766 w 3838528"/>
              <a:gd name="connsiteY4" fmla="*/ 489507 h 700089"/>
              <a:gd name="connsiteX5" fmla="*/ 3838528 w 3838528"/>
              <a:gd name="connsiteY5" fmla="*/ 700089 h 700089"/>
              <a:gd name="connsiteX0" fmla="*/ 0 w 3838528"/>
              <a:gd name="connsiteY0" fmla="*/ 700089 h 700089"/>
              <a:gd name="connsiteX1" fmla="*/ 730469 w 3838528"/>
              <a:gd name="connsiteY1" fmla="*/ 563079 h 700089"/>
              <a:gd name="connsiteX2" fmla="*/ 1340070 w 3838528"/>
              <a:gd name="connsiteY2" fmla="*/ 48073 h 700089"/>
              <a:gd name="connsiteX3" fmla="*/ 2464677 w 3838528"/>
              <a:gd name="connsiteY3" fmla="*/ 48072 h 700089"/>
              <a:gd name="connsiteX4" fmla="*/ 3063766 w 3838528"/>
              <a:gd name="connsiteY4" fmla="*/ 489507 h 700089"/>
              <a:gd name="connsiteX5" fmla="*/ 3838528 w 3838528"/>
              <a:gd name="connsiteY5" fmla="*/ 700089 h 700089"/>
              <a:gd name="connsiteX0" fmla="*/ 0 w 3838528"/>
              <a:gd name="connsiteY0" fmla="*/ 709215 h 709215"/>
              <a:gd name="connsiteX1" fmla="*/ 730469 w 3838528"/>
              <a:gd name="connsiteY1" fmla="*/ 572205 h 709215"/>
              <a:gd name="connsiteX2" fmla="*/ 1340070 w 3838528"/>
              <a:gd name="connsiteY2" fmla="*/ 57199 h 709215"/>
              <a:gd name="connsiteX3" fmla="*/ 2464677 w 3838528"/>
              <a:gd name="connsiteY3" fmla="*/ 57198 h 709215"/>
              <a:gd name="connsiteX4" fmla="*/ 2987566 w 3838528"/>
              <a:gd name="connsiteY4" fmla="*/ 520405 h 709215"/>
              <a:gd name="connsiteX5" fmla="*/ 3838528 w 3838528"/>
              <a:gd name="connsiteY5" fmla="*/ 709215 h 709215"/>
              <a:gd name="connsiteX0" fmla="*/ 0 w 3838528"/>
              <a:gd name="connsiteY0" fmla="*/ 689197 h 689197"/>
              <a:gd name="connsiteX1" fmla="*/ 730469 w 3838528"/>
              <a:gd name="connsiteY1" fmla="*/ 552187 h 689197"/>
              <a:gd name="connsiteX2" fmla="*/ 1340070 w 3838528"/>
              <a:gd name="connsiteY2" fmla="*/ 37181 h 689197"/>
              <a:gd name="connsiteX3" fmla="*/ 2432019 w 3838528"/>
              <a:gd name="connsiteY3" fmla="*/ 91609 h 689197"/>
              <a:gd name="connsiteX4" fmla="*/ 2987566 w 3838528"/>
              <a:gd name="connsiteY4" fmla="*/ 500387 h 689197"/>
              <a:gd name="connsiteX5" fmla="*/ 3838528 w 3838528"/>
              <a:gd name="connsiteY5" fmla="*/ 689197 h 689197"/>
              <a:gd name="connsiteX0" fmla="*/ 0 w 3838528"/>
              <a:gd name="connsiteY0" fmla="*/ 713196 h 713196"/>
              <a:gd name="connsiteX1" fmla="*/ 730469 w 3838528"/>
              <a:gd name="connsiteY1" fmla="*/ 576186 h 713196"/>
              <a:gd name="connsiteX2" fmla="*/ 1340070 w 3838528"/>
              <a:gd name="connsiteY2" fmla="*/ 61180 h 713196"/>
              <a:gd name="connsiteX3" fmla="*/ 2442905 w 3838528"/>
              <a:gd name="connsiteY3" fmla="*/ 61180 h 713196"/>
              <a:gd name="connsiteX4" fmla="*/ 2987566 w 3838528"/>
              <a:gd name="connsiteY4" fmla="*/ 524386 h 713196"/>
              <a:gd name="connsiteX5" fmla="*/ 3838528 w 3838528"/>
              <a:gd name="connsiteY5" fmla="*/ 713196 h 71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8528" h="713196">
                <a:moveTo>
                  <a:pt x="0" y="713196"/>
                </a:moveTo>
                <a:cubicBezTo>
                  <a:pt x="182179" y="700058"/>
                  <a:pt x="561553" y="717513"/>
                  <a:pt x="730469" y="576186"/>
                </a:cubicBezTo>
                <a:cubicBezTo>
                  <a:pt x="899385" y="434859"/>
                  <a:pt x="1054664" y="147014"/>
                  <a:pt x="1340070" y="61180"/>
                </a:cubicBezTo>
                <a:cubicBezTo>
                  <a:pt x="1625476" y="-24654"/>
                  <a:pt x="2168322" y="-16021"/>
                  <a:pt x="2442905" y="61180"/>
                </a:cubicBezTo>
                <a:cubicBezTo>
                  <a:pt x="2717488" y="138381"/>
                  <a:pt x="2798380" y="417531"/>
                  <a:pt x="2987566" y="524386"/>
                </a:cubicBezTo>
                <a:cubicBezTo>
                  <a:pt x="3176752" y="631241"/>
                  <a:pt x="3492812" y="666775"/>
                  <a:pt x="3838528" y="71319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4074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5F511-63F9-72BC-CC36-2C0CB2DE08F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5288799-C84D-71F9-5744-A4AA3312A44C}"/>
              </a:ext>
            </a:extLst>
          </p:cNvPr>
          <p:cNvSpPr/>
          <p:nvPr/>
        </p:nvSpPr>
        <p:spPr>
          <a:xfrm>
            <a:off x="4204785" y="3562601"/>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A9008D-D6BB-0946-A346-496FB987EE17}"/>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447897C-7237-7250-4950-CB8879347FEB}"/>
                  </a:ext>
                </a:extLst>
              </p:cNvPr>
              <p:cNvSpPr txBox="1"/>
              <p:nvPr/>
            </p:nvSpPr>
            <p:spPr>
              <a:xfrm>
                <a:off x="1828802" y="4384906"/>
                <a:ext cx="592726"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𝑖</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F447897C-7237-7250-4950-CB8879347FEB}"/>
                  </a:ext>
                </a:extLst>
              </p:cNvPr>
              <p:cNvSpPr txBox="1">
                <a:spLocks noRot="1" noChangeAspect="1" noMove="1" noResize="1" noEditPoints="1" noAdjustHandles="1" noChangeArrowheads="1" noChangeShapeType="1" noTextEdit="1"/>
              </p:cNvSpPr>
              <p:nvPr/>
            </p:nvSpPr>
            <p:spPr>
              <a:xfrm>
                <a:off x="1828802" y="4384906"/>
                <a:ext cx="592726" cy="3808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51A3622-A389-F433-BFD4-94CAC5170CA7}"/>
                  </a:ext>
                </a:extLst>
              </p:cNvPr>
              <p:cNvSpPr txBox="1"/>
              <p:nvPr/>
            </p:nvSpPr>
            <p:spPr>
              <a:xfrm>
                <a:off x="9732449" y="4384906"/>
                <a:ext cx="639534"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𝑛</m:t>
                          </m:r>
                          <m:r>
                            <a:rPr lang="de-DE" b="0" i="1" smtClean="0">
                              <a:latin typeface="Cambria Math" panose="02040503050406030204" pitchFamily="18" charset="0"/>
                            </a:rPr>
                            <m:t>)</m:t>
                          </m:r>
                        </m:sup>
                      </m:sSup>
                    </m:oMath>
                  </m:oMathPara>
                </a14:m>
                <a:endParaRPr lang="en-US" dirty="0"/>
              </a:p>
            </p:txBody>
          </p:sp>
        </mc:Choice>
        <mc:Fallback xmlns="">
          <p:sp>
            <p:nvSpPr>
              <p:cNvPr id="7" name="TextBox 6">
                <a:extLst>
                  <a:ext uri="{FF2B5EF4-FFF2-40B4-BE49-F238E27FC236}">
                    <a16:creationId xmlns:a16="http://schemas.microsoft.com/office/drawing/2014/main" id="{B51A3622-A389-F433-BFD4-94CAC5170CA7}"/>
                  </a:ext>
                </a:extLst>
              </p:cNvPr>
              <p:cNvSpPr txBox="1">
                <a:spLocks noRot="1" noChangeAspect="1" noMove="1" noResize="1" noEditPoints="1" noAdjustHandles="1" noChangeArrowheads="1" noChangeShapeType="1" noTextEdit="1"/>
              </p:cNvSpPr>
              <p:nvPr/>
            </p:nvSpPr>
            <p:spPr>
              <a:xfrm>
                <a:off x="9732449" y="4384906"/>
                <a:ext cx="639534" cy="38081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F790AA5C-BC0D-900B-AC7B-813EBB0FF11B}"/>
              </a:ext>
            </a:extLst>
          </p:cNvPr>
          <p:cNvCxnSpPr>
            <a:cxnSpLocks/>
          </p:cNvCxnSpPr>
          <p:nvPr/>
        </p:nvCxnSpPr>
        <p:spPr>
          <a:xfrm flipV="1">
            <a:off x="2594425" y="3992815"/>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60D2604-99E3-6007-A6B0-26CC20A53C8B}"/>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997F05B-B7BA-75EF-901A-F89D8C47F262}"/>
              </a:ext>
            </a:extLst>
          </p:cNvPr>
          <p:cNvCxnSpPr/>
          <p:nvPr/>
        </p:nvCxnSpPr>
        <p:spPr>
          <a:xfrm flipV="1">
            <a:off x="4151584" y="5045081"/>
            <a:ext cx="0" cy="1082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6E34EA57-246B-8745-162B-DFB7E0FE2DF6}"/>
              </a:ext>
            </a:extLst>
          </p:cNvPr>
          <p:cNvCxnSpPr>
            <a:cxnSpLocks/>
          </p:cNvCxnSpPr>
          <p:nvPr/>
        </p:nvCxnSpPr>
        <p:spPr>
          <a:xfrm>
            <a:off x="4151584" y="6127531"/>
            <a:ext cx="40885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67512B1-89FB-65A0-5B50-1D441C880CA4}"/>
                  </a:ext>
                </a:extLst>
              </p:cNvPr>
              <p:cNvSpPr txBox="1"/>
              <p:nvPr/>
            </p:nvSpPr>
            <p:spPr>
              <a:xfrm>
                <a:off x="3380860" y="5127637"/>
                <a:ext cx="770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𝑠</m:t>
                      </m:r>
                      <m:r>
                        <a:rPr lang="de-DE"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467512B1-89FB-65A0-5B50-1D441C880CA4}"/>
                  </a:ext>
                </a:extLst>
              </p:cNvPr>
              <p:cNvSpPr txBox="1">
                <a:spLocks noRot="1" noChangeAspect="1" noMove="1" noResize="1" noEditPoints="1" noAdjustHandles="1" noChangeArrowheads="1" noChangeShapeType="1" noTextEdit="1"/>
              </p:cNvSpPr>
              <p:nvPr/>
            </p:nvSpPr>
            <p:spPr>
              <a:xfrm>
                <a:off x="3380860" y="5127637"/>
                <a:ext cx="770724"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AC87D69-964A-39D4-1EB5-CF0C4606B5F8}"/>
                  </a:ext>
                </a:extLst>
              </p:cNvPr>
              <p:cNvSpPr txBox="1"/>
              <p:nvPr/>
            </p:nvSpPr>
            <p:spPr>
              <a:xfrm>
                <a:off x="8315467" y="5942865"/>
                <a:ext cx="3432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5AC87D69-964A-39D4-1EB5-CF0C4606B5F8}"/>
                  </a:ext>
                </a:extLst>
              </p:cNvPr>
              <p:cNvSpPr txBox="1">
                <a:spLocks noRot="1" noChangeAspect="1" noMove="1" noResize="1" noEditPoints="1" noAdjustHandles="1" noChangeArrowheads="1" noChangeShapeType="1" noTextEdit="1"/>
              </p:cNvSpPr>
              <p:nvPr/>
            </p:nvSpPr>
            <p:spPr>
              <a:xfrm>
                <a:off x="8315467" y="5942865"/>
                <a:ext cx="343299" cy="369332"/>
              </a:xfrm>
              <a:prstGeom prst="rect">
                <a:avLst/>
              </a:prstGeom>
              <a:blipFill>
                <a:blip r:embed="rId6"/>
                <a:stretch>
                  <a:fillRect/>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66772FED-7B82-0201-7611-2D2373CB6887}"/>
              </a:ext>
            </a:extLst>
          </p:cNvPr>
          <p:cNvSpPr/>
          <p:nvPr/>
        </p:nvSpPr>
        <p:spPr>
          <a:xfrm>
            <a:off x="3968997" y="3562601"/>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101C4261-99CF-FAE2-156D-1185CA772490}"/>
              </a:ext>
            </a:extLst>
          </p:cNvPr>
          <p:cNvSpPr/>
          <p:nvPr/>
        </p:nvSpPr>
        <p:spPr>
          <a:xfrm>
            <a:off x="4177862" y="5404199"/>
            <a:ext cx="3838528" cy="713196"/>
          </a:xfrm>
          <a:custGeom>
            <a:avLst/>
            <a:gdLst>
              <a:gd name="connsiteX0" fmla="*/ 0 w 3720662"/>
              <a:gd name="connsiteY0" fmla="*/ 679813 h 679813"/>
              <a:gd name="connsiteX1" fmla="*/ 557048 w 3720662"/>
              <a:gd name="connsiteY1" fmla="*/ 553689 h 679813"/>
              <a:gd name="connsiteX2" fmla="*/ 1156138 w 3720662"/>
              <a:gd name="connsiteY2" fmla="*/ 80724 h 679813"/>
              <a:gd name="connsiteX3" fmla="*/ 2585545 w 3720662"/>
              <a:gd name="connsiteY3" fmla="*/ 38682 h 679813"/>
              <a:gd name="connsiteX4" fmla="*/ 3079531 w 3720662"/>
              <a:gd name="connsiteY4" fmla="*/ 480117 h 679813"/>
              <a:gd name="connsiteX5" fmla="*/ 3720662 w 3720662"/>
              <a:gd name="connsiteY5" fmla="*/ 679813 h 679813"/>
              <a:gd name="connsiteX0" fmla="*/ 0 w 3720662"/>
              <a:gd name="connsiteY0" fmla="*/ 679813 h 679813"/>
              <a:gd name="connsiteX1" fmla="*/ 557048 w 3720662"/>
              <a:gd name="connsiteY1" fmla="*/ 553689 h 679813"/>
              <a:gd name="connsiteX2" fmla="*/ 1156138 w 3720662"/>
              <a:gd name="connsiteY2" fmla="*/ 80724 h 679813"/>
              <a:gd name="connsiteX3" fmla="*/ 2291256 w 3720662"/>
              <a:gd name="connsiteY3" fmla="*/ 38682 h 679813"/>
              <a:gd name="connsiteX4" fmla="*/ 3079531 w 3720662"/>
              <a:gd name="connsiteY4" fmla="*/ 480117 h 679813"/>
              <a:gd name="connsiteX5" fmla="*/ 3720662 w 3720662"/>
              <a:gd name="connsiteY5" fmla="*/ 679813 h 679813"/>
              <a:gd name="connsiteX0" fmla="*/ 0 w 3720662"/>
              <a:gd name="connsiteY0" fmla="*/ 657699 h 657699"/>
              <a:gd name="connsiteX1" fmla="*/ 557048 w 3720662"/>
              <a:gd name="connsiteY1" fmla="*/ 531575 h 657699"/>
              <a:gd name="connsiteX2" fmla="*/ 1156138 w 3720662"/>
              <a:gd name="connsiteY2" fmla="*/ 58610 h 657699"/>
              <a:gd name="connsiteX3" fmla="*/ 2291256 w 3720662"/>
              <a:gd name="connsiteY3" fmla="*/ 16568 h 657699"/>
              <a:gd name="connsiteX4" fmla="*/ 3079531 w 3720662"/>
              <a:gd name="connsiteY4" fmla="*/ 458003 h 657699"/>
              <a:gd name="connsiteX5" fmla="*/ 3720662 w 3720662"/>
              <a:gd name="connsiteY5" fmla="*/ 657699 h 657699"/>
              <a:gd name="connsiteX0" fmla="*/ 0 w 3720662"/>
              <a:gd name="connsiteY0" fmla="*/ 679813 h 679813"/>
              <a:gd name="connsiteX1" fmla="*/ 557048 w 3720662"/>
              <a:gd name="connsiteY1" fmla="*/ 553689 h 679813"/>
              <a:gd name="connsiteX2" fmla="*/ 1156138 w 3720662"/>
              <a:gd name="connsiteY2" fmla="*/ 80724 h 679813"/>
              <a:gd name="connsiteX3" fmla="*/ 2291256 w 3720662"/>
              <a:gd name="connsiteY3" fmla="*/ 38682 h 679813"/>
              <a:gd name="connsiteX4" fmla="*/ 2890345 w 3720662"/>
              <a:gd name="connsiteY4" fmla="*/ 480117 h 679813"/>
              <a:gd name="connsiteX5" fmla="*/ 3720662 w 3720662"/>
              <a:gd name="connsiteY5" fmla="*/ 679813 h 679813"/>
              <a:gd name="connsiteX0" fmla="*/ 0 w 3447393"/>
              <a:gd name="connsiteY0" fmla="*/ 679813 h 679813"/>
              <a:gd name="connsiteX1" fmla="*/ 557048 w 3447393"/>
              <a:gd name="connsiteY1" fmla="*/ 553689 h 679813"/>
              <a:gd name="connsiteX2" fmla="*/ 1156138 w 3447393"/>
              <a:gd name="connsiteY2" fmla="*/ 80724 h 679813"/>
              <a:gd name="connsiteX3" fmla="*/ 2291256 w 3447393"/>
              <a:gd name="connsiteY3" fmla="*/ 38682 h 679813"/>
              <a:gd name="connsiteX4" fmla="*/ 2890345 w 3447393"/>
              <a:gd name="connsiteY4" fmla="*/ 480117 h 679813"/>
              <a:gd name="connsiteX5" fmla="*/ 3447393 w 3447393"/>
              <a:gd name="connsiteY5" fmla="*/ 679813 h 679813"/>
              <a:gd name="connsiteX0" fmla="*/ 0 w 3226676"/>
              <a:gd name="connsiteY0" fmla="*/ 679813 h 679813"/>
              <a:gd name="connsiteX1" fmla="*/ 336331 w 3226676"/>
              <a:gd name="connsiteY1" fmla="*/ 553689 h 679813"/>
              <a:gd name="connsiteX2" fmla="*/ 935421 w 3226676"/>
              <a:gd name="connsiteY2" fmla="*/ 80724 h 679813"/>
              <a:gd name="connsiteX3" fmla="*/ 2070539 w 3226676"/>
              <a:gd name="connsiteY3" fmla="*/ 38682 h 679813"/>
              <a:gd name="connsiteX4" fmla="*/ 2669628 w 3226676"/>
              <a:gd name="connsiteY4" fmla="*/ 480117 h 679813"/>
              <a:gd name="connsiteX5" fmla="*/ 3226676 w 3226676"/>
              <a:gd name="connsiteY5" fmla="*/ 679813 h 679813"/>
              <a:gd name="connsiteX0" fmla="*/ 0 w 3468414"/>
              <a:gd name="connsiteY0" fmla="*/ 679813 h 679813"/>
              <a:gd name="connsiteX1" fmla="*/ 578069 w 3468414"/>
              <a:gd name="connsiteY1" fmla="*/ 553689 h 679813"/>
              <a:gd name="connsiteX2" fmla="*/ 1177159 w 3468414"/>
              <a:gd name="connsiteY2" fmla="*/ 80724 h 679813"/>
              <a:gd name="connsiteX3" fmla="*/ 2312277 w 3468414"/>
              <a:gd name="connsiteY3" fmla="*/ 38682 h 679813"/>
              <a:gd name="connsiteX4" fmla="*/ 2911366 w 3468414"/>
              <a:gd name="connsiteY4" fmla="*/ 480117 h 679813"/>
              <a:gd name="connsiteX5" fmla="*/ 3468414 w 3468414"/>
              <a:gd name="connsiteY5" fmla="*/ 679813 h 679813"/>
              <a:gd name="connsiteX0" fmla="*/ 0 w 3468414"/>
              <a:gd name="connsiteY0" fmla="*/ 700996 h 700996"/>
              <a:gd name="connsiteX1" fmla="*/ 578069 w 3468414"/>
              <a:gd name="connsiteY1" fmla="*/ 574872 h 700996"/>
              <a:gd name="connsiteX2" fmla="*/ 1187670 w 3468414"/>
              <a:gd name="connsiteY2" fmla="*/ 59866 h 700996"/>
              <a:gd name="connsiteX3" fmla="*/ 2312277 w 3468414"/>
              <a:gd name="connsiteY3" fmla="*/ 59865 h 700996"/>
              <a:gd name="connsiteX4" fmla="*/ 2911366 w 3468414"/>
              <a:gd name="connsiteY4" fmla="*/ 501300 h 700996"/>
              <a:gd name="connsiteX5" fmla="*/ 3468414 w 3468414"/>
              <a:gd name="connsiteY5" fmla="*/ 700996 h 700996"/>
              <a:gd name="connsiteX0" fmla="*/ 0 w 3468414"/>
              <a:gd name="connsiteY0" fmla="*/ 682538 h 682538"/>
              <a:gd name="connsiteX1" fmla="*/ 578069 w 3468414"/>
              <a:gd name="connsiteY1" fmla="*/ 556414 h 682538"/>
              <a:gd name="connsiteX2" fmla="*/ 1187670 w 3468414"/>
              <a:gd name="connsiteY2" fmla="*/ 41408 h 682538"/>
              <a:gd name="connsiteX3" fmla="*/ 2312277 w 3468414"/>
              <a:gd name="connsiteY3" fmla="*/ 41407 h 682538"/>
              <a:gd name="connsiteX4" fmla="*/ 2911366 w 3468414"/>
              <a:gd name="connsiteY4" fmla="*/ 482842 h 682538"/>
              <a:gd name="connsiteX5" fmla="*/ 3468414 w 3468414"/>
              <a:gd name="connsiteY5" fmla="*/ 682538 h 682538"/>
              <a:gd name="connsiteX0" fmla="*/ 0 w 3468414"/>
              <a:gd name="connsiteY0" fmla="*/ 696968 h 696968"/>
              <a:gd name="connsiteX1" fmla="*/ 578069 w 3468414"/>
              <a:gd name="connsiteY1" fmla="*/ 570844 h 696968"/>
              <a:gd name="connsiteX2" fmla="*/ 1187670 w 3468414"/>
              <a:gd name="connsiteY2" fmla="*/ 55838 h 696968"/>
              <a:gd name="connsiteX3" fmla="*/ 2312277 w 3468414"/>
              <a:gd name="connsiteY3" fmla="*/ 55837 h 696968"/>
              <a:gd name="connsiteX4" fmla="*/ 2911366 w 3468414"/>
              <a:gd name="connsiteY4" fmla="*/ 497272 h 696968"/>
              <a:gd name="connsiteX5" fmla="*/ 3468414 w 3468414"/>
              <a:gd name="connsiteY5" fmla="*/ 696968 h 696968"/>
              <a:gd name="connsiteX0" fmla="*/ 0 w 3468414"/>
              <a:gd name="connsiteY0" fmla="*/ 676520 h 676520"/>
              <a:gd name="connsiteX1" fmla="*/ 578069 w 3468414"/>
              <a:gd name="connsiteY1" fmla="*/ 550396 h 676520"/>
              <a:gd name="connsiteX2" fmla="*/ 1187670 w 3468414"/>
              <a:gd name="connsiteY2" fmla="*/ 35390 h 676520"/>
              <a:gd name="connsiteX3" fmla="*/ 2312277 w 3468414"/>
              <a:gd name="connsiteY3" fmla="*/ 35389 h 676520"/>
              <a:gd name="connsiteX4" fmla="*/ 2911366 w 3468414"/>
              <a:gd name="connsiteY4" fmla="*/ 476824 h 676520"/>
              <a:gd name="connsiteX5" fmla="*/ 3468414 w 3468414"/>
              <a:gd name="connsiteY5" fmla="*/ 676520 h 676520"/>
              <a:gd name="connsiteX0" fmla="*/ 0 w 3468414"/>
              <a:gd name="connsiteY0" fmla="*/ 689203 h 689203"/>
              <a:gd name="connsiteX1" fmla="*/ 578069 w 3468414"/>
              <a:gd name="connsiteY1" fmla="*/ 563079 h 689203"/>
              <a:gd name="connsiteX2" fmla="*/ 1187670 w 3468414"/>
              <a:gd name="connsiteY2" fmla="*/ 48073 h 689203"/>
              <a:gd name="connsiteX3" fmla="*/ 2312277 w 3468414"/>
              <a:gd name="connsiteY3" fmla="*/ 48072 h 689203"/>
              <a:gd name="connsiteX4" fmla="*/ 2911366 w 3468414"/>
              <a:gd name="connsiteY4" fmla="*/ 489507 h 689203"/>
              <a:gd name="connsiteX5" fmla="*/ 3468414 w 3468414"/>
              <a:gd name="connsiteY5" fmla="*/ 689203 h 689203"/>
              <a:gd name="connsiteX0" fmla="*/ 0 w 3686128"/>
              <a:gd name="connsiteY0" fmla="*/ 689203 h 700089"/>
              <a:gd name="connsiteX1" fmla="*/ 578069 w 3686128"/>
              <a:gd name="connsiteY1" fmla="*/ 563079 h 700089"/>
              <a:gd name="connsiteX2" fmla="*/ 1187670 w 3686128"/>
              <a:gd name="connsiteY2" fmla="*/ 48073 h 700089"/>
              <a:gd name="connsiteX3" fmla="*/ 2312277 w 3686128"/>
              <a:gd name="connsiteY3" fmla="*/ 48072 h 700089"/>
              <a:gd name="connsiteX4" fmla="*/ 2911366 w 3686128"/>
              <a:gd name="connsiteY4" fmla="*/ 489507 h 700089"/>
              <a:gd name="connsiteX5" fmla="*/ 3686128 w 3686128"/>
              <a:gd name="connsiteY5" fmla="*/ 700089 h 700089"/>
              <a:gd name="connsiteX0" fmla="*/ 0 w 3686128"/>
              <a:gd name="connsiteY0" fmla="*/ 689203 h 700089"/>
              <a:gd name="connsiteX1" fmla="*/ 578069 w 3686128"/>
              <a:gd name="connsiteY1" fmla="*/ 563079 h 700089"/>
              <a:gd name="connsiteX2" fmla="*/ 1187670 w 3686128"/>
              <a:gd name="connsiteY2" fmla="*/ 48073 h 700089"/>
              <a:gd name="connsiteX3" fmla="*/ 2312277 w 3686128"/>
              <a:gd name="connsiteY3" fmla="*/ 48072 h 700089"/>
              <a:gd name="connsiteX4" fmla="*/ 2911366 w 3686128"/>
              <a:gd name="connsiteY4" fmla="*/ 489507 h 700089"/>
              <a:gd name="connsiteX5" fmla="*/ 3686128 w 3686128"/>
              <a:gd name="connsiteY5" fmla="*/ 700089 h 700089"/>
              <a:gd name="connsiteX0" fmla="*/ 0 w 3838528"/>
              <a:gd name="connsiteY0" fmla="*/ 700089 h 700089"/>
              <a:gd name="connsiteX1" fmla="*/ 730469 w 3838528"/>
              <a:gd name="connsiteY1" fmla="*/ 563079 h 700089"/>
              <a:gd name="connsiteX2" fmla="*/ 1340070 w 3838528"/>
              <a:gd name="connsiteY2" fmla="*/ 48073 h 700089"/>
              <a:gd name="connsiteX3" fmla="*/ 2464677 w 3838528"/>
              <a:gd name="connsiteY3" fmla="*/ 48072 h 700089"/>
              <a:gd name="connsiteX4" fmla="*/ 3063766 w 3838528"/>
              <a:gd name="connsiteY4" fmla="*/ 489507 h 700089"/>
              <a:gd name="connsiteX5" fmla="*/ 3838528 w 3838528"/>
              <a:gd name="connsiteY5" fmla="*/ 700089 h 700089"/>
              <a:gd name="connsiteX0" fmla="*/ 0 w 3838528"/>
              <a:gd name="connsiteY0" fmla="*/ 700089 h 700089"/>
              <a:gd name="connsiteX1" fmla="*/ 730469 w 3838528"/>
              <a:gd name="connsiteY1" fmla="*/ 563079 h 700089"/>
              <a:gd name="connsiteX2" fmla="*/ 1340070 w 3838528"/>
              <a:gd name="connsiteY2" fmla="*/ 48073 h 700089"/>
              <a:gd name="connsiteX3" fmla="*/ 2464677 w 3838528"/>
              <a:gd name="connsiteY3" fmla="*/ 48072 h 700089"/>
              <a:gd name="connsiteX4" fmla="*/ 3063766 w 3838528"/>
              <a:gd name="connsiteY4" fmla="*/ 489507 h 700089"/>
              <a:gd name="connsiteX5" fmla="*/ 3838528 w 3838528"/>
              <a:gd name="connsiteY5" fmla="*/ 700089 h 700089"/>
              <a:gd name="connsiteX0" fmla="*/ 0 w 3838528"/>
              <a:gd name="connsiteY0" fmla="*/ 709215 h 709215"/>
              <a:gd name="connsiteX1" fmla="*/ 730469 w 3838528"/>
              <a:gd name="connsiteY1" fmla="*/ 572205 h 709215"/>
              <a:gd name="connsiteX2" fmla="*/ 1340070 w 3838528"/>
              <a:gd name="connsiteY2" fmla="*/ 57199 h 709215"/>
              <a:gd name="connsiteX3" fmla="*/ 2464677 w 3838528"/>
              <a:gd name="connsiteY3" fmla="*/ 57198 h 709215"/>
              <a:gd name="connsiteX4" fmla="*/ 2987566 w 3838528"/>
              <a:gd name="connsiteY4" fmla="*/ 520405 h 709215"/>
              <a:gd name="connsiteX5" fmla="*/ 3838528 w 3838528"/>
              <a:gd name="connsiteY5" fmla="*/ 709215 h 709215"/>
              <a:gd name="connsiteX0" fmla="*/ 0 w 3838528"/>
              <a:gd name="connsiteY0" fmla="*/ 689197 h 689197"/>
              <a:gd name="connsiteX1" fmla="*/ 730469 w 3838528"/>
              <a:gd name="connsiteY1" fmla="*/ 552187 h 689197"/>
              <a:gd name="connsiteX2" fmla="*/ 1340070 w 3838528"/>
              <a:gd name="connsiteY2" fmla="*/ 37181 h 689197"/>
              <a:gd name="connsiteX3" fmla="*/ 2432019 w 3838528"/>
              <a:gd name="connsiteY3" fmla="*/ 91609 h 689197"/>
              <a:gd name="connsiteX4" fmla="*/ 2987566 w 3838528"/>
              <a:gd name="connsiteY4" fmla="*/ 500387 h 689197"/>
              <a:gd name="connsiteX5" fmla="*/ 3838528 w 3838528"/>
              <a:gd name="connsiteY5" fmla="*/ 689197 h 689197"/>
              <a:gd name="connsiteX0" fmla="*/ 0 w 3838528"/>
              <a:gd name="connsiteY0" fmla="*/ 713196 h 713196"/>
              <a:gd name="connsiteX1" fmla="*/ 730469 w 3838528"/>
              <a:gd name="connsiteY1" fmla="*/ 576186 h 713196"/>
              <a:gd name="connsiteX2" fmla="*/ 1340070 w 3838528"/>
              <a:gd name="connsiteY2" fmla="*/ 61180 h 713196"/>
              <a:gd name="connsiteX3" fmla="*/ 2442905 w 3838528"/>
              <a:gd name="connsiteY3" fmla="*/ 61180 h 713196"/>
              <a:gd name="connsiteX4" fmla="*/ 2987566 w 3838528"/>
              <a:gd name="connsiteY4" fmla="*/ 524386 h 713196"/>
              <a:gd name="connsiteX5" fmla="*/ 3838528 w 3838528"/>
              <a:gd name="connsiteY5" fmla="*/ 713196 h 71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8528" h="713196">
                <a:moveTo>
                  <a:pt x="0" y="713196"/>
                </a:moveTo>
                <a:cubicBezTo>
                  <a:pt x="182179" y="700058"/>
                  <a:pt x="561553" y="717513"/>
                  <a:pt x="730469" y="576186"/>
                </a:cubicBezTo>
                <a:cubicBezTo>
                  <a:pt x="899385" y="434859"/>
                  <a:pt x="1054664" y="147014"/>
                  <a:pt x="1340070" y="61180"/>
                </a:cubicBezTo>
                <a:cubicBezTo>
                  <a:pt x="1625476" y="-24654"/>
                  <a:pt x="2168322" y="-16021"/>
                  <a:pt x="2442905" y="61180"/>
                </a:cubicBezTo>
                <a:cubicBezTo>
                  <a:pt x="2717488" y="138381"/>
                  <a:pt x="2798380" y="417531"/>
                  <a:pt x="2987566" y="524386"/>
                </a:cubicBezTo>
                <a:cubicBezTo>
                  <a:pt x="3176752" y="631241"/>
                  <a:pt x="3492812" y="666775"/>
                  <a:pt x="3838528" y="71319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222A71-24F1-E997-1BDE-C36C0CA8837D}"/>
              </a:ext>
            </a:extLst>
          </p:cNvPr>
          <p:cNvSpPr/>
          <p:nvPr/>
        </p:nvSpPr>
        <p:spPr>
          <a:xfrm>
            <a:off x="4809268" y="3567814"/>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ACC3223-8D12-7EA5-DCB7-8D540AAAE170}"/>
              </a:ext>
            </a:extLst>
          </p:cNvPr>
          <p:cNvSpPr/>
          <p:nvPr/>
        </p:nvSpPr>
        <p:spPr>
          <a:xfrm>
            <a:off x="5045056" y="3569854"/>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F8D4FA7-4AAD-72FB-4585-13546C5BE151}"/>
              </a:ext>
            </a:extLst>
          </p:cNvPr>
          <p:cNvSpPr/>
          <p:nvPr/>
        </p:nvSpPr>
        <p:spPr>
          <a:xfrm>
            <a:off x="5281050" y="3569858"/>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A4F1B97-04FC-991C-AA06-0AB97CF34256}"/>
              </a:ext>
            </a:extLst>
          </p:cNvPr>
          <p:cNvSpPr/>
          <p:nvPr/>
        </p:nvSpPr>
        <p:spPr>
          <a:xfrm>
            <a:off x="5885327" y="3569854"/>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5CACFC6-E68A-F226-74F9-07707679691B}"/>
              </a:ext>
            </a:extLst>
          </p:cNvPr>
          <p:cNvSpPr txBox="1"/>
          <p:nvPr/>
        </p:nvSpPr>
        <p:spPr>
          <a:xfrm>
            <a:off x="6065678" y="3624604"/>
            <a:ext cx="381836" cy="369332"/>
          </a:xfrm>
          <a:prstGeom prst="rect">
            <a:avLst/>
          </a:prstGeom>
          <a:noFill/>
        </p:spPr>
        <p:txBody>
          <a:bodyPr wrap="none" rtlCol="0">
            <a:spAutoFit/>
          </a:bodyPr>
          <a:lstStyle/>
          <a:p>
            <a:r>
              <a:rPr lang="en-US" dirty="0"/>
              <a:t>…</a:t>
            </a:r>
          </a:p>
        </p:txBody>
      </p:sp>
      <p:sp>
        <p:nvSpPr>
          <p:cNvPr id="35" name="Rectangle 34">
            <a:extLst>
              <a:ext uri="{FF2B5EF4-FFF2-40B4-BE49-F238E27FC236}">
                <a16:creationId xmlns:a16="http://schemas.microsoft.com/office/drawing/2014/main" id="{52BC08D8-A1D5-8F09-ED68-A820CE7F786E}"/>
              </a:ext>
            </a:extLst>
          </p:cNvPr>
          <p:cNvSpPr/>
          <p:nvPr/>
        </p:nvSpPr>
        <p:spPr>
          <a:xfrm>
            <a:off x="6625317" y="3562597"/>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536F7C6-BA05-EAC0-AAAE-8A86B43AA72F}"/>
              </a:ext>
            </a:extLst>
          </p:cNvPr>
          <p:cNvSpPr/>
          <p:nvPr/>
        </p:nvSpPr>
        <p:spPr>
          <a:xfrm>
            <a:off x="6389529" y="3562597"/>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16B07BF-B517-72B6-AE2F-8DEB044F079D}"/>
              </a:ext>
            </a:extLst>
          </p:cNvPr>
          <p:cNvSpPr/>
          <p:nvPr/>
        </p:nvSpPr>
        <p:spPr>
          <a:xfrm>
            <a:off x="7229800" y="3567810"/>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819E491-242E-E928-78F6-228098DF414C}"/>
              </a:ext>
            </a:extLst>
          </p:cNvPr>
          <p:cNvSpPr/>
          <p:nvPr/>
        </p:nvSpPr>
        <p:spPr>
          <a:xfrm>
            <a:off x="7465588" y="3569850"/>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70BE33C-9E41-1028-29BC-B7E6409FE7AD}"/>
              </a:ext>
            </a:extLst>
          </p:cNvPr>
          <p:cNvSpPr/>
          <p:nvPr/>
        </p:nvSpPr>
        <p:spPr>
          <a:xfrm>
            <a:off x="7701582" y="3569854"/>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2896610-F004-ABA2-B12E-E2F311A0630A}"/>
              </a:ext>
            </a:extLst>
          </p:cNvPr>
          <p:cNvSpPr/>
          <p:nvPr/>
        </p:nvSpPr>
        <p:spPr>
          <a:xfrm>
            <a:off x="8305859" y="3569850"/>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Magnifying glass outline">
            <a:extLst>
              <a:ext uri="{FF2B5EF4-FFF2-40B4-BE49-F238E27FC236}">
                <a16:creationId xmlns:a16="http://schemas.microsoft.com/office/drawing/2014/main" id="{430B5A09-BC39-ACB2-1E5B-B429951858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4981464">
            <a:off x="4614533" y="3123601"/>
            <a:ext cx="914400" cy="914400"/>
          </a:xfrm>
          <a:prstGeom prst="rect">
            <a:avLst/>
          </a:prstGeom>
        </p:spPr>
      </p:pic>
      <p:sp>
        <p:nvSpPr>
          <p:cNvPr id="13" name="TextBox 12">
            <a:extLst>
              <a:ext uri="{FF2B5EF4-FFF2-40B4-BE49-F238E27FC236}">
                <a16:creationId xmlns:a16="http://schemas.microsoft.com/office/drawing/2014/main" id="{B6A27F4F-EEE4-A55E-D0B7-A543E9F2B97E}"/>
              </a:ext>
            </a:extLst>
          </p:cNvPr>
          <p:cNvSpPr txBox="1"/>
          <p:nvPr/>
        </p:nvSpPr>
        <p:spPr>
          <a:xfrm>
            <a:off x="3605328" y="3628545"/>
            <a:ext cx="381836" cy="369332"/>
          </a:xfrm>
          <a:prstGeom prst="rect">
            <a:avLst/>
          </a:prstGeom>
          <a:noFill/>
        </p:spPr>
        <p:txBody>
          <a:bodyPr wrap="none" rtlCol="0">
            <a:spAutoFit/>
          </a:bodyPr>
          <a:lstStyle/>
          <a:p>
            <a:r>
              <a:rPr lang="en-US" dirty="0"/>
              <a:t>…</a:t>
            </a:r>
          </a:p>
        </p:txBody>
      </p:sp>
      <p:sp>
        <p:nvSpPr>
          <p:cNvPr id="14" name="TextBox 13">
            <a:extLst>
              <a:ext uri="{FF2B5EF4-FFF2-40B4-BE49-F238E27FC236}">
                <a16:creationId xmlns:a16="http://schemas.microsoft.com/office/drawing/2014/main" id="{8CEED1AE-B4D6-CCE0-EF2E-A1A906FDC905}"/>
              </a:ext>
            </a:extLst>
          </p:cNvPr>
          <p:cNvSpPr txBox="1"/>
          <p:nvPr/>
        </p:nvSpPr>
        <p:spPr>
          <a:xfrm>
            <a:off x="8467848" y="3624604"/>
            <a:ext cx="381836" cy="369332"/>
          </a:xfrm>
          <a:prstGeom prst="rect">
            <a:avLst/>
          </a:prstGeom>
          <a:noFill/>
        </p:spPr>
        <p:txBody>
          <a:bodyPr wrap="none" rtlCol="0">
            <a:spAutoFit/>
          </a:bodyPr>
          <a:lstStyle/>
          <a:p>
            <a:r>
              <a:rPr lang="en-US" dirty="0"/>
              <a:t>…</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108B962-BAB9-C1D1-B0DF-33109CE064A4}"/>
                  </a:ext>
                </a:extLst>
              </p:cNvPr>
              <p:cNvSpPr txBox="1"/>
              <p:nvPr/>
            </p:nvSpPr>
            <p:spPr>
              <a:xfrm>
                <a:off x="3651894" y="4650118"/>
                <a:ext cx="1614481" cy="281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de-DE" b="0" i="1" smtClean="0">
                                  <a:latin typeface="Cambria Math" panose="02040503050406030204" pitchFamily="18" charset="0"/>
                                </a:rPr>
                                <m:t>𝑅</m:t>
                              </m:r>
                            </m:e>
                          </m:acc>
                        </m:e>
                        <m:sub>
                          <m:r>
                            <a:rPr lang="de-DE" b="0" i="1" smtClean="0">
                              <a:latin typeface="Cambria Math" panose="02040503050406030204" pitchFamily="18" charset="0"/>
                            </a:rPr>
                            <m:t>𝑖</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𝐵</m:t>
                          </m:r>
                        </m:e>
                        <m:sub>
                          <m:r>
                            <a:rPr lang="de-DE" i="1">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𝑖</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m:t>
                      </m:r>
                      <m:r>
                        <a:rPr lang="de-DE" i="1">
                          <a:latin typeface="Cambria Math" panose="02040503050406030204" pitchFamily="18" charset="0"/>
                        </a:rPr>
                        <m:t>,</m:t>
                      </m:r>
                      <m:acc>
                        <m:accPr>
                          <m:chr m:val="̃"/>
                          <m:ctrlPr>
                            <a:rPr lang="de-DE" i="1">
                              <a:latin typeface="Cambria Math" panose="02040503050406030204" pitchFamily="18" charset="0"/>
                            </a:rPr>
                          </m:ctrlPr>
                        </m:accPr>
                        <m:e>
                          <m:r>
                            <a:rPr lang="de-DE" i="1">
                              <a:latin typeface="Cambria Math" panose="02040503050406030204" pitchFamily="18" charset="0"/>
                            </a:rPr>
                            <m:t>𝐿</m:t>
                          </m:r>
                        </m:e>
                      </m:acc>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ea typeface="Cambria Math" panose="02040503050406030204" pitchFamily="18" charset="0"/>
                            </a:rPr>
                            <m:t>𝛽</m:t>
                          </m:r>
                        </m:e>
                        <m:sub>
                          <m:r>
                            <a:rPr lang="de-DE" i="1">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9" name="TextBox 18">
                <a:extLst>
                  <a:ext uri="{FF2B5EF4-FFF2-40B4-BE49-F238E27FC236}">
                    <a16:creationId xmlns:a16="http://schemas.microsoft.com/office/drawing/2014/main" id="{3108B962-BAB9-C1D1-B0DF-33109CE064A4}"/>
                  </a:ext>
                </a:extLst>
              </p:cNvPr>
              <p:cNvSpPr txBox="1">
                <a:spLocks noRot="1" noChangeAspect="1" noMove="1" noResize="1" noEditPoints="1" noAdjustHandles="1" noChangeArrowheads="1" noChangeShapeType="1" noTextEdit="1"/>
              </p:cNvSpPr>
              <p:nvPr/>
            </p:nvSpPr>
            <p:spPr>
              <a:xfrm>
                <a:off x="3651894" y="4650118"/>
                <a:ext cx="1614481" cy="281937"/>
              </a:xfrm>
              <a:prstGeom prst="rect">
                <a:avLst/>
              </a:prstGeom>
              <a:blipFill>
                <a:blip r:embed="rId9"/>
                <a:stretch>
                  <a:fillRect l="-3125" t="-17391" r="-4688" b="-30435"/>
                </a:stretch>
              </a:blipFill>
            </p:spPr>
            <p:txBody>
              <a:bodyPr/>
              <a:lstStyle/>
              <a:p>
                <a:r>
                  <a:rPr lang="en-US">
                    <a:noFill/>
                  </a:rPr>
                  <a:t> </a:t>
                </a:r>
              </a:p>
            </p:txBody>
          </p:sp>
        </mc:Fallback>
      </mc:AlternateContent>
      <p:sp>
        <p:nvSpPr>
          <p:cNvPr id="20" name="Right Brace 19">
            <a:extLst>
              <a:ext uri="{FF2B5EF4-FFF2-40B4-BE49-F238E27FC236}">
                <a16:creationId xmlns:a16="http://schemas.microsoft.com/office/drawing/2014/main" id="{9157A792-93D2-D484-8B7A-4260F2205039}"/>
              </a:ext>
            </a:extLst>
          </p:cNvPr>
          <p:cNvSpPr/>
          <p:nvPr/>
        </p:nvSpPr>
        <p:spPr>
          <a:xfrm rot="5400000">
            <a:off x="4314886" y="3909444"/>
            <a:ext cx="328636" cy="1025302"/>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4" name="Right Brace 23">
            <a:extLst>
              <a:ext uri="{FF2B5EF4-FFF2-40B4-BE49-F238E27FC236}">
                <a16:creationId xmlns:a16="http://schemas.microsoft.com/office/drawing/2014/main" id="{4924E823-E87B-8847-5724-514F3AE6E80C}"/>
              </a:ext>
            </a:extLst>
          </p:cNvPr>
          <p:cNvSpPr/>
          <p:nvPr/>
        </p:nvSpPr>
        <p:spPr>
          <a:xfrm rot="5400000">
            <a:off x="5392373" y="3909444"/>
            <a:ext cx="328636" cy="1025302"/>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BAC2A28-D64E-6C6B-7611-839363747CAD}"/>
                  </a:ext>
                </a:extLst>
              </p:cNvPr>
              <p:cNvSpPr txBox="1"/>
              <p:nvPr/>
            </p:nvSpPr>
            <p:spPr>
              <a:xfrm>
                <a:off x="5421997" y="4689308"/>
                <a:ext cx="484235" cy="281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de-DE" b="0" i="1" smtClean="0">
                                  <a:latin typeface="Cambria Math" panose="02040503050406030204" pitchFamily="18" charset="0"/>
                                </a:rPr>
                                <m:t>𝑅</m:t>
                              </m:r>
                            </m:e>
                          </m:acc>
                        </m:e>
                        <m:sub>
                          <m:r>
                            <a:rPr lang="de-DE" b="0" i="1" smtClean="0">
                              <a:latin typeface="Cambria Math" panose="02040503050406030204" pitchFamily="18" charset="0"/>
                            </a:rPr>
                            <m:t>𝑖</m:t>
                          </m:r>
                          <m:r>
                            <a:rPr lang="de-DE" b="0" i="1" smtClean="0">
                              <a:latin typeface="Cambria Math" panose="02040503050406030204" pitchFamily="18" charset="0"/>
                            </a:rPr>
                            <m:t>+1</m:t>
                          </m:r>
                        </m:sub>
                      </m:sSub>
                    </m:oMath>
                  </m:oMathPara>
                </a14:m>
                <a:endParaRPr lang="en-US" dirty="0"/>
              </a:p>
            </p:txBody>
          </p:sp>
        </mc:Choice>
        <mc:Fallback xmlns="">
          <p:sp>
            <p:nvSpPr>
              <p:cNvPr id="25" name="TextBox 24">
                <a:extLst>
                  <a:ext uri="{FF2B5EF4-FFF2-40B4-BE49-F238E27FC236}">
                    <a16:creationId xmlns:a16="http://schemas.microsoft.com/office/drawing/2014/main" id="{3BAC2A28-D64E-6C6B-7611-839363747CAD}"/>
                  </a:ext>
                </a:extLst>
              </p:cNvPr>
              <p:cNvSpPr txBox="1">
                <a:spLocks noRot="1" noChangeAspect="1" noMove="1" noResize="1" noEditPoints="1" noAdjustHandles="1" noChangeArrowheads="1" noChangeShapeType="1" noTextEdit="1"/>
              </p:cNvSpPr>
              <p:nvPr/>
            </p:nvSpPr>
            <p:spPr>
              <a:xfrm>
                <a:off x="5421997" y="4689308"/>
                <a:ext cx="484235" cy="281937"/>
              </a:xfrm>
              <a:prstGeom prst="rect">
                <a:avLst/>
              </a:prstGeom>
              <a:blipFill>
                <a:blip r:embed="rId10"/>
                <a:stretch>
                  <a:fillRect l="-10000" t="-17391" r="-2500"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AD713FC-C2B9-D622-984B-CE9C3BBD2F15}"/>
                  </a:ext>
                </a:extLst>
              </p:cNvPr>
              <p:cNvSpPr txBox="1"/>
              <p:nvPr/>
            </p:nvSpPr>
            <p:spPr>
              <a:xfrm>
                <a:off x="1047406" y="1895388"/>
                <a:ext cx="10418379" cy="1153264"/>
              </a:xfrm>
              <a:prstGeom prst="rect">
                <a:avLst/>
              </a:prstGeom>
              <a:noFill/>
            </p:spPr>
            <p:txBody>
              <a:bodyPr wrap="square" rtlCol="0">
                <a:spAutoFit/>
              </a:bodyPr>
              <a:lstStyle/>
              <a:p>
                <a:r>
                  <a:rPr lang="en-US" dirty="0"/>
                  <a:t>Neighboring fringe field matrices now combine to small input fringe field matrices </a:t>
                </a:r>
                <a14:m>
                  <m:oMath xmlns:m="http://schemas.openxmlformats.org/officeDocument/2006/math">
                    <m:acc>
                      <m:accPr>
                        <m:chr m:val="̃"/>
                        <m:ctrlPr>
                          <a:rPr lang="en-US" i="1" smtClean="0">
                            <a:latin typeface="Cambria Math" panose="02040503050406030204" pitchFamily="18" charset="0"/>
                          </a:rPr>
                        </m:ctrlPr>
                      </m:accPr>
                      <m:e>
                        <m:r>
                          <a:rPr lang="de-DE" b="0" i="1" smtClean="0">
                            <a:latin typeface="Cambria Math" panose="02040503050406030204" pitchFamily="18" charset="0"/>
                          </a:rPr>
                          <m:t>𝐹</m:t>
                        </m:r>
                      </m:e>
                    </m:acc>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𝐵</m:t>
                            </m:r>
                          </m:e>
                        </m:acc>
                      </m:e>
                      <m:sub>
                        <m:r>
                          <a:rPr lang="de-DE" b="0" i="1" smtClean="0">
                            <a:latin typeface="Cambria Math" panose="02040503050406030204" pitchFamily="18" charset="0"/>
                          </a:rPr>
                          <m:t>𝑟</m:t>
                        </m:r>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a14:m>
                <a:r>
                  <a:rPr lang="en-US" dirty="0"/>
                  <a:t>, </a:t>
                </a:r>
              </a:p>
              <a:p>
                <a:r>
                  <a:rPr lang="en-US" dirty="0"/>
                  <a:t>where </a:t>
                </a:r>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de-DE" b="0" i="1" smtClean="0">
                                <a:latin typeface="Cambria Math" panose="02040503050406030204" pitchFamily="18" charset="0"/>
                              </a:rPr>
                              <m:t>𝐵</m:t>
                            </m:r>
                          </m:e>
                        </m:acc>
                      </m:e>
                      <m:sub>
                        <m:r>
                          <a:rPr lang="de-DE" b="0" i="1" smtClean="0">
                            <a:latin typeface="Cambria Math" panose="02040503050406030204" pitchFamily="18" charset="0"/>
                          </a:rPr>
                          <m:t>𝑟</m:t>
                        </m:r>
                      </m:sub>
                    </m:sSub>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𝑟</m:t>
                        </m:r>
                      </m:num>
                      <m:den>
                        <m:r>
                          <a:rPr lang="de-DE" b="0" i="1" smtClean="0">
                            <a:latin typeface="Cambria Math" panose="02040503050406030204" pitchFamily="18" charset="0"/>
                          </a:rPr>
                          <m:t>2</m:t>
                        </m:r>
                      </m:den>
                    </m:f>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𝐵</m:t>
                            </m:r>
                          </m:e>
                          <m:sub>
                            <m:r>
                              <a:rPr lang="de-DE" i="1">
                                <a:latin typeface="Cambria Math" panose="02040503050406030204" pitchFamily="18" charset="0"/>
                                <a:ea typeface="Cambria Math" panose="02040503050406030204" pitchFamily="18" charset="0"/>
                              </a:rPr>
                              <m:t>𝑧</m:t>
                            </m:r>
                          </m:sub>
                        </m:sSub>
                      </m:num>
                      <m:den>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𝑠</m:t>
                        </m:r>
                      </m:den>
                    </m:f>
                    <m:r>
                      <a:rPr lang="de-DE" b="0" i="1" smtClean="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𝑟</m:t>
                        </m:r>
                      </m:num>
                      <m:den>
                        <m:r>
                          <a:rPr lang="de-DE" i="1">
                            <a:latin typeface="Cambria Math" panose="02040503050406030204" pitchFamily="18" charset="0"/>
                          </a:rPr>
                          <m:t>2</m:t>
                        </m:r>
                      </m:den>
                    </m:f>
                    <m:d>
                      <m:dPr>
                        <m:ctrlPr>
                          <a:rPr lang="de-DE" b="0" i="1"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𝐵</m:t>
                                </m:r>
                              </m:e>
                              <m:sub>
                                <m:r>
                                  <a:rPr lang="de-DE" i="1">
                                    <a:latin typeface="Cambria Math" panose="02040503050406030204" pitchFamily="18" charset="0"/>
                                    <a:ea typeface="Cambria Math" panose="02040503050406030204" pitchFamily="18" charset="0"/>
                                  </a:rPr>
                                  <m:t>𝑧</m:t>
                                </m:r>
                              </m:sub>
                            </m:sSub>
                            <m:d>
                              <m:dPr>
                                <m:ctrlPr>
                                  <a:rPr lang="de-DE" i="1">
                                    <a:latin typeface="Cambria Math" panose="02040503050406030204" pitchFamily="18" charset="0"/>
                                    <a:ea typeface="Cambria Math" panose="02040503050406030204" pitchFamily="18" charset="0"/>
                                  </a:rPr>
                                </m:ctrlPr>
                              </m:dPr>
                              <m:e>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+1</m:t>
                                    </m:r>
                                  </m:e>
                                </m:d>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𝐿</m:t>
                                    </m:r>
                                  </m:e>
                                </m:acc>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𝐵</m:t>
                            </m:r>
                          </m:e>
                          <m:sub>
                            <m:r>
                              <a:rPr lang="de-DE" i="1">
                                <a:latin typeface="Cambria Math" panose="02040503050406030204" pitchFamily="18" charset="0"/>
                                <a:ea typeface="Cambria Math" panose="02040503050406030204" pitchFamily="18" charset="0"/>
                              </a:rPr>
                              <m:t>𝑧</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𝑖</m:t>
                            </m:r>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𝐿</m:t>
                                </m:r>
                              </m:e>
                            </m:acc>
                          </m:e>
                        </m:d>
                      </m:e>
                    </m:d>
                  </m:oMath>
                </a14:m>
                <a:r>
                  <a:rPr lang="en-US" dirty="0"/>
                  <a:t> which means that for high segmentation we are essentially replacing the initial </a:t>
                </a:r>
                <a14:m>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𝐵</m:t>
                        </m:r>
                      </m:e>
                      <m:sub>
                        <m:r>
                          <a:rPr lang="de-DE" b="0" i="1" smtClean="0">
                            <a:latin typeface="Cambria Math" panose="02040503050406030204" pitchFamily="18" charset="0"/>
                            <a:ea typeface="Cambria Math" panose="02040503050406030204" pitchFamily="18" charset="0"/>
                          </a:rPr>
                          <m:t>𝑧</m:t>
                        </m:r>
                      </m:sub>
                    </m:sSub>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𝐵</m:t>
                        </m:r>
                      </m:e>
                      <m:sub>
                        <m:r>
                          <a:rPr lang="de-DE" b="0" i="1" smtClean="0">
                            <a:latin typeface="Cambria Math" panose="02040503050406030204" pitchFamily="18" charset="0"/>
                            <a:ea typeface="Cambria Math" panose="02040503050406030204" pitchFamily="18" charset="0"/>
                          </a:rPr>
                          <m:t>𝑧</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𝑚𝑎𝑥</m:t>
                        </m:r>
                      </m:sub>
                    </m:sSub>
                  </m:oMath>
                </a14:m>
                <a:r>
                  <a:rPr lang="en-US" dirty="0"/>
                  <a:t> with a numerical derivative </a:t>
                </a:r>
              </a:p>
            </p:txBody>
          </p:sp>
        </mc:Choice>
        <mc:Fallback xmlns="">
          <p:sp>
            <p:nvSpPr>
              <p:cNvPr id="45" name="TextBox 44">
                <a:extLst>
                  <a:ext uri="{FF2B5EF4-FFF2-40B4-BE49-F238E27FC236}">
                    <a16:creationId xmlns:a16="http://schemas.microsoft.com/office/drawing/2014/main" id="{0AD713FC-C2B9-D622-984B-CE9C3BBD2F15}"/>
                  </a:ext>
                </a:extLst>
              </p:cNvPr>
              <p:cNvSpPr txBox="1">
                <a:spLocks noRot="1" noChangeAspect="1" noMove="1" noResize="1" noEditPoints="1" noAdjustHandles="1" noChangeArrowheads="1" noChangeShapeType="1" noTextEdit="1"/>
              </p:cNvSpPr>
              <p:nvPr/>
            </p:nvSpPr>
            <p:spPr>
              <a:xfrm>
                <a:off x="1047406" y="1895388"/>
                <a:ext cx="10418379" cy="1153264"/>
              </a:xfrm>
              <a:prstGeom prst="rect">
                <a:avLst/>
              </a:prstGeom>
              <a:blipFill>
                <a:blip r:embed="rId11"/>
                <a:stretch>
                  <a:fillRect l="-487" t="-3261"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AD9FF80-5367-2FBB-54FE-247ED873A240}"/>
                  </a:ext>
                </a:extLst>
              </p:cNvPr>
              <p:cNvSpPr txBox="1"/>
              <p:nvPr/>
            </p:nvSpPr>
            <p:spPr>
              <a:xfrm>
                <a:off x="6900958" y="5219844"/>
                <a:ext cx="5008359" cy="5924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de-DE" sz="1600" b="0" i="1" smtClean="0">
                              <a:latin typeface="Cambria Math" panose="02040503050406030204" pitchFamily="18" charset="0"/>
                            </a:rPr>
                            <m:t>𝐵</m:t>
                          </m:r>
                        </m:e>
                        <m:sub>
                          <m:r>
                            <a:rPr lang="de-DE" sz="1600" b="0" i="1" smtClean="0">
                              <a:latin typeface="Cambria Math" panose="02040503050406030204" pitchFamily="18" charset="0"/>
                            </a:rPr>
                            <m:t>𝑧</m:t>
                          </m:r>
                        </m:sub>
                      </m:sSub>
                      <m:d>
                        <m:dPr>
                          <m:ctrlPr>
                            <a:rPr lang="de-DE" sz="1600" b="0" i="1" smtClean="0">
                              <a:latin typeface="Cambria Math" panose="02040503050406030204" pitchFamily="18" charset="0"/>
                            </a:rPr>
                          </m:ctrlPr>
                        </m:dPr>
                        <m:e>
                          <m:r>
                            <a:rPr lang="de-DE" sz="1600" b="0" i="1" smtClean="0">
                              <a:latin typeface="Cambria Math" panose="02040503050406030204" pitchFamily="18" charset="0"/>
                            </a:rPr>
                            <m:t>0,0,</m:t>
                          </m:r>
                          <m:r>
                            <a:rPr lang="de-DE" sz="1600" b="0" i="1" smtClean="0">
                              <a:latin typeface="Cambria Math" panose="02040503050406030204" pitchFamily="18" charset="0"/>
                            </a:rPr>
                            <m:t>𝑧</m:t>
                          </m:r>
                        </m:e>
                      </m:d>
                      <m:r>
                        <a:rPr lang="de-DE" sz="1600" b="0" i="1" smtClean="0">
                          <a:latin typeface="Cambria Math" panose="02040503050406030204" pitchFamily="18" charset="0"/>
                        </a:rPr>
                        <m:t>= </m:t>
                      </m:r>
                      <m:f>
                        <m:fPr>
                          <m:ctrlPr>
                            <a:rPr lang="de-DE" sz="1600" b="0" i="1" smtClean="0">
                              <a:latin typeface="Cambria Math" panose="02040503050406030204" pitchFamily="18" charset="0"/>
                            </a:rPr>
                          </m:ctrlPr>
                        </m:fPr>
                        <m:num>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ea typeface="Cambria Math" panose="02040503050406030204" pitchFamily="18" charset="0"/>
                                </a:rPr>
                                <m:t>𝜇</m:t>
                              </m:r>
                            </m:e>
                            <m:sub>
                              <m:r>
                                <a:rPr lang="de-DE" sz="1600" b="0" i="1" smtClean="0">
                                  <a:latin typeface="Cambria Math" panose="02040503050406030204" pitchFamily="18" charset="0"/>
                                </a:rPr>
                                <m:t>0</m:t>
                              </m:r>
                            </m:sub>
                          </m:sSub>
                          <m:r>
                            <a:rPr lang="de-DE" sz="1600" b="0" i="1" smtClean="0">
                              <a:latin typeface="Cambria Math" panose="02040503050406030204" pitchFamily="18" charset="0"/>
                            </a:rPr>
                            <m:t>𝐼𝑁</m:t>
                          </m:r>
                        </m:num>
                        <m:den>
                          <m:r>
                            <a:rPr lang="de-DE" sz="1600" b="0" i="1" smtClean="0">
                              <a:latin typeface="Cambria Math" panose="02040503050406030204" pitchFamily="18" charset="0"/>
                            </a:rPr>
                            <m:t>2</m:t>
                          </m:r>
                          <m:r>
                            <a:rPr lang="de-DE" sz="1600" b="0" i="1" smtClean="0">
                              <a:latin typeface="Cambria Math" panose="02040503050406030204" pitchFamily="18" charset="0"/>
                            </a:rPr>
                            <m:t>𝐿</m:t>
                          </m:r>
                        </m:den>
                      </m:f>
                      <m:d>
                        <m:dPr>
                          <m:ctrlPr>
                            <a:rPr lang="de-DE" sz="1600" b="0" i="1" smtClean="0">
                              <a:latin typeface="Cambria Math" panose="02040503050406030204" pitchFamily="18" charset="0"/>
                            </a:rPr>
                          </m:ctrlPr>
                        </m:dPr>
                        <m:e>
                          <m:f>
                            <m:fPr>
                              <m:ctrlPr>
                                <a:rPr lang="de-DE" sz="1600" b="0" i="1" smtClean="0">
                                  <a:latin typeface="Cambria Math" panose="02040503050406030204" pitchFamily="18" charset="0"/>
                                </a:rPr>
                              </m:ctrlPr>
                            </m:fPr>
                            <m:num>
                              <m:r>
                                <a:rPr lang="de-DE" sz="1600" b="0" i="1" smtClean="0">
                                  <a:latin typeface="Cambria Math" panose="02040503050406030204" pitchFamily="18" charset="0"/>
                                </a:rPr>
                                <m:t>𝑧</m:t>
                              </m:r>
                              <m:r>
                                <a:rPr lang="de-DE" sz="1600" b="0" i="1" smtClean="0">
                                  <a:latin typeface="Cambria Math" panose="02040503050406030204" pitchFamily="18" charset="0"/>
                                </a:rPr>
                                <m:t>−</m:t>
                              </m:r>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𝑧</m:t>
                                  </m:r>
                                </m:e>
                                <m:sub>
                                  <m:r>
                                    <a:rPr lang="de-DE" sz="1600" b="0" i="1" smtClean="0">
                                      <a:latin typeface="Cambria Math" panose="02040503050406030204" pitchFamily="18" charset="0"/>
                                    </a:rPr>
                                    <m:t>1</m:t>
                                  </m:r>
                                </m:sub>
                              </m:sSub>
                            </m:num>
                            <m:den>
                              <m:rad>
                                <m:radPr>
                                  <m:degHide m:val="on"/>
                                  <m:ctrlPr>
                                    <a:rPr lang="de-DE" sz="1600" b="0" i="1" smtClean="0">
                                      <a:latin typeface="Cambria Math" panose="02040503050406030204" pitchFamily="18" charset="0"/>
                                    </a:rPr>
                                  </m:ctrlPr>
                                </m:radPr>
                                <m:deg/>
                                <m:e>
                                  <m:sSup>
                                    <m:sSupPr>
                                      <m:ctrlPr>
                                        <a:rPr lang="de-DE" sz="1600" b="0" i="1" smtClean="0">
                                          <a:latin typeface="Cambria Math" panose="02040503050406030204" pitchFamily="18" charset="0"/>
                                        </a:rPr>
                                      </m:ctrlPr>
                                    </m:sSupPr>
                                    <m:e>
                                      <m:r>
                                        <a:rPr lang="de-DE" sz="1600" b="0" i="1" smtClean="0">
                                          <a:latin typeface="Cambria Math" panose="02040503050406030204" pitchFamily="18" charset="0"/>
                                        </a:rPr>
                                        <m:t>𝑅</m:t>
                                      </m:r>
                                    </m:e>
                                    <m:sup>
                                      <m:r>
                                        <a:rPr lang="de-DE" sz="1600" b="0" i="1" smtClean="0">
                                          <a:latin typeface="Cambria Math" panose="02040503050406030204" pitchFamily="18" charset="0"/>
                                        </a:rPr>
                                        <m:t>2</m:t>
                                      </m:r>
                                    </m:sup>
                                  </m:sSup>
                                  <m:r>
                                    <a:rPr lang="de-DE" sz="1600" b="0" i="1" smtClean="0">
                                      <a:latin typeface="Cambria Math" panose="02040503050406030204" pitchFamily="18" charset="0"/>
                                    </a:rPr>
                                    <m:t>+</m:t>
                                  </m:r>
                                  <m:sSup>
                                    <m:sSupPr>
                                      <m:ctrlPr>
                                        <a:rPr lang="de-DE" sz="1600" b="0" i="1" smtClean="0">
                                          <a:latin typeface="Cambria Math" panose="02040503050406030204" pitchFamily="18" charset="0"/>
                                        </a:rPr>
                                      </m:ctrlPr>
                                    </m:sSupPr>
                                    <m:e>
                                      <m:d>
                                        <m:dPr>
                                          <m:ctrlPr>
                                            <a:rPr lang="de-DE" sz="1600" b="0" i="1" smtClean="0">
                                              <a:latin typeface="Cambria Math" panose="02040503050406030204" pitchFamily="18" charset="0"/>
                                            </a:rPr>
                                          </m:ctrlPr>
                                        </m:dPr>
                                        <m:e>
                                          <m:r>
                                            <a:rPr lang="de-DE" sz="1600" b="0" i="1" smtClean="0">
                                              <a:latin typeface="Cambria Math" panose="02040503050406030204" pitchFamily="18" charset="0"/>
                                            </a:rPr>
                                            <m:t>𝑧</m:t>
                                          </m:r>
                                          <m:r>
                                            <a:rPr lang="de-DE" sz="1600" b="0" i="1" smtClean="0">
                                              <a:latin typeface="Cambria Math" panose="02040503050406030204" pitchFamily="18" charset="0"/>
                                            </a:rPr>
                                            <m:t>−</m:t>
                                          </m:r>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𝑧</m:t>
                                              </m:r>
                                            </m:e>
                                            <m:sub>
                                              <m:r>
                                                <a:rPr lang="de-DE" sz="1600" b="0" i="1" smtClean="0">
                                                  <a:latin typeface="Cambria Math" panose="02040503050406030204" pitchFamily="18" charset="0"/>
                                                </a:rPr>
                                                <m:t>1</m:t>
                                              </m:r>
                                            </m:sub>
                                          </m:sSub>
                                        </m:e>
                                      </m:d>
                                    </m:e>
                                    <m:sup>
                                      <m:r>
                                        <a:rPr lang="de-DE" sz="1600" b="0" i="1" smtClean="0">
                                          <a:latin typeface="Cambria Math" panose="02040503050406030204" pitchFamily="18" charset="0"/>
                                        </a:rPr>
                                        <m:t>2</m:t>
                                      </m:r>
                                    </m:sup>
                                  </m:sSup>
                                </m:e>
                              </m:rad>
                            </m:den>
                          </m:f>
                          <m:r>
                            <a:rPr lang="de-DE" sz="1600" b="0" i="1" smtClean="0">
                              <a:latin typeface="Cambria Math" panose="02040503050406030204" pitchFamily="18" charset="0"/>
                            </a:rPr>
                            <m:t>−</m:t>
                          </m:r>
                          <m:f>
                            <m:fPr>
                              <m:ctrlPr>
                                <a:rPr lang="de-DE" sz="1600" i="1">
                                  <a:latin typeface="Cambria Math" panose="02040503050406030204" pitchFamily="18" charset="0"/>
                                </a:rPr>
                              </m:ctrlPr>
                            </m:fPr>
                            <m:num>
                              <m:r>
                                <a:rPr lang="de-DE" sz="1600" i="1">
                                  <a:latin typeface="Cambria Math" panose="02040503050406030204" pitchFamily="18" charset="0"/>
                                </a:rPr>
                                <m:t>𝑧</m:t>
                              </m:r>
                              <m:r>
                                <a:rPr lang="de-DE" sz="1600" i="1">
                                  <a:latin typeface="Cambria Math" panose="02040503050406030204" pitchFamily="18" charset="0"/>
                                </a:rPr>
                                <m:t>−</m:t>
                              </m:r>
                              <m:sSub>
                                <m:sSubPr>
                                  <m:ctrlPr>
                                    <a:rPr lang="de-DE" sz="1600" i="1">
                                      <a:latin typeface="Cambria Math" panose="02040503050406030204" pitchFamily="18" charset="0"/>
                                    </a:rPr>
                                  </m:ctrlPr>
                                </m:sSubPr>
                                <m:e>
                                  <m:r>
                                    <a:rPr lang="de-DE" sz="1600" i="1">
                                      <a:latin typeface="Cambria Math" panose="02040503050406030204" pitchFamily="18" charset="0"/>
                                    </a:rPr>
                                    <m:t>𝑧</m:t>
                                  </m:r>
                                </m:e>
                                <m:sub>
                                  <m:r>
                                    <a:rPr lang="de-DE" sz="1600" b="0" i="1" smtClean="0">
                                      <a:latin typeface="Cambria Math" panose="02040503050406030204" pitchFamily="18" charset="0"/>
                                    </a:rPr>
                                    <m:t>2</m:t>
                                  </m:r>
                                </m:sub>
                              </m:sSub>
                            </m:num>
                            <m:den>
                              <m:rad>
                                <m:radPr>
                                  <m:degHide m:val="on"/>
                                  <m:ctrlPr>
                                    <a:rPr lang="de-DE" sz="1600" i="1">
                                      <a:latin typeface="Cambria Math" panose="02040503050406030204" pitchFamily="18" charset="0"/>
                                    </a:rPr>
                                  </m:ctrlPr>
                                </m:radPr>
                                <m:deg/>
                                <m:e>
                                  <m:sSup>
                                    <m:sSupPr>
                                      <m:ctrlPr>
                                        <a:rPr lang="de-DE" sz="1600" i="1">
                                          <a:latin typeface="Cambria Math" panose="02040503050406030204" pitchFamily="18" charset="0"/>
                                        </a:rPr>
                                      </m:ctrlPr>
                                    </m:sSupPr>
                                    <m:e>
                                      <m:r>
                                        <a:rPr lang="de-DE" sz="1600" i="1">
                                          <a:latin typeface="Cambria Math" panose="02040503050406030204" pitchFamily="18" charset="0"/>
                                        </a:rPr>
                                        <m:t>𝑅</m:t>
                                      </m:r>
                                    </m:e>
                                    <m:sup>
                                      <m:r>
                                        <a:rPr lang="de-DE" sz="1600" i="1">
                                          <a:latin typeface="Cambria Math" panose="02040503050406030204" pitchFamily="18" charset="0"/>
                                        </a:rPr>
                                        <m:t>2</m:t>
                                      </m:r>
                                    </m:sup>
                                  </m:sSup>
                                  <m:r>
                                    <a:rPr lang="de-DE" sz="1600" i="1">
                                      <a:latin typeface="Cambria Math" panose="02040503050406030204" pitchFamily="18" charset="0"/>
                                    </a:rPr>
                                    <m:t>+</m:t>
                                  </m:r>
                                  <m:sSup>
                                    <m:sSupPr>
                                      <m:ctrlPr>
                                        <a:rPr lang="de-DE" sz="1600" i="1">
                                          <a:latin typeface="Cambria Math" panose="02040503050406030204" pitchFamily="18" charset="0"/>
                                        </a:rPr>
                                      </m:ctrlPr>
                                    </m:sSupPr>
                                    <m:e>
                                      <m:d>
                                        <m:dPr>
                                          <m:ctrlPr>
                                            <a:rPr lang="de-DE" sz="1600" i="1">
                                              <a:latin typeface="Cambria Math" panose="02040503050406030204" pitchFamily="18" charset="0"/>
                                            </a:rPr>
                                          </m:ctrlPr>
                                        </m:dPr>
                                        <m:e>
                                          <m:r>
                                            <a:rPr lang="de-DE" sz="1600" i="1">
                                              <a:latin typeface="Cambria Math" panose="02040503050406030204" pitchFamily="18" charset="0"/>
                                            </a:rPr>
                                            <m:t>𝑧</m:t>
                                          </m:r>
                                          <m:r>
                                            <a:rPr lang="de-DE" sz="1600" i="1">
                                              <a:latin typeface="Cambria Math" panose="02040503050406030204" pitchFamily="18" charset="0"/>
                                            </a:rPr>
                                            <m:t>−</m:t>
                                          </m:r>
                                          <m:sSub>
                                            <m:sSubPr>
                                              <m:ctrlPr>
                                                <a:rPr lang="de-DE" sz="1600" i="1">
                                                  <a:latin typeface="Cambria Math" panose="02040503050406030204" pitchFamily="18" charset="0"/>
                                                </a:rPr>
                                              </m:ctrlPr>
                                            </m:sSubPr>
                                            <m:e>
                                              <m:r>
                                                <a:rPr lang="de-DE" sz="1600" i="1">
                                                  <a:latin typeface="Cambria Math" panose="02040503050406030204" pitchFamily="18" charset="0"/>
                                                </a:rPr>
                                                <m:t>𝑧</m:t>
                                              </m:r>
                                            </m:e>
                                            <m:sub>
                                              <m:r>
                                                <a:rPr lang="de-DE" sz="1600" i="1">
                                                  <a:latin typeface="Cambria Math" panose="02040503050406030204" pitchFamily="18" charset="0"/>
                                                </a:rPr>
                                                <m:t>1</m:t>
                                              </m:r>
                                            </m:sub>
                                          </m:sSub>
                                        </m:e>
                                      </m:d>
                                    </m:e>
                                    <m:sup>
                                      <m:r>
                                        <a:rPr lang="de-DE" sz="1600" i="1">
                                          <a:latin typeface="Cambria Math" panose="02040503050406030204" pitchFamily="18" charset="0"/>
                                        </a:rPr>
                                        <m:t>2</m:t>
                                      </m:r>
                                    </m:sup>
                                  </m:sSup>
                                </m:e>
                              </m:rad>
                            </m:den>
                          </m:f>
                        </m:e>
                      </m:d>
                    </m:oMath>
                  </m:oMathPara>
                </a14:m>
                <a:endParaRPr lang="en-US" sz="1600" dirty="0"/>
              </a:p>
            </p:txBody>
          </p:sp>
        </mc:Choice>
        <mc:Fallback xmlns="">
          <p:sp>
            <p:nvSpPr>
              <p:cNvPr id="3" name="TextBox 2">
                <a:extLst>
                  <a:ext uri="{FF2B5EF4-FFF2-40B4-BE49-F238E27FC236}">
                    <a16:creationId xmlns:a16="http://schemas.microsoft.com/office/drawing/2014/main" id="{AAD9FF80-5367-2FBB-54FE-247ED873A240}"/>
                  </a:ext>
                </a:extLst>
              </p:cNvPr>
              <p:cNvSpPr txBox="1">
                <a:spLocks noRot="1" noChangeAspect="1" noMove="1" noResize="1" noEditPoints="1" noAdjustHandles="1" noChangeArrowheads="1" noChangeShapeType="1" noTextEdit="1"/>
              </p:cNvSpPr>
              <p:nvPr/>
            </p:nvSpPr>
            <p:spPr>
              <a:xfrm>
                <a:off x="6900958" y="5219844"/>
                <a:ext cx="5008359" cy="592406"/>
              </a:xfrm>
              <a:prstGeom prst="rect">
                <a:avLst/>
              </a:prstGeom>
              <a:blipFill>
                <a:blip r:embed="rId12"/>
                <a:stretch>
                  <a:fillRect l="-506" b="-4167"/>
                </a:stretch>
              </a:blipFill>
            </p:spPr>
            <p:txBody>
              <a:bodyPr/>
              <a:lstStyle/>
              <a:p>
                <a:r>
                  <a:rPr lang="en-US">
                    <a:noFill/>
                  </a:rPr>
                  <a:t> </a:t>
                </a:r>
              </a:p>
            </p:txBody>
          </p:sp>
        </mc:Fallback>
      </mc:AlternateContent>
    </p:spTree>
    <p:extLst>
      <p:ext uri="{BB962C8B-B14F-4D97-AF65-F5344CB8AC3E}">
        <p14:creationId xmlns:p14="http://schemas.microsoft.com/office/powerpoint/2010/main" val="25604505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176DC-35D7-8D39-8697-AD852E8F89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69112A-2379-76C6-EFF6-838DD6FA0338}"/>
              </a:ext>
            </a:extLst>
          </p:cNvPr>
          <p:cNvSpPr>
            <a:spLocks noGrp="1"/>
          </p:cNvSpPr>
          <p:nvPr>
            <p:ph type="title"/>
          </p:nvPr>
        </p:nvSpPr>
        <p:spPr/>
        <p:txBody>
          <a:bodyPr/>
          <a:lstStyle/>
          <a:p>
            <a:r>
              <a:rPr lang="en-US" dirty="0"/>
              <a:t>On Using Transport Map Segments</a:t>
            </a:r>
          </a:p>
        </p:txBody>
      </p:sp>
      <p:sp>
        <p:nvSpPr>
          <p:cNvPr id="5" name="TextBox 4">
            <a:extLst>
              <a:ext uri="{FF2B5EF4-FFF2-40B4-BE49-F238E27FC236}">
                <a16:creationId xmlns:a16="http://schemas.microsoft.com/office/drawing/2014/main" id="{ADF356EB-0065-8A9F-32A8-7ACA4348DCD1}"/>
              </a:ext>
            </a:extLst>
          </p:cNvPr>
          <p:cNvSpPr txBox="1"/>
          <p:nvPr/>
        </p:nvSpPr>
        <p:spPr>
          <a:xfrm>
            <a:off x="838200" y="1839667"/>
            <a:ext cx="8499443" cy="369332"/>
          </a:xfrm>
          <a:prstGeom prst="rect">
            <a:avLst/>
          </a:prstGeom>
          <a:noFill/>
        </p:spPr>
        <p:txBody>
          <a:bodyPr wrap="none" rtlCol="0">
            <a:spAutoFit/>
          </a:bodyPr>
          <a:lstStyle/>
          <a:p>
            <a:r>
              <a:rPr lang="en-US" dirty="0"/>
              <a:t>Including the tensor for the second order adds chromatic effects for a solenoid map:</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0DE5E72-8545-E97E-9981-80869FB7157E}"/>
                  </a:ext>
                </a:extLst>
              </p:cNvPr>
              <p:cNvSpPr txBox="1"/>
              <p:nvPr/>
            </p:nvSpPr>
            <p:spPr>
              <a:xfrm>
                <a:off x="2212769" y="2473036"/>
                <a:ext cx="6067623" cy="8710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de-DE" b="0" i="1" smtClean="0">
                              <a:latin typeface="Cambria Math" panose="02040503050406030204" pitchFamily="18" charset="0"/>
                            </a:rPr>
                            <m:t>𝑧</m:t>
                          </m:r>
                        </m:e>
                        <m:sub>
                          <m:r>
                            <a:rPr lang="de-DE" b="0" i="1" smtClean="0">
                              <a:latin typeface="Cambria Math" panose="02040503050406030204" pitchFamily="18" charset="0"/>
                            </a:rPr>
                            <m:t>𝑗</m:t>
                          </m:r>
                        </m:sub>
                        <m:sup>
                          <m:r>
                            <a:rPr lang="de-DE" b="0" i="1" smtClean="0">
                              <a:latin typeface="Cambria Math" panose="02040503050406030204" pitchFamily="18" charset="0"/>
                            </a:rPr>
                            <m:t>(2)</m:t>
                          </m:r>
                        </m:sup>
                      </m:sSubSup>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𝑗</m:t>
                          </m:r>
                        </m:sub>
                      </m:sSub>
                      <m:r>
                        <a:rPr lang="de-DE" b="0" i="1" smtClean="0">
                          <a:latin typeface="Cambria Math" panose="02040503050406030204" pitchFamily="18" charset="0"/>
                          <a:ea typeface="Cambria Math" panose="02040503050406030204" pitchFamily="18" charset="0"/>
                        </a:rPr>
                        <m:t>+</m:t>
                      </m:r>
                      <m:nary>
                        <m:naryPr>
                          <m:chr m:val="∑"/>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𝑘</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6</m:t>
                          </m:r>
                        </m:sup>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𝑅</m:t>
                              </m:r>
                            </m:e>
                            <m:sub>
                              <m:r>
                                <a:rPr lang="de-DE" b="0" i="1" smtClean="0">
                                  <a:latin typeface="Cambria Math" panose="02040503050406030204" pitchFamily="18" charset="0"/>
                                  <a:ea typeface="Cambria Math" panose="02040503050406030204" pitchFamily="18" charset="0"/>
                                </a:rPr>
                                <m:t>𝑗𝑘</m:t>
                              </m:r>
                            </m:sub>
                          </m:sSub>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𝑘</m:t>
                              </m:r>
                            </m:sub>
                            <m:sup>
                              <m:r>
                                <a:rPr lang="de-DE" b="0" i="1" smtClean="0">
                                  <a:latin typeface="Cambria Math" panose="02040503050406030204" pitchFamily="18" charset="0"/>
                                  <a:ea typeface="Cambria Math" panose="02040503050406030204" pitchFamily="18" charset="0"/>
                                </a:rPr>
                                <m:t>(1)</m:t>
                              </m:r>
                            </m:sup>
                          </m:sSubSup>
                          <m:r>
                            <a:rPr lang="de-DE" b="0" i="1" smtClean="0">
                              <a:latin typeface="Cambria Math" panose="02040503050406030204" pitchFamily="18" charset="0"/>
                              <a:ea typeface="Cambria Math" panose="02040503050406030204" pitchFamily="18" charset="0"/>
                            </a:rPr>
                            <m:t>+</m:t>
                          </m:r>
                          <m:nary>
                            <m:naryPr>
                              <m:chr m:val="∑"/>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𝑘</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6</m:t>
                              </m:r>
                            </m:sup>
                            <m:e>
                              <m:nary>
                                <m:naryPr>
                                  <m:chr m:val="∑"/>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𝑙</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6</m:t>
                                  </m:r>
                                </m:sup>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𝑇</m:t>
                                      </m:r>
                                    </m:e>
                                    <m:sub>
                                      <m:r>
                                        <a:rPr lang="de-DE" b="0" i="1" smtClean="0">
                                          <a:latin typeface="Cambria Math" panose="02040503050406030204" pitchFamily="18" charset="0"/>
                                          <a:ea typeface="Cambria Math" panose="02040503050406030204" pitchFamily="18" charset="0"/>
                                        </a:rPr>
                                        <m:t>𝑗𝑘𝑙</m:t>
                                      </m:r>
                                    </m:sub>
                                  </m:sSub>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𝑘</m:t>
                                      </m:r>
                                    </m:sub>
                                    <m:sup>
                                      <m:r>
                                        <a:rPr lang="de-DE" b="0" i="1" smtClean="0">
                                          <a:latin typeface="Cambria Math" panose="02040503050406030204" pitchFamily="18" charset="0"/>
                                          <a:ea typeface="Cambria Math" panose="02040503050406030204" pitchFamily="18" charset="0"/>
                                        </a:rPr>
                                        <m:t>(1)</m:t>
                                      </m:r>
                                    </m:sup>
                                  </m:sSubSup>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𝑙</m:t>
                                      </m:r>
                                    </m:sub>
                                    <m:sup>
                                      <m:r>
                                        <a:rPr lang="de-DE" b="0" i="1" smtClean="0">
                                          <a:latin typeface="Cambria Math" panose="02040503050406030204" pitchFamily="18" charset="0"/>
                                          <a:ea typeface="Cambria Math" panose="02040503050406030204" pitchFamily="18" charset="0"/>
                                        </a:rPr>
                                        <m:t>(1)</m:t>
                                      </m:r>
                                    </m:sup>
                                  </m:sSubSup>
                                </m:e>
                              </m:nary>
                            </m:e>
                          </m:nary>
                        </m:e>
                      </m:nary>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𝑓𝑜𝑟</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𝑗</m:t>
                      </m:r>
                      <m:r>
                        <a:rPr lang="de-DE" b="0" i="1" smtClean="0">
                          <a:latin typeface="Cambria Math" panose="02040503050406030204" pitchFamily="18" charset="0"/>
                          <a:ea typeface="Cambria Math" panose="02040503050406030204" pitchFamily="18" charset="0"/>
                        </a:rPr>
                        <m:t>=1…6</m:t>
                      </m:r>
                    </m:oMath>
                  </m:oMathPara>
                </a14:m>
                <a:endParaRPr lang="en-US" dirty="0"/>
              </a:p>
            </p:txBody>
          </p:sp>
        </mc:Choice>
        <mc:Fallback xmlns="">
          <p:sp>
            <p:nvSpPr>
              <p:cNvPr id="6" name="TextBox 5">
                <a:extLst>
                  <a:ext uri="{FF2B5EF4-FFF2-40B4-BE49-F238E27FC236}">
                    <a16:creationId xmlns:a16="http://schemas.microsoft.com/office/drawing/2014/main" id="{30DE5E72-8545-E97E-9981-80869FB7157E}"/>
                  </a:ext>
                </a:extLst>
              </p:cNvPr>
              <p:cNvSpPr txBox="1">
                <a:spLocks noRot="1" noChangeAspect="1" noMove="1" noResize="1" noEditPoints="1" noAdjustHandles="1" noChangeArrowheads="1" noChangeShapeType="1" noTextEdit="1"/>
              </p:cNvSpPr>
              <p:nvPr/>
            </p:nvSpPr>
            <p:spPr>
              <a:xfrm>
                <a:off x="2212769" y="2473036"/>
                <a:ext cx="6067623" cy="871072"/>
              </a:xfrm>
              <a:prstGeom prst="rect">
                <a:avLst/>
              </a:prstGeom>
              <a:blipFill>
                <a:blip r:embed="rId2"/>
                <a:stretch>
                  <a:fillRect t="-92857" b="-148571"/>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3F75BC68-ABBE-A278-4CFC-9EEA8EDA45FA}"/>
              </a:ext>
            </a:extLst>
          </p:cNvPr>
          <p:cNvSpPr/>
          <p:nvPr/>
        </p:nvSpPr>
        <p:spPr>
          <a:xfrm>
            <a:off x="4648201" y="2473036"/>
            <a:ext cx="2057400" cy="9233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6D0B6FE-BC0C-E557-FBBF-28D6B4439B03}"/>
              </a:ext>
            </a:extLst>
          </p:cNvPr>
          <p:cNvSpPr txBox="1"/>
          <p:nvPr/>
        </p:nvSpPr>
        <p:spPr>
          <a:xfrm>
            <a:off x="838201" y="3929723"/>
            <a:ext cx="9692525" cy="923330"/>
          </a:xfrm>
          <a:prstGeom prst="rect">
            <a:avLst/>
          </a:prstGeom>
          <a:noFill/>
        </p:spPr>
        <p:txBody>
          <a:bodyPr wrap="none" rtlCol="0">
            <a:spAutoFit/>
          </a:bodyPr>
          <a:lstStyle/>
          <a:p>
            <a:r>
              <a:rPr lang="en-US" dirty="0"/>
              <a:t>AND using </a:t>
            </a:r>
            <a:r>
              <a:rPr lang="en-US" dirty="0" err="1"/>
              <a:t>pytorch</a:t>
            </a:r>
            <a:r>
              <a:rPr lang="en-US" dirty="0"/>
              <a:t> all calculations are included on the computational graph which provides all </a:t>
            </a:r>
          </a:p>
          <a:p>
            <a:r>
              <a:rPr lang="en-US" dirty="0"/>
              <a:t>partial derivatives, from the input parameters (in this case solenoid currents and drift lengths) to </a:t>
            </a:r>
          </a:p>
          <a:p>
            <a:r>
              <a:rPr lang="en-US" dirty="0"/>
              <a:t>whatever output is required for the loss function (beam size, emittance…)</a:t>
            </a:r>
          </a:p>
        </p:txBody>
      </p:sp>
      <p:sp>
        <p:nvSpPr>
          <p:cNvPr id="14" name="TextBox 13">
            <a:extLst>
              <a:ext uri="{FF2B5EF4-FFF2-40B4-BE49-F238E27FC236}">
                <a16:creationId xmlns:a16="http://schemas.microsoft.com/office/drawing/2014/main" id="{DA8AE9CB-E778-A90A-EDD2-A7B01D3EFFC9}"/>
              </a:ext>
            </a:extLst>
          </p:cNvPr>
          <p:cNvSpPr txBox="1"/>
          <p:nvPr/>
        </p:nvSpPr>
        <p:spPr>
          <a:xfrm>
            <a:off x="838200" y="5386410"/>
            <a:ext cx="10480626" cy="646331"/>
          </a:xfrm>
          <a:prstGeom prst="rect">
            <a:avLst/>
          </a:prstGeom>
          <a:noFill/>
        </p:spPr>
        <p:txBody>
          <a:bodyPr wrap="none" rtlCol="0">
            <a:spAutoFit/>
          </a:bodyPr>
          <a:lstStyle/>
          <a:p>
            <a:r>
              <a:rPr lang="en-US" dirty="0"/>
              <a:t>Additionally, the transport maps are already available for most basic elements and can also be expanded</a:t>
            </a:r>
          </a:p>
          <a:p>
            <a:r>
              <a:rPr lang="en-US" dirty="0"/>
              <a:t>to the desired order </a:t>
            </a:r>
          </a:p>
        </p:txBody>
      </p:sp>
    </p:spTree>
    <p:extLst>
      <p:ext uri="{BB962C8B-B14F-4D97-AF65-F5344CB8AC3E}">
        <p14:creationId xmlns:p14="http://schemas.microsoft.com/office/powerpoint/2010/main" val="2257086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FD3D3-9D3A-F223-0009-BD54F17E83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A1878F-F249-0C38-EFA4-C92BFECB79B1}"/>
              </a:ext>
            </a:extLst>
          </p:cNvPr>
          <p:cNvSpPr>
            <a:spLocks noGrp="1"/>
          </p:cNvSpPr>
          <p:nvPr>
            <p:ph type="title"/>
          </p:nvPr>
        </p:nvSpPr>
        <p:spPr>
          <a:xfrm>
            <a:off x="360000" y="736682"/>
            <a:ext cx="9696000" cy="1080000"/>
          </a:xfrm>
        </p:spPr>
        <p:txBody>
          <a:bodyPr>
            <a:normAutofit/>
          </a:bodyPr>
          <a:lstStyle/>
          <a:p>
            <a:r>
              <a:rPr lang="en-US" sz="3200" dirty="0"/>
              <a:t>optimization model</a:t>
            </a:r>
          </a:p>
        </p:txBody>
      </p:sp>
      <p:sp>
        <p:nvSpPr>
          <p:cNvPr id="4" name="Datumsplatzhalter 3">
            <a:extLst>
              <a:ext uri="{FF2B5EF4-FFF2-40B4-BE49-F238E27FC236}">
                <a16:creationId xmlns:a16="http://schemas.microsoft.com/office/drawing/2014/main" id="{29832CD0-0576-5570-A334-29C76ECB7184}"/>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9EA520A4-A3D8-763F-0D4C-BC3143E5277C}"/>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F59EF256-E3A2-7E8B-C354-BF6A9B12098D}"/>
              </a:ext>
            </a:extLst>
          </p:cNvPr>
          <p:cNvSpPr>
            <a:spLocks noGrp="1"/>
          </p:cNvSpPr>
          <p:nvPr>
            <p:ph type="sldNum" sz="quarter" idx="16"/>
          </p:nvPr>
        </p:nvSpPr>
        <p:spPr/>
        <p:txBody>
          <a:bodyPr/>
          <a:lstStyle/>
          <a:p>
            <a:fld id="{DD2F4C09-65E4-4AD7-8D55-83CBD210ED85}" type="slidenum">
              <a:rPr lang="en-US" smtClean="0"/>
              <a:pPr/>
              <a:t>6</a:t>
            </a:fld>
            <a:endParaRPr lang="en-US"/>
          </a:p>
        </p:txBody>
      </p:sp>
      <p:sp>
        <p:nvSpPr>
          <p:cNvPr id="3" name="Rectangle 2">
            <a:extLst>
              <a:ext uri="{FF2B5EF4-FFF2-40B4-BE49-F238E27FC236}">
                <a16:creationId xmlns:a16="http://schemas.microsoft.com/office/drawing/2014/main" id="{6E3767FE-09AF-46AB-83AE-F9C6DD39DA44}"/>
              </a:ext>
            </a:extLst>
          </p:cNvPr>
          <p:cNvSpPr/>
          <p:nvPr/>
        </p:nvSpPr>
        <p:spPr>
          <a:xfrm>
            <a:off x="4507606" y="2614412"/>
            <a:ext cx="2807593" cy="23697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9C0AE61-B1B9-04FD-9DD9-0449A044BDCF}"/>
              </a:ext>
            </a:extLst>
          </p:cNvPr>
          <p:cNvCxnSpPr/>
          <p:nvPr/>
        </p:nvCxnSpPr>
        <p:spPr>
          <a:xfrm>
            <a:off x="2446986" y="3284113"/>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065C9210-E39C-E2A9-FDB0-55CE778D56D9}"/>
              </a:ext>
            </a:extLst>
          </p:cNvPr>
          <p:cNvCxnSpPr/>
          <p:nvPr/>
        </p:nvCxnSpPr>
        <p:spPr>
          <a:xfrm>
            <a:off x="2444840" y="4428187"/>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E7C6E8D-7AEB-4FFE-80E0-134FE916D9FB}"/>
              </a:ext>
            </a:extLst>
          </p:cNvPr>
          <p:cNvSpPr txBox="1"/>
          <p:nvPr/>
        </p:nvSpPr>
        <p:spPr>
          <a:xfrm>
            <a:off x="865287" y="2960947"/>
            <a:ext cx="1580626" cy="646331"/>
          </a:xfrm>
          <a:prstGeom prst="rect">
            <a:avLst/>
          </a:prstGeom>
          <a:noFill/>
        </p:spPr>
        <p:txBody>
          <a:bodyPr wrap="none" rtlCol="0">
            <a:spAutoFit/>
          </a:bodyPr>
          <a:lstStyle/>
          <a:p>
            <a:r>
              <a:rPr lang="en-US" dirty="0"/>
              <a:t>TNSA particle </a:t>
            </a:r>
          </a:p>
          <a:p>
            <a:r>
              <a:rPr lang="en-US" dirty="0"/>
              <a:t>distribution</a:t>
            </a:r>
          </a:p>
        </p:txBody>
      </p:sp>
      <p:sp>
        <p:nvSpPr>
          <p:cNvPr id="11" name="TextBox 10">
            <a:extLst>
              <a:ext uri="{FF2B5EF4-FFF2-40B4-BE49-F238E27FC236}">
                <a16:creationId xmlns:a16="http://schemas.microsoft.com/office/drawing/2014/main" id="{D23C854B-588E-3FC2-42AE-A31AD7D1E09B}"/>
              </a:ext>
            </a:extLst>
          </p:cNvPr>
          <p:cNvSpPr txBox="1"/>
          <p:nvPr/>
        </p:nvSpPr>
        <p:spPr>
          <a:xfrm>
            <a:off x="802245" y="4260544"/>
            <a:ext cx="1640449" cy="1015663"/>
          </a:xfrm>
          <a:prstGeom prst="rect">
            <a:avLst/>
          </a:prstGeom>
          <a:noFill/>
        </p:spPr>
        <p:txBody>
          <a:bodyPr wrap="none" rtlCol="0">
            <a:spAutoFit/>
          </a:bodyPr>
          <a:lstStyle/>
          <a:p>
            <a:r>
              <a:rPr lang="en-US" dirty="0"/>
              <a:t>Parameter set:</a:t>
            </a:r>
          </a:p>
          <a:p>
            <a:endParaRPr lang="en-US" dirty="0"/>
          </a:p>
          <a:p>
            <a:r>
              <a:rPr lang="en-US" sz="2400" dirty="0"/>
              <a:t>d</a:t>
            </a:r>
            <a:r>
              <a:rPr lang="en-US" sz="2400" baseline="-25000" dirty="0"/>
              <a:t>sol,1</a:t>
            </a:r>
            <a:r>
              <a:rPr lang="en-US" sz="2400" dirty="0"/>
              <a:t>, i</a:t>
            </a:r>
            <a:r>
              <a:rPr lang="en-US" sz="2400" baseline="-25000" dirty="0"/>
              <a:t>1</a:t>
            </a:r>
            <a:r>
              <a:rPr lang="en-US" sz="2400" dirty="0"/>
              <a:t>, …</a:t>
            </a:r>
          </a:p>
        </p:txBody>
      </p:sp>
      <p:cxnSp>
        <p:nvCxnSpPr>
          <p:cNvPr id="12" name="Straight Arrow Connector 11">
            <a:extLst>
              <a:ext uri="{FF2B5EF4-FFF2-40B4-BE49-F238E27FC236}">
                <a16:creationId xmlns:a16="http://schemas.microsoft.com/office/drawing/2014/main" id="{22966A8D-CDD1-BD0F-1076-6B5CD6314D4E}"/>
              </a:ext>
            </a:extLst>
          </p:cNvPr>
          <p:cNvCxnSpPr>
            <a:cxnSpLocks/>
          </p:cNvCxnSpPr>
          <p:nvPr/>
        </p:nvCxnSpPr>
        <p:spPr>
          <a:xfrm>
            <a:off x="7315199" y="3256208"/>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96C2E3C-6A17-E465-6F96-50EE839140E2}"/>
              </a:ext>
            </a:extLst>
          </p:cNvPr>
          <p:cNvCxnSpPr>
            <a:cxnSpLocks/>
          </p:cNvCxnSpPr>
          <p:nvPr/>
        </p:nvCxnSpPr>
        <p:spPr>
          <a:xfrm>
            <a:off x="7315199" y="4411015"/>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76B7212-8E04-A279-27CF-E934001D45F6}"/>
              </a:ext>
            </a:extLst>
          </p:cNvPr>
          <p:cNvSpPr txBox="1"/>
          <p:nvPr/>
        </p:nvSpPr>
        <p:spPr>
          <a:xfrm>
            <a:off x="9474150" y="2933042"/>
            <a:ext cx="1838965" cy="646331"/>
          </a:xfrm>
          <a:prstGeom prst="rect">
            <a:avLst/>
          </a:prstGeom>
          <a:noFill/>
        </p:spPr>
        <p:txBody>
          <a:bodyPr wrap="none" rtlCol="0">
            <a:spAutoFit/>
          </a:bodyPr>
          <a:lstStyle/>
          <a:p>
            <a:r>
              <a:rPr lang="en-US" dirty="0"/>
              <a:t>Envelope along </a:t>
            </a:r>
          </a:p>
          <a:p>
            <a:r>
              <a:rPr lang="en-US" dirty="0"/>
              <a:t>beamline</a:t>
            </a:r>
          </a:p>
        </p:txBody>
      </p:sp>
      <p:sp>
        <p:nvSpPr>
          <p:cNvPr id="15" name="TextBox 14">
            <a:extLst>
              <a:ext uri="{FF2B5EF4-FFF2-40B4-BE49-F238E27FC236}">
                <a16:creationId xmlns:a16="http://schemas.microsoft.com/office/drawing/2014/main" id="{FD834434-FF61-3073-CA25-D7002E9A6BFA}"/>
              </a:ext>
            </a:extLst>
          </p:cNvPr>
          <p:cNvSpPr txBox="1"/>
          <p:nvPr/>
        </p:nvSpPr>
        <p:spPr>
          <a:xfrm>
            <a:off x="9474150" y="4087849"/>
            <a:ext cx="1672253" cy="646331"/>
          </a:xfrm>
          <a:prstGeom prst="rect">
            <a:avLst/>
          </a:prstGeom>
          <a:noFill/>
        </p:spPr>
        <p:txBody>
          <a:bodyPr wrap="none" rtlCol="0">
            <a:spAutoFit/>
          </a:bodyPr>
          <a:lstStyle/>
          <a:p>
            <a:r>
              <a:rPr lang="en-US" dirty="0"/>
              <a:t>kinetic energy </a:t>
            </a:r>
          </a:p>
          <a:p>
            <a:r>
              <a:rPr lang="en-US" dirty="0"/>
              <a:t>deviation</a:t>
            </a:r>
          </a:p>
        </p:txBody>
      </p:sp>
    </p:spTree>
    <p:extLst>
      <p:ext uri="{BB962C8B-B14F-4D97-AF65-F5344CB8AC3E}">
        <p14:creationId xmlns:p14="http://schemas.microsoft.com/office/powerpoint/2010/main" val="2270924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BEFE1-2471-AEAB-A5A2-10A0D0A29EB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1C90A72-08F0-7465-DFB9-A4DB9647D7A5}"/>
              </a:ext>
            </a:extLst>
          </p:cNvPr>
          <p:cNvSpPr>
            <a:spLocks noGrp="1"/>
          </p:cNvSpPr>
          <p:nvPr>
            <p:ph type="title"/>
          </p:nvPr>
        </p:nvSpPr>
        <p:spPr>
          <a:xfrm>
            <a:off x="360000" y="736682"/>
            <a:ext cx="9696000" cy="1080000"/>
          </a:xfrm>
        </p:spPr>
        <p:txBody>
          <a:bodyPr>
            <a:normAutofit/>
          </a:bodyPr>
          <a:lstStyle/>
          <a:p>
            <a:r>
              <a:rPr lang="en-US" sz="3200" dirty="0"/>
              <a:t>optimization model</a:t>
            </a:r>
          </a:p>
        </p:txBody>
      </p:sp>
      <p:sp>
        <p:nvSpPr>
          <p:cNvPr id="4" name="Datumsplatzhalter 3">
            <a:extLst>
              <a:ext uri="{FF2B5EF4-FFF2-40B4-BE49-F238E27FC236}">
                <a16:creationId xmlns:a16="http://schemas.microsoft.com/office/drawing/2014/main" id="{A0E19487-934C-BD2C-B86B-3EE7A834276D}"/>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58EFE5BF-B264-4150-3FBC-CC3264E3E400}"/>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516253F5-2B77-697F-A9F8-809DCB0C2BF8}"/>
              </a:ext>
            </a:extLst>
          </p:cNvPr>
          <p:cNvSpPr>
            <a:spLocks noGrp="1"/>
          </p:cNvSpPr>
          <p:nvPr>
            <p:ph type="sldNum" sz="quarter" idx="16"/>
          </p:nvPr>
        </p:nvSpPr>
        <p:spPr/>
        <p:txBody>
          <a:bodyPr/>
          <a:lstStyle/>
          <a:p>
            <a:fld id="{DD2F4C09-65E4-4AD7-8D55-83CBD210ED85}" type="slidenum">
              <a:rPr lang="en-US" smtClean="0"/>
              <a:pPr/>
              <a:t>7</a:t>
            </a:fld>
            <a:endParaRPr lang="en-US"/>
          </a:p>
        </p:txBody>
      </p:sp>
      <p:sp>
        <p:nvSpPr>
          <p:cNvPr id="16" name="Rectangle 15">
            <a:extLst>
              <a:ext uri="{FF2B5EF4-FFF2-40B4-BE49-F238E27FC236}">
                <a16:creationId xmlns:a16="http://schemas.microsoft.com/office/drawing/2014/main" id="{9B006792-B992-91C3-CF98-72D829EB9F57}"/>
              </a:ext>
            </a:extLst>
          </p:cNvPr>
          <p:cNvSpPr/>
          <p:nvPr/>
        </p:nvSpPr>
        <p:spPr>
          <a:xfrm>
            <a:off x="4507606" y="2614412"/>
            <a:ext cx="2807593" cy="23697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15F2DCBE-C3CD-B2E6-4758-DE5787FF790B}"/>
              </a:ext>
            </a:extLst>
          </p:cNvPr>
          <p:cNvCxnSpPr/>
          <p:nvPr/>
        </p:nvCxnSpPr>
        <p:spPr>
          <a:xfrm>
            <a:off x="2446986" y="3284113"/>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D4E4D83-81BA-5990-47BF-D3B7C822CAEB}"/>
              </a:ext>
            </a:extLst>
          </p:cNvPr>
          <p:cNvCxnSpPr/>
          <p:nvPr/>
        </p:nvCxnSpPr>
        <p:spPr>
          <a:xfrm>
            <a:off x="2444840" y="4428187"/>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D128C25A-B185-05C4-E769-0FF5C72D6729}"/>
              </a:ext>
            </a:extLst>
          </p:cNvPr>
          <p:cNvSpPr txBox="1"/>
          <p:nvPr/>
        </p:nvSpPr>
        <p:spPr>
          <a:xfrm>
            <a:off x="865287" y="2960947"/>
            <a:ext cx="1580626" cy="646331"/>
          </a:xfrm>
          <a:prstGeom prst="rect">
            <a:avLst/>
          </a:prstGeom>
          <a:noFill/>
        </p:spPr>
        <p:txBody>
          <a:bodyPr wrap="none" rtlCol="0">
            <a:spAutoFit/>
          </a:bodyPr>
          <a:lstStyle/>
          <a:p>
            <a:r>
              <a:rPr lang="en-US" dirty="0"/>
              <a:t>TNSA particle </a:t>
            </a:r>
          </a:p>
          <a:p>
            <a:r>
              <a:rPr lang="en-US" dirty="0"/>
              <a:t>distribution</a:t>
            </a:r>
          </a:p>
        </p:txBody>
      </p:sp>
      <p:sp>
        <p:nvSpPr>
          <p:cNvPr id="20" name="TextBox 19">
            <a:extLst>
              <a:ext uri="{FF2B5EF4-FFF2-40B4-BE49-F238E27FC236}">
                <a16:creationId xmlns:a16="http://schemas.microsoft.com/office/drawing/2014/main" id="{12BD19B8-CFC5-BF69-B5B3-0716B10681F1}"/>
              </a:ext>
            </a:extLst>
          </p:cNvPr>
          <p:cNvSpPr txBox="1"/>
          <p:nvPr/>
        </p:nvSpPr>
        <p:spPr>
          <a:xfrm>
            <a:off x="802245" y="4260544"/>
            <a:ext cx="1640449" cy="1015663"/>
          </a:xfrm>
          <a:prstGeom prst="rect">
            <a:avLst/>
          </a:prstGeom>
          <a:noFill/>
        </p:spPr>
        <p:txBody>
          <a:bodyPr wrap="none" rtlCol="0">
            <a:spAutoFit/>
          </a:bodyPr>
          <a:lstStyle/>
          <a:p>
            <a:r>
              <a:rPr lang="en-US" dirty="0"/>
              <a:t>Parameter set:</a:t>
            </a:r>
          </a:p>
          <a:p>
            <a:endParaRPr lang="en-US" dirty="0"/>
          </a:p>
          <a:p>
            <a:r>
              <a:rPr lang="en-US" sz="2400" dirty="0"/>
              <a:t>d</a:t>
            </a:r>
            <a:r>
              <a:rPr lang="en-US" sz="2400" baseline="-25000" dirty="0"/>
              <a:t>sol,1</a:t>
            </a:r>
            <a:r>
              <a:rPr lang="en-US" sz="2400" dirty="0"/>
              <a:t>, i</a:t>
            </a:r>
            <a:r>
              <a:rPr lang="en-US" sz="2400" baseline="-25000" dirty="0"/>
              <a:t>1</a:t>
            </a:r>
            <a:r>
              <a:rPr lang="en-US" sz="2400" dirty="0"/>
              <a:t>, …</a:t>
            </a:r>
          </a:p>
        </p:txBody>
      </p:sp>
      <p:cxnSp>
        <p:nvCxnSpPr>
          <p:cNvPr id="21" name="Straight Arrow Connector 20">
            <a:extLst>
              <a:ext uri="{FF2B5EF4-FFF2-40B4-BE49-F238E27FC236}">
                <a16:creationId xmlns:a16="http://schemas.microsoft.com/office/drawing/2014/main" id="{183A09BA-79BB-AADE-DBA4-37805E8FEC2E}"/>
              </a:ext>
            </a:extLst>
          </p:cNvPr>
          <p:cNvCxnSpPr>
            <a:cxnSpLocks/>
          </p:cNvCxnSpPr>
          <p:nvPr/>
        </p:nvCxnSpPr>
        <p:spPr>
          <a:xfrm>
            <a:off x="7315199" y="3256208"/>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F06AC6D5-4680-29A4-1DB5-160CB8D1569D}"/>
              </a:ext>
            </a:extLst>
          </p:cNvPr>
          <p:cNvCxnSpPr>
            <a:cxnSpLocks/>
          </p:cNvCxnSpPr>
          <p:nvPr/>
        </p:nvCxnSpPr>
        <p:spPr>
          <a:xfrm>
            <a:off x="7315199" y="4411015"/>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698AEA4C-FF4B-1D55-8B29-0CFD69F05D6D}"/>
              </a:ext>
            </a:extLst>
          </p:cNvPr>
          <p:cNvSpPr txBox="1"/>
          <p:nvPr/>
        </p:nvSpPr>
        <p:spPr>
          <a:xfrm>
            <a:off x="9474150" y="2933042"/>
            <a:ext cx="1740989" cy="646331"/>
          </a:xfrm>
          <a:prstGeom prst="rect">
            <a:avLst/>
          </a:prstGeom>
          <a:noFill/>
        </p:spPr>
        <p:txBody>
          <a:bodyPr wrap="none" rtlCol="0">
            <a:spAutoFit/>
          </a:bodyPr>
          <a:lstStyle/>
          <a:p>
            <a:r>
              <a:rPr lang="en-US" dirty="0"/>
              <a:t>Envelope along </a:t>
            </a:r>
          </a:p>
          <a:p>
            <a:r>
              <a:rPr lang="en-US" dirty="0"/>
              <a:t>beamline</a:t>
            </a:r>
          </a:p>
        </p:txBody>
      </p:sp>
      <p:sp>
        <p:nvSpPr>
          <p:cNvPr id="24" name="TextBox 23">
            <a:extLst>
              <a:ext uri="{FF2B5EF4-FFF2-40B4-BE49-F238E27FC236}">
                <a16:creationId xmlns:a16="http://schemas.microsoft.com/office/drawing/2014/main" id="{7D36245F-0692-568A-2B3C-6F95918A43DE}"/>
              </a:ext>
            </a:extLst>
          </p:cNvPr>
          <p:cNvSpPr txBox="1"/>
          <p:nvPr/>
        </p:nvSpPr>
        <p:spPr>
          <a:xfrm>
            <a:off x="9474150" y="4087849"/>
            <a:ext cx="1608133" cy="646331"/>
          </a:xfrm>
          <a:prstGeom prst="rect">
            <a:avLst/>
          </a:prstGeom>
          <a:noFill/>
        </p:spPr>
        <p:txBody>
          <a:bodyPr wrap="none" rtlCol="0">
            <a:spAutoFit/>
          </a:bodyPr>
          <a:lstStyle/>
          <a:p>
            <a:r>
              <a:rPr lang="en-US" dirty="0"/>
              <a:t>kinetic energy</a:t>
            </a:r>
          </a:p>
          <a:p>
            <a:r>
              <a:rPr lang="en-US" dirty="0"/>
              <a:t>deviation</a:t>
            </a:r>
          </a:p>
        </p:txBody>
      </p:sp>
      <p:grpSp>
        <p:nvGrpSpPr>
          <p:cNvPr id="25" name="Group 24">
            <a:extLst>
              <a:ext uri="{FF2B5EF4-FFF2-40B4-BE49-F238E27FC236}">
                <a16:creationId xmlns:a16="http://schemas.microsoft.com/office/drawing/2014/main" id="{6EA21E38-29EB-272B-B3EB-0A17A2F5BAC9}"/>
              </a:ext>
            </a:extLst>
          </p:cNvPr>
          <p:cNvGrpSpPr/>
          <p:nvPr/>
        </p:nvGrpSpPr>
        <p:grpSpPr>
          <a:xfrm>
            <a:off x="1874434" y="3925909"/>
            <a:ext cx="7771841" cy="2225503"/>
            <a:chOff x="1874434" y="3925909"/>
            <a:chExt cx="7771841" cy="2225503"/>
          </a:xfrm>
        </p:grpSpPr>
        <p:sp>
          <p:nvSpPr>
            <p:cNvPr id="26" name="Arc 25">
              <a:extLst>
                <a:ext uri="{FF2B5EF4-FFF2-40B4-BE49-F238E27FC236}">
                  <a16:creationId xmlns:a16="http://schemas.microsoft.com/office/drawing/2014/main" id="{F73AD8B7-DB3A-E80C-8382-B57AA7059F16}"/>
                </a:ext>
              </a:extLst>
            </p:cNvPr>
            <p:cNvSpPr/>
            <p:nvPr/>
          </p:nvSpPr>
          <p:spPr>
            <a:xfrm rot="10800000">
              <a:off x="1874434" y="3925909"/>
              <a:ext cx="7771841" cy="2225503"/>
            </a:xfrm>
            <a:prstGeom prst="arc">
              <a:avLst>
                <a:gd name="adj1" fmla="val 11108348"/>
                <a:gd name="adj2" fmla="val 21242853"/>
              </a:avLst>
            </a:prstGeom>
            <a:ln w="38100">
              <a:solidFill>
                <a:srgbClr val="00B050"/>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780BF7B-7F62-13DB-DC73-5D67356348F9}"/>
                    </a:ext>
                  </a:extLst>
                </p:cNvPr>
                <p:cNvSpPr txBox="1"/>
                <p:nvPr/>
              </p:nvSpPr>
              <p:spPr>
                <a:xfrm>
                  <a:off x="4684849" y="5243583"/>
                  <a:ext cx="3081112" cy="820481"/>
                </a:xfrm>
                <a:prstGeom prst="rect">
                  <a:avLst/>
                </a:prstGeom>
                <a:noFill/>
              </p:spPr>
              <p:txBody>
                <a:bodyPr wrap="square" lIns="0" tIns="0" rIns="0" bIns="0" rtlCol="0">
                  <a:spAutoFit/>
                </a:bodyPr>
                <a:lstStyle/>
                <a:p>
                  <a14:m>
                    <m:oMath xmlns:m="http://schemas.openxmlformats.org/officeDocument/2006/math">
                      <m:f>
                        <m:fPr>
                          <m:ctrlPr>
                            <a:rPr lang="en-US" sz="3200" i="1" smtClean="0">
                              <a:solidFill>
                                <a:srgbClr val="00B050"/>
                              </a:solidFill>
                              <a:latin typeface="Cambria Math" panose="02040503050406030204" pitchFamily="18" charset="0"/>
                            </a:rPr>
                          </m:ctrlPr>
                        </m:fPr>
                        <m:num>
                          <m:r>
                            <a:rPr lang="en-US" sz="3200" i="0" smtClean="0">
                              <a:solidFill>
                                <a:srgbClr val="00B050"/>
                              </a:solidFill>
                              <a:latin typeface="Cambria Math" panose="02040503050406030204" pitchFamily="18" charset="0"/>
                              <a:ea typeface="Cambria Math" panose="02040503050406030204" pitchFamily="18" charset="0"/>
                            </a:rPr>
                            <m:t>𝜕</m:t>
                          </m:r>
                          <m:sSub>
                            <m:sSubPr>
                              <m:ctrlPr>
                                <a:rPr lang="en-US" sz="3200" i="1" smtClean="0">
                                  <a:solidFill>
                                    <a:srgbClr val="00B050"/>
                                  </a:solidFill>
                                  <a:latin typeface="Cambria Math" panose="02040503050406030204" pitchFamily="18" charset="0"/>
                                  <a:ea typeface="Cambria Math" panose="02040503050406030204" pitchFamily="18" charset="0"/>
                                </a:rPr>
                              </m:ctrlPr>
                            </m:sSubPr>
                            <m:e>
                              <m:r>
                                <m:rPr>
                                  <m:sty m:val="p"/>
                                </m:rPr>
                                <a:rPr lang="de-DE" sz="3200" b="0" i="0" smtClean="0">
                                  <a:solidFill>
                                    <a:srgbClr val="00B050"/>
                                  </a:solidFill>
                                  <a:latin typeface="Cambria Math" panose="02040503050406030204" pitchFamily="18" charset="0"/>
                                  <a:ea typeface="Cambria Math" panose="02040503050406030204" pitchFamily="18" charset="0"/>
                                </a:rPr>
                                <m:t>r</m:t>
                              </m:r>
                            </m:e>
                            <m:sub>
                              <m:r>
                                <m:rPr>
                                  <m:sty m:val="p"/>
                                </m:rPr>
                                <a:rPr lang="de-DE" sz="3200" b="0" i="0" smtClean="0">
                                  <a:solidFill>
                                    <a:srgbClr val="00B050"/>
                                  </a:solidFill>
                                  <a:latin typeface="Cambria Math" panose="02040503050406030204" pitchFamily="18" charset="0"/>
                                  <a:ea typeface="Cambria Math" panose="02040503050406030204" pitchFamily="18" charset="0"/>
                                </a:rPr>
                                <m:t>end</m:t>
                              </m:r>
                            </m:sub>
                          </m:sSub>
                        </m:num>
                        <m:den>
                          <m:r>
                            <a:rPr lang="en-US" sz="3200" i="0">
                              <a:solidFill>
                                <a:srgbClr val="00B050"/>
                              </a:solidFill>
                              <a:latin typeface="Cambria Math" panose="02040503050406030204" pitchFamily="18" charset="0"/>
                              <a:ea typeface="Cambria Math" panose="02040503050406030204" pitchFamily="18" charset="0"/>
                            </a:rPr>
                            <m:t>𝜕</m:t>
                          </m:r>
                          <m:sSub>
                            <m:sSubPr>
                              <m:ctrlPr>
                                <a:rPr lang="en-US" sz="3200" i="1" smtClean="0">
                                  <a:solidFill>
                                    <a:srgbClr val="00B050"/>
                                  </a:solidFill>
                                  <a:latin typeface="Cambria Math" panose="02040503050406030204" pitchFamily="18" charset="0"/>
                                  <a:ea typeface="Cambria Math" panose="02040503050406030204" pitchFamily="18" charset="0"/>
                                </a:rPr>
                              </m:ctrlPr>
                            </m:sSubPr>
                            <m:e>
                              <m:r>
                                <m:rPr>
                                  <m:sty m:val="p"/>
                                </m:rPr>
                                <a:rPr lang="de-DE" sz="3200" b="0" i="0" smtClean="0">
                                  <a:solidFill>
                                    <a:srgbClr val="00B050"/>
                                  </a:solidFill>
                                  <a:latin typeface="Cambria Math" panose="02040503050406030204" pitchFamily="18" charset="0"/>
                                  <a:ea typeface="Cambria Math" panose="02040503050406030204" pitchFamily="18" charset="0"/>
                                </a:rPr>
                                <m:t>d</m:t>
                              </m:r>
                            </m:e>
                            <m:sub>
                              <m:r>
                                <m:rPr>
                                  <m:sty m:val="p"/>
                                </m:rPr>
                                <a:rPr lang="de-DE" sz="3200" b="0" i="0" smtClean="0">
                                  <a:solidFill>
                                    <a:srgbClr val="00B050"/>
                                  </a:solidFill>
                                  <a:latin typeface="Cambria Math" panose="02040503050406030204" pitchFamily="18" charset="0"/>
                                  <a:ea typeface="Cambria Math" panose="02040503050406030204" pitchFamily="18" charset="0"/>
                                </a:rPr>
                                <m:t>sol</m:t>
                              </m:r>
                              <m:r>
                                <a:rPr lang="de-DE" sz="3200" b="0" i="0" smtClean="0">
                                  <a:solidFill>
                                    <a:srgbClr val="00B050"/>
                                  </a:solidFill>
                                  <a:latin typeface="Cambria Math" panose="02040503050406030204" pitchFamily="18" charset="0"/>
                                  <a:ea typeface="Cambria Math" panose="02040503050406030204" pitchFamily="18" charset="0"/>
                                </a:rPr>
                                <m:t>,1</m:t>
                              </m:r>
                            </m:sub>
                          </m:sSub>
                        </m:den>
                      </m:f>
                      <m:r>
                        <a:rPr lang="de-DE" sz="3200" b="0" i="0" smtClean="0">
                          <a:solidFill>
                            <a:srgbClr val="00B050"/>
                          </a:solidFill>
                          <a:latin typeface="Cambria Math" panose="02040503050406030204" pitchFamily="18" charset="0"/>
                        </a:rPr>
                        <m:t>,</m:t>
                      </m:r>
                      <m:f>
                        <m:fPr>
                          <m:ctrlPr>
                            <a:rPr lang="en-US" sz="3200" i="1">
                              <a:solidFill>
                                <a:srgbClr val="00B050"/>
                              </a:solidFill>
                              <a:latin typeface="Cambria Math" panose="02040503050406030204" pitchFamily="18" charset="0"/>
                            </a:rPr>
                          </m:ctrlPr>
                        </m:fPr>
                        <m:num>
                          <m:r>
                            <a:rPr lang="en-US" sz="3200">
                              <a:solidFill>
                                <a:srgbClr val="00B050"/>
                              </a:solidFill>
                              <a:latin typeface="Cambria Math" panose="02040503050406030204" pitchFamily="18" charset="0"/>
                              <a:ea typeface="Cambria Math" panose="02040503050406030204" pitchFamily="18" charset="0"/>
                            </a:rPr>
                            <m:t>𝜕</m:t>
                          </m:r>
                          <m:sSub>
                            <m:sSubPr>
                              <m:ctrlPr>
                                <a:rPr lang="en-US" sz="3200" i="1">
                                  <a:solidFill>
                                    <a:srgbClr val="00B050"/>
                                  </a:solidFill>
                                  <a:latin typeface="Cambria Math" panose="02040503050406030204" pitchFamily="18" charset="0"/>
                                  <a:ea typeface="Cambria Math" panose="02040503050406030204" pitchFamily="18" charset="0"/>
                                </a:rPr>
                              </m:ctrlPr>
                            </m:sSubPr>
                            <m:e>
                              <m:r>
                                <m:rPr>
                                  <m:sty m:val="p"/>
                                </m:rPr>
                                <a:rPr lang="de-DE" sz="3200">
                                  <a:solidFill>
                                    <a:srgbClr val="00B050"/>
                                  </a:solidFill>
                                  <a:latin typeface="Cambria Math" panose="02040503050406030204" pitchFamily="18" charset="0"/>
                                  <a:ea typeface="Cambria Math" panose="02040503050406030204" pitchFamily="18" charset="0"/>
                                </a:rPr>
                                <m:t>r</m:t>
                              </m:r>
                            </m:e>
                            <m:sub>
                              <m:r>
                                <m:rPr>
                                  <m:sty m:val="p"/>
                                </m:rPr>
                                <a:rPr lang="de-DE" sz="3200">
                                  <a:solidFill>
                                    <a:srgbClr val="00B050"/>
                                  </a:solidFill>
                                  <a:latin typeface="Cambria Math" panose="02040503050406030204" pitchFamily="18" charset="0"/>
                                  <a:ea typeface="Cambria Math" panose="02040503050406030204" pitchFamily="18" charset="0"/>
                                </a:rPr>
                                <m:t>end</m:t>
                              </m:r>
                            </m:sub>
                          </m:sSub>
                        </m:num>
                        <m:den>
                          <m:r>
                            <a:rPr lang="en-US" sz="3200">
                              <a:solidFill>
                                <a:srgbClr val="00B050"/>
                              </a:solidFill>
                              <a:latin typeface="Cambria Math" panose="02040503050406030204" pitchFamily="18" charset="0"/>
                              <a:ea typeface="Cambria Math" panose="02040503050406030204" pitchFamily="18" charset="0"/>
                            </a:rPr>
                            <m:t>𝜕</m:t>
                          </m:r>
                          <m:sSub>
                            <m:sSubPr>
                              <m:ctrlPr>
                                <a:rPr lang="en-US" sz="3200" i="1">
                                  <a:solidFill>
                                    <a:srgbClr val="00B050"/>
                                  </a:solidFill>
                                  <a:latin typeface="Cambria Math" panose="02040503050406030204" pitchFamily="18" charset="0"/>
                                  <a:ea typeface="Cambria Math" panose="02040503050406030204" pitchFamily="18" charset="0"/>
                                </a:rPr>
                              </m:ctrlPr>
                            </m:sSubPr>
                            <m:e>
                              <m:r>
                                <m:rPr>
                                  <m:sty m:val="p"/>
                                </m:rPr>
                                <a:rPr lang="de-DE" sz="3200">
                                  <a:solidFill>
                                    <a:srgbClr val="00B050"/>
                                  </a:solidFill>
                                  <a:latin typeface="Cambria Math" panose="02040503050406030204" pitchFamily="18" charset="0"/>
                                  <a:ea typeface="Cambria Math" panose="02040503050406030204" pitchFamily="18" charset="0"/>
                                </a:rPr>
                                <m:t>i</m:t>
                              </m:r>
                            </m:e>
                            <m:sub>
                              <m:r>
                                <a:rPr lang="de-DE" sz="3200">
                                  <a:solidFill>
                                    <a:srgbClr val="00B050"/>
                                  </a:solidFill>
                                  <a:latin typeface="Cambria Math" panose="02040503050406030204" pitchFamily="18" charset="0"/>
                                  <a:ea typeface="Cambria Math" panose="02040503050406030204" pitchFamily="18" charset="0"/>
                                </a:rPr>
                                <m:t>1</m:t>
                              </m:r>
                            </m:sub>
                          </m:sSub>
                        </m:den>
                      </m:f>
                    </m:oMath>
                  </a14:m>
                  <a:r>
                    <a:rPr lang="en-US" sz="3200" dirty="0">
                      <a:solidFill>
                        <a:srgbClr val="00B050"/>
                      </a:solidFill>
                    </a:rPr>
                    <a:t>, …</a:t>
                  </a:r>
                </a:p>
              </p:txBody>
            </p:sp>
          </mc:Choice>
          <mc:Fallback xmlns="">
            <p:sp>
              <p:nvSpPr>
                <p:cNvPr id="4" name="TextBox 3">
                  <a:extLst>
                    <a:ext uri="{FF2B5EF4-FFF2-40B4-BE49-F238E27FC236}">
                      <a16:creationId xmlns:a16="http://schemas.microsoft.com/office/drawing/2014/main" id="{5234179B-E30C-D616-F106-4D5E93F8ECC5}"/>
                    </a:ext>
                  </a:extLst>
                </p:cNvPr>
                <p:cNvSpPr txBox="1">
                  <a:spLocks noRot="1" noChangeAspect="1" noMove="1" noResize="1" noEditPoints="1" noAdjustHandles="1" noChangeArrowheads="1" noChangeShapeType="1" noTextEdit="1"/>
                </p:cNvSpPr>
                <p:nvPr/>
              </p:nvSpPr>
              <p:spPr>
                <a:xfrm>
                  <a:off x="4684849" y="5243583"/>
                  <a:ext cx="3081112" cy="820481"/>
                </a:xfrm>
                <a:prstGeom prst="rect">
                  <a:avLst/>
                </a:prstGeom>
                <a:blipFill>
                  <a:blip r:embed="rId3"/>
                  <a:stretch>
                    <a:fillRect l="-3704" b="-6061"/>
                  </a:stretch>
                </a:blipFill>
              </p:spPr>
              <p:txBody>
                <a:bodyPr/>
                <a:lstStyle/>
                <a:p>
                  <a:r>
                    <a:rPr lang="en-US">
                      <a:noFill/>
                    </a:rPr>
                    <a:t> </a:t>
                  </a:r>
                </a:p>
              </p:txBody>
            </p:sp>
          </mc:Fallback>
        </mc:AlternateContent>
      </p:grpSp>
      <p:sp>
        <p:nvSpPr>
          <p:cNvPr id="29" name="Oval 28">
            <a:extLst>
              <a:ext uri="{FF2B5EF4-FFF2-40B4-BE49-F238E27FC236}">
                <a16:creationId xmlns:a16="http://schemas.microsoft.com/office/drawing/2014/main" id="{C722F5E0-FB16-EC98-89AA-A7E81373002D}"/>
              </a:ext>
            </a:extLst>
          </p:cNvPr>
          <p:cNvSpPr/>
          <p:nvPr/>
        </p:nvSpPr>
        <p:spPr>
          <a:xfrm>
            <a:off x="8950817" y="2009319"/>
            <a:ext cx="2756078" cy="3546719"/>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FF05D8FE-7A01-E17B-4D03-205695D6695C}"/>
              </a:ext>
            </a:extLst>
          </p:cNvPr>
          <p:cNvGrpSpPr/>
          <p:nvPr/>
        </p:nvGrpSpPr>
        <p:grpSpPr>
          <a:xfrm>
            <a:off x="373298" y="1996350"/>
            <a:ext cx="3070896" cy="2726582"/>
            <a:chOff x="313748" y="1205646"/>
            <a:chExt cx="4065521" cy="3550433"/>
          </a:xfrm>
        </p:grpSpPr>
        <p:pic>
          <p:nvPicPr>
            <p:cNvPr id="32" name="Picture 31" descr="A graph showing a diagram of a single model&#10;&#10;Description automatically generated">
              <a:extLst>
                <a:ext uri="{FF2B5EF4-FFF2-40B4-BE49-F238E27FC236}">
                  <a16:creationId xmlns:a16="http://schemas.microsoft.com/office/drawing/2014/main" id="{44EE52B9-E868-60B4-01A5-7E85FD3A1FFA}"/>
                </a:ext>
              </a:extLst>
            </p:cNvPr>
            <p:cNvPicPr>
              <a:picLocks noChangeAspect="1"/>
            </p:cNvPicPr>
            <p:nvPr/>
          </p:nvPicPr>
          <p:blipFill>
            <a:blip r:embed="rId4"/>
            <a:stretch>
              <a:fillRect/>
            </a:stretch>
          </p:blipFill>
          <p:spPr>
            <a:xfrm>
              <a:off x="313748" y="1205646"/>
              <a:ext cx="4065521" cy="3550433"/>
            </a:xfrm>
            <a:prstGeom prst="rect">
              <a:avLst/>
            </a:prstGeom>
          </p:spPr>
        </p:pic>
        <p:sp>
          <p:nvSpPr>
            <p:cNvPr id="33" name="Rectangle 32">
              <a:extLst>
                <a:ext uri="{FF2B5EF4-FFF2-40B4-BE49-F238E27FC236}">
                  <a16:creationId xmlns:a16="http://schemas.microsoft.com/office/drawing/2014/main" id="{EF54F068-315D-6637-C990-9EB2507551B7}"/>
                </a:ext>
              </a:extLst>
            </p:cNvPr>
            <p:cNvSpPr/>
            <p:nvPr/>
          </p:nvSpPr>
          <p:spPr>
            <a:xfrm>
              <a:off x="802245" y="1413944"/>
              <a:ext cx="1743480" cy="4748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34CDFDD-44BF-8939-E572-97D9036754F1}"/>
                  </a:ext>
                </a:extLst>
              </p:cNvPr>
              <p:cNvSpPr txBox="1"/>
              <p:nvPr/>
            </p:nvSpPr>
            <p:spPr>
              <a:xfrm>
                <a:off x="10010194" y="1413944"/>
                <a:ext cx="1215333" cy="615553"/>
              </a:xfrm>
              <a:prstGeom prst="rect">
                <a:avLst/>
              </a:prstGeom>
              <a:noFill/>
            </p:spPr>
            <p:txBody>
              <a:bodyPr wrap="none" lIns="0" tIns="0" rIns="0" bIns="0" rtlCol="0">
                <a:spAutoFit/>
              </a:bodyPr>
              <a:lstStyle/>
              <a:p>
                <a14:m>
                  <m:oMath xmlns:m="http://schemas.openxmlformats.org/officeDocument/2006/math">
                    <m:r>
                      <a:rPr lang="en-US" sz="4000" i="0" smtClean="0">
                        <a:solidFill>
                          <a:srgbClr val="FFC000"/>
                        </a:solidFill>
                        <a:latin typeface="Cambria Math" panose="02040503050406030204" pitchFamily="18" charset="0"/>
                        <a:ea typeface="Cambria Math" panose="02040503050406030204" pitchFamily="18" charset="0"/>
                      </a:rPr>
                      <m:t>ℒ</m:t>
                    </m:r>
                  </m:oMath>
                </a14:m>
                <a:r>
                  <a:rPr lang="en-US" sz="4000" dirty="0">
                    <a:solidFill>
                      <a:srgbClr val="FFC000"/>
                    </a:solidFill>
                  </a:rPr>
                  <a:t> </a:t>
                </a:r>
                <a:r>
                  <a:rPr lang="en-US" sz="2400" dirty="0">
                    <a:solidFill>
                      <a:srgbClr val="FFC000"/>
                    </a:solidFill>
                  </a:rPr>
                  <a:t>(loss)</a:t>
                </a:r>
                <a:endParaRPr lang="en-US" sz="4000" dirty="0">
                  <a:solidFill>
                    <a:srgbClr val="FFC000"/>
                  </a:solidFill>
                </a:endParaRPr>
              </a:p>
            </p:txBody>
          </p:sp>
        </mc:Choice>
        <mc:Fallback xmlns="">
          <p:sp>
            <p:nvSpPr>
              <p:cNvPr id="3" name="TextBox 2">
                <a:extLst>
                  <a:ext uri="{FF2B5EF4-FFF2-40B4-BE49-F238E27FC236}">
                    <a16:creationId xmlns:a16="http://schemas.microsoft.com/office/drawing/2014/main" id="{234CDFDD-44BF-8939-E572-97D9036754F1}"/>
                  </a:ext>
                </a:extLst>
              </p:cNvPr>
              <p:cNvSpPr txBox="1">
                <a:spLocks noRot="1" noChangeAspect="1" noMove="1" noResize="1" noEditPoints="1" noAdjustHandles="1" noChangeArrowheads="1" noChangeShapeType="1" noTextEdit="1"/>
              </p:cNvSpPr>
              <p:nvPr/>
            </p:nvSpPr>
            <p:spPr>
              <a:xfrm>
                <a:off x="10010194" y="1413944"/>
                <a:ext cx="1215333" cy="615553"/>
              </a:xfrm>
              <a:prstGeom prst="rect">
                <a:avLst/>
              </a:prstGeom>
              <a:blipFill>
                <a:blip r:embed="rId5"/>
                <a:stretch>
                  <a:fillRect l="-14583" r="-14583" b="-20408"/>
                </a:stretch>
              </a:blipFill>
            </p:spPr>
            <p:txBody>
              <a:bodyPr/>
              <a:lstStyle/>
              <a:p>
                <a:r>
                  <a:rPr lang="en-US">
                    <a:noFill/>
                  </a:rPr>
                  <a:t> </a:t>
                </a:r>
              </a:p>
            </p:txBody>
          </p:sp>
        </mc:Fallback>
      </mc:AlternateContent>
    </p:spTree>
    <p:extLst>
      <p:ext uri="{BB962C8B-B14F-4D97-AF65-F5344CB8AC3E}">
        <p14:creationId xmlns:p14="http://schemas.microsoft.com/office/powerpoint/2010/main" val="7545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88791-1C95-9D85-5A54-F483BFFF441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5331F7-7F7C-19A1-BEE1-4182E2C92096}"/>
              </a:ext>
            </a:extLst>
          </p:cNvPr>
          <p:cNvSpPr>
            <a:spLocks noGrp="1"/>
          </p:cNvSpPr>
          <p:nvPr>
            <p:ph type="title"/>
          </p:nvPr>
        </p:nvSpPr>
        <p:spPr>
          <a:xfrm>
            <a:off x="360000" y="736682"/>
            <a:ext cx="9696000" cy="1080000"/>
          </a:xfrm>
        </p:spPr>
        <p:txBody>
          <a:bodyPr>
            <a:normAutofit/>
          </a:bodyPr>
          <a:lstStyle/>
          <a:p>
            <a:r>
              <a:rPr lang="en-US" sz="3200" dirty="0"/>
              <a:t>optimization model</a:t>
            </a:r>
          </a:p>
        </p:txBody>
      </p:sp>
      <p:sp>
        <p:nvSpPr>
          <p:cNvPr id="4" name="Datumsplatzhalter 3">
            <a:extLst>
              <a:ext uri="{FF2B5EF4-FFF2-40B4-BE49-F238E27FC236}">
                <a16:creationId xmlns:a16="http://schemas.microsoft.com/office/drawing/2014/main" id="{F9FFBE60-1343-09AF-51A4-F4D5484C8E11}"/>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CC6A5A26-A43E-68F0-D18D-DEDD7EC31A3E}"/>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06E40154-4CF9-D416-E6E5-93E5DAEC5A53}"/>
              </a:ext>
            </a:extLst>
          </p:cNvPr>
          <p:cNvSpPr>
            <a:spLocks noGrp="1"/>
          </p:cNvSpPr>
          <p:nvPr>
            <p:ph type="sldNum" sz="quarter" idx="16"/>
          </p:nvPr>
        </p:nvSpPr>
        <p:spPr/>
        <p:txBody>
          <a:bodyPr/>
          <a:lstStyle/>
          <a:p>
            <a:fld id="{DD2F4C09-65E4-4AD7-8D55-83CBD210ED85}" type="slidenum">
              <a:rPr lang="en-US" smtClean="0"/>
              <a:pPr/>
              <a:t>8</a:t>
            </a:fld>
            <a:endParaRPr lang="en-US"/>
          </a:p>
        </p:txBody>
      </p:sp>
      <p:sp>
        <p:nvSpPr>
          <p:cNvPr id="16" name="Rectangle 15">
            <a:extLst>
              <a:ext uri="{FF2B5EF4-FFF2-40B4-BE49-F238E27FC236}">
                <a16:creationId xmlns:a16="http://schemas.microsoft.com/office/drawing/2014/main" id="{76854D28-9024-75A0-68F7-9AB2D1B70351}"/>
              </a:ext>
            </a:extLst>
          </p:cNvPr>
          <p:cNvSpPr/>
          <p:nvPr/>
        </p:nvSpPr>
        <p:spPr>
          <a:xfrm>
            <a:off x="4507606" y="2614412"/>
            <a:ext cx="2807593" cy="23697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62F10B06-30C5-1A4D-CB40-6EE1E8ED7C03}"/>
              </a:ext>
            </a:extLst>
          </p:cNvPr>
          <p:cNvCxnSpPr/>
          <p:nvPr/>
        </p:nvCxnSpPr>
        <p:spPr>
          <a:xfrm>
            <a:off x="2446986" y="3284113"/>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71BE39B-2126-5229-6E4F-679D5E9A2EDC}"/>
              </a:ext>
            </a:extLst>
          </p:cNvPr>
          <p:cNvCxnSpPr/>
          <p:nvPr/>
        </p:nvCxnSpPr>
        <p:spPr>
          <a:xfrm>
            <a:off x="2444840" y="4428187"/>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E000FF2C-1775-F1EE-2771-F07E5B6CA2E3}"/>
              </a:ext>
            </a:extLst>
          </p:cNvPr>
          <p:cNvSpPr txBox="1"/>
          <p:nvPr/>
        </p:nvSpPr>
        <p:spPr>
          <a:xfrm>
            <a:off x="865287" y="2960947"/>
            <a:ext cx="1580626" cy="646331"/>
          </a:xfrm>
          <a:prstGeom prst="rect">
            <a:avLst/>
          </a:prstGeom>
          <a:noFill/>
        </p:spPr>
        <p:txBody>
          <a:bodyPr wrap="none" rtlCol="0">
            <a:spAutoFit/>
          </a:bodyPr>
          <a:lstStyle/>
          <a:p>
            <a:r>
              <a:rPr lang="en-US" dirty="0"/>
              <a:t>TNSA particle </a:t>
            </a:r>
          </a:p>
          <a:p>
            <a:r>
              <a:rPr lang="en-US" dirty="0"/>
              <a:t>distribution</a:t>
            </a:r>
          </a:p>
        </p:txBody>
      </p:sp>
      <p:sp>
        <p:nvSpPr>
          <p:cNvPr id="20" name="TextBox 19">
            <a:extLst>
              <a:ext uri="{FF2B5EF4-FFF2-40B4-BE49-F238E27FC236}">
                <a16:creationId xmlns:a16="http://schemas.microsoft.com/office/drawing/2014/main" id="{0DCF188D-921E-72D5-F73E-4D76E9309698}"/>
              </a:ext>
            </a:extLst>
          </p:cNvPr>
          <p:cNvSpPr txBox="1"/>
          <p:nvPr/>
        </p:nvSpPr>
        <p:spPr>
          <a:xfrm>
            <a:off x="802245" y="4260544"/>
            <a:ext cx="1640449" cy="1015663"/>
          </a:xfrm>
          <a:prstGeom prst="rect">
            <a:avLst/>
          </a:prstGeom>
          <a:noFill/>
        </p:spPr>
        <p:txBody>
          <a:bodyPr wrap="none" rtlCol="0">
            <a:spAutoFit/>
          </a:bodyPr>
          <a:lstStyle/>
          <a:p>
            <a:r>
              <a:rPr lang="en-US" dirty="0"/>
              <a:t>Parameter set:</a:t>
            </a:r>
          </a:p>
          <a:p>
            <a:endParaRPr lang="en-US" dirty="0"/>
          </a:p>
          <a:p>
            <a:r>
              <a:rPr lang="en-US" sz="2400" dirty="0"/>
              <a:t>d</a:t>
            </a:r>
            <a:r>
              <a:rPr lang="en-US" sz="2400" baseline="-25000" dirty="0"/>
              <a:t>sol,1</a:t>
            </a:r>
            <a:r>
              <a:rPr lang="en-US" sz="2400" dirty="0"/>
              <a:t>, i</a:t>
            </a:r>
            <a:r>
              <a:rPr lang="en-US" sz="2400" baseline="-25000" dirty="0"/>
              <a:t>1</a:t>
            </a:r>
            <a:r>
              <a:rPr lang="en-US" sz="2400" dirty="0"/>
              <a:t>, …</a:t>
            </a:r>
          </a:p>
        </p:txBody>
      </p:sp>
      <p:cxnSp>
        <p:nvCxnSpPr>
          <p:cNvPr id="21" name="Straight Arrow Connector 20">
            <a:extLst>
              <a:ext uri="{FF2B5EF4-FFF2-40B4-BE49-F238E27FC236}">
                <a16:creationId xmlns:a16="http://schemas.microsoft.com/office/drawing/2014/main" id="{A30549E3-4621-CEFE-0CF9-EFEE684174A3}"/>
              </a:ext>
            </a:extLst>
          </p:cNvPr>
          <p:cNvCxnSpPr>
            <a:cxnSpLocks/>
          </p:cNvCxnSpPr>
          <p:nvPr/>
        </p:nvCxnSpPr>
        <p:spPr>
          <a:xfrm>
            <a:off x="7315199" y="3256208"/>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2D3F302-5A2C-8A8B-4A7F-EF4E4D394FC2}"/>
              </a:ext>
            </a:extLst>
          </p:cNvPr>
          <p:cNvCxnSpPr>
            <a:cxnSpLocks/>
          </p:cNvCxnSpPr>
          <p:nvPr/>
        </p:nvCxnSpPr>
        <p:spPr>
          <a:xfrm>
            <a:off x="7315199" y="4411015"/>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C860175-80C2-D0AA-2588-374377C8199C}"/>
              </a:ext>
            </a:extLst>
          </p:cNvPr>
          <p:cNvSpPr txBox="1"/>
          <p:nvPr/>
        </p:nvSpPr>
        <p:spPr>
          <a:xfrm>
            <a:off x="9474150" y="2933042"/>
            <a:ext cx="1740989" cy="646331"/>
          </a:xfrm>
          <a:prstGeom prst="rect">
            <a:avLst/>
          </a:prstGeom>
          <a:noFill/>
        </p:spPr>
        <p:txBody>
          <a:bodyPr wrap="none" rtlCol="0">
            <a:spAutoFit/>
          </a:bodyPr>
          <a:lstStyle/>
          <a:p>
            <a:r>
              <a:rPr lang="en-US" dirty="0"/>
              <a:t>Envelope along </a:t>
            </a:r>
          </a:p>
          <a:p>
            <a:r>
              <a:rPr lang="en-US" dirty="0"/>
              <a:t>beamline</a:t>
            </a:r>
          </a:p>
        </p:txBody>
      </p:sp>
      <p:sp>
        <p:nvSpPr>
          <p:cNvPr id="24" name="TextBox 23">
            <a:extLst>
              <a:ext uri="{FF2B5EF4-FFF2-40B4-BE49-F238E27FC236}">
                <a16:creationId xmlns:a16="http://schemas.microsoft.com/office/drawing/2014/main" id="{080F208A-06D5-6C20-8EC6-882285B937BE}"/>
              </a:ext>
            </a:extLst>
          </p:cNvPr>
          <p:cNvSpPr txBox="1"/>
          <p:nvPr/>
        </p:nvSpPr>
        <p:spPr>
          <a:xfrm>
            <a:off x="9474150" y="4087849"/>
            <a:ext cx="1672253" cy="646331"/>
          </a:xfrm>
          <a:prstGeom prst="rect">
            <a:avLst/>
          </a:prstGeom>
          <a:noFill/>
        </p:spPr>
        <p:txBody>
          <a:bodyPr wrap="none" rtlCol="0">
            <a:spAutoFit/>
          </a:bodyPr>
          <a:lstStyle/>
          <a:p>
            <a:r>
              <a:rPr lang="en-US" dirty="0"/>
              <a:t>kinetic energy </a:t>
            </a:r>
          </a:p>
          <a:p>
            <a:r>
              <a:rPr lang="en-US" dirty="0"/>
              <a:t>deviation</a:t>
            </a:r>
          </a:p>
        </p:txBody>
      </p:sp>
      <p:grpSp>
        <p:nvGrpSpPr>
          <p:cNvPr id="25" name="Group 24">
            <a:extLst>
              <a:ext uri="{FF2B5EF4-FFF2-40B4-BE49-F238E27FC236}">
                <a16:creationId xmlns:a16="http://schemas.microsoft.com/office/drawing/2014/main" id="{0A039FA7-DAD7-D6F2-F8F7-6907F308952B}"/>
              </a:ext>
            </a:extLst>
          </p:cNvPr>
          <p:cNvGrpSpPr/>
          <p:nvPr/>
        </p:nvGrpSpPr>
        <p:grpSpPr>
          <a:xfrm>
            <a:off x="1874434" y="3925909"/>
            <a:ext cx="7771841" cy="2225503"/>
            <a:chOff x="1874434" y="3925909"/>
            <a:chExt cx="7771841" cy="2225503"/>
          </a:xfrm>
        </p:grpSpPr>
        <p:sp>
          <p:nvSpPr>
            <p:cNvPr id="26" name="Arc 25">
              <a:extLst>
                <a:ext uri="{FF2B5EF4-FFF2-40B4-BE49-F238E27FC236}">
                  <a16:creationId xmlns:a16="http://schemas.microsoft.com/office/drawing/2014/main" id="{9ACFB13E-2477-C0AC-1187-46604011722A}"/>
                </a:ext>
              </a:extLst>
            </p:cNvPr>
            <p:cNvSpPr/>
            <p:nvPr/>
          </p:nvSpPr>
          <p:spPr>
            <a:xfrm rot="10800000">
              <a:off x="1874434" y="3925909"/>
              <a:ext cx="7771841" cy="2225503"/>
            </a:xfrm>
            <a:prstGeom prst="arc">
              <a:avLst>
                <a:gd name="adj1" fmla="val 11108348"/>
                <a:gd name="adj2" fmla="val 21242853"/>
              </a:avLst>
            </a:prstGeom>
            <a:ln w="38100">
              <a:solidFill>
                <a:srgbClr val="00B050"/>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510DC6A-C205-7FCD-5AE6-9836BE7CD1F0}"/>
                    </a:ext>
                  </a:extLst>
                </p:cNvPr>
                <p:cNvSpPr txBox="1"/>
                <p:nvPr/>
              </p:nvSpPr>
              <p:spPr>
                <a:xfrm>
                  <a:off x="4684849" y="5243583"/>
                  <a:ext cx="3081112" cy="820481"/>
                </a:xfrm>
                <a:prstGeom prst="rect">
                  <a:avLst/>
                </a:prstGeom>
                <a:noFill/>
              </p:spPr>
              <p:txBody>
                <a:bodyPr wrap="square" lIns="0" tIns="0" rIns="0" bIns="0" rtlCol="0">
                  <a:spAutoFit/>
                </a:bodyPr>
                <a:lstStyle/>
                <a:p>
                  <a14:m>
                    <m:oMath xmlns:m="http://schemas.openxmlformats.org/officeDocument/2006/math">
                      <m:f>
                        <m:fPr>
                          <m:ctrlPr>
                            <a:rPr lang="en-US" sz="3200" i="1" smtClean="0">
                              <a:solidFill>
                                <a:srgbClr val="00B050"/>
                              </a:solidFill>
                              <a:latin typeface="Cambria Math" panose="02040503050406030204" pitchFamily="18" charset="0"/>
                            </a:rPr>
                          </m:ctrlPr>
                        </m:fPr>
                        <m:num>
                          <m:r>
                            <a:rPr lang="en-US" sz="3200" i="0" smtClean="0">
                              <a:solidFill>
                                <a:srgbClr val="00B050"/>
                              </a:solidFill>
                              <a:latin typeface="Cambria Math" panose="02040503050406030204" pitchFamily="18" charset="0"/>
                              <a:ea typeface="Cambria Math" panose="02040503050406030204" pitchFamily="18" charset="0"/>
                            </a:rPr>
                            <m:t>𝜕</m:t>
                          </m:r>
                          <m:sSub>
                            <m:sSubPr>
                              <m:ctrlPr>
                                <a:rPr lang="en-US" sz="3200" i="1" smtClean="0">
                                  <a:solidFill>
                                    <a:srgbClr val="00B050"/>
                                  </a:solidFill>
                                  <a:latin typeface="Cambria Math" panose="02040503050406030204" pitchFamily="18" charset="0"/>
                                  <a:ea typeface="Cambria Math" panose="02040503050406030204" pitchFamily="18" charset="0"/>
                                </a:rPr>
                              </m:ctrlPr>
                            </m:sSubPr>
                            <m:e>
                              <m:r>
                                <m:rPr>
                                  <m:sty m:val="p"/>
                                </m:rPr>
                                <a:rPr lang="de-DE" sz="3200" b="0" i="0" smtClean="0">
                                  <a:solidFill>
                                    <a:srgbClr val="00B050"/>
                                  </a:solidFill>
                                  <a:latin typeface="Cambria Math" panose="02040503050406030204" pitchFamily="18" charset="0"/>
                                  <a:ea typeface="Cambria Math" panose="02040503050406030204" pitchFamily="18" charset="0"/>
                                </a:rPr>
                                <m:t>r</m:t>
                              </m:r>
                            </m:e>
                            <m:sub>
                              <m:r>
                                <m:rPr>
                                  <m:sty m:val="p"/>
                                </m:rPr>
                                <a:rPr lang="de-DE" sz="3200" b="0" i="0" smtClean="0">
                                  <a:solidFill>
                                    <a:srgbClr val="00B050"/>
                                  </a:solidFill>
                                  <a:latin typeface="Cambria Math" panose="02040503050406030204" pitchFamily="18" charset="0"/>
                                  <a:ea typeface="Cambria Math" panose="02040503050406030204" pitchFamily="18" charset="0"/>
                                </a:rPr>
                                <m:t>end</m:t>
                              </m:r>
                            </m:sub>
                          </m:sSub>
                        </m:num>
                        <m:den>
                          <m:r>
                            <a:rPr lang="en-US" sz="3200" i="0">
                              <a:solidFill>
                                <a:srgbClr val="00B050"/>
                              </a:solidFill>
                              <a:latin typeface="Cambria Math" panose="02040503050406030204" pitchFamily="18" charset="0"/>
                              <a:ea typeface="Cambria Math" panose="02040503050406030204" pitchFamily="18" charset="0"/>
                            </a:rPr>
                            <m:t>𝜕</m:t>
                          </m:r>
                          <m:sSub>
                            <m:sSubPr>
                              <m:ctrlPr>
                                <a:rPr lang="en-US" sz="3200" i="1" smtClean="0">
                                  <a:solidFill>
                                    <a:srgbClr val="00B050"/>
                                  </a:solidFill>
                                  <a:latin typeface="Cambria Math" panose="02040503050406030204" pitchFamily="18" charset="0"/>
                                  <a:ea typeface="Cambria Math" panose="02040503050406030204" pitchFamily="18" charset="0"/>
                                </a:rPr>
                              </m:ctrlPr>
                            </m:sSubPr>
                            <m:e>
                              <m:r>
                                <m:rPr>
                                  <m:sty m:val="p"/>
                                </m:rPr>
                                <a:rPr lang="de-DE" sz="3200" b="0" i="0" smtClean="0">
                                  <a:solidFill>
                                    <a:srgbClr val="00B050"/>
                                  </a:solidFill>
                                  <a:latin typeface="Cambria Math" panose="02040503050406030204" pitchFamily="18" charset="0"/>
                                  <a:ea typeface="Cambria Math" panose="02040503050406030204" pitchFamily="18" charset="0"/>
                                </a:rPr>
                                <m:t>d</m:t>
                              </m:r>
                            </m:e>
                            <m:sub>
                              <m:r>
                                <m:rPr>
                                  <m:sty m:val="p"/>
                                </m:rPr>
                                <a:rPr lang="de-DE" sz="3200" b="0" i="0" smtClean="0">
                                  <a:solidFill>
                                    <a:srgbClr val="00B050"/>
                                  </a:solidFill>
                                  <a:latin typeface="Cambria Math" panose="02040503050406030204" pitchFamily="18" charset="0"/>
                                  <a:ea typeface="Cambria Math" panose="02040503050406030204" pitchFamily="18" charset="0"/>
                                </a:rPr>
                                <m:t>sol</m:t>
                              </m:r>
                              <m:r>
                                <a:rPr lang="de-DE" sz="3200" b="0" i="0" smtClean="0">
                                  <a:solidFill>
                                    <a:srgbClr val="00B050"/>
                                  </a:solidFill>
                                  <a:latin typeface="Cambria Math" panose="02040503050406030204" pitchFamily="18" charset="0"/>
                                  <a:ea typeface="Cambria Math" panose="02040503050406030204" pitchFamily="18" charset="0"/>
                                </a:rPr>
                                <m:t>,1</m:t>
                              </m:r>
                            </m:sub>
                          </m:sSub>
                        </m:den>
                      </m:f>
                      <m:r>
                        <a:rPr lang="de-DE" sz="3200" b="0" i="0" smtClean="0">
                          <a:solidFill>
                            <a:srgbClr val="00B050"/>
                          </a:solidFill>
                          <a:latin typeface="Cambria Math" panose="02040503050406030204" pitchFamily="18" charset="0"/>
                        </a:rPr>
                        <m:t>,</m:t>
                      </m:r>
                      <m:f>
                        <m:fPr>
                          <m:ctrlPr>
                            <a:rPr lang="en-US" sz="3200" i="1">
                              <a:solidFill>
                                <a:srgbClr val="00B050"/>
                              </a:solidFill>
                              <a:latin typeface="Cambria Math" panose="02040503050406030204" pitchFamily="18" charset="0"/>
                            </a:rPr>
                          </m:ctrlPr>
                        </m:fPr>
                        <m:num>
                          <m:r>
                            <a:rPr lang="en-US" sz="3200">
                              <a:solidFill>
                                <a:srgbClr val="00B050"/>
                              </a:solidFill>
                              <a:latin typeface="Cambria Math" panose="02040503050406030204" pitchFamily="18" charset="0"/>
                              <a:ea typeface="Cambria Math" panose="02040503050406030204" pitchFamily="18" charset="0"/>
                            </a:rPr>
                            <m:t>𝜕</m:t>
                          </m:r>
                          <m:sSub>
                            <m:sSubPr>
                              <m:ctrlPr>
                                <a:rPr lang="en-US" sz="3200" i="1">
                                  <a:solidFill>
                                    <a:srgbClr val="00B050"/>
                                  </a:solidFill>
                                  <a:latin typeface="Cambria Math" panose="02040503050406030204" pitchFamily="18" charset="0"/>
                                  <a:ea typeface="Cambria Math" panose="02040503050406030204" pitchFamily="18" charset="0"/>
                                </a:rPr>
                              </m:ctrlPr>
                            </m:sSubPr>
                            <m:e>
                              <m:r>
                                <m:rPr>
                                  <m:sty m:val="p"/>
                                </m:rPr>
                                <a:rPr lang="de-DE" sz="3200">
                                  <a:solidFill>
                                    <a:srgbClr val="00B050"/>
                                  </a:solidFill>
                                  <a:latin typeface="Cambria Math" panose="02040503050406030204" pitchFamily="18" charset="0"/>
                                  <a:ea typeface="Cambria Math" panose="02040503050406030204" pitchFamily="18" charset="0"/>
                                </a:rPr>
                                <m:t>r</m:t>
                              </m:r>
                            </m:e>
                            <m:sub>
                              <m:r>
                                <m:rPr>
                                  <m:sty m:val="p"/>
                                </m:rPr>
                                <a:rPr lang="de-DE" sz="3200">
                                  <a:solidFill>
                                    <a:srgbClr val="00B050"/>
                                  </a:solidFill>
                                  <a:latin typeface="Cambria Math" panose="02040503050406030204" pitchFamily="18" charset="0"/>
                                  <a:ea typeface="Cambria Math" panose="02040503050406030204" pitchFamily="18" charset="0"/>
                                </a:rPr>
                                <m:t>end</m:t>
                              </m:r>
                            </m:sub>
                          </m:sSub>
                        </m:num>
                        <m:den>
                          <m:r>
                            <a:rPr lang="en-US" sz="3200">
                              <a:solidFill>
                                <a:srgbClr val="00B050"/>
                              </a:solidFill>
                              <a:latin typeface="Cambria Math" panose="02040503050406030204" pitchFamily="18" charset="0"/>
                              <a:ea typeface="Cambria Math" panose="02040503050406030204" pitchFamily="18" charset="0"/>
                            </a:rPr>
                            <m:t>𝜕</m:t>
                          </m:r>
                          <m:sSub>
                            <m:sSubPr>
                              <m:ctrlPr>
                                <a:rPr lang="en-US" sz="3200" i="1">
                                  <a:solidFill>
                                    <a:srgbClr val="00B050"/>
                                  </a:solidFill>
                                  <a:latin typeface="Cambria Math" panose="02040503050406030204" pitchFamily="18" charset="0"/>
                                  <a:ea typeface="Cambria Math" panose="02040503050406030204" pitchFamily="18" charset="0"/>
                                </a:rPr>
                              </m:ctrlPr>
                            </m:sSubPr>
                            <m:e>
                              <m:r>
                                <m:rPr>
                                  <m:sty m:val="p"/>
                                </m:rPr>
                                <a:rPr lang="de-DE" sz="3200">
                                  <a:solidFill>
                                    <a:srgbClr val="00B050"/>
                                  </a:solidFill>
                                  <a:latin typeface="Cambria Math" panose="02040503050406030204" pitchFamily="18" charset="0"/>
                                  <a:ea typeface="Cambria Math" panose="02040503050406030204" pitchFamily="18" charset="0"/>
                                </a:rPr>
                                <m:t>i</m:t>
                              </m:r>
                            </m:e>
                            <m:sub>
                              <m:r>
                                <a:rPr lang="de-DE" sz="3200">
                                  <a:solidFill>
                                    <a:srgbClr val="00B050"/>
                                  </a:solidFill>
                                  <a:latin typeface="Cambria Math" panose="02040503050406030204" pitchFamily="18" charset="0"/>
                                  <a:ea typeface="Cambria Math" panose="02040503050406030204" pitchFamily="18" charset="0"/>
                                </a:rPr>
                                <m:t>1</m:t>
                              </m:r>
                            </m:sub>
                          </m:sSub>
                        </m:den>
                      </m:f>
                    </m:oMath>
                  </a14:m>
                  <a:r>
                    <a:rPr lang="en-US" sz="3200" dirty="0">
                      <a:solidFill>
                        <a:srgbClr val="00B050"/>
                      </a:solidFill>
                    </a:rPr>
                    <a:t>, …</a:t>
                  </a:r>
                </a:p>
              </p:txBody>
            </p:sp>
          </mc:Choice>
          <mc:Fallback xmlns="">
            <p:sp>
              <p:nvSpPr>
                <p:cNvPr id="27" name="TextBox 26">
                  <a:extLst>
                    <a:ext uri="{FF2B5EF4-FFF2-40B4-BE49-F238E27FC236}">
                      <a16:creationId xmlns:a16="http://schemas.microsoft.com/office/drawing/2014/main" id="{0510DC6A-C205-7FCD-5AE6-9836BE7CD1F0}"/>
                    </a:ext>
                  </a:extLst>
                </p:cNvPr>
                <p:cNvSpPr txBox="1">
                  <a:spLocks noRot="1" noChangeAspect="1" noMove="1" noResize="1" noEditPoints="1" noAdjustHandles="1" noChangeArrowheads="1" noChangeShapeType="1" noTextEdit="1"/>
                </p:cNvSpPr>
                <p:nvPr/>
              </p:nvSpPr>
              <p:spPr>
                <a:xfrm>
                  <a:off x="4684849" y="5243583"/>
                  <a:ext cx="3081112" cy="820481"/>
                </a:xfrm>
                <a:prstGeom prst="rect">
                  <a:avLst/>
                </a:prstGeom>
                <a:blipFill>
                  <a:blip r:embed="rId3"/>
                  <a:stretch>
                    <a:fillRect l="-3704" b="-6061"/>
                  </a:stretch>
                </a:blipFill>
              </p:spPr>
              <p:txBody>
                <a:bodyPr/>
                <a:lstStyle/>
                <a:p>
                  <a:r>
                    <a:rPr lang="en-US">
                      <a:noFill/>
                    </a:rPr>
                    <a:t> </a:t>
                  </a:r>
                </a:p>
              </p:txBody>
            </p:sp>
          </mc:Fallback>
        </mc:AlternateContent>
      </p:grpSp>
      <p:sp>
        <p:nvSpPr>
          <p:cNvPr id="29" name="Oval 28">
            <a:extLst>
              <a:ext uri="{FF2B5EF4-FFF2-40B4-BE49-F238E27FC236}">
                <a16:creationId xmlns:a16="http://schemas.microsoft.com/office/drawing/2014/main" id="{7299AC44-AB62-0596-DBA9-76F3F7598A1E}"/>
              </a:ext>
            </a:extLst>
          </p:cNvPr>
          <p:cNvSpPr/>
          <p:nvPr/>
        </p:nvSpPr>
        <p:spPr>
          <a:xfrm>
            <a:off x="8950817" y="2009319"/>
            <a:ext cx="2756078" cy="3546719"/>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240B4B1-5F33-0334-FD35-93C1BFEDFA24}"/>
              </a:ext>
            </a:extLst>
          </p:cNvPr>
          <p:cNvSpPr/>
          <p:nvPr/>
        </p:nvSpPr>
        <p:spPr>
          <a:xfrm>
            <a:off x="4219798" y="5115713"/>
            <a:ext cx="3081112" cy="1246888"/>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7" name="TextBox 6">
            <a:extLst>
              <a:ext uri="{FF2B5EF4-FFF2-40B4-BE49-F238E27FC236}">
                <a16:creationId xmlns:a16="http://schemas.microsoft.com/office/drawing/2014/main" id="{4D5D046C-C842-B11D-0BE2-2E9129E15CD3}"/>
              </a:ext>
            </a:extLst>
          </p:cNvPr>
          <p:cNvSpPr txBox="1"/>
          <p:nvPr/>
        </p:nvSpPr>
        <p:spPr>
          <a:xfrm>
            <a:off x="7213240" y="5947102"/>
            <a:ext cx="3729547" cy="830997"/>
          </a:xfrm>
          <a:prstGeom prst="rect">
            <a:avLst/>
          </a:prstGeom>
          <a:noFill/>
        </p:spPr>
        <p:txBody>
          <a:bodyPr wrap="none" rtlCol="0">
            <a:spAutoFit/>
          </a:bodyPr>
          <a:lstStyle/>
          <a:p>
            <a:r>
              <a:rPr lang="en-US" sz="2400" b="1" dirty="0">
                <a:solidFill>
                  <a:srgbClr val="C00000"/>
                </a:solidFill>
              </a:rPr>
              <a:t>Beamline model must be </a:t>
            </a:r>
          </a:p>
          <a:p>
            <a:r>
              <a:rPr lang="en-US" sz="2400" b="1" dirty="0">
                <a:solidFill>
                  <a:srgbClr val="C00000"/>
                </a:solidFill>
              </a:rPr>
              <a:t>back-propagatable!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A94E205-A82B-02BD-AE6B-6F99E93F80F7}"/>
                  </a:ext>
                </a:extLst>
              </p:cNvPr>
              <p:cNvSpPr txBox="1"/>
              <p:nvPr/>
            </p:nvSpPr>
            <p:spPr>
              <a:xfrm>
                <a:off x="10010194" y="1413944"/>
                <a:ext cx="1215333" cy="615553"/>
              </a:xfrm>
              <a:prstGeom prst="rect">
                <a:avLst/>
              </a:prstGeom>
              <a:noFill/>
            </p:spPr>
            <p:txBody>
              <a:bodyPr wrap="none" lIns="0" tIns="0" rIns="0" bIns="0" rtlCol="0">
                <a:spAutoFit/>
              </a:bodyPr>
              <a:lstStyle/>
              <a:p>
                <a14:m>
                  <m:oMath xmlns:m="http://schemas.openxmlformats.org/officeDocument/2006/math">
                    <m:r>
                      <a:rPr lang="en-US" sz="4000" i="0" smtClean="0">
                        <a:solidFill>
                          <a:srgbClr val="FFC000"/>
                        </a:solidFill>
                        <a:latin typeface="Cambria Math" panose="02040503050406030204" pitchFamily="18" charset="0"/>
                        <a:ea typeface="Cambria Math" panose="02040503050406030204" pitchFamily="18" charset="0"/>
                      </a:rPr>
                      <m:t>ℒ</m:t>
                    </m:r>
                  </m:oMath>
                </a14:m>
                <a:r>
                  <a:rPr lang="en-US" sz="4000" dirty="0">
                    <a:solidFill>
                      <a:srgbClr val="FFC000"/>
                    </a:solidFill>
                  </a:rPr>
                  <a:t> </a:t>
                </a:r>
                <a:r>
                  <a:rPr lang="en-US" sz="2400" dirty="0">
                    <a:solidFill>
                      <a:srgbClr val="FFC000"/>
                    </a:solidFill>
                  </a:rPr>
                  <a:t>(loss)</a:t>
                </a:r>
                <a:endParaRPr lang="en-US" sz="4000" dirty="0">
                  <a:solidFill>
                    <a:srgbClr val="FFC000"/>
                  </a:solidFill>
                </a:endParaRPr>
              </a:p>
            </p:txBody>
          </p:sp>
        </mc:Choice>
        <mc:Fallback xmlns="">
          <p:sp>
            <p:nvSpPr>
              <p:cNvPr id="8" name="TextBox 7">
                <a:extLst>
                  <a:ext uri="{FF2B5EF4-FFF2-40B4-BE49-F238E27FC236}">
                    <a16:creationId xmlns:a16="http://schemas.microsoft.com/office/drawing/2014/main" id="{5A94E205-A82B-02BD-AE6B-6F99E93F80F7}"/>
                  </a:ext>
                </a:extLst>
              </p:cNvPr>
              <p:cNvSpPr txBox="1">
                <a:spLocks noRot="1" noChangeAspect="1" noMove="1" noResize="1" noEditPoints="1" noAdjustHandles="1" noChangeArrowheads="1" noChangeShapeType="1" noTextEdit="1"/>
              </p:cNvSpPr>
              <p:nvPr/>
            </p:nvSpPr>
            <p:spPr>
              <a:xfrm>
                <a:off x="10010194" y="1413944"/>
                <a:ext cx="1215333" cy="615553"/>
              </a:xfrm>
              <a:prstGeom prst="rect">
                <a:avLst/>
              </a:prstGeom>
              <a:blipFill>
                <a:blip r:embed="rId4"/>
                <a:stretch>
                  <a:fillRect l="-14583" r="-14583" b="-20408"/>
                </a:stretch>
              </a:blipFill>
            </p:spPr>
            <p:txBody>
              <a:bodyPr/>
              <a:lstStyle/>
              <a:p>
                <a:r>
                  <a:rPr lang="en-US">
                    <a:noFill/>
                  </a:rPr>
                  <a:t> </a:t>
                </a:r>
              </a:p>
            </p:txBody>
          </p:sp>
        </mc:Fallback>
      </mc:AlternateContent>
    </p:spTree>
    <p:extLst>
      <p:ext uri="{BB962C8B-B14F-4D97-AF65-F5344CB8AC3E}">
        <p14:creationId xmlns:p14="http://schemas.microsoft.com/office/powerpoint/2010/main" val="3998868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B5364-8D4D-A5F5-74D1-6D3CC987C81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E98F692-9E84-695E-06E0-F096577102F0}"/>
              </a:ext>
            </a:extLst>
          </p:cNvPr>
          <p:cNvSpPr>
            <a:spLocks noGrp="1"/>
          </p:cNvSpPr>
          <p:nvPr>
            <p:ph type="title"/>
          </p:nvPr>
        </p:nvSpPr>
        <p:spPr>
          <a:xfrm>
            <a:off x="359999" y="736682"/>
            <a:ext cx="10681039" cy="1080000"/>
          </a:xfrm>
        </p:spPr>
        <p:txBody>
          <a:bodyPr>
            <a:normAutofit/>
          </a:bodyPr>
          <a:lstStyle/>
          <a:p>
            <a:r>
              <a:rPr lang="en-US" sz="3200" dirty="0"/>
              <a:t>particle tracking using maps</a:t>
            </a:r>
          </a:p>
        </p:txBody>
      </p:sp>
      <p:sp>
        <p:nvSpPr>
          <p:cNvPr id="4" name="Datumsplatzhalter 3">
            <a:extLst>
              <a:ext uri="{FF2B5EF4-FFF2-40B4-BE49-F238E27FC236}">
                <a16:creationId xmlns:a16="http://schemas.microsoft.com/office/drawing/2014/main" id="{8E2DC6F9-7B9C-5D48-C8D1-91EC0C6FA4BB}"/>
              </a:ext>
            </a:extLst>
          </p:cNvPr>
          <p:cNvSpPr>
            <a:spLocks noGrp="1"/>
          </p:cNvSpPr>
          <p:nvPr>
            <p:ph type="dt" sz="half" idx="14"/>
          </p:nvPr>
        </p:nvSpPr>
        <p:spPr/>
        <p:txBody>
          <a:bodyPr/>
          <a:lstStyle/>
          <a:p>
            <a:fld id="{A31A239D-603E-4CD0-A8C2-877799924A1B}" type="datetime1">
              <a:rPr lang="en-US" smtClean="0"/>
              <a:t>10/29/24</a:t>
            </a:fld>
            <a:endParaRPr lang="en-US"/>
          </a:p>
        </p:txBody>
      </p:sp>
      <p:sp>
        <p:nvSpPr>
          <p:cNvPr id="5" name="Fußzeilenplatzhalter 4">
            <a:extLst>
              <a:ext uri="{FF2B5EF4-FFF2-40B4-BE49-F238E27FC236}">
                <a16:creationId xmlns:a16="http://schemas.microsoft.com/office/drawing/2014/main" id="{E9DF284C-A3F2-CA18-A817-127781FECEB3}"/>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BC723948-F512-2BA8-E191-1A9B920BEADB}"/>
              </a:ext>
            </a:extLst>
          </p:cNvPr>
          <p:cNvSpPr>
            <a:spLocks noGrp="1"/>
          </p:cNvSpPr>
          <p:nvPr>
            <p:ph type="sldNum" sz="quarter" idx="16"/>
          </p:nvPr>
        </p:nvSpPr>
        <p:spPr/>
        <p:txBody>
          <a:bodyPr/>
          <a:lstStyle/>
          <a:p>
            <a:fld id="{DD2F4C09-65E4-4AD7-8D55-83CBD210ED85}" type="slidenum">
              <a:rPr lang="en-US" smtClean="0"/>
              <a:pPr/>
              <a:t>9</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2489B3D-8D11-3EED-96B3-E92947C34CC5}"/>
                  </a:ext>
                </a:extLst>
              </p:cNvPr>
              <p:cNvSpPr txBox="1"/>
              <p:nvPr/>
            </p:nvSpPr>
            <p:spPr>
              <a:xfrm>
                <a:off x="1112852" y="3689825"/>
                <a:ext cx="1496115" cy="16359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r>
                        <a:rPr lang="de-DE" b="0" i="1" smtClean="0">
                          <a:latin typeface="Cambria Math" panose="02040503050406030204" pitchFamily="18" charset="0"/>
                        </a:rPr>
                        <m:t>=</m:t>
                      </m:r>
                      <m:d>
                        <m:dPr>
                          <m:ctrlPr>
                            <a:rPr lang="de-DE" b="0" i="1" smtClean="0">
                              <a:latin typeface="Cambria Math" panose="02040503050406030204" pitchFamily="18" charset="0"/>
                            </a:rPr>
                          </m:ctrlPr>
                        </m:dPr>
                        <m:e>
                          <m:m>
                            <m:mPr>
                              <m:mcs>
                                <m:mc>
                                  <m:mcPr>
                                    <m:count m:val="1"/>
                                    <m:mcJc m:val="center"/>
                                  </m:mcPr>
                                </m:mc>
                              </m:mcs>
                              <m:ctrlPr>
                                <a:rPr lang="de-DE" b="0" i="1" smtClean="0">
                                  <a:latin typeface="Cambria Math" panose="02040503050406030204" pitchFamily="18" charset="0"/>
                                </a:rPr>
                              </m:ctrlPr>
                            </m:mP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1</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2</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3</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4</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5</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6</m:t>
                                    </m:r>
                                  </m:sub>
                                </m:sSub>
                              </m:e>
                            </m:mr>
                          </m:m>
                        </m:e>
                      </m:d>
                    </m:oMath>
                  </m:oMathPara>
                </a14:m>
                <a:endParaRPr lang="en-US" dirty="0"/>
              </a:p>
            </p:txBody>
          </p:sp>
        </mc:Choice>
        <mc:Fallback xmlns="">
          <p:sp>
            <p:nvSpPr>
              <p:cNvPr id="3" name="TextBox 2">
                <a:extLst>
                  <a:ext uri="{FF2B5EF4-FFF2-40B4-BE49-F238E27FC236}">
                    <a16:creationId xmlns:a16="http://schemas.microsoft.com/office/drawing/2014/main" id="{F2489B3D-8D11-3EED-96B3-E92947C34CC5}"/>
                  </a:ext>
                </a:extLst>
              </p:cNvPr>
              <p:cNvSpPr txBox="1">
                <a:spLocks noRot="1" noChangeAspect="1" noMove="1" noResize="1" noEditPoints="1" noAdjustHandles="1" noChangeArrowheads="1" noChangeShapeType="1" noTextEdit="1"/>
              </p:cNvSpPr>
              <p:nvPr/>
            </p:nvSpPr>
            <p:spPr>
              <a:xfrm>
                <a:off x="1112852" y="3689825"/>
                <a:ext cx="1496115" cy="1635961"/>
              </a:xfrm>
              <a:prstGeom prst="rect">
                <a:avLst/>
              </a:prstGeom>
              <a:blipFill>
                <a:blip r:embed="rId3"/>
                <a:stretch>
                  <a:fillRect b="-76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944DA6F3-29CC-5B7C-4811-CCE378EB58D8}"/>
              </a:ext>
            </a:extLst>
          </p:cNvPr>
          <p:cNvSpPr txBox="1"/>
          <p:nvPr/>
        </p:nvSpPr>
        <p:spPr>
          <a:xfrm>
            <a:off x="838200" y="2017091"/>
            <a:ext cx="8802410" cy="369332"/>
          </a:xfrm>
          <a:prstGeom prst="rect">
            <a:avLst/>
          </a:prstGeom>
          <a:noFill/>
        </p:spPr>
        <p:txBody>
          <a:bodyPr wrap="none" rtlCol="0">
            <a:spAutoFit/>
          </a:bodyPr>
          <a:lstStyle/>
          <a:p>
            <a:r>
              <a:rPr lang="en-US" dirty="0"/>
              <a:t>First order map (</a:t>
            </a:r>
            <a:r>
              <a:rPr lang="en-US" b="1" dirty="0"/>
              <a:t>TPS</a:t>
            </a:r>
            <a:r>
              <a:rPr lang="en-US" dirty="0"/>
              <a:t>, truncated power series) for a hard-edge model of a solenoid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2E32E10-2165-B6FE-CCDA-93572572E69C}"/>
                  </a:ext>
                </a:extLst>
              </p:cNvPr>
              <p:cNvSpPr txBox="1"/>
              <p:nvPr/>
            </p:nvSpPr>
            <p:spPr>
              <a:xfrm>
                <a:off x="4116014" y="2838951"/>
                <a:ext cx="3413434" cy="17017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m>
                            <m:mPr>
                              <m:mcs>
                                <m:mc>
                                  <m:mcPr>
                                    <m:count m:val="6"/>
                                    <m:mcJc m:val="center"/>
                                  </m:mcPr>
                                </m:mc>
                              </m:mcs>
                              <m:ctrlPr>
                                <a:rPr lang="en-US" i="1" smtClean="0">
                                  <a:latin typeface="Cambria Math" panose="02040503050406030204" pitchFamily="18" charset="0"/>
                                </a:rPr>
                              </m:ctrlPr>
                            </m:mPr>
                            <m:mr>
                              <m:e>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11</m:t>
                                    </m:r>
                                  </m:sub>
                                </m:sSub>
                                <m:r>
                                  <a:rPr lang="de-DE" b="0" i="1" smtClean="0">
                                    <a:latin typeface="Cambria Math" panose="02040503050406030204" pitchFamily="18" charset="0"/>
                                  </a:rPr>
                                  <m:t> </m:t>
                                </m:r>
                              </m:e>
                              <m:e>
                                <m:r>
                                  <a:rPr lang="en-US" i="1" smtClean="0">
                                    <a:latin typeface="Cambria Math" panose="02040503050406030204" pitchFamily="18" charset="0"/>
                                  </a:rPr>
                                  <m:t>⋯</m:t>
                                </m:r>
                              </m:e>
                              <m:e>
                                <m:r>
                                  <a:rPr lang="en-US" i="1">
                                    <a:latin typeface="Cambria Math" panose="02040503050406030204" pitchFamily="18" charset="0"/>
                                  </a:rPr>
                                  <m:t>⋯</m:t>
                                </m:r>
                              </m:e>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1</m:t>
                                    </m:r>
                                    <m:r>
                                      <a:rPr lang="de-DE" b="0" i="1" smtClean="0">
                                        <a:latin typeface="Cambria Math" panose="02040503050406030204" pitchFamily="18" charset="0"/>
                                      </a:rPr>
                                      <m:t>4</m:t>
                                    </m:r>
                                  </m:sub>
                                </m:sSub>
                                <m:r>
                                  <a:rPr lang="de-DE" i="1" smtClean="0">
                                    <a:latin typeface="Cambria Math" panose="02040503050406030204" pitchFamily="18" charset="0"/>
                                  </a:rPr>
                                  <m:t> </m:t>
                                </m:r>
                              </m:e>
                              <m:e>
                                <m:r>
                                  <a:rPr lang="de-DE" b="0" i="1" smtClean="0">
                                    <a:latin typeface="Cambria Math" panose="02040503050406030204" pitchFamily="18" charset="0"/>
                                  </a:rPr>
                                  <m:t>0</m:t>
                                </m:r>
                              </m:e>
                              <m:e>
                                <m:r>
                                  <a:rPr lang="de-DE" b="0" i="1" smtClean="0">
                                    <a:latin typeface="Cambria Math" panose="02040503050406030204" pitchFamily="18" charset="0"/>
                                  </a:rPr>
                                  <m:t>0</m:t>
                                </m:r>
                              </m:e>
                            </m:mr>
                            <m:mr>
                              <m:e>
                                <m:r>
                                  <a:rPr lang="en-US" i="1" smtClean="0">
                                    <a:latin typeface="Cambria Math" panose="02040503050406030204" pitchFamily="18" charset="0"/>
                                  </a:rPr>
                                  <m:t>⋮</m:t>
                                </m:r>
                              </m:e>
                              <m:e>
                                <m:r>
                                  <a:rPr lang="en-US" i="1" smtClean="0">
                                    <a:latin typeface="Cambria Math" panose="02040503050406030204" pitchFamily="18" charset="0"/>
                                  </a:rPr>
                                  <m:t>⋱</m:t>
                                </m:r>
                              </m:e>
                              <m:e/>
                              <m:e/>
                              <m:e>
                                <m:r>
                                  <a:rPr lang="de-DE" b="0" i="1" smtClean="0">
                                    <a:latin typeface="Cambria Math" panose="02040503050406030204" pitchFamily="18" charset="0"/>
                                  </a:rPr>
                                  <m:t>0</m:t>
                                </m:r>
                              </m:e>
                              <m:e>
                                <m:r>
                                  <a:rPr lang="de-DE" b="0" i="1" smtClean="0">
                                    <a:latin typeface="Cambria Math" panose="02040503050406030204" pitchFamily="18" charset="0"/>
                                  </a:rPr>
                                  <m:t>0</m:t>
                                </m:r>
                              </m:e>
                            </m:mr>
                            <m:mr>
                              <m:e>
                                <m:r>
                                  <a:rPr lang="en-US" i="1">
                                    <a:latin typeface="Cambria Math" panose="02040503050406030204" pitchFamily="18" charset="0"/>
                                  </a:rPr>
                                  <m:t>⋮</m:t>
                                </m:r>
                              </m:e>
                              <m:e/>
                              <m:e>
                                <m:r>
                                  <a:rPr lang="en-US" i="1">
                                    <a:latin typeface="Cambria Math" panose="02040503050406030204" pitchFamily="18" charset="0"/>
                                  </a:rPr>
                                  <m:t>⋱</m:t>
                                </m:r>
                              </m:e>
                              <m:e/>
                              <m:e>
                                <m:r>
                                  <a:rPr lang="de-DE" b="0" i="1" smtClean="0">
                                    <a:latin typeface="Cambria Math" panose="02040503050406030204" pitchFamily="18" charset="0"/>
                                  </a:rPr>
                                  <m:t>0</m:t>
                                </m:r>
                              </m:e>
                              <m:e>
                                <m:r>
                                  <a:rPr lang="de-DE" b="0" i="1" smtClean="0">
                                    <a:latin typeface="Cambria Math" panose="02040503050406030204" pitchFamily="18" charset="0"/>
                                  </a:rPr>
                                  <m:t>0</m:t>
                                </m:r>
                              </m:e>
                            </m:mr>
                            <m:mr>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4</m:t>
                                    </m:r>
                                    <m:r>
                                      <a:rPr lang="de-DE" i="1">
                                        <a:latin typeface="Cambria Math" panose="02040503050406030204" pitchFamily="18" charset="0"/>
                                      </a:rPr>
                                      <m:t>1</m:t>
                                    </m:r>
                                  </m:sub>
                                </m:sSub>
                                <m:r>
                                  <a:rPr lang="de-DE" i="1" smtClean="0">
                                    <a:latin typeface="Cambria Math" panose="02040503050406030204" pitchFamily="18" charset="0"/>
                                  </a:rPr>
                                  <m:t> </m:t>
                                </m:r>
                              </m:e>
                              <m:e/>
                              <m:e/>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44</m:t>
                                    </m:r>
                                  </m:sub>
                                </m:sSub>
                                <m:r>
                                  <a:rPr lang="de-DE" i="1" smtClean="0">
                                    <a:latin typeface="Cambria Math" panose="02040503050406030204" pitchFamily="18" charset="0"/>
                                  </a:rPr>
                                  <m:t> </m:t>
                                </m:r>
                              </m:e>
                              <m:e>
                                <m:r>
                                  <a:rPr lang="de-DE" b="0" i="1" smtClean="0">
                                    <a:latin typeface="Cambria Math" panose="02040503050406030204" pitchFamily="18" charset="0"/>
                                  </a:rPr>
                                  <m:t>0</m:t>
                                </m:r>
                              </m:e>
                              <m:e>
                                <m:r>
                                  <a:rPr lang="de-DE" b="0" i="1" smtClean="0">
                                    <a:latin typeface="Cambria Math" panose="02040503050406030204" pitchFamily="18" charset="0"/>
                                  </a:rPr>
                                  <m:t>0</m:t>
                                </m:r>
                              </m:e>
                            </m:mr>
                            <m:mr>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1</m:t>
                                </m:r>
                              </m:e>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56</m:t>
                                    </m:r>
                                  </m:sub>
                                </m:sSub>
                                <m:r>
                                  <a:rPr lang="de-DE" i="1" smtClean="0">
                                    <a:latin typeface="Cambria Math" panose="02040503050406030204" pitchFamily="18" charset="0"/>
                                  </a:rPr>
                                  <m:t> </m:t>
                                </m:r>
                              </m:e>
                            </m:mr>
                            <m:mr>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1</m:t>
                                </m:r>
                              </m:e>
                            </m:mr>
                          </m:m>
                        </m:e>
                      </m:d>
                    </m:oMath>
                  </m:oMathPara>
                </a14:m>
                <a:endParaRPr lang="en-US" dirty="0"/>
              </a:p>
            </p:txBody>
          </p:sp>
        </mc:Choice>
        <mc:Fallback xmlns="">
          <p:sp>
            <p:nvSpPr>
              <p:cNvPr id="8" name="TextBox 7">
                <a:extLst>
                  <a:ext uri="{FF2B5EF4-FFF2-40B4-BE49-F238E27FC236}">
                    <a16:creationId xmlns:a16="http://schemas.microsoft.com/office/drawing/2014/main" id="{E2E32E10-2165-B6FE-CCDA-93572572E69C}"/>
                  </a:ext>
                </a:extLst>
              </p:cNvPr>
              <p:cNvSpPr txBox="1">
                <a:spLocks noRot="1" noChangeAspect="1" noMove="1" noResize="1" noEditPoints="1" noAdjustHandles="1" noChangeArrowheads="1" noChangeShapeType="1" noTextEdit="1"/>
              </p:cNvSpPr>
              <p:nvPr/>
            </p:nvSpPr>
            <p:spPr>
              <a:xfrm>
                <a:off x="4116014" y="2838951"/>
                <a:ext cx="3413434" cy="1701748"/>
              </a:xfrm>
              <a:prstGeom prst="rect">
                <a:avLst/>
              </a:prstGeom>
              <a:blipFill>
                <a:blip r:embed="rId4"/>
                <a:stretch>
                  <a:fillRect b="-7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CFE93FA-C963-16A6-CC8B-FDE302672E93}"/>
                  </a:ext>
                </a:extLst>
              </p:cNvPr>
              <p:cNvSpPr txBox="1"/>
              <p:nvPr/>
            </p:nvSpPr>
            <p:spPr>
              <a:xfrm>
                <a:off x="9130151" y="4317400"/>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9" name="TextBox 8">
                <a:extLst>
                  <a:ext uri="{FF2B5EF4-FFF2-40B4-BE49-F238E27FC236}">
                    <a16:creationId xmlns:a16="http://schemas.microsoft.com/office/drawing/2014/main" id="{4CFE93FA-C963-16A6-CC8B-FDE302672E93}"/>
                  </a:ext>
                </a:extLst>
              </p:cNvPr>
              <p:cNvSpPr txBox="1">
                <a:spLocks noRot="1" noChangeAspect="1" noMove="1" noResize="1" noEditPoints="1" noAdjustHandles="1" noChangeArrowheads="1" noChangeShapeType="1" noTextEdit="1"/>
              </p:cNvSpPr>
              <p:nvPr/>
            </p:nvSpPr>
            <p:spPr>
              <a:xfrm>
                <a:off x="9130151" y="4317400"/>
                <a:ext cx="625428" cy="380810"/>
              </a:xfrm>
              <a:prstGeom prst="rect">
                <a:avLst/>
              </a:prstGeom>
              <a:blipFill>
                <a:blip r:embed="rId5"/>
                <a:stretch>
                  <a:fillRect/>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E00E000B-C054-748B-3EA6-C9056A319736}"/>
              </a:ext>
            </a:extLst>
          </p:cNvPr>
          <p:cNvCxnSpPr>
            <a:cxnSpLocks/>
          </p:cNvCxnSpPr>
          <p:nvPr/>
        </p:nvCxnSpPr>
        <p:spPr>
          <a:xfrm flipV="1">
            <a:off x="2774731" y="3898088"/>
            <a:ext cx="872359" cy="4193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39A1E1F-5F07-2D36-3C89-7E71A0BCA284}"/>
              </a:ext>
            </a:extLst>
          </p:cNvPr>
          <p:cNvCxnSpPr>
            <a:cxnSpLocks/>
          </p:cNvCxnSpPr>
          <p:nvPr/>
        </p:nvCxnSpPr>
        <p:spPr>
          <a:xfrm>
            <a:off x="7998372" y="3898088"/>
            <a:ext cx="935421" cy="4193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2C7B0C6-4B07-24B3-E1E5-60214DE73B38}"/>
                  </a:ext>
                </a:extLst>
              </p:cNvPr>
              <p:cNvSpPr txBox="1"/>
              <p:nvPr/>
            </p:nvSpPr>
            <p:spPr>
              <a:xfrm>
                <a:off x="8177645" y="2729626"/>
                <a:ext cx="146296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𝑛𝑚</m:t>
                          </m:r>
                        </m:sub>
                      </m:sSub>
                      <m:r>
                        <a:rPr lang="de-DE" b="0" i="1" smtClean="0">
                          <a:latin typeface="Cambria Math" panose="02040503050406030204" pitchFamily="18" charset="0"/>
                        </a:rPr>
                        <m:t>(</m:t>
                      </m:r>
                      <m:r>
                        <a:rPr lang="de-DE" b="0" i="1" smtClean="0">
                          <a:latin typeface="Cambria Math" panose="02040503050406030204" pitchFamily="18" charset="0"/>
                        </a:rPr>
                        <m:t>𝐵</m:t>
                      </m:r>
                      <m:r>
                        <a:rPr lang="de-DE" b="0" i="1" smtClean="0">
                          <a:latin typeface="Cambria Math" panose="02040503050406030204" pitchFamily="18" charset="0"/>
                        </a:rPr>
                        <m:t>, </m:t>
                      </m:r>
                      <m:r>
                        <a:rPr lang="de-DE" b="0" i="1" smtClean="0">
                          <a:latin typeface="Cambria Math" panose="02040503050406030204" pitchFamily="18" charset="0"/>
                        </a:rPr>
                        <m:t>𝐿</m:t>
                      </m:r>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02C7B0C6-4B07-24B3-E1E5-60214DE73B38}"/>
                  </a:ext>
                </a:extLst>
              </p:cNvPr>
              <p:cNvSpPr txBox="1">
                <a:spLocks noRot="1" noChangeAspect="1" noMove="1" noResize="1" noEditPoints="1" noAdjustHandles="1" noChangeArrowheads="1" noChangeShapeType="1" noTextEdit="1"/>
              </p:cNvSpPr>
              <p:nvPr/>
            </p:nvSpPr>
            <p:spPr>
              <a:xfrm>
                <a:off x="8177645" y="2729626"/>
                <a:ext cx="1462965" cy="369332"/>
              </a:xfrm>
              <a:prstGeom prst="rect">
                <a:avLst/>
              </a:prstGeom>
              <a:blipFill>
                <a:blip r:embed="rId6"/>
                <a:stretch>
                  <a:fillRect b="-206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57612FA-8F4C-189C-C3C9-45100BB6FEAC}"/>
                  </a:ext>
                </a:extLst>
              </p:cNvPr>
              <p:cNvSpPr txBox="1"/>
              <p:nvPr/>
            </p:nvSpPr>
            <p:spPr>
              <a:xfrm>
                <a:off x="3055776" y="5116530"/>
                <a:ext cx="6611875" cy="1148071"/>
              </a:xfrm>
              <a:prstGeom prst="rect">
                <a:avLst/>
              </a:prstGeom>
              <a:noFill/>
            </p:spPr>
            <p:txBody>
              <a:bodyPr wrap="none" rtlCol="0">
                <a:spAutoFit/>
              </a:bodyPr>
              <a:lstStyle/>
              <a:p>
                <a:r>
                  <a:rPr lang="en-US" dirty="0"/>
                  <a:t>Transport map:</a:t>
                </a:r>
              </a:p>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m:rPr>
                              <m:sty m:val="p"/>
                            </m:rPr>
                            <a:rPr lang="de-DE" b="0" i="0" smtClean="0">
                              <a:latin typeface="Cambria Math" panose="02040503050406030204" pitchFamily="18" charset="0"/>
                            </a:rPr>
                            <m:t>z</m:t>
                          </m:r>
                        </m:e>
                        <m:sub>
                          <m:r>
                            <m:rPr>
                              <m:sty m:val="p"/>
                            </m:rPr>
                            <a:rPr lang="de-DE" b="0" i="0" smtClean="0">
                              <a:latin typeface="Cambria Math" panose="02040503050406030204" pitchFamily="18" charset="0"/>
                            </a:rPr>
                            <m:t>j</m:t>
                          </m:r>
                        </m:sub>
                        <m:sup>
                          <m:r>
                            <a:rPr lang="de-DE" b="0" i="0" smtClean="0">
                              <a:latin typeface="Cambria Math" panose="02040503050406030204" pitchFamily="18" charset="0"/>
                            </a:rPr>
                            <m:t>(1)</m:t>
                          </m:r>
                        </m:sup>
                      </m:sSubSup>
                      <m:r>
                        <a:rPr lang="de-DE" b="0" i="0" smtClean="0">
                          <a:latin typeface="Cambria Math" panose="02040503050406030204" pitchFamily="18" charset="0"/>
                        </a:rPr>
                        <m:t>=</m:t>
                      </m:r>
                      <m:r>
                        <a:rPr lang="de-DE" b="0" i="0" smtClean="0">
                          <a:solidFill>
                            <a:schemeClr val="accent6"/>
                          </a:solidFill>
                          <a:latin typeface="Cambria Math" panose="02040503050406030204" pitchFamily="18" charset="0"/>
                          <a:ea typeface="Cambria Math" panose="02040503050406030204" pitchFamily="18" charset="0"/>
                        </a:rPr>
                        <m:t>∆</m:t>
                      </m:r>
                      <m:sSub>
                        <m:sSubPr>
                          <m:ctrlPr>
                            <a:rPr lang="de-DE" b="0" i="1" smtClean="0">
                              <a:solidFill>
                                <a:schemeClr val="accent6"/>
                              </a:solidFill>
                              <a:latin typeface="Cambria Math" panose="02040503050406030204" pitchFamily="18" charset="0"/>
                              <a:ea typeface="Cambria Math" panose="02040503050406030204" pitchFamily="18" charset="0"/>
                            </a:rPr>
                          </m:ctrlPr>
                        </m:sSubPr>
                        <m:e>
                          <m:r>
                            <m:rPr>
                              <m:sty m:val="p"/>
                            </m:rPr>
                            <a:rPr lang="de-DE" b="0" i="0" smtClean="0">
                              <a:solidFill>
                                <a:schemeClr val="accent6"/>
                              </a:solidFill>
                              <a:latin typeface="Cambria Math" panose="02040503050406030204" pitchFamily="18" charset="0"/>
                              <a:ea typeface="Cambria Math" panose="02040503050406030204" pitchFamily="18" charset="0"/>
                            </a:rPr>
                            <m:t>z</m:t>
                          </m:r>
                        </m:e>
                        <m:sub>
                          <m:r>
                            <m:rPr>
                              <m:sty m:val="p"/>
                            </m:rPr>
                            <a:rPr lang="de-DE" b="0" i="0" smtClean="0">
                              <a:solidFill>
                                <a:schemeClr val="accent6"/>
                              </a:solidFill>
                              <a:latin typeface="Cambria Math" panose="02040503050406030204" pitchFamily="18" charset="0"/>
                              <a:ea typeface="Cambria Math" panose="02040503050406030204" pitchFamily="18" charset="0"/>
                            </a:rPr>
                            <m:t>j</m:t>
                          </m:r>
                        </m:sub>
                      </m:sSub>
                      <m:r>
                        <a:rPr lang="de-DE" b="0" i="0" smtClean="0">
                          <a:solidFill>
                            <a:schemeClr val="accent6"/>
                          </a:solidFill>
                          <a:latin typeface="Cambria Math" panose="02040503050406030204" pitchFamily="18" charset="0"/>
                          <a:ea typeface="Cambria Math" panose="02040503050406030204" pitchFamily="18" charset="0"/>
                        </a:rPr>
                        <m:t>+</m:t>
                      </m:r>
                      <m:nary>
                        <m:naryPr>
                          <m:chr m:val="∑"/>
                          <m:ctrlPr>
                            <a:rPr lang="de-DE" b="0" i="1" smtClean="0">
                              <a:latin typeface="Cambria Math" panose="02040503050406030204" pitchFamily="18" charset="0"/>
                              <a:ea typeface="Cambria Math" panose="02040503050406030204" pitchFamily="18" charset="0"/>
                            </a:rPr>
                          </m:ctrlPr>
                        </m:naryPr>
                        <m:sub>
                          <m:r>
                            <m:rPr>
                              <m:sty m:val="p"/>
                              <m:brk m:alnAt="23"/>
                            </m:rPr>
                            <a:rPr lang="de-DE" b="0" i="0" smtClean="0">
                              <a:latin typeface="Cambria Math" panose="02040503050406030204" pitchFamily="18" charset="0"/>
                              <a:ea typeface="Cambria Math" panose="02040503050406030204" pitchFamily="18" charset="0"/>
                            </a:rPr>
                            <m:t>k</m:t>
                          </m:r>
                          <m:r>
                            <a:rPr lang="de-DE" b="0" i="0" smtClean="0">
                              <a:latin typeface="Cambria Math" panose="02040503050406030204" pitchFamily="18" charset="0"/>
                              <a:ea typeface="Cambria Math" panose="02040503050406030204" pitchFamily="18" charset="0"/>
                            </a:rPr>
                            <m:t>=1</m:t>
                          </m:r>
                        </m:sub>
                        <m:sup>
                          <m:r>
                            <a:rPr lang="de-DE" b="0" i="0" smtClean="0">
                              <a:latin typeface="Cambria Math" panose="02040503050406030204" pitchFamily="18" charset="0"/>
                              <a:ea typeface="Cambria Math" panose="02040503050406030204" pitchFamily="18" charset="0"/>
                            </a:rPr>
                            <m:t>6</m:t>
                          </m:r>
                        </m:sup>
                        <m:e>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R</m:t>
                              </m:r>
                            </m:e>
                            <m:sub>
                              <m:r>
                                <m:rPr>
                                  <m:sty m:val="p"/>
                                </m:rPr>
                                <a:rPr lang="de-DE" b="0" i="0" smtClean="0">
                                  <a:latin typeface="Cambria Math" panose="02040503050406030204" pitchFamily="18" charset="0"/>
                                  <a:ea typeface="Cambria Math" panose="02040503050406030204" pitchFamily="18" charset="0"/>
                                </a:rPr>
                                <m:t>jk</m:t>
                              </m:r>
                            </m:sub>
                          </m:sSub>
                          <m:sSubSup>
                            <m:sSubSupPr>
                              <m:ctrlPr>
                                <a:rPr lang="de-DE" b="0" i="1" smtClean="0">
                                  <a:latin typeface="Cambria Math" panose="02040503050406030204" pitchFamily="18" charset="0"/>
                                  <a:ea typeface="Cambria Math" panose="02040503050406030204" pitchFamily="18" charset="0"/>
                                </a:rPr>
                              </m:ctrlPr>
                            </m:sSubSupPr>
                            <m:e>
                              <m:r>
                                <m:rPr>
                                  <m:sty m:val="p"/>
                                </m:rPr>
                                <a:rPr lang="de-DE" b="0" i="0" smtClean="0">
                                  <a:latin typeface="Cambria Math" panose="02040503050406030204" pitchFamily="18" charset="0"/>
                                  <a:ea typeface="Cambria Math" panose="02040503050406030204" pitchFamily="18" charset="0"/>
                                </a:rPr>
                                <m:t>z</m:t>
                              </m:r>
                            </m:e>
                            <m:sub>
                              <m:r>
                                <m:rPr>
                                  <m:sty m:val="p"/>
                                </m:rPr>
                                <a:rPr lang="de-DE" b="0" i="0" smtClean="0">
                                  <a:latin typeface="Cambria Math" panose="02040503050406030204" pitchFamily="18" charset="0"/>
                                  <a:ea typeface="Cambria Math" panose="02040503050406030204" pitchFamily="18" charset="0"/>
                                </a:rPr>
                                <m:t>k</m:t>
                              </m:r>
                            </m:sub>
                            <m:sup>
                              <m:r>
                                <a:rPr lang="de-DE" b="0" i="0" smtClean="0">
                                  <a:latin typeface="Cambria Math" panose="02040503050406030204" pitchFamily="18" charset="0"/>
                                  <a:ea typeface="Cambria Math" panose="02040503050406030204" pitchFamily="18" charset="0"/>
                                </a:rPr>
                                <m:t>(0)</m:t>
                              </m:r>
                            </m:sup>
                          </m:sSubSup>
                          <m:r>
                            <a:rPr lang="de-DE" b="0" i="0" smtClean="0">
                              <a:solidFill>
                                <a:schemeClr val="accent6"/>
                              </a:solidFill>
                              <a:latin typeface="Cambria Math" panose="02040503050406030204" pitchFamily="18" charset="0"/>
                              <a:ea typeface="Cambria Math" panose="02040503050406030204" pitchFamily="18" charset="0"/>
                            </a:rPr>
                            <m:t>+</m:t>
                          </m:r>
                          <m:nary>
                            <m:naryPr>
                              <m:chr m:val="∑"/>
                              <m:ctrlPr>
                                <a:rPr lang="de-DE" b="0" i="1" smtClean="0">
                                  <a:solidFill>
                                    <a:schemeClr val="accent6"/>
                                  </a:solidFill>
                                  <a:latin typeface="Cambria Math" panose="02040503050406030204" pitchFamily="18" charset="0"/>
                                  <a:ea typeface="Cambria Math" panose="02040503050406030204" pitchFamily="18" charset="0"/>
                                </a:rPr>
                              </m:ctrlPr>
                            </m:naryPr>
                            <m:sub>
                              <m:r>
                                <m:rPr>
                                  <m:sty m:val="p"/>
                                  <m:brk m:alnAt="23"/>
                                </m:rPr>
                                <a:rPr lang="de-DE" b="0" i="0" smtClean="0">
                                  <a:solidFill>
                                    <a:schemeClr val="accent6"/>
                                  </a:solidFill>
                                  <a:latin typeface="Cambria Math" panose="02040503050406030204" pitchFamily="18" charset="0"/>
                                  <a:ea typeface="Cambria Math" panose="02040503050406030204" pitchFamily="18" charset="0"/>
                                </a:rPr>
                                <m:t>k</m:t>
                              </m:r>
                              <m:r>
                                <a:rPr lang="de-DE" b="0" i="0" smtClean="0">
                                  <a:solidFill>
                                    <a:schemeClr val="accent6"/>
                                  </a:solidFill>
                                  <a:latin typeface="Cambria Math" panose="02040503050406030204" pitchFamily="18" charset="0"/>
                                  <a:ea typeface="Cambria Math" panose="02040503050406030204" pitchFamily="18" charset="0"/>
                                </a:rPr>
                                <m:t>=1</m:t>
                              </m:r>
                            </m:sub>
                            <m:sup>
                              <m:r>
                                <a:rPr lang="de-DE" b="0" i="0" smtClean="0">
                                  <a:solidFill>
                                    <a:schemeClr val="accent6"/>
                                  </a:solidFill>
                                  <a:latin typeface="Cambria Math" panose="02040503050406030204" pitchFamily="18" charset="0"/>
                                  <a:ea typeface="Cambria Math" panose="02040503050406030204" pitchFamily="18" charset="0"/>
                                </a:rPr>
                                <m:t>6</m:t>
                              </m:r>
                            </m:sup>
                            <m:e>
                              <m:nary>
                                <m:naryPr>
                                  <m:chr m:val="∑"/>
                                  <m:ctrlPr>
                                    <a:rPr lang="de-DE" b="0" i="1" smtClean="0">
                                      <a:solidFill>
                                        <a:schemeClr val="accent6"/>
                                      </a:solidFill>
                                      <a:latin typeface="Cambria Math" panose="02040503050406030204" pitchFamily="18" charset="0"/>
                                      <a:ea typeface="Cambria Math" panose="02040503050406030204" pitchFamily="18" charset="0"/>
                                    </a:rPr>
                                  </m:ctrlPr>
                                </m:naryPr>
                                <m:sub>
                                  <m:r>
                                    <m:rPr>
                                      <m:sty m:val="p"/>
                                      <m:brk m:alnAt="23"/>
                                    </m:rPr>
                                    <a:rPr lang="de-DE" b="0" i="0" smtClean="0">
                                      <a:solidFill>
                                        <a:schemeClr val="accent6"/>
                                      </a:solidFill>
                                      <a:latin typeface="Cambria Math" panose="02040503050406030204" pitchFamily="18" charset="0"/>
                                      <a:ea typeface="Cambria Math" panose="02040503050406030204" pitchFamily="18" charset="0"/>
                                    </a:rPr>
                                    <m:t>l</m:t>
                                  </m:r>
                                  <m:r>
                                    <a:rPr lang="de-DE" b="0" i="0" smtClean="0">
                                      <a:solidFill>
                                        <a:schemeClr val="accent6"/>
                                      </a:solidFill>
                                      <a:latin typeface="Cambria Math" panose="02040503050406030204" pitchFamily="18" charset="0"/>
                                      <a:ea typeface="Cambria Math" panose="02040503050406030204" pitchFamily="18" charset="0"/>
                                    </a:rPr>
                                    <m:t>=1</m:t>
                                  </m:r>
                                </m:sub>
                                <m:sup>
                                  <m:r>
                                    <a:rPr lang="de-DE" b="0" i="0" smtClean="0">
                                      <a:solidFill>
                                        <a:schemeClr val="accent6"/>
                                      </a:solidFill>
                                      <a:latin typeface="Cambria Math" panose="02040503050406030204" pitchFamily="18" charset="0"/>
                                      <a:ea typeface="Cambria Math" panose="02040503050406030204" pitchFamily="18" charset="0"/>
                                    </a:rPr>
                                    <m:t>6</m:t>
                                  </m:r>
                                </m:sup>
                                <m:e>
                                  <m:sSub>
                                    <m:sSubPr>
                                      <m:ctrlPr>
                                        <a:rPr lang="de-DE" b="0" i="1" smtClean="0">
                                          <a:solidFill>
                                            <a:schemeClr val="accent6"/>
                                          </a:solidFill>
                                          <a:latin typeface="Cambria Math" panose="02040503050406030204" pitchFamily="18" charset="0"/>
                                          <a:ea typeface="Cambria Math" panose="02040503050406030204" pitchFamily="18" charset="0"/>
                                        </a:rPr>
                                      </m:ctrlPr>
                                    </m:sSubPr>
                                    <m:e>
                                      <m:r>
                                        <m:rPr>
                                          <m:sty m:val="p"/>
                                        </m:rPr>
                                        <a:rPr lang="de-DE" b="0" i="0" smtClean="0">
                                          <a:solidFill>
                                            <a:schemeClr val="accent6"/>
                                          </a:solidFill>
                                          <a:latin typeface="Cambria Math" panose="02040503050406030204" pitchFamily="18" charset="0"/>
                                          <a:ea typeface="Cambria Math" panose="02040503050406030204" pitchFamily="18" charset="0"/>
                                        </a:rPr>
                                        <m:t>T</m:t>
                                      </m:r>
                                    </m:e>
                                    <m:sub>
                                      <m:r>
                                        <m:rPr>
                                          <m:sty m:val="p"/>
                                        </m:rPr>
                                        <a:rPr lang="de-DE" b="0" i="0" smtClean="0">
                                          <a:solidFill>
                                            <a:schemeClr val="accent6"/>
                                          </a:solidFill>
                                          <a:latin typeface="Cambria Math" panose="02040503050406030204" pitchFamily="18" charset="0"/>
                                          <a:ea typeface="Cambria Math" panose="02040503050406030204" pitchFamily="18" charset="0"/>
                                        </a:rPr>
                                        <m:t>jkl</m:t>
                                      </m:r>
                                    </m:sub>
                                  </m:sSub>
                                  <m:sSubSup>
                                    <m:sSubSupPr>
                                      <m:ctrlPr>
                                        <a:rPr lang="de-DE" b="0" i="1" smtClean="0">
                                          <a:solidFill>
                                            <a:schemeClr val="accent6"/>
                                          </a:solidFill>
                                          <a:latin typeface="Cambria Math" panose="02040503050406030204" pitchFamily="18" charset="0"/>
                                          <a:ea typeface="Cambria Math" panose="02040503050406030204" pitchFamily="18" charset="0"/>
                                        </a:rPr>
                                      </m:ctrlPr>
                                    </m:sSubSupPr>
                                    <m:e>
                                      <m:r>
                                        <m:rPr>
                                          <m:sty m:val="p"/>
                                        </m:rPr>
                                        <a:rPr lang="de-DE" b="0" i="0" smtClean="0">
                                          <a:solidFill>
                                            <a:schemeClr val="accent6"/>
                                          </a:solidFill>
                                          <a:latin typeface="Cambria Math" panose="02040503050406030204" pitchFamily="18" charset="0"/>
                                          <a:ea typeface="Cambria Math" panose="02040503050406030204" pitchFamily="18" charset="0"/>
                                        </a:rPr>
                                        <m:t>z</m:t>
                                      </m:r>
                                    </m:e>
                                    <m:sub>
                                      <m:r>
                                        <m:rPr>
                                          <m:sty m:val="p"/>
                                        </m:rPr>
                                        <a:rPr lang="de-DE" b="0" i="0" smtClean="0">
                                          <a:solidFill>
                                            <a:schemeClr val="accent6"/>
                                          </a:solidFill>
                                          <a:latin typeface="Cambria Math" panose="02040503050406030204" pitchFamily="18" charset="0"/>
                                          <a:ea typeface="Cambria Math" panose="02040503050406030204" pitchFamily="18" charset="0"/>
                                        </a:rPr>
                                        <m:t>k</m:t>
                                      </m:r>
                                    </m:sub>
                                    <m:sup>
                                      <m:r>
                                        <a:rPr lang="de-DE" b="0" i="0" smtClean="0">
                                          <a:solidFill>
                                            <a:schemeClr val="accent6"/>
                                          </a:solidFill>
                                          <a:latin typeface="Cambria Math" panose="02040503050406030204" pitchFamily="18" charset="0"/>
                                          <a:ea typeface="Cambria Math" panose="02040503050406030204" pitchFamily="18" charset="0"/>
                                        </a:rPr>
                                        <m:t>(0)</m:t>
                                      </m:r>
                                    </m:sup>
                                  </m:sSubSup>
                                  <m:sSubSup>
                                    <m:sSubSupPr>
                                      <m:ctrlPr>
                                        <a:rPr lang="de-DE" b="0" i="1" smtClean="0">
                                          <a:solidFill>
                                            <a:schemeClr val="accent6"/>
                                          </a:solidFill>
                                          <a:latin typeface="Cambria Math" panose="02040503050406030204" pitchFamily="18" charset="0"/>
                                          <a:ea typeface="Cambria Math" panose="02040503050406030204" pitchFamily="18" charset="0"/>
                                        </a:rPr>
                                      </m:ctrlPr>
                                    </m:sSubSupPr>
                                    <m:e>
                                      <m:r>
                                        <m:rPr>
                                          <m:sty m:val="p"/>
                                        </m:rPr>
                                        <a:rPr lang="de-DE" b="0" i="0" smtClean="0">
                                          <a:solidFill>
                                            <a:schemeClr val="accent6"/>
                                          </a:solidFill>
                                          <a:latin typeface="Cambria Math" panose="02040503050406030204" pitchFamily="18" charset="0"/>
                                          <a:ea typeface="Cambria Math" panose="02040503050406030204" pitchFamily="18" charset="0"/>
                                        </a:rPr>
                                        <m:t>z</m:t>
                                      </m:r>
                                    </m:e>
                                    <m:sub>
                                      <m:r>
                                        <m:rPr>
                                          <m:sty m:val="p"/>
                                        </m:rPr>
                                        <a:rPr lang="de-DE" b="0" i="0" smtClean="0">
                                          <a:solidFill>
                                            <a:schemeClr val="accent6"/>
                                          </a:solidFill>
                                          <a:latin typeface="Cambria Math" panose="02040503050406030204" pitchFamily="18" charset="0"/>
                                          <a:ea typeface="Cambria Math" panose="02040503050406030204" pitchFamily="18" charset="0"/>
                                        </a:rPr>
                                        <m:t>l</m:t>
                                      </m:r>
                                    </m:sub>
                                    <m:sup>
                                      <m:r>
                                        <a:rPr lang="de-DE" b="0" i="0" smtClean="0">
                                          <a:solidFill>
                                            <a:schemeClr val="accent6"/>
                                          </a:solidFill>
                                          <a:latin typeface="Cambria Math" panose="02040503050406030204" pitchFamily="18" charset="0"/>
                                          <a:ea typeface="Cambria Math" panose="02040503050406030204" pitchFamily="18" charset="0"/>
                                        </a:rPr>
                                        <m:t>(0)</m:t>
                                      </m:r>
                                    </m:sup>
                                  </m:sSubSup>
                                </m:e>
                              </m:nary>
                              <m:r>
                                <a:rPr lang="de-DE" b="0" i="0" smtClean="0">
                                  <a:solidFill>
                                    <a:schemeClr val="accent6"/>
                                  </a:solidFill>
                                  <a:latin typeface="Cambria Math" panose="02040503050406030204" pitchFamily="18" charset="0"/>
                                  <a:ea typeface="Cambria Math" panose="02040503050406030204" pitchFamily="18" charset="0"/>
                                </a:rPr>
                                <m:t>+ …</m:t>
                              </m:r>
                            </m:e>
                          </m:nary>
                        </m:e>
                      </m:nary>
                      <m:r>
                        <a:rPr lang="de-DE" b="0" i="0" smtClean="0">
                          <a:latin typeface="Cambria Math" panose="02040503050406030204" pitchFamily="18" charset="0"/>
                          <a:ea typeface="Cambria Math" panose="02040503050406030204" pitchFamily="18" charset="0"/>
                        </a:rPr>
                        <m:t> , </m:t>
                      </m:r>
                      <m:r>
                        <m:rPr>
                          <m:sty m:val="p"/>
                        </m:rPr>
                        <a:rPr lang="de-DE" b="0" i="0" smtClean="0">
                          <a:latin typeface="Cambria Math" panose="02040503050406030204" pitchFamily="18" charset="0"/>
                          <a:ea typeface="Cambria Math" panose="02040503050406030204" pitchFamily="18" charset="0"/>
                        </a:rPr>
                        <m:t>for</m:t>
                      </m:r>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j</m:t>
                      </m:r>
                      <m:r>
                        <a:rPr lang="de-DE" b="0" i="0" smtClean="0">
                          <a:latin typeface="Cambria Math" panose="02040503050406030204" pitchFamily="18" charset="0"/>
                          <a:ea typeface="Cambria Math" panose="02040503050406030204" pitchFamily="18" charset="0"/>
                        </a:rPr>
                        <m:t>=1…6</m:t>
                      </m:r>
                    </m:oMath>
                  </m:oMathPara>
                </a14:m>
                <a:endParaRPr lang="en-US" dirty="0"/>
              </a:p>
            </p:txBody>
          </p:sp>
        </mc:Choice>
        <mc:Fallback xmlns="">
          <p:sp>
            <p:nvSpPr>
              <p:cNvPr id="13" name="TextBox 12">
                <a:extLst>
                  <a:ext uri="{FF2B5EF4-FFF2-40B4-BE49-F238E27FC236}">
                    <a16:creationId xmlns:a16="http://schemas.microsoft.com/office/drawing/2014/main" id="{057612FA-8F4C-189C-C3C9-45100BB6FEAC}"/>
                  </a:ext>
                </a:extLst>
              </p:cNvPr>
              <p:cNvSpPr txBox="1">
                <a:spLocks noRot="1" noChangeAspect="1" noMove="1" noResize="1" noEditPoints="1" noAdjustHandles="1" noChangeArrowheads="1" noChangeShapeType="1" noTextEdit="1"/>
              </p:cNvSpPr>
              <p:nvPr/>
            </p:nvSpPr>
            <p:spPr>
              <a:xfrm>
                <a:off x="3055776" y="5116530"/>
                <a:ext cx="6611875" cy="1148071"/>
              </a:xfrm>
              <a:prstGeom prst="rect">
                <a:avLst/>
              </a:prstGeom>
              <a:blipFill>
                <a:blip r:embed="rId7"/>
                <a:stretch>
                  <a:fillRect l="-766" t="-47826" b="-111957"/>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3B4C453C-E36B-F9C3-65D7-45F1BC5E51C6}"/>
              </a:ext>
            </a:extLst>
          </p:cNvPr>
          <p:cNvSpPr txBox="1"/>
          <p:nvPr/>
        </p:nvSpPr>
        <p:spPr>
          <a:xfrm>
            <a:off x="5618989" y="4654865"/>
            <a:ext cx="407484" cy="461665"/>
          </a:xfrm>
          <a:prstGeom prst="rect">
            <a:avLst/>
          </a:prstGeom>
          <a:noFill/>
        </p:spPr>
        <p:txBody>
          <a:bodyPr wrap="none" rtlCol="0">
            <a:spAutoFit/>
          </a:bodyPr>
          <a:lstStyle/>
          <a:p>
            <a:r>
              <a:rPr lang="en-US" sz="2400" dirty="0"/>
              <a:t>R</a:t>
            </a:r>
          </a:p>
        </p:txBody>
      </p:sp>
    </p:spTree>
    <p:extLst>
      <p:ext uri="{BB962C8B-B14F-4D97-AF65-F5344CB8AC3E}">
        <p14:creationId xmlns:p14="http://schemas.microsoft.com/office/powerpoint/2010/main" val="992532878"/>
      </p:ext>
    </p:extLst>
  </p:cSld>
  <p:clrMapOvr>
    <a:masterClrMapping/>
  </p:clrMapOvr>
</p:sld>
</file>

<file path=ppt/theme/theme1.xml><?xml version="1.0" encoding="utf-8"?>
<a:theme xmlns:a="http://schemas.openxmlformats.org/drawingml/2006/main" name="Template">
  <a:themeElements>
    <a:clrScheme name="TUDa">
      <a:dk1>
        <a:sysClr val="windowText" lastClr="000000"/>
      </a:dk1>
      <a:lt1>
        <a:sysClr val="window" lastClr="FFFFFF"/>
      </a:lt1>
      <a:dk2>
        <a:srgbClr val="44546A"/>
      </a:dk2>
      <a:lt2>
        <a:srgbClr val="E7E6E6"/>
      </a:lt2>
      <a:accent1>
        <a:srgbClr val="E6001A"/>
      </a:accent1>
      <a:accent2>
        <a:srgbClr val="004E8A"/>
      </a:accent2>
      <a:accent3>
        <a:srgbClr val="009CDA"/>
      </a:accent3>
      <a:accent4>
        <a:srgbClr val="00689D"/>
      </a:accent4>
      <a:accent5>
        <a:srgbClr val="B5B5B5"/>
      </a:accent5>
      <a:accent6>
        <a:srgbClr val="535353"/>
      </a:accent6>
      <a:hlink>
        <a:srgbClr val="243572"/>
      </a:hlink>
      <a:folHlink>
        <a:srgbClr val="611C73"/>
      </a:folHlink>
    </a:clrScheme>
    <a:fontScheme name="TU Darmstadt 2023">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0</TotalTime>
  <Words>3840</Words>
  <Application>Microsoft Macintosh PowerPoint</Application>
  <PresentationFormat>Widescreen</PresentationFormat>
  <Paragraphs>754</Paragraphs>
  <Slides>52</Slides>
  <Notes>38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Arial Black</vt:lpstr>
      <vt:lpstr>Calibri</vt:lpstr>
      <vt:lpstr>Cambria Math</vt:lpstr>
      <vt:lpstr>Wingdings</vt:lpstr>
      <vt:lpstr>Template</vt:lpstr>
      <vt:lpstr>beam line optimization for laser-accelerated ions</vt:lpstr>
      <vt:lpstr>AgenDa</vt:lpstr>
      <vt:lpstr>Reference setup – LIGHT experiment</vt:lpstr>
      <vt:lpstr>Beamline elements Cavity energy compression</vt:lpstr>
      <vt:lpstr>AgenDa</vt:lpstr>
      <vt:lpstr>optimization model</vt:lpstr>
      <vt:lpstr>optimization model</vt:lpstr>
      <vt:lpstr>optimization model</vt:lpstr>
      <vt:lpstr>particle tracking using maps</vt:lpstr>
      <vt:lpstr>Solenoid model</vt:lpstr>
      <vt:lpstr>Cavity model</vt:lpstr>
      <vt:lpstr>Gradient based optimization</vt:lpstr>
      <vt:lpstr>optimization problem</vt:lpstr>
      <vt:lpstr>PowerPoint Presentation</vt:lpstr>
      <vt:lpstr>kinetic energy distribution</vt:lpstr>
      <vt:lpstr>kinetic energy distribution</vt:lpstr>
      <vt:lpstr>Comparison to high fidelity model</vt:lpstr>
      <vt:lpstr>Comparison to high fidelity model</vt:lpstr>
      <vt:lpstr>Comparison to high fidelity model</vt:lpstr>
      <vt:lpstr>Comparison to high fidelity model</vt:lpstr>
      <vt:lpstr>Comparison to high fidelity model</vt:lpstr>
      <vt:lpstr>AgenDa</vt:lpstr>
      <vt:lpstr>Back to TNSA – short recap</vt:lpstr>
      <vt:lpstr>SIS18 injection</vt:lpstr>
      <vt:lpstr>SIS18 injection</vt:lpstr>
      <vt:lpstr>SIS18 injection</vt:lpstr>
      <vt:lpstr>SIS18 injection – optimal energy</vt:lpstr>
      <vt:lpstr>SIS18 injection – optimal energy</vt:lpstr>
      <vt:lpstr>conclusion and outlook</vt:lpstr>
      <vt:lpstr>ACKNOWLEDGEMENTS</vt:lpstr>
      <vt:lpstr>Expanded Beamline</vt:lpstr>
      <vt:lpstr>Expanded Beamline – Energy gain</vt:lpstr>
      <vt:lpstr>Expanded Beamline – Energy gain</vt:lpstr>
      <vt:lpstr>Expanded Beamline – Results </vt:lpstr>
      <vt:lpstr>Result after loss function expansion</vt:lpstr>
      <vt:lpstr>Solenoid Acceptance</vt:lpstr>
      <vt:lpstr>Energy Filtering</vt:lpstr>
      <vt:lpstr>PowerPoint Presentation</vt:lpstr>
      <vt:lpstr>Full spectrum analysis – Transmission map </vt:lpstr>
      <vt:lpstr>Transmission and Emittance</vt:lpstr>
      <vt:lpstr>Energy Filtering</vt:lpstr>
      <vt:lpstr>Transmission and Emittance</vt:lpstr>
      <vt:lpstr>On Using Transport Map Segments</vt:lpstr>
      <vt:lpstr>On Using Transport Map Segments</vt:lpstr>
      <vt:lpstr>On Using Transport Map Segments</vt:lpstr>
      <vt:lpstr>On Using Transport Map Segments</vt:lpstr>
      <vt:lpstr>On Using Transport Map Segments</vt:lpstr>
      <vt:lpstr>On Using Transport Map Segments</vt:lpstr>
      <vt:lpstr>On Using Transport Map Segments</vt:lpstr>
      <vt:lpstr>On Using Transport Map Segments</vt:lpstr>
      <vt:lpstr>On Using Transport Map Segments</vt:lpstr>
      <vt:lpstr>On Using Transport Map Segments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2023-05-22T13:03:01Z</dcterms:created>
  <dcterms:modified xsi:type="dcterms:W3CDTF">2024-10-29T16:08:42Z</dcterms:modified>
</cp:coreProperties>
</file>