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86" r:id="rId5"/>
    <p:sldId id="287" r:id="rId6"/>
    <p:sldId id="288" r:id="rId7"/>
    <p:sldId id="295" r:id="rId8"/>
    <p:sldId id="290" r:id="rId9"/>
    <p:sldId id="291" r:id="rId10"/>
    <p:sldId id="294" r:id="rId11"/>
    <p:sldId id="259" r:id="rId12"/>
  </p:sldIdLst>
  <p:sldSz cx="24384000" cy="13716000"/>
  <p:notesSz cx="7559675" cy="10691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60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2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51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2A2CA-782E-4301-99D4-83C9C5FF9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C0F616-F1A9-429B-9EE0-20C2A472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A785B1-1B5F-4F40-9FEE-71E24BB8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B93895-4A2D-4E09-8025-F7BA22497C9B}" type="datetimeFigureOut">
              <a:rPr lang="de-DE"/>
              <a:pPr>
                <a:defRPr/>
              </a:pPr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1BFA2C-E48F-4ADD-B63B-F14CE50C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C89C5-3115-4685-B0ED-80D94F0F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3AFCB3-FF0D-4134-B5CC-22148B03E1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3C039-1061-4829-B7CC-EB11195B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610821-E0C6-436E-915D-0C0D1760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2E5725-C573-4404-ABA7-303ECFD1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23FFD7-6762-43BF-9A2E-26E6D791FEAA}" type="datetimeFigureOut">
              <a:rPr lang="de-DE"/>
              <a:pPr>
                <a:defRPr/>
              </a:pPr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FD8360-15E0-4437-A21F-D13E795E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F5B8AB-85DD-4A7C-8019-651C1D2D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6E20CE-0811-41E0-BE43-99BC1FDF22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6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05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1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1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31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61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EB1F7D54-7066-4369-91B6-78984CCE86FA}"/>
              </a:ext>
            </a:extLst>
          </p:cNvPr>
          <p:cNvSpPr/>
          <p:nvPr/>
        </p:nvSpPr>
        <p:spPr>
          <a:xfrm>
            <a:off x="8767763" y="6669088"/>
            <a:ext cx="180975" cy="169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B20911CD-220C-408C-A8C3-2034E04BFC85}"/>
              </a:ext>
            </a:extLst>
          </p:cNvPr>
          <p:cNvSpPr/>
          <p:nvPr/>
        </p:nvSpPr>
        <p:spPr>
          <a:xfrm>
            <a:off x="327025" y="13338175"/>
            <a:ext cx="725488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691D03-58CB-4534-BEB0-E9C97EB7080F}" type="datetime">
              <a:rPr lang="de-DE" spc="-1">
                <a:solidFill>
                  <a:srgbClr val="00618F"/>
                </a:solidFill>
                <a:latin typeface="Arial Narrow"/>
                <a:ea typeface="Georgi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24.10.2024</a:t>
            </a:fld>
            <a:endParaRPr lang="de-DE" spc="-1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B5B7DEEF-3F4D-4A5B-9974-198F9565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47688"/>
            <a:ext cx="21944013" cy="22891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/>
              <a:t>Format des Titeltextes durch Klicken bearbeiten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5214538C-61F4-48C1-8B30-7F325402D3A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19200" y="3209925"/>
            <a:ext cx="21944013" cy="7954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C99CC4-294E-4E5E-975F-00530C898014}"/>
              </a:ext>
            </a:extLst>
          </p:cNvPr>
          <p:cNvSpPr txBox="1"/>
          <p:nvPr userDrawn="1"/>
        </p:nvSpPr>
        <p:spPr>
          <a:xfrm>
            <a:off x="21398887" y="13182312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Marius Dehmer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190AB3BE-761F-40F4-9B07-F8F443F81E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048000" y="2244725"/>
            <a:ext cx="18288000" cy="47752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8000" dirty="0"/>
              <a:t>Plasma Lens Experiment at the LIGHT Beamline</a:t>
            </a:r>
            <a:endParaRPr lang="de-DE" altLang="de-DE" sz="8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E71F5C-E272-47B2-AC7A-AB03B5DF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  <a:defRPr/>
            </a:pPr>
            <a:endParaRPr lang="de-DE" b="1" dirty="0"/>
          </a:p>
          <a:p>
            <a:pPr>
              <a:spcAft>
                <a:spcPts val="0"/>
              </a:spcAft>
              <a:defRPr/>
            </a:pPr>
            <a:endParaRPr lang="de-DE" dirty="0"/>
          </a:p>
          <a:p>
            <a:pPr>
              <a:spcAft>
                <a:spcPts val="0"/>
              </a:spcAft>
              <a:defRPr/>
            </a:pPr>
            <a:r>
              <a:rPr lang="de-DE" sz="6400" dirty="0"/>
              <a:t>LIGHT </a:t>
            </a:r>
            <a:r>
              <a:rPr lang="de-DE" sz="6400" dirty="0" err="1"/>
              <a:t>Collaboration</a:t>
            </a:r>
            <a:r>
              <a:rPr lang="de-DE" sz="6400" dirty="0"/>
              <a:t> Meeting</a:t>
            </a:r>
          </a:p>
          <a:p>
            <a:pPr>
              <a:spcAft>
                <a:spcPts val="0"/>
              </a:spcAft>
              <a:defRPr/>
            </a:pPr>
            <a:endParaRPr lang="de-DE" sz="6400" b="1" dirty="0"/>
          </a:p>
          <a:p>
            <a:pPr>
              <a:spcAft>
                <a:spcPts val="0"/>
              </a:spcAft>
              <a:defRPr/>
            </a:pPr>
            <a:r>
              <a:rPr lang="de-DE" b="1" dirty="0"/>
              <a:t>Plasmaphysik</a:t>
            </a:r>
            <a:endParaRPr lang="de-DE" dirty="0"/>
          </a:p>
          <a:p>
            <a:pPr>
              <a:spcAft>
                <a:spcPts val="0"/>
              </a:spcAft>
              <a:defRPr/>
            </a:pPr>
            <a:r>
              <a:rPr lang="de-DE" dirty="0"/>
              <a:t>Instituts für Angewandte Physik</a:t>
            </a:r>
          </a:p>
          <a:p>
            <a:pPr>
              <a:spcAft>
                <a:spcPts val="0"/>
              </a:spcAft>
              <a:defRPr/>
            </a:pPr>
            <a:r>
              <a:rPr lang="de-DE" dirty="0"/>
              <a:t>Goethe Universität Frankfurt am Main</a:t>
            </a:r>
          </a:p>
        </p:txBody>
      </p:sp>
      <p:pic>
        <p:nvPicPr>
          <p:cNvPr id="4100" name="Grafik 7">
            <a:extLst>
              <a:ext uri="{FF2B5EF4-FFF2-40B4-BE49-F238E27FC236}">
                <a16:creationId xmlns:a16="http://schemas.microsoft.com/office/drawing/2014/main" id="{E06CC169-B4DE-4DCE-8AF8-F38671F6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5">
            <a:extLst>
              <a:ext uri="{FF2B5EF4-FFF2-40B4-BE49-F238E27FC236}">
                <a16:creationId xmlns:a16="http://schemas.microsoft.com/office/drawing/2014/main" id="{C7FE4C64-7901-4F08-A80F-1FF9E6924B55}"/>
              </a:ext>
            </a:extLst>
          </p:cNvPr>
          <p:cNvSpPr/>
          <p:nvPr/>
        </p:nvSpPr>
        <p:spPr>
          <a:xfrm>
            <a:off x="1893888" y="2527300"/>
            <a:ext cx="20353337" cy="9848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pc="-1" dirty="0"/>
          </a:p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de-DE" sz="4800" spc="-1" dirty="0"/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4800" spc="-1" dirty="0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31E7F6BE-D090-489D-8F87-B4ACEB41EC66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2" dirty="0" err="1">
                <a:solidFill>
                  <a:srgbClr val="00618F"/>
                </a:solidFill>
                <a:latin typeface="Arial Narrow"/>
              </a:rPr>
              <a:t>Characterization</a:t>
            </a:r>
            <a:r>
              <a:rPr lang="de-DE" sz="4400" spc="-2" dirty="0">
                <a:solidFill>
                  <a:srgbClr val="00618F"/>
                </a:solidFill>
                <a:latin typeface="Arial Narrow"/>
              </a:rPr>
              <a:t> 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</a:rPr>
              <a:t>Magnetic</a:t>
            </a:r>
            <a:r>
              <a:rPr lang="de-DE" sz="4400" spc="-2" dirty="0">
                <a:solidFill>
                  <a:srgbClr val="00618F"/>
                </a:solidFill>
                <a:latin typeface="Arial Narrow"/>
              </a:rPr>
              <a:t> Field | 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</a:rPr>
              <a:t>Beamtime</a:t>
            </a:r>
            <a:r>
              <a:rPr lang="de-DE" sz="4400" spc="-2" dirty="0">
                <a:solidFill>
                  <a:srgbClr val="00618F"/>
                </a:solidFill>
                <a:latin typeface="Arial Narrow"/>
              </a:rPr>
              <a:t> HZDR Dresden </a:t>
            </a:r>
            <a:endParaRPr lang="de-DE" sz="4400" spc="-1" dirty="0"/>
          </a:p>
        </p:txBody>
      </p:sp>
      <p:pic>
        <p:nvPicPr>
          <p:cNvPr id="17414" name="Grafik 7">
            <a:extLst>
              <a:ext uri="{FF2B5EF4-FFF2-40B4-BE49-F238E27FC236}">
                <a16:creationId xmlns:a16="http://schemas.microsoft.com/office/drawing/2014/main" id="{67BBBFD7-6F50-47E8-AC52-8B7912B6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AAA5B5-AF03-4B92-B53F-0BA6F3505C87}"/>
              </a:ext>
            </a:extLst>
          </p:cNvPr>
          <p:cNvSpPr/>
          <p:nvPr/>
        </p:nvSpPr>
        <p:spPr>
          <a:xfrm>
            <a:off x="1893888" y="12779527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eorgia" panose="02040502050405020303" pitchFamily="18" charset="0"/>
              </a:rPr>
              <a:t>Schematic Drawing of the beamtime setup</a:t>
            </a:r>
            <a:endParaRPr lang="de-DE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F03E27-2034-4192-AA02-1D8C817B6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4376312"/>
            <a:ext cx="20915311" cy="8366125"/>
          </a:xfrm>
          <a:prstGeom prst="rect">
            <a:avLst/>
          </a:prstGeom>
        </p:spPr>
      </p:pic>
      <p:sp>
        <p:nvSpPr>
          <p:cNvPr id="14" name="CustomShape 5">
            <a:extLst>
              <a:ext uri="{FF2B5EF4-FFF2-40B4-BE49-F238E27FC236}">
                <a16:creationId xmlns:a16="http://schemas.microsoft.com/office/drawing/2014/main" id="{C86CEE05-0248-4804-AEC2-E2BB7B57CF21}"/>
              </a:ext>
            </a:extLst>
          </p:cNvPr>
          <p:cNvSpPr/>
          <p:nvPr/>
        </p:nvSpPr>
        <p:spPr>
          <a:xfrm>
            <a:off x="2015331" y="2098185"/>
            <a:ext cx="20353337" cy="9848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Use high brilliance beam (6 MV Tandem)</a:t>
            </a:r>
          </a:p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Mask beam to define position and momentum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z="4000" spc="-1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4000" spc="-1" dirty="0">
                <a:latin typeface="Arial Narrow" panose="020B0606020202030204" pitchFamily="34" charset="0"/>
              </a:rPr>
              <a:t>Beam </a:t>
            </a:r>
            <a:r>
              <a:rPr lang="de-DE" sz="4000" spc="-1" dirty="0" err="1">
                <a:latin typeface="Arial Narrow" panose="020B0606020202030204" pitchFamily="34" charset="0"/>
              </a:rPr>
              <a:t>detection</a:t>
            </a:r>
            <a:r>
              <a:rPr lang="de-DE" sz="4000" spc="-1" dirty="0">
                <a:latin typeface="Arial Narrow" panose="020B0606020202030204" pitchFamily="34" charset="0"/>
              </a:rPr>
              <a:t> </a:t>
            </a:r>
            <a:r>
              <a:rPr lang="de-DE" sz="4000" spc="-1" dirty="0" err="1">
                <a:latin typeface="Arial Narrow" panose="020B0606020202030204" pitchFamily="34" charset="0"/>
              </a:rPr>
              <a:t>by</a:t>
            </a:r>
            <a:r>
              <a:rPr lang="de-DE" sz="4000" spc="-1" dirty="0">
                <a:latin typeface="Arial Narrow" panose="020B0606020202030204" pitchFamily="34" charset="0"/>
              </a:rPr>
              <a:t> </a:t>
            </a:r>
            <a:r>
              <a:rPr lang="de-DE" sz="4000" spc="-1" dirty="0" err="1">
                <a:latin typeface="Arial Narrow" panose="020B0606020202030204" pitchFamily="34" charset="0"/>
              </a:rPr>
              <a:t>scintillator</a:t>
            </a:r>
            <a:r>
              <a:rPr lang="de-DE" sz="4000" spc="-1" dirty="0">
                <a:latin typeface="Arial Narrow" panose="020B0606020202030204" pitchFamily="34" charset="0"/>
              </a:rPr>
              <a:t> (</a:t>
            </a:r>
            <a:r>
              <a:rPr lang="en-US" sz="4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Diagnostics by Florian Kroll and Joshua </a:t>
            </a:r>
            <a:r>
              <a:rPr lang="en-US" sz="4000" spc="-1" dirty="0" err="1">
                <a:solidFill>
                  <a:srgbClr val="000000"/>
                </a:solidFill>
                <a:latin typeface="Arial Narrow" panose="020B0606020202030204" pitchFamily="34" charset="0"/>
              </a:rPr>
              <a:t>Schilz</a:t>
            </a:r>
            <a:r>
              <a:rPr lang="de-DE" sz="4000" spc="-1" dirty="0">
                <a:latin typeface="Arial Narrow" panose="020B0606020202030204" pitchFamily="34" charset="0"/>
              </a:rPr>
              <a:t>)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4800" spc="-1" dirty="0"/>
          </a:p>
        </p:txBody>
      </p:sp>
    </p:spTree>
    <p:extLst>
      <p:ext uri="{BB962C8B-B14F-4D97-AF65-F5344CB8AC3E}">
        <p14:creationId xmlns:p14="http://schemas.microsoft.com/office/powerpoint/2010/main" val="108165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7798C8-C019-4648-9B4F-7615698E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724379"/>
            <a:ext cx="21488400" cy="870267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3800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3400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600" dirty="0">
                <a:latin typeface="Arial Narrow" panose="020B0606020202030204" pitchFamily="34" charset="0"/>
              </a:rPr>
              <a:t>Improve determination of plasma parameters in the laboratory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Electron density and electron temperature by spectroscopy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Current density from the ratio of the two parameters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Electron density by interferometry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3800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600" dirty="0">
                <a:latin typeface="Arial Narrow" panose="020B0606020202030204" pitchFamily="34" charset="0"/>
              </a:rPr>
              <a:t>Preparation for the beam</a:t>
            </a:r>
            <a:r>
              <a:rPr lang="de-DE" sz="3800" dirty="0">
                <a:latin typeface="Arial Narrow" panose="020B0606020202030204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800" dirty="0">
                <a:latin typeface="Arial Narrow" panose="020B0606020202030204" pitchFamily="34" charset="0"/>
              </a:rPr>
              <a:t>Ignition in vacuum chamber to simulate conditions of Z6</a:t>
            </a:r>
          </a:p>
          <a:p>
            <a:pPr fontAlgn="auto">
              <a:spcAft>
                <a:spcPts val="0"/>
              </a:spcAft>
              <a:defRPr/>
            </a:pPr>
            <a:endParaRPr lang="de-DE" sz="3800" dirty="0">
              <a:latin typeface="Arial Narrow" panose="020B0606020202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600" dirty="0">
                <a:latin typeface="Arial Narrow" panose="020B0606020202030204" pitchFamily="34" charset="0"/>
              </a:rPr>
              <a:t>Measurements at the beam (beamtime)</a:t>
            </a:r>
            <a:endParaRPr lang="de-DE" sz="4600" dirty="0">
              <a:latin typeface="Arial Narrow" panose="020B0606020202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3600" dirty="0" err="1">
                <a:latin typeface="Arial Narrow" panose="020B0606020202030204" pitchFamily="34" charset="0"/>
              </a:rPr>
              <a:t>Characterizing</a:t>
            </a:r>
            <a:r>
              <a:rPr lang="de-DE" sz="3600" dirty="0">
                <a:latin typeface="Arial Narrow" panose="020B0606020202030204" pitchFamily="34" charset="0"/>
              </a:rPr>
              <a:t> </a:t>
            </a:r>
            <a:r>
              <a:rPr lang="de-DE" sz="3600" dirty="0" err="1">
                <a:latin typeface="Arial Narrow" panose="020B0606020202030204" pitchFamily="34" charset="0"/>
              </a:rPr>
              <a:t>magnetic</a:t>
            </a:r>
            <a:r>
              <a:rPr lang="de-DE" sz="3600" dirty="0">
                <a:latin typeface="Arial Narrow" panose="020B0606020202030204" pitchFamily="34" charset="0"/>
              </a:rPr>
              <a:t> </a:t>
            </a:r>
            <a:r>
              <a:rPr lang="de-DE" sz="3600" dirty="0" err="1">
                <a:latin typeface="Arial Narrow" panose="020B0606020202030204" pitchFamily="34" charset="0"/>
              </a:rPr>
              <a:t>field</a:t>
            </a:r>
            <a:r>
              <a:rPr lang="de-DE" sz="3600" dirty="0">
                <a:latin typeface="Arial Narrow" panose="020B0606020202030204" pitchFamily="34" charset="0"/>
              </a:rPr>
              <a:t> at </a:t>
            </a:r>
            <a:r>
              <a:rPr lang="en-US" sz="3600" dirty="0">
                <a:latin typeface="Arial Narrow" panose="020B0606020202030204" pitchFamily="34" charset="0"/>
              </a:rPr>
              <a:t>HZDR IBC (Dec. 2024) </a:t>
            </a:r>
            <a:endParaRPr lang="de-DE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Transmission and time of flight measurements at GSI LIGHT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b="1" dirty="0">
                <a:latin typeface="Arial Narrow" panose="020B0606020202030204" pitchFamily="34" charset="0"/>
              </a:rPr>
              <a:t>   (May 2025)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8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0FC9285-255D-4EE7-9785-2E8111AE0F30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Outlook</a:t>
            </a:r>
            <a:endParaRPr lang="de-DE" sz="4400" spc="-1" dirty="0"/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27082117-8742-4B4F-B6AD-5DA187AD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180748-69C2-4F61-AD36-0871AA77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495" y="2880505"/>
            <a:ext cx="6169586" cy="82261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096BA3-8CEB-4546-9DF7-4B8D9E4C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6" y="11583180"/>
            <a:ext cx="938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accent1"/>
                </a:solidFill>
                <a:latin typeface="Georgia" panose="02040502050405020303" pitchFamily="18" charset="0"/>
              </a:rPr>
              <a:t>Image of the tapered plasma lens without electrical connection </a:t>
            </a:r>
            <a:endParaRPr lang="de-DE" altLang="de-DE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>
            <a:extLst>
              <a:ext uri="{FF2B5EF4-FFF2-40B4-BE49-F238E27FC236}">
                <a16:creationId xmlns:a16="http://schemas.microsoft.com/office/drawing/2014/main" id="{F7215FB7-04E6-4010-A471-0039C45812E6}"/>
              </a:ext>
            </a:extLst>
          </p:cNvPr>
          <p:cNvSpPr/>
          <p:nvPr/>
        </p:nvSpPr>
        <p:spPr>
          <a:xfrm>
            <a:off x="1893888" y="2808288"/>
            <a:ext cx="20354925" cy="9847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400" spc="-1" dirty="0">
                <a:solidFill>
                  <a:srgbClr val="000000"/>
                </a:solidFill>
                <a:latin typeface="Arial Narrow"/>
              </a:rPr>
              <a:t>Plasma lens as a possible alternative to the solenoid in Z6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z="4400" spc="-1" dirty="0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z="4400" spc="-1" dirty="0"/>
          </a:p>
        </p:txBody>
      </p:sp>
      <p:sp>
        <p:nvSpPr>
          <p:cNvPr id="180" name="CustomShape 2">
            <a:extLst>
              <a:ext uri="{FF2B5EF4-FFF2-40B4-BE49-F238E27FC236}">
                <a16:creationId xmlns:a16="http://schemas.microsoft.com/office/drawing/2014/main" id="{08E71C6C-9F64-432B-9D7D-0B08E6D9DA55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spc="-1" dirty="0">
              <a:solidFill>
                <a:srgbClr val="00618F"/>
              </a:solidFill>
              <a:latin typeface="Arial Narrow"/>
              <a:ea typeface="Arial Narro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1" dirty="0">
                <a:solidFill>
                  <a:srgbClr val="00618F"/>
                </a:solidFill>
                <a:latin typeface="Arial Narrow"/>
                <a:ea typeface="Arial Narrow"/>
              </a:rPr>
              <a:t>Current setup at LIGHT at FAIR</a:t>
            </a:r>
            <a:endParaRPr lang="de-DE" sz="4400" spc="-1" dirty="0"/>
          </a:p>
        </p:txBody>
      </p:sp>
      <p:sp>
        <p:nvSpPr>
          <p:cNvPr id="181" name="CustomShape 3">
            <a:extLst>
              <a:ext uri="{FF2B5EF4-FFF2-40B4-BE49-F238E27FC236}">
                <a16:creationId xmlns:a16="http://schemas.microsoft.com/office/drawing/2014/main" id="{2D081D62-BDA3-4669-BC95-4EEBED98979F}"/>
              </a:ext>
            </a:extLst>
          </p:cNvPr>
          <p:cNvSpPr/>
          <p:nvPr/>
        </p:nvSpPr>
        <p:spPr>
          <a:xfrm>
            <a:off x="1941513" y="13266738"/>
            <a:ext cx="20113625" cy="3762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5">
            <a:extLst>
              <a:ext uri="{FF2B5EF4-FFF2-40B4-BE49-F238E27FC236}">
                <a16:creationId xmlns:a16="http://schemas.microsoft.com/office/drawing/2014/main" id="{4A8F6F85-FC18-4C30-8976-AF0988CE53A4}"/>
              </a:ext>
            </a:extLst>
          </p:cNvPr>
          <p:cNvSpPr/>
          <p:nvPr/>
        </p:nvSpPr>
        <p:spPr>
          <a:xfrm>
            <a:off x="3794125" y="12848641"/>
            <a:ext cx="7874000" cy="368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pc="-1" dirty="0">
                <a:solidFill>
                  <a:srgbClr val="004F8F"/>
                </a:solidFill>
                <a:latin typeface="Georgia"/>
                <a:ea typeface="Georgia"/>
              </a:rPr>
              <a:t>Source: GSI </a:t>
            </a:r>
            <a:r>
              <a:rPr lang="de-DE" spc="-1" dirty="0" err="1">
                <a:solidFill>
                  <a:srgbClr val="004F8F"/>
                </a:solidFill>
                <a:latin typeface="Georgia"/>
                <a:ea typeface="Georgia"/>
              </a:rPr>
              <a:t>Helmholtzzentrum</a:t>
            </a:r>
            <a:r>
              <a:rPr lang="de-DE" spc="-1" dirty="0">
                <a:solidFill>
                  <a:srgbClr val="004F8F"/>
                </a:solidFill>
                <a:latin typeface="Georgia"/>
                <a:ea typeface="Georgia"/>
              </a:rPr>
              <a:t> für Schwerionenforschung GmbH, PHELIX</a:t>
            </a:r>
            <a:endParaRPr lang="de-DE" spc="-1" dirty="0"/>
          </a:p>
        </p:txBody>
      </p:sp>
      <p:pic>
        <p:nvPicPr>
          <p:cNvPr id="6150" name="Grafik 7">
            <a:extLst>
              <a:ext uri="{FF2B5EF4-FFF2-40B4-BE49-F238E27FC236}">
                <a16:creationId xmlns:a16="http://schemas.microsoft.com/office/drawing/2014/main" id="{0B67B4C2-8809-4E5D-89F0-9D59AE32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Grafik 184">
            <a:extLst>
              <a:ext uri="{FF2B5EF4-FFF2-40B4-BE49-F238E27FC236}">
                <a16:creationId xmlns:a16="http://schemas.microsoft.com/office/drawing/2014/main" id="{CDBA9BBE-BF0D-4E26-9243-C0305606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244975"/>
            <a:ext cx="15657513" cy="852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Formula 6">
            <a:extLst>
              <a:ext uri="{FF2B5EF4-FFF2-40B4-BE49-F238E27FC236}">
                <a16:creationId xmlns:a16="http://schemas.microsoft.com/office/drawing/2014/main" id="{7F1EDF16-C1CC-4283-B7BE-D886E0BB20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9176" y="4244836"/>
            <a:ext cx="8339488" cy="112055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6153" name="Formula 7">
            <a:extLst>
              <a:ext uri="{FF2B5EF4-FFF2-40B4-BE49-F238E27FC236}">
                <a16:creationId xmlns:a16="http://schemas.microsoft.com/office/drawing/2014/main" id="{873BE25A-5927-4661-A015-2959E002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138" y="6799263"/>
            <a:ext cx="7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4" name="Rectangle 1">
            <a:extLst>
              <a:ext uri="{FF2B5EF4-FFF2-40B4-BE49-F238E27FC236}">
                <a16:creationId xmlns:a16="http://schemas.microsoft.com/office/drawing/2014/main" id="{E47DFB04-F1EA-48DD-B9A0-00E3D4DA9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0" cy="2254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25392" rIns="0" bIns="-2539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35B00F3-BAFD-4965-B919-9E0D21509745}"/>
              </a:ext>
            </a:extLst>
          </p:cNvPr>
          <p:cNvCxnSpPr>
            <a:cxnSpLocks/>
          </p:cNvCxnSpPr>
          <p:nvPr/>
        </p:nvCxnSpPr>
        <p:spPr>
          <a:xfrm>
            <a:off x="7169150" y="3581400"/>
            <a:ext cx="0" cy="2457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>
            <a:extLst>
              <a:ext uri="{FF2B5EF4-FFF2-40B4-BE49-F238E27FC236}">
                <a16:creationId xmlns:a16="http://schemas.microsoft.com/office/drawing/2014/main" id="{7EC9A841-3D84-4D0E-8D2E-C38365E6F8BF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 dirty="0">
                <a:solidFill>
                  <a:srgbClr val="00618F"/>
                </a:solidFill>
                <a:latin typeface="Arial Narrow"/>
                <a:ea typeface="Arial Narrow"/>
              </a:rPr>
              <a:t>Plasma Lens vs. Solenoid</a:t>
            </a:r>
            <a:endParaRPr lang="de-DE" sz="4400" spc="-1" dirty="0"/>
          </a:p>
        </p:txBody>
      </p:sp>
      <p:sp>
        <p:nvSpPr>
          <p:cNvPr id="201" name="CustomShape 2">
            <a:extLst>
              <a:ext uri="{FF2B5EF4-FFF2-40B4-BE49-F238E27FC236}">
                <a16:creationId xmlns:a16="http://schemas.microsoft.com/office/drawing/2014/main" id="{2AD91BB1-1681-4BC9-980B-25CB3924FCE0}"/>
              </a:ext>
            </a:extLst>
          </p:cNvPr>
          <p:cNvSpPr/>
          <p:nvPr/>
        </p:nvSpPr>
        <p:spPr>
          <a:xfrm>
            <a:off x="1941513" y="13266738"/>
            <a:ext cx="20113625" cy="3762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>
            <a:extLst>
              <a:ext uri="{FF2B5EF4-FFF2-40B4-BE49-F238E27FC236}">
                <a16:creationId xmlns:a16="http://schemas.microsoft.com/office/drawing/2014/main" id="{2A905980-A441-4864-ACFD-B3B1EE0D8BD7}"/>
              </a:ext>
            </a:extLst>
          </p:cNvPr>
          <p:cNvSpPr/>
          <p:nvPr/>
        </p:nvSpPr>
        <p:spPr>
          <a:xfrm>
            <a:off x="22175788" y="13320713"/>
            <a:ext cx="1835150" cy="2143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/>
          </a:p>
        </p:txBody>
      </p:sp>
      <p:pic>
        <p:nvPicPr>
          <p:cNvPr id="7173" name="Grafik 5">
            <a:extLst>
              <a:ext uri="{FF2B5EF4-FFF2-40B4-BE49-F238E27FC236}">
                <a16:creationId xmlns:a16="http://schemas.microsoft.com/office/drawing/2014/main" id="{438CC03E-1F95-4342-94F9-4D4DE119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CustomShape 4">
            <a:extLst>
              <a:ext uri="{FF2B5EF4-FFF2-40B4-BE49-F238E27FC236}">
                <a16:creationId xmlns:a16="http://schemas.microsoft.com/office/drawing/2014/main" id="{DDEC2066-1729-4F9D-9A3A-6FE059BBDDCE}"/>
              </a:ext>
            </a:extLst>
          </p:cNvPr>
          <p:cNvSpPr/>
          <p:nvPr/>
        </p:nvSpPr>
        <p:spPr>
          <a:xfrm>
            <a:off x="1347788" y="1673225"/>
            <a:ext cx="20354925" cy="98472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pc="-1"/>
          </a:p>
        </p:txBody>
      </p:sp>
      <p:pic>
        <p:nvPicPr>
          <p:cNvPr id="7175" name="Grafik 204">
            <a:extLst>
              <a:ext uri="{FF2B5EF4-FFF2-40B4-BE49-F238E27FC236}">
                <a16:creationId xmlns:a16="http://schemas.microsoft.com/office/drawing/2014/main" id="{E508E5C8-3E4C-4EBD-B35F-97448B14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488" y="4703763"/>
            <a:ext cx="10299700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205">
            <a:extLst>
              <a:ext uri="{FF2B5EF4-FFF2-40B4-BE49-F238E27FC236}">
                <a16:creationId xmlns:a16="http://schemas.microsoft.com/office/drawing/2014/main" id="{499D2757-7CD6-43F7-8BB8-95178C2C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703763"/>
            <a:ext cx="10299700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7" name="Table 5">
            <a:extLst>
              <a:ext uri="{FF2B5EF4-FFF2-40B4-BE49-F238E27FC236}">
                <a16:creationId xmlns:a16="http://schemas.microsoft.com/office/drawing/2014/main" id="{8296D73A-A18D-4E8A-87B9-BB5C18423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861455"/>
              </p:ext>
            </p:extLst>
          </p:nvPr>
        </p:nvGraphicFramePr>
        <p:xfrm>
          <a:off x="1800225" y="3209925"/>
          <a:ext cx="18824575" cy="2139965"/>
        </p:xfrm>
        <a:graphic>
          <a:graphicData uri="http://schemas.openxmlformats.org/drawingml/2006/table">
            <a:tbl>
              <a:tblPr/>
              <a:tblGrid>
                <a:gridCol w="940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5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3200" b="0" strike="noStrike" spc="-1" dirty="0">
                          <a:solidFill>
                            <a:srgbClr val="355269"/>
                          </a:solidFill>
                          <a:latin typeface="Arial Narrow"/>
                        </a:rPr>
                        <a:t>Solenoid</a:t>
                      </a:r>
                      <a:endParaRPr lang="de-DE" sz="32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3200" b="0" strike="noStrike" spc="-1" dirty="0">
                          <a:solidFill>
                            <a:srgbClr val="355269"/>
                          </a:solidFill>
                          <a:latin typeface="Arial Narrow"/>
                        </a:rPr>
                        <a:t>Plasma Lens</a:t>
                      </a:r>
                      <a:endParaRPr lang="de-DE" sz="32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Arial"/>
                        </a:rPr>
                        <a:t>+  </a:t>
                      </a:r>
                      <a:r>
                        <a:rPr lang="en-US" sz="2400" b="0" strike="noStrike" spc="-1" dirty="0">
                          <a:latin typeface="+mn-lt"/>
                        </a:rPr>
                        <a:t>Existing system</a:t>
                      </a:r>
                      <a:endParaRPr lang="de-DE" sz="2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+mn-lt"/>
                        </a:rPr>
                        <a:t>    </a:t>
                      </a:r>
                      <a:r>
                        <a:rPr lang="en-US" sz="2400" b="0" strike="noStrike" spc="-1" dirty="0">
                          <a:latin typeface="+mn-lt"/>
                        </a:rPr>
                        <a:t>Reproducible results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Arial"/>
                        </a:rPr>
                        <a:t>+  </a:t>
                      </a:r>
                      <a:r>
                        <a:rPr lang="en-US" sz="2400" b="0" strike="noStrike" spc="-1" dirty="0">
                          <a:latin typeface="Arial"/>
                        </a:rPr>
                        <a:t>T</a:t>
                      </a:r>
                      <a:r>
                        <a:rPr lang="en-US" sz="2400" dirty="0"/>
                        <a:t>heoretically scalable to any extent</a:t>
                      </a:r>
                      <a:r>
                        <a:rPr lang="de-DE" sz="2400" b="0" strike="noStrike" spc="-1" dirty="0">
                          <a:latin typeface="Arial"/>
                        </a:rPr>
                        <a:t>&lt;</a:t>
                      </a:r>
                      <a:r>
                        <a:rPr lang="de-DE" sz="2400" dirty="0"/>
                        <a:t>MT/m [2]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Arial"/>
                        </a:rPr>
                        <a:t>    </a:t>
                      </a:r>
                      <a:r>
                        <a:rPr lang="de-DE" sz="2400" b="0" strike="noStrike" spc="-1" dirty="0" err="1">
                          <a:latin typeface="Arial"/>
                        </a:rPr>
                        <a:t>No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emittance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growth</a:t>
                      </a:r>
                      <a:r>
                        <a:rPr lang="de-DE" sz="2400" dirty="0"/>
                        <a:t> (</a:t>
                      </a:r>
                      <a:r>
                        <a:rPr lang="de-DE" sz="2400" dirty="0" err="1"/>
                        <a:t>for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homogeneous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current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distribution</a:t>
                      </a:r>
                      <a:r>
                        <a:rPr lang="de-DE" sz="2400" dirty="0"/>
                        <a:t>)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Arial"/>
                        </a:rPr>
                        <a:t>-  </a:t>
                      </a:r>
                      <a:r>
                        <a:rPr lang="de-DE" sz="2400" b="0" strike="noStrike" spc="-1" dirty="0">
                          <a:latin typeface="+mn-lt"/>
                        </a:rPr>
                        <a:t>Limited </a:t>
                      </a:r>
                      <a:r>
                        <a:rPr lang="de-DE" sz="2400" b="0" strike="noStrike" spc="-1" dirty="0" err="1">
                          <a:latin typeface="+mn-lt"/>
                        </a:rPr>
                        <a:t>magnetic</a:t>
                      </a:r>
                      <a:r>
                        <a:rPr lang="de-DE" sz="2400" b="0" strike="noStrike" spc="-1" dirty="0">
                          <a:latin typeface="+mn-lt"/>
                        </a:rPr>
                        <a:t> </a:t>
                      </a:r>
                      <a:r>
                        <a:rPr lang="de-DE" sz="2400" b="0" strike="noStrike" spc="-1" dirty="0" err="1">
                          <a:latin typeface="+mn-lt"/>
                        </a:rPr>
                        <a:t>field</a:t>
                      </a:r>
                      <a:r>
                        <a:rPr lang="de-DE" sz="2400" b="0" strike="noStrike" spc="-1" dirty="0">
                          <a:latin typeface="+mn-lt"/>
                        </a:rPr>
                        <a:t> </a:t>
                      </a:r>
                      <a:r>
                        <a:rPr lang="de-DE" sz="2400" b="0" strike="noStrike" spc="-1" dirty="0" err="1">
                          <a:latin typeface="+mn-lt"/>
                        </a:rPr>
                        <a:t>gradient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 dirty="0">
                          <a:latin typeface="Arial"/>
                        </a:rPr>
                        <a:t>-   </a:t>
                      </a:r>
                      <a:r>
                        <a:rPr lang="de-DE" sz="2400" b="0" strike="noStrike" spc="-1" dirty="0" err="1">
                          <a:latin typeface="Arial"/>
                        </a:rPr>
                        <a:t>Difficult</a:t>
                      </a:r>
                      <a:r>
                        <a:rPr lang="de-DE" sz="2400" b="0" strike="noStrike" spc="-1" dirty="0">
                          <a:latin typeface="Arial"/>
                        </a:rPr>
                        <a:t> </a:t>
                      </a:r>
                      <a:r>
                        <a:rPr lang="de-DE" sz="2400" b="0" strike="noStrike" spc="-1" dirty="0" err="1">
                          <a:latin typeface="Arial"/>
                        </a:rPr>
                        <a:t>to</a:t>
                      </a:r>
                      <a:r>
                        <a:rPr lang="de-DE" sz="2400" b="0" strike="noStrike" spc="-1" dirty="0">
                          <a:latin typeface="Arial"/>
                        </a:rPr>
                        <a:t> </a:t>
                      </a:r>
                      <a:r>
                        <a:rPr lang="de-DE" sz="2400" b="0" strike="noStrike" spc="-1" dirty="0">
                          <a:latin typeface="+mn-lt"/>
                        </a:rPr>
                        <a:t>handle (</a:t>
                      </a:r>
                      <a:r>
                        <a:rPr lang="de-DE" sz="2400" b="0" strike="noStrike" spc="-1" dirty="0" err="1">
                          <a:latin typeface="+mn-lt"/>
                        </a:rPr>
                        <a:t>instabilities</a:t>
                      </a:r>
                      <a:r>
                        <a:rPr lang="de-DE" sz="2400" b="0" strike="noStrike" spc="-1" dirty="0">
                          <a:latin typeface="+mn-lt"/>
                        </a:rPr>
                        <a:t>)</a:t>
                      </a:r>
                      <a:endParaRPr lang="de-DE" sz="2400" b="0" strike="noStrike" spc="-1" dirty="0">
                        <a:latin typeface="Arial"/>
                      </a:endParaRPr>
                    </a:p>
                  </a:txBody>
                  <a:tcPr marL="89996" marR="89996" marT="45719" marB="4571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8" name="CustomShape 6">
            <a:extLst>
              <a:ext uri="{FF2B5EF4-FFF2-40B4-BE49-F238E27FC236}">
                <a16:creationId xmlns:a16="http://schemas.microsoft.com/office/drawing/2014/main" id="{BB10A870-F0E2-422D-8182-59249FDA6980}"/>
              </a:ext>
            </a:extLst>
          </p:cNvPr>
          <p:cNvSpPr/>
          <p:nvPr/>
        </p:nvSpPr>
        <p:spPr>
          <a:xfrm>
            <a:off x="1800225" y="12239625"/>
            <a:ext cx="17402175" cy="3762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pc="-1" dirty="0">
                <a:solidFill>
                  <a:srgbClr val="002060"/>
                </a:solidFill>
                <a:latin typeface="Georgia"/>
                <a:ea typeface="Georgia"/>
              </a:rPr>
              <a:t>Source:[1] GSI </a:t>
            </a:r>
            <a:r>
              <a:rPr lang="de-DE" spc="-1" dirty="0" err="1">
                <a:solidFill>
                  <a:srgbClr val="002060"/>
                </a:solidFill>
                <a:latin typeface="Georgia"/>
                <a:ea typeface="Georgia"/>
              </a:rPr>
              <a:t>Helmholtzzentrum</a:t>
            </a:r>
            <a:r>
              <a:rPr lang="de-DE" spc="-1" dirty="0">
                <a:solidFill>
                  <a:srgbClr val="002060"/>
                </a:solidFill>
                <a:latin typeface="Georgia"/>
                <a:ea typeface="Georgia"/>
              </a:rPr>
              <a:t> für Schwerionenforschung GmbH, PHELIX, [2]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Overview of plasma lens experiments and recent results at SPARC_LAB, </a:t>
            </a:r>
            <a:r>
              <a:rPr lang="de-DE" dirty="0">
                <a:solidFill>
                  <a:srgbClr val="002060"/>
                </a:solidFill>
              </a:rPr>
              <a:t>C. A. </a:t>
            </a:r>
            <a:r>
              <a:rPr lang="de-DE" dirty="0" err="1">
                <a:solidFill>
                  <a:srgbClr val="002060"/>
                </a:solidFill>
              </a:rPr>
              <a:t>Lindstrøm</a:t>
            </a:r>
            <a:r>
              <a:rPr lang="de-DE" dirty="0">
                <a:solidFill>
                  <a:srgbClr val="002060"/>
                </a:solidFill>
              </a:rPr>
              <a:t> et al.</a:t>
            </a:r>
            <a:endParaRPr lang="de-DE" spc="-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/>
          </a:p>
        </p:txBody>
      </p:sp>
      <p:sp>
        <p:nvSpPr>
          <p:cNvPr id="7192" name="Textfeld 1">
            <a:extLst>
              <a:ext uri="{FF2B5EF4-FFF2-40B4-BE49-F238E27FC236}">
                <a16:creationId xmlns:a16="http://schemas.microsoft.com/office/drawing/2014/main" id="{EB51A0CB-D53E-4E94-BA93-49AEBBFB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190750"/>
            <a:ext cx="13802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de-DE" altLang="de-DE" sz="4400" dirty="0" err="1">
                <a:latin typeface="Arial Narrow" panose="020B0606020202030204" pitchFamily="34" charset="0"/>
              </a:rPr>
              <a:t>Difficulty</a:t>
            </a:r>
            <a:r>
              <a:rPr lang="de-DE" altLang="de-DE" sz="4400" dirty="0">
                <a:latin typeface="Arial Narrow" panose="020B0606020202030204" pitchFamily="34" charset="0"/>
              </a:rPr>
              <a:t>: </a:t>
            </a:r>
            <a:r>
              <a:rPr lang="de-DE" altLang="de-DE" sz="4400" dirty="0" err="1">
                <a:latin typeface="Arial Narrow" panose="020B0606020202030204" pitchFamily="34" charset="0"/>
              </a:rPr>
              <a:t>Strongly</a:t>
            </a:r>
            <a:r>
              <a:rPr lang="de-DE" altLang="de-DE" sz="4400" dirty="0">
                <a:latin typeface="Arial Narrow" panose="020B0606020202030204" pitchFamily="34" charset="0"/>
              </a:rPr>
              <a:t> divergent </a:t>
            </a:r>
            <a:r>
              <a:rPr lang="de-DE" altLang="de-DE" sz="4400" dirty="0" err="1">
                <a:latin typeface="Arial Narrow" panose="020B0606020202030204" pitchFamily="34" charset="0"/>
              </a:rPr>
              <a:t>proton</a:t>
            </a:r>
            <a:r>
              <a:rPr lang="de-DE" altLang="de-DE" sz="4400" dirty="0">
                <a:latin typeface="Arial Narrow" panose="020B0606020202030204" pitchFamily="34" charset="0"/>
              </a:rPr>
              <a:t> </a:t>
            </a:r>
            <a:r>
              <a:rPr lang="de-DE" altLang="de-DE" sz="4400" dirty="0" err="1">
                <a:latin typeface="Arial Narrow" panose="020B0606020202030204" pitchFamily="34" charset="0"/>
              </a:rPr>
              <a:t>spectrum</a:t>
            </a:r>
            <a:r>
              <a:rPr lang="de-DE" altLang="de-DE" sz="4400" dirty="0">
                <a:latin typeface="Arial Narrow" panose="020B0606020202030204" pitchFamily="34" charset="0"/>
              </a:rPr>
              <a:t> at </a:t>
            </a:r>
            <a:r>
              <a:rPr lang="de-DE" altLang="de-DE" sz="4400" dirty="0" err="1">
                <a:latin typeface="Arial Narrow" panose="020B0606020202030204" pitchFamily="34" charset="0"/>
              </a:rPr>
              <a:t>energies</a:t>
            </a:r>
            <a:r>
              <a:rPr lang="de-DE" altLang="de-DE" sz="4400" dirty="0">
                <a:latin typeface="Arial Narrow" panose="020B0606020202030204" pitchFamily="34" charset="0"/>
              </a:rPr>
              <a:t> &lt;28 </a:t>
            </a:r>
            <a:r>
              <a:rPr lang="de-DE" altLang="de-DE" sz="4400" dirty="0" err="1">
                <a:latin typeface="Arial Narrow" panose="020B0606020202030204" pitchFamily="34" charset="0"/>
              </a:rPr>
              <a:t>MeV</a:t>
            </a:r>
            <a:endParaRPr lang="de-DE" altLang="de-DE" sz="4400" dirty="0">
              <a:latin typeface="Arial Narrow" panose="020B0606020202030204" pitchFamily="34" charset="0"/>
            </a:endParaRPr>
          </a:p>
        </p:txBody>
      </p:sp>
      <p:sp>
        <p:nvSpPr>
          <p:cNvPr id="7193" name="Rectangle 1">
            <a:extLst>
              <a:ext uri="{FF2B5EF4-FFF2-40B4-BE49-F238E27FC236}">
                <a16:creationId xmlns:a16="http://schemas.microsoft.com/office/drawing/2014/main" id="{28CAC552-533B-47A3-9EB0-5A8E2932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763"/>
            <a:ext cx="57150" cy="1936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25392" rIns="0" bIns="-2539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r>
              <a:rPr lang="de-DE" altLang="de-DE" sz="1600"/>
              <a:t> </a:t>
            </a:r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>
            <a:extLst>
              <a:ext uri="{FF2B5EF4-FFF2-40B4-BE49-F238E27FC236}">
                <a16:creationId xmlns:a16="http://schemas.microsoft.com/office/drawing/2014/main" id="{45C5E512-1455-4376-AB3F-C7741C5C82DA}"/>
              </a:ext>
            </a:extLst>
          </p:cNvPr>
          <p:cNvSpPr/>
          <p:nvPr/>
        </p:nvSpPr>
        <p:spPr>
          <a:xfrm>
            <a:off x="1941513" y="13266738"/>
            <a:ext cx="20113625" cy="3762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3B9128E0-3CF7-4711-876E-BDB2A6DDC80E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Theoretical</a:t>
            </a: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 Background | Plasma Lens</a:t>
            </a:r>
            <a:endParaRPr lang="de-DE" sz="4400" spc="-1" dirty="0"/>
          </a:p>
        </p:txBody>
      </p:sp>
      <p:pic>
        <p:nvPicPr>
          <p:cNvPr id="16395" name="Grafik 7">
            <a:extLst>
              <a:ext uri="{FF2B5EF4-FFF2-40B4-BE49-F238E27FC236}">
                <a16:creationId xmlns:a16="http://schemas.microsoft.com/office/drawing/2014/main" id="{631F4A3D-E986-465C-BA15-0159E103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49C582BA-F7DF-43F5-99B2-9C8EBB7E94D6}"/>
              </a:ext>
            </a:extLst>
          </p:cNvPr>
          <p:cNvSpPr/>
          <p:nvPr/>
        </p:nvSpPr>
        <p:spPr>
          <a:xfrm>
            <a:off x="1895475" y="2554288"/>
            <a:ext cx="20353338" cy="9847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pc="-1" dirty="0"/>
          </a:p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400" spc="-1" dirty="0">
                <a:solidFill>
                  <a:srgbClr val="000000"/>
                </a:solidFill>
                <a:latin typeface="Arial Narrow"/>
              </a:rPr>
              <a:t>Gas discharge along the beam axis of a charged particle beam</a:t>
            </a:r>
            <a:endParaRPr lang="de-DE" sz="4800" spc="-1" dirty="0"/>
          </a:p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4400" spc="-1" dirty="0">
                <a:solidFill>
                  <a:srgbClr val="000000"/>
                </a:solidFill>
                <a:latin typeface="Arial Narrow"/>
              </a:rPr>
              <a:t>Lorentz force </a:t>
            </a:r>
            <a:r>
              <a:rPr lang="fr-FR" sz="4400" spc="-1" dirty="0" err="1">
                <a:solidFill>
                  <a:srgbClr val="000000"/>
                </a:solidFill>
                <a:latin typeface="Arial Narrow"/>
              </a:rPr>
              <a:t>acts</a:t>
            </a:r>
            <a:r>
              <a:rPr lang="fr-FR" sz="4400" spc="-1" dirty="0">
                <a:solidFill>
                  <a:srgbClr val="000000"/>
                </a:solidFill>
                <a:latin typeface="Arial Narrow"/>
              </a:rPr>
              <a:t> on </a:t>
            </a:r>
            <a:r>
              <a:rPr lang="fr-FR" sz="4400" spc="-1" dirty="0" err="1">
                <a:solidFill>
                  <a:srgbClr val="000000"/>
                </a:solidFill>
                <a:latin typeface="Arial Narrow"/>
              </a:rPr>
              <a:t>particle</a:t>
            </a:r>
            <a:r>
              <a:rPr lang="fr-FR" sz="4400" spc="-1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fr-FR" sz="4400" spc="-1" dirty="0" err="1">
                <a:solidFill>
                  <a:srgbClr val="000000"/>
                </a:solidFill>
                <a:latin typeface="Arial Narrow"/>
              </a:rPr>
              <a:t>beam</a:t>
            </a:r>
            <a:r>
              <a:rPr lang="fr-FR" sz="4400" spc="-1" dirty="0">
                <a:solidFill>
                  <a:srgbClr val="000000"/>
                </a:solidFill>
                <a:latin typeface="Arial Narrow"/>
              </a:rPr>
              <a:t>					</a:t>
            </a:r>
            <a:endParaRPr lang="de-DE" sz="4800" spc="-1" dirty="0"/>
          </a:p>
          <a:p>
            <a:pPr marL="68580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  <a:p>
            <a:pPr marL="1339920" indent="-6858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de-DE" sz="4800" spc="-1" dirty="0"/>
          </a:p>
        </p:txBody>
      </p:sp>
      <p:pic>
        <p:nvPicPr>
          <p:cNvPr id="16388" name="Grafik 5">
            <a:extLst>
              <a:ext uri="{FF2B5EF4-FFF2-40B4-BE49-F238E27FC236}">
                <a16:creationId xmlns:a16="http://schemas.microsoft.com/office/drawing/2014/main" id="{F88BFA46-8480-45EB-B142-5FD13C6A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67" y="6504782"/>
            <a:ext cx="51530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6">
            <a:extLst>
              <a:ext uri="{FF2B5EF4-FFF2-40B4-BE49-F238E27FC236}">
                <a16:creationId xmlns:a16="http://schemas.microsoft.com/office/drawing/2014/main" id="{14772C54-D6FD-4690-901D-3BF213D09E80}"/>
              </a:ext>
            </a:extLst>
          </p:cNvPr>
          <p:cNvSpPr/>
          <p:nvPr/>
        </p:nvSpPr>
        <p:spPr>
          <a:xfrm>
            <a:off x="1941513" y="11507953"/>
            <a:ext cx="7764462" cy="871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" dirty="0">
                <a:solidFill>
                  <a:srgbClr val="004F8F"/>
                </a:solidFill>
                <a:latin typeface="Georgia"/>
                <a:ea typeface="Georgia"/>
              </a:rPr>
              <a:t>Technical drawing of the plasma lens in the pulse-forming network</a:t>
            </a: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A53DCC6E-3B9B-469A-A49A-1DDF3A4E4936}"/>
              </a:ext>
            </a:extLst>
          </p:cNvPr>
          <p:cNvSpPr/>
          <p:nvPr/>
        </p:nvSpPr>
        <p:spPr>
          <a:xfrm>
            <a:off x="14014451" y="11127184"/>
            <a:ext cx="8278812" cy="871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Source: W. K. H. Panofsky and W. R. Baker , "A Focusing Device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for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the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External 350‐Mev Proton Beam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of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the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184‐Inch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Cyclotron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at Berkeley", Review </a:t>
            </a:r>
            <a:r>
              <a:rPr lang="de-DE" altLang="de-DE" dirty="0" err="1">
                <a:solidFill>
                  <a:srgbClr val="004F8F"/>
                </a:solidFill>
                <a:latin typeface="Georgia" panose="02040502050405020303" pitchFamily="18" charset="0"/>
              </a:rPr>
              <a:t>of</a:t>
            </a:r>
            <a:r>
              <a:rPr lang="de-DE" altLang="de-DE" dirty="0">
                <a:solidFill>
                  <a:srgbClr val="004F8F"/>
                </a:solidFill>
                <a:latin typeface="Georgia" panose="02040502050405020303" pitchFamily="18" charset="0"/>
              </a:rPr>
              <a:t> Scientific Instruments 21, 445-447 (1950) https://doi.org/10.1063/1.1745611</a:t>
            </a:r>
            <a:endParaRPr lang="de-DE" altLang="de-DE" dirty="0"/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49B00800-DFF5-46C9-85F2-FB6C12F6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5938837"/>
            <a:ext cx="12120563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E9A68C6-CC91-4DCE-AB2B-DF9CE6E1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332" y="4148553"/>
            <a:ext cx="6340390" cy="7193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F75CBA-033E-4CB7-B5DB-C812C7EC4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3662" y="5317372"/>
            <a:ext cx="6340390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3">
            <a:extLst>
              <a:ext uri="{FF2B5EF4-FFF2-40B4-BE49-F238E27FC236}">
                <a16:creationId xmlns:a16="http://schemas.microsoft.com/office/drawing/2014/main" id="{899E6987-97AC-44A4-8F99-EC0230F6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8272463"/>
            <a:ext cx="136779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>
            <a:extLst>
              <a:ext uri="{FF2B5EF4-FFF2-40B4-BE49-F238E27FC236}">
                <a16:creationId xmlns:a16="http://schemas.microsoft.com/office/drawing/2014/main" id="{FB1EA8BA-6E3D-4B59-A294-AEA22F08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360068"/>
            <a:ext cx="136779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5">
            <a:extLst>
              <a:ext uri="{FF2B5EF4-FFF2-40B4-BE49-F238E27FC236}">
                <a16:creationId xmlns:a16="http://schemas.microsoft.com/office/drawing/2014/main" id="{C7FE4C64-7901-4F08-A80F-1FF9E6924B55}"/>
              </a:ext>
            </a:extLst>
          </p:cNvPr>
          <p:cNvSpPr/>
          <p:nvPr/>
        </p:nvSpPr>
        <p:spPr>
          <a:xfrm>
            <a:off x="1893888" y="2527300"/>
            <a:ext cx="20353337" cy="9848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Given 	: Size (solenoid), particle energy (7.5-8.5 MeV) </a:t>
            </a:r>
          </a:p>
          <a:p>
            <a:pPr marL="144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Goal  	: Maximize transmission, reach collimation</a:t>
            </a:r>
            <a:endParaRPr lang="de-DE" sz="4000" spc="-1" dirty="0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de-DE" sz="4800" spc="-1" dirty="0"/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straight</a:t>
            </a:r>
            <a:r>
              <a:rPr lang="de-DE" sz="2800" spc="-1" dirty="0">
                <a:latin typeface="Arial Narrow" panose="020B0606020202030204" pitchFamily="34" charset="0"/>
              </a:rPr>
              <a:t> </a:t>
            </a:r>
            <a:r>
              <a:rPr lang="de-DE" sz="2800" spc="-1" dirty="0" err="1">
                <a:latin typeface="Arial Narrow" panose="020B0606020202030204" pitchFamily="34" charset="0"/>
              </a:rPr>
              <a:t>lens</a:t>
            </a:r>
            <a:r>
              <a:rPr lang="de-DE" sz="2800" spc="-1" dirty="0">
                <a:latin typeface="Arial Narrow" panose="020B0606020202030204" pitchFamily="34" charset="0"/>
              </a:rPr>
              <a:t> 0.5cm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Ep</a:t>
            </a:r>
            <a:r>
              <a:rPr lang="de-DE" sz="2800" spc="-1" dirty="0">
                <a:latin typeface="Arial Narrow" panose="020B0606020202030204" pitchFamily="34" charset="0"/>
              </a:rPr>
              <a:t>=  7.5-8.5 </a:t>
            </a:r>
            <a:r>
              <a:rPr lang="de-DE" sz="2800" spc="-1" dirty="0" err="1">
                <a:latin typeface="Arial Narrow" panose="020B0606020202030204" pitchFamily="34" charset="0"/>
              </a:rPr>
              <a:t>MeV</a:t>
            </a:r>
            <a:r>
              <a:rPr lang="de-DE" sz="2800" spc="-1" dirty="0">
                <a:latin typeface="Arial Narrow" panose="020B0606020202030204" pitchFamily="34" charset="0"/>
              </a:rPr>
              <a:t> 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I=     50kA 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R1=  2cm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R2=  2cm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dsource</a:t>
            </a:r>
            <a:r>
              <a:rPr lang="de-DE" sz="2800" spc="-1" dirty="0">
                <a:latin typeface="Arial Narrow" panose="020B0606020202030204" pitchFamily="34" charset="0"/>
              </a:rPr>
              <a:t>= 0.5cm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Llens</a:t>
            </a:r>
            <a:r>
              <a:rPr lang="de-DE" sz="2800" spc="-1" dirty="0">
                <a:latin typeface="Arial Narrow" panose="020B0606020202030204" pitchFamily="34" charset="0"/>
              </a:rPr>
              <a:t>= 20cm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transmission</a:t>
            </a:r>
            <a:r>
              <a:rPr lang="de-DE" sz="2800" spc="-1" dirty="0">
                <a:latin typeface="Arial Narrow" panose="020B0606020202030204" pitchFamily="34" charset="0"/>
              </a:rPr>
              <a:t>=  43%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straight</a:t>
            </a:r>
            <a:r>
              <a:rPr lang="de-DE" sz="2800" spc="-1" dirty="0">
                <a:latin typeface="Arial Narrow" panose="020B0606020202030204" pitchFamily="34" charset="0"/>
              </a:rPr>
              <a:t> </a:t>
            </a:r>
            <a:r>
              <a:rPr lang="de-DE" sz="2800" spc="-1" dirty="0" err="1">
                <a:latin typeface="Arial Narrow" panose="020B0606020202030204" pitchFamily="34" charset="0"/>
              </a:rPr>
              <a:t>lens</a:t>
            </a:r>
            <a:r>
              <a:rPr lang="de-DE" sz="2800" spc="-1" dirty="0">
                <a:latin typeface="Arial Narrow" panose="020B0606020202030204" pitchFamily="34" charset="0"/>
              </a:rPr>
              <a:t> 4cm 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Ep</a:t>
            </a:r>
            <a:r>
              <a:rPr lang="de-DE" sz="2800" spc="-1" dirty="0">
                <a:latin typeface="Arial Narrow" panose="020B0606020202030204" pitchFamily="34" charset="0"/>
              </a:rPr>
              <a:t>=  7.5-8.5 </a:t>
            </a:r>
            <a:r>
              <a:rPr lang="de-DE" sz="2800" spc="-1" dirty="0" err="1">
                <a:latin typeface="Arial Narrow" panose="020B0606020202030204" pitchFamily="34" charset="0"/>
              </a:rPr>
              <a:t>MeV</a:t>
            </a:r>
            <a:r>
              <a:rPr lang="de-DE" sz="2800" spc="-1" dirty="0">
                <a:latin typeface="Arial Narrow" panose="020B0606020202030204" pitchFamily="34" charset="0"/>
              </a:rPr>
              <a:t> 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I=     50kA 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R1=  2cm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>
                <a:latin typeface="Arial Narrow" panose="020B0606020202030204" pitchFamily="34" charset="0"/>
              </a:rPr>
              <a:t>R2=  2cm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dsource</a:t>
            </a:r>
            <a:r>
              <a:rPr lang="de-DE" sz="2800" spc="-1" dirty="0">
                <a:latin typeface="Arial Narrow" panose="020B0606020202030204" pitchFamily="34" charset="0"/>
              </a:rPr>
              <a:t>= 4cm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Llens</a:t>
            </a:r>
            <a:r>
              <a:rPr lang="de-DE" sz="2800" spc="-1" dirty="0">
                <a:latin typeface="Arial Narrow" panose="020B0606020202030204" pitchFamily="34" charset="0"/>
              </a:rPr>
              <a:t>= 20cm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spc="-1" dirty="0" err="1">
                <a:latin typeface="Arial Narrow" panose="020B0606020202030204" pitchFamily="34" charset="0"/>
              </a:rPr>
              <a:t>transmission</a:t>
            </a:r>
            <a:r>
              <a:rPr lang="de-DE" sz="2800" spc="-1" dirty="0">
                <a:latin typeface="Arial Narrow" panose="020B0606020202030204" pitchFamily="34" charset="0"/>
              </a:rPr>
              <a:t>=  42%</a:t>
            </a:r>
          </a:p>
          <a:p>
            <a:pPr marL="6858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4800" spc="-1" dirty="0">
              <a:solidFill>
                <a:srgbClr val="00618F"/>
              </a:solidFill>
              <a:latin typeface="Georgia"/>
            </a:endParaRPr>
          </a:p>
          <a:p>
            <a:pPr marL="654120" eaLnBrk="1" fontAlgn="auto" hangingPunct="1">
              <a:spcBef>
                <a:spcPts val="3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4800" spc="-1" dirty="0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31E7F6BE-D090-489D-8F87-B4ACEB41EC66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Simulation 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of</a:t>
            </a: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 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the</a:t>
            </a: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 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Discharge</a:t>
            </a: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 Parameters</a:t>
            </a:r>
            <a:endParaRPr lang="de-DE" sz="4400" spc="-1" dirty="0"/>
          </a:p>
        </p:txBody>
      </p:sp>
      <p:pic>
        <p:nvPicPr>
          <p:cNvPr id="17414" name="Grafik 7">
            <a:extLst>
              <a:ext uri="{FF2B5EF4-FFF2-40B4-BE49-F238E27FC236}">
                <a16:creationId xmlns:a16="http://schemas.microsoft.com/office/drawing/2014/main" id="{67BBBFD7-6F50-47E8-AC52-8B7912B6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AAA5B5-AF03-4B92-B53F-0BA6F3505C87}"/>
              </a:ext>
            </a:extLst>
          </p:cNvPr>
          <p:cNvSpPr/>
          <p:nvPr/>
        </p:nvSpPr>
        <p:spPr>
          <a:xfrm>
            <a:off x="7981869" y="12463655"/>
            <a:ext cx="1067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Georgia" panose="02040502050405020303" pitchFamily="18" charset="0"/>
              </a:rPr>
              <a:t>Simulated beam path of the averaged LIGHT spectrum for 7.5-8.5 MeV with specified lens parameters </a:t>
            </a:r>
            <a:endParaRPr lang="de-DE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4">
            <a:extLst>
              <a:ext uri="{FF2B5EF4-FFF2-40B4-BE49-F238E27FC236}">
                <a16:creationId xmlns:a16="http://schemas.microsoft.com/office/drawing/2014/main" id="{BFDF1BEF-A83F-42A2-A0AE-9C33876F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69" y="4131948"/>
            <a:ext cx="13382833" cy="669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Grafik 7">
            <a:extLst>
              <a:ext uri="{FF2B5EF4-FFF2-40B4-BE49-F238E27FC236}">
                <a16:creationId xmlns:a16="http://schemas.microsoft.com/office/drawing/2014/main" id="{143FD4E9-B620-4F44-A6CD-7CDB2419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88" y="0"/>
            <a:ext cx="29940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DA690E27-6225-41C0-876D-CCEB9FA37A0F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2" dirty="0">
                <a:solidFill>
                  <a:srgbClr val="00618F"/>
                </a:solidFill>
                <a:latin typeface="Arial Narrow"/>
                <a:ea typeface="Arial Narrow"/>
              </a:rPr>
              <a:t>Circuit Diagram of the Plasma Lens</a:t>
            </a: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  </a:t>
            </a:r>
            <a:endParaRPr lang="de-DE" sz="4400" spc="-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stomShape 1">
                <a:extLst>
                  <a:ext uri="{FF2B5EF4-FFF2-40B4-BE49-F238E27FC236}">
                    <a16:creationId xmlns:a16="http://schemas.microsoft.com/office/drawing/2014/main" id="{048E625A-5012-4298-977E-25F56AE746FE}"/>
                  </a:ext>
                </a:extLst>
              </p:cNvPr>
              <p:cNvSpPr/>
              <p:nvPr/>
            </p:nvSpPr>
            <p:spPr>
              <a:xfrm>
                <a:off x="1560938" y="2554288"/>
                <a:ext cx="20353338" cy="984726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285750" indent="-28575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de-DE" spc="-1" dirty="0"/>
              </a:p>
              <a:p>
                <a:pPr marL="144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de-DE" sz="3200" dirty="0"/>
              </a:p>
              <a:p>
                <a:pPr marL="144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de-DE" sz="3200" dirty="0"/>
                  <a:t>The </a:t>
                </a:r>
                <a:r>
                  <a:rPr lang="de-DE" sz="3200" dirty="0" err="1"/>
                  <a:t>circuit</a:t>
                </a:r>
                <a:r>
                  <a:rPr lang="de-DE" sz="3200" dirty="0"/>
                  <a:t> </a:t>
                </a:r>
                <a:r>
                  <a:rPr lang="de-DE" sz="3200" dirty="0" err="1"/>
                  <a:t>is</a:t>
                </a:r>
                <a:r>
                  <a:rPr lang="de-DE" sz="3200" dirty="0"/>
                  <a:t> </a:t>
                </a:r>
                <a:r>
                  <a:rPr lang="de-DE" sz="3200" dirty="0" err="1"/>
                  <a:t>designed</a:t>
                </a:r>
                <a:r>
                  <a:rPr lang="de-DE" sz="3200" dirty="0"/>
                  <a:t> </a:t>
                </a:r>
                <a:r>
                  <a:rPr lang="de-DE" sz="3200" dirty="0" err="1"/>
                  <a:t>to</a:t>
                </a:r>
                <a:r>
                  <a:rPr lang="de-DE" sz="3200" dirty="0"/>
                  <a:t> </a:t>
                </a:r>
                <a:r>
                  <a:rPr lang="de-DE" sz="3200" dirty="0" err="1"/>
                  <a:t>be</a:t>
                </a:r>
                <a:r>
                  <a:rPr lang="de-DE" sz="3200" dirty="0"/>
                  <a:t> quasi </a:t>
                </a:r>
                <a:r>
                  <a:rPr lang="de-DE" sz="3200" dirty="0" err="1"/>
                  <a:t>floating</a:t>
                </a:r>
                <a:endParaRPr lang="de-DE" sz="3200" dirty="0"/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de-DE" sz="3200" dirty="0"/>
                  <a:t>500 </a:t>
                </a:r>
                <a:r>
                  <a:rPr lang="de-DE" sz="3200" dirty="0" err="1"/>
                  <a:t>kOhms</a:t>
                </a:r>
                <a:r>
                  <a:rPr lang="de-DE" sz="3200" dirty="0"/>
                  <a:t> </a:t>
                </a:r>
                <a:r>
                  <a:rPr lang="de-DE" sz="3200" dirty="0" err="1"/>
                  <a:t>to</a:t>
                </a:r>
                <a:r>
                  <a:rPr lang="de-DE" sz="3200" dirty="0"/>
                  <a:t> </a:t>
                </a:r>
                <a:r>
                  <a:rPr lang="de-DE" sz="3200" dirty="0" err="1"/>
                  <a:t>ground</a:t>
                </a:r>
                <a:r>
                  <a:rPr lang="de-DE" sz="3200" dirty="0"/>
                  <a:t> </a:t>
                </a:r>
              </a:p>
              <a:p>
                <a:pPr marL="915840" lvl="2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de-DE" sz="32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e>
                    </m:rad>
                    <m:r>
                      <a:rPr lang="de-DE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</m:oMath>
                </a14:m>
                <a:endParaRPr lang="de-DE" sz="3200" dirty="0"/>
              </a:p>
              <a:p>
                <a:pPr marL="572940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endParaRPr lang="fr-FR" sz="3200" spc="-1" dirty="0">
                  <a:solidFill>
                    <a:srgbClr val="000000"/>
                  </a:solidFill>
                  <a:latin typeface="Arial Narrow"/>
                </a:endParaRPr>
              </a:p>
              <a:p>
                <a:pPr marL="572940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endParaRPr lang="fr-FR" sz="3200" spc="-1" dirty="0">
                  <a:solidFill>
                    <a:srgbClr val="000000"/>
                  </a:solidFill>
                  <a:latin typeface="Arial Narrow"/>
                </a:endParaRPr>
              </a:p>
              <a:p>
                <a:pPr marL="144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lang="fr-FR" sz="3200" spc="-1" dirty="0">
                  <a:solidFill>
                    <a:srgbClr val="000000"/>
                  </a:solidFill>
                  <a:latin typeface="Arial Narrow"/>
                </a:endParaRPr>
              </a:p>
              <a:p>
                <a:pPr marL="144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spc="-1" dirty="0"/>
                  <a:t>Pre-ionization to guarantee reproducible </a:t>
                </a:r>
              </a:p>
              <a:p>
                <a:pPr marL="144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3200" spc="-1" dirty="0"/>
                  <a:t>discharge by</a:t>
                </a:r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3200" spc="-1" dirty="0"/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de-DE" sz="3200" spc="-1" dirty="0" err="1"/>
                  <a:t>Bridging</a:t>
                </a:r>
                <a:r>
                  <a:rPr lang="de-DE" sz="3200" spc="-1" dirty="0"/>
                  <a:t> </a:t>
                </a:r>
                <a:r>
                  <a:rPr lang="de-DE" sz="3200" spc="-1" dirty="0" err="1"/>
                  <a:t>of</a:t>
                </a:r>
                <a:r>
                  <a:rPr lang="de-DE" sz="3200" spc="-1" dirty="0"/>
                  <a:t> </a:t>
                </a:r>
                <a:r>
                  <a:rPr lang="de-DE" sz="3200" spc="-1" dirty="0" err="1"/>
                  <a:t>the</a:t>
                </a:r>
                <a:r>
                  <a:rPr lang="de-DE" sz="3200" spc="-1" dirty="0"/>
                  <a:t> </a:t>
                </a:r>
                <a:r>
                  <a:rPr lang="de-DE" sz="3200" spc="-1" dirty="0" err="1"/>
                  <a:t>thyratron</a:t>
                </a:r>
                <a:endParaRPr lang="de-DE" sz="3200" spc="-1" dirty="0"/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endParaRPr lang="de-DE" sz="3200" spc="-1" dirty="0"/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de-DE" sz="3200" spc="-1" dirty="0" err="1"/>
                  <a:t>Pre</a:t>
                </a:r>
                <a:r>
                  <a:rPr lang="de-DE" sz="3200" spc="-1" dirty="0"/>
                  <a:t>-pulse </a:t>
                </a:r>
                <a14:m>
                  <m:oMath xmlns:m="http://schemas.openxmlformats.org/officeDocument/2006/math">
                    <m:r>
                      <a:rPr lang="de-DE" sz="3200" b="0" i="0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de-DE" sz="3200" i="1" spc="-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sz="3200" spc="-1" dirty="0"/>
                  <a:t> before main-pulse</a:t>
                </a:r>
              </a:p>
              <a:p>
                <a:pPr marL="1030140" lvl="1" indent="-571500" eaLnBrk="1" fontAlgn="auto" hangingPunct="1"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endParaRPr lang="de-DE" sz="3200" spc="-1" dirty="0"/>
              </a:p>
              <a:p>
                <a:pPr marL="68580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  <a:p>
                <a:pPr marL="1339920" indent="-685800" eaLnBrk="1" fontAlgn="auto" hangingPunct="1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0" algn="l"/>
                  </a:tabLst>
                  <a:defRPr/>
                </a:pPr>
                <a:endParaRPr lang="de-DE" sz="4800" spc="-1" dirty="0"/>
              </a:p>
            </p:txBody>
          </p:sp>
        </mc:Choice>
        <mc:Fallback xmlns="">
          <p:sp>
            <p:nvSpPr>
              <p:cNvPr id="6" name="CustomShape 1">
                <a:extLst>
                  <a:ext uri="{FF2B5EF4-FFF2-40B4-BE49-F238E27FC236}">
                    <a16:creationId xmlns:a16="http://schemas.microsoft.com/office/drawing/2014/main" id="{048E625A-5012-4298-977E-25F56AE74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38" y="2554288"/>
                <a:ext cx="20353338" cy="9847262"/>
              </a:xfrm>
              <a:prstGeom prst="rect">
                <a:avLst/>
              </a:prstGeom>
              <a:blipFill>
                <a:blip r:embed="rId4"/>
                <a:stretch>
                  <a:fillRect l="-779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D21929D-1435-4E43-8F76-34782AF1B0D3}"/>
              </a:ext>
            </a:extLst>
          </p:cNvPr>
          <p:cNvCxnSpPr/>
          <p:nvPr/>
        </p:nvCxnSpPr>
        <p:spPr>
          <a:xfrm>
            <a:off x="2408664" y="4839628"/>
            <a:ext cx="780586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969D712C-C413-4B6F-AAEF-635FCD1E2F4C}"/>
              </a:ext>
            </a:extLst>
          </p:cNvPr>
          <p:cNvSpPr/>
          <p:nvPr/>
        </p:nvSpPr>
        <p:spPr>
          <a:xfrm>
            <a:off x="9216969" y="10454558"/>
            <a:ext cx="378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2" dirty="0">
                <a:solidFill>
                  <a:srgbClr val="00618F"/>
                </a:solidFill>
                <a:latin typeface="Georgia" panose="02040502050405020303" pitchFamily="18" charset="0"/>
                <a:ea typeface="Arial Narrow"/>
              </a:rPr>
              <a:t>Circuit diagram of the plasma lens</a:t>
            </a:r>
            <a:r>
              <a:rPr lang="de-DE" spc="-2" dirty="0">
                <a:solidFill>
                  <a:srgbClr val="00618F"/>
                </a:solidFill>
                <a:latin typeface="Georgia" panose="02040502050405020303" pitchFamily="18" charset="0"/>
                <a:ea typeface="Arial Narrow"/>
              </a:rPr>
              <a:t>  </a:t>
            </a:r>
            <a:endParaRPr lang="de-DE" spc="-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9462D40-892F-4E25-B528-CCEE60B44C18}"/>
              </a:ext>
            </a:extLst>
          </p:cNvPr>
          <p:cNvSpPr/>
          <p:nvPr/>
        </p:nvSpPr>
        <p:spPr>
          <a:xfrm>
            <a:off x="9631532" y="11282486"/>
            <a:ext cx="511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2" dirty="0">
                <a:solidFill>
                  <a:srgbClr val="00618F"/>
                </a:solidFill>
                <a:latin typeface="Georgia" panose="02040502050405020303" pitchFamily="18" charset="0"/>
                <a:ea typeface="Arial Narrow"/>
              </a:rPr>
              <a:t>Discharge current curve with important markers</a:t>
            </a:r>
            <a:endParaRPr lang="de-DE" spc="-1" dirty="0">
              <a:latin typeface="Georgia" panose="02040502050405020303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88FF3D-940D-4B0E-AAD4-0B4BC8C0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0" y="2551680"/>
            <a:ext cx="20049893" cy="966333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4345C6F-880F-439B-B5C3-85B892967291}"/>
              </a:ext>
            </a:extLst>
          </p:cNvPr>
          <p:cNvSpPr txBox="1"/>
          <p:nvPr/>
        </p:nvSpPr>
        <p:spPr>
          <a:xfrm>
            <a:off x="6144592" y="1128248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proton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E093472-BF69-488A-853E-3F0D51AC242F}"/>
              </a:ext>
            </a:extLst>
          </p:cNvPr>
          <p:cNvSpPr txBox="1"/>
          <p:nvPr/>
        </p:nvSpPr>
        <p:spPr>
          <a:xfrm>
            <a:off x="4036323" y="218234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open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thyratron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40FFE95-C741-44B6-9CE2-0837EF252E95}"/>
              </a:ext>
            </a:extLst>
          </p:cNvPr>
          <p:cNvSpPr txBox="1"/>
          <p:nvPr/>
        </p:nvSpPr>
        <p:spPr>
          <a:xfrm>
            <a:off x="6851889" y="234224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open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thyratron</a:t>
            </a:r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F5B1DD7-6EEF-4E2A-9FD1-899DA527C92E}"/>
              </a:ext>
            </a:extLst>
          </p:cNvPr>
          <p:cNvCxnSpPr>
            <a:cxnSpLocks/>
          </p:cNvCxnSpPr>
          <p:nvPr/>
        </p:nvCxnSpPr>
        <p:spPr>
          <a:xfrm flipH="1">
            <a:off x="7047571" y="2711577"/>
            <a:ext cx="982405" cy="1704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0F59A3C-6B72-4EEE-A2D7-021B131354D8}"/>
              </a:ext>
            </a:extLst>
          </p:cNvPr>
          <p:cNvCxnSpPr>
            <a:cxnSpLocks/>
          </p:cNvCxnSpPr>
          <p:nvPr/>
        </p:nvCxnSpPr>
        <p:spPr>
          <a:xfrm>
            <a:off x="5787891" y="2562728"/>
            <a:ext cx="0" cy="646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720894F-462A-4D69-8230-D4BEBBBA1050}"/>
              </a:ext>
            </a:extLst>
          </p:cNvPr>
          <p:cNvCxnSpPr>
            <a:cxnSpLocks/>
          </p:cNvCxnSpPr>
          <p:nvPr/>
        </p:nvCxnSpPr>
        <p:spPr>
          <a:xfrm flipV="1">
            <a:off x="7149720" y="10454269"/>
            <a:ext cx="0" cy="8282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stomShape 1">
            <a:extLst>
              <a:ext uri="{FF2B5EF4-FFF2-40B4-BE49-F238E27FC236}">
                <a16:creationId xmlns:a16="http://schemas.microsoft.com/office/drawing/2014/main" id="{E042AF12-A5A6-4962-9054-A1B1CBEB6ADE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2" dirty="0">
                <a:solidFill>
                  <a:srgbClr val="00618F"/>
                </a:solidFill>
                <a:latin typeface="Arial Narrow"/>
                <a:ea typeface="Arial Narrow"/>
              </a:rPr>
              <a:t>U-I-</a:t>
            </a:r>
            <a:r>
              <a:rPr lang="de-DE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Diagram</a:t>
            </a:r>
            <a:endParaRPr lang="de-DE" sz="4400" spc="-1" dirty="0"/>
          </a:p>
        </p:txBody>
      </p:sp>
    </p:spTree>
    <p:extLst>
      <p:ext uri="{BB962C8B-B14F-4D97-AF65-F5344CB8AC3E}">
        <p14:creationId xmlns:p14="http://schemas.microsoft.com/office/powerpoint/2010/main" val="24885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D9744F7A-3AC4-4F1D-AC00-70AC2A333933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2" dirty="0">
                <a:solidFill>
                  <a:srgbClr val="00618F"/>
                </a:solidFill>
                <a:latin typeface="Arial Narrow"/>
                <a:ea typeface="Arial Narrow"/>
              </a:rPr>
              <a:t>Installation of radiolucent entry windows | </a:t>
            </a:r>
            <a:r>
              <a:rPr lang="en-US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Haldun</a:t>
            </a:r>
            <a:r>
              <a:rPr lang="en-US" sz="4400" spc="-2" dirty="0">
                <a:solidFill>
                  <a:srgbClr val="00618F"/>
                </a:solidFill>
                <a:latin typeface="Arial Narrow"/>
                <a:ea typeface="Arial Narrow"/>
              </a:rPr>
              <a:t> </a:t>
            </a:r>
            <a:r>
              <a:rPr lang="en-US" sz="4400" spc="-2" dirty="0" err="1">
                <a:solidFill>
                  <a:srgbClr val="00618F"/>
                </a:solidFill>
                <a:latin typeface="Arial Narrow"/>
                <a:ea typeface="Arial Narrow"/>
              </a:rPr>
              <a:t>Arda</a:t>
            </a:r>
            <a:r>
              <a:rPr lang="en-US" sz="4400" spc="-2" dirty="0">
                <a:solidFill>
                  <a:srgbClr val="00618F"/>
                </a:solidFill>
                <a:latin typeface="Arial Narrow"/>
                <a:ea typeface="Arial Narrow"/>
              </a:rPr>
              <a:t> (Bachelor Thesis)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DD7B4B-C86B-4A9D-9FB5-8916BDD2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62" y="4438185"/>
            <a:ext cx="5628578" cy="75047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60D098D-1739-42B1-92E5-7CCBA367D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4" y="6297731"/>
            <a:ext cx="8284313" cy="48412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EC26E73-DAE5-4D93-9842-F9968E4C4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3" y="5587069"/>
            <a:ext cx="6810552" cy="626257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4F8E0F4D-FCC5-44DA-BC1C-57C0D7106EAD}"/>
              </a:ext>
            </a:extLst>
          </p:cNvPr>
          <p:cNvSpPr/>
          <p:nvPr/>
        </p:nvSpPr>
        <p:spPr>
          <a:xfrm>
            <a:off x="14050536" y="3134926"/>
            <a:ext cx="8497229" cy="26539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549E91-CB3D-45F2-A662-4E10B8390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993" y="2626111"/>
                <a:ext cx="21944013" cy="7954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spc="-2" dirty="0">
                    <a:latin typeface="Arial Narrow"/>
                  </a:rPr>
                  <a:t>Goals:											Solution:</a:t>
                </a:r>
              </a:p>
              <a:p>
                <a:pPr marL="0" indent="0">
                  <a:buNone/>
                </a:pPr>
                <a:endParaRPr lang="en-US" sz="4000" spc="-2" dirty="0">
                  <a:latin typeface="Arial Narrow"/>
                </a:endParaRPr>
              </a:p>
              <a:p>
                <a:pPr marL="0" indent="0">
                  <a:buNone/>
                </a:pPr>
                <a:r>
                  <a:rPr lang="en-US" sz="4000" spc="-2" dirty="0">
                    <a:latin typeface="Arial Narrow"/>
                  </a:rPr>
                  <a:t>Confine the working gas within the plasma lens 			Foils (</a:t>
                </a:r>
                <a14:m>
                  <m:oMath xmlns:m="http://schemas.openxmlformats.org/officeDocument/2006/math">
                    <m:r>
                      <a:rPr lang="de-DE" sz="4000" i="1" spc="-2">
                        <a:latin typeface="Cambria Math" panose="02040503050406030204" pitchFamily="18" charset="0"/>
                      </a:rPr>
                      <m:t>25</m:t>
                    </m:r>
                    <m:r>
                      <a:rPr lang="de-DE" sz="4000" i="1" spc="-2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4000" i="1" spc="-2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sz="4000" i="1" spc="-2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pc="-2" dirty="0">
                    <a:latin typeface="Arial Narrow"/>
                  </a:rPr>
                  <a:t>kapton)</a:t>
                </a:r>
              </a:p>
              <a:p>
                <a:pPr marL="0" indent="0">
                  <a:buNone/>
                </a:pPr>
                <a:r>
                  <a:rPr lang="en-US" sz="4000" spc="-2" dirty="0">
                    <a:latin typeface="Arial Narrow"/>
                  </a:rPr>
                  <a:t>Allow the particle beam to propagate through the lens    	</a:t>
                </a:r>
              </a:p>
              <a:p>
                <a:endParaRPr lang="en-US" spc="-2" dirty="0">
                  <a:solidFill>
                    <a:srgbClr val="00618F"/>
                  </a:solidFill>
                  <a:latin typeface="Arial Narrow"/>
                </a:endParaRPr>
              </a:p>
              <a:p>
                <a:endParaRPr lang="en-US" spc="-2" dirty="0">
                  <a:solidFill>
                    <a:srgbClr val="00618F"/>
                  </a:solidFill>
                  <a:latin typeface="Arial Narrow"/>
                </a:endParaRPr>
              </a:p>
              <a:p>
                <a:endParaRPr lang="en-US" spc="-2" dirty="0">
                  <a:solidFill>
                    <a:srgbClr val="00618F"/>
                  </a:solidFill>
                  <a:latin typeface="Arial Narrow"/>
                </a:endParaRPr>
              </a:p>
              <a:p>
                <a:pPr marL="0" indent="0">
                  <a:buNone/>
                </a:pPr>
                <a:endParaRPr lang="en-US" spc="-2" dirty="0">
                  <a:solidFill>
                    <a:srgbClr val="00618F"/>
                  </a:solidFill>
                  <a:latin typeface="Arial Narrow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549E91-CB3D-45F2-A662-4E10B8390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993" y="2626111"/>
                <a:ext cx="21944013" cy="7954963"/>
              </a:xfrm>
              <a:blipFill>
                <a:blip r:embed="rId5"/>
                <a:stretch>
                  <a:fillRect l="-1389" t="-2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2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D9744F7A-3AC4-4F1D-AC00-70AC2A333933}"/>
              </a:ext>
            </a:extLst>
          </p:cNvPr>
          <p:cNvSpPr/>
          <p:nvPr/>
        </p:nvSpPr>
        <p:spPr>
          <a:xfrm>
            <a:off x="1893888" y="196850"/>
            <a:ext cx="18873787" cy="1438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2" dirty="0">
                <a:solidFill>
                  <a:srgbClr val="00618F"/>
                </a:solidFill>
                <a:latin typeface="Arial Narrow"/>
                <a:ea typeface="Arial Narrow"/>
              </a:rPr>
              <a:t>Spectroscopic Diagnostic | Sebastian Keller (Bachelor Thesis)  </a:t>
            </a:r>
            <a:endParaRPr lang="de-DE" sz="4400" spc="-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2BA5AA-EC4F-421D-9EDB-5CAA3342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40" y="3620277"/>
            <a:ext cx="11900481" cy="89253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C8896A-17FC-4BC2-8D8E-28856426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4908"/>
            <a:ext cx="10427140" cy="782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549E91-CB3D-45F2-A662-4E10B8390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8361" y="1635125"/>
                <a:ext cx="21944013" cy="7954963"/>
              </a:xfrm>
            </p:spPr>
            <p:txBody>
              <a:bodyPr>
                <a:normAutofit/>
              </a:bodyPr>
              <a:lstStyle/>
              <a:p>
                <a:endParaRPr lang="en-US" sz="4000" spc="-2" dirty="0">
                  <a:solidFill>
                    <a:schemeClr val="tx1"/>
                  </a:solidFill>
                  <a:latin typeface="Arial Narrow"/>
                </a:endParaRPr>
              </a:p>
              <a:p>
                <a:pPr marL="0" indent="0">
                  <a:buNone/>
                </a:pPr>
                <a:r>
                  <a:rPr lang="en-US" sz="4000" spc="-2" dirty="0">
                    <a:solidFill>
                      <a:schemeClr val="tx1"/>
                    </a:solidFill>
                    <a:latin typeface="Arial Narrow"/>
                  </a:rPr>
                  <a:t>Examination of the symmetry of the discharge </a:t>
                </a:r>
              </a:p>
              <a:p>
                <a:pPr marL="0" indent="0">
                  <a:buNone/>
                </a:pPr>
                <a:r>
                  <a:rPr lang="en-US" sz="4000" spc="-2" dirty="0">
                    <a:solidFill>
                      <a:schemeClr val="tx1"/>
                    </a:solidFill>
                    <a:latin typeface="Arial Narrow"/>
                  </a:rPr>
                  <a:t>Compare Spitzer resistivities </a:t>
                </a:r>
                <a14:m>
                  <m:oMath xmlns:m="http://schemas.openxmlformats.org/officeDocument/2006/math">
                    <m:r>
                      <a:rPr lang="en-US" sz="4000" i="1" spc="-2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sz="4000" b="0" i="1" spc="-2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4000" spc="-2" dirty="0">
                    <a:solidFill>
                      <a:schemeClr val="tx1"/>
                    </a:solidFill>
                    <a:latin typeface="Arial Narrow"/>
                  </a:rPr>
                  <a:t>,         </a:t>
                </a:r>
                <a14:m>
                  <m:oMath xmlns:m="http://schemas.openxmlformats.org/officeDocument/2006/math">
                    <m:r>
                      <a:rPr lang="de-DE" sz="4000" b="0" i="0" spc="-2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4000" i="1" spc="-2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de-DE" sz="4000" i="1" spc="-2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de-DE" sz="400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de-DE" sz="4000" i="1" spc="-2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de-DE" sz="400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4000" b="0" i="1" spc="-2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4000" spc="-2" dirty="0">
                    <a:solidFill>
                      <a:schemeClr val="tx1"/>
                    </a:solidFill>
                    <a:latin typeface="Arial Narrow"/>
                  </a:rPr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9549E91-CB3D-45F2-A662-4E10B8390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8361" y="1635125"/>
                <a:ext cx="21944013" cy="7954963"/>
              </a:xfr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B6DB1C0-21F2-4C2D-88CC-20789AE4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0" y="11919065"/>
            <a:ext cx="938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accent1"/>
                </a:solidFill>
                <a:latin typeface="Georgia" panose="02040502050405020303" pitchFamily="18" charset="0"/>
              </a:rPr>
              <a:t>Heatmap of 4 spectra on one camera chip</a:t>
            </a:r>
            <a:endParaRPr lang="de-DE" altLang="de-DE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191BF10-DC08-49B5-89F9-D14B5D8D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361" y="11919065"/>
            <a:ext cx="9380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chemeClr val="accent1"/>
                </a:solidFill>
                <a:latin typeface="Georgia" panose="02040502050405020303" pitchFamily="18" charset="0"/>
              </a:rPr>
              <a:t>Spectra of 4 different angles and the same radii and times along the beam axis</a:t>
            </a:r>
            <a:endParaRPr lang="de-DE" altLang="de-DE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4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</Words>
  <Application>Microsoft Office PowerPoint</Application>
  <PresentationFormat>Benutzerdefiniert</PresentationFormat>
  <Paragraphs>150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Cambria Math</vt:lpstr>
      <vt:lpstr>DejaVu Sans</vt:lpstr>
      <vt:lpstr>Georgia</vt:lpstr>
      <vt:lpstr>Office Theme</vt:lpstr>
      <vt:lpstr>Plasma Lens Experiment at the LIGHT Beamline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Arkadij Schewtschenko</dc:creator>
  <dc:description/>
  <cp:lastModifiedBy>Marius Dehmer</cp:lastModifiedBy>
  <cp:revision>381</cp:revision>
  <dcterms:modified xsi:type="dcterms:W3CDTF">2024-10-29T13:33:58Z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