
<file path=[Content_Types].xml><?xml version="1.0" encoding="utf-8"?>
<Types xmlns="http://schemas.openxmlformats.org/package/2006/content-types">
  <Default Extension="png" ContentType="image/png"/>
  <Default Extension="tmp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60" r:id="rId3"/>
    <p:sldId id="259" r:id="rId4"/>
    <p:sldId id="261" r:id="rId5"/>
    <p:sldId id="262" r:id="rId6"/>
    <p:sldId id="263" r:id="rId7"/>
    <p:sldId id="264" r:id="rId8"/>
    <p:sldId id="268" r:id="rId9"/>
    <p:sldId id="265" r:id="rId10"/>
    <p:sldId id="266" r:id="rId11"/>
    <p:sldId id="267" r:id="rId12"/>
    <p:sldId id="269" r:id="rId13"/>
    <p:sldId id="271" r:id="rId14"/>
    <p:sldId id="270" r:id="rId15"/>
    <p:sldId id="272" r:id="rId16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6666"/>
    <a:srgbClr val="333333"/>
    <a:srgbClr val="EAEAEA"/>
    <a:srgbClr val="FDBB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3" autoAdjust="0"/>
    <p:restoredTop sz="94655" autoAdjust="0"/>
  </p:normalViewPr>
  <p:slideViewPr>
    <p:cSldViewPr snapToGrid="0" snapToObjects="1">
      <p:cViewPr>
        <p:scale>
          <a:sx n="125" d="100"/>
          <a:sy n="125" d="100"/>
        </p:scale>
        <p:origin x="90" y="50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851660-0934-124D-A4B3-496C7F320307}" type="datetimeFigureOut">
              <a:rPr lang="de-DE" smtClean="0"/>
              <a:t>29.10.2024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3A3EDE-7EBB-0F4A-80C2-34DB9D2E2ED3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282155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28EF-C252-394A-93BF-1C478CFA0896}" type="datetimeFigureOut">
              <a:rPr lang="de-DE" smtClean="0"/>
              <a:t>29.10.2024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AE02386-BEE7-5D4D-B4E7-4BB579C4788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2901983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7040B52E-6118-F844-8FBE-85B6AFDC9E2A}"/>
              </a:ext>
            </a:extLst>
          </p:cNvPr>
          <p:cNvGrpSpPr/>
          <p:nvPr userDrawn="1"/>
        </p:nvGrpSpPr>
        <p:grpSpPr>
          <a:xfrm>
            <a:off x="1502578" y="976199"/>
            <a:ext cx="7426269" cy="3877686"/>
            <a:chOff x="1502578" y="976199"/>
            <a:chExt cx="7426269" cy="3877686"/>
          </a:xfrm>
        </p:grpSpPr>
        <p:sp>
          <p:nvSpPr>
            <p:cNvPr id="4" name="Rechteck 3">
              <a:extLst>
                <a:ext uri="{FF2B5EF4-FFF2-40B4-BE49-F238E27FC236}">
                  <a16:creationId xmlns:a16="http://schemas.microsoft.com/office/drawing/2014/main" id="{3FAB316F-95F1-6040-AB6B-EF23A5D58FAF}"/>
                </a:ext>
              </a:extLst>
            </p:cNvPr>
            <p:cNvSpPr/>
            <p:nvPr userDrawn="1"/>
          </p:nvSpPr>
          <p:spPr>
            <a:xfrm>
              <a:off x="7781365" y="3854824"/>
              <a:ext cx="1147482" cy="99906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9DE39F29-B8C0-C64D-ADFE-A8AFF963CB1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02578" y="976199"/>
              <a:ext cx="6099496" cy="3877686"/>
            </a:xfrm>
            <a:prstGeom prst="rect">
              <a:avLst/>
            </a:prstGeom>
          </p:spPr>
        </p:pic>
      </p:grp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151529" y="2738074"/>
            <a:ext cx="4303059" cy="584900"/>
          </a:xfrm>
        </p:spPr>
        <p:txBody>
          <a:bodyPr anchor="b" anchorCtr="0">
            <a:noAutofit/>
          </a:bodyPr>
          <a:lstStyle>
            <a:lvl1pPr algn="ctr">
              <a:defRPr sz="2400">
                <a:solidFill>
                  <a:srgbClr val="666666"/>
                </a:solidFill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51529" y="3322973"/>
            <a:ext cx="4303060" cy="531851"/>
          </a:xfrm>
        </p:spPr>
        <p:txBody>
          <a:bodyPr>
            <a:normAutofit/>
          </a:bodyPr>
          <a:lstStyle>
            <a:lvl1pPr marL="0" indent="0" algn="ctr">
              <a:buNone/>
              <a:defRPr sz="1500">
                <a:solidFill>
                  <a:schemeClr val="bg1">
                    <a:lumMod val="6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 dirty="0"/>
          </a:p>
        </p:txBody>
      </p:sp>
      <p:sp>
        <p:nvSpPr>
          <p:cNvPr id="13" name="Rechteck 12"/>
          <p:cNvSpPr/>
          <p:nvPr userDrawn="1"/>
        </p:nvSpPr>
        <p:spPr>
          <a:xfrm>
            <a:off x="404091" y="4987636"/>
            <a:ext cx="3371273" cy="155864"/>
          </a:xfrm>
          <a:prstGeom prst="rect">
            <a:avLst/>
          </a:prstGeom>
          <a:solidFill>
            <a:srgbClr val="EAEAE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</p:spTree>
    <p:extLst>
      <p:ext uri="{BB962C8B-B14F-4D97-AF65-F5344CB8AC3E}">
        <p14:creationId xmlns:p14="http://schemas.microsoft.com/office/powerpoint/2010/main" val="240993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568" y="230397"/>
            <a:ext cx="6700979" cy="590668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23547" y="4914483"/>
            <a:ext cx="825285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76649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0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Datumsplatzhalter 4"/>
          <p:cNvSpPr>
            <a:spLocks noGrp="1"/>
          </p:cNvSpPr>
          <p:nvPr>
            <p:ph type="dt" sz="half" idx="13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9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6602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5CBDDA-5CCF-8748-8988-9DC6C8981774}" type="slidenum">
              <a:rPr lang="de-DE" smtClean="0"/>
              <a:t>‹Nr.›</a:t>
            </a:fld>
            <a:endParaRPr lang="de-DE"/>
          </a:p>
        </p:txBody>
      </p:sp>
      <p:sp>
        <p:nvSpPr>
          <p:cNvPr id="4" name="Datumsplatzhalter 4"/>
          <p:cNvSpPr>
            <a:spLocks noGrp="1"/>
          </p:cNvSpPr>
          <p:nvPr>
            <p:ph type="dt" sz="half" idx="2"/>
          </p:nvPr>
        </p:nvSpPr>
        <p:spPr>
          <a:xfrm>
            <a:off x="7099001" y="4914483"/>
            <a:ext cx="849831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7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3962401" y="4920459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897924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erade Verbindung 26">
            <a:extLst>
              <a:ext uri="{FF2B5EF4-FFF2-40B4-BE49-F238E27FC236}">
                <a16:creationId xmlns:a16="http://schemas.microsoft.com/office/drawing/2014/main" id="{943494DA-FA9D-1447-B70B-2896FD77F5D0}"/>
              </a:ext>
            </a:extLst>
          </p:cNvPr>
          <p:cNvCxnSpPr/>
          <p:nvPr userDrawn="1"/>
        </p:nvCxnSpPr>
        <p:spPr>
          <a:xfrm>
            <a:off x="0" y="5049583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Bild 6" descr="GSI_Logo_rgb.png">
            <a:extLst>
              <a:ext uri="{FF2B5EF4-FFF2-40B4-BE49-F238E27FC236}">
                <a16:creationId xmlns:a16="http://schemas.microsoft.com/office/drawing/2014/main" id="{0E0D4DB1-EEDA-A644-B002-75EBF9968E0A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839" y="363875"/>
            <a:ext cx="1129081" cy="376361"/>
          </a:xfrm>
          <a:prstGeom prst="rect">
            <a:avLst/>
          </a:prstGeom>
        </p:spPr>
      </p:pic>
      <p:cxnSp>
        <p:nvCxnSpPr>
          <p:cNvPr id="23" name="Gerade Verbindung 22">
            <a:extLst>
              <a:ext uri="{FF2B5EF4-FFF2-40B4-BE49-F238E27FC236}">
                <a16:creationId xmlns:a16="http://schemas.microsoft.com/office/drawing/2014/main" id="{2AC6B5F8-0827-6645-B5C9-ED4385971D8F}"/>
              </a:ext>
            </a:extLst>
          </p:cNvPr>
          <p:cNvCxnSpPr/>
          <p:nvPr userDrawn="1"/>
        </p:nvCxnSpPr>
        <p:spPr>
          <a:xfrm>
            <a:off x="0" y="826224"/>
            <a:ext cx="9144000" cy="0"/>
          </a:xfrm>
          <a:prstGeom prst="line">
            <a:avLst/>
          </a:prstGeom>
          <a:ln w="203200">
            <a:solidFill>
              <a:srgbClr val="EAEAE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Rechteck 23">
            <a:extLst>
              <a:ext uri="{FF2B5EF4-FFF2-40B4-BE49-F238E27FC236}">
                <a16:creationId xmlns:a16="http://schemas.microsoft.com/office/drawing/2014/main" id="{CC9BBC89-C94F-2342-BFB0-0C52DC04C485}"/>
              </a:ext>
            </a:extLst>
          </p:cNvPr>
          <p:cNvSpPr>
            <a:spLocks/>
          </p:cNvSpPr>
          <p:nvPr userDrawn="1"/>
        </p:nvSpPr>
        <p:spPr>
          <a:xfrm>
            <a:off x="-1" y="727074"/>
            <a:ext cx="201600" cy="201600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5E807027-043F-224A-B8A1-2EA6FD7AA9B7}"/>
              </a:ext>
            </a:extLst>
          </p:cNvPr>
          <p:cNvSpPr>
            <a:spLocks/>
          </p:cNvSpPr>
          <p:nvPr userDrawn="1"/>
        </p:nvSpPr>
        <p:spPr>
          <a:xfrm>
            <a:off x="-1" y="4949824"/>
            <a:ext cx="203277" cy="203277"/>
          </a:xfrm>
          <a:prstGeom prst="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317635" y="1088015"/>
            <a:ext cx="8420176" cy="367768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015792" y="4914482"/>
            <a:ext cx="744898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  <a:latin typeface="Arial"/>
                <a:cs typeface="Arial"/>
              </a:defRPr>
            </a:lvl1pPr>
          </a:lstStyle>
          <a:p>
            <a:fld id="{125CBDDA-5CCF-8748-8988-9DC6C8981774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feld 10"/>
          <p:cNvSpPr txBox="1"/>
          <p:nvPr/>
        </p:nvSpPr>
        <p:spPr>
          <a:xfrm>
            <a:off x="435270" y="4950517"/>
            <a:ext cx="3527133" cy="20774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0" marR="0" indent="0" algn="l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750" dirty="0">
                <a:solidFill>
                  <a:srgbClr val="333333"/>
                </a:solidFill>
                <a:latin typeface="Arial"/>
                <a:cs typeface="Arial"/>
              </a:rPr>
              <a:t>GSI Helmholtzzentrum für Schwerionenforschung GmbH</a:t>
            </a:r>
          </a:p>
        </p:txBody>
      </p:sp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317638" y="231075"/>
            <a:ext cx="6129236" cy="59066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2"/>
          </p:nvPr>
        </p:nvSpPr>
        <p:spPr>
          <a:xfrm>
            <a:off x="7151256" y="4914482"/>
            <a:ext cx="848374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rgbClr val="333333"/>
                </a:solidFill>
              </a:defRPr>
            </a:lvl1pPr>
          </a:lstStyle>
          <a:p>
            <a:r>
              <a:rPr lang="de-DE"/>
              <a:t>31.03.14</a:t>
            </a:r>
            <a:endParaRPr lang="de-DE" dirty="0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3"/>
          </p:nvPr>
        </p:nvSpPr>
        <p:spPr>
          <a:xfrm>
            <a:off x="4013201" y="4920458"/>
            <a:ext cx="3136599" cy="2678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0">
                <a:solidFill>
                  <a:srgbClr val="333333"/>
                </a:solidFill>
              </a:defRPr>
            </a:lvl1pPr>
          </a:lstStyle>
          <a:p>
            <a:pPr algn="l"/>
            <a:r>
              <a:rPr lang="de-DE"/>
              <a:t>Name/Vortragstitel</a:t>
            </a:r>
            <a:endParaRPr lang="de-DE" dirty="0"/>
          </a:p>
        </p:txBody>
      </p:sp>
      <p:pic>
        <p:nvPicPr>
          <p:cNvPr id="13" name="Bild 12" descr="FAIR_Logo_rgb.png">
            <a:extLst>
              <a:ext uri="{FF2B5EF4-FFF2-40B4-BE49-F238E27FC236}">
                <a16:creationId xmlns:a16="http://schemas.microsoft.com/office/drawing/2014/main" id="{6EBF7B64-1F60-354C-83F5-CFA893F204B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0829" y="206825"/>
            <a:ext cx="775055" cy="645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886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</p:sldLayoutIdLst>
  <p:hf sldNum="0" hdr="0" ftr="0" dt="0"/>
  <p:txStyles>
    <p:titleStyle>
      <a:lvl1pPr algn="l" defTabSz="342900" rtl="0" eaLnBrk="1" latinLnBrk="0" hangingPunct="1">
        <a:spcBef>
          <a:spcPct val="0"/>
        </a:spcBef>
        <a:buNone/>
        <a:defRPr sz="1800" b="1" kern="1200">
          <a:solidFill>
            <a:srgbClr val="333333"/>
          </a:solidFill>
          <a:latin typeface="Arial"/>
          <a:ea typeface="+mj-ea"/>
          <a:cs typeface="Arial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800" kern="1200">
          <a:solidFill>
            <a:srgbClr val="333333"/>
          </a:solidFill>
          <a:latin typeface="Arial"/>
          <a:ea typeface="+mn-ea"/>
          <a:cs typeface="Arial"/>
        </a:defRPr>
      </a:lvl1pPr>
      <a:lvl2pPr marL="557213" indent="-214313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500" kern="1200">
          <a:solidFill>
            <a:srgbClr val="333333"/>
          </a:solidFill>
          <a:latin typeface="Arial"/>
          <a:ea typeface="+mn-ea"/>
          <a:cs typeface="Arial"/>
        </a:defRPr>
      </a:lvl2pPr>
      <a:lvl3pPr marL="8572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350" kern="1200">
          <a:solidFill>
            <a:srgbClr val="333333"/>
          </a:solidFill>
          <a:latin typeface="Arial"/>
          <a:ea typeface="+mn-ea"/>
          <a:cs typeface="Arial"/>
        </a:defRPr>
      </a:lvl3pPr>
      <a:lvl4pPr marL="12001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200" kern="1200">
          <a:solidFill>
            <a:srgbClr val="333333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Clr>
          <a:srgbClr val="FDBB63"/>
        </a:buClr>
        <a:buFont typeface="Wingdings" charset="2"/>
        <a:buChar char="§"/>
        <a:defRPr sz="1050" kern="1200">
          <a:solidFill>
            <a:srgbClr val="333333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mp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233182" y="2738074"/>
            <a:ext cx="6467911" cy="584900"/>
          </a:xfrm>
        </p:spPr>
        <p:txBody>
          <a:bodyPr/>
          <a:lstStyle/>
          <a:p>
            <a:r>
              <a:rPr lang="de-DE" dirty="0" smtClean="0"/>
              <a:t>Motion </a:t>
            </a:r>
            <a:r>
              <a:rPr lang="de-DE" dirty="0" err="1" smtClean="0"/>
              <a:t>prediction</a:t>
            </a:r>
            <a:r>
              <a:rPr lang="de-DE" dirty="0" smtClean="0"/>
              <a:t> </a:t>
            </a:r>
            <a:r>
              <a:rPr lang="de-DE" dirty="0" err="1" smtClean="0"/>
              <a:t>for</a:t>
            </a:r>
            <a:r>
              <a:rPr lang="de-DE" dirty="0" smtClean="0"/>
              <a:t> online </a:t>
            </a:r>
            <a:r>
              <a:rPr lang="de-DE" dirty="0" err="1" smtClean="0"/>
              <a:t>delivered</a:t>
            </a:r>
            <a:r>
              <a:rPr lang="de-DE" dirty="0" smtClean="0"/>
              <a:t> dose </a:t>
            </a:r>
            <a:r>
              <a:rPr lang="de-DE" dirty="0" err="1" smtClean="0"/>
              <a:t>verification</a:t>
            </a:r>
            <a:r>
              <a:rPr lang="de-DE" dirty="0" smtClean="0"/>
              <a:t> in </a:t>
            </a:r>
            <a:r>
              <a:rPr lang="de-DE" dirty="0" err="1" smtClean="0"/>
              <a:t>carbon</a:t>
            </a:r>
            <a:r>
              <a:rPr lang="de-DE" dirty="0" smtClean="0"/>
              <a:t> </a:t>
            </a:r>
            <a:r>
              <a:rPr lang="de-DE" dirty="0" err="1" smtClean="0"/>
              <a:t>ion</a:t>
            </a:r>
            <a:r>
              <a:rPr lang="de-DE" dirty="0" smtClean="0"/>
              <a:t> </a:t>
            </a:r>
            <a:r>
              <a:rPr lang="de-DE" dirty="0" err="1" smtClean="0"/>
              <a:t>therapy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181137" y="3332295"/>
            <a:ext cx="4572000" cy="531851"/>
          </a:xfrm>
        </p:spPr>
        <p:txBody>
          <a:bodyPr>
            <a:noAutofit/>
          </a:bodyPr>
          <a:lstStyle/>
          <a:p>
            <a:r>
              <a:rPr lang="de-DE" sz="1400" dirty="0" smtClean="0"/>
              <a:t>K. Abu Mustafa, C. Galeone, M. Durante, C. </a:t>
            </a:r>
            <a:r>
              <a:rPr lang="de-DE" sz="1400" dirty="0" err="1" smtClean="0"/>
              <a:t>Graeff</a:t>
            </a:r>
            <a:r>
              <a:rPr lang="de-DE" sz="1400" dirty="0" smtClean="0"/>
              <a:t>, </a:t>
            </a:r>
            <a:r>
              <a:rPr lang="de-DE" sz="1400" dirty="0" err="1" smtClean="0"/>
              <a:t>and</a:t>
            </a:r>
            <a:r>
              <a:rPr lang="de-DE" sz="1400" dirty="0" smtClean="0"/>
              <a:t> </a:t>
            </a:r>
            <a:r>
              <a:rPr lang="de-DE" sz="1400" u="sng" dirty="0" smtClean="0"/>
              <a:t>L. Volz</a:t>
            </a:r>
          </a:p>
          <a:p>
            <a:r>
              <a:rPr lang="de-DE" sz="1400" dirty="0" err="1" smtClean="0"/>
              <a:t>Biophysics</a:t>
            </a:r>
            <a:endParaRPr lang="de-DE" sz="1400" dirty="0"/>
          </a:p>
        </p:txBody>
      </p:sp>
    </p:spTree>
    <p:extLst>
      <p:ext uri="{BB962C8B-B14F-4D97-AF65-F5344CB8AC3E}">
        <p14:creationId xmlns:p14="http://schemas.microsoft.com/office/powerpoint/2010/main" val="39101991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9 recorded motion traces, 7/2 train test split</a:t>
            </a:r>
          </a:p>
          <a:p>
            <a:r>
              <a:rPr lang="en-US" dirty="0" smtClean="0"/>
              <a:t>Total of ~1h of motion signals</a:t>
            </a:r>
            <a:endParaRPr lang="en-US" dirty="0"/>
          </a:p>
        </p:txBody>
      </p:sp>
      <p:pic>
        <p:nvPicPr>
          <p:cNvPr id="4" name="Inhaltsplatzhalter 6">
            <a:extLst>
              <a:ext uri="{FF2B5EF4-FFF2-40B4-BE49-F238E27FC236}">
                <a16:creationId xmlns:a16="http://schemas.microsoft.com/office/drawing/2014/main" id="{7776EDDB-49EC-0BAE-4E58-54CD62131A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82" y="1789323"/>
            <a:ext cx="3840000" cy="2880000"/>
          </a:xfrm>
          <a:prstGeom prst="rect">
            <a:avLst/>
          </a:prstGeom>
        </p:spPr>
      </p:pic>
      <p:pic>
        <p:nvPicPr>
          <p:cNvPr id="5" name="Inhaltsplatzhalter 8">
            <a:extLst>
              <a:ext uri="{FF2B5EF4-FFF2-40B4-BE49-F238E27FC236}">
                <a16:creationId xmlns:a16="http://schemas.microsoft.com/office/drawing/2014/main" id="{587C0BBA-5822-F080-54AA-F1DE30B0FC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1817" y="1789323"/>
            <a:ext cx="384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23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 augmentation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Data augmentation (amplitude variation, baseline drifts) for more robust model</a:t>
            </a:r>
            <a:endParaRPr lang="en-US" dirty="0"/>
          </a:p>
        </p:txBody>
      </p:sp>
      <p:pic>
        <p:nvPicPr>
          <p:cNvPr id="4" name="Inhaltsplatzhalter 5">
            <a:extLst>
              <a:ext uri="{FF2B5EF4-FFF2-40B4-BE49-F238E27FC236}">
                <a16:creationId xmlns:a16="http://schemas.microsoft.com/office/drawing/2014/main" id="{41CB7CA8-4EC1-705C-0B73-E6369661C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635" y="1486859"/>
            <a:ext cx="3840000" cy="2880000"/>
          </a:xfrm>
          <a:prstGeom prst="rect">
            <a:avLst/>
          </a:prstGeom>
        </p:spPr>
      </p:pic>
      <p:pic>
        <p:nvPicPr>
          <p:cNvPr id="5" name="Inhaltsplatzhalter 7">
            <a:extLst>
              <a:ext uri="{FF2B5EF4-FFF2-40B4-BE49-F238E27FC236}">
                <a16:creationId xmlns:a16="http://schemas.microsoft.com/office/drawing/2014/main" id="{151AADA3-DEC4-EABC-DDA4-6042A380B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4410" y="1486859"/>
            <a:ext cx="3840000" cy="28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774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Motion traces (test 1)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Inhaltsplatzhalter 5">
            <a:extLst>
              <a:ext uri="{FF2B5EF4-FFF2-40B4-BE49-F238E27FC236}">
                <a16:creationId xmlns:a16="http://schemas.microsoft.com/office/drawing/2014/main" id="{E2D6E0B6-6902-46E3-5CC9-BF883DA186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812" y="1248250"/>
            <a:ext cx="4320000" cy="2160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F328468A-9DB2-1B1E-D76F-91CE2BF6EB89}"/>
              </a:ext>
            </a:extLst>
          </p:cNvPr>
          <p:cNvSpPr txBox="1"/>
          <p:nvPr/>
        </p:nvSpPr>
        <p:spPr>
          <a:xfrm>
            <a:off x="317635" y="3724437"/>
            <a:ext cx="8530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Prediction: 8s input, 250ms prediction (equivalent to 10 data points) into the future</a:t>
            </a:r>
          </a:p>
          <a:p>
            <a:r>
              <a:rPr lang="en-US" dirty="0" smtClean="0"/>
              <a:t>Maximum </a:t>
            </a:r>
            <a:r>
              <a:rPr lang="en-US" dirty="0"/>
              <a:t>error: 2.44 mm</a:t>
            </a:r>
          </a:p>
          <a:p>
            <a:r>
              <a:rPr lang="en-US" dirty="0"/>
              <a:t>MAE: 0.51 mm</a:t>
            </a:r>
          </a:p>
        </p:txBody>
      </p:sp>
      <p:pic>
        <p:nvPicPr>
          <p:cNvPr id="7" name="Inhaltsplatzhalter 6">
            <a:extLst>
              <a:ext uri="{FF2B5EF4-FFF2-40B4-BE49-F238E27FC236}">
                <a16:creationId xmlns:a16="http://schemas.microsoft.com/office/drawing/2014/main" id="{72ED1836-5B31-0000-8D5B-901B02776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7723" y="1248250"/>
            <a:ext cx="431999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46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Motion traces (test 2)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Inhaltsplatzhalter 6">
            <a:extLst>
              <a:ext uri="{FF2B5EF4-FFF2-40B4-BE49-F238E27FC236}">
                <a16:creationId xmlns:a16="http://schemas.microsoft.com/office/drawing/2014/main" id="{2E2219FA-CC26-FBC3-7D64-8D966C76E5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7635" y="1656359"/>
            <a:ext cx="4320000" cy="2160000"/>
          </a:xfrm>
          <a:prstGeom prst="rect">
            <a:avLst/>
          </a:prstGeom>
        </p:spPr>
      </p:pic>
      <p:pic>
        <p:nvPicPr>
          <p:cNvPr id="5" name="Inhaltsplatzhalter 7">
            <a:extLst>
              <a:ext uri="{FF2B5EF4-FFF2-40B4-BE49-F238E27FC236}">
                <a16:creationId xmlns:a16="http://schemas.microsoft.com/office/drawing/2014/main" id="{434ED36D-00A2-A604-EC1B-1D6E484802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808" y="1606238"/>
            <a:ext cx="4320000" cy="2160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E44A1B1-17C3-7DA3-352F-6A64F372FD8D}"/>
              </a:ext>
            </a:extLst>
          </p:cNvPr>
          <p:cNvSpPr txBox="1"/>
          <p:nvPr/>
        </p:nvSpPr>
        <p:spPr>
          <a:xfrm>
            <a:off x="422568" y="3983115"/>
            <a:ext cx="87214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Prediction: 8s input, 250ms prediction (equivalent to 10 data points) into the </a:t>
            </a:r>
            <a:r>
              <a:rPr lang="en-US" dirty="0" smtClean="0"/>
              <a:t>future</a:t>
            </a:r>
            <a:endParaRPr lang="en-US" dirty="0" smtClean="0"/>
          </a:p>
          <a:p>
            <a:r>
              <a:rPr lang="en-US" dirty="0" smtClean="0"/>
              <a:t>Maximum </a:t>
            </a:r>
            <a:r>
              <a:rPr lang="en-US" dirty="0"/>
              <a:t>error: 9.33 mm</a:t>
            </a:r>
          </a:p>
          <a:p>
            <a:r>
              <a:rPr lang="en-US" dirty="0"/>
              <a:t>MAE: 0.45 mm</a:t>
            </a:r>
          </a:p>
        </p:txBody>
      </p:sp>
    </p:spTree>
    <p:extLst>
      <p:ext uri="{BB962C8B-B14F-4D97-AF65-F5344CB8AC3E}">
        <p14:creationId xmlns:p14="http://schemas.microsoft.com/office/powerpoint/2010/main" val="2634572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Results: comparison of dose calculation</a:t>
            </a:r>
            <a:endParaRPr lang="en-US" dirty="0"/>
          </a:p>
        </p:txBody>
      </p:sp>
      <p:pic>
        <p:nvPicPr>
          <p:cNvPr id="4" name="Inhaltsplatzhalter 5">
            <a:extLst>
              <a:ext uri="{FF2B5EF4-FFF2-40B4-BE49-F238E27FC236}">
                <a16:creationId xmlns:a16="http://schemas.microsoft.com/office/drawing/2014/main" id="{E7888BD8-A568-760B-5F80-F20893E8104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2807039" y="1496211"/>
            <a:ext cx="2883465" cy="2880000"/>
          </a:xfrm>
          <a:prstGeom prst="rect">
            <a:avLst/>
          </a:prstGeom>
        </p:spPr>
      </p:pic>
      <p:pic>
        <p:nvPicPr>
          <p:cNvPr id="5" name="Inhaltsplatzhalter 7">
            <a:extLst>
              <a:ext uri="{FF2B5EF4-FFF2-40B4-BE49-F238E27FC236}">
                <a16:creationId xmlns:a16="http://schemas.microsoft.com/office/drawing/2014/main" id="{82544358-5D55-6CEB-AA38-FCF3F2B2F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0504" y="1496211"/>
            <a:ext cx="2866086" cy="2880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7768EA28-6178-1361-2D6F-9E21F37C7FAB}"/>
              </a:ext>
            </a:extLst>
          </p:cNvPr>
          <p:cNvSpPr txBox="1"/>
          <p:nvPr/>
        </p:nvSpPr>
        <p:spPr>
          <a:xfrm>
            <a:off x="2671665" y="4358530"/>
            <a:ext cx="385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Real motion trace</a:t>
            </a:r>
          </a:p>
          <a:p>
            <a:r>
              <a:rPr lang="en-US" dirty="0"/>
              <a:t>Gamma index: 98.8%</a:t>
            </a: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9E1FE07-1A1F-417B-CBB2-802D3FE1FD9C}"/>
              </a:ext>
            </a:extLst>
          </p:cNvPr>
          <p:cNvSpPr txBox="1"/>
          <p:nvPr/>
        </p:nvSpPr>
        <p:spPr>
          <a:xfrm>
            <a:off x="5690504" y="4377580"/>
            <a:ext cx="3854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Predicted motion trace</a:t>
            </a:r>
          </a:p>
          <a:p>
            <a:r>
              <a:rPr lang="en-US" dirty="0"/>
              <a:t>Gamma index: 98.8%</a:t>
            </a:r>
          </a:p>
        </p:txBody>
      </p:sp>
      <p:pic>
        <p:nvPicPr>
          <p:cNvPr id="8" name="Inhaltsplatzhalt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99" y="1496211"/>
            <a:ext cx="2402215" cy="2402215"/>
          </a:xfrm>
          <a:prstGeom prst="rect">
            <a:avLst/>
          </a:prstGeom>
        </p:spPr>
      </p:pic>
      <p:sp>
        <p:nvSpPr>
          <p:cNvPr id="9" name="Abgerundetes Rechteck 8"/>
          <p:cNvSpPr/>
          <p:nvPr/>
        </p:nvSpPr>
        <p:spPr>
          <a:xfrm>
            <a:off x="1281186" y="2463771"/>
            <a:ext cx="6635694" cy="628650"/>
          </a:xfrm>
          <a:prstGeom prst="round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/>
              <a:t>No significant difference between predictions based on real and predicted motion</a:t>
            </a:r>
            <a:endParaRPr lang="en-US" dirty="0"/>
          </a:p>
        </p:txBody>
      </p:sp>
      <p:sp>
        <p:nvSpPr>
          <p:cNvPr id="10" name="Textfeld 9"/>
          <p:cNvSpPr txBox="1"/>
          <p:nvPr/>
        </p:nvSpPr>
        <p:spPr>
          <a:xfrm>
            <a:off x="164199" y="1097280"/>
            <a:ext cx="5589992" cy="369332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Ø"/>
            </a:pPr>
            <a:r>
              <a:rPr lang="en-US" dirty="0" smtClean="0"/>
              <a:t>Use predicted motion trace as input to 4D-RIDOS 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29151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200"/>
              </a:spcAft>
            </a:pPr>
            <a:r>
              <a:rPr lang="en-US" dirty="0" smtClean="0"/>
              <a:t>Motion is a challenge for precise ion beam treatments 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Online dose verification is needed to ensure correct dose delivery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We designed an LSTM model to predict motion from optical tracking system to be used as input for real-time delivered dose verification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So far: promising results on test data (still idealized)</a:t>
            </a:r>
          </a:p>
          <a:p>
            <a:pPr>
              <a:spcAft>
                <a:spcPts val="1200"/>
              </a:spcAft>
            </a:pPr>
            <a:r>
              <a:rPr lang="en-US" dirty="0" smtClean="0"/>
              <a:t>Next: 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Application to real breathing curves </a:t>
            </a:r>
          </a:p>
          <a:p>
            <a:pPr lvl="1">
              <a:spcAft>
                <a:spcPts val="1200"/>
              </a:spcAft>
            </a:pPr>
            <a:r>
              <a:rPr lang="en-US" dirty="0" smtClean="0"/>
              <a:t>Anatomically informed model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2708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Moving tumors</a:t>
            </a:r>
            <a:endParaRPr lang="en-US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129" y="1244646"/>
            <a:ext cx="3857664" cy="299207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01327" y="1244646"/>
            <a:ext cx="4196115" cy="2992074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7676670" y="4907280"/>
            <a:ext cx="1329210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M. </a:t>
            </a:r>
            <a:r>
              <a:rPr lang="en-US" sz="1400" dirty="0" err="1" smtClean="0">
                <a:solidFill>
                  <a:schemeClr val="bg1">
                    <a:lumMod val="65000"/>
                  </a:schemeClr>
                </a:solidFill>
              </a:rPr>
              <a:t>Söhn</a:t>
            </a:r>
            <a:r>
              <a:rPr lang="en-US" sz="1400" dirty="0" smtClean="0">
                <a:solidFill>
                  <a:schemeClr val="bg1">
                    <a:lumMod val="65000"/>
                  </a:schemeClr>
                </a:solidFill>
              </a:rPr>
              <a:t>, LMU</a:t>
            </a:r>
          </a:p>
        </p:txBody>
      </p:sp>
      <p:sp>
        <p:nvSpPr>
          <p:cNvPr id="7" name="Abgerundetes Rechteck 6"/>
          <p:cNvSpPr/>
          <p:nvPr/>
        </p:nvSpPr>
        <p:spPr>
          <a:xfrm>
            <a:off x="422568" y="4284341"/>
            <a:ext cx="8389257" cy="537029"/>
          </a:xfrm>
          <a:prstGeom prst="round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 smtClean="0"/>
              <a:t>High spatial precision of particle therapy requires high precision image guidance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6706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Motion management in particle therapy</a:t>
            </a:r>
            <a:endParaRPr lang="en-US" dirty="0"/>
          </a:p>
        </p:txBody>
      </p:sp>
      <p:grpSp>
        <p:nvGrpSpPr>
          <p:cNvPr id="26" name="Gruppieren 25"/>
          <p:cNvGrpSpPr>
            <a:grpSpLocks noChangeAspect="1"/>
          </p:cNvGrpSpPr>
          <p:nvPr/>
        </p:nvGrpSpPr>
        <p:grpSpPr>
          <a:xfrm>
            <a:off x="377810" y="873302"/>
            <a:ext cx="8363816" cy="2044151"/>
            <a:chOff x="154528" y="1348576"/>
            <a:chExt cx="11814337" cy="2887473"/>
          </a:xfrm>
        </p:grpSpPr>
        <p:pic>
          <p:nvPicPr>
            <p:cNvPr id="16" name="Immagine 5">
              <a:extLst>
                <a:ext uri="{FF2B5EF4-FFF2-40B4-BE49-F238E27FC236}">
                  <a16:creationId xmlns:a16="http://schemas.microsoft.com/office/drawing/2014/main" id="{BF3F699F-89BE-E042-29BF-020E743BB52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984047" y="1955353"/>
              <a:ext cx="2326950" cy="2212646"/>
            </a:xfrm>
            <a:prstGeom prst="rect">
              <a:avLst/>
            </a:prstGeom>
          </p:spPr>
        </p:pic>
        <p:sp>
          <p:nvSpPr>
            <p:cNvPr id="17" name="CasellaDiTesto 7">
              <a:extLst>
                <a:ext uri="{FF2B5EF4-FFF2-40B4-BE49-F238E27FC236}">
                  <a16:creationId xmlns:a16="http://schemas.microsoft.com/office/drawing/2014/main" id="{0EFE2FCF-FE86-2CBA-568F-F15584265901}"/>
                </a:ext>
              </a:extLst>
            </p:cNvPr>
            <p:cNvSpPr txBox="1"/>
            <p:nvPr/>
          </p:nvSpPr>
          <p:spPr>
            <a:xfrm rot="10800000" flipH="1" flipV="1">
              <a:off x="564954" y="1464331"/>
              <a:ext cx="3436029" cy="521701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it-IT" u="sng" dirty="0"/>
                <a:t>Active </a:t>
              </a:r>
              <a:r>
                <a:rPr lang="it-IT" u="sng" dirty="0" err="1"/>
                <a:t>scanned</a:t>
              </a:r>
              <a:r>
                <a:rPr lang="it-IT" u="sng" dirty="0"/>
                <a:t> </a:t>
              </a:r>
              <a:r>
                <a:rPr lang="it-IT" u="sng" dirty="0" err="1"/>
                <a:t>beam</a:t>
              </a:r>
              <a:r>
                <a:rPr lang="it-IT" u="sng" dirty="0"/>
                <a:t> </a:t>
              </a:r>
              <a:endParaRPr lang="en-GB" u="sng" dirty="0"/>
            </a:p>
          </p:txBody>
        </p:sp>
        <p:sp>
          <p:nvSpPr>
            <p:cNvPr id="18" name="CasellaDiTesto 11">
              <a:extLst>
                <a:ext uri="{FF2B5EF4-FFF2-40B4-BE49-F238E27FC236}">
                  <a16:creationId xmlns:a16="http://schemas.microsoft.com/office/drawing/2014/main" id="{D17102CA-1C13-D79E-7940-5F3DDF389519}"/>
                </a:ext>
              </a:extLst>
            </p:cNvPr>
            <p:cNvSpPr txBox="1"/>
            <p:nvPr/>
          </p:nvSpPr>
          <p:spPr>
            <a:xfrm rot="10800000" flipH="1" flipV="1">
              <a:off x="4922982" y="1464332"/>
              <a:ext cx="2449079" cy="521701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l"/>
              <a:r>
                <a:rPr lang="it-IT" u="sng" dirty="0"/>
                <a:t>Target </a:t>
              </a:r>
              <a:r>
                <a:rPr lang="it-IT" u="sng" dirty="0" err="1"/>
                <a:t>motion</a:t>
              </a:r>
              <a:endParaRPr lang="en-GB" u="sng" dirty="0"/>
            </a:p>
          </p:txBody>
        </p:sp>
        <p:pic>
          <p:nvPicPr>
            <p:cNvPr id="19" name="Immagine 16">
              <a:extLst>
                <a:ext uri="{FF2B5EF4-FFF2-40B4-BE49-F238E27FC236}">
                  <a16:creationId xmlns:a16="http://schemas.microsoft.com/office/drawing/2014/main" id="{4BCB1FE3-23FA-A265-9E1A-221A3DCC1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3631" y="1982701"/>
              <a:ext cx="3998678" cy="2093459"/>
            </a:xfrm>
            <a:prstGeom prst="rect">
              <a:avLst/>
            </a:prstGeom>
          </p:spPr>
        </p:pic>
        <p:sp>
          <p:nvSpPr>
            <p:cNvPr id="20" name="Freccia a destra 18">
              <a:extLst>
                <a:ext uri="{FF2B5EF4-FFF2-40B4-BE49-F238E27FC236}">
                  <a16:creationId xmlns:a16="http://schemas.microsoft.com/office/drawing/2014/main" id="{45AD9E91-D403-4D91-43FF-F53B6C18E70E}"/>
                </a:ext>
              </a:extLst>
            </p:cNvPr>
            <p:cNvSpPr/>
            <p:nvPr/>
          </p:nvSpPr>
          <p:spPr>
            <a:xfrm>
              <a:off x="7424135" y="2831411"/>
              <a:ext cx="978408" cy="484632"/>
            </a:xfrm>
            <a:prstGeom prst="rightArrow">
              <a:avLst/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1" name="Croce 19">
              <a:extLst>
                <a:ext uri="{FF2B5EF4-FFF2-40B4-BE49-F238E27FC236}">
                  <a16:creationId xmlns:a16="http://schemas.microsoft.com/office/drawing/2014/main" id="{E962FA2B-5C17-1200-048F-4273FE0B9343}"/>
                </a:ext>
              </a:extLst>
            </p:cNvPr>
            <p:cNvSpPr/>
            <p:nvPr/>
          </p:nvSpPr>
          <p:spPr>
            <a:xfrm>
              <a:off x="4411412" y="2855518"/>
              <a:ext cx="473614" cy="460525"/>
            </a:xfrm>
            <a:prstGeom prst="plus">
              <a:avLst/>
            </a:prstGeom>
            <a:solidFill>
              <a:srgbClr val="FDBB63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GB"/>
            </a:p>
          </p:txBody>
        </p:sp>
        <p:sp>
          <p:nvSpPr>
            <p:cNvPr id="22" name="CasellaDiTesto 21">
              <a:extLst>
                <a:ext uri="{FF2B5EF4-FFF2-40B4-BE49-F238E27FC236}">
                  <a16:creationId xmlns:a16="http://schemas.microsoft.com/office/drawing/2014/main" id="{323E5F98-51F5-0552-29DE-9D8937571839}"/>
                </a:ext>
              </a:extLst>
            </p:cNvPr>
            <p:cNvSpPr txBox="1"/>
            <p:nvPr/>
          </p:nvSpPr>
          <p:spPr>
            <a:xfrm>
              <a:off x="5412461" y="3989828"/>
              <a:ext cx="1607994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000" b="0" i="1" u="none" strike="noStrike" baseline="0" dirty="0">
                  <a:solidFill>
                    <a:schemeClr val="bg1">
                      <a:lumMod val="50000"/>
                    </a:schemeClr>
                  </a:solidFill>
                  <a:latin typeface="Arial" panose="020B0604020202020204" pitchFamily="34" charset="0"/>
                </a:rPr>
                <a:t>ACRF Image X Institute </a:t>
              </a:r>
              <a:endParaRPr lang="en-GB" sz="1000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3" name="CasellaDiTesto 23">
              <a:extLst>
                <a:ext uri="{FF2B5EF4-FFF2-40B4-BE49-F238E27FC236}">
                  <a16:creationId xmlns:a16="http://schemas.microsoft.com/office/drawing/2014/main" id="{58A1829A-04FC-0B0D-9DB0-750B2201EBB5}"/>
                </a:ext>
              </a:extLst>
            </p:cNvPr>
            <p:cNvSpPr txBox="1"/>
            <p:nvPr/>
          </p:nvSpPr>
          <p:spPr>
            <a:xfrm>
              <a:off x="154528" y="3590807"/>
              <a:ext cx="1942379" cy="24622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GB" sz="1000" dirty="0">
                  <a:solidFill>
                    <a:schemeClr val="bg1">
                      <a:lumMod val="50000"/>
                    </a:schemeClr>
                  </a:solidFill>
                </a:rPr>
                <a:t>B. Marchand et al., EPAC 2000</a:t>
              </a:r>
            </a:p>
          </p:txBody>
        </p:sp>
        <p:sp>
          <p:nvSpPr>
            <p:cNvPr id="24" name="CasellaDiTesto 27">
              <a:extLst>
                <a:ext uri="{FF2B5EF4-FFF2-40B4-BE49-F238E27FC236}">
                  <a16:creationId xmlns:a16="http://schemas.microsoft.com/office/drawing/2014/main" id="{E122EB0E-6E23-EE29-E74E-544F103132EB}"/>
                </a:ext>
              </a:extLst>
            </p:cNvPr>
            <p:cNvSpPr txBox="1"/>
            <p:nvPr/>
          </p:nvSpPr>
          <p:spPr>
            <a:xfrm rot="10800000" flipH="1" flipV="1">
              <a:off x="8508878" y="1348576"/>
              <a:ext cx="3459987" cy="521701"/>
            </a:xfrm>
            <a:prstGeom prst="rect">
              <a:avLst/>
            </a:prstGeom>
          </p:spPr>
          <p:txBody>
            <a:bodyPr vert="horz" wrap="square" lIns="91440" tIns="45720" rIns="91440" bIns="45720" rtlCol="0" anchor="t">
              <a:spAutoFit/>
            </a:bodyPr>
            <a:lstStyle/>
            <a:p>
              <a:pPr algn="ctr"/>
              <a:r>
                <a:rPr lang="it-IT" u="sng" dirty="0" err="1"/>
                <a:t>Interplay</a:t>
              </a:r>
              <a:r>
                <a:rPr lang="it-IT" u="sng" dirty="0"/>
                <a:t> </a:t>
              </a:r>
              <a:r>
                <a:rPr lang="it-IT" u="sng" dirty="0" err="1"/>
                <a:t>effect</a:t>
              </a:r>
              <a:endParaRPr lang="en-GB" u="sng" dirty="0"/>
            </a:p>
          </p:txBody>
        </p:sp>
        <p:pic>
          <p:nvPicPr>
            <p:cNvPr id="25" name="Immagine 6">
              <a:extLst>
                <a:ext uri="{FF2B5EF4-FFF2-40B4-BE49-F238E27FC236}">
                  <a16:creationId xmlns:a16="http://schemas.microsoft.com/office/drawing/2014/main" id="{0E4E5F76-0336-641F-9448-5FC7BD0E37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52" t="27222" r="30101" b="30847"/>
            <a:stretch/>
          </p:blipFill>
          <p:spPr>
            <a:xfrm>
              <a:off x="8749790" y="1985713"/>
              <a:ext cx="2986228" cy="2184352"/>
            </a:xfrm>
            <a:prstGeom prst="rect">
              <a:avLst/>
            </a:prstGeom>
          </p:spPr>
        </p:pic>
      </p:grpSp>
      <p:grpSp>
        <p:nvGrpSpPr>
          <p:cNvPr id="29" name="Gruppieren 28"/>
          <p:cNvGrpSpPr/>
          <p:nvPr/>
        </p:nvGrpSpPr>
        <p:grpSpPr>
          <a:xfrm>
            <a:off x="469207" y="3108567"/>
            <a:ext cx="2445500" cy="1803697"/>
            <a:chOff x="469207" y="3108567"/>
            <a:chExt cx="2445500" cy="1803697"/>
          </a:xfrm>
        </p:grpSpPr>
        <p:grpSp>
          <p:nvGrpSpPr>
            <p:cNvPr id="4" name="Gruppieren 3"/>
            <p:cNvGrpSpPr/>
            <p:nvPr/>
          </p:nvGrpSpPr>
          <p:grpSpPr>
            <a:xfrm>
              <a:off x="469207" y="3390964"/>
              <a:ext cx="2445500" cy="1521300"/>
              <a:chOff x="-56342" y="842358"/>
              <a:chExt cx="3495893" cy="2167230"/>
            </a:xfrm>
          </p:grpSpPr>
          <p:pic>
            <p:nvPicPr>
              <p:cNvPr id="5" name="Grafik 4"/>
              <p:cNvPicPr>
                <a:picLocks noChangeAspect="1"/>
              </p:cNvPicPr>
              <p:nvPr/>
            </p:nvPicPr>
            <p:blipFill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7635" y="1003609"/>
                <a:ext cx="3121916" cy="1794383"/>
              </a:xfrm>
              <a:prstGeom prst="rect">
                <a:avLst/>
              </a:prstGeom>
            </p:spPr>
          </p:pic>
          <p:sp>
            <p:nvSpPr>
              <p:cNvPr id="6" name="Textfeld 5"/>
              <p:cNvSpPr txBox="1"/>
              <p:nvPr/>
            </p:nvSpPr>
            <p:spPr>
              <a:xfrm>
                <a:off x="2448006" y="2747978"/>
                <a:ext cx="976549" cy="261610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sz="1100" b="1" dirty="0"/>
                  <a:t>beam range</a:t>
                </a:r>
              </a:p>
            </p:txBody>
          </p:sp>
          <p:sp>
            <p:nvSpPr>
              <p:cNvPr id="7" name="Textfeld 6"/>
              <p:cNvSpPr txBox="1"/>
              <p:nvPr/>
            </p:nvSpPr>
            <p:spPr>
              <a:xfrm rot="16200000">
                <a:off x="-258737" y="1044753"/>
                <a:ext cx="778767" cy="373977"/>
              </a:xfrm>
              <a:prstGeom prst="rect">
                <a:avLst/>
              </a:prstGeom>
            </p:spPr>
            <p:txBody>
              <a:bodyPr vert="horz" wrap="square" lIns="91440" tIns="45720" rIns="91440" bIns="45720" rtlCol="0" anchor="t">
                <a:spAutoFit/>
              </a:bodyPr>
              <a:lstStyle/>
              <a:p>
                <a:pPr algn="l"/>
                <a:r>
                  <a:rPr lang="en-US" sz="1100" b="1" dirty="0"/>
                  <a:t>dose</a:t>
                </a:r>
              </a:p>
            </p:txBody>
          </p:sp>
          <p:sp>
            <p:nvSpPr>
              <p:cNvPr id="8" name="Textfeld 7"/>
              <p:cNvSpPr txBox="1"/>
              <p:nvPr/>
            </p:nvSpPr>
            <p:spPr>
              <a:xfrm rot="16200000">
                <a:off x="406436" y="1826903"/>
                <a:ext cx="687826" cy="373977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sz="1100" b="1" dirty="0" smtClean="0"/>
                  <a:t>lung</a:t>
                </a:r>
                <a:endParaRPr lang="en-US" sz="1100" b="1" dirty="0"/>
              </a:p>
            </p:txBody>
          </p:sp>
          <p:sp>
            <p:nvSpPr>
              <p:cNvPr id="9" name="Textfeld 8"/>
              <p:cNvSpPr txBox="1"/>
              <p:nvPr/>
            </p:nvSpPr>
            <p:spPr>
              <a:xfrm>
                <a:off x="2359147" y="1119526"/>
                <a:ext cx="867545" cy="261610"/>
              </a:xfrm>
              <a:prstGeom prst="rect">
                <a:avLst/>
              </a:prstGeom>
            </p:spPr>
            <p:txBody>
              <a:bodyPr vert="horz" wrap="none" lIns="91440" tIns="45720" rIns="91440" bIns="45720" rtlCol="0" anchor="t">
                <a:spAutoFit/>
              </a:bodyPr>
              <a:lstStyle/>
              <a:p>
                <a:pPr algn="l"/>
                <a:r>
                  <a:rPr lang="en-US" sz="1100" b="1" dirty="0">
                    <a:solidFill>
                      <a:schemeClr val="accent2"/>
                    </a:solidFill>
                  </a:rPr>
                  <a:t>overshoot</a:t>
                </a:r>
              </a:p>
            </p:txBody>
          </p:sp>
        </p:grpSp>
        <p:sp>
          <p:nvSpPr>
            <p:cNvPr id="27" name="Textfeld 26"/>
            <p:cNvSpPr txBox="1"/>
            <p:nvPr/>
          </p:nvSpPr>
          <p:spPr>
            <a:xfrm>
              <a:off x="922779" y="3108567"/>
              <a:ext cx="1800493" cy="369332"/>
            </a:xfrm>
            <a:prstGeom prst="rect">
              <a:avLst/>
            </a:prstGeom>
          </p:spPr>
          <p:txBody>
            <a:bodyPr vert="horz" wrap="none" lIns="91440" tIns="45720" rIns="91440" bIns="45720" rtlCol="0" anchor="t">
              <a:spAutoFit/>
            </a:bodyPr>
            <a:lstStyle/>
            <a:p>
              <a:pPr algn="l"/>
              <a:r>
                <a:rPr lang="en-US" u="sng" dirty="0" smtClean="0"/>
                <a:t>Range changes</a:t>
              </a:r>
            </a:p>
          </p:txBody>
        </p:sp>
      </p:grpSp>
      <p:sp>
        <p:nvSpPr>
          <p:cNvPr id="28" name="Abgerundetes Rechteck 27"/>
          <p:cNvSpPr/>
          <p:nvPr/>
        </p:nvSpPr>
        <p:spPr>
          <a:xfrm>
            <a:off x="3576471" y="4183096"/>
            <a:ext cx="5000314" cy="378199"/>
          </a:xfrm>
          <a:prstGeom prst="round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dirty="0" smtClean="0"/>
              <a:t>Motion mitigation inherently a 4D problem</a:t>
            </a:r>
            <a:endParaRPr lang="en-US" dirty="0"/>
          </a:p>
        </p:txBody>
      </p:sp>
      <p:sp>
        <p:nvSpPr>
          <p:cNvPr id="30" name="Abgerundetes Rechteck 29"/>
          <p:cNvSpPr/>
          <p:nvPr/>
        </p:nvSpPr>
        <p:spPr>
          <a:xfrm>
            <a:off x="3576471" y="3593718"/>
            <a:ext cx="5000314" cy="378199"/>
          </a:xfrm>
          <a:prstGeom prst="round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ctr">
              <a:buFont typeface="Wingdings" panose="05000000000000000000" pitchFamily="2" charset="2"/>
              <a:buChar char="Ø"/>
            </a:pPr>
            <a:r>
              <a:rPr lang="en-US" dirty="0" smtClean="0"/>
              <a:t>Lateral tracking alone is not enough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858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0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Treatment planning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316" y="1307585"/>
            <a:ext cx="4536000" cy="3024000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558" y="1309541"/>
            <a:ext cx="3875126" cy="3024000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1726812" y="4551155"/>
            <a:ext cx="5601822" cy="369332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Clr>
                <a:srgbClr val="FFC000"/>
              </a:buClr>
              <a:buFont typeface="Wingdings" panose="05000000000000000000" pitchFamily="2" charset="2"/>
              <a:buChar char="Ø"/>
            </a:pPr>
            <a:r>
              <a:rPr lang="en-US" dirty="0" smtClean="0"/>
              <a:t>Plan based on available motion information</a:t>
            </a:r>
            <a:endParaRPr lang="en-US" dirty="0" smtClean="0"/>
          </a:p>
        </p:txBody>
      </p:sp>
      <p:sp>
        <p:nvSpPr>
          <p:cNvPr id="9" name="Textfeld 8"/>
          <p:cNvSpPr txBox="1"/>
          <p:nvPr/>
        </p:nvSpPr>
        <p:spPr>
          <a:xfrm>
            <a:off x="6283217" y="4906839"/>
            <a:ext cx="2860783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T. 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</a:rPr>
              <a:t>Steinsberger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, 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</a:rPr>
              <a:t>Doktorarbeit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, GSI</a:t>
            </a:r>
          </a:p>
        </p:txBody>
      </p:sp>
    </p:spTree>
    <p:extLst>
      <p:ext uri="{BB962C8B-B14F-4D97-AF65-F5344CB8AC3E}">
        <p14:creationId xmlns:p14="http://schemas.microsoft.com/office/powerpoint/2010/main" val="314413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err="1" smtClean="0"/>
              <a:t>Irregular</a:t>
            </a:r>
            <a:r>
              <a:rPr lang="de-DE" dirty="0" smtClean="0"/>
              <a:t> </a:t>
            </a:r>
            <a:r>
              <a:rPr lang="de-DE" dirty="0" err="1" smtClean="0"/>
              <a:t>motion</a:t>
            </a:r>
            <a:endParaRPr lang="de-DE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06" y="1087438"/>
            <a:ext cx="6663700" cy="3748331"/>
          </a:xfr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06" y="1087438"/>
            <a:ext cx="6663700" cy="3748331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06" y="1087438"/>
            <a:ext cx="6663700" cy="374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627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4D RIDOS: a tool for real-time online dose calculation</a:t>
            </a:r>
            <a:endParaRPr lang="en-US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511" y="950213"/>
            <a:ext cx="6505071" cy="4012403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5113020" y="4907395"/>
            <a:ext cx="3438762" cy="307777"/>
          </a:xfrm>
          <a:prstGeom prst="rect">
            <a:avLst/>
          </a:prstGeom>
        </p:spPr>
        <p:txBody>
          <a:bodyPr vert="horz" wrap="none" lIns="91440" tIns="45720" rIns="91440" bIns="45720" rtlCol="0" anchor="t">
            <a:spAutoFit/>
          </a:bodyPr>
          <a:lstStyle/>
          <a:p>
            <a:pPr algn="l"/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C. 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</a:rPr>
              <a:t>Galeone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 et al. (2024) Phys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. Med. Biol.</a:t>
            </a:r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21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Need for motion prediction</a:t>
            </a:r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17635" y="1088015"/>
            <a:ext cx="6136431" cy="3677689"/>
          </a:xfrm>
        </p:spPr>
        <p:txBody>
          <a:bodyPr/>
          <a:lstStyle/>
          <a:p>
            <a:r>
              <a:rPr lang="en-US" dirty="0" smtClean="0"/>
              <a:t>Motion inference from optical tracking system (OTS)</a:t>
            </a:r>
          </a:p>
          <a:p>
            <a:r>
              <a:rPr lang="en-US" dirty="0" smtClean="0"/>
              <a:t>Lag of the system</a:t>
            </a:r>
          </a:p>
          <a:p>
            <a:r>
              <a:rPr lang="en-US" dirty="0" smtClean="0"/>
              <a:t>For RIDOS: </a:t>
            </a:r>
            <a:r>
              <a:rPr lang="en-US" dirty="0" err="1" smtClean="0"/>
              <a:t>ms</a:t>
            </a:r>
            <a:r>
              <a:rPr lang="en-US" dirty="0" smtClean="0"/>
              <a:t> speed is important to ensure real-time dose assessment</a:t>
            </a:r>
            <a:endParaRPr lang="en-US" dirty="0"/>
          </a:p>
        </p:txBody>
      </p:sp>
      <p:pic>
        <p:nvPicPr>
          <p:cNvPr id="4" name="Grafik 3" descr="Desplanques_14Sept2012.pdf – Mozilla Firefox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311" t="27275" r="40486" b="22678"/>
          <a:stretch/>
        </p:blipFill>
        <p:spPr>
          <a:xfrm>
            <a:off x="6729274" y="1216241"/>
            <a:ext cx="2121764" cy="2476870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6720397" y="3773010"/>
            <a:ext cx="2130641" cy="738664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Modified </a:t>
            </a:r>
            <a:r>
              <a:rPr lang="en-US" sz="1400" dirty="0">
                <a:solidFill>
                  <a:schemeClr val="bg1">
                    <a:lumMod val="75000"/>
                  </a:schemeClr>
                </a:solidFill>
              </a:rPr>
              <a:t>from presentation by M. </a:t>
            </a:r>
            <a:r>
              <a:rPr lang="en-US" sz="1400" dirty="0" err="1" smtClean="0">
                <a:solidFill>
                  <a:schemeClr val="bg1">
                    <a:lumMod val="75000"/>
                  </a:schemeClr>
                </a:solidFill>
              </a:rPr>
              <a:t>Desplanques</a:t>
            </a:r>
            <a:r>
              <a:rPr lang="en-US" sz="1400" dirty="0" smtClean="0">
                <a:solidFill>
                  <a:schemeClr val="bg1">
                    <a:lumMod val="75000"/>
                  </a:schemeClr>
                </a:solidFill>
              </a:rPr>
              <a:t> (CNAO)</a:t>
            </a:r>
            <a:endParaRPr lang="en-US" sz="1400" dirty="0" smtClean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6" name="Abgerundetes Rechteck 5"/>
          <p:cNvSpPr/>
          <p:nvPr/>
        </p:nvSpPr>
        <p:spPr>
          <a:xfrm>
            <a:off x="1216288" y="2827538"/>
            <a:ext cx="5113538" cy="363984"/>
          </a:xfrm>
          <a:prstGeom prst="roundRect">
            <a:avLst/>
          </a:prstGeom>
          <a:solidFill>
            <a:srgbClr val="FDBB6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dirty="0"/>
              <a:t>D</a:t>
            </a:r>
            <a:r>
              <a:rPr lang="en-US" dirty="0" smtClean="0"/>
              <a:t>esign</a:t>
            </a:r>
            <a:r>
              <a:rPr lang="en-US" dirty="0" smtClean="0"/>
              <a:t> LSTM for tumor motion prediction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57636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Model</a:t>
            </a:r>
            <a:endParaRPr lang="en-US" dirty="0"/>
          </a:p>
        </p:txBody>
      </p:sp>
      <p:pic>
        <p:nvPicPr>
          <p:cNvPr id="4" name="Inhaltsplatzhalter 4">
            <a:extLst>
              <a:ext uri="{FF2B5EF4-FFF2-40B4-BE49-F238E27FC236}">
                <a16:creationId xmlns:a16="http://schemas.microsoft.com/office/drawing/2014/main" id="{F1FA3740-A6EC-9343-B07D-E2A2D10C45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1630" y="859218"/>
            <a:ext cx="4357490" cy="2786017"/>
          </a:xfrm>
          <a:prstGeom prst="rect">
            <a:avLst/>
          </a:prstGeom>
        </p:spPr>
      </p:pic>
      <p:pic>
        <p:nvPicPr>
          <p:cNvPr id="5" name="Inhaltsplatzhalter 5">
            <a:extLst>
              <a:ext uri="{FF2B5EF4-FFF2-40B4-BE49-F238E27FC236}">
                <a16:creationId xmlns:a16="http://schemas.microsoft.com/office/drawing/2014/main" id="{63925880-082A-8709-C666-5C4DDF3A76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1990" y="1185428"/>
            <a:ext cx="3006087" cy="3633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979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Data</a:t>
            </a:r>
            <a:endParaRPr lang="en-US" dirty="0"/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9047" y="1132157"/>
            <a:ext cx="3429000" cy="3429000"/>
          </a:xfrm>
        </p:spPr>
      </p:pic>
      <p:sp>
        <p:nvSpPr>
          <p:cNvPr id="5" name="Textfeld 4"/>
          <p:cNvSpPr txBox="1"/>
          <p:nvPr/>
        </p:nvSpPr>
        <p:spPr>
          <a:xfrm>
            <a:off x="422568" y="1216241"/>
            <a:ext cx="3829836" cy="3139321"/>
          </a:xfrm>
          <a:prstGeom prst="rect">
            <a:avLst/>
          </a:prstGeom>
        </p:spPr>
        <p:txBody>
          <a:bodyPr vert="horz" wrap="square" lIns="91440" tIns="45720" rIns="91440" bIns="45720" rtlCol="0" anchor="t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Experiments at CNAO (Italian carbon ion therapy center)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Carbon plans irradiated to moving IC detector array</a:t>
            </a:r>
          </a:p>
          <a:p>
            <a:pPr algn="l"/>
            <a:endParaRPr lang="en-US" dirty="0" smtClean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Recording of motion traces with optical tracking system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dirty="0" smtClean="0"/>
              <a:t>Sine motion with irregular variations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58123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ir-gsi-folienmaster_2017_onering">
  <a:themeElements>
    <a:clrScheme name="Benutzerdefiniert 4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666666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DBB63"/>
        </a:solidFill>
        <a:ln>
          <a:noFill/>
        </a:ln>
        <a:effectLst/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/>
          </a:solidFill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 vert="horz" lIns="91440" tIns="45720" rIns="91440" bIns="45720" rtlCol="0" anchor="t"/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8" id="{88F67082-FAA7-774F-81ED-C94DAF9F09F3}" vid="{76C6051D-27C6-564A-8764-CCBC0645D37F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fair-gsi-folienmaster_2019_16zu9</Template>
  <TotalTime>0</TotalTime>
  <Words>420</Words>
  <Application>Microsoft Office PowerPoint</Application>
  <PresentationFormat>Bildschirmpräsentation (16:9)</PresentationFormat>
  <Paragraphs>68</Paragraphs>
  <Slides>15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15</vt:i4>
      </vt:variant>
    </vt:vector>
  </HeadingPairs>
  <TitlesOfParts>
    <vt:vector size="19" baseType="lpstr">
      <vt:lpstr>Arial</vt:lpstr>
      <vt:lpstr>Calibri</vt:lpstr>
      <vt:lpstr>Wingdings</vt:lpstr>
      <vt:lpstr>fair-gsi-folienmaster_2017_onering</vt:lpstr>
      <vt:lpstr>Motion prediction for online delivered dose verification in carbon ion therapy</vt:lpstr>
      <vt:lpstr>Moving tumors</vt:lpstr>
      <vt:lpstr>Motion management in particle therapy</vt:lpstr>
      <vt:lpstr>Treatment planning</vt:lpstr>
      <vt:lpstr>Irregular motion</vt:lpstr>
      <vt:lpstr>4D RIDOS: a tool for real-time online dose calculation</vt:lpstr>
      <vt:lpstr>Need for motion prediction</vt:lpstr>
      <vt:lpstr>Model</vt:lpstr>
      <vt:lpstr>Data</vt:lpstr>
      <vt:lpstr>Data</vt:lpstr>
      <vt:lpstr>Data augmentation</vt:lpstr>
      <vt:lpstr>Results: Motion traces (test 1)</vt:lpstr>
      <vt:lpstr>Results: Motion traces (test 2)</vt:lpstr>
      <vt:lpstr>Results: comparison of dose calculation</vt:lpstr>
      <vt:lpstr>Conclusion</vt:lpstr>
    </vt:vector>
  </TitlesOfParts>
  <Company>GSI Helmholtzzentrum für Schwerionenforschung GmbH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Motion prediction for online delivered dose verification in carbon ion therapy</dc:title>
  <dc:creator>Volz, Lennart</dc:creator>
  <cp:lastModifiedBy>Volz, Lennart</cp:lastModifiedBy>
  <cp:revision>25</cp:revision>
  <dcterms:created xsi:type="dcterms:W3CDTF">2024-10-29T06:11:18Z</dcterms:created>
  <dcterms:modified xsi:type="dcterms:W3CDTF">2024-10-29T07:21:51Z</dcterms:modified>
</cp:coreProperties>
</file>