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556" r:id="rId3"/>
    <p:sldId id="257" r:id="rId4"/>
    <p:sldId id="258" r:id="rId5"/>
    <p:sldId id="259" r:id="rId6"/>
    <p:sldId id="555" r:id="rId7"/>
    <p:sldId id="553" r:id="rId8"/>
    <p:sldId id="554" r:id="rId9"/>
    <p:sldId id="261" r:id="rId10"/>
    <p:sldId id="263" r:id="rId11"/>
    <p:sldId id="270" r:id="rId12"/>
    <p:sldId id="262" r:id="rId13"/>
    <p:sldId id="264" r:id="rId14"/>
    <p:sldId id="269" r:id="rId15"/>
    <p:sldId id="265" r:id="rId16"/>
    <p:sldId id="266" r:id="rId17"/>
    <p:sldId id="267" r:id="rId18"/>
    <p:sldId id="268" r:id="rId1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7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15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9"/>
          <p:cNvGrpSpPr/>
          <p:nvPr/>
        </p:nvGrpSpPr>
        <p:grpSpPr>
          <a:xfrm>
            <a:off x="1502576" y="976198"/>
            <a:ext cx="7426273" cy="3877690"/>
            <a:chOff x="0" y="0"/>
            <a:chExt cx="7426271" cy="3877688"/>
          </a:xfrm>
        </p:grpSpPr>
        <p:sp>
          <p:nvSpPr>
            <p:cNvPr id="18" name="Rechteck 3"/>
            <p:cNvSpPr/>
            <p:nvPr/>
          </p:nvSpPr>
          <p:spPr>
            <a:xfrm>
              <a:off x="6278788" y="2878625"/>
              <a:ext cx="1147484" cy="99906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9" name="Grafik 7" descr="Grafik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"/>
              <a:ext cx="6099499" cy="38776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" name="Titeltext"/>
          <p:cNvSpPr txBox="1">
            <a:spLocks noGrp="1"/>
          </p:cNvSpPr>
          <p:nvPr>
            <p:ph type="title"/>
          </p:nvPr>
        </p:nvSpPr>
        <p:spPr>
          <a:xfrm>
            <a:off x="2151527" y="2738072"/>
            <a:ext cx="4303061" cy="58490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2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151527" y="3322973"/>
            <a:ext cx="4303062" cy="53185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None/>
              <a:defRPr sz="1500">
                <a:solidFill>
                  <a:srgbClr val="A6A6A6"/>
                </a:solidFill>
              </a:defRPr>
            </a:lvl1pPr>
            <a:lvl2pPr marL="0" indent="0" algn="ctr">
              <a:spcBef>
                <a:spcPts val="300"/>
              </a:spcBef>
              <a:buClrTx/>
              <a:buSzTx/>
              <a:buNone/>
              <a:defRPr sz="1500">
                <a:solidFill>
                  <a:srgbClr val="A6A6A6"/>
                </a:solidFill>
              </a:defRPr>
            </a:lvl2pPr>
            <a:lvl3pPr marL="0" indent="0" algn="ctr">
              <a:spcBef>
                <a:spcPts val="300"/>
              </a:spcBef>
              <a:buClrTx/>
              <a:buSzTx/>
              <a:buNone/>
              <a:defRPr sz="1500">
                <a:solidFill>
                  <a:srgbClr val="A6A6A6"/>
                </a:solidFill>
              </a:defRPr>
            </a:lvl3pPr>
            <a:lvl4pPr marL="0" indent="0" algn="ctr">
              <a:spcBef>
                <a:spcPts val="300"/>
              </a:spcBef>
              <a:buClrTx/>
              <a:buSzTx/>
              <a:buNone/>
              <a:defRPr sz="1500">
                <a:solidFill>
                  <a:srgbClr val="A6A6A6"/>
                </a:solidFill>
              </a:defRPr>
            </a:lvl4pPr>
            <a:lvl5pPr marL="0" indent="0" algn="ctr">
              <a:spcBef>
                <a:spcPts val="300"/>
              </a:spcBef>
              <a:buClrTx/>
              <a:buSzTx/>
              <a:buNone/>
              <a:defRPr sz="1500">
                <a:solidFill>
                  <a:srgbClr val="A6A6A6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Rechteck 12"/>
          <p:cNvSpPr/>
          <p:nvPr/>
        </p:nvSpPr>
        <p:spPr>
          <a:xfrm>
            <a:off x="404091" y="4987635"/>
            <a:ext cx="3371273" cy="155866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50178" y="4678547"/>
            <a:ext cx="203023" cy="17743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317633" y="130629"/>
            <a:ext cx="6071294" cy="701284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000" b="1"/>
            </a:lvl1pPr>
          </a:lstStyle>
          <a:p>
            <a:r>
              <a:t>Titel hinzufügen</a:t>
            </a:r>
          </a:p>
        </p:txBody>
      </p:sp>
      <p:sp>
        <p:nvSpPr>
          <p:cNvPr id="3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erade Verbindung 26"/>
          <p:cNvSpPr/>
          <p:nvPr/>
        </p:nvSpPr>
        <p:spPr>
          <a:xfrm>
            <a:off x="0" y="5049582"/>
            <a:ext cx="9144002" cy="2"/>
          </a:xfrm>
          <a:prstGeom prst="line">
            <a:avLst/>
          </a:prstGeom>
          <a:ln w="203200">
            <a:solidFill>
              <a:srgbClr val="EAEAEA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1" name="Bild 6" descr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839" y="363875"/>
            <a:ext cx="1129083" cy="376361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Gerade Verbindung 22"/>
          <p:cNvSpPr/>
          <p:nvPr/>
        </p:nvSpPr>
        <p:spPr>
          <a:xfrm>
            <a:off x="0" y="826223"/>
            <a:ext cx="9144002" cy="2"/>
          </a:xfrm>
          <a:prstGeom prst="line">
            <a:avLst/>
          </a:prstGeom>
          <a:ln w="203200">
            <a:solidFill>
              <a:srgbClr val="EAEAEA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3" name="Rechteck 23"/>
          <p:cNvSpPr/>
          <p:nvPr/>
        </p:nvSpPr>
        <p:spPr>
          <a:xfrm>
            <a:off x="-2" y="727073"/>
            <a:ext cx="201602" cy="201602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Rechteck 24"/>
          <p:cNvSpPr/>
          <p:nvPr/>
        </p:nvSpPr>
        <p:spPr>
          <a:xfrm>
            <a:off x="-2" y="4949823"/>
            <a:ext cx="203279" cy="203279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Textfeld 10"/>
          <p:cNvSpPr txBox="1"/>
          <p:nvPr/>
        </p:nvSpPr>
        <p:spPr>
          <a:xfrm>
            <a:off x="480989" y="4965675"/>
            <a:ext cx="3435695" cy="177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defTabSz="342900"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FAIR GmbH | GSI GmbH</a:t>
            </a:r>
          </a:p>
        </p:txBody>
      </p:sp>
      <p:pic>
        <p:nvPicPr>
          <p:cNvPr id="46" name="Bild 12" descr="Bild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827" y="206824"/>
            <a:ext cx="775057" cy="645881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Titeltext"/>
          <p:cNvSpPr txBox="1">
            <a:spLocks noGrp="1"/>
          </p:cNvSpPr>
          <p:nvPr>
            <p:ph type="title"/>
          </p:nvPr>
        </p:nvSpPr>
        <p:spPr>
          <a:xfrm>
            <a:off x="317638" y="231074"/>
            <a:ext cx="6129236" cy="59067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48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4474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>
            <a:spLocks noGrp="1"/>
          </p:cNvSpPr>
          <p:nvPr>
            <p:ph type="title"/>
          </p:nvPr>
        </p:nvSpPr>
        <p:spPr>
          <a:xfrm>
            <a:off x="317638" y="231074"/>
            <a:ext cx="6129236" cy="59067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5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7175" indent="-257175">
              <a:buSzPct val="110000"/>
              <a:buFont typeface="Calibri" panose="020F050202020403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34" y="130629"/>
            <a:ext cx="6071291" cy="701284"/>
          </a:xfrm>
        </p:spPr>
        <p:txBody>
          <a:bodyPr anchor="b"/>
          <a:lstStyle>
            <a:lvl1pPr marL="0" indent="0" algn="l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26368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26"/>
          <p:cNvSpPr/>
          <p:nvPr/>
        </p:nvSpPr>
        <p:spPr>
          <a:xfrm>
            <a:off x="0" y="5049582"/>
            <a:ext cx="9144002" cy="2"/>
          </a:xfrm>
          <a:prstGeom prst="line">
            <a:avLst/>
          </a:prstGeom>
          <a:ln w="203200">
            <a:solidFill>
              <a:srgbClr val="EAEAEA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" name="Bild 6" descr="Bild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9839" y="363875"/>
            <a:ext cx="1129083" cy="37636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Gerade Verbindung 22"/>
          <p:cNvSpPr/>
          <p:nvPr/>
        </p:nvSpPr>
        <p:spPr>
          <a:xfrm>
            <a:off x="0" y="826223"/>
            <a:ext cx="9144002" cy="2"/>
          </a:xfrm>
          <a:prstGeom prst="line">
            <a:avLst/>
          </a:prstGeom>
          <a:ln w="203200">
            <a:solidFill>
              <a:srgbClr val="EAEAEA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Rechteck 23"/>
          <p:cNvSpPr/>
          <p:nvPr/>
        </p:nvSpPr>
        <p:spPr>
          <a:xfrm>
            <a:off x="-2" y="727073"/>
            <a:ext cx="201602" cy="201602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Rechteck 24"/>
          <p:cNvSpPr/>
          <p:nvPr/>
        </p:nvSpPr>
        <p:spPr>
          <a:xfrm>
            <a:off x="-2" y="4949823"/>
            <a:ext cx="203279" cy="203279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Textfeld 10"/>
          <p:cNvSpPr txBox="1"/>
          <p:nvPr/>
        </p:nvSpPr>
        <p:spPr>
          <a:xfrm>
            <a:off x="480989" y="4965675"/>
            <a:ext cx="3435695" cy="177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defTabSz="342900"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FAIR GmbH | GSI GmbH</a:t>
            </a:r>
          </a:p>
        </p:txBody>
      </p:sp>
      <p:pic>
        <p:nvPicPr>
          <p:cNvPr id="8" name="Bild 12" descr="Bild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0827" y="206824"/>
            <a:ext cx="775057" cy="64588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ebene 1…"/>
          <p:cNvSpPr txBox="1">
            <a:spLocks noGrp="1"/>
          </p:cNvSpPr>
          <p:nvPr>
            <p:ph type="body" idx="1"/>
          </p:nvPr>
        </p:nvSpPr>
        <p:spPr>
          <a:xfrm>
            <a:off x="317634" y="1088014"/>
            <a:ext cx="8420177" cy="3677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" name="Titeltext"/>
          <p:cNvSpPr txBox="1">
            <a:spLocks noGrp="1"/>
          </p:cNvSpPr>
          <p:nvPr>
            <p:ph type="title"/>
          </p:nvPr>
        </p:nvSpPr>
        <p:spPr>
          <a:xfrm>
            <a:off x="1370012" y="1028700"/>
            <a:ext cx="7315201" cy="348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/>
          <a:lstStyle/>
          <a:p>
            <a:r>
              <a:t>Titeltext</a:t>
            </a:r>
          </a:p>
        </p:txBody>
      </p:sp>
      <p:sp>
        <p:nvSpPr>
          <p:cNvPr id="1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557669" y="4962688"/>
            <a:ext cx="203023" cy="17743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57175" marR="0" indent="-257175" algn="l" defTabSz="3429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FDBB63"/>
        </a:buClr>
        <a:buSzPct val="100000"/>
        <a:buFontTx/>
        <a:buChar char="▪"/>
        <a:tabLst/>
        <a:defRPr sz="1800" b="0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Calibri"/>
        </a:defRPr>
      </a:lvl1pPr>
      <a:lvl2pPr marL="600075" marR="0" indent="-257175" algn="l" defTabSz="3429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FDBB63"/>
        </a:buClr>
        <a:buSzPct val="100000"/>
        <a:buFontTx/>
        <a:buChar char="▪"/>
        <a:tabLst/>
        <a:defRPr sz="1800" b="0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Calibri"/>
        </a:defRPr>
      </a:lvl2pPr>
      <a:lvl3pPr marL="923192" marR="0" indent="-237392" algn="l" defTabSz="3429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FDBB63"/>
        </a:buClr>
        <a:buSzPct val="100000"/>
        <a:buFontTx/>
        <a:buChar char="▪"/>
        <a:tabLst/>
        <a:defRPr sz="1800" b="0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Calibri"/>
        </a:defRPr>
      </a:lvl3pPr>
      <a:lvl4pPr marL="1285875" marR="0" indent="-257175" algn="l" defTabSz="3429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FDBB63"/>
        </a:buClr>
        <a:buSzPct val="100000"/>
        <a:buFontTx/>
        <a:buChar char="▪"/>
        <a:tabLst/>
        <a:defRPr sz="1800" b="0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Calibri"/>
        </a:defRPr>
      </a:lvl4pPr>
      <a:lvl5pPr marL="1680210" marR="0" indent="-308610" algn="l" defTabSz="3429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FDBB63"/>
        </a:buClr>
        <a:buSzPct val="100000"/>
        <a:buFontTx/>
        <a:buChar char="▪"/>
        <a:tabLst/>
        <a:defRPr sz="1800" b="0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Calibri"/>
        </a:defRPr>
      </a:lvl5pPr>
      <a:lvl6pPr marL="1920238" marR="0" indent="-205738" algn="l" defTabSz="3429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FDBB63"/>
        </a:buClr>
        <a:buSzPct val="100000"/>
        <a:buFontTx/>
        <a:buChar char="•"/>
        <a:tabLst/>
        <a:defRPr sz="1800" b="0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Calibri"/>
        </a:defRPr>
      </a:lvl6pPr>
      <a:lvl7pPr marL="2263138" marR="0" indent="-205738" algn="l" defTabSz="3429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FDBB63"/>
        </a:buClr>
        <a:buSzPct val="100000"/>
        <a:buFontTx/>
        <a:buChar char="•"/>
        <a:tabLst/>
        <a:defRPr sz="1800" b="0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Calibri"/>
        </a:defRPr>
      </a:lvl7pPr>
      <a:lvl8pPr marL="2606038" marR="0" indent="-205738" algn="l" defTabSz="3429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FDBB63"/>
        </a:buClr>
        <a:buSzPct val="100000"/>
        <a:buFontTx/>
        <a:buChar char="•"/>
        <a:tabLst/>
        <a:defRPr sz="1800" b="0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Calibri"/>
        </a:defRPr>
      </a:lvl8pPr>
      <a:lvl9pPr marL="2948938" marR="0" indent="-205738" algn="l" defTabSz="3429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FDBB63"/>
        </a:buClr>
        <a:buSzPct val="100000"/>
        <a:buFontTx/>
        <a:buChar char="•"/>
        <a:tabLst/>
        <a:defRPr sz="1800" b="0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.org/standard/74296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jenetics.io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el 1"/>
          <p:cNvSpPr txBox="1">
            <a:spLocks noGrp="1"/>
          </p:cNvSpPr>
          <p:nvPr>
            <p:ph type="ctrTitle"/>
          </p:nvPr>
        </p:nvSpPr>
        <p:spPr>
          <a:xfrm>
            <a:off x="2037229" y="2058474"/>
            <a:ext cx="4303060" cy="102655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12038">
              <a:defRPr sz="2100" spc="-100"/>
            </a:pPr>
            <a:r>
              <a:rPr dirty="0"/>
              <a:t>Machine-Learning Applications </a:t>
            </a:r>
            <a:endParaRPr spc="-91" dirty="0"/>
          </a:p>
          <a:p>
            <a:pPr defTabSz="312038">
              <a:defRPr sz="2100" spc="-100"/>
            </a:pPr>
            <a:r>
              <a:rPr dirty="0"/>
              <a:t>at  CRYRING@ESR – </a:t>
            </a:r>
            <a:br>
              <a:rPr dirty="0"/>
            </a:br>
            <a:r>
              <a:rPr dirty="0"/>
              <a:t>Experiences and Ideas</a:t>
            </a:r>
          </a:p>
        </p:txBody>
      </p:sp>
      <p:sp>
        <p:nvSpPr>
          <p:cNvPr id="67" name="Untertitel 2"/>
          <p:cNvSpPr txBox="1">
            <a:spLocks noGrp="1"/>
          </p:cNvSpPr>
          <p:nvPr>
            <p:ph type="subTitle" sz="quarter" idx="1"/>
          </p:nvPr>
        </p:nvSpPr>
        <p:spPr>
          <a:xfrm>
            <a:off x="2151529" y="3322973"/>
            <a:ext cx="4303060" cy="5318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200"/>
              </a:spcBef>
              <a:defRPr sz="1100"/>
            </a:lvl1pPr>
          </a:lstStyle>
          <a:p>
            <a:r>
              <a:t>Wolfgang Geithner,  Frank Herfurth and the Decelerators Team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ignal classification:…"/>
          <p:cNvSpPr txBox="1">
            <a:spLocks noGrp="1"/>
          </p:cNvSpPr>
          <p:nvPr>
            <p:ph type="body" idx="1"/>
          </p:nvPr>
        </p:nvSpPr>
        <p:spPr>
          <a:xfrm>
            <a:off x="191911" y="1049914"/>
            <a:ext cx="8748889" cy="37936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2000" dirty="0">
                <a:solidFill>
                  <a:srgbClr val="6072FF"/>
                </a:solidFill>
              </a:rPr>
              <a:t>Signal classification</a:t>
            </a:r>
            <a:endParaRPr sz="2000" dirty="0"/>
          </a:p>
          <a:p>
            <a:pPr lvl="1"/>
            <a:r>
              <a:rPr sz="2000" dirty="0"/>
              <a:t>Beam intensity profiles over synchrotron machine cycles</a:t>
            </a:r>
            <a:r>
              <a:rPr lang="de-DE" sz="2000" dirty="0"/>
              <a:t>.</a:t>
            </a:r>
            <a:r>
              <a:rPr sz="2000" dirty="0"/>
              <a:t> </a:t>
            </a:r>
            <a:br>
              <a:rPr lang="de-DE" sz="2000" dirty="0"/>
            </a:br>
            <a:r>
              <a:rPr lang="de-DE" sz="2000" dirty="0"/>
              <a:t>H_DA </a:t>
            </a:r>
            <a:r>
              <a:rPr sz="2000" dirty="0"/>
              <a:t>Master project</a:t>
            </a:r>
            <a:r>
              <a:rPr lang="de-DE" sz="2000" dirty="0"/>
              <a:t> at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institute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informatics</a:t>
            </a:r>
            <a:r>
              <a:rPr lang="de-DE" sz="2000" dirty="0"/>
              <a:t> (not </a:t>
            </a:r>
            <a:r>
              <a:rPr lang="de-DE" sz="2000" dirty="0" err="1"/>
              <a:t>finished</a:t>
            </a:r>
            <a:r>
              <a:rPr lang="de-DE" sz="2000" dirty="0"/>
              <a:t>)</a:t>
            </a:r>
            <a:endParaRPr sz="2000" dirty="0"/>
          </a:p>
          <a:p>
            <a:pPr lvl="1"/>
            <a:r>
              <a:rPr lang="de-DE" sz="2000" dirty="0" err="1"/>
              <a:t>Predictive</a:t>
            </a:r>
            <a:r>
              <a:rPr lang="de-DE" sz="2000" dirty="0"/>
              <a:t> </a:t>
            </a:r>
            <a:r>
              <a:rPr lang="de-DE" sz="2000" dirty="0" err="1"/>
              <a:t>maintenance</a:t>
            </a:r>
            <a:r>
              <a:rPr lang="de-DE" sz="2000" dirty="0"/>
              <a:t> </a:t>
            </a:r>
            <a:r>
              <a:rPr lang="de-DE" sz="2000" dirty="0" err="1"/>
              <a:t>based</a:t>
            </a:r>
            <a:r>
              <a:rPr lang="de-DE" sz="2000" dirty="0"/>
              <a:t> on o</a:t>
            </a:r>
            <a:r>
              <a:rPr sz="2000" dirty="0" err="1"/>
              <a:t>ptical</a:t>
            </a:r>
            <a:r>
              <a:rPr sz="2000" dirty="0"/>
              <a:t> spectra from ion </a:t>
            </a:r>
            <a:r>
              <a:rPr lang="de-DE" sz="2000" dirty="0" err="1"/>
              <a:t>main</a:t>
            </a:r>
            <a:r>
              <a:rPr lang="de-DE" sz="2000" dirty="0"/>
              <a:t> </a:t>
            </a:r>
            <a:r>
              <a:rPr sz="2000" dirty="0"/>
              <a:t>source</a:t>
            </a:r>
            <a:r>
              <a:rPr lang="de-DE" sz="2000" dirty="0"/>
              <a:t>.</a:t>
            </a:r>
            <a:br>
              <a:rPr lang="de-DE" sz="2000" dirty="0"/>
            </a:br>
            <a:r>
              <a:rPr lang="de-DE" sz="2000" dirty="0"/>
              <a:t>H_DA </a:t>
            </a:r>
            <a:r>
              <a:rPr sz="2000" dirty="0"/>
              <a:t>Master project</a:t>
            </a:r>
            <a:r>
              <a:rPr lang="de-DE" sz="2000" dirty="0"/>
              <a:t> at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institute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informatics</a:t>
            </a:r>
            <a:endParaRPr lang="de-DE" sz="2000" dirty="0"/>
          </a:p>
          <a:p>
            <a:pPr marL="342900" lvl="1" indent="0">
              <a:buNone/>
            </a:pPr>
            <a:endParaRPr lang="en-US" sz="2000" dirty="0"/>
          </a:p>
          <a:p>
            <a:r>
              <a:rPr lang="en-US" sz="2000" dirty="0">
                <a:solidFill>
                  <a:srgbClr val="6072FF"/>
                </a:solidFill>
              </a:rPr>
              <a:t>Reinforcement Learning</a:t>
            </a:r>
          </a:p>
          <a:p>
            <a:pPr lvl="1"/>
            <a:r>
              <a:rPr lang="de-DE" sz="2000" dirty="0"/>
              <a:t>Training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reinforcement-learning</a:t>
            </a:r>
            <a:r>
              <a:rPr lang="de-DE" sz="2000" dirty="0"/>
              <a:t> </a:t>
            </a:r>
            <a:r>
              <a:rPr lang="de-DE" sz="2000" dirty="0" err="1"/>
              <a:t>optimizer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control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CRYRING@ESR </a:t>
            </a:r>
            <a:r>
              <a:rPr lang="de-DE" sz="2000" dirty="0" err="1"/>
              <a:t>injector</a:t>
            </a:r>
            <a:r>
              <a:rPr lang="de-DE" sz="2000" dirty="0"/>
              <a:t> </a:t>
            </a:r>
            <a:r>
              <a:rPr lang="de-DE" sz="2000" dirty="0" err="1"/>
              <a:t>using</a:t>
            </a:r>
            <a:r>
              <a:rPr lang="de-DE" sz="2000" dirty="0"/>
              <a:t> </a:t>
            </a:r>
            <a:r>
              <a:rPr lang="de-DE" sz="2000" dirty="0" err="1"/>
              <a:t>historic</a:t>
            </a:r>
            <a:r>
              <a:rPr lang="de-DE" sz="2000" dirty="0"/>
              <a:t> </a:t>
            </a:r>
            <a:r>
              <a:rPr lang="de-DE" sz="2000" dirty="0" err="1"/>
              <a:t>data</a:t>
            </a:r>
            <a:br>
              <a:rPr lang="de-DE" sz="2000" dirty="0"/>
            </a:br>
            <a:r>
              <a:rPr lang="de-DE" sz="2000" dirty="0"/>
              <a:t>H_DA </a:t>
            </a:r>
            <a:r>
              <a:rPr lang="de-DE" sz="2000" dirty="0" err="1"/>
              <a:t>master</a:t>
            </a:r>
            <a:r>
              <a:rPr lang="de-DE" sz="2000" dirty="0"/>
              <a:t> </a:t>
            </a:r>
            <a:r>
              <a:rPr lang="de-DE" sz="2000" dirty="0" err="1"/>
              <a:t>project</a:t>
            </a:r>
            <a:r>
              <a:rPr lang="de-DE" sz="2000" dirty="0"/>
              <a:t> at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institute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informatics</a:t>
            </a:r>
            <a:endParaRPr sz="2000" dirty="0"/>
          </a:p>
        </p:txBody>
      </p:sp>
      <p:sp>
        <p:nvSpPr>
          <p:cNvPr id="144" name="Textplatzhalter 12"/>
          <p:cNvSpPr>
            <a:spLocks noGrp="1"/>
          </p:cNvSpPr>
          <p:nvPr>
            <p:ph type="body" idx="21"/>
          </p:nvPr>
        </p:nvSpPr>
        <p:spPr>
          <a:xfrm>
            <a:off x="317633" y="130629"/>
            <a:ext cx="6071293" cy="70128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de-DE" dirty="0"/>
              <a:t>Other AI Projects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involved</a:t>
            </a:r>
            <a:endParaRPr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76B1B99-24A8-4858-9B7E-B8A204E46A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n-US" sz="2000" b="1" dirty="0"/>
              <a:t>Based on existing environment(s) / data</a:t>
            </a:r>
            <a:endParaRPr lang="en-US" sz="2000" b="1" dirty="0">
              <a:solidFill>
                <a:srgbClr val="000000"/>
              </a:solidFill>
            </a:endParaRPr>
          </a:p>
          <a:p>
            <a:pPr marL="257175" lvl="1"/>
            <a:r>
              <a:rPr lang="en-US" sz="2000" dirty="0">
                <a:solidFill>
                  <a:srgbClr val="000000"/>
                </a:solidFill>
              </a:rPr>
              <a:t>Automated classification in more complex scenarios for e.g.:</a:t>
            </a:r>
          </a:p>
          <a:p>
            <a:pPr marL="580292" lvl="2"/>
            <a:r>
              <a:rPr lang="en-US" sz="2000" dirty="0">
                <a:solidFill>
                  <a:srgbClr val="6072FF"/>
                </a:solidFill>
              </a:rPr>
              <a:t>availability calculation </a:t>
            </a:r>
            <a:r>
              <a:rPr lang="en-US" sz="2000" dirty="0">
                <a:solidFill>
                  <a:srgbClr val="000000"/>
                </a:solidFill>
              </a:rPr>
              <a:t>/ </a:t>
            </a:r>
            <a:r>
              <a:rPr lang="en-US" sz="2000" dirty="0">
                <a:solidFill>
                  <a:srgbClr val="6072FF"/>
                </a:solidFill>
              </a:rPr>
              <a:t>accounting</a:t>
            </a:r>
          </a:p>
          <a:p>
            <a:pPr marL="580292" lvl="2"/>
            <a:r>
              <a:rPr lang="en-US" sz="2000" dirty="0">
                <a:solidFill>
                  <a:srgbClr val="000000"/>
                </a:solidFill>
              </a:rPr>
              <a:t>Provisioning of </a:t>
            </a:r>
            <a:r>
              <a:rPr lang="en-US" sz="2000" dirty="0">
                <a:solidFill>
                  <a:srgbClr val="6072FF"/>
                </a:solidFill>
              </a:rPr>
              <a:t>trigger / inhibit signals </a:t>
            </a:r>
            <a:r>
              <a:rPr lang="en-US" sz="2000" dirty="0">
                <a:solidFill>
                  <a:srgbClr val="000000"/>
                </a:solidFill>
              </a:rPr>
              <a:t>for successive signals</a:t>
            </a:r>
          </a:p>
          <a:p>
            <a:pPr marL="257175" lvl="1"/>
            <a:r>
              <a:rPr lang="en-US" sz="2000" dirty="0">
                <a:solidFill>
                  <a:srgbClr val="6072FF"/>
                </a:solidFill>
              </a:rPr>
              <a:t>Classification of device signals:</a:t>
            </a:r>
            <a:r>
              <a:rPr lang="en-US" sz="2000" dirty="0"/>
              <a:t> pulsed ion sources</a:t>
            </a:r>
            <a:r>
              <a:rPr lang="en-US" sz="2000" dirty="0">
                <a:solidFill>
                  <a:srgbClr val="000000"/>
                </a:solidFill>
              </a:rPr>
              <a:t> , power supplies</a:t>
            </a:r>
            <a:endParaRPr lang="en-US" sz="2000" dirty="0"/>
          </a:p>
          <a:p>
            <a:pPr marL="257175" lvl="1"/>
            <a:r>
              <a:rPr lang="en-US" sz="2000" dirty="0">
                <a:solidFill>
                  <a:srgbClr val="6072FF"/>
                </a:solidFill>
              </a:rPr>
              <a:t>Predictive maintenance</a:t>
            </a:r>
            <a:r>
              <a:rPr lang="en-US" sz="2000" dirty="0">
                <a:solidFill>
                  <a:srgbClr val="000000"/>
                </a:solidFill>
              </a:rPr>
              <a:t>: monitoring of pumps, CRYRING ion source</a:t>
            </a:r>
            <a:endParaRPr lang="en-US" sz="2000" dirty="0"/>
          </a:p>
          <a:p>
            <a:pPr marL="257175" lvl="1"/>
            <a:endParaRPr lang="en-US" sz="1200" b="1" dirty="0">
              <a:solidFill>
                <a:srgbClr val="6072FF"/>
              </a:solidFill>
            </a:endParaRPr>
          </a:p>
          <a:p>
            <a:pPr marL="0" lvl="1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More far fetched</a:t>
            </a:r>
          </a:p>
          <a:p>
            <a:pPr marL="257175" lvl="1"/>
            <a:r>
              <a:rPr lang="en-US" sz="2000" dirty="0">
                <a:solidFill>
                  <a:srgbClr val="6072FF"/>
                </a:solidFill>
              </a:rPr>
              <a:t>Image recognition</a:t>
            </a:r>
            <a:r>
              <a:rPr lang="en-US" sz="2000" dirty="0">
                <a:solidFill>
                  <a:srgbClr val="000000"/>
                </a:solidFill>
              </a:rPr>
              <a:t> and classification (fluorescence screens)</a:t>
            </a:r>
          </a:p>
          <a:p>
            <a:pPr marL="257175" lvl="1"/>
            <a:r>
              <a:rPr lang="en-US" sz="2000" dirty="0">
                <a:solidFill>
                  <a:srgbClr val="6072FF"/>
                </a:solidFill>
              </a:rPr>
              <a:t>Expert systems</a:t>
            </a:r>
            <a:r>
              <a:rPr lang="en-US" sz="2000" dirty="0">
                <a:solidFill>
                  <a:srgbClr val="000000"/>
                </a:solidFill>
              </a:rPr>
              <a:t> to support failure resolution</a:t>
            </a:r>
          </a:p>
          <a:p>
            <a:pPr marL="257175" lvl="1"/>
            <a:r>
              <a:rPr lang="en-US" sz="2000" dirty="0">
                <a:solidFill>
                  <a:srgbClr val="6072FF"/>
                </a:solidFill>
              </a:rPr>
              <a:t>Information extraction</a:t>
            </a:r>
            <a:r>
              <a:rPr lang="en-US" sz="2000" dirty="0">
                <a:solidFill>
                  <a:srgbClr val="000000"/>
                </a:solidFill>
              </a:rPr>
              <a:t> based on digitized documentation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7670A48-0F71-4805-8210-5D3C145A572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Outlook: Ideas / to be Tested</a:t>
            </a:r>
          </a:p>
        </p:txBody>
      </p:sp>
    </p:spTree>
    <p:extLst>
      <p:ext uri="{BB962C8B-B14F-4D97-AF65-F5344CB8AC3E}">
        <p14:creationId xmlns:p14="http://schemas.microsoft.com/office/powerpoint/2010/main" val="159225113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here is a deep technical gap between FAIR CS Java world and AI research Python/R world…"/>
          <p:cNvSpPr txBox="1">
            <a:spLocks noGrp="1"/>
          </p:cNvSpPr>
          <p:nvPr>
            <p:ph type="body" idx="1"/>
          </p:nvPr>
        </p:nvSpPr>
        <p:spPr>
          <a:xfrm>
            <a:off x="218503" y="1088014"/>
            <a:ext cx="8796014" cy="3677692"/>
          </a:xfrm>
          <a:prstGeom prst="rect">
            <a:avLst/>
          </a:prstGeom>
        </p:spPr>
        <p:txBody>
          <a:bodyPr/>
          <a:lstStyle/>
          <a:p>
            <a:pPr marL="234388" indent="-234388" defTabSz="312519">
              <a:spcBef>
                <a:spcPts val="300"/>
              </a:spcBef>
              <a:defRPr sz="1764"/>
            </a:pPr>
            <a:r>
              <a:rPr dirty="0">
                <a:solidFill>
                  <a:srgbClr val="6072FF"/>
                </a:solidFill>
              </a:rPr>
              <a:t>Focus of research groups</a:t>
            </a:r>
            <a:r>
              <a:rPr dirty="0"/>
              <a:t> with deep AI knowledge is on publishing papers and not on providing and maintaining end-user applications</a:t>
            </a:r>
          </a:p>
          <a:p>
            <a:pPr marL="234388" indent="-234388" defTabSz="312519">
              <a:spcBef>
                <a:spcPts val="300"/>
              </a:spcBef>
              <a:defRPr sz="1764"/>
            </a:pPr>
            <a:r>
              <a:rPr dirty="0">
                <a:solidFill>
                  <a:srgbClr val="6072FF"/>
                </a:solidFill>
              </a:rPr>
              <a:t>Technical gap</a:t>
            </a:r>
            <a:r>
              <a:rPr dirty="0"/>
              <a:t> between FAIR CS Java world and AI research Python/R world</a:t>
            </a:r>
          </a:p>
          <a:p>
            <a:pPr marL="234388" indent="-234388" defTabSz="312519">
              <a:spcBef>
                <a:spcPts val="300"/>
              </a:spcBef>
              <a:defRPr sz="1764"/>
            </a:pPr>
            <a:r>
              <a:rPr dirty="0">
                <a:solidFill>
                  <a:srgbClr val="6072FF"/>
                </a:solidFill>
              </a:rPr>
              <a:t>AI frameworks in JAVA</a:t>
            </a:r>
            <a:r>
              <a:rPr dirty="0"/>
              <a:t> are available, </a:t>
            </a:r>
            <a:r>
              <a:rPr b="1" i="1" dirty="0"/>
              <a:t>but</a:t>
            </a:r>
            <a:r>
              <a:rPr dirty="0"/>
              <a:t>:</a:t>
            </a:r>
          </a:p>
          <a:p>
            <a:pPr marL="546907" lvl="1" indent="-234388" defTabSz="312519">
              <a:spcBef>
                <a:spcPts val="300"/>
              </a:spcBef>
              <a:defRPr sz="1764"/>
            </a:pPr>
            <a:r>
              <a:rPr dirty="0"/>
              <a:t>Lack of end-user documentation and tutorials make their application difficult</a:t>
            </a:r>
          </a:p>
          <a:p>
            <a:pPr marL="546907" lvl="1" indent="-234388" defTabSz="312519">
              <a:spcBef>
                <a:spcPts val="300"/>
              </a:spcBef>
              <a:defRPr sz="1764"/>
            </a:pPr>
            <a:r>
              <a:rPr dirty="0"/>
              <a:t>Many projects are stalled (academic projects stopped after getting the degree)</a:t>
            </a:r>
          </a:p>
          <a:p>
            <a:pPr marL="546907" lvl="1" indent="-234388" defTabSz="312519">
              <a:spcBef>
                <a:spcPts val="300"/>
              </a:spcBef>
              <a:defRPr sz="1764"/>
            </a:pPr>
            <a:r>
              <a:rPr dirty="0"/>
              <a:t>No well established user community</a:t>
            </a:r>
          </a:p>
          <a:p>
            <a:pPr marL="234388" indent="-234388" defTabSz="312519">
              <a:spcBef>
                <a:spcPts val="300"/>
              </a:spcBef>
              <a:defRPr sz="1764"/>
            </a:pPr>
            <a:r>
              <a:rPr dirty="0"/>
              <a:t>Building Python applications for operating running on FAIR CS consoles is currently not a viable option</a:t>
            </a:r>
          </a:p>
          <a:p>
            <a:pPr marL="234388" indent="-234388" defTabSz="312519">
              <a:spcBef>
                <a:spcPts val="300"/>
              </a:spcBef>
              <a:defRPr sz="1764"/>
            </a:pPr>
            <a:endParaRPr dirty="0"/>
          </a:p>
          <a:p>
            <a:pPr marL="0" indent="248920" defTabSz="312519">
              <a:spcBef>
                <a:spcPts val="300"/>
              </a:spcBef>
              <a:buSzTx/>
              <a:buNone/>
              <a:defRPr sz="1764"/>
            </a:pPr>
            <a:r>
              <a:rPr dirty="0"/>
              <a:t>=&gt; </a:t>
            </a:r>
            <a:r>
              <a:rPr b="1" dirty="0"/>
              <a:t>How do we provide AI-based applications for operating?</a:t>
            </a:r>
          </a:p>
          <a:p>
            <a:pPr marL="0" indent="248920" defTabSz="312519">
              <a:spcBef>
                <a:spcPts val="300"/>
              </a:spcBef>
              <a:buSzTx/>
              <a:buNone/>
              <a:defRPr sz="1764"/>
            </a:pPr>
            <a:r>
              <a:rPr dirty="0"/>
              <a:t>=&gt; </a:t>
            </a:r>
            <a:r>
              <a:rPr b="1" dirty="0"/>
              <a:t>Who builds these applications and who maintains them?</a:t>
            </a:r>
          </a:p>
        </p:txBody>
      </p:sp>
      <p:sp>
        <p:nvSpPr>
          <p:cNvPr id="141" name="Textplatzhalter 12"/>
          <p:cNvSpPr>
            <a:spLocks noGrp="1"/>
          </p:cNvSpPr>
          <p:nvPr>
            <p:ph type="body" idx="21"/>
          </p:nvPr>
        </p:nvSpPr>
        <p:spPr>
          <a:xfrm>
            <a:off x="317633" y="130629"/>
            <a:ext cx="6071294" cy="70128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de-DE" dirty="0" err="1"/>
              <a:t>Difficulties</a:t>
            </a:r>
            <a:r>
              <a:rPr dirty="0"/>
              <a:t> </a:t>
            </a:r>
            <a:r>
              <a:rPr lang="de-DE" dirty="0" err="1"/>
              <a:t>for</a:t>
            </a:r>
            <a:r>
              <a:rPr dirty="0"/>
              <a:t> AI in FAIR CS</a:t>
            </a:r>
            <a:r>
              <a:rPr lang="de-DE" dirty="0"/>
              <a:t> Environment</a:t>
            </a:r>
            <a:endParaRPr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Zum Bearbeiten doppelklick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4800" b="1" dirty="0"/>
              <a:t>BACKUP</a:t>
            </a:r>
            <a:endParaRPr sz="4800" b="1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I did not use them yet, but want to make you aware that JAVA AI framework DO EXIST:"/>
          <p:cNvSpPr txBox="1">
            <a:spLocks noGrp="1"/>
          </p:cNvSpPr>
          <p:nvPr>
            <p:ph type="body" sz="quarter" idx="1"/>
          </p:nvPr>
        </p:nvSpPr>
        <p:spPr>
          <a:xfrm>
            <a:off x="317634" y="1011814"/>
            <a:ext cx="8420177" cy="376362"/>
          </a:xfrm>
          <a:prstGeom prst="rect">
            <a:avLst/>
          </a:prstGeom>
        </p:spPr>
        <p:txBody>
          <a:bodyPr/>
          <a:lstStyle/>
          <a:p>
            <a:r>
              <a:t>I did not use them yet, but want to make you aware that JAVA AI framework </a:t>
            </a:r>
            <a:r>
              <a:rPr i="1"/>
              <a:t>DO EXIST</a:t>
            </a:r>
            <a:r>
              <a:t>:</a:t>
            </a:r>
          </a:p>
        </p:txBody>
      </p:sp>
      <p:sp>
        <p:nvSpPr>
          <p:cNvPr id="172" name="Textplatzhalter 12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lvl="1" indent="0">
              <a:buClrTx/>
              <a:buSzTx/>
              <a:buNone/>
              <a:defRPr sz="2000" b="1"/>
            </a:pPr>
            <a:r>
              <a:t>Some Advertisement on JAVA AI Frameworks</a:t>
            </a:r>
          </a:p>
        </p:txBody>
      </p:sp>
      <p:graphicFrame>
        <p:nvGraphicFramePr>
          <p:cNvPr id="173" name="Tabelle 1"/>
          <p:cNvGraphicFramePr/>
          <p:nvPr/>
        </p:nvGraphicFramePr>
        <p:xfrm>
          <a:off x="274888" y="1397841"/>
          <a:ext cx="8801485" cy="3747914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1402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7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1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638">
                <a:tc>
                  <a:txBody>
                    <a:bodyPr/>
                    <a:lstStyle/>
                    <a:p>
                      <a:pPr algn="ctr" defTabSz="3429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FFFFFF"/>
                          </a:solidFill>
                          <a:sym typeface="Calibri"/>
                        </a:rPr>
                        <a:t>Framework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342900">
                        <a:spcBef>
                          <a:spcPts val="3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FFFFFF"/>
                          </a:solidFill>
                          <a:sym typeface="Calibri"/>
                        </a:rPr>
                        <a:t>Use Cases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342900">
                        <a:spcBef>
                          <a:spcPts val="3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FFFFFF"/>
                          </a:solidFill>
                          <a:sym typeface="Calibri"/>
                        </a:rPr>
                        <a:t>Comment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941">
                <a:tc>
                  <a:txBody>
                    <a:bodyPr/>
                    <a:lstStyle/>
                    <a:p>
                      <a:pPr algn="ctr" defTabSz="3429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FFFFFF"/>
                          </a:solidFill>
                          <a:sym typeface="Calibri"/>
                        </a:rPr>
                        <a:t>Deeplearning4J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342900">
                        <a:spcBef>
                          <a:spcPts val="300"/>
                        </a:spcBef>
                        <a:defRPr sz="1800"/>
                      </a:pPr>
                      <a:r>
                        <a:rPr sz="1500">
                          <a:solidFill>
                            <a:srgbClr val="4A4A4A"/>
                          </a:solidFill>
                          <a:sym typeface="Calibri"/>
                        </a:rPr>
                        <a:t>Image recognition, NL* processing, predictive analysis, anomaly detection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342900">
                        <a:spcBef>
                          <a:spcPts val="300"/>
                        </a:spcBef>
                        <a:defRPr sz="1500">
                          <a:solidFill>
                            <a:srgbClr val="4A4A4A"/>
                          </a:solidFill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593">
                <a:tc>
                  <a:txBody>
                    <a:bodyPr/>
                    <a:lstStyle/>
                    <a:p>
                      <a:pPr algn="ctr" defTabSz="3429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FFFFFF"/>
                          </a:solidFill>
                          <a:sym typeface="Calibri"/>
                        </a:rPr>
                        <a:t>H2O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342900">
                        <a:spcBef>
                          <a:spcPts val="300"/>
                        </a:spcBef>
                        <a:defRPr sz="1800"/>
                      </a:pPr>
                      <a:r>
                        <a:rPr sz="1500">
                          <a:solidFill>
                            <a:srgbClr val="4A4A4A"/>
                          </a:solidFill>
                          <a:sym typeface="Calibri"/>
                        </a:rPr>
                        <a:t>Predictive analysis, anomaly detection, healthcare, credit scoring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342900">
                        <a:spcBef>
                          <a:spcPts val="300"/>
                        </a:spcBef>
                        <a:defRPr sz="1500">
                          <a:solidFill>
                            <a:srgbClr val="4A4A4A"/>
                          </a:solidFill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903">
                <a:tc>
                  <a:txBody>
                    <a:bodyPr/>
                    <a:lstStyle/>
                    <a:p>
                      <a:pPr algn="ctr" defTabSz="3429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FFFFFF"/>
                          </a:solidFill>
                          <a:sym typeface="Calibri"/>
                        </a:rPr>
                        <a:t>Tensorflow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342900">
                        <a:spcBef>
                          <a:spcPts val="300"/>
                        </a:spcBef>
                        <a:defRPr sz="1800"/>
                      </a:pPr>
                      <a:r>
                        <a:rPr sz="1500">
                          <a:solidFill>
                            <a:srgbClr val="4A4A4A"/>
                          </a:solidFill>
                          <a:sym typeface="Calibri"/>
                        </a:rPr>
                        <a:t>Big data analysis, clustering, anomaly detection, NL* processing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342900">
                        <a:spcBef>
                          <a:spcPts val="300"/>
                        </a:spcBef>
                        <a:defRPr sz="1800"/>
                      </a:pPr>
                      <a:r>
                        <a:rPr sz="1500">
                          <a:solidFill>
                            <a:srgbClr val="4A4A4A"/>
                          </a:solidFill>
                          <a:sym typeface="Calibri"/>
                        </a:rPr>
                        <a:t>Discontinued?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307">
                <a:tc>
                  <a:txBody>
                    <a:bodyPr/>
                    <a:lstStyle/>
                    <a:p>
                      <a:pPr algn="ctr" defTabSz="3429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FFFFFF"/>
                          </a:solidFill>
                          <a:sym typeface="Calibri"/>
                        </a:rPr>
                        <a:t>Apache Spark MLib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342900">
                        <a:spcBef>
                          <a:spcPts val="300"/>
                        </a:spcBef>
                        <a:defRPr sz="1800"/>
                      </a:pPr>
                      <a:r>
                        <a:rPr sz="1500">
                          <a:solidFill>
                            <a:srgbClr val="4A4A4A"/>
                          </a:solidFill>
                          <a:sym typeface="Calibri"/>
                        </a:rPr>
                        <a:t>Image recognition, NL* processing, real time predictions, healthcare, finance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342900">
                        <a:spcBef>
                          <a:spcPts val="300"/>
                        </a:spcBef>
                        <a:defRPr sz="1500">
                          <a:solidFill>
                            <a:srgbClr val="4A4A4A"/>
                          </a:solidFill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307">
                <a:tc>
                  <a:txBody>
                    <a:bodyPr/>
                    <a:lstStyle/>
                    <a:p>
                      <a:pPr algn="ctr" defTabSz="3429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FFFFFF"/>
                          </a:solidFill>
                          <a:sym typeface="Calibri"/>
                        </a:rPr>
                        <a:t>JAVA ML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342900">
                        <a:spcBef>
                          <a:spcPts val="300"/>
                        </a:spcBef>
                        <a:defRPr sz="1800"/>
                      </a:pPr>
                      <a:r>
                        <a:rPr sz="1500">
                          <a:solidFill>
                            <a:srgbClr val="4A4A4A"/>
                          </a:solidFill>
                          <a:sym typeface="Calibri"/>
                        </a:rPr>
                        <a:t>Integration into existing JAVA projects, research &amp; experimentation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342900">
                        <a:spcBef>
                          <a:spcPts val="300"/>
                        </a:spcBef>
                        <a:defRPr sz="1500">
                          <a:solidFill>
                            <a:srgbClr val="4A4A4A"/>
                          </a:solidFill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903">
                <a:tc>
                  <a:txBody>
                    <a:bodyPr/>
                    <a:lstStyle/>
                    <a:p>
                      <a:pPr algn="ctr" defTabSz="3429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FFFFFF"/>
                          </a:solidFill>
                          <a:sym typeface="Calibri"/>
                        </a:rPr>
                        <a:t>MOA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342900">
                        <a:spcBef>
                          <a:spcPts val="300"/>
                        </a:spcBef>
                        <a:defRPr sz="1800"/>
                      </a:pPr>
                      <a:r>
                        <a:rPr sz="1500">
                          <a:solidFill>
                            <a:srgbClr val="4A4A4A"/>
                          </a:solidFill>
                          <a:sym typeface="Calibri"/>
                        </a:rPr>
                        <a:t>Massive online analysis, IoT data analysis, dynamic environments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342900">
                        <a:spcBef>
                          <a:spcPts val="300"/>
                        </a:spcBef>
                        <a:defRPr sz="1500">
                          <a:solidFill>
                            <a:srgbClr val="4A4A4A"/>
                          </a:solidFill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307">
                <a:tc>
                  <a:txBody>
                    <a:bodyPr/>
                    <a:lstStyle/>
                    <a:p>
                      <a:pPr algn="ctr" defTabSz="3429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FFFFFF"/>
                          </a:solidFill>
                          <a:sym typeface="Calibri"/>
                        </a:rPr>
                        <a:t>Weka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342900">
                        <a:spcBef>
                          <a:spcPts val="300"/>
                        </a:spcBef>
                        <a:defRPr sz="1800"/>
                      </a:pPr>
                      <a:r>
                        <a:rPr sz="1500">
                          <a:solidFill>
                            <a:srgbClr val="4A4A4A"/>
                          </a:solidFill>
                          <a:sym typeface="Calibri"/>
                        </a:rPr>
                        <a:t>Exploratory data analysis, datelining, pattern recognition, prototyping, education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342900">
                        <a:spcBef>
                          <a:spcPts val="300"/>
                        </a:spcBef>
                        <a:defRPr sz="1500">
                          <a:solidFill>
                            <a:srgbClr val="4A4A4A"/>
                          </a:solidFill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307">
                <a:tc>
                  <a:txBody>
                    <a:bodyPr/>
                    <a:lstStyle/>
                    <a:p>
                      <a:pPr algn="ctr" defTabSz="3429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FFFFFF"/>
                          </a:solidFill>
                          <a:sym typeface="Calibri"/>
                        </a:rPr>
                        <a:t>Stanford Core NLP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342900">
                        <a:spcBef>
                          <a:spcPts val="300"/>
                        </a:spcBef>
                        <a:defRPr sz="1800"/>
                      </a:pPr>
                      <a:r>
                        <a:rPr sz="1500">
                          <a:solidFill>
                            <a:srgbClr val="4A4A4A"/>
                          </a:solidFill>
                          <a:sym typeface="Calibri"/>
                        </a:rPr>
                        <a:t>NL* processing, text analysis, information extraction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342900">
                        <a:spcBef>
                          <a:spcPts val="300"/>
                        </a:spcBef>
                        <a:defRPr sz="1500">
                          <a:solidFill>
                            <a:srgbClr val="4A4A4A"/>
                          </a:solidFill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307">
                <a:tc>
                  <a:txBody>
                    <a:bodyPr/>
                    <a:lstStyle/>
                    <a:p>
                      <a:pPr algn="ctr" defTabSz="3429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FCFFFF"/>
                          </a:solidFill>
                          <a:sym typeface="Calibri"/>
                        </a:rPr>
                        <a:t>Deep Java Learning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342900">
                        <a:spcBef>
                          <a:spcPts val="300"/>
                        </a:spcBef>
                        <a:defRPr sz="1800"/>
                      </a:pPr>
                      <a:r>
                        <a:rPr sz="1500">
                          <a:solidFill>
                            <a:srgbClr val="4A4A4A"/>
                          </a:solidFill>
                          <a:sym typeface="Calibri"/>
                        </a:rPr>
                        <a:t>Image classification, NL processing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342900">
                        <a:spcBef>
                          <a:spcPts val="300"/>
                        </a:spcBef>
                        <a:defRPr sz="1800"/>
                      </a:pPr>
                      <a:r>
                        <a:rPr sz="1500">
                          <a:solidFill>
                            <a:srgbClr val="4A4A4A"/>
                          </a:solidFill>
                          <a:sym typeface="Calibri"/>
                        </a:rPr>
                        <a:t>Seems to integrate with popular Python libs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platzhalter 2"/>
          <p:cNvSpPr txBox="1">
            <a:spLocks noGrp="1"/>
          </p:cNvSpPr>
          <p:nvPr>
            <p:ph type="body" sz="quarter" idx="1"/>
          </p:nvPr>
        </p:nvSpPr>
        <p:spPr>
          <a:xfrm>
            <a:off x="317633" y="130629"/>
            <a:ext cx="6071294" cy="701284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None/>
              <a:defRPr sz="2000" b="1"/>
            </a:pPr>
            <a:r>
              <a:t>From By-Product to Important Tool:</a:t>
            </a:r>
            <a:br/>
            <a:r>
              <a:t>Grafana-based Data Visualization</a:t>
            </a:r>
          </a:p>
        </p:txBody>
      </p:sp>
      <p:pic>
        <p:nvPicPr>
          <p:cNvPr id="150" name="Grafik 1" descr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1346"/>
            <a:ext cx="9144000" cy="40193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platzhalter 2"/>
          <p:cNvSpPr txBox="1">
            <a:spLocks noGrp="1"/>
          </p:cNvSpPr>
          <p:nvPr>
            <p:ph type="body" sz="quarter" idx="1"/>
          </p:nvPr>
        </p:nvSpPr>
        <p:spPr>
          <a:xfrm>
            <a:off x="317633" y="130629"/>
            <a:ext cx="6071294" cy="701284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None/>
              <a:defRPr sz="2000" b="1"/>
            </a:pPr>
            <a:r>
              <a:t>From By-Product to Mission Critical Tool:</a:t>
            </a:r>
            <a:br/>
            <a:r>
              <a:t>Grafana-based Data Visualization</a:t>
            </a:r>
          </a:p>
        </p:txBody>
      </p:sp>
      <p:pic>
        <p:nvPicPr>
          <p:cNvPr id="153" name="Grafik 1" descr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298" y="1242594"/>
            <a:ext cx="6643160" cy="29201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6" name="Rechteck 3"/>
          <p:cNvGrpSpPr/>
          <p:nvPr/>
        </p:nvGrpSpPr>
        <p:grpSpPr>
          <a:xfrm>
            <a:off x="160250" y="1261698"/>
            <a:ext cx="2262906" cy="1160859"/>
            <a:chOff x="0" y="0"/>
            <a:chExt cx="2262904" cy="1160858"/>
          </a:xfrm>
        </p:grpSpPr>
        <p:sp>
          <p:nvSpPr>
            <p:cNvPr id="154" name="Rechteck"/>
            <p:cNvSpPr/>
            <p:nvPr/>
          </p:nvSpPr>
          <p:spPr>
            <a:xfrm>
              <a:off x="-1" y="0"/>
              <a:ext cx="2262906" cy="1160859"/>
            </a:xfrm>
            <a:prstGeom prst="rect">
              <a:avLst/>
            </a:prstGeom>
            <a:solidFill>
              <a:srgbClr val="17375E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5" name="Visualization: GRAFANA"/>
            <p:cNvSpPr txBox="1"/>
            <p:nvPr/>
          </p:nvSpPr>
          <p:spPr>
            <a:xfrm>
              <a:off x="58420" y="440029"/>
              <a:ext cx="2146064" cy="280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400" b="1">
                  <a:solidFill>
                    <a:srgbClr val="FFFFFF"/>
                  </a:solidFill>
                </a:defRPr>
              </a:lvl1pPr>
            </a:lstStyle>
            <a:p>
              <a:r>
                <a:t>Visualization: GRAFANA</a:t>
              </a:r>
            </a:p>
          </p:txBody>
        </p:sp>
      </p:grpSp>
      <p:pic>
        <p:nvPicPr>
          <p:cNvPr id="157" name="Grafik 4" descr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435" y="1235448"/>
            <a:ext cx="286085" cy="3023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0" name="Rechteck 5"/>
          <p:cNvGrpSpPr/>
          <p:nvPr/>
        </p:nvGrpSpPr>
        <p:grpSpPr>
          <a:xfrm>
            <a:off x="160250" y="2642119"/>
            <a:ext cx="2262906" cy="509398"/>
            <a:chOff x="0" y="0"/>
            <a:chExt cx="2262904" cy="509397"/>
          </a:xfrm>
        </p:grpSpPr>
        <p:sp>
          <p:nvSpPr>
            <p:cNvPr id="158" name="Rechteck"/>
            <p:cNvSpPr/>
            <p:nvPr/>
          </p:nvSpPr>
          <p:spPr>
            <a:xfrm>
              <a:off x="-1" y="4224"/>
              <a:ext cx="2262906" cy="500953"/>
            </a:xfrm>
            <a:prstGeom prst="rect">
              <a:avLst/>
            </a:prstGeom>
            <a:solidFill>
              <a:srgbClr val="DCE6F2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A6A6A6"/>
                  </a:solidFill>
                </a:defRPr>
              </a:pPr>
              <a:endParaRPr/>
            </a:p>
          </p:txBody>
        </p:sp>
        <p:sp>
          <p:nvSpPr>
            <p:cNvPr id="159" name="Time-Series database: InfluxDB"/>
            <p:cNvSpPr txBox="1"/>
            <p:nvPr/>
          </p:nvSpPr>
          <p:spPr>
            <a:xfrm>
              <a:off x="58419" y="-1"/>
              <a:ext cx="2146065" cy="5093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400">
                  <a:solidFill>
                    <a:srgbClr val="A6A6A6"/>
                  </a:solidFill>
                </a:defRPr>
              </a:lvl1pPr>
            </a:lstStyle>
            <a:p>
              <a:r>
                <a:t>Time-Series database: InfluxDB</a:t>
              </a:r>
            </a:p>
          </p:txBody>
        </p:sp>
      </p:grpSp>
      <p:sp>
        <p:nvSpPr>
          <p:cNvPr id="161" name="Gerade Verbindung mit Pfeil 7"/>
          <p:cNvSpPr/>
          <p:nvPr/>
        </p:nvSpPr>
        <p:spPr>
          <a:xfrm>
            <a:off x="1291701" y="2435257"/>
            <a:ext cx="1" cy="198530"/>
          </a:xfrm>
          <a:prstGeom prst="line">
            <a:avLst/>
          </a:prstGeom>
          <a:ln>
            <a:solidFill>
              <a:srgbClr val="4A7EBB"/>
            </a:solidFill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164" name="Rechteck 8"/>
          <p:cNvGrpSpPr/>
          <p:nvPr/>
        </p:nvGrpSpPr>
        <p:grpSpPr>
          <a:xfrm>
            <a:off x="160247" y="3635286"/>
            <a:ext cx="2272487" cy="475039"/>
            <a:chOff x="-1" y="0"/>
            <a:chExt cx="2272485" cy="475038"/>
          </a:xfrm>
        </p:grpSpPr>
        <p:sp>
          <p:nvSpPr>
            <p:cNvPr id="162" name="Rechteck"/>
            <p:cNvSpPr/>
            <p:nvPr/>
          </p:nvSpPr>
          <p:spPr>
            <a:xfrm>
              <a:off x="-2" y="-1"/>
              <a:ext cx="2272487" cy="475039"/>
            </a:xfrm>
            <a:prstGeom prst="rect">
              <a:avLst/>
            </a:prstGeom>
            <a:solidFill>
              <a:srgbClr val="DCE6F2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A6A6A6"/>
                  </a:solidFill>
                </a:defRPr>
              </a:pPr>
              <a:endParaRPr/>
            </a:p>
          </p:txBody>
        </p:sp>
        <p:sp>
          <p:nvSpPr>
            <p:cNvPr id="163" name="Data Broker: Kafka"/>
            <p:cNvSpPr txBox="1"/>
            <p:nvPr/>
          </p:nvSpPr>
          <p:spPr>
            <a:xfrm>
              <a:off x="58419" y="97118"/>
              <a:ext cx="2155645" cy="280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400">
                  <a:solidFill>
                    <a:srgbClr val="A6A6A6"/>
                  </a:solidFill>
                </a:defRPr>
              </a:lvl1pPr>
            </a:lstStyle>
            <a:p>
              <a:r>
                <a:t>Data Broker: Kafka</a:t>
              </a:r>
            </a:p>
          </p:txBody>
        </p:sp>
      </p:grpSp>
      <p:grpSp>
        <p:nvGrpSpPr>
          <p:cNvPr id="167" name="Rechteck 9"/>
          <p:cNvGrpSpPr/>
          <p:nvPr/>
        </p:nvGrpSpPr>
        <p:grpSpPr>
          <a:xfrm>
            <a:off x="160250" y="3206818"/>
            <a:ext cx="2262906" cy="371397"/>
            <a:chOff x="0" y="-1"/>
            <a:chExt cx="2262904" cy="371396"/>
          </a:xfrm>
        </p:grpSpPr>
        <p:sp>
          <p:nvSpPr>
            <p:cNvPr id="165" name="Rechteck"/>
            <p:cNvSpPr/>
            <p:nvPr/>
          </p:nvSpPr>
          <p:spPr>
            <a:xfrm>
              <a:off x="-1" y="-2"/>
              <a:ext cx="2262906" cy="371397"/>
            </a:xfrm>
            <a:prstGeom prst="rect">
              <a:avLst/>
            </a:prstGeom>
            <a:solidFill>
              <a:srgbClr val="DCE6F2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100">
                  <a:solidFill>
                    <a:srgbClr val="A6A6A6"/>
                  </a:solidFill>
                </a:defRPr>
              </a:pPr>
              <a:endParaRPr/>
            </a:p>
          </p:txBody>
        </p:sp>
        <p:sp>
          <p:nvSpPr>
            <p:cNvPr id="166" name="Data Canonizer &amp; Router"/>
            <p:cNvSpPr txBox="1"/>
            <p:nvPr/>
          </p:nvSpPr>
          <p:spPr>
            <a:xfrm>
              <a:off x="58420" y="61544"/>
              <a:ext cx="2146064" cy="2483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200">
                  <a:solidFill>
                    <a:srgbClr val="A6A6A6"/>
                  </a:solidFill>
                </a:defRPr>
              </a:lvl1pPr>
            </a:lstStyle>
            <a:p>
              <a:r>
                <a:t>Data Canonizer &amp; Router</a:t>
              </a:r>
            </a:p>
          </p:txBody>
        </p:sp>
      </p:grpSp>
      <p:grpSp>
        <p:nvGrpSpPr>
          <p:cNvPr id="170" name="Rechteck 10"/>
          <p:cNvGrpSpPr/>
          <p:nvPr/>
        </p:nvGrpSpPr>
        <p:grpSpPr>
          <a:xfrm>
            <a:off x="179200" y="4324403"/>
            <a:ext cx="1022771" cy="390807"/>
            <a:chOff x="0" y="0"/>
            <a:chExt cx="1022770" cy="390805"/>
          </a:xfrm>
        </p:grpSpPr>
        <p:sp>
          <p:nvSpPr>
            <p:cNvPr id="168" name="Rechteck"/>
            <p:cNvSpPr/>
            <p:nvPr/>
          </p:nvSpPr>
          <p:spPr>
            <a:xfrm>
              <a:off x="-1" y="9707"/>
              <a:ext cx="1022771" cy="371396"/>
            </a:xfrm>
            <a:prstGeom prst="rect">
              <a:avLst/>
            </a:prstGeom>
            <a:solidFill>
              <a:srgbClr val="FAC090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1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9" name="Device Data Collector"/>
            <p:cNvSpPr txBox="1"/>
            <p:nvPr/>
          </p:nvSpPr>
          <p:spPr>
            <a:xfrm>
              <a:off x="58419" y="0"/>
              <a:ext cx="905931" cy="3908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100">
                  <a:solidFill>
                    <a:srgbClr val="FFFFFF"/>
                  </a:solidFill>
                </a:defRPr>
              </a:lvl1pPr>
            </a:lstStyle>
            <a:p>
              <a:r>
                <a:t>Device Data Collector</a:t>
              </a:r>
            </a:p>
          </p:txBody>
        </p:sp>
      </p:grpSp>
      <p:grpSp>
        <p:nvGrpSpPr>
          <p:cNvPr id="173" name="Rechteck 11"/>
          <p:cNvGrpSpPr/>
          <p:nvPr/>
        </p:nvGrpSpPr>
        <p:grpSpPr>
          <a:xfrm>
            <a:off x="1261710" y="4334111"/>
            <a:ext cx="1022769" cy="371395"/>
            <a:chOff x="0" y="0"/>
            <a:chExt cx="1022767" cy="371393"/>
          </a:xfrm>
        </p:grpSpPr>
        <p:sp>
          <p:nvSpPr>
            <p:cNvPr id="171" name="Rechteck"/>
            <p:cNvSpPr/>
            <p:nvPr/>
          </p:nvSpPr>
          <p:spPr>
            <a:xfrm>
              <a:off x="0" y="0"/>
              <a:ext cx="1022768" cy="371394"/>
            </a:xfrm>
            <a:prstGeom prst="rect">
              <a:avLst/>
            </a:prstGeom>
            <a:solidFill>
              <a:srgbClr val="FAC090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1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" name="FAIR CS Archive"/>
            <p:cNvSpPr txBox="1"/>
            <p:nvPr/>
          </p:nvSpPr>
          <p:spPr>
            <a:xfrm>
              <a:off x="12700" y="72844"/>
              <a:ext cx="997368" cy="2257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100">
                  <a:solidFill>
                    <a:srgbClr val="FFFFFF"/>
                  </a:solidFill>
                </a:defRPr>
              </a:lvl1pPr>
            </a:lstStyle>
            <a:p>
              <a:r>
                <a:t>FAIR CS Archive</a:t>
              </a:r>
            </a:p>
          </p:txBody>
        </p:sp>
      </p:grpSp>
      <p:sp>
        <p:nvSpPr>
          <p:cNvPr id="174" name="Gerade Verbindung mit Pfeil 12"/>
          <p:cNvSpPr/>
          <p:nvPr/>
        </p:nvSpPr>
        <p:spPr>
          <a:xfrm flipV="1">
            <a:off x="876549" y="4123046"/>
            <a:ext cx="185596" cy="198185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5" name="Gerade Verbindung mit Pfeil 13"/>
          <p:cNvSpPr/>
          <p:nvPr/>
        </p:nvSpPr>
        <p:spPr>
          <a:xfrm flipH="1" flipV="1">
            <a:off x="1480825" y="4123046"/>
            <a:ext cx="146124" cy="198367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76" name="Grafik 14" descr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866" y="3196969"/>
            <a:ext cx="263867" cy="2621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Inhaltsplatzhalter 1"/>
          <p:cNvSpPr txBox="1">
            <a:spLocks noGrp="1"/>
          </p:cNvSpPr>
          <p:nvPr>
            <p:ph type="body" idx="1"/>
          </p:nvPr>
        </p:nvSpPr>
        <p:spPr>
          <a:xfrm>
            <a:off x="317635" y="1127579"/>
            <a:ext cx="8420176" cy="367769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900"/>
              </a:lnSpc>
              <a:buSzTx/>
              <a:buNone/>
            </a:pPr>
            <a:r>
              <a:t>Achievements:</a:t>
            </a:r>
          </a:p>
          <a:p>
            <a:pPr>
              <a:lnSpc>
                <a:spcPts val="1900"/>
              </a:lnSpc>
            </a:pPr>
            <a:r>
              <a:t>Studies with beam yield promising results</a:t>
            </a:r>
          </a:p>
          <a:p>
            <a:pPr>
              <a:lnSpc>
                <a:spcPts val="1900"/>
              </a:lnSpc>
            </a:pPr>
            <a:r>
              <a:t>Functionality available in “device automator” tool</a:t>
            </a:r>
          </a:p>
          <a:p>
            <a:pPr>
              <a:lnSpc>
                <a:spcPts val="1900"/>
              </a:lnSpc>
            </a:pPr>
            <a:r>
              <a:t>Systematic study of algorithm process-parameters started</a:t>
            </a:r>
          </a:p>
          <a:p>
            <a:pPr>
              <a:lnSpc>
                <a:spcPts val="1900"/>
              </a:lnSpc>
            </a:pPr>
            <a:endParaRPr/>
          </a:p>
          <a:p>
            <a:pPr marL="0" indent="0">
              <a:lnSpc>
                <a:spcPts val="1900"/>
              </a:lnSpc>
              <a:buSzTx/>
              <a:buNone/>
            </a:pPr>
            <a:r>
              <a:t>Next steps:</a:t>
            </a:r>
          </a:p>
          <a:p>
            <a:pPr>
              <a:lnSpc>
                <a:spcPts val="1900"/>
              </a:lnSpc>
            </a:pPr>
            <a:r>
              <a:t>Collect more data to determine best GA parameter values</a:t>
            </a:r>
          </a:p>
          <a:p>
            <a:pPr>
              <a:lnSpc>
                <a:spcPts val="1900"/>
              </a:lnSpc>
            </a:pPr>
            <a:r>
              <a:t>Add more complex readout signals as target properties</a:t>
            </a:r>
          </a:p>
          <a:p>
            <a:pPr>
              <a:lnSpc>
                <a:spcPts val="1900"/>
              </a:lnSpc>
            </a:pPr>
            <a:r>
              <a:t>Establish automated machine tuning as tool for operation</a:t>
            </a:r>
          </a:p>
          <a:p>
            <a:pPr>
              <a:lnSpc>
                <a:spcPts val="1900"/>
              </a:lnSpc>
            </a:pPr>
            <a:r>
              <a:t>Investigate automation of ion source optimization using multivariate optimization methods</a:t>
            </a:r>
          </a:p>
          <a:p>
            <a:pPr>
              <a:lnSpc>
                <a:spcPts val="1900"/>
              </a:lnSpc>
            </a:pPr>
            <a:r>
              <a:t>Investigate Particle Swarm Optimization (PSO) algorithm (or more?)</a:t>
            </a:r>
          </a:p>
        </p:txBody>
      </p:sp>
      <p:sp>
        <p:nvSpPr>
          <p:cNvPr id="179" name="Textplatzhalter 2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Optimization: Summary &amp; Outlook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Inhaltsplatzhalter 1"/>
          <p:cNvSpPr txBox="1">
            <a:spLocks noGrp="1"/>
          </p:cNvSpPr>
          <p:nvPr>
            <p:ph type="body" idx="1"/>
          </p:nvPr>
        </p:nvSpPr>
        <p:spPr>
          <a:xfrm>
            <a:off x="317635" y="1088014"/>
            <a:ext cx="8420176" cy="3677692"/>
          </a:xfrm>
          <a:prstGeom prst="rect">
            <a:avLst/>
          </a:prstGeom>
        </p:spPr>
        <p:txBody>
          <a:bodyPr/>
          <a:lstStyle/>
          <a:p>
            <a:pPr marL="0" indent="0" defTabSz="339470">
              <a:buSzTx/>
              <a:buNone/>
              <a:defRPr sz="1700"/>
            </a:pPr>
            <a:r>
              <a:t>Achievements:</a:t>
            </a:r>
          </a:p>
          <a:p>
            <a:pPr marL="254602" indent="-254602" defTabSz="339470">
              <a:defRPr sz="1700"/>
            </a:pPr>
            <a:r>
              <a:t>FAIR archiving prototype as source of training-data established</a:t>
            </a:r>
          </a:p>
          <a:p>
            <a:pPr marL="254602" indent="-254602" defTabSz="339470">
              <a:defRPr sz="1700"/>
            </a:pPr>
            <a:r>
              <a:t>Test infrastructure allowing efficient handling of data developed</a:t>
            </a:r>
          </a:p>
          <a:p>
            <a:pPr marL="254602" indent="-254602" defTabSz="339470">
              <a:defRPr sz="1700"/>
            </a:pPr>
            <a:r>
              <a:t>Promising python prototype to apply matrix profile to existing data</a:t>
            </a:r>
          </a:p>
          <a:p>
            <a:pPr marL="0" indent="0" defTabSz="339470">
              <a:buSzTx/>
              <a:buNone/>
              <a:defRPr sz="1700"/>
            </a:pPr>
            <a:endParaRPr/>
          </a:p>
          <a:p>
            <a:pPr marL="0" indent="0" defTabSz="339470">
              <a:buSzTx/>
              <a:buNone/>
              <a:defRPr sz="1700"/>
            </a:pPr>
            <a:r>
              <a:t>Next steps:</a:t>
            </a:r>
          </a:p>
          <a:p>
            <a:pPr marL="254602" indent="-254602" defTabSz="339470">
              <a:defRPr sz="1700"/>
            </a:pPr>
            <a:r>
              <a:t>Decide on appropriate place for data provisioning framework and set up server</a:t>
            </a:r>
          </a:p>
          <a:p>
            <a:pPr marL="254602" indent="-254602" defTabSz="339470">
              <a:defRPr sz="1700"/>
            </a:pPr>
            <a:r>
              <a:t>Collaborate with MP developers who will provide faster implementation</a:t>
            </a:r>
          </a:p>
          <a:p>
            <a:pPr marL="254602" indent="-254602" defTabSz="339470">
              <a:defRPr sz="1700"/>
            </a:pPr>
            <a:r>
              <a:t>Extraction of reliable signals by tuning matrix-profile</a:t>
            </a:r>
          </a:p>
          <a:p>
            <a:pPr marL="254602" indent="-254602" defTabSz="339470">
              <a:defRPr sz="1700"/>
            </a:pPr>
            <a:r>
              <a:t>Develop machine-learning tool for ion-source state-predictions</a:t>
            </a:r>
          </a:p>
          <a:p>
            <a:pPr marL="254602" indent="-254602" defTabSz="339470">
              <a:defRPr sz="1700"/>
            </a:pPr>
            <a:r>
              <a:t>Investigate automatic ion-source optimization built on MP</a:t>
            </a:r>
          </a:p>
        </p:txBody>
      </p:sp>
      <p:sp>
        <p:nvSpPr>
          <p:cNvPr id="182" name="Textplatzhalter 2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Machine Leaning@Ion Source: Summary &amp; Outlook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5451230" y="901079"/>
            <a:ext cx="3692770" cy="305106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4" y="933060"/>
            <a:ext cx="5367261" cy="3019084"/>
          </a:xfr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CF0ED91-8326-674D-9950-B0C2EE218F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CRYRING@ESR: FAIR Phase0 </a:t>
            </a:r>
            <a:r>
              <a:rPr lang="de-DE" dirty="0" err="1"/>
              <a:t>Machine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31775"/>
            <a:ext cx="6129338" cy="590550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Ellipse 3"/>
          <p:cNvSpPr/>
          <p:nvPr/>
        </p:nvSpPr>
        <p:spPr>
          <a:xfrm>
            <a:off x="4131286" y="3042249"/>
            <a:ext cx="430823" cy="32092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3213589" y="3277571"/>
            <a:ext cx="962757" cy="21757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CRYRING@ESR</a:t>
            </a:r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176346" y="1545787"/>
            <a:ext cx="520944" cy="20827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SIS18</a:t>
            </a:r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870814" y="2294018"/>
            <a:ext cx="520944" cy="20827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ESR</a:t>
            </a:r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928445" y="2078873"/>
            <a:ext cx="603739" cy="20827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UNILAC</a:t>
            </a:r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908303" y="3259030"/>
            <a:ext cx="520944" cy="2082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HESR</a:t>
            </a:r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187" y="731346"/>
            <a:ext cx="3759813" cy="3133177"/>
          </a:xfrm>
          <a:prstGeom prst="rect">
            <a:avLst/>
          </a:prstGeom>
        </p:spPr>
      </p:pic>
      <p:cxnSp>
        <p:nvCxnSpPr>
          <p:cNvPr id="17" name="Gerader Verbinder 16"/>
          <p:cNvCxnSpPr/>
          <p:nvPr/>
        </p:nvCxnSpPr>
        <p:spPr>
          <a:xfrm flipV="1">
            <a:off x="4231609" y="764931"/>
            <a:ext cx="1247962" cy="2299710"/>
          </a:xfrm>
          <a:prstGeom prst="line">
            <a:avLst/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>
            <a:stCxn id="4" idx="4"/>
          </p:cNvCxnSpPr>
          <p:nvPr/>
        </p:nvCxnSpPr>
        <p:spPr>
          <a:xfrm>
            <a:off x="4346698" y="3363169"/>
            <a:ext cx="1133108" cy="588975"/>
          </a:xfrm>
          <a:prstGeom prst="line">
            <a:avLst/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6062057" y="2111578"/>
            <a:ext cx="852853" cy="36488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5479806" y="764931"/>
            <a:ext cx="3664194" cy="3187213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7" name="Gerade Verbindung mit Pfeil 36"/>
          <p:cNvCxnSpPr/>
          <p:nvPr/>
        </p:nvCxnSpPr>
        <p:spPr>
          <a:xfrm flipH="1">
            <a:off x="7477858" y="971550"/>
            <a:ext cx="422030" cy="574237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 flipH="1">
            <a:off x="7640515" y="1710104"/>
            <a:ext cx="817685" cy="127488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5727621" y="1885866"/>
            <a:ext cx="1165704" cy="24622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Multiturn </a:t>
            </a:r>
            <a:r>
              <a:rPr lang="de-DE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injection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7729777" y="1328072"/>
            <a:ext cx="1382110" cy="400110"/>
          </a:xfrm>
          <a:prstGeom prst="rect">
            <a:avLst/>
          </a:prstGeom>
          <a:scene3d>
            <a:camera prst="isometricLeftDown">
              <a:rot lat="20706710" lon="703987" rev="504203"/>
            </a:camera>
            <a:lightRig rig="threePt" dir="t"/>
          </a:scene3d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injector</a:t>
            </a:r>
            <a:endParaRPr lang="de-D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30 </a:t>
            </a:r>
            <a:r>
              <a:rPr lang="de-DE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keV</a:t>
            </a:r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 &lt; E &lt; 300 </a:t>
            </a:r>
            <a:r>
              <a:rPr lang="de-DE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keV</a:t>
            </a:r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/u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8825073" y="1962820"/>
            <a:ext cx="191439" cy="20260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Textfeld 44"/>
          <p:cNvSpPr txBox="1"/>
          <p:nvPr/>
        </p:nvSpPr>
        <p:spPr>
          <a:xfrm>
            <a:off x="8050153" y="2078873"/>
            <a:ext cx="1122423" cy="24622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Plasma </a:t>
            </a:r>
            <a:r>
              <a:rPr lang="de-DE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ion</a:t>
            </a:r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6805332" y="971550"/>
            <a:ext cx="984565" cy="4001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Beam </a:t>
            </a:r>
            <a:r>
              <a:rPr lang="de-DE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 ESR</a:t>
            </a:r>
          </a:p>
          <a:p>
            <a:pPr algn="l"/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E ~ 4 </a:t>
            </a:r>
            <a:r>
              <a:rPr lang="de-DE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MeV</a:t>
            </a:r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/u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83734" y="4092819"/>
            <a:ext cx="8989928" cy="738664"/>
          </a:xfrm>
          <a:prstGeom prst="rect">
            <a:avLst/>
          </a:prstGeom>
        </p:spPr>
        <p:txBody>
          <a:bodyPr vert="horz" wrap="square" lIns="91440" tIns="45720" rIns="91440" bIns="45720" numCol="3" rtlCol="0" anchor="t">
            <a:spAutoFit/>
          </a:bodyPr>
          <a:lstStyle/>
          <a:p>
            <a:pPr algn="l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CRYRING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Atomic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nuclear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physics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experiments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bench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FAIR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concepts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Ahead-development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FAIR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prototypes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3113929" y="1480730"/>
            <a:ext cx="561255" cy="20827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</a:t>
            </a:r>
            <a:r>
              <a:rPr lang="de-DE" sz="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Linac</a:t>
            </a:r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Bogen 49"/>
          <p:cNvSpPr/>
          <p:nvPr/>
        </p:nvSpPr>
        <p:spPr>
          <a:xfrm>
            <a:off x="5775441" y="2132087"/>
            <a:ext cx="3012471" cy="1463968"/>
          </a:xfrm>
          <a:prstGeom prst="arc">
            <a:avLst>
              <a:gd name="adj1" fmla="val 16638671"/>
              <a:gd name="adj2" fmla="val 13027734"/>
            </a:avLst>
          </a:prstGeom>
          <a:ln w="12700">
            <a:solidFill>
              <a:schemeClr val="accent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feld 51"/>
          <p:cNvSpPr txBox="1"/>
          <p:nvPr/>
        </p:nvSpPr>
        <p:spPr>
          <a:xfrm>
            <a:off x="5856539" y="2722783"/>
            <a:ext cx="2911357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~1.6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KeV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/u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30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MeV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/u (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protons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838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nhaltsplatzhalter 1"/>
          <p:cNvSpPr txBox="1">
            <a:spLocks noGrp="1"/>
          </p:cNvSpPr>
          <p:nvPr>
            <p:ph type="body" idx="1"/>
          </p:nvPr>
        </p:nvSpPr>
        <p:spPr>
          <a:xfrm>
            <a:off x="361912" y="1005263"/>
            <a:ext cx="8420176" cy="38829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349757">
              <a:spcBef>
                <a:spcPts val="1200"/>
              </a:spcBef>
              <a:buSzTx/>
              <a:buNone/>
              <a:defRPr sz="1529" i="1">
                <a:solidFill>
                  <a:srgbClr val="212529"/>
                </a:solidFill>
              </a:defRPr>
            </a:pPr>
            <a:r>
              <a:rPr sz="1600" dirty="0"/>
              <a:t>Artificial intelligence: “</a:t>
            </a:r>
            <a:r>
              <a:rPr sz="1600" dirty="0">
                <a:solidFill>
                  <a:srgbClr val="6072FF"/>
                </a:solidFill>
              </a:rPr>
              <a:t>a technical and scientific field devoted to the engineered system that generates outputs such as content, forecasts, recommendations or decisions for a given set of human-defined objectives</a:t>
            </a:r>
            <a:r>
              <a:rPr sz="1600" dirty="0"/>
              <a:t>” [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ISO/IEC 22989:2022</a:t>
            </a:r>
            <a:r>
              <a:rPr sz="1600" dirty="0"/>
              <a:t>].</a:t>
            </a:r>
            <a:endParaRPr lang="de-DE" sz="1600" dirty="0"/>
          </a:p>
          <a:p>
            <a:pPr marL="0" indent="0" defTabSz="349757">
              <a:spcBef>
                <a:spcPts val="1200"/>
              </a:spcBef>
              <a:buSzTx/>
              <a:buNone/>
              <a:defRPr sz="1529" i="1">
                <a:solidFill>
                  <a:srgbClr val="212529"/>
                </a:solidFill>
              </a:defRPr>
            </a:pPr>
            <a:endParaRPr sz="900" dirty="0"/>
          </a:p>
          <a:p>
            <a:pPr marL="196738" indent="-196738" defTabSz="262318">
              <a:spcBef>
                <a:spcPts val="0"/>
              </a:spcBef>
              <a:defRPr sz="1619"/>
            </a:pPr>
            <a:r>
              <a:rPr lang="de-DE" sz="1600" dirty="0"/>
              <a:t>Main </a:t>
            </a:r>
            <a:r>
              <a:rPr lang="de-DE" sz="1600" dirty="0" err="1"/>
              <a:t>goal</a:t>
            </a:r>
            <a:r>
              <a:rPr lang="de-DE" sz="1600" dirty="0"/>
              <a:t>: </a:t>
            </a:r>
            <a:r>
              <a:rPr lang="de-DE" sz="1600" dirty="0" err="1"/>
              <a:t>How</a:t>
            </a:r>
            <a:r>
              <a:rPr lang="de-DE" sz="1600" dirty="0"/>
              <a:t> </a:t>
            </a:r>
            <a:r>
              <a:rPr lang="de-DE" sz="1600" dirty="0" err="1"/>
              <a:t>can</a:t>
            </a:r>
            <a:r>
              <a:rPr lang="de-DE" sz="1600" dirty="0"/>
              <a:t> </a:t>
            </a:r>
            <a:r>
              <a:rPr lang="de-DE" sz="1600" dirty="0" err="1"/>
              <a:t>we</a:t>
            </a:r>
            <a:r>
              <a:rPr lang="de-DE" sz="1600" dirty="0"/>
              <a:t> </a:t>
            </a:r>
            <a:r>
              <a:rPr lang="de-DE" sz="1600" b="1" dirty="0" err="1">
                <a:solidFill>
                  <a:srgbClr val="6072FF"/>
                </a:solidFill>
              </a:rPr>
              <a:t>use</a:t>
            </a:r>
            <a:r>
              <a:rPr lang="de-DE" sz="1600" b="1" dirty="0">
                <a:solidFill>
                  <a:srgbClr val="6072FF"/>
                </a:solidFill>
              </a:rPr>
              <a:t> AI </a:t>
            </a:r>
            <a:r>
              <a:rPr lang="de-DE" sz="1600" b="1" dirty="0" err="1">
                <a:solidFill>
                  <a:srgbClr val="6072FF"/>
                </a:solidFill>
              </a:rPr>
              <a:t>to</a:t>
            </a:r>
            <a:r>
              <a:rPr lang="de-DE" sz="1600" b="1" dirty="0">
                <a:solidFill>
                  <a:srgbClr val="6072FF"/>
                </a:solidFill>
              </a:rPr>
              <a:t> </a:t>
            </a:r>
            <a:r>
              <a:rPr lang="de-DE" sz="1600" b="1" dirty="0" err="1">
                <a:solidFill>
                  <a:srgbClr val="6072FF"/>
                </a:solidFill>
              </a:rPr>
              <a:t>get</a:t>
            </a:r>
            <a:r>
              <a:rPr lang="de-DE" sz="1600" b="1" dirty="0">
                <a:solidFill>
                  <a:srgbClr val="6072FF"/>
                </a:solidFill>
              </a:rPr>
              <a:t> </a:t>
            </a:r>
            <a:r>
              <a:rPr lang="de-DE" sz="1600" b="1" dirty="0" err="1">
                <a:solidFill>
                  <a:srgbClr val="6072FF"/>
                </a:solidFill>
              </a:rPr>
              <a:t>more</a:t>
            </a:r>
            <a:r>
              <a:rPr lang="de-DE" sz="1600" b="1" dirty="0">
                <a:solidFill>
                  <a:srgbClr val="6072FF"/>
                </a:solidFill>
              </a:rPr>
              <a:t> </a:t>
            </a:r>
            <a:r>
              <a:rPr lang="de-DE" sz="1600" b="1" dirty="0" err="1">
                <a:solidFill>
                  <a:srgbClr val="6072FF"/>
                </a:solidFill>
              </a:rPr>
              <a:t>efficient</a:t>
            </a:r>
            <a:r>
              <a:rPr lang="de-DE" sz="1600" b="1" dirty="0">
                <a:solidFill>
                  <a:srgbClr val="6072FF"/>
                </a:solidFill>
              </a:rPr>
              <a:t> and </a:t>
            </a:r>
            <a:r>
              <a:rPr lang="de-DE" sz="1600" b="1" dirty="0" err="1">
                <a:solidFill>
                  <a:srgbClr val="6072FF"/>
                </a:solidFill>
              </a:rPr>
              <a:t>effective</a:t>
            </a:r>
            <a:r>
              <a:rPr lang="de-DE" sz="1600" dirty="0"/>
              <a:t> in </a:t>
            </a:r>
            <a:r>
              <a:rPr lang="de-DE" sz="1600" dirty="0" err="1"/>
              <a:t>operating</a:t>
            </a:r>
            <a:r>
              <a:rPr lang="de-DE" sz="1600" dirty="0"/>
              <a:t> </a:t>
            </a:r>
            <a:r>
              <a:rPr lang="de-DE" sz="1600" dirty="0" err="1"/>
              <a:t>our</a:t>
            </a:r>
            <a:r>
              <a:rPr lang="de-DE" sz="1600" dirty="0"/>
              <a:t> </a:t>
            </a:r>
            <a:r>
              <a:rPr lang="de-DE" sz="1600" dirty="0" err="1"/>
              <a:t>machine</a:t>
            </a:r>
            <a:r>
              <a:rPr lang="de-DE" sz="1600" dirty="0"/>
              <a:t>?</a:t>
            </a:r>
            <a:endParaRPr sz="1600" dirty="0"/>
          </a:p>
          <a:p>
            <a:pPr marL="459056" lvl="1" indent="-196738" defTabSz="262318">
              <a:spcBef>
                <a:spcPts val="0"/>
              </a:spcBef>
              <a:defRPr sz="1619"/>
            </a:pPr>
            <a:r>
              <a:rPr sz="1600" b="1" dirty="0">
                <a:solidFill>
                  <a:srgbClr val="6072FF"/>
                </a:solidFill>
              </a:rPr>
              <a:t>Automate</a:t>
            </a:r>
            <a:r>
              <a:rPr sz="1600" dirty="0"/>
              <a:t> repetitive manual tasks</a:t>
            </a:r>
          </a:p>
          <a:p>
            <a:pPr marL="459056" lvl="1" indent="-196738" defTabSz="262318">
              <a:spcBef>
                <a:spcPts val="0"/>
              </a:spcBef>
              <a:defRPr sz="1619"/>
            </a:pPr>
            <a:r>
              <a:rPr sz="1600" dirty="0"/>
              <a:t>Develop </a:t>
            </a:r>
            <a:r>
              <a:rPr sz="1600" b="1" dirty="0">
                <a:solidFill>
                  <a:srgbClr val="6072FF"/>
                </a:solidFill>
              </a:rPr>
              <a:t>computer-tools</a:t>
            </a:r>
            <a:r>
              <a:rPr sz="1600" dirty="0"/>
              <a:t> to run CRYRING@ESR (more efficiently)</a:t>
            </a:r>
          </a:p>
          <a:p>
            <a:pPr marL="459056" lvl="1" indent="-196738" defTabSz="262318">
              <a:spcBef>
                <a:spcPts val="0"/>
              </a:spcBef>
              <a:defRPr sz="1619"/>
            </a:pPr>
            <a:r>
              <a:rPr sz="1600" dirty="0"/>
              <a:t>Apply </a:t>
            </a:r>
            <a:r>
              <a:rPr sz="1600" b="1" dirty="0">
                <a:solidFill>
                  <a:srgbClr val="6072FF"/>
                </a:solidFill>
              </a:rPr>
              <a:t>AI based tools</a:t>
            </a:r>
            <a:r>
              <a:rPr sz="1600" dirty="0"/>
              <a:t> for daily machine operation.</a:t>
            </a:r>
          </a:p>
          <a:p>
            <a:pPr marL="459056" lvl="1" indent="-196738" defTabSz="262318">
              <a:spcBef>
                <a:spcPts val="0"/>
              </a:spcBef>
              <a:defRPr sz="1619"/>
            </a:pPr>
            <a:r>
              <a:rPr sz="1600" b="1" dirty="0">
                <a:solidFill>
                  <a:srgbClr val="6072FF"/>
                </a:solidFill>
              </a:rPr>
              <a:t>Reduce machine setup</a:t>
            </a:r>
            <a:r>
              <a:rPr sz="1600" dirty="0"/>
              <a:t> time by running automated tasks in non-working hours (night/weekend)</a:t>
            </a:r>
          </a:p>
          <a:p>
            <a:pPr marL="459056" lvl="1" indent="-196738" defTabSz="262318">
              <a:spcBef>
                <a:spcPts val="0"/>
              </a:spcBef>
              <a:defRPr sz="1619"/>
            </a:pPr>
            <a:r>
              <a:rPr sz="1600" dirty="0"/>
              <a:t>Early </a:t>
            </a:r>
            <a:r>
              <a:rPr sz="1600" b="1" dirty="0">
                <a:solidFill>
                  <a:srgbClr val="6072FF"/>
                </a:solidFill>
              </a:rPr>
              <a:t>detection of unwanted machine states</a:t>
            </a:r>
            <a:r>
              <a:rPr sz="1600" dirty="0"/>
              <a:t> to come from reactive to predictive maintenance</a:t>
            </a:r>
          </a:p>
          <a:p>
            <a:pPr marL="196738" indent="-196738" defTabSz="262318">
              <a:spcBef>
                <a:spcPts val="0"/>
              </a:spcBef>
              <a:defRPr sz="1619"/>
            </a:pPr>
            <a:endParaRPr dirty="0"/>
          </a:p>
          <a:p>
            <a:pPr marL="196738" indent="-196738" defTabSz="262318">
              <a:spcBef>
                <a:spcPts val="0"/>
              </a:spcBef>
              <a:defRPr sz="1619"/>
            </a:pPr>
            <a:r>
              <a:rPr sz="1600" dirty="0"/>
              <a:t>More global: build knowledge on AI to stay in touch with other researchers and facilities (more) active in this field</a:t>
            </a:r>
          </a:p>
        </p:txBody>
      </p:sp>
      <p:sp>
        <p:nvSpPr>
          <p:cNvPr id="70" name="Textplatzhalter 2"/>
          <p:cNvSpPr>
            <a:spLocks noGrp="1"/>
          </p:cNvSpPr>
          <p:nvPr>
            <p:ph type="body" idx="21"/>
          </p:nvPr>
        </p:nvSpPr>
        <p:spPr>
          <a:xfrm>
            <a:off x="317632" y="130629"/>
            <a:ext cx="6243187" cy="70128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defTabSz="315468">
              <a:defRPr sz="2200"/>
            </a:lvl1pPr>
          </a:lstStyle>
          <a:p>
            <a:r>
              <a:rPr dirty="0"/>
              <a:t>“Artificial Intelligence” in Context of CRYRING@ESR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sponsible for the development and maintenance of DEC end-user control applications ~80-90% of my time:…"/>
          <p:cNvSpPr txBox="1">
            <a:spLocks noGrp="1"/>
          </p:cNvSpPr>
          <p:nvPr>
            <p:ph type="body" idx="1"/>
          </p:nvPr>
        </p:nvSpPr>
        <p:spPr>
          <a:xfrm>
            <a:off x="190500" y="1088014"/>
            <a:ext cx="8778240" cy="36776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41872" indent="-241872" defTabSz="322496">
              <a:spcBef>
                <a:spcPts val="300"/>
              </a:spcBef>
              <a:defRPr sz="1782"/>
            </a:pPr>
            <a:r>
              <a:rPr dirty="0"/>
              <a:t>Responsible for </a:t>
            </a:r>
            <a:r>
              <a:rPr b="1" dirty="0">
                <a:solidFill>
                  <a:srgbClr val="6072FF"/>
                </a:solidFill>
              </a:rPr>
              <a:t>DEC end-user control applications</a:t>
            </a:r>
            <a:r>
              <a:rPr dirty="0"/>
              <a:t> ~80-90% of my time:</a:t>
            </a:r>
          </a:p>
          <a:p>
            <a:pPr marL="564370" lvl="1" indent="-241872" defTabSz="322496">
              <a:spcBef>
                <a:spcPts val="300"/>
              </a:spcBef>
              <a:defRPr sz="1782"/>
            </a:pPr>
            <a:r>
              <a:rPr dirty="0">
                <a:solidFill>
                  <a:srgbClr val="6072FF"/>
                </a:solidFill>
              </a:rPr>
              <a:t>Device-Automator</a:t>
            </a:r>
            <a:r>
              <a:rPr dirty="0"/>
              <a:t> (JAVA, since 2017)</a:t>
            </a:r>
          </a:p>
          <a:p>
            <a:pPr marL="564370" lvl="1" indent="-241872" defTabSz="322496">
              <a:spcBef>
                <a:spcPts val="300"/>
              </a:spcBef>
              <a:defRPr sz="1782"/>
            </a:pPr>
            <a:r>
              <a:rPr dirty="0"/>
              <a:t>Cryring </a:t>
            </a:r>
            <a:r>
              <a:rPr dirty="0">
                <a:solidFill>
                  <a:srgbClr val="6072FF"/>
                </a:solidFill>
              </a:rPr>
              <a:t>data-logging framework</a:t>
            </a:r>
            <a:r>
              <a:rPr dirty="0"/>
              <a:t> (JAVA, 2 Linux-Servers, Python)</a:t>
            </a:r>
          </a:p>
          <a:p>
            <a:pPr marL="564370" lvl="1" indent="-241872" defTabSz="322496">
              <a:spcBef>
                <a:spcPts val="300"/>
              </a:spcBef>
              <a:defRPr sz="1782"/>
            </a:pPr>
            <a:r>
              <a:rPr dirty="0">
                <a:solidFill>
                  <a:srgbClr val="6072FF"/>
                </a:solidFill>
              </a:rPr>
              <a:t>HITRAP control</a:t>
            </a:r>
            <a:r>
              <a:rPr dirty="0"/>
              <a:t> synoptics application (LabVIEW, to be migrated to FAIR CS system stack in JAVA)</a:t>
            </a:r>
          </a:p>
          <a:p>
            <a:pPr marL="241872" indent="-241872" defTabSz="322496">
              <a:spcBef>
                <a:spcPts val="300"/>
              </a:spcBef>
              <a:defRPr sz="1782"/>
            </a:pPr>
            <a:r>
              <a:rPr dirty="0"/>
              <a:t>10-20% </a:t>
            </a:r>
            <a:r>
              <a:rPr b="1" dirty="0">
                <a:solidFill>
                  <a:srgbClr val="6072FF"/>
                </a:solidFill>
              </a:rPr>
              <a:t>explore ways to use „artificial intelligence“</a:t>
            </a:r>
            <a:r>
              <a:rPr dirty="0"/>
              <a:t> in our environment:</a:t>
            </a:r>
          </a:p>
          <a:p>
            <a:pPr marL="564370" lvl="1" indent="-241872" defTabSz="322496">
              <a:spcBef>
                <a:spcPts val="300"/>
              </a:spcBef>
              <a:defRPr sz="1782"/>
            </a:pPr>
            <a:r>
              <a:rPr dirty="0"/>
              <a:t>Integration / test optimizer algorithms into FAIR CS JAVA environment</a:t>
            </a:r>
          </a:p>
          <a:p>
            <a:pPr marL="564370" lvl="1" indent="-241872" defTabSz="322496">
              <a:spcBef>
                <a:spcPts val="300"/>
              </a:spcBef>
              <a:defRPr sz="1782"/>
            </a:pPr>
            <a:r>
              <a:rPr dirty="0"/>
              <a:t>Supervision of 2 masters theses at H_DA:</a:t>
            </a:r>
          </a:p>
          <a:p>
            <a:pPr marL="1209365" lvl="3" indent="-241872" defTabSz="322496">
              <a:spcBef>
                <a:spcPts val="300"/>
              </a:spcBef>
              <a:defRPr sz="1782"/>
            </a:pPr>
            <a:r>
              <a:rPr dirty="0"/>
              <a:t>Classification of ESR cyclic beam transformer signals for discrimination purposes</a:t>
            </a:r>
          </a:p>
          <a:p>
            <a:pPr marL="1209365" lvl="3" indent="-241872" defTabSz="322496">
              <a:spcBef>
                <a:spcPts val="300"/>
              </a:spcBef>
              <a:defRPr sz="1782"/>
            </a:pPr>
            <a:r>
              <a:rPr dirty="0"/>
              <a:t>Training of reinforcement learning algorithm with data collected at CRYRING@ESR injector</a:t>
            </a:r>
          </a:p>
        </p:txBody>
      </p:sp>
      <p:sp>
        <p:nvSpPr>
          <p:cNvPr id="73" name="Textplatzhalter 12"/>
          <p:cNvSpPr>
            <a:spLocks noGrp="1"/>
          </p:cNvSpPr>
          <p:nvPr>
            <p:ph type="body" idx="21"/>
          </p:nvPr>
        </p:nvSpPr>
        <p:spPr>
          <a:xfrm>
            <a:off x="317633" y="130629"/>
            <a:ext cx="6071294" cy="70128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My Role in the DEC Team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platzhalter 7"/>
          <p:cNvSpPr txBox="1">
            <a:spLocks noGrp="1"/>
          </p:cNvSpPr>
          <p:nvPr>
            <p:ph type="body" sz="quarter" idx="1"/>
          </p:nvPr>
        </p:nvSpPr>
        <p:spPr>
          <a:xfrm>
            <a:off x="317633" y="130629"/>
            <a:ext cx="6071294" cy="701284"/>
          </a:xfrm>
          <a:prstGeom prst="rect">
            <a:avLst/>
          </a:prstGeom>
        </p:spPr>
        <p:txBody>
          <a:bodyPr anchor="b"/>
          <a:lstStyle>
            <a:lvl1pPr marL="0" indent="0" defTabSz="312038">
              <a:buSzTx/>
              <a:buNone/>
              <a:defRPr sz="2100" b="1"/>
            </a:lvl1pPr>
          </a:lstStyle>
          <a:p>
            <a:r>
              <a:t>Optimizer Algorithm(s) in FAIR Control System Stack</a:t>
            </a:r>
          </a:p>
        </p:txBody>
      </p:sp>
      <p:grpSp>
        <p:nvGrpSpPr>
          <p:cNvPr id="78" name="Abgerundetes Rechteck 2"/>
          <p:cNvGrpSpPr/>
          <p:nvPr/>
        </p:nvGrpSpPr>
        <p:grpSpPr>
          <a:xfrm>
            <a:off x="1714500" y="4684147"/>
            <a:ext cx="395657" cy="228509"/>
            <a:chOff x="0" y="0"/>
            <a:chExt cx="395655" cy="228508"/>
          </a:xfrm>
        </p:grpSpPr>
        <p:sp>
          <p:nvSpPr>
            <p:cNvPr id="76" name="Abgerundetes Rechteck"/>
            <p:cNvSpPr/>
            <p:nvPr/>
          </p:nvSpPr>
          <p:spPr>
            <a:xfrm>
              <a:off x="0" y="19737"/>
              <a:ext cx="395656" cy="189037"/>
            </a:xfrm>
            <a:prstGeom prst="roundRect">
              <a:avLst>
                <a:gd name="adj" fmla="val 16667"/>
              </a:avLst>
            </a:prstGeom>
            <a:solidFill>
              <a:srgbClr val="FDBB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" name="dev"/>
            <p:cNvSpPr txBox="1"/>
            <p:nvPr/>
          </p:nvSpPr>
          <p:spPr>
            <a:xfrm>
              <a:off x="54947" y="0"/>
              <a:ext cx="285762" cy="2285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</a:defRPr>
              </a:lvl1pPr>
            </a:lstStyle>
            <a:p>
              <a:r>
                <a:t>dev</a:t>
              </a:r>
            </a:p>
          </p:txBody>
        </p:sp>
      </p:grpSp>
      <p:grpSp>
        <p:nvGrpSpPr>
          <p:cNvPr id="81" name="Abgerundetes Rechteck 5"/>
          <p:cNvGrpSpPr/>
          <p:nvPr/>
        </p:nvGrpSpPr>
        <p:grpSpPr>
          <a:xfrm>
            <a:off x="2165841" y="4684881"/>
            <a:ext cx="395657" cy="228509"/>
            <a:chOff x="0" y="0"/>
            <a:chExt cx="395655" cy="228508"/>
          </a:xfrm>
        </p:grpSpPr>
        <p:sp>
          <p:nvSpPr>
            <p:cNvPr id="79" name="Abgerundetes Rechteck"/>
            <p:cNvSpPr/>
            <p:nvPr/>
          </p:nvSpPr>
          <p:spPr>
            <a:xfrm>
              <a:off x="0" y="19737"/>
              <a:ext cx="395656" cy="189038"/>
            </a:xfrm>
            <a:prstGeom prst="roundRect">
              <a:avLst>
                <a:gd name="adj" fmla="val 16667"/>
              </a:avLst>
            </a:prstGeom>
            <a:solidFill>
              <a:srgbClr val="FDBB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" name="dev"/>
            <p:cNvSpPr txBox="1"/>
            <p:nvPr/>
          </p:nvSpPr>
          <p:spPr>
            <a:xfrm>
              <a:off x="54947" y="0"/>
              <a:ext cx="285762" cy="2285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</a:defRPr>
              </a:lvl1pPr>
            </a:lstStyle>
            <a:p>
              <a:r>
                <a:t>dev</a:t>
              </a:r>
            </a:p>
          </p:txBody>
        </p:sp>
      </p:grpSp>
      <p:grpSp>
        <p:nvGrpSpPr>
          <p:cNvPr id="84" name="Abgerundetes Rechteck 9"/>
          <p:cNvGrpSpPr/>
          <p:nvPr/>
        </p:nvGrpSpPr>
        <p:grpSpPr>
          <a:xfrm>
            <a:off x="2617179" y="4684145"/>
            <a:ext cx="395656" cy="228509"/>
            <a:chOff x="0" y="0"/>
            <a:chExt cx="395655" cy="228508"/>
          </a:xfrm>
        </p:grpSpPr>
        <p:sp>
          <p:nvSpPr>
            <p:cNvPr id="82" name="Abgerundetes Rechteck"/>
            <p:cNvSpPr/>
            <p:nvPr/>
          </p:nvSpPr>
          <p:spPr>
            <a:xfrm>
              <a:off x="0" y="19737"/>
              <a:ext cx="395656" cy="189038"/>
            </a:xfrm>
            <a:prstGeom prst="roundRect">
              <a:avLst>
                <a:gd name="adj" fmla="val 16667"/>
              </a:avLst>
            </a:prstGeom>
            <a:solidFill>
              <a:srgbClr val="FDBB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3" name="dev"/>
            <p:cNvSpPr txBox="1"/>
            <p:nvPr/>
          </p:nvSpPr>
          <p:spPr>
            <a:xfrm>
              <a:off x="54947" y="0"/>
              <a:ext cx="285762" cy="2285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</a:defRPr>
              </a:lvl1pPr>
            </a:lstStyle>
            <a:p>
              <a:r>
                <a:t>dev</a:t>
              </a:r>
            </a:p>
          </p:txBody>
        </p:sp>
      </p:grpSp>
      <p:grpSp>
        <p:nvGrpSpPr>
          <p:cNvPr id="87" name="Abgerundetes Rechteck 10"/>
          <p:cNvGrpSpPr/>
          <p:nvPr/>
        </p:nvGrpSpPr>
        <p:grpSpPr>
          <a:xfrm>
            <a:off x="3068519" y="4683409"/>
            <a:ext cx="395657" cy="228509"/>
            <a:chOff x="0" y="0"/>
            <a:chExt cx="395655" cy="228508"/>
          </a:xfrm>
        </p:grpSpPr>
        <p:sp>
          <p:nvSpPr>
            <p:cNvPr id="85" name="Abgerundetes Rechteck"/>
            <p:cNvSpPr/>
            <p:nvPr/>
          </p:nvSpPr>
          <p:spPr>
            <a:xfrm>
              <a:off x="0" y="19737"/>
              <a:ext cx="395656" cy="189038"/>
            </a:xfrm>
            <a:prstGeom prst="roundRect">
              <a:avLst>
                <a:gd name="adj" fmla="val 16667"/>
              </a:avLst>
            </a:prstGeom>
            <a:solidFill>
              <a:srgbClr val="FDBB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6" name="dev"/>
            <p:cNvSpPr txBox="1"/>
            <p:nvPr/>
          </p:nvSpPr>
          <p:spPr>
            <a:xfrm>
              <a:off x="54947" y="0"/>
              <a:ext cx="285762" cy="2285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</a:defRPr>
              </a:lvl1pPr>
            </a:lstStyle>
            <a:p>
              <a:r>
                <a:t>dev</a:t>
              </a:r>
            </a:p>
          </p:txBody>
        </p:sp>
      </p:grpSp>
      <p:grpSp>
        <p:nvGrpSpPr>
          <p:cNvPr id="90" name="Abgerundetes Rechteck 11"/>
          <p:cNvGrpSpPr/>
          <p:nvPr/>
        </p:nvGrpSpPr>
        <p:grpSpPr>
          <a:xfrm>
            <a:off x="3519858" y="4682673"/>
            <a:ext cx="395657" cy="228509"/>
            <a:chOff x="0" y="0"/>
            <a:chExt cx="395655" cy="228508"/>
          </a:xfrm>
        </p:grpSpPr>
        <p:sp>
          <p:nvSpPr>
            <p:cNvPr id="88" name="Abgerundetes Rechteck"/>
            <p:cNvSpPr/>
            <p:nvPr/>
          </p:nvSpPr>
          <p:spPr>
            <a:xfrm>
              <a:off x="0" y="19737"/>
              <a:ext cx="395656" cy="189038"/>
            </a:xfrm>
            <a:prstGeom prst="roundRect">
              <a:avLst>
                <a:gd name="adj" fmla="val 16667"/>
              </a:avLst>
            </a:prstGeom>
            <a:solidFill>
              <a:srgbClr val="FDBB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" name="dev"/>
            <p:cNvSpPr txBox="1"/>
            <p:nvPr/>
          </p:nvSpPr>
          <p:spPr>
            <a:xfrm>
              <a:off x="54947" y="0"/>
              <a:ext cx="285762" cy="2285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</a:defRPr>
              </a:lvl1pPr>
            </a:lstStyle>
            <a:p>
              <a:r>
                <a:t>dev</a:t>
              </a:r>
            </a:p>
          </p:txBody>
        </p:sp>
      </p:grpSp>
      <p:grpSp>
        <p:nvGrpSpPr>
          <p:cNvPr id="93" name="Abgerundetes Rechteck 12"/>
          <p:cNvGrpSpPr/>
          <p:nvPr/>
        </p:nvGrpSpPr>
        <p:grpSpPr>
          <a:xfrm>
            <a:off x="3971197" y="4681937"/>
            <a:ext cx="395657" cy="228510"/>
            <a:chOff x="0" y="0"/>
            <a:chExt cx="395655" cy="228508"/>
          </a:xfrm>
        </p:grpSpPr>
        <p:sp>
          <p:nvSpPr>
            <p:cNvPr id="91" name="Abgerundetes Rechteck"/>
            <p:cNvSpPr/>
            <p:nvPr/>
          </p:nvSpPr>
          <p:spPr>
            <a:xfrm>
              <a:off x="0" y="19737"/>
              <a:ext cx="395656" cy="189038"/>
            </a:xfrm>
            <a:prstGeom prst="roundRect">
              <a:avLst>
                <a:gd name="adj" fmla="val 16667"/>
              </a:avLst>
            </a:prstGeom>
            <a:solidFill>
              <a:srgbClr val="FDBB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" name="dev"/>
            <p:cNvSpPr txBox="1"/>
            <p:nvPr/>
          </p:nvSpPr>
          <p:spPr>
            <a:xfrm>
              <a:off x="54947" y="0"/>
              <a:ext cx="285762" cy="2285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</a:defRPr>
              </a:lvl1pPr>
            </a:lstStyle>
            <a:p>
              <a:r>
                <a:t>dev</a:t>
              </a:r>
            </a:p>
          </p:txBody>
        </p:sp>
      </p:grpSp>
      <p:grpSp>
        <p:nvGrpSpPr>
          <p:cNvPr id="96" name="Abgerundetes Rechteck 13"/>
          <p:cNvGrpSpPr/>
          <p:nvPr/>
        </p:nvGrpSpPr>
        <p:grpSpPr>
          <a:xfrm>
            <a:off x="4422535" y="4681201"/>
            <a:ext cx="395657" cy="228510"/>
            <a:chOff x="0" y="0"/>
            <a:chExt cx="395655" cy="228508"/>
          </a:xfrm>
        </p:grpSpPr>
        <p:sp>
          <p:nvSpPr>
            <p:cNvPr id="94" name="Abgerundetes Rechteck"/>
            <p:cNvSpPr/>
            <p:nvPr/>
          </p:nvSpPr>
          <p:spPr>
            <a:xfrm>
              <a:off x="0" y="19737"/>
              <a:ext cx="395656" cy="189038"/>
            </a:xfrm>
            <a:prstGeom prst="roundRect">
              <a:avLst>
                <a:gd name="adj" fmla="val 16667"/>
              </a:avLst>
            </a:prstGeom>
            <a:solidFill>
              <a:srgbClr val="FDBB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" name="dev"/>
            <p:cNvSpPr txBox="1"/>
            <p:nvPr/>
          </p:nvSpPr>
          <p:spPr>
            <a:xfrm>
              <a:off x="54947" y="0"/>
              <a:ext cx="285762" cy="2285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</a:defRPr>
              </a:lvl1pPr>
            </a:lstStyle>
            <a:p>
              <a:r>
                <a:t>dev</a:t>
              </a:r>
            </a:p>
          </p:txBody>
        </p:sp>
      </p:grpSp>
      <p:grpSp>
        <p:nvGrpSpPr>
          <p:cNvPr id="99" name="Abgerundetes Rechteck 14"/>
          <p:cNvGrpSpPr/>
          <p:nvPr/>
        </p:nvGrpSpPr>
        <p:grpSpPr>
          <a:xfrm>
            <a:off x="4873873" y="4680465"/>
            <a:ext cx="395657" cy="228510"/>
            <a:chOff x="0" y="0"/>
            <a:chExt cx="395655" cy="228508"/>
          </a:xfrm>
        </p:grpSpPr>
        <p:sp>
          <p:nvSpPr>
            <p:cNvPr id="97" name="Abgerundetes Rechteck"/>
            <p:cNvSpPr/>
            <p:nvPr/>
          </p:nvSpPr>
          <p:spPr>
            <a:xfrm>
              <a:off x="0" y="19737"/>
              <a:ext cx="395656" cy="189038"/>
            </a:xfrm>
            <a:prstGeom prst="roundRect">
              <a:avLst>
                <a:gd name="adj" fmla="val 16667"/>
              </a:avLst>
            </a:prstGeom>
            <a:solidFill>
              <a:srgbClr val="FDBB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" name="dev"/>
            <p:cNvSpPr txBox="1"/>
            <p:nvPr/>
          </p:nvSpPr>
          <p:spPr>
            <a:xfrm>
              <a:off x="54947" y="0"/>
              <a:ext cx="285762" cy="2285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</a:defRPr>
              </a:lvl1pPr>
            </a:lstStyle>
            <a:p>
              <a:r>
                <a:t>dev</a:t>
              </a:r>
            </a:p>
          </p:txBody>
        </p:sp>
      </p:grpSp>
      <p:sp>
        <p:nvSpPr>
          <p:cNvPr id="100" name="Textfeld 3"/>
          <p:cNvSpPr txBox="1"/>
          <p:nvPr/>
        </p:nvSpPr>
        <p:spPr>
          <a:xfrm>
            <a:off x="22277" y="4656221"/>
            <a:ext cx="1611768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/>
            </a:lvl1pPr>
          </a:lstStyle>
          <a:p>
            <a:r>
              <a:t>Device layer (hardware):</a:t>
            </a:r>
          </a:p>
        </p:txBody>
      </p:sp>
      <p:grpSp>
        <p:nvGrpSpPr>
          <p:cNvPr id="103" name="Abgerundetes Rechteck 4"/>
          <p:cNvGrpSpPr/>
          <p:nvPr/>
        </p:nvGrpSpPr>
        <p:grpSpPr>
          <a:xfrm>
            <a:off x="1714501" y="3921600"/>
            <a:ext cx="3555030" cy="303003"/>
            <a:chOff x="0" y="0"/>
            <a:chExt cx="3555029" cy="303001"/>
          </a:xfrm>
        </p:grpSpPr>
        <p:sp>
          <p:nvSpPr>
            <p:cNvPr id="101" name="Abgerundetes Rechteck"/>
            <p:cNvSpPr/>
            <p:nvPr/>
          </p:nvSpPr>
          <p:spPr>
            <a:xfrm>
              <a:off x="0" y="0"/>
              <a:ext cx="3555031" cy="303003"/>
            </a:xfrm>
            <a:prstGeom prst="roundRect">
              <a:avLst>
                <a:gd name="adj" fmla="val 16667"/>
              </a:avLst>
            </a:prstGeom>
            <a:solidFill>
              <a:srgbClr val="FDBB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2" name="Middleware"/>
            <p:cNvSpPr txBox="1"/>
            <p:nvPr/>
          </p:nvSpPr>
          <p:spPr>
            <a:xfrm>
              <a:off x="60511" y="1203"/>
              <a:ext cx="343400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</a:defRPr>
              </a:lvl1pPr>
            </a:lstStyle>
            <a:p>
              <a:r>
                <a:t>Middleware</a:t>
              </a:r>
            </a:p>
          </p:txBody>
        </p:sp>
      </p:grpSp>
      <p:grpSp>
        <p:nvGrpSpPr>
          <p:cNvPr id="106" name="Abgerundetes Rechteck 15"/>
          <p:cNvGrpSpPr/>
          <p:nvPr/>
        </p:nvGrpSpPr>
        <p:grpSpPr>
          <a:xfrm>
            <a:off x="1714501" y="3477359"/>
            <a:ext cx="3555030" cy="355795"/>
            <a:chOff x="0" y="0"/>
            <a:chExt cx="3555029" cy="355794"/>
          </a:xfrm>
        </p:grpSpPr>
        <p:sp>
          <p:nvSpPr>
            <p:cNvPr id="104" name="Abgerundetes Rechteck"/>
            <p:cNvSpPr/>
            <p:nvPr/>
          </p:nvSpPr>
          <p:spPr>
            <a:xfrm>
              <a:off x="0" y="0"/>
              <a:ext cx="3555031" cy="355795"/>
            </a:xfrm>
            <a:prstGeom prst="roundRect">
              <a:avLst>
                <a:gd name="adj" fmla="val 16667"/>
              </a:avLst>
            </a:prstGeom>
            <a:solidFill>
              <a:srgbClr val="8EB4E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" name="JAPC (JAVA)"/>
            <p:cNvSpPr txBox="1"/>
            <p:nvPr/>
          </p:nvSpPr>
          <p:spPr>
            <a:xfrm>
              <a:off x="63087" y="11352"/>
              <a:ext cx="3428855" cy="33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JAPC (JAVA)</a:t>
              </a:r>
            </a:p>
          </p:txBody>
        </p:sp>
      </p:grpSp>
      <p:grpSp>
        <p:nvGrpSpPr>
          <p:cNvPr id="109" name="Abgerundetes Rechteck 16"/>
          <p:cNvGrpSpPr/>
          <p:nvPr/>
        </p:nvGrpSpPr>
        <p:grpSpPr>
          <a:xfrm>
            <a:off x="1714500" y="2804747"/>
            <a:ext cx="2201013" cy="619859"/>
            <a:chOff x="0" y="0"/>
            <a:chExt cx="2201011" cy="619857"/>
          </a:xfrm>
        </p:grpSpPr>
        <p:sp>
          <p:nvSpPr>
            <p:cNvPr id="107" name="Abgerundetes Rechteck"/>
            <p:cNvSpPr/>
            <p:nvPr/>
          </p:nvSpPr>
          <p:spPr>
            <a:xfrm>
              <a:off x="0" y="-1"/>
              <a:ext cx="2201012" cy="619859"/>
            </a:xfrm>
            <a:prstGeom prst="roundRect">
              <a:avLst>
                <a:gd name="adj" fmla="val 16667"/>
              </a:avLst>
            </a:prstGeom>
            <a:solidFill>
              <a:srgbClr val="8EB4E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8" name="LSA-layer (JAVA)"/>
            <p:cNvSpPr txBox="1"/>
            <p:nvPr/>
          </p:nvSpPr>
          <p:spPr>
            <a:xfrm>
              <a:off x="75978" y="143384"/>
              <a:ext cx="2049056" cy="33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LSA-layer (JAVA)</a:t>
              </a:r>
            </a:p>
          </p:txBody>
        </p:sp>
      </p:grpSp>
      <p:grpSp>
        <p:nvGrpSpPr>
          <p:cNvPr id="112" name="Abgerundetes Rechteck 17"/>
          <p:cNvGrpSpPr/>
          <p:nvPr/>
        </p:nvGrpSpPr>
        <p:grpSpPr>
          <a:xfrm>
            <a:off x="1714501" y="1107830"/>
            <a:ext cx="3555030" cy="1644166"/>
            <a:chOff x="0" y="0"/>
            <a:chExt cx="3555029" cy="1644164"/>
          </a:xfrm>
        </p:grpSpPr>
        <p:sp>
          <p:nvSpPr>
            <p:cNvPr id="110" name="Abgerundetes Rechteck"/>
            <p:cNvSpPr/>
            <p:nvPr/>
          </p:nvSpPr>
          <p:spPr>
            <a:xfrm>
              <a:off x="0" y="-1"/>
              <a:ext cx="3555031" cy="1644166"/>
            </a:xfrm>
            <a:prstGeom prst="roundRect">
              <a:avLst>
                <a:gd name="adj" fmla="val 8646"/>
              </a:avLst>
            </a:prstGeom>
            <a:solidFill>
              <a:srgbClr val="8EB4E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400"/>
              </a:pPr>
              <a:endParaRPr/>
            </a:p>
          </p:txBody>
        </p:sp>
        <p:sp>
          <p:nvSpPr>
            <p:cNvPr id="111" name="Device-Automator:…"/>
            <p:cNvSpPr txBox="1"/>
            <p:nvPr/>
          </p:nvSpPr>
          <p:spPr>
            <a:xfrm>
              <a:off x="87355" y="224481"/>
              <a:ext cx="3380319" cy="11951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>
                <a:defRPr sz="1400"/>
              </a:pPr>
              <a:r>
                <a:t>		    Device-Automator:</a:t>
              </a:r>
              <a:endParaRPr>
                <a:solidFill>
                  <a:srgbClr val="FFFFFF"/>
                </a:solidFill>
              </a:endParaRPr>
            </a:p>
            <a:p>
              <a:pPr>
                <a:defRPr sz="1400"/>
              </a:pPr>
              <a:r>
                <a:t>		    JAVA-Program,</a:t>
              </a:r>
              <a:endParaRPr>
                <a:solidFill>
                  <a:srgbClr val="FFFFFF"/>
                </a:solidFill>
              </a:endParaRPr>
            </a:p>
            <a:p>
              <a:pPr>
                <a:defRPr sz="1400"/>
              </a:pPr>
              <a:r>
                <a:t>		    initially built to perform </a:t>
              </a:r>
              <a:endParaRPr>
                <a:solidFill>
                  <a:srgbClr val="FFFFFF"/>
                </a:solidFill>
              </a:endParaRPr>
            </a:p>
            <a:p>
              <a:pPr>
                <a:defRPr sz="1400"/>
              </a:pPr>
              <a:r>
                <a:t>		    simple automation tasks</a:t>
              </a:r>
              <a:endParaRPr>
                <a:solidFill>
                  <a:srgbClr val="FFFFFF"/>
                </a:solidFill>
              </a:endParaRPr>
            </a:p>
            <a:p>
              <a:pPr>
                <a:defRPr sz="1400"/>
              </a:pPr>
              <a:r>
                <a:t>			</a:t>
              </a:r>
            </a:p>
          </p:txBody>
        </p:sp>
      </p:grpSp>
      <p:sp>
        <p:nvSpPr>
          <p:cNvPr id="113" name="Gerade Verbindung mit Pfeil 19"/>
          <p:cNvSpPr/>
          <p:nvPr/>
        </p:nvSpPr>
        <p:spPr>
          <a:xfrm flipH="1">
            <a:off x="2017834" y="2537593"/>
            <a:ext cx="3831" cy="392447"/>
          </a:xfrm>
          <a:prstGeom prst="line">
            <a:avLst/>
          </a:prstGeom>
          <a:ln w="25400">
            <a:solidFill>
              <a:srgbClr val="000000"/>
            </a:solidFill>
            <a:headEnd type="oval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1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1" y="1285877"/>
            <a:ext cx="1037496" cy="1037496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Textfeld 20"/>
          <p:cNvSpPr txBox="1"/>
          <p:nvPr/>
        </p:nvSpPr>
        <p:spPr>
          <a:xfrm>
            <a:off x="2067950" y="2344217"/>
            <a:ext cx="869116" cy="438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200"/>
            </a:pPr>
            <a:r>
              <a:t>Sends value </a:t>
            </a:r>
          </a:p>
          <a:p>
            <a:pPr>
              <a:defRPr sz="1200"/>
            </a:pPr>
            <a:r>
              <a:t>set requests</a:t>
            </a:r>
          </a:p>
        </p:txBody>
      </p:sp>
      <p:sp>
        <p:nvSpPr>
          <p:cNvPr id="116" name="Gerade Verbindung mit Pfeil 22"/>
          <p:cNvSpPr/>
          <p:nvPr/>
        </p:nvSpPr>
        <p:spPr>
          <a:xfrm flipV="1">
            <a:off x="4923690" y="2400299"/>
            <a:ext cx="2" cy="1273871"/>
          </a:xfrm>
          <a:prstGeom prst="line">
            <a:avLst/>
          </a:prstGeom>
          <a:ln w="25400">
            <a:solidFill>
              <a:srgbClr val="000000"/>
            </a:solidFill>
            <a:headEnd type="oval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7" name="Textfeld 24"/>
          <p:cNvSpPr txBox="1"/>
          <p:nvPr/>
        </p:nvSpPr>
        <p:spPr>
          <a:xfrm>
            <a:off x="3786463" y="2334106"/>
            <a:ext cx="1526347" cy="438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/>
            </a:lvl1pPr>
          </a:lstStyle>
          <a:p>
            <a:r>
              <a:t>data readout by subscription</a:t>
            </a:r>
          </a:p>
        </p:txBody>
      </p:sp>
      <p:grpSp>
        <p:nvGrpSpPr>
          <p:cNvPr id="120" name="Abgerundetes Rechteck 25"/>
          <p:cNvGrpSpPr/>
          <p:nvPr/>
        </p:nvGrpSpPr>
        <p:grpSpPr>
          <a:xfrm>
            <a:off x="5417206" y="1104149"/>
            <a:ext cx="3581725" cy="3785093"/>
            <a:chOff x="0" y="-1"/>
            <a:chExt cx="3581723" cy="3785091"/>
          </a:xfrm>
        </p:grpSpPr>
        <p:sp>
          <p:nvSpPr>
            <p:cNvPr id="118" name="Abgerundetes Rechteck"/>
            <p:cNvSpPr/>
            <p:nvPr/>
          </p:nvSpPr>
          <p:spPr>
            <a:xfrm>
              <a:off x="0" y="-1"/>
              <a:ext cx="3581723" cy="3785091"/>
            </a:xfrm>
            <a:prstGeom prst="roundRect">
              <a:avLst>
                <a:gd name="adj" fmla="val 4036"/>
              </a:avLst>
            </a:prstGeom>
            <a:solidFill>
              <a:srgbClr val="8EB4E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100"/>
              </a:pPr>
              <a:endParaRPr sz="1400"/>
            </a:p>
          </p:txBody>
        </p:sp>
        <p:sp>
          <p:nvSpPr>
            <p:cNvPr id="119" name="Genetic Algorithm plugin built on „Jenetics“ Java framework[1]…"/>
            <p:cNvSpPr txBox="1"/>
            <p:nvPr/>
          </p:nvSpPr>
          <p:spPr>
            <a:xfrm>
              <a:off x="88060" y="42338"/>
              <a:ext cx="3405602" cy="31700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marL="171450" indent="-171450">
                <a:buSzPct val="100000"/>
                <a:buFont typeface="Arial"/>
                <a:buChar char="•"/>
                <a:defRPr sz="1200"/>
              </a:pPr>
              <a:r>
                <a:rPr sz="1600" dirty="0"/>
                <a:t>Genetic Algorithm plugin built on „</a:t>
              </a:r>
              <a:r>
                <a:rPr sz="1600" dirty="0" err="1"/>
                <a:t>Jenetics</a:t>
              </a:r>
              <a:r>
                <a:rPr sz="1600" dirty="0"/>
                <a:t>“ Java framework</a:t>
              </a:r>
              <a:r>
                <a:rPr sz="1400" baseline="30000" dirty="0"/>
                <a:t>[1]</a:t>
              </a:r>
              <a:endParaRPr sz="1400" dirty="0"/>
            </a:p>
            <a:p>
              <a:pPr marL="171450" indent="-171450">
                <a:buSzPct val="100000"/>
                <a:buFont typeface="Arial"/>
                <a:buChar char="•"/>
                <a:defRPr sz="1100"/>
              </a:pPr>
              <a:endParaRPr sz="1400" dirty="0"/>
            </a:p>
            <a:p>
              <a:pPr marL="171450" indent="-171450">
                <a:buSzPct val="100000"/>
                <a:buFont typeface="Arial"/>
                <a:buChar char="•"/>
                <a:defRPr sz="1100"/>
              </a:pPr>
              <a:r>
                <a:rPr sz="1400" dirty="0"/>
                <a:t>“Genotype” consists N LSA devices for parameter setting</a:t>
              </a:r>
              <a:endParaRPr sz="1400" dirty="0">
                <a:solidFill>
                  <a:srgbClr val="FFFFFF"/>
                </a:solidFill>
              </a:endParaRPr>
            </a:p>
            <a:p>
              <a:pPr marL="171450" indent="-171450">
                <a:buSzPct val="100000"/>
                <a:buFont typeface="Arial"/>
                <a:buChar char="•"/>
                <a:defRPr sz="1100"/>
              </a:pPr>
              <a:endParaRPr sz="1400" dirty="0">
                <a:solidFill>
                  <a:srgbClr val="FFFFFF"/>
                </a:solidFill>
              </a:endParaRPr>
            </a:p>
            <a:p>
              <a:pPr marL="171450" indent="-171450">
                <a:buSzPct val="100000"/>
                <a:buFont typeface="Arial"/>
                <a:buChar char="•"/>
                <a:defRPr sz="1100"/>
              </a:pPr>
              <a:r>
                <a:rPr sz="1400" dirty="0"/>
                <a:t>“Fitness” derived from JAPC</a:t>
              </a:r>
              <a:r>
                <a:rPr lang="de-DE" sz="1400" dirty="0"/>
                <a:t> BI-</a:t>
              </a:r>
              <a:r>
                <a:rPr sz="1400" dirty="0"/>
                <a:t>devices</a:t>
              </a:r>
            </a:p>
            <a:p>
              <a:pPr marL="171450" indent="-171450">
                <a:buSzPct val="100000"/>
                <a:buFont typeface="Arial"/>
                <a:buChar char="•"/>
                <a:defRPr sz="1100"/>
              </a:pPr>
              <a:endParaRPr sz="1400" dirty="0"/>
            </a:p>
            <a:p>
              <a:pPr marL="171450" indent="-171450">
                <a:buSzPct val="100000"/>
                <a:buFont typeface="Arial"/>
                <a:buChar char="•"/>
                <a:defRPr sz="1100"/>
              </a:pPr>
              <a:r>
                <a:rPr sz="1400" dirty="0"/>
                <a:t>Evolution process is drive via the </a:t>
              </a:r>
              <a:r>
                <a:rPr sz="1400" dirty="0">
                  <a:latin typeface="Courier New"/>
                  <a:ea typeface="Courier New"/>
                  <a:cs typeface="Courier New"/>
                  <a:sym typeface="Courier New"/>
                </a:rPr>
                <a:t>JAVA stream() </a:t>
              </a:r>
              <a:r>
                <a:rPr sz="1400" dirty="0"/>
                <a:t>interface</a:t>
              </a:r>
              <a:endParaRPr sz="1400" dirty="0">
                <a:solidFill>
                  <a:srgbClr val="FFFFFF"/>
                </a:solidFill>
              </a:endParaRPr>
            </a:p>
            <a:p>
              <a:pPr marL="171450" indent="-171450">
                <a:buSzPct val="100000"/>
                <a:buFont typeface="Arial"/>
                <a:buChar char="•"/>
                <a:defRPr sz="1100"/>
              </a:pPr>
              <a:endParaRPr sz="1400" dirty="0">
                <a:solidFill>
                  <a:srgbClr val="FFFFFF"/>
                </a:solidFill>
              </a:endParaRPr>
            </a:p>
            <a:p>
              <a:pPr marL="171450" indent="-171450">
                <a:buSzPct val="100000"/>
                <a:buFont typeface="Arial"/>
                <a:buChar char="•"/>
                <a:defRPr sz="1100"/>
              </a:pPr>
              <a:r>
                <a:rPr sz="1400" dirty="0"/>
                <a:t>Evolution stop and convergence criteria are realized by implementing </a:t>
              </a:r>
              <a:r>
                <a:rPr lang="de-DE" sz="1400" dirty="0" err="1"/>
                <a:t>custom</a:t>
              </a:r>
              <a:r>
                <a:rPr lang="de-DE" sz="1400" dirty="0"/>
                <a:t> </a:t>
              </a:r>
              <a:r>
                <a:rPr sz="1400" dirty="0">
                  <a:latin typeface="Courier New"/>
                  <a:ea typeface="Courier New"/>
                  <a:cs typeface="Courier New"/>
                  <a:sym typeface="Courier New"/>
                </a:rPr>
                <a:t>stream().limit(&lt;criteria&gt;)</a:t>
              </a:r>
            </a:p>
          </p:txBody>
        </p:sp>
      </p:grpSp>
      <p:grpSp>
        <p:nvGrpSpPr>
          <p:cNvPr id="123" name="Abgerundetes Rechteck 27"/>
          <p:cNvGrpSpPr/>
          <p:nvPr/>
        </p:nvGrpSpPr>
        <p:grpSpPr>
          <a:xfrm>
            <a:off x="1713036" y="4325630"/>
            <a:ext cx="3555030" cy="303003"/>
            <a:chOff x="0" y="0"/>
            <a:chExt cx="3555029" cy="303001"/>
          </a:xfrm>
        </p:grpSpPr>
        <p:sp>
          <p:nvSpPr>
            <p:cNvPr id="121" name="Abgerundetes Rechteck"/>
            <p:cNvSpPr/>
            <p:nvPr/>
          </p:nvSpPr>
          <p:spPr>
            <a:xfrm>
              <a:off x="0" y="0"/>
              <a:ext cx="3555031" cy="303003"/>
            </a:xfrm>
            <a:prstGeom prst="roundRect">
              <a:avLst>
                <a:gd name="adj" fmla="val 16667"/>
              </a:avLst>
            </a:prstGeom>
            <a:solidFill>
              <a:srgbClr val="FDBB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2" name="Frontent-Software"/>
            <p:cNvSpPr txBox="1"/>
            <p:nvPr/>
          </p:nvSpPr>
          <p:spPr>
            <a:xfrm>
              <a:off x="60511" y="1203"/>
              <a:ext cx="3434008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</a:defRPr>
              </a:lvl1pPr>
            </a:lstStyle>
            <a:p>
              <a:r>
                <a:t>Frontent-Software</a:t>
              </a:r>
            </a:p>
          </p:txBody>
        </p:sp>
      </p:grpSp>
      <p:sp>
        <p:nvSpPr>
          <p:cNvPr id="124" name="Gerade Verbindung mit Pfeil 29"/>
          <p:cNvSpPr/>
          <p:nvPr/>
        </p:nvSpPr>
        <p:spPr>
          <a:xfrm flipH="1">
            <a:off x="5033595" y="1589565"/>
            <a:ext cx="377056" cy="1"/>
          </a:xfrm>
          <a:prstGeom prst="line">
            <a:avLst/>
          </a:prstGeom>
          <a:ln w="25400">
            <a:solidFill>
              <a:srgbClr val="000000"/>
            </a:solidFill>
            <a:headEnd type="oval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5" name="Textfeld 1024"/>
          <p:cNvSpPr txBox="1"/>
          <p:nvPr/>
        </p:nvSpPr>
        <p:spPr>
          <a:xfrm>
            <a:off x="2599884" y="4963260"/>
            <a:ext cx="5992841" cy="17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600"/>
            </a:pPr>
            <a:r>
              <a:t>[1] Jenetics - Advanced Genetic Algorithm, Evolutionary Algorithm and Genetic Programming library: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http://jenetics.io/</a:t>
            </a:r>
          </a:p>
        </p:txBody>
      </p:sp>
      <p:sp>
        <p:nvSpPr>
          <p:cNvPr id="126" name="Gerade Verbindung mit Pfeil 34"/>
          <p:cNvSpPr/>
          <p:nvPr/>
        </p:nvSpPr>
        <p:spPr>
          <a:xfrm>
            <a:off x="5144515" y="2246433"/>
            <a:ext cx="377055" cy="2"/>
          </a:xfrm>
          <a:prstGeom prst="line">
            <a:avLst/>
          </a:prstGeom>
          <a:ln w="25400">
            <a:solidFill>
              <a:srgbClr val="000000"/>
            </a:solidFill>
            <a:headEnd type="oval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7" name="Rechteck 39"/>
          <p:cNvSpPr txBox="1"/>
          <p:nvPr/>
        </p:nvSpPr>
        <p:spPr>
          <a:xfrm>
            <a:off x="49734" y="3519745"/>
            <a:ext cx="1325944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/>
            </a:lvl1pPr>
          </a:lstStyle>
          <a:p>
            <a:r>
              <a:t>Java Interface layer:</a:t>
            </a:r>
          </a:p>
        </p:txBody>
      </p:sp>
      <p:sp>
        <p:nvSpPr>
          <p:cNvPr id="128" name="Rechteck 40"/>
          <p:cNvSpPr txBox="1"/>
          <p:nvPr/>
        </p:nvSpPr>
        <p:spPr>
          <a:xfrm>
            <a:off x="48448" y="3009925"/>
            <a:ext cx="1374610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/>
            </a:lvl1pPr>
          </a:lstStyle>
          <a:p>
            <a:r>
              <a:t>Physics/model layer:</a:t>
            </a:r>
          </a:p>
        </p:txBody>
      </p:sp>
      <p:sp>
        <p:nvSpPr>
          <p:cNvPr id="129" name="Rechteck 41"/>
          <p:cNvSpPr txBox="1"/>
          <p:nvPr/>
        </p:nvSpPr>
        <p:spPr>
          <a:xfrm>
            <a:off x="47919" y="1804985"/>
            <a:ext cx="1334576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/>
            </a:lvl1pPr>
          </a:lstStyle>
          <a:p>
            <a:r>
              <a:t>Custom application: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platzhalter 2"/>
          <p:cNvSpPr txBox="1">
            <a:spLocks noGrp="1"/>
          </p:cNvSpPr>
          <p:nvPr>
            <p:ph type="body" sz="quarter" idx="1"/>
          </p:nvPr>
        </p:nvSpPr>
        <p:spPr>
          <a:xfrm>
            <a:off x="317634" y="130629"/>
            <a:ext cx="6071293" cy="701285"/>
          </a:xfrm>
          <a:prstGeom prst="rect">
            <a:avLst/>
          </a:prstGeom>
        </p:spPr>
        <p:txBody>
          <a:bodyPr anchor="b"/>
          <a:lstStyle/>
          <a:p>
            <a:pPr>
              <a:defRPr sz="2000" b="1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Applying Genetic Algorithms:</a:t>
            </a:r>
            <a:r>
              <a:rPr lang="de-DE" dirty="0"/>
              <a:t> </a:t>
            </a:r>
            <a:br>
              <a:rPr lang="de-DE" dirty="0"/>
            </a:br>
            <a:r>
              <a:rPr dirty="0"/>
              <a:t>Injection Optimization</a:t>
            </a:r>
            <a:r>
              <a:rPr baseline="30000" dirty="0"/>
              <a:t>[1]</a:t>
            </a:r>
          </a:p>
        </p:txBody>
      </p:sp>
      <p:pic>
        <p:nvPicPr>
          <p:cNvPr id="200" name="Grafik 3" descr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85" y="1603213"/>
            <a:ext cx="3719523" cy="2505826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Textfeld 4"/>
          <p:cNvSpPr txBox="1"/>
          <p:nvPr/>
        </p:nvSpPr>
        <p:spPr>
          <a:xfrm>
            <a:off x="88704" y="924657"/>
            <a:ext cx="3804308" cy="96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1400">
                <a:latin typeface="+mj-lt"/>
                <a:ea typeface="+mj-ea"/>
                <a:cs typeface="+mj-cs"/>
                <a:sym typeface="Calibri"/>
              </a:defRPr>
            </a:pPr>
            <a:r>
              <a:t>Genetic algorithm controls 10 parameters</a:t>
            </a:r>
          </a:p>
          <a:p>
            <a:pPr marL="285750" indent="-285750">
              <a:buSzPct val="100000"/>
              <a:buFont typeface="Arial"/>
              <a:buChar char="•"/>
              <a:defRPr sz="1400">
                <a:latin typeface="+mj-lt"/>
                <a:ea typeface="+mj-ea"/>
                <a:cs typeface="+mj-cs"/>
                <a:sym typeface="Calibri"/>
              </a:defRPr>
            </a:pPr>
            <a:r>
              <a:t>Goal parameter: beam intensity measured by Schottky signal normalized to ion source intensity</a:t>
            </a:r>
          </a:p>
        </p:txBody>
      </p:sp>
      <p:pic>
        <p:nvPicPr>
          <p:cNvPr id="202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722" y="936746"/>
            <a:ext cx="4857751" cy="3842122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Textfeld 5"/>
          <p:cNvSpPr txBox="1"/>
          <p:nvPr/>
        </p:nvSpPr>
        <p:spPr>
          <a:xfrm>
            <a:off x="1927704" y="4924759"/>
            <a:ext cx="7021536" cy="176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[1] S. Appel, W. Geithner, et al.: “Optimization of heavy-ion synchrotrons using nature-inspired algorithms and machine learning”, 13th Int. Computational Accelerator Physics Conf., doi:10.18429/JACoW-ICAP2018-SAPAF02</a:t>
            </a:r>
          </a:p>
        </p:txBody>
      </p:sp>
      <p:sp>
        <p:nvSpPr>
          <p:cNvPr id="204" name="Textfeld 6"/>
          <p:cNvSpPr txBox="1"/>
          <p:nvPr/>
        </p:nvSpPr>
        <p:spPr>
          <a:xfrm>
            <a:off x="88704" y="4016812"/>
            <a:ext cx="4761915" cy="73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Result:</a:t>
            </a:r>
          </a:p>
          <a:p>
            <a:pPr marL="285750" indent="-285750">
              <a:buSzPct val="100000"/>
              <a:buFont typeface="Arial"/>
              <a:buChar char="•"/>
              <a:defRPr sz="14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Genetic algorithm is capable to optimize injection</a:t>
            </a:r>
          </a:p>
          <a:p>
            <a:pPr marL="285750" indent="-285750">
              <a:buSzPct val="100000"/>
              <a:buFont typeface="Arial"/>
              <a:buChar char="•"/>
              <a:defRPr sz="14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Optimization Performance comparable to human operator.</a:t>
            </a:r>
          </a:p>
        </p:txBody>
      </p:sp>
    </p:spTree>
    <p:extLst>
      <p:ext uri="{BB962C8B-B14F-4D97-AF65-F5344CB8AC3E}">
        <p14:creationId xmlns:p14="http://schemas.microsoft.com/office/powerpoint/2010/main" val="321926160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Extension to the “standard” optimization:</a:t>
            </a:r>
          </a:p>
          <a:p>
            <a:pPr>
              <a:spcBef>
                <a:spcPts val="0"/>
              </a:spcBef>
            </a:pPr>
            <a:r>
              <a:rPr lang="en-US" dirty="0"/>
              <a:t>bi-objective optimization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835" y="990104"/>
            <a:ext cx="5559165" cy="3274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23" y="1012730"/>
            <a:ext cx="2653573" cy="2218673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59025" y="2528515"/>
            <a:ext cx="3244133" cy="7951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39757" y="2587347"/>
            <a:ext cx="3545078" cy="230832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Algorithm drives ECRIS control parameters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2 Objectives: intensity + source stability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Measure of source stability provided by MPDIST of last 5 time-resolved FC intensity signals</a:t>
            </a:r>
          </a:p>
        </p:txBody>
      </p:sp>
    </p:spTree>
    <p:extLst>
      <p:ext uri="{BB962C8B-B14F-4D97-AF65-F5344CB8AC3E}">
        <p14:creationId xmlns:p14="http://schemas.microsoft.com/office/powerpoint/2010/main" val="2645740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Bi-objective Optimization Result Plot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075" y="990136"/>
            <a:ext cx="6998443" cy="378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18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lassic optimization algorithms are „dumb“, no real learning so far =&gt; algorithm wastes time for random search, setting of scan ranges relies on human experience…"/>
          <p:cNvSpPr txBox="1">
            <a:spLocks noGrp="1"/>
          </p:cNvSpPr>
          <p:nvPr>
            <p:ph type="body" idx="1"/>
          </p:nvPr>
        </p:nvSpPr>
        <p:spPr>
          <a:xfrm>
            <a:off x="182167" y="1005263"/>
            <a:ext cx="8779666" cy="37901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2000"/>
            </a:pPr>
            <a:r>
              <a:rPr dirty="0">
                <a:solidFill>
                  <a:srgbClr val="6072FF"/>
                </a:solidFill>
              </a:rPr>
              <a:t>Classic optimization algorithms are „dumb“</a:t>
            </a:r>
            <a:r>
              <a:rPr dirty="0"/>
              <a:t>, no real learning so far =&gt; time wasted for random search, setting of scan ranges relies on human experience</a:t>
            </a:r>
          </a:p>
          <a:p>
            <a:pPr>
              <a:defRPr sz="2000"/>
            </a:pPr>
            <a:r>
              <a:rPr dirty="0">
                <a:solidFill>
                  <a:srgbClr val="6072FF"/>
                </a:solidFill>
              </a:rPr>
              <a:t>Performance is mediocre</a:t>
            </a:r>
            <a:r>
              <a:rPr dirty="0"/>
              <a:t> in terms of</a:t>
            </a:r>
          </a:p>
          <a:p>
            <a:pPr lvl="1">
              <a:defRPr sz="2000"/>
            </a:pPr>
            <a:r>
              <a:rPr dirty="0"/>
              <a:t>Optimizing objectives compared to experienced human operator (e.g. maximize beam current)</a:t>
            </a:r>
          </a:p>
          <a:p>
            <a:pPr lvl="1">
              <a:defRPr sz="2000"/>
            </a:pPr>
            <a:r>
              <a:rPr dirty="0"/>
              <a:t>Repeatability of optimizing results under same conditions</a:t>
            </a:r>
          </a:p>
          <a:p>
            <a:pPr lvl="1">
              <a:defRPr sz="2000"/>
            </a:pPr>
            <a:r>
              <a:rPr dirty="0"/>
              <a:t>Time to convergence compared to human operator (in case of well established ion species)</a:t>
            </a:r>
          </a:p>
          <a:p>
            <a:pPr>
              <a:defRPr sz="2000"/>
            </a:pPr>
            <a:r>
              <a:rPr dirty="0"/>
              <a:t>Determination of </a:t>
            </a:r>
            <a:r>
              <a:rPr dirty="0">
                <a:solidFill>
                  <a:srgbClr val="6072FF"/>
                </a:solidFill>
              </a:rPr>
              <a:t>algorithm hyperparameters</a:t>
            </a:r>
            <a:r>
              <a:rPr dirty="0"/>
              <a:t>  requires substantial machine time</a:t>
            </a:r>
          </a:p>
          <a:p>
            <a:pPr>
              <a:defRPr sz="2000"/>
            </a:pPr>
            <a:r>
              <a:rPr dirty="0">
                <a:solidFill>
                  <a:srgbClr val="6072FF"/>
                </a:solidFill>
              </a:rPr>
              <a:t>Noise and non-statistical fluctuations</a:t>
            </a:r>
            <a:r>
              <a:rPr dirty="0"/>
              <a:t> impact optimizer performance severely</a:t>
            </a:r>
          </a:p>
          <a:p>
            <a:pPr>
              <a:defRPr sz="2000"/>
            </a:pPr>
            <a:r>
              <a:rPr dirty="0"/>
              <a:t>Tool development requires </a:t>
            </a:r>
            <a:r>
              <a:rPr dirty="0">
                <a:solidFill>
                  <a:srgbClr val="6072FF"/>
                </a:solidFill>
              </a:rPr>
              <a:t>substantial effort</a:t>
            </a:r>
          </a:p>
        </p:txBody>
      </p:sp>
      <p:sp>
        <p:nvSpPr>
          <p:cNvPr id="138" name="Textplatzhalter 2"/>
          <p:cNvSpPr txBox="1"/>
          <p:nvPr/>
        </p:nvSpPr>
        <p:spPr>
          <a:xfrm>
            <a:off x="317633" y="130630"/>
            <a:ext cx="6071294" cy="701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>
            <a:lvl1pPr defTabSz="312038">
              <a:spcBef>
                <a:spcPts val="400"/>
              </a:spcBef>
              <a:defRPr sz="2100" b="1">
                <a:solidFill>
                  <a:srgbClr val="333333"/>
                </a:solidFill>
              </a:defRPr>
            </a:lvl1pPr>
          </a:lstStyle>
          <a:p>
            <a:r>
              <a:rPr dirty="0"/>
              <a:t>Classic </a:t>
            </a:r>
            <a:r>
              <a:rPr dirty="0" err="1"/>
              <a:t>Optimiz</a:t>
            </a:r>
            <a:r>
              <a:rPr lang="de-DE" dirty="0" err="1"/>
              <a:t>ers</a:t>
            </a:r>
            <a:r>
              <a:rPr dirty="0"/>
              <a:t>: </a:t>
            </a:r>
            <a:r>
              <a:rPr lang="de-DE" dirty="0" err="1"/>
              <a:t>Experiences</a:t>
            </a: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fair-gsi-folienmaster_2017_onering">
  <a:themeElements>
    <a:clrScheme name="fair-gsi-folienmaster_2017_onering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fair-gsi-folienmaster_2017_onering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fair-gsi-folienmaster_2017_oner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air-gsi-folienmaster_2017_onering">
  <a:themeElements>
    <a:clrScheme name="fair-gsi-folienmaster_2017_onering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fair-gsi-folienmaster_2017_onering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fair-gsi-folienmaster_2017_oner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1359</Words>
  <Application>Microsoft Office PowerPoint</Application>
  <PresentationFormat>Bildschirmpräsentation (16:9)</PresentationFormat>
  <Paragraphs>192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Courier New</vt:lpstr>
      <vt:lpstr>Helvetica</vt:lpstr>
      <vt:lpstr>fair-gsi-folienmaster_2017_onering</vt:lpstr>
      <vt:lpstr>Machine-Learning Applications  at  CRYRING@ESR –  Experiences and Ideas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Machine-Learning Applications  at  CRYRING@ESR –  Experiences and Ideas</dc:title>
  <dc:creator>Geithner, Wolfgang Dr.</dc:creator>
  <cp:lastModifiedBy>Geithner, Wolfgang Dr.</cp:lastModifiedBy>
  <cp:revision>14</cp:revision>
  <dcterms:modified xsi:type="dcterms:W3CDTF">2024-10-29T10:03:56Z</dcterms:modified>
</cp:coreProperties>
</file>