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oboto"/>
      <p:regular r:id="rId23"/>
      <p:bold r:id="rId24"/>
      <p:italic r:id="rId25"/>
      <p:boldItalic r:id="rId26"/>
    </p:embeddedFont>
    <p:embeddedFont>
      <p:font typeface="Roboto Medium"/>
      <p:regular r:id="rId27"/>
      <p:bold r:id="rId28"/>
      <p:italic r:id="rId29"/>
      <p:boldItalic r:id="rId30"/>
    </p:embeddedFont>
    <p:embeddedFont>
      <p:font typeface="Roboto Mon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4">
          <p15:clr>
            <a:srgbClr val="747775"/>
          </p15:clr>
        </p15:guide>
      </p15:sldGuideLst>
    </p:ext>
    <p:ext uri="GoogleSlidesCustomDataVersion2">
      <go:slidesCustomData xmlns:go="http://customooxmlschemas.google.com/" r:id="rId35" roundtripDataSignature="AMtx7mhJsqu655oAdpTWse54zQClkDdD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RobotoMedium-bold.fntdata"/><Relationship Id="rId27" Type="http://schemas.openxmlformats.org/officeDocument/2006/relationships/font" Target="fonts/Roboto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ono-regular.fntdata"/><Relationship Id="rId30" Type="http://schemas.openxmlformats.org/officeDocument/2006/relationships/font" Target="fonts/RobotoMedium-boldItalic.fntdata"/><Relationship Id="rId11" Type="http://schemas.openxmlformats.org/officeDocument/2006/relationships/slide" Target="slides/slide6.xml"/><Relationship Id="rId33" Type="http://schemas.openxmlformats.org/officeDocument/2006/relationships/font" Target="fonts/RobotoMono-italic.fntdata"/><Relationship Id="rId10" Type="http://schemas.openxmlformats.org/officeDocument/2006/relationships/slide" Target="slides/slide5.xml"/><Relationship Id="rId32" Type="http://schemas.openxmlformats.org/officeDocument/2006/relationships/font" Target="fonts/RobotoMono-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RobotoMon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0b28cdb734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0b28cdb734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t>
            </a:r>
            <a:r>
              <a:rPr lang="en-US" sz="1000">
                <a:solidFill>
                  <a:srgbClr val="3F4350"/>
                </a:solidFill>
                <a:latin typeface="Arial"/>
                <a:ea typeface="Arial"/>
                <a:cs typeface="Arial"/>
                <a:sym typeface="Arial"/>
              </a:rPr>
              <a:t>automate</a:t>
            </a:r>
            <a:r>
              <a:rPr lang="en-US" sz="1000">
                <a:solidFill>
                  <a:srgbClr val="3F4350"/>
                </a:solidFill>
                <a:latin typeface="Arial"/>
                <a:ea typeface="Arial"/>
                <a:cs typeface="Arial"/>
                <a:sym typeface="Arial"/>
              </a:rPr>
              <a:t> the setup procedure.</a:t>
            </a:r>
            <a:endParaRPr/>
          </a:p>
        </p:txBody>
      </p:sp>
      <p:sp>
        <p:nvSpPr>
          <p:cNvPr id="165" name="Google Shape;165;g30b28cdb734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e995577b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0e995577b0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begin by examining the FAIR data principles, which serve as a foundational framework for effective data management and open science.</a:t>
            </a:r>
            <a:endParaRPr/>
          </a:p>
          <a:p>
            <a:pPr indent="0" lvl="0" marL="0" rtl="0" algn="l">
              <a:lnSpc>
                <a:spcPct val="100000"/>
              </a:lnSpc>
              <a:spcBef>
                <a:spcPts val="0"/>
              </a:spcBef>
              <a:spcAft>
                <a:spcPts val="0"/>
              </a:spcAft>
              <a:buSzPts val="1400"/>
              <a:buNone/>
            </a:pPr>
            <a:r>
              <a:rPr b="1" lang="en-US"/>
              <a:t>Findable</a:t>
            </a:r>
            <a:r>
              <a:rPr lang="en-US"/>
              <a:t>: Data should be easy to find for both humans and computers. This means assigning unique identifiers and providing rich metadata.</a:t>
            </a:r>
            <a:endParaRPr/>
          </a:p>
          <a:p>
            <a:pPr indent="0" lvl="0" marL="0" rtl="0" algn="l">
              <a:lnSpc>
                <a:spcPct val="100000"/>
              </a:lnSpc>
              <a:spcBef>
                <a:spcPts val="0"/>
              </a:spcBef>
              <a:spcAft>
                <a:spcPts val="0"/>
              </a:spcAft>
              <a:buSzPts val="1400"/>
              <a:buNone/>
            </a:pPr>
            <a:r>
              <a:rPr b="1" lang="en-US"/>
              <a:t>Accessible</a:t>
            </a:r>
            <a:r>
              <a:rPr lang="en-US"/>
              <a:t>: Once found, data should be retrievable using standardized protocols, potentially with authentication and authorization where necessary.</a:t>
            </a:r>
            <a:endParaRPr/>
          </a:p>
          <a:p>
            <a:pPr indent="0" lvl="0" marL="0" rtl="0" algn="l">
              <a:lnSpc>
                <a:spcPct val="100000"/>
              </a:lnSpc>
              <a:spcBef>
                <a:spcPts val="0"/>
              </a:spcBef>
              <a:spcAft>
                <a:spcPts val="0"/>
              </a:spcAft>
              <a:buSzPts val="1400"/>
              <a:buNone/>
            </a:pPr>
            <a:r>
              <a:rPr b="1" lang="en-US"/>
              <a:t>Interoperable</a:t>
            </a:r>
            <a:r>
              <a:rPr lang="en-US"/>
              <a:t>: Data should be compatible with other data and tools. This involves using standardized formats and vocabularies.</a:t>
            </a:r>
            <a:endParaRPr/>
          </a:p>
          <a:p>
            <a:pPr indent="0" lvl="0" marL="0" rtl="0" algn="l">
              <a:lnSpc>
                <a:spcPct val="100000"/>
              </a:lnSpc>
              <a:spcBef>
                <a:spcPts val="0"/>
              </a:spcBef>
              <a:spcAft>
                <a:spcPts val="0"/>
              </a:spcAft>
              <a:buSzPts val="1400"/>
              <a:buNone/>
            </a:pPr>
            <a:r>
              <a:rPr b="1" lang="en-US"/>
              <a:t>Reusable</a:t>
            </a:r>
            <a:r>
              <a:rPr lang="en-US"/>
              <a:t>: Data should be well-described so it can be replicated and/or combined in different settings. Clear usage licenses and provenance information are key.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 we can see, metadata is the common thread that weaves through all these principles. It's the descriptive information that makes data findable, accessible, interoperable, and reusable.</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Metadata acts as the roadmap to our data assets. Without it, datasets are like books without titles or content pages—difficult to discover and utilize.</a:t>
            </a:r>
            <a:endParaRPr/>
          </a:p>
          <a:p>
            <a:pPr indent="-317500" lvl="0" marL="457200" rtl="0" algn="l">
              <a:lnSpc>
                <a:spcPct val="100000"/>
              </a:lnSpc>
              <a:spcBef>
                <a:spcPts val="0"/>
              </a:spcBef>
              <a:spcAft>
                <a:spcPts val="0"/>
              </a:spcAft>
              <a:buSzPts val="1400"/>
              <a:buChar char="●"/>
            </a:pPr>
            <a:r>
              <a:rPr lang="en-US"/>
              <a:t>By providing detailed descriptions, metadata enables researchers to locate datasets relevant to their work, enhancing discoverability.</a:t>
            </a:r>
            <a:endParaRPr/>
          </a:p>
          <a:p>
            <a:pPr indent="-317500" lvl="0" marL="457200" rtl="0" algn="l">
              <a:lnSpc>
                <a:spcPct val="100000"/>
              </a:lnSpc>
              <a:spcBef>
                <a:spcPts val="0"/>
              </a:spcBef>
              <a:spcAft>
                <a:spcPts val="0"/>
              </a:spcAft>
              <a:buSzPts val="1400"/>
              <a:buChar char="●"/>
            </a:pPr>
            <a:r>
              <a:rPr lang="en-US"/>
              <a:t>Standardized metadata ensures that data from different sources can be integrated and understood collectively, which is vital for collaborative research.</a:t>
            </a:r>
            <a:endParaRPr/>
          </a:p>
          <a:p>
            <a:pPr indent="-317500" lvl="0" marL="457200" rtl="0" algn="l">
              <a:lnSpc>
                <a:spcPct val="100000"/>
              </a:lnSpc>
              <a:spcBef>
                <a:spcPts val="0"/>
              </a:spcBef>
              <a:spcAft>
                <a:spcPts val="0"/>
              </a:spcAft>
              <a:buSzPts val="1400"/>
              <a:buChar char="●"/>
            </a:pPr>
            <a:r>
              <a:rPr lang="en-US"/>
              <a:t>Comprehensive metadata allows others to understand the context, methodology, and parameters of data collection, making it possible to replicate studies or apply data in new analyses.</a:t>
            </a:r>
            <a:endParaRPr/>
          </a:p>
          <a:p>
            <a:pPr indent="-317500" lvl="0" marL="457200" rtl="0" algn="l">
              <a:lnSpc>
                <a:spcPct val="100000"/>
              </a:lnSpc>
              <a:spcBef>
                <a:spcPts val="0"/>
              </a:spcBef>
              <a:spcAft>
                <a:spcPts val="0"/>
              </a:spcAft>
              <a:buSzPts val="1400"/>
              <a:buChar char="●"/>
            </a:pPr>
            <a:r>
              <a:rPr lang="en-US"/>
              <a:t>By making data easily accessible and understandable, we reduce duplication of effort and accelerate scientific discovery.</a:t>
            </a:r>
            <a:endParaRPr/>
          </a:p>
        </p:txBody>
      </p:sp>
      <p:sp>
        <p:nvSpPr>
          <p:cNvPr id="172" name="Google Shape;172;g30e995577b0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0b28cdb734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0b28cdb734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187" name="Google Shape;187;g30b28cdb734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0b28cdb73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0b28cdb734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194" name="Google Shape;194;g30b28cdb734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0e995577b0_0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0e995577b0_0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201" name="Google Shape;201;g30e995577b0_0_1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0e995577b0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0e995577b0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208" name="Google Shape;208;g30e995577b0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e995577b0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0e995577b0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219" name="Google Shape;219;g30e995577b0_0_1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e995577b0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e995577b0_0_20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000">
                <a:solidFill>
                  <a:srgbClr val="3F4350"/>
                </a:solidFill>
                <a:latin typeface="Arial"/>
                <a:ea typeface="Arial"/>
                <a:cs typeface="Arial"/>
                <a:sym typeface="Arial"/>
              </a:rPr>
              <a:t>SuperFRS is a Fragment Separator to study rare isotope beams. The beam line consists of about 120 magnets which need to be powered in optimised fashion. A subtask in WP6 will take SuperFRS care of applying the developed Machine Learning based software framework to automate the setup procedure.</a:t>
            </a:r>
            <a:endParaRPr/>
          </a:p>
        </p:txBody>
      </p:sp>
      <p:sp>
        <p:nvSpPr>
          <p:cNvPr id="229" name="Google Shape;229;g30e995577b0_0_2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305bbd7eb81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g305bbd7eb81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Accelerators are incredibly powerful tools, but they come with challenges that are almost industrial in nature. Operating them reliably means tackling complex problems, from enhancing beam performance to ensuring we’re mindful of environmental impacts, and ultimately delivering benefits to society. This is a commitment that starts right from the design phase and continues throughout the entire life cycle of each machine.</a:t>
            </a:r>
            <a:endParaRPr/>
          </a:p>
          <a:p>
            <a:pPr indent="0" lvl="0" marL="0" rtl="0" algn="l">
              <a:lnSpc>
                <a:spcPct val="115000"/>
              </a:lnSpc>
              <a:spcBef>
                <a:spcPts val="1200"/>
              </a:spcBef>
              <a:spcAft>
                <a:spcPts val="0"/>
              </a:spcAft>
              <a:buClr>
                <a:schemeClr val="dk1"/>
              </a:buClr>
              <a:buSzPts val="1100"/>
              <a:buFont typeface="Arial"/>
              <a:buNone/>
            </a:pPr>
            <a:r>
              <a:rPr lang="en-US"/>
              <a:t>Yet, there’s a catch. We spend countless hours on tuning, repairs, and maintenance. As the technology and machines we work with advance, so do the complexities we face. But there's hope—we have new tools and technologies that can help us stay ahead, and even push the boundaries of what's possible in accelerator research.</a:t>
            </a:r>
            <a:endParaRPr/>
          </a:p>
          <a:p>
            <a:pPr indent="0" lvl="0" marL="0" rtl="0" algn="l">
              <a:lnSpc>
                <a:spcPct val="115000"/>
              </a:lnSpc>
              <a:spcBef>
                <a:spcPts val="1200"/>
              </a:spcBef>
              <a:spcAft>
                <a:spcPts val="0"/>
              </a:spcAft>
              <a:buClr>
                <a:schemeClr val="dk1"/>
              </a:buClr>
              <a:buSzPts val="1100"/>
              <a:buFont typeface="Arial"/>
              <a:buNone/>
            </a:pPr>
            <a:r>
              <a:rPr lang="en-US"/>
              <a:t>The real challenge, though, is more than just technical. It's about changing how we work together, how we share knowledge and collaborate, and how we adapt our approach to make the most of these new tools. It’s time to shift our mindset and find new ways to collaborate as we move forward.</a:t>
            </a:r>
            <a:endParaRPr/>
          </a:p>
          <a:p>
            <a:pPr indent="0" lvl="0" marL="0" rtl="0" algn="l">
              <a:lnSpc>
                <a:spcPct val="115000"/>
              </a:lnSpc>
              <a:spcBef>
                <a:spcPts val="1200"/>
              </a:spcBef>
              <a:spcAft>
                <a:spcPts val="1200"/>
              </a:spcAft>
              <a:buSzPts val="1100"/>
              <a:buNone/>
            </a:pPr>
            <a:r>
              <a:t/>
            </a:r>
            <a:endParaRPr/>
          </a:p>
        </p:txBody>
      </p:sp>
      <p:sp>
        <p:nvSpPr>
          <p:cNvPr id="56" name="Google Shape;56;g305bbd7eb81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e995577b0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30e995577b0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Now that we’ve seen the challenges, let's talk about how AI can help us address them. Artificial intelligence offers a range of capabilities that can make our accelerator operations more efficient and reliable. It can help us improve overall operations by identifying patterns and potential issues before they become problems, enhancing reliability. AI can also detect and even prevent anomalies that could disrupt our work, keeping our systems running smoothly.</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AI doesn't just make things more stable—it can also optimize beam time, ensuring that we’re getting the most out of every session, reducing waste, and improving overall productivity. It even allows us to perform complex physics simulations in a more frugal way, conserving resources while still delivering accurate results. And through continuous learning, AI can help us develop improved models that are better suited to evolving research needs.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But to truly leverage AI, we need to unlock its full potential. This means bringing the missing piece of </a:t>
            </a:r>
            <a:r>
              <a:rPr i="1" lang="en-US" sz="1100">
                <a:latin typeface="Arial"/>
                <a:ea typeface="Arial"/>
                <a:cs typeface="Arial"/>
                <a:sym typeface="Arial"/>
              </a:rPr>
              <a:t>FAIRness</a:t>
            </a:r>
            <a:r>
              <a:rPr lang="en-US" sz="1100">
                <a:latin typeface="Arial"/>
                <a:ea typeface="Arial"/>
                <a:cs typeface="Arial"/>
                <a:sym typeface="Arial"/>
              </a:rPr>
              <a:t>—making our data, methods, and tools more </a:t>
            </a:r>
            <a:r>
              <a:rPr i="1" lang="en-US" sz="1100">
                <a:latin typeface="Arial"/>
                <a:ea typeface="Arial"/>
                <a:cs typeface="Arial"/>
                <a:sym typeface="Arial"/>
              </a:rPr>
              <a:t>Findable, Accessible, Interoperable, and Reusable</a:t>
            </a:r>
            <a:r>
              <a:rPr lang="en-US" sz="1100">
                <a:latin typeface="Arial"/>
                <a:ea typeface="Arial"/>
                <a:cs typeface="Arial"/>
                <a:sym typeface="Arial"/>
              </a:rPr>
              <a:t> in the context of machine learning for research infrastructures. By doing this, we ensure that our AI tools are not just effective but also sustainable and shareable across different teams and projects. And the good news is, we don’t have to start from scratch—we can build on the knowledge and experience we already have, using AI to take us to the next level.</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66" name="Google Shape;66;g30e995577b0_0_1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e995577b0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30e995577b0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Now, let me introduce you to the ARTIFACT project—</a:t>
            </a:r>
            <a:r>
              <a:rPr i="1" lang="en-US" sz="1100">
                <a:latin typeface="Arial"/>
                <a:ea typeface="Arial"/>
                <a:cs typeface="Arial"/>
                <a:sym typeface="Arial"/>
              </a:rPr>
              <a:t>ARTificial Intelligence For Accelerators, user Communities, and associated Technologies</a:t>
            </a:r>
            <a:r>
              <a:rPr lang="en-US" sz="1100">
                <a:latin typeface="Arial"/>
                <a:ea typeface="Arial"/>
                <a:cs typeface="Arial"/>
                <a:sym typeface="Arial"/>
              </a:rPr>
              <a:t>. This initiative is all about using the power of AI to transform the way we operate and improve accelerator systems, aiming for better efficiency, reliability, and collaboration.</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At the heart of ARTIFACT is the integration of AI with different facets of our work, and this graph shows the core elements that make this possible. In the center, we have ARTIFACT, and surrounding it are the key pillars that drive our project forward:</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b="1" lang="en-US" sz="1100">
                <a:latin typeface="Arial"/>
                <a:ea typeface="Arial"/>
                <a:cs typeface="Arial"/>
                <a:sym typeface="Arial"/>
              </a:rPr>
              <a:t>AI Algorithms:</a:t>
            </a:r>
            <a:r>
              <a:rPr lang="en-US" sz="1100">
                <a:latin typeface="Arial"/>
                <a:ea typeface="Arial"/>
                <a:cs typeface="Arial"/>
                <a:sym typeface="Arial"/>
              </a:rPr>
              <a:t> We are developing advanced AI algorithms specifically tailored for the needs of accelerators, focusing on areas like anomaly detection, beam optimization, and predictive maintenance. These algorithms form the backbone of our AI-driven approach, enabling us to automate and optimize complex tasks.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AI Guidelines:</a:t>
            </a:r>
            <a:r>
              <a:rPr lang="en-US" sz="1100">
                <a:latin typeface="Arial"/>
                <a:ea typeface="Arial"/>
                <a:cs typeface="Arial"/>
                <a:sym typeface="Arial"/>
              </a:rPr>
              <a:t> But it's not just about building algorithms; it's about building them in the right way. That's where our AI guidelines come in. They ensure that our methods align with best practices and the FAIR principles—making sure our data and models are findable, accessible, interoperable, and reusable. This helps us maintain a high standard across our work and ensures that our solutions are sustainable and adaptable.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Network:</a:t>
            </a:r>
            <a:r>
              <a:rPr lang="en-US" sz="1100">
                <a:latin typeface="Arial"/>
                <a:ea typeface="Arial"/>
                <a:cs typeface="Arial"/>
                <a:sym typeface="Arial"/>
              </a:rPr>
              <a:t> ARTIFACT is not just a technical project; it’s a collaborative one. Key institutions like GANIL, CERN, DESY, INFN, CNRS  play a central role in this network, bringing their expertise in both AI and accelerator physics. The strength of this collaboration lies in our ability to share data, insights, and best practices across these institutions. By working together and sharing data, we create a richer dataset that helps us train better AI models and draw more meaningful insights. This collective effort accelerates our progress and makes it possible to achieve goals that wouldn’t be possible in isolation.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Outreach and Knowledge Transfer:</a:t>
            </a:r>
            <a:r>
              <a:rPr lang="en-US" sz="1100">
                <a:latin typeface="Arial"/>
                <a:ea typeface="Arial"/>
                <a:cs typeface="Arial"/>
                <a:sym typeface="Arial"/>
              </a:rPr>
              <a:t> It’s also essential to ensure that the insights and breakthroughs we achieve don't stay confined within our project. Through outreach and knowledge transfer, we aim to spread what we learn to broader research communities, ensuring that others can benefit from our advancements and that we continue to grow and learn from one another.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b="1" lang="en-US" sz="1100">
                <a:latin typeface="Arial"/>
                <a:ea typeface="Arial"/>
                <a:cs typeface="Arial"/>
                <a:sym typeface="Arial"/>
              </a:rPr>
              <a:t>Data Platform:</a:t>
            </a:r>
            <a:r>
              <a:rPr lang="en-US" sz="1100">
                <a:latin typeface="Arial"/>
                <a:ea typeface="Arial"/>
                <a:cs typeface="Arial"/>
                <a:sym typeface="Arial"/>
              </a:rPr>
              <a:t> Finally, the data platform is the foundation that supports everything else. It’s where we bring all our data together, structured with the right metadata to enable effective AI integration and cross-system analysis. This platform is designed to make data management smoother, enabling us to extract insights that drive our improvements and support collaboration across different teams and institutions. It embodies the FAIR principles, ensuring that our data can be shared and reused effectively across the entire network of partners.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Together, these elements make ARTIFACT a comprehensive approach to bringing AI into the world of accelerators, pushing the boundaries of what's possible in terms of performance and collaboration. It’s not just about using AI; it’s about building a foundation that supports long-term progress and fosters a spirit of cooperation across the entire community.</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76" name="Google Shape;76;g30e995577b0_0_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e995577b0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0e995577b0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One of the key strengths of the ARTIFACT project is the breadth and diversity of its network. This is truly a collaborative effort, bringing together 33 partners from 11 countries, all contributing their expertise and resources to push the boundaries of what we can achieve with AI in accelerator science.</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Our network includes some of the most renowned research institutions and universities across Europe and beyond. From CERN and DESY, leading the way in particle physics, to universities like the University of Liverpool and Paris-Saclay, to specialized research centers like the European Spallation Source and GSI Helmholtz, every partner plays a crucial role in making ARTIFACT a success. This broad network allows us to pool knowledge, share data, and tackle challenges from multiple perspectives.</a:t>
            </a:r>
            <a:endParaRPr sz="11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But it’s not just about collaboration; it’s about building a foundation for sustainable progress. An excellent example of this is the paper </a:t>
            </a:r>
            <a:r>
              <a:rPr i="1" lang="en-US" sz="1100">
                <a:latin typeface="Arial"/>
                <a:ea typeface="Arial"/>
                <a:cs typeface="Arial"/>
                <a:sym typeface="Arial"/>
              </a:rPr>
              <a:t>'A Route toward Sustainable Data Generation in Accelerator Science,'</a:t>
            </a:r>
            <a:r>
              <a:rPr lang="en-US" sz="1100">
                <a:latin typeface="Arial"/>
                <a:ea typeface="Arial"/>
                <a:cs typeface="Arial"/>
                <a:sym typeface="Arial"/>
              </a:rPr>
              <a:t> co-authored by members of our consortium. This paper outlines our approach to creating sustainable, shareable data practices in our field.</a:t>
            </a:r>
            <a:endParaRPr sz="1100">
              <a:latin typeface="Arial"/>
              <a:ea typeface="Arial"/>
              <a:cs typeface="Arial"/>
              <a:sym typeface="Arial"/>
            </a:endParaRPr>
          </a:p>
          <a:p>
            <a:pPr indent="0" lvl="0" marL="0" rtl="0" algn="l">
              <a:lnSpc>
                <a:spcPct val="100000"/>
              </a:lnSpc>
              <a:spcBef>
                <a:spcPts val="1200"/>
              </a:spcBef>
              <a:spcAft>
                <a:spcPts val="0"/>
              </a:spcAft>
              <a:buSzPts val="1400"/>
              <a:buNone/>
            </a:pPr>
            <a:r>
              <a:t/>
            </a:r>
            <a:endParaRPr/>
          </a:p>
        </p:txBody>
      </p:sp>
      <p:sp>
        <p:nvSpPr>
          <p:cNvPr id="95" name="Google Shape;95;g30e995577b0_0_1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b28cdb73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b28cdb73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g30b28cdb73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0c6a2dfc2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0c6a2dfc27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30c6a2dfc27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c6a2dfc2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c6a2dfc27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30c6a2dfc27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0c6a2dfc27_0_9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0c6a2dfc27_0_9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30c6a2dfc27_0_9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22" name="Shape 22"/>
        <p:cNvGrpSpPr/>
        <p:nvPr/>
      </p:nvGrpSpPr>
      <p:grpSpPr>
        <a:xfrm>
          <a:off x="0" y="0"/>
          <a:ext cx="0" cy="0"/>
          <a:chOff x="0" y="0"/>
          <a:chExt cx="0" cy="0"/>
        </a:xfrm>
      </p:grpSpPr>
      <p:grpSp>
        <p:nvGrpSpPr>
          <p:cNvPr id="23" name="Google Shape;23;p8"/>
          <p:cNvGrpSpPr/>
          <p:nvPr/>
        </p:nvGrpSpPr>
        <p:grpSpPr>
          <a:xfrm>
            <a:off x="2003438" y="1301599"/>
            <a:ext cx="9901692" cy="5170248"/>
            <a:chOff x="1502578" y="976199"/>
            <a:chExt cx="7426269" cy="3877686"/>
          </a:xfrm>
        </p:grpSpPr>
        <p:sp>
          <p:nvSpPr>
            <p:cNvPr id="24" name="Google Shape;24;p8"/>
            <p:cNvSpPr/>
            <p:nvPr/>
          </p:nvSpPr>
          <p:spPr>
            <a:xfrm>
              <a:off x="7781365" y="3854824"/>
              <a:ext cx="1147482" cy="9990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5" name="Google Shape;25;p8"/>
            <p:cNvPicPr preferRelativeResize="0"/>
            <p:nvPr/>
          </p:nvPicPr>
          <p:blipFill rotWithShape="1">
            <a:blip r:embed="rId2">
              <a:alphaModFix/>
            </a:blip>
            <a:srcRect b="0" l="0" r="0" t="0"/>
            <a:stretch/>
          </p:blipFill>
          <p:spPr>
            <a:xfrm>
              <a:off x="1502578" y="976199"/>
              <a:ext cx="6099496" cy="3877686"/>
            </a:xfrm>
            <a:prstGeom prst="rect">
              <a:avLst/>
            </a:prstGeom>
            <a:noFill/>
            <a:ln>
              <a:noFill/>
            </a:ln>
          </p:spPr>
        </p:pic>
      </p:grpSp>
      <p:sp>
        <p:nvSpPr>
          <p:cNvPr id="26" name="Google Shape;26;p8"/>
          <p:cNvSpPr txBox="1"/>
          <p:nvPr>
            <p:ph type="ctrTitle"/>
          </p:nvPr>
        </p:nvSpPr>
        <p:spPr>
          <a:xfrm>
            <a:off x="2868706" y="3650765"/>
            <a:ext cx="5737412" cy="779867"/>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666666"/>
              </a:buClr>
              <a:buSzPts val="3200"/>
              <a:buFont typeface="Arial"/>
              <a:buNone/>
              <a:defRPr sz="3200">
                <a:solidFill>
                  <a:srgbClr val="66666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 type="subTitle"/>
          </p:nvPr>
        </p:nvSpPr>
        <p:spPr>
          <a:xfrm>
            <a:off x="2868706" y="4430631"/>
            <a:ext cx="5737413" cy="709135"/>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2000"/>
              <a:buNone/>
              <a:defRPr sz="2000">
                <a:solidFill>
                  <a:srgbClr val="A5A5A5"/>
                </a:solidFill>
              </a:defRPr>
            </a:lvl1pPr>
            <a:lvl2pPr lvl="1" algn="ctr">
              <a:lnSpc>
                <a:spcPct val="100000"/>
              </a:lnSpc>
              <a:spcBef>
                <a:spcPts val="0"/>
              </a:spcBef>
              <a:spcAft>
                <a:spcPts val="0"/>
              </a:spcAft>
              <a:buSzPts val="2000"/>
              <a:buNone/>
              <a:defRPr>
                <a:solidFill>
                  <a:srgbClr val="888888"/>
                </a:solidFill>
              </a:defRPr>
            </a:lvl2pPr>
            <a:lvl3pPr lvl="2" algn="ctr">
              <a:lnSpc>
                <a:spcPct val="100000"/>
              </a:lnSpc>
              <a:spcBef>
                <a:spcPts val="0"/>
              </a:spcBef>
              <a:spcAft>
                <a:spcPts val="0"/>
              </a:spcAft>
              <a:buSzPts val="1800"/>
              <a:buNone/>
              <a:defRPr>
                <a:solidFill>
                  <a:srgbClr val="888888"/>
                </a:solidFill>
              </a:defRPr>
            </a:lvl3pPr>
            <a:lvl4pPr lvl="3" algn="ctr">
              <a:lnSpc>
                <a:spcPct val="100000"/>
              </a:lnSpc>
              <a:spcBef>
                <a:spcPts val="0"/>
              </a:spcBef>
              <a:spcAft>
                <a:spcPts val="0"/>
              </a:spcAft>
              <a:buSzPts val="1600"/>
              <a:buNone/>
              <a:defRPr>
                <a:solidFill>
                  <a:srgbClr val="888888"/>
                </a:solidFill>
              </a:defRPr>
            </a:lvl4pPr>
            <a:lvl5pPr lvl="4" algn="ctr">
              <a:lnSpc>
                <a:spcPct val="100000"/>
              </a:lnSpc>
              <a:spcBef>
                <a:spcPts val="0"/>
              </a:spcBef>
              <a:spcAft>
                <a:spcPts val="0"/>
              </a:spcAft>
              <a:buSzPts val="1400"/>
              <a:buNone/>
              <a:defRPr>
                <a:solidFill>
                  <a:srgbClr val="888888"/>
                </a:solidFill>
              </a:defRPr>
            </a:lvl5pPr>
            <a:lvl6pPr lvl="5" algn="ctr">
              <a:lnSpc>
                <a:spcPct val="100000"/>
              </a:lnSpc>
              <a:spcBef>
                <a:spcPts val="0"/>
              </a:spcBef>
              <a:spcAft>
                <a:spcPts val="0"/>
              </a:spcAft>
              <a:buClr>
                <a:srgbClr val="888888"/>
              </a:buClr>
              <a:buSzPts val="2000"/>
              <a:buNone/>
              <a:defRPr>
                <a:solidFill>
                  <a:srgbClr val="888888"/>
                </a:solidFill>
              </a:defRPr>
            </a:lvl6pPr>
            <a:lvl7pPr lvl="6" algn="ctr">
              <a:lnSpc>
                <a:spcPct val="100000"/>
              </a:lnSpc>
              <a:spcBef>
                <a:spcPts val="0"/>
              </a:spcBef>
              <a:spcAft>
                <a:spcPts val="0"/>
              </a:spcAft>
              <a:buClr>
                <a:srgbClr val="888888"/>
              </a:buClr>
              <a:buSzPts val="2000"/>
              <a:buNone/>
              <a:defRPr>
                <a:solidFill>
                  <a:srgbClr val="888888"/>
                </a:solidFill>
              </a:defRPr>
            </a:lvl7pPr>
            <a:lvl8pPr lvl="7" algn="ctr">
              <a:lnSpc>
                <a:spcPct val="100000"/>
              </a:lnSpc>
              <a:spcBef>
                <a:spcPts val="0"/>
              </a:spcBef>
              <a:spcAft>
                <a:spcPts val="0"/>
              </a:spcAft>
              <a:buClr>
                <a:srgbClr val="888888"/>
              </a:buClr>
              <a:buSzPts val="2000"/>
              <a:buNone/>
              <a:defRPr>
                <a:solidFill>
                  <a:srgbClr val="888888"/>
                </a:solidFill>
              </a:defRPr>
            </a:lvl8pPr>
            <a:lvl9pPr lvl="8" algn="ctr">
              <a:lnSpc>
                <a:spcPct val="100000"/>
              </a:lnSpc>
              <a:spcBef>
                <a:spcPts val="0"/>
              </a:spcBef>
              <a:spcAft>
                <a:spcPts val="0"/>
              </a:spcAft>
              <a:buClr>
                <a:srgbClr val="888888"/>
              </a:buClr>
              <a:buSzPts val="2000"/>
              <a:buNone/>
              <a:defRPr>
                <a:solidFill>
                  <a:srgbClr val="888888"/>
                </a:solidFill>
              </a:defRPr>
            </a:lvl9pPr>
          </a:lstStyle>
          <a:p/>
        </p:txBody>
      </p:sp>
      <p:sp>
        <p:nvSpPr>
          <p:cNvPr id="28" name="Google Shape;28;p8"/>
          <p:cNvSpPr/>
          <p:nvPr/>
        </p:nvSpPr>
        <p:spPr>
          <a:xfrm>
            <a:off x="538789" y="6650181"/>
            <a:ext cx="4495031" cy="207819"/>
          </a:xfrm>
          <a:prstGeom prst="rect">
            <a:avLst/>
          </a:prstGeom>
          <a:solidFill>
            <a:srgbClr val="EAEA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423517" y="308100"/>
            <a:ext cx="8172315" cy="78755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17500" lvl="4" marL="2286000" algn="l">
              <a:lnSpc>
                <a:spcPct val="100000"/>
              </a:lnSpc>
              <a:spcBef>
                <a:spcPts val="0"/>
              </a:spcBef>
              <a:spcAft>
                <a:spcPts val="0"/>
              </a:spcAft>
              <a:buSzPts val="1400"/>
              <a:buChar char="▪"/>
              <a:defRPr sz="1400"/>
            </a:lvl5pPr>
            <a:lvl6pPr indent="-342900" lvl="5" marL="2743200" algn="l">
              <a:lnSpc>
                <a:spcPct val="100000"/>
              </a:lnSpc>
              <a:spcBef>
                <a:spcPts val="0"/>
              </a:spcBef>
              <a:spcAft>
                <a:spcPts val="0"/>
              </a:spcAft>
              <a:buClr>
                <a:schemeClr val="dk1"/>
              </a:buClr>
              <a:buSzPts val="1800"/>
              <a:buChar char="•"/>
              <a:defRPr sz="1800"/>
            </a:lvl6pPr>
            <a:lvl7pPr indent="-342900" lvl="6" marL="3200400" algn="l">
              <a:lnSpc>
                <a:spcPct val="100000"/>
              </a:lnSpc>
              <a:spcBef>
                <a:spcPts val="0"/>
              </a:spcBef>
              <a:spcAft>
                <a:spcPts val="0"/>
              </a:spcAft>
              <a:buClr>
                <a:schemeClr val="dk1"/>
              </a:buClr>
              <a:buSzPts val="1800"/>
              <a:buChar char="•"/>
              <a:defRPr sz="1800"/>
            </a:lvl7pPr>
            <a:lvl8pPr indent="-342900" lvl="7" marL="3657600" algn="l">
              <a:lnSpc>
                <a:spcPct val="100000"/>
              </a:lnSpc>
              <a:spcBef>
                <a:spcPts val="0"/>
              </a:spcBef>
              <a:spcAft>
                <a:spcPts val="0"/>
              </a:spcAft>
              <a:buClr>
                <a:schemeClr val="dk1"/>
              </a:buClr>
              <a:buSzPts val="1800"/>
              <a:buChar char="•"/>
              <a:defRPr sz="1800"/>
            </a:lvl8pPr>
            <a:lvl9pPr indent="-342900" lvl="8" marL="4114800" algn="l">
              <a:lnSpc>
                <a:spcPct val="100000"/>
              </a:lnSpc>
              <a:spcBef>
                <a:spcPts val="0"/>
              </a:spcBef>
              <a:spcAft>
                <a:spcPts val="0"/>
              </a:spcAft>
              <a:buClr>
                <a:schemeClr val="dk1"/>
              </a:buClr>
              <a:buSzPts val="1800"/>
              <a:buChar char="•"/>
              <a:defRPr sz="1800"/>
            </a:lvl9pPr>
          </a:lstStyle>
          <a:p/>
        </p:txBody>
      </p:sp>
      <p:sp>
        <p:nvSpPr>
          <p:cNvPr id="32" name="Google Shape;32;p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0"/>
              </a:spcBef>
              <a:spcAft>
                <a:spcPts val="0"/>
              </a:spcAft>
              <a:buSzPts val="2400"/>
              <a:buChar char="▪"/>
              <a:defRPr sz="2400"/>
            </a:lvl1pPr>
            <a:lvl2pPr indent="-355600" lvl="1" marL="914400" algn="l">
              <a:lnSpc>
                <a:spcPct val="100000"/>
              </a:lnSpc>
              <a:spcBef>
                <a:spcPts val="0"/>
              </a:spcBef>
              <a:spcAft>
                <a:spcPts val="0"/>
              </a:spcAft>
              <a:buSzPts val="2000"/>
              <a:buChar char="▪"/>
              <a:defRPr sz="2000"/>
            </a:lvl2pPr>
            <a:lvl3pPr indent="-342900" lvl="2" marL="1371600" algn="l">
              <a:lnSpc>
                <a:spcPct val="100000"/>
              </a:lnSpc>
              <a:spcBef>
                <a:spcPts val="0"/>
              </a:spcBef>
              <a:spcAft>
                <a:spcPts val="0"/>
              </a:spcAft>
              <a:buSzPts val="1800"/>
              <a:buChar char="▪"/>
              <a:defRPr sz="1800"/>
            </a:lvl3pPr>
            <a:lvl4pPr indent="-330200" lvl="3" marL="1828800" algn="l">
              <a:lnSpc>
                <a:spcPct val="100000"/>
              </a:lnSpc>
              <a:spcBef>
                <a:spcPts val="0"/>
              </a:spcBef>
              <a:spcAft>
                <a:spcPts val="0"/>
              </a:spcAft>
              <a:buSzPts val="1600"/>
              <a:buChar char="▪"/>
              <a:defRPr sz="1600"/>
            </a:lvl4pPr>
            <a:lvl5pPr indent="-317500" lvl="4" marL="2286000" algn="l">
              <a:lnSpc>
                <a:spcPct val="100000"/>
              </a:lnSpc>
              <a:spcBef>
                <a:spcPts val="0"/>
              </a:spcBef>
              <a:spcAft>
                <a:spcPts val="0"/>
              </a:spcAft>
              <a:buSzPts val="1400"/>
              <a:buChar char="▪"/>
              <a:defRPr sz="1400"/>
            </a:lvl5pPr>
            <a:lvl6pPr indent="-342900" lvl="5" marL="2743200" algn="l">
              <a:lnSpc>
                <a:spcPct val="100000"/>
              </a:lnSpc>
              <a:spcBef>
                <a:spcPts val="0"/>
              </a:spcBef>
              <a:spcAft>
                <a:spcPts val="0"/>
              </a:spcAft>
              <a:buClr>
                <a:schemeClr val="dk1"/>
              </a:buClr>
              <a:buSzPts val="1800"/>
              <a:buChar char="•"/>
              <a:defRPr sz="1800"/>
            </a:lvl6pPr>
            <a:lvl7pPr indent="-342900" lvl="6" marL="3200400" algn="l">
              <a:lnSpc>
                <a:spcPct val="100000"/>
              </a:lnSpc>
              <a:spcBef>
                <a:spcPts val="0"/>
              </a:spcBef>
              <a:spcAft>
                <a:spcPts val="0"/>
              </a:spcAft>
              <a:buClr>
                <a:schemeClr val="dk1"/>
              </a:buClr>
              <a:buSzPts val="1800"/>
              <a:buChar char="•"/>
              <a:defRPr sz="1800"/>
            </a:lvl7pPr>
            <a:lvl8pPr indent="-342900" lvl="7" marL="3657600" algn="l">
              <a:lnSpc>
                <a:spcPct val="100000"/>
              </a:lnSpc>
              <a:spcBef>
                <a:spcPts val="0"/>
              </a:spcBef>
              <a:spcAft>
                <a:spcPts val="0"/>
              </a:spcAft>
              <a:buClr>
                <a:schemeClr val="dk1"/>
              </a:buClr>
              <a:buSzPts val="1800"/>
              <a:buChar char="•"/>
              <a:defRPr sz="1800"/>
            </a:lvl8pPr>
            <a:lvl9pPr indent="-342900" lvl="8" marL="4114800" algn="l">
              <a:lnSpc>
                <a:spcPct val="100000"/>
              </a:lnSpc>
              <a:spcBef>
                <a:spcPts val="0"/>
              </a:spcBef>
              <a:spcAft>
                <a:spcPts val="0"/>
              </a:spcAft>
              <a:buClr>
                <a:schemeClr val="dk1"/>
              </a:buClr>
              <a:buSzPts val="1800"/>
              <a:buChar char="•"/>
              <a:defRPr sz="1800"/>
            </a:lvl9pPr>
          </a:lstStyle>
          <a:p/>
        </p:txBody>
      </p:sp>
      <p:sp>
        <p:nvSpPr>
          <p:cNvPr id="33" name="Google Shape;33;p10"/>
          <p:cNvSpPr txBox="1"/>
          <p:nvPr>
            <p:ph idx="12" type="sldNum"/>
          </p:nvPr>
        </p:nvSpPr>
        <p:spPr>
          <a:xfrm>
            <a:off x="10687723" y="6552643"/>
            <a:ext cx="9931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10"/>
          <p:cNvSpPr txBox="1"/>
          <p:nvPr>
            <p:ph idx="10" type="dt"/>
          </p:nvPr>
        </p:nvSpPr>
        <p:spPr>
          <a:xfrm>
            <a:off x="9465335" y="6552644"/>
            <a:ext cx="113310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0"/>
          <p:cNvSpPr txBox="1"/>
          <p:nvPr>
            <p:ph idx="11" type="ftr"/>
          </p:nvPr>
        </p:nvSpPr>
        <p:spPr>
          <a:xfrm>
            <a:off x="5283202" y="6560612"/>
            <a:ext cx="4182132" cy="3571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6" name="Shape 36"/>
        <p:cNvGrpSpPr/>
        <p:nvPr/>
      </p:nvGrpSpPr>
      <p:grpSpPr>
        <a:xfrm>
          <a:off x="0" y="0"/>
          <a:ext cx="0" cy="0"/>
          <a:chOff x="0" y="0"/>
          <a:chExt cx="0" cy="0"/>
        </a:xfrm>
      </p:grpSpPr>
      <p:sp>
        <p:nvSpPr>
          <p:cNvPr id="37" name="Google Shape;37;p9"/>
          <p:cNvSpPr txBox="1"/>
          <p:nvPr>
            <p:ph type="title"/>
          </p:nvPr>
        </p:nvSpPr>
        <p:spPr>
          <a:xfrm>
            <a:off x="563425" y="307196"/>
            <a:ext cx="8934639" cy="78755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 type="body"/>
          </p:nvPr>
        </p:nvSpPr>
        <p:spPr>
          <a:xfrm>
            <a:off x="423514" y="1450688"/>
            <a:ext cx="11226901" cy="49035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Clr>
                <a:schemeClr val="dk1"/>
              </a:buClr>
              <a:buSzPts val="1800"/>
              <a:buChar char="•"/>
              <a:defRPr/>
            </a:lvl6pPr>
            <a:lvl7pPr indent="-342900" lvl="6" marL="3200400" algn="l">
              <a:lnSpc>
                <a:spcPct val="100000"/>
              </a:lnSpc>
              <a:spcBef>
                <a:spcPts val="0"/>
              </a:spcBef>
              <a:spcAft>
                <a:spcPts val="0"/>
              </a:spcAft>
              <a:buClr>
                <a:schemeClr val="dk1"/>
              </a:buClr>
              <a:buSzPts val="1800"/>
              <a:buChar char="•"/>
              <a:defRPr/>
            </a:lvl7pPr>
            <a:lvl8pPr indent="-342900" lvl="7" marL="3657600" algn="l">
              <a:lnSpc>
                <a:spcPct val="100000"/>
              </a:lnSpc>
              <a:spcBef>
                <a:spcPts val="0"/>
              </a:spcBef>
              <a:spcAft>
                <a:spcPts val="0"/>
              </a:spcAft>
              <a:buClr>
                <a:schemeClr val="dk1"/>
              </a:buClr>
              <a:buSzPts val="1800"/>
              <a:buChar char="•"/>
              <a:defRPr/>
            </a:lvl8pPr>
            <a:lvl9pPr indent="-342900" lvl="8" marL="4114800" algn="l">
              <a:lnSpc>
                <a:spcPct val="100000"/>
              </a:lnSpc>
              <a:spcBef>
                <a:spcPts val="0"/>
              </a:spcBef>
              <a:spcAft>
                <a:spcPts val="0"/>
              </a:spcAft>
              <a:buClr>
                <a:schemeClr val="dk1"/>
              </a:buClr>
              <a:buSzPts val="1800"/>
              <a:buChar char="•"/>
              <a:defRPr/>
            </a:lvl9pPr>
          </a:lstStyle>
          <a:p/>
        </p:txBody>
      </p:sp>
      <p:sp>
        <p:nvSpPr>
          <p:cNvPr id="39" name="Google Shape;39;p9"/>
          <p:cNvSpPr txBox="1"/>
          <p:nvPr>
            <p:ph idx="12" type="sldNum"/>
          </p:nvPr>
        </p:nvSpPr>
        <p:spPr>
          <a:xfrm>
            <a:off x="10687723" y="6552643"/>
            <a:ext cx="9931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9"/>
          <p:cNvSpPr txBox="1"/>
          <p:nvPr>
            <p:ph idx="10" type="dt"/>
          </p:nvPr>
        </p:nvSpPr>
        <p:spPr>
          <a:xfrm>
            <a:off x="9498063" y="6552644"/>
            <a:ext cx="110038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9"/>
          <p:cNvSpPr txBox="1"/>
          <p:nvPr>
            <p:ph idx="11" type="ftr"/>
          </p:nvPr>
        </p:nvSpPr>
        <p:spPr>
          <a:xfrm>
            <a:off x="5283202" y="6560612"/>
            <a:ext cx="4182132" cy="3571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42" name="Shape 42"/>
        <p:cNvGrpSpPr/>
        <p:nvPr/>
      </p:nvGrpSpPr>
      <p:grpSpPr>
        <a:xfrm>
          <a:off x="0" y="0"/>
          <a:ext cx="0" cy="0"/>
          <a:chOff x="0" y="0"/>
          <a:chExt cx="0" cy="0"/>
        </a:xfrm>
      </p:grpSpPr>
      <p:sp>
        <p:nvSpPr>
          <p:cNvPr id="43" name="Google Shape;43;p11"/>
          <p:cNvSpPr txBox="1"/>
          <p:nvPr>
            <p:ph type="title"/>
          </p:nvPr>
        </p:nvSpPr>
        <p:spPr>
          <a:xfrm>
            <a:off x="423517" y="308100"/>
            <a:ext cx="8172315" cy="78755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33333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1"/>
          <p:cNvSpPr txBox="1"/>
          <p:nvPr>
            <p:ph idx="12" type="sldNum"/>
          </p:nvPr>
        </p:nvSpPr>
        <p:spPr>
          <a:xfrm>
            <a:off x="10687723" y="6552643"/>
            <a:ext cx="99319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11"/>
          <p:cNvSpPr txBox="1"/>
          <p:nvPr>
            <p:ph idx="10" type="dt"/>
          </p:nvPr>
        </p:nvSpPr>
        <p:spPr>
          <a:xfrm>
            <a:off x="9465335" y="6552644"/>
            <a:ext cx="1133108"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1" type="ftr"/>
          </p:nvPr>
        </p:nvSpPr>
        <p:spPr>
          <a:xfrm>
            <a:off x="5283202" y="6560612"/>
            <a:ext cx="4182132" cy="3571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000">
                <a:solidFill>
                  <a:srgbClr val="33333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7"/>
          <p:cNvCxnSpPr/>
          <p:nvPr/>
        </p:nvCxnSpPr>
        <p:spPr>
          <a:xfrm>
            <a:off x="0" y="6732777"/>
            <a:ext cx="12192000" cy="0"/>
          </a:xfrm>
          <a:prstGeom prst="straightConnector1">
            <a:avLst/>
          </a:prstGeom>
          <a:noFill/>
          <a:ln cap="flat" cmpd="sng" w="203200">
            <a:solidFill>
              <a:srgbClr val="EAEAEA"/>
            </a:solidFill>
            <a:prstDash val="solid"/>
            <a:round/>
            <a:headEnd len="sm" w="sm" type="none"/>
            <a:tailEnd len="sm" w="sm" type="none"/>
          </a:ln>
        </p:spPr>
      </p:cxnSp>
      <p:pic>
        <p:nvPicPr>
          <p:cNvPr descr="GSI_Logo_rgb.png" id="11" name="Google Shape;11;p7"/>
          <p:cNvPicPr preferRelativeResize="0"/>
          <p:nvPr/>
        </p:nvPicPr>
        <p:blipFill rotWithShape="1">
          <a:blip r:embed="rId1">
            <a:alphaModFix/>
          </a:blip>
          <a:srcRect b="0" l="0" r="0" t="0"/>
          <a:stretch/>
        </p:blipFill>
        <p:spPr>
          <a:xfrm>
            <a:off x="10146453" y="485167"/>
            <a:ext cx="1505441" cy="501815"/>
          </a:xfrm>
          <a:prstGeom prst="rect">
            <a:avLst/>
          </a:prstGeom>
          <a:noFill/>
          <a:ln>
            <a:noFill/>
          </a:ln>
        </p:spPr>
      </p:pic>
      <p:cxnSp>
        <p:nvCxnSpPr>
          <p:cNvPr id="12" name="Google Shape;12;p7"/>
          <p:cNvCxnSpPr/>
          <p:nvPr/>
        </p:nvCxnSpPr>
        <p:spPr>
          <a:xfrm>
            <a:off x="0" y="1101632"/>
            <a:ext cx="12192000" cy="0"/>
          </a:xfrm>
          <a:prstGeom prst="straightConnector1">
            <a:avLst/>
          </a:prstGeom>
          <a:noFill/>
          <a:ln cap="flat" cmpd="sng" w="203200">
            <a:solidFill>
              <a:srgbClr val="EAEAEA"/>
            </a:solidFill>
            <a:prstDash val="solid"/>
            <a:round/>
            <a:headEnd len="sm" w="sm" type="none"/>
            <a:tailEnd len="sm" w="sm" type="none"/>
          </a:ln>
        </p:spPr>
      </p:cxnSp>
      <p:sp>
        <p:nvSpPr>
          <p:cNvPr id="13" name="Google Shape;13;p7"/>
          <p:cNvSpPr/>
          <p:nvPr/>
        </p:nvSpPr>
        <p:spPr>
          <a:xfrm>
            <a:off x="-1" y="969432"/>
            <a:ext cx="268800" cy="268800"/>
          </a:xfrm>
          <a:prstGeom prst="rect">
            <a:avLst/>
          </a:prstGeom>
          <a:solidFill>
            <a:srgbClr val="FDBB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 name="Google Shape;14;p7"/>
          <p:cNvSpPr/>
          <p:nvPr/>
        </p:nvSpPr>
        <p:spPr>
          <a:xfrm>
            <a:off x="-1" y="6599766"/>
            <a:ext cx="271036" cy="271036"/>
          </a:xfrm>
          <a:prstGeom prst="rect">
            <a:avLst/>
          </a:prstGeom>
          <a:solidFill>
            <a:srgbClr val="FDBB6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7"/>
          <p:cNvSpPr txBox="1"/>
          <p:nvPr>
            <p:ph idx="1" type="body"/>
          </p:nvPr>
        </p:nvSpPr>
        <p:spPr>
          <a:xfrm>
            <a:off x="423514" y="1450688"/>
            <a:ext cx="11226901" cy="490358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rgbClr val="FDBB63"/>
              </a:buClr>
              <a:buSzPts val="2400"/>
              <a:buFont typeface="Noto Sans Symbols"/>
              <a:buChar char="▪"/>
              <a:defRPr b="0" i="0" sz="2400" u="none" cap="none" strike="noStrike">
                <a:solidFill>
                  <a:srgbClr val="333333"/>
                </a:solidFill>
                <a:latin typeface="Arial"/>
                <a:ea typeface="Arial"/>
                <a:cs typeface="Arial"/>
                <a:sym typeface="Arial"/>
              </a:defRPr>
            </a:lvl1pPr>
            <a:lvl2pPr indent="-355600" lvl="1" marL="914400" marR="0" rtl="0" algn="l">
              <a:lnSpc>
                <a:spcPct val="100000"/>
              </a:lnSpc>
              <a:spcBef>
                <a:spcPts val="0"/>
              </a:spcBef>
              <a:spcAft>
                <a:spcPts val="0"/>
              </a:spcAft>
              <a:buClr>
                <a:srgbClr val="FDBB63"/>
              </a:buClr>
              <a:buSzPts val="2000"/>
              <a:buFont typeface="Noto Sans Symbols"/>
              <a:buChar char="▪"/>
              <a:defRPr b="0" i="0" sz="2000" u="none" cap="none" strike="noStrike">
                <a:solidFill>
                  <a:srgbClr val="333333"/>
                </a:solidFill>
                <a:latin typeface="Arial"/>
                <a:ea typeface="Arial"/>
                <a:cs typeface="Arial"/>
                <a:sym typeface="Arial"/>
              </a:defRPr>
            </a:lvl2pPr>
            <a:lvl3pPr indent="-342900" lvl="2" marL="1371600" marR="0" rtl="0" algn="l">
              <a:lnSpc>
                <a:spcPct val="100000"/>
              </a:lnSpc>
              <a:spcBef>
                <a:spcPts val="0"/>
              </a:spcBef>
              <a:spcAft>
                <a:spcPts val="0"/>
              </a:spcAft>
              <a:buClr>
                <a:srgbClr val="FDBB63"/>
              </a:buClr>
              <a:buSzPts val="1800"/>
              <a:buFont typeface="Noto Sans Symbols"/>
              <a:buChar char="▪"/>
              <a:defRPr b="0" i="0" sz="1800" u="none" cap="none" strike="noStrike">
                <a:solidFill>
                  <a:srgbClr val="333333"/>
                </a:solidFill>
                <a:latin typeface="Arial"/>
                <a:ea typeface="Arial"/>
                <a:cs typeface="Arial"/>
                <a:sym typeface="Arial"/>
              </a:defRPr>
            </a:lvl3pPr>
            <a:lvl4pPr indent="-330200" lvl="3" marL="1828800" marR="0" rtl="0" algn="l">
              <a:lnSpc>
                <a:spcPct val="100000"/>
              </a:lnSpc>
              <a:spcBef>
                <a:spcPts val="0"/>
              </a:spcBef>
              <a:spcAft>
                <a:spcPts val="0"/>
              </a:spcAft>
              <a:buClr>
                <a:srgbClr val="FDBB63"/>
              </a:buClr>
              <a:buSzPts val="1600"/>
              <a:buFont typeface="Noto Sans Symbols"/>
              <a:buChar char="▪"/>
              <a:defRPr b="0" i="0" sz="1600" u="none" cap="none" strike="noStrike">
                <a:solidFill>
                  <a:srgbClr val="333333"/>
                </a:solidFill>
                <a:latin typeface="Arial"/>
                <a:ea typeface="Arial"/>
                <a:cs typeface="Arial"/>
                <a:sym typeface="Arial"/>
              </a:defRPr>
            </a:lvl4pPr>
            <a:lvl5pPr indent="-317500" lvl="4" marL="2286000" marR="0" rtl="0" algn="l">
              <a:lnSpc>
                <a:spcPct val="100000"/>
              </a:lnSpc>
              <a:spcBef>
                <a:spcPts val="0"/>
              </a:spcBef>
              <a:spcAft>
                <a:spcPts val="0"/>
              </a:spcAft>
              <a:buClr>
                <a:srgbClr val="FDBB63"/>
              </a:buClr>
              <a:buSzPts val="1400"/>
              <a:buFont typeface="Noto Sans Symbols"/>
              <a:buChar char="▪"/>
              <a:defRPr b="0" i="0" sz="1400" u="none" cap="none" strike="noStrike">
                <a:solidFill>
                  <a:srgbClr val="333333"/>
                </a:solidFill>
                <a:latin typeface="Arial"/>
                <a:ea typeface="Arial"/>
                <a:cs typeface="Arial"/>
                <a:sym typeface="Arial"/>
              </a:defRPr>
            </a:lvl5pPr>
            <a:lvl6pPr indent="-355600" lvl="5" marL="27432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7"/>
          <p:cNvSpPr txBox="1"/>
          <p:nvPr>
            <p:ph idx="12" type="sldNum"/>
          </p:nvPr>
        </p:nvSpPr>
        <p:spPr>
          <a:xfrm>
            <a:off x="10687723" y="6552643"/>
            <a:ext cx="99319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33333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7"/>
          <p:cNvSpPr txBox="1"/>
          <p:nvPr/>
        </p:nvSpPr>
        <p:spPr>
          <a:xfrm>
            <a:off x="580361" y="6616079"/>
            <a:ext cx="4702844" cy="24622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000"/>
              <a:buFont typeface="Arial"/>
              <a:buNone/>
            </a:pPr>
            <a:r>
              <a:rPr b="0" i="0" lang="en-US" sz="1000" u="none" cap="none" strike="noStrike">
                <a:solidFill>
                  <a:srgbClr val="333333"/>
                </a:solidFill>
                <a:latin typeface="Arial"/>
                <a:ea typeface="Arial"/>
                <a:cs typeface="Arial"/>
                <a:sym typeface="Arial"/>
              </a:rPr>
              <a:t>GSI Helmholtzzentrum für Schwerionenforschung GmbH</a:t>
            </a:r>
            <a:endParaRPr b="0" i="0" sz="2400" u="none" cap="none" strike="noStrike">
              <a:solidFill>
                <a:schemeClr val="dk1"/>
              </a:solidFill>
              <a:latin typeface="Arial"/>
              <a:ea typeface="Arial"/>
              <a:cs typeface="Arial"/>
              <a:sym typeface="Arial"/>
            </a:endParaRPr>
          </a:p>
        </p:txBody>
      </p:sp>
      <p:sp>
        <p:nvSpPr>
          <p:cNvPr id="18" name="Google Shape;18;p7"/>
          <p:cNvSpPr txBox="1"/>
          <p:nvPr>
            <p:ph type="title"/>
          </p:nvPr>
        </p:nvSpPr>
        <p:spPr>
          <a:xfrm>
            <a:off x="423517" y="308100"/>
            <a:ext cx="8172315" cy="78755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333333"/>
              </a:buClr>
              <a:buSzPts val="2400"/>
              <a:buFont typeface="Arial"/>
              <a:buNone/>
              <a:defRPr b="1" i="0" sz="2400" u="none" cap="none" strike="noStrike">
                <a:solidFill>
                  <a:srgbClr val="33333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7"/>
          <p:cNvSpPr txBox="1"/>
          <p:nvPr>
            <p:ph idx="10" type="dt"/>
          </p:nvPr>
        </p:nvSpPr>
        <p:spPr>
          <a:xfrm>
            <a:off x="9535007" y="6552643"/>
            <a:ext cx="1131165"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33333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7"/>
          <p:cNvSpPr txBox="1"/>
          <p:nvPr>
            <p:ph idx="11" type="ftr"/>
          </p:nvPr>
        </p:nvSpPr>
        <p:spPr>
          <a:xfrm>
            <a:off x="5350935" y="6560611"/>
            <a:ext cx="4182132" cy="35715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000" u="none" cap="none" strike="noStrike">
                <a:solidFill>
                  <a:srgbClr val="333333"/>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pic>
        <p:nvPicPr>
          <p:cNvPr descr="FAIR_Logo_rgb.png" id="21" name="Google Shape;21;p7"/>
          <p:cNvPicPr preferRelativeResize="0"/>
          <p:nvPr/>
        </p:nvPicPr>
        <p:blipFill rotWithShape="1">
          <a:blip r:embed="rId2">
            <a:alphaModFix/>
          </a:blip>
          <a:srcRect b="0" l="0" r="0" t="0"/>
          <a:stretch/>
        </p:blipFill>
        <p:spPr>
          <a:xfrm>
            <a:off x="8854439" y="275767"/>
            <a:ext cx="1033407" cy="8611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hyperlink" Target="https://www.ands.org.au/working-with-data/fairdata/training" TargetMode="External"/><Relationship Id="rId5" Type="http://schemas.openxmlformats.org/officeDocument/2006/relationships/hyperlink" Target="https://www.ands.org.au/working-with-data/fairdata/training" TargetMode="External"/><Relationship Id="rId6"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7.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mailto:open-science@gsi.de"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10.png"/><Relationship Id="rId13" Type="http://schemas.openxmlformats.org/officeDocument/2006/relationships/image" Target="../media/image11.png"/><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2.png"/><Relationship Id="rId9" Type="http://schemas.openxmlformats.org/officeDocument/2006/relationships/image" Target="../media/image13.png"/><Relationship Id="rId15" Type="http://schemas.openxmlformats.org/officeDocument/2006/relationships/image" Target="../media/image17.png"/><Relationship Id="rId14" Type="http://schemas.openxmlformats.org/officeDocument/2006/relationships/image" Target="../media/image16.png"/><Relationship Id="rId16"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14.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2868700" y="2970715"/>
            <a:ext cx="5737500" cy="1974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666666"/>
              </a:buClr>
              <a:buSzPts val="3200"/>
              <a:buFont typeface="Arial"/>
              <a:buNone/>
            </a:pPr>
            <a:r>
              <a:rPr lang="en-US"/>
              <a:t>ARTIFACT: AI-Driven Optimization of Accelerator Systems</a:t>
            </a:r>
            <a:endParaRPr sz="2500"/>
          </a:p>
        </p:txBody>
      </p:sp>
      <p:sp>
        <p:nvSpPr>
          <p:cNvPr id="52" name="Google Shape;52;p1"/>
          <p:cNvSpPr txBox="1"/>
          <p:nvPr>
            <p:ph idx="1" type="subTitle"/>
          </p:nvPr>
        </p:nvSpPr>
        <p:spPr>
          <a:xfrm>
            <a:off x="4109850" y="5044650"/>
            <a:ext cx="3751800" cy="4227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SzPts val="1680"/>
              <a:buNone/>
            </a:pPr>
            <a:r>
              <a:rPr lang="en-US" sz="1410"/>
              <a:t>Ivan Knežević, Andrew Mistry; [Sabina Appel, Nico Madysa]</a:t>
            </a:r>
            <a:endParaRPr sz="92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0b28cdb734_0_26"/>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Methodology</a:t>
            </a:r>
            <a:endParaRPr/>
          </a:p>
        </p:txBody>
      </p:sp>
      <p:pic>
        <p:nvPicPr>
          <p:cNvPr id="168" name="Google Shape;168;g30b28cdb734_0_26"/>
          <p:cNvPicPr preferRelativeResize="0"/>
          <p:nvPr/>
        </p:nvPicPr>
        <p:blipFill>
          <a:blip r:embed="rId3">
            <a:alphaModFix/>
          </a:blip>
          <a:stretch>
            <a:fillRect/>
          </a:stretch>
        </p:blipFill>
        <p:spPr>
          <a:xfrm>
            <a:off x="617750" y="1214250"/>
            <a:ext cx="10956498" cy="5376599"/>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0e995577b0_0_14"/>
          <p:cNvSpPr txBox="1"/>
          <p:nvPr>
            <p:ph type="title"/>
          </p:nvPr>
        </p:nvSpPr>
        <p:spPr>
          <a:xfrm>
            <a:off x="423517" y="308100"/>
            <a:ext cx="8172300" cy="787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t>F.A.I.R. data principles and AI</a:t>
            </a:r>
            <a:endParaRPr/>
          </a:p>
        </p:txBody>
      </p:sp>
      <p:pic>
        <p:nvPicPr>
          <p:cNvPr id="175" name="Google Shape;175;g30e995577b0_0_14"/>
          <p:cNvPicPr preferRelativeResize="0"/>
          <p:nvPr/>
        </p:nvPicPr>
        <p:blipFill rotWithShape="1">
          <a:blip r:embed="rId3">
            <a:alphaModFix/>
          </a:blip>
          <a:srcRect b="0" l="0" r="0" t="0"/>
          <a:stretch/>
        </p:blipFill>
        <p:spPr>
          <a:xfrm>
            <a:off x="136225" y="1337175"/>
            <a:ext cx="5553050" cy="4164800"/>
          </a:xfrm>
          <a:prstGeom prst="rect">
            <a:avLst/>
          </a:prstGeom>
          <a:noFill/>
          <a:ln>
            <a:noFill/>
          </a:ln>
        </p:spPr>
      </p:pic>
      <p:sp>
        <p:nvSpPr>
          <p:cNvPr id="176" name="Google Shape;176;g30e995577b0_0_14"/>
          <p:cNvSpPr txBox="1"/>
          <p:nvPr>
            <p:ph idx="12" type="sldNum"/>
          </p:nvPr>
        </p:nvSpPr>
        <p:spPr>
          <a:xfrm>
            <a:off x="10687723" y="6552643"/>
            <a:ext cx="9933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77" name="Google Shape;177;g30e995577b0_0_14"/>
          <p:cNvSpPr txBox="1"/>
          <p:nvPr/>
        </p:nvSpPr>
        <p:spPr>
          <a:xfrm>
            <a:off x="5946000" y="1224725"/>
            <a:ext cx="6246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Findable</a:t>
            </a:r>
            <a:br>
              <a:rPr b="1" lang="en-US" sz="1600">
                <a:solidFill>
                  <a:schemeClr val="dk1"/>
                </a:solidFill>
              </a:rPr>
            </a:br>
            <a:r>
              <a:rPr lang="en-US">
                <a:solidFill>
                  <a:schemeClr val="dk1"/>
                </a:solidFill>
              </a:rPr>
              <a:t>Centrally orchestrated storage and access of data essential to enable data/software to be findable.</a:t>
            </a:r>
            <a:br>
              <a:rPr lang="en-US">
                <a:solidFill>
                  <a:schemeClr val="dk1"/>
                </a:solidFill>
              </a:rPr>
            </a:br>
            <a:r>
              <a:rPr lang="en-US">
                <a:solidFill>
                  <a:schemeClr val="dk1"/>
                </a:solidFill>
              </a:rPr>
              <a:t>Usage of Persistent IDentifiers (PID e.g. DOI) -&gt; Guarantee access to Digital Research Objects.</a:t>
            </a:r>
            <a:endParaRPr sz="1600"/>
          </a:p>
        </p:txBody>
      </p:sp>
      <p:sp>
        <p:nvSpPr>
          <p:cNvPr id="178" name="Google Shape;178;g30e995577b0_0_14"/>
          <p:cNvSpPr txBox="1"/>
          <p:nvPr/>
        </p:nvSpPr>
        <p:spPr>
          <a:xfrm>
            <a:off x="136225" y="1150611"/>
            <a:ext cx="60513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800">
                <a:solidFill>
                  <a:schemeClr val="dk1"/>
                </a:solidFill>
              </a:rPr>
              <a:t>Image credit:</a:t>
            </a:r>
            <a:r>
              <a:rPr lang="en-US" sz="800">
                <a:solidFill>
                  <a:schemeClr val="dk1"/>
                </a:solidFill>
                <a:uFill>
                  <a:noFill/>
                </a:uFill>
                <a:hlinkClick r:id="rId4">
                  <a:extLst>
                    <a:ext uri="{A12FA001-AC4F-418D-AE19-62706E023703}">
                      <ahyp:hlinkClr val="tx"/>
                    </a:ext>
                  </a:extLst>
                </a:hlinkClick>
              </a:rPr>
              <a:t> </a:t>
            </a:r>
            <a:r>
              <a:rPr lang="en-US" sz="800" u="sng">
                <a:solidFill>
                  <a:schemeClr val="hlink"/>
                </a:solidFill>
                <a:hlinkClick r:id="rId5"/>
              </a:rPr>
              <a:t>ARDC</a:t>
            </a:r>
            <a:r>
              <a:rPr lang="en-US" sz="800">
                <a:solidFill>
                  <a:schemeClr val="dk1"/>
                </a:solidFill>
              </a:rPr>
              <a:t> licensed under a</a:t>
            </a:r>
            <a:r>
              <a:rPr lang="en-US" sz="800">
                <a:solidFill>
                  <a:schemeClr val="dk1"/>
                </a:solidFill>
                <a:uFill>
                  <a:noFill/>
                </a:uFill>
                <a:hlinkClick r:id="rId6">
                  <a:extLst>
                    <a:ext uri="{A12FA001-AC4F-418D-AE19-62706E023703}">
                      <ahyp:hlinkClr val="tx"/>
                    </a:ext>
                  </a:extLst>
                </a:hlinkClick>
              </a:rPr>
              <a:t> </a:t>
            </a:r>
            <a:r>
              <a:rPr lang="en-US" sz="800" u="sng">
                <a:solidFill>
                  <a:schemeClr val="hlink"/>
                </a:solidFill>
                <a:hlinkClick r:id="rId7"/>
              </a:rPr>
              <a:t>Creative Commons Attribution 4.0 International License</a:t>
            </a:r>
            <a:endParaRPr sz="800" u="sng">
              <a:solidFill>
                <a:schemeClr val="hlink"/>
              </a:solidFill>
            </a:endParaRPr>
          </a:p>
        </p:txBody>
      </p:sp>
      <p:sp>
        <p:nvSpPr>
          <p:cNvPr id="179" name="Google Shape;179;g30e995577b0_0_14"/>
          <p:cNvSpPr txBox="1"/>
          <p:nvPr/>
        </p:nvSpPr>
        <p:spPr>
          <a:xfrm>
            <a:off x="5946000" y="2385950"/>
            <a:ext cx="58755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Accessible</a:t>
            </a:r>
            <a:endParaRPr b="1" sz="1600">
              <a:solidFill>
                <a:schemeClr val="dk1"/>
              </a:solidFill>
            </a:endParaRPr>
          </a:p>
          <a:p>
            <a:pPr indent="0" lvl="0" marL="0" rtl="0" algn="l">
              <a:spcBef>
                <a:spcPts val="0"/>
              </a:spcBef>
              <a:spcAft>
                <a:spcPts val="0"/>
              </a:spcAft>
              <a:buNone/>
            </a:pPr>
            <a:r>
              <a:rPr lang="en-US">
                <a:solidFill>
                  <a:schemeClr val="dk1"/>
                </a:solidFill>
              </a:rPr>
              <a:t>Data and software produced/dedicated for F.A.I.R communities and publications centrally stored</a:t>
            </a:r>
            <a:endParaRPr>
              <a:solidFill>
                <a:schemeClr val="dk1"/>
              </a:solidFill>
            </a:endParaRPr>
          </a:p>
          <a:p>
            <a:pPr indent="0" lvl="0" marL="0" rtl="0" algn="l">
              <a:spcBef>
                <a:spcPts val="0"/>
              </a:spcBef>
              <a:spcAft>
                <a:spcPts val="0"/>
              </a:spcAft>
              <a:buNone/>
            </a:pPr>
            <a:r>
              <a:rPr lang="en-US">
                <a:solidFill>
                  <a:schemeClr val="dk1"/>
                </a:solidFill>
              </a:rPr>
              <a:t>Common &amp; “user-friendly” interface to store and retrieve data</a:t>
            </a:r>
            <a:endParaRPr>
              <a:solidFill>
                <a:schemeClr val="dk1"/>
              </a:solidFill>
            </a:endParaRPr>
          </a:p>
        </p:txBody>
      </p:sp>
      <p:sp>
        <p:nvSpPr>
          <p:cNvPr id="180" name="Google Shape;180;g30e995577b0_0_14"/>
          <p:cNvSpPr txBox="1"/>
          <p:nvPr/>
        </p:nvSpPr>
        <p:spPr>
          <a:xfrm>
            <a:off x="5946000" y="3547075"/>
            <a:ext cx="5787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dk1"/>
                </a:solidFill>
              </a:rPr>
              <a:t>Interoperable</a:t>
            </a:r>
            <a:endParaRPr b="1" sz="1600">
              <a:solidFill>
                <a:schemeClr val="dk1"/>
              </a:solidFill>
            </a:endParaRPr>
          </a:p>
          <a:p>
            <a:pPr indent="0" lvl="0" marL="0" rtl="0" algn="l">
              <a:spcBef>
                <a:spcPts val="0"/>
              </a:spcBef>
              <a:spcAft>
                <a:spcPts val="0"/>
              </a:spcAft>
              <a:buNone/>
            </a:pPr>
            <a:r>
              <a:rPr lang="en-US">
                <a:solidFill>
                  <a:schemeClr val="dk1"/>
                </a:solidFill>
              </a:rPr>
              <a:t>Common metadata formats</a:t>
            </a:r>
            <a:endParaRPr>
              <a:solidFill>
                <a:schemeClr val="dk1"/>
              </a:solidFill>
            </a:endParaRPr>
          </a:p>
          <a:p>
            <a:pPr indent="0" lvl="0" marL="0" rtl="0" algn="l">
              <a:spcBef>
                <a:spcPts val="0"/>
              </a:spcBef>
              <a:spcAft>
                <a:spcPts val="0"/>
              </a:spcAft>
              <a:buNone/>
            </a:pPr>
            <a:r>
              <a:rPr lang="en-US">
                <a:solidFill>
                  <a:schemeClr val="dk1"/>
                </a:solidFill>
              </a:rPr>
              <a:t>F.A.I.R-produced data operable with other datasets</a:t>
            </a:r>
            <a:endParaRPr sz="1600"/>
          </a:p>
        </p:txBody>
      </p:sp>
      <p:sp>
        <p:nvSpPr>
          <p:cNvPr id="181" name="Google Shape;181;g30e995577b0_0_14"/>
          <p:cNvSpPr txBox="1"/>
          <p:nvPr/>
        </p:nvSpPr>
        <p:spPr>
          <a:xfrm>
            <a:off x="5946000" y="4577000"/>
            <a:ext cx="5787900" cy="8619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600"/>
              </a:spcAft>
              <a:buNone/>
            </a:pPr>
            <a:r>
              <a:rPr b="1" lang="en-US" sz="1600">
                <a:solidFill>
                  <a:schemeClr val="dk1"/>
                </a:solidFill>
              </a:rPr>
              <a:t>Reusable</a:t>
            </a:r>
            <a:br>
              <a:rPr b="1" lang="en-US" sz="1600">
                <a:solidFill>
                  <a:schemeClr val="dk1"/>
                </a:solidFill>
              </a:rPr>
            </a:br>
            <a:r>
              <a:rPr lang="en-US">
                <a:solidFill>
                  <a:schemeClr val="dk1"/>
                </a:solidFill>
              </a:rPr>
              <a:t> Ensure (as reasonably as possible) data stored long term</a:t>
            </a:r>
            <a:br>
              <a:rPr lang="en-US">
                <a:solidFill>
                  <a:schemeClr val="dk1"/>
                </a:solidFill>
              </a:rPr>
            </a:br>
            <a:r>
              <a:rPr lang="en-US">
                <a:solidFill>
                  <a:schemeClr val="dk1"/>
                </a:solidFill>
              </a:rPr>
              <a:t> Metadata should be retained indefinitely</a:t>
            </a:r>
            <a:endParaRPr>
              <a:solidFill>
                <a:schemeClr val="dk1"/>
              </a:solidFill>
            </a:endParaRPr>
          </a:p>
        </p:txBody>
      </p:sp>
      <p:sp>
        <p:nvSpPr>
          <p:cNvPr id="182" name="Google Shape;182;g30e995577b0_0_14"/>
          <p:cNvSpPr txBox="1"/>
          <p:nvPr/>
        </p:nvSpPr>
        <p:spPr>
          <a:xfrm>
            <a:off x="423525" y="5668588"/>
            <a:ext cx="11733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AI and the F.A.I.R. principles are mutually beneficial: </a:t>
            </a:r>
            <a:endParaRPr b="1"/>
          </a:p>
          <a:p>
            <a:pPr indent="457200" lvl="0" marL="0" rtl="0" algn="l">
              <a:spcBef>
                <a:spcPts val="0"/>
              </a:spcBef>
              <a:spcAft>
                <a:spcPts val="0"/>
              </a:spcAft>
              <a:buNone/>
            </a:pPr>
            <a:r>
              <a:rPr lang="en-US"/>
              <a:t>- AI algorithms thrive on accessible, interoperable, and reusable data. </a:t>
            </a:r>
            <a:endParaRPr/>
          </a:p>
          <a:p>
            <a:pPr indent="457200" lvl="0" marL="0" rtl="0" algn="l">
              <a:spcBef>
                <a:spcPts val="0"/>
              </a:spcBef>
              <a:spcAft>
                <a:spcPts val="0"/>
              </a:spcAft>
              <a:buNone/>
            </a:pPr>
            <a:r>
              <a:rPr lang="en-US"/>
              <a:t>- The application of AI can enhance data discoverability, improve metadata accuracy, and facilitate large-scale analysis</a:t>
            </a:r>
            <a:endParaRPr/>
          </a:p>
        </p:txBody>
      </p:sp>
      <p:sp>
        <p:nvSpPr>
          <p:cNvPr id="183" name="Google Shape;183;g30e995577b0_0_14"/>
          <p:cNvSpPr/>
          <p:nvPr/>
        </p:nvSpPr>
        <p:spPr>
          <a:xfrm>
            <a:off x="341425" y="5606925"/>
            <a:ext cx="10767900" cy="948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0b28cdb734_0_34"/>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Methodology</a:t>
            </a:r>
            <a:endParaRPr/>
          </a:p>
        </p:txBody>
      </p:sp>
      <p:pic>
        <p:nvPicPr>
          <p:cNvPr id="190" name="Google Shape;190;g30b28cdb734_0_34"/>
          <p:cNvPicPr preferRelativeResize="0"/>
          <p:nvPr/>
        </p:nvPicPr>
        <p:blipFill>
          <a:blip r:embed="rId3">
            <a:alphaModFix/>
          </a:blip>
          <a:stretch>
            <a:fillRect/>
          </a:stretch>
        </p:blipFill>
        <p:spPr>
          <a:xfrm>
            <a:off x="152400" y="1739071"/>
            <a:ext cx="11887201" cy="4451896"/>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0b28cdb734_0_41"/>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Methodology</a:t>
            </a:r>
            <a:endParaRPr/>
          </a:p>
        </p:txBody>
      </p:sp>
      <p:pic>
        <p:nvPicPr>
          <p:cNvPr id="197" name="Google Shape;197;g30b28cdb734_0_41"/>
          <p:cNvPicPr preferRelativeResize="0"/>
          <p:nvPr/>
        </p:nvPicPr>
        <p:blipFill>
          <a:blip r:embed="rId3">
            <a:alphaModFix/>
          </a:blip>
          <a:stretch>
            <a:fillRect/>
          </a:stretch>
        </p:blipFill>
        <p:spPr>
          <a:xfrm>
            <a:off x="1861525" y="1312350"/>
            <a:ext cx="8364175" cy="5390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0e995577b0_0_191"/>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Implementation</a:t>
            </a:r>
            <a:endParaRPr/>
          </a:p>
        </p:txBody>
      </p:sp>
      <p:pic>
        <p:nvPicPr>
          <p:cNvPr id="204" name="Google Shape;204;g30e995577b0_0_191"/>
          <p:cNvPicPr preferRelativeResize="0"/>
          <p:nvPr/>
        </p:nvPicPr>
        <p:blipFill>
          <a:blip r:embed="rId3">
            <a:alphaModFix/>
          </a:blip>
          <a:stretch>
            <a:fillRect/>
          </a:stretch>
        </p:blipFill>
        <p:spPr>
          <a:xfrm>
            <a:off x="-148550" y="1467436"/>
            <a:ext cx="12192001" cy="39231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0e995577b0_0_166"/>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Linking F.A.I.R. Data and AI</a:t>
            </a:r>
            <a:endParaRPr/>
          </a:p>
        </p:txBody>
      </p:sp>
      <p:pic>
        <p:nvPicPr>
          <p:cNvPr id="211" name="Google Shape;211;g30e995577b0_0_166"/>
          <p:cNvPicPr preferRelativeResize="0"/>
          <p:nvPr/>
        </p:nvPicPr>
        <p:blipFill>
          <a:blip r:embed="rId3">
            <a:alphaModFix/>
          </a:blip>
          <a:stretch>
            <a:fillRect/>
          </a:stretch>
        </p:blipFill>
        <p:spPr>
          <a:xfrm>
            <a:off x="1924125" y="1529275"/>
            <a:ext cx="8566599" cy="5122975"/>
          </a:xfrm>
          <a:prstGeom prst="rect">
            <a:avLst/>
          </a:prstGeom>
          <a:noFill/>
          <a:ln>
            <a:noFill/>
          </a:ln>
        </p:spPr>
      </p:pic>
      <p:pic>
        <p:nvPicPr>
          <p:cNvPr id="212" name="Google Shape;212;g30e995577b0_0_166"/>
          <p:cNvPicPr preferRelativeResize="0"/>
          <p:nvPr/>
        </p:nvPicPr>
        <p:blipFill rotWithShape="1">
          <a:blip r:embed="rId4">
            <a:alphaModFix/>
          </a:blip>
          <a:srcRect b="14288" l="8726" r="5125" t="23398"/>
          <a:stretch/>
        </p:blipFill>
        <p:spPr>
          <a:xfrm>
            <a:off x="4510100" y="1258550"/>
            <a:ext cx="2896700" cy="866525"/>
          </a:xfrm>
          <a:prstGeom prst="rect">
            <a:avLst/>
          </a:prstGeom>
          <a:noFill/>
          <a:ln>
            <a:noFill/>
          </a:ln>
        </p:spPr>
      </p:pic>
      <p:sp>
        <p:nvSpPr>
          <p:cNvPr id="213" name="Google Shape;213;g30e995577b0_0_166"/>
          <p:cNvSpPr/>
          <p:nvPr/>
        </p:nvSpPr>
        <p:spPr>
          <a:xfrm>
            <a:off x="2343775" y="2533575"/>
            <a:ext cx="7737000" cy="38871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700"/>
          </a:p>
        </p:txBody>
      </p:sp>
      <p:cxnSp>
        <p:nvCxnSpPr>
          <p:cNvPr id="214" name="Google Shape;214;g30e995577b0_0_166"/>
          <p:cNvCxnSpPr/>
          <p:nvPr/>
        </p:nvCxnSpPr>
        <p:spPr>
          <a:xfrm flipH="1">
            <a:off x="2777025" y="2112700"/>
            <a:ext cx="1782600" cy="445800"/>
          </a:xfrm>
          <a:prstGeom prst="straightConnector1">
            <a:avLst/>
          </a:prstGeom>
          <a:noFill/>
          <a:ln cap="flat" cmpd="sng" w="19050">
            <a:solidFill>
              <a:srgbClr val="6AA84F"/>
            </a:solidFill>
            <a:prstDash val="solid"/>
            <a:round/>
            <a:headEnd len="med" w="med" type="none"/>
            <a:tailEnd len="med" w="med" type="none"/>
          </a:ln>
        </p:spPr>
      </p:cxnSp>
      <p:cxnSp>
        <p:nvCxnSpPr>
          <p:cNvPr id="215" name="Google Shape;215;g30e995577b0_0_166"/>
          <p:cNvCxnSpPr/>
          <p:nvPr/>
        </p:nvCxnSpPr>
        <p:spPr>
          <a:xfrm>
            <a:off x="7382050" y="2100325"/>
            <a:ext cx="2228100" cy="445500"/>
          </a:xfrm>
          <a:prstGeom prst="straightConnector1">
            <a:avLst/>
          </a:prstGeom>
          <a:noFill/>
          <a:ln cap="flat" cmpd="sng" w="19050">
            <a:solidFill>
              <a:srgbClr val="6AA84F"/>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30e995577b0_0_173"/>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can GSI/FAIR benefit?</a:t>
            </a:r>
            <a:endParaRPr/>
          </a:p>
        </p:txBody>
      </p:sp>
      <p:sp>
        <p:nvSpPr>
          <p:cNvPr id="222" name="Google Shape;222;g30e995577b0_0_173"/>
          <p:cNvSpPr txBox="1"/>
          <p:nvPr/>
        </p:nvSpPr>
        <p:spPr>
          <a:xfrm>
            <a:off x="445650" y="1935950"/>
            <a:ext cx="4188300" cy="3167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lang="en-US" sz="1900"/>
              <a:t>Need to deliver beams of different rigidity, ion mass and ion charge</a:t>
            </a:r>
            <a:endParaRPr sz="1900"/>
          </a:p>
          <a:p>
            <a:pPr indent="-330200" lvl="0" marL="457200" rtl="0" algn="l">
              <a:lnSpc>
                <a:spcPct val="115000"/>
              </a:lnSpc>
              <a:spcBef>
                <a:spcPts val="0"/>
              </a:spcBef>
              <a:spcAft>
                <a:spcPts val="0"/>
              </a:spcAft>
              <a:buClr>
                <a:schemeClr val="dk1"/>
              </a:buClr>
              <a:buSzPts val="1600"/>
              <a:buChar char="●"/>
            </a:pPr>
            <a:r>
              <a:rPr lang="en-US" sz="1900"/>
              <a:t>2nd and higher order effects</a:t>
            </a:r>
            <a:endParaRPr sz="1900"/>
          </a:p>
          <a:p>
            <a:pPr indent="-330200" lvl="0" marL="457200" rtl="0" algn="l">
              <a:lnSpc>
                <a:spcPct val="115000"/>
              </a:lnSpc>
              <a:spcBef>
                <a:spcPts val="0"/>
              </a:spcBef>
              <a:spcAft>
                <a:spcPts val="0"/>
              </a:spcAft>
              <a:buClr>
                <a:schemeClr val="dk1"/>
              </a:buClr>
              <a:buSzPts val="1600"/>
              <a:buChar char="●"/>
            </a:pPr>
            <a:r>
              <a:rPr lang="en-US" sz="1900"/>
              <a:t>Multiple challenges</a:t>
            </a:r>
            <a:endParaRPr sz="1900"/>
          </a:p>
          <a:p>
            <a:pPr indent="-330200" lvl="1" marL="914400" rtl="0" algn="l">
              <a:lnSpc>
                <a:spcPct val="115000"/>
              </a:lnSpc>
              <a:spcBef>
                <a:spcPts val="0"/>
              </a:spcBef>
              <a:spcAft>
                <a:spcPts val="0"/>
              </a:spcAft>
              <a:buClr>
                <a:schemeClr val="dk1"/>
              </a:buClr>
              <a:buSzPts val="1600"/>
              <a:buChar char="○"/>
            </a:pPr>
            <a:r>
              <a:rPr lang="en-US" sz="1900"/>
              <a:t>hysteresis in the dipoles</a:t>
            </a:r>
            <a:endParaRPr sz="1900"/>
          </a:p>
          <a:p>
            <a:pPr indent="-330200" lvl="1" marL="914400" rtl="0" algn="l">
              <a:lnSpc>
                <a:spcPct val="115000"/>
              </a:lnSpc>
              <a:spcBef>
                <a:spcPts val="0"/>
              </a:spcBef>
              <a:spcAft>
                <a:spcPts val="0"/>
              </a:spcAft>
              <a:buClr>
                <a:schemeClr val="dk1"/>
              </a:buClr>
              <a:buSzPts val="1600"/>
              <a:buChar char="○"/>
            </a:pPr>
            <a:r>
              <a:rPr lang="en-US" sz="1900"/>
              <a:t>high number of objectives to be met at the same time</a:t>
            </a:r>
            <a:endParaRPr sz="1900"/>
          </a:p>
          <a:p>
            <a:pPr indent="-330200" lvl="1" marL="914400" rtl="0" algn="l">
              <a:lnSpc>
                <a:spcPct val="115000"/>
              </a:lnSpc>
              <a:spcBef>
                <a:spcPts val="0"/>
              </a:spcBef>
              <a:spcAft>
                <a:spcPts val="0"/>
              </a:spcAft>
              <a:buClr>
                <a:schemeClr val="dk1"/>
              </a:buClr>
              <a:buSzPts val="1600"/>
              <a:buChar char="○"/>
            </a:pPr>
            <a:r>
              <a:rPr lang="en-US" sz="1900"/>
              <a:t>“cocktail beams”</a:t>
            </a:r>
            <a:endParaRPr sz="1900"/>
          </a:p>
        </p:txBody>
      </p:sp>
      <p:sp>
        <p:nvSpPr>
          <p:cNvPr id="223" name="Google Shape;223;g30e995577b0_0_173"/>
          <p:cNvSpPr txBox="1"/>
          <p:nvPr/>
        </p:nvSpPr>
        <p:spPr>
          <a:xfrm>
            <a:off x="445650" y="1299775"/>
            <a:ext cx="3000000" cy="47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400"/>
              </a:spcAft>
              <a:buNone/>
            </a:pPr>
            <a:r>
              <a:rPr b="1" lang="en-US" sz="1900">
                <a:solidFill>
                  <a:schemeClr val="dk1"/>
                </a:solidFill>
              </a:rPr>
              <a:t>E.g. </a:t>
            </a:r>
            <a:r>
              <a:rPr b="1" lang="en-US" sz="1900">
                <a:solidFill>
                  <a:schemeClr val="dk1"/>
                </a:solidFill>
              </a:rPr>
              <a:t>Super FRS</a:t>
            </a:r>
            <a:endParaRPr b="1" sz="1900">
              <a:solidFill>
                <a:schemeClr val="dk1"/>
              </a:solidFill>
            </a:endParaRPr>
          </a:p>
        </p:txBody>
      </p:sp>
      <p:pic>
        <p:nvPicPr>
          <p:cNvPr id="224" name="Google Shape;224;g30e995577b0_0_173"/>
          <p:cNvPicPr preferRelativeResize="0"/>
          <p:nvPr/>
        </p:nvPicPr>
        <p:blipFill>
          <a:blip r:embed="rId3">
            <a:alphaModFix/>
          </a:blip>
          <a:stretch>
            <a:fillRect/>
          </a:stretch>
        </p:blipFill>
        <p:spPr>
          <a:xfrm>
            <a:off x="5999550" y="1233484"/>
            <a:ext cx="6124575" cy="4391025"/>
          </a:xfrm>
          <a:prstGeom prst="rect">
            <a:avLst/>
          </a:prstGeom>
          <a:noFill/>
          <a:ln>
            <a:noFill/>
          </a:ln>
        </p:spPr>
      </p:pic>
      <p:sp>
        <p:nvSpPr>
          <p:cNvPr id="225" name="Google Shape;225;g30e995577b0_0_173"/>
          <p:cNvSpPr txBox="1"/>
          <p:nvPr/>
        </p:nvSpPr>
        <p:spPr>
          <a:xfrm>
            <a:off x="362850" y="5763275"/>
            <a:ext cx="11228100" cy="8136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1200"/>
              </a:spcBef>
              <a:spcAft>
                <a:spcPts val="0"/>
              </a:spcAft>
              <a:buClr>
                <a:schemeClr val="dk1"/>
              </a:buClr>
              <a:buSzPts val="1600"/>
              <a:buChar char="●"/>
            </a:pPr>
            <a:r>
              <a:rPr i="1" lang="en-US" sz="1900"/>
              <a:t>Machine Learning Software framework to </a:t>
            </a:r>
            <a:r>
              <a:rPr i="1" lang="en-US" sz="1900"/>
              <a:t>automate</a:t>
            </a:r>
            <a:r>
              <a:rPr i="1" lang="en-US" sz="1900"/>
              <a:t> setup </a:t>
            </a:r>
            <a:r>
              <a:rPr i="1" lang="en-US" sz="1900"/>
              <a:t>procedure (see talk by S. Pietri)</a:t>
            </a:r>
            <a:endParaRPr i="1" sz="1900"/>
          </a:p>
          <a:p>
            <a:pPr indent="-349250" lvl="0" marL="457200" rtl="0" algn="l">
              <a:lnSpc>
                <a:spcPct val="115000"/>
              </a:lnSpc>
              <a:spcBef>
                <a:spcPts val="0"/>
              </a:spcBef>
              <a:spcAft>
                <a:spcPts val="0"/>
              </a:spcAft>
              <a:buClr>
                <a:schemeClr val="dk1"/>
              </a:buClr>
              <a:buSzPts val="1900"/>
              <a:buChar char="●"/>
            </a:pPr>
            <a:r>
              <a:rPr i="1" lang="en-US" sz="1900"/>
              <a:t>ARTIFACT Networking and synergies with partners</a:t>
            </a:r>
            <a:endParaRPr i="1"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0e995577b0_0_209"/>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ARTIFACT Future</a:t>
            </a:r>
            <a:endParaRPr/>
          </a:p>
        </p:txBody>
      </p:sp>
      <p:sp>
        <p:nvSpPr>
          <p:cNvPr id="232" name="Google Shape;232;g30e995577b0_0_209"/>
          <p:cNvSpPr txBox="1"/>
          <p:nvPr/>
        </p:nvSpPr>
        <p:spPr>
          <a:xfrm>
            <a:off x="362875" y="1294425"/>
            <a:ext cx="11228100" cy="30939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Char char="●"/>
            </a:pPr>
            <a:r>
              <a:rPr b="1" lang="en-US" sz="2100">
                <a:solidFill>
                  <a:schemeClr val="dk1"/>
                </a:solidFill>
              </a:rPr>
              <a:t>ARTIFACT: ARTificial Intelligence For Accelerators, user Communities and associated Technologies</a:t>
            </a:r>
            <a:r>
              <a:rPr b="1" lang="en-US" sz="2400">
                <a:solidFill>
                  <a:schemeClr val="dk1"/>
                </a:solidFill>
              </a:rPr>
              <a:t> </a:t>
            </a:r>
            <a:endParaRPr b="1" sz="2400">
              <a:solidFill>
                <a:schemeClr val="dk1"/>
              </a:solidFill>
            </a:endParaRPr>
          </a:p>
          <a:p>
            <a:pPr indent="0" lvl="0" marL="457200" rtl="0" algn="l">
              <a:spcBef>
                <a:spcPts val="0"/>
              </a:spcBef>
              <a:spcAft>
                <a:spcPts val="0"/>
              </a:spcAft>
              <a:buNone/>
            </a:pPr>
            <a:r>
              <a:t/>
            </a:r>
            <a:endParaRPr b="1" sz="2400">
              <a:solidFill>
                <a:schemeClr val="dk1"/>
              </a:solidFill>
            </a:endParaRPr>
          </a:p>
          <a:p>
            <a:pPr indent="0" lvl="0" marL="0" rtl="0" algn="l">
              <a:spcBef>
                <a:spcPts val="0"/>
              </a:spcBef>
              <a:spcAft>
                <a:spcPts val="0"/>
              </a:spcAft>
              <a:buNone/>
            </a:pPr>
            <a:r>
              <a:rPr b="1" i="1" lang="en-US" sz="2100">
                <a:solidFill>
                  <a:schemeClr val="dk1"/>
                </a:solidFill>
              </a:rPr>
              <a:t>Upcoming:</a:t>
            </a:r>
            <a:endParaRPr b="1" i="1" sz="2100">
              <a:solidFill>
                <a:schemeClr val="dk1"/>
              </a:solidFill>
            </a:endParaRPr>
          </a:p>
          <a:p>
            <a:pPr indent="-355600" lvl="0" marL="457200" rtl="0" algn="l">
              <a:lnSpc>
                <a:spcPct val="115000"/>
              </a:lnSpc>
              <a:spcBef>
                <a:spcPts val="1200"/>
              </a:spcBef>
              <a:spcAft>
                <a:spcPts val="0"/>
              </a:spcAft>
              <a:buClr>
                <a:schemeClr val="dk1"/>
              </a:buClr>
              <a:buSzPts val="2000"/>
              <a:buChar char="●"/>
            </a:pPr>
            <a:r>
              <a:rPr lang="en-US" sz="2000"/>
              <a:t>Structure several coordinated R&amp;D programs</a:t>
            </a:r>
            <a:endParaRPr sz="2000"/>
          </a:p>
          <a:p>
            <a:pPr indent="-355600" lvl="0" marL="457200" rtl="0" algn="l">
              <a:lnSpc>
                <a:spcPct val="115000"/>
              </a:lnSpc>
              <a:spcBef>
                <a:spcPts val="0"/>
              </a:spcBef>
              <a:spcAft>
                <a:spcPts val="0"/>
              </a:spcAft>
              <a:buClr>
                <a:schemeClr val="dk1"/>
              </a:buClr>
              <a:buSzPts val="2000"/>
              <a:buChar char="●"/>
            </a:pPr>
            <a:r>
              <a:rPr lang="en-US" sz="2000"/>
              <a:t>Give recommendations to research infrastructures and funding agencies</a:t>
            </a:r>
            <a:endParaRPr sz="2000"/>
          </a:p>
          <a:p>
            <a:pPr indent="-355600" lvl="0" marL="457200" rtl="0" algn="l">
              <a:lnSpc>
                <a:spcPct val="115000"/>
              </a:lnSpc>
              <a:spcBef>
                <a:spcPts val="0"/>
              </a:spcBef>
              <a:spcAft>
                <a:spcPts val="0"/>
              </a:spcAft>
              <a:buClr>
                <a:schemeClr val="dk1"/>
              </a:buClr>
              <a:buSzPts val="2000"/>
              <a:buChar char="●"/>
            </a:pPr>
            <a:r>
              <a:rPr lang="en-US" sz="2000"/>
              <a:t>Propose and update a yearly coordinated research strategy (internal network)</a:t>
            </a:r>
            <a:endParaRPr sz="2000"/>
          </a:p>
          <a:p>
            <a:pPr indent="-355600" lvl="0" marL="457200" rtl="0" algn="l">
              <a:lnSpc>
                <a:spcPct val="115000"/>
              </a:lnSpc>
              <a:spcBef>
                <a:spcPts val="0"/>
              </a:spcBef>
              <a:spcAft>
                <a:spcPts val="0"/>
              </a:spcAft>
              <a:buClr>
                <a:schemeClr val="dk1"/>
              </a:buClr>
              <a:buSzPts val="2000"/>
              <a:buChar char="●"/>
            </a:pPr>
            <a:r>
              <a:rPr lang="en-US" sz="2000"/>
              <a:t>Give recommendations at external networks (e.g. European strategy for particle physics)</a:t>
            </a:r>
            <a:endParaRPr sz="2000"/>
          </a:p>
        </p:txBody>
      </p:sp>
      <p:sp>
        <p:nvSpPr>
          <p:cNvPr id="233" name="Google Shape;233;g30e995577b0_0_209"/>
          <p:cNvSpPr txBox="1"/>
          <p:nvPr/>
        </p:nvSpPr>
        <p:spPr>
          <a:xfrm>
            <a:off x="4595988" y="4685375"/>
            <a:ext cx="30000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333333"/>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
        <p:nvSpPr>
          <p:cNvPr id="234" name="Google Shape;234;g30e995577b0_0_209"/>
          <p:cNvSpPr txBox="1"/>
          <p:nvPr/>
        </p:nvSpPr>
        <p:spPr>
          <a:xfrm>
            <a:off x="6467025" y="5615725"/>
            <a:ext cx="4190700" cy="892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333333"/>
                </a:solidFill>
                <a:latin typeface="Arial"/>
                <a:ea typeface="Arial"/>
                <a:cs typeface="Arial"/>
                <a:sym typeface="Arial"/>
              </a:rPr>
              <a:t>Contact us</a:t>
            </a:r>
            <a:endParaRPr b="0" i="0" sz="2400" u="none" cap="none" strike="noStrike">
              <a:solidFill>
                <a:srgbClr val="333333"/>
              </a:solidFill>
              <a:latin typeface="Arial"/>
              <a:ea typeface="Arial"/>
              <a:cs typeface="Arial"/>
              <a:sym typeface="Arial"/>
            </a:endParaRPr>
          </a:p>
          <a:p>
            <a:pPr indent="-368300" lvl="0" marL="457200" marR="0" rtl="0" algn="l">
              <a:lnSpc>
                <a:spcPct val="100000"/>
              </a:lnSpc>
              <a:spcBef>
                <a:spcPts val="0"/>
              </a:spcBef>
              <a:spcAft>
                <a:spcPts val="0"/>
              </a:spcAft>
              <a:buClr>
                <a:srgbClr val="FDBB63"/>
              </a:buClr>
              <a:buSzPts val="2200"/>
              <a:buFont typeface="Noto Sans Symbols"/>
              <a:buChar char="▪"/>
            </a:pPr>
            <a:r>
              <a:rPr b="0" i="0" lang="en-US" sz="1800" u="sng" cap="none" strike="noStrike">
                <a:solidFill>
                  <a:schemeClr val="hlink"/>
                </a:solidFill>
                <a:latin typeface="Arial"/>
                <a:ea typeface="Arial"/>
                <a:cs typeface="Arial"/>
                <a:sym typeface="Arial"/>
                <a:hlinkClick r:id="rId3"/>
              </a:rPr>
              <a:t>open-science@gsi.de</a:t>
            </a:r>
            <a:endParaRPr b="0" i="0" sz="1800" u="none" cap="none" strike="noStrike">
              <a:solidFill>
                <a:srgbClr val="000000"/>
              </a:solidFill>
              <a:latin typeface="Arial"/>
              <a:ea typeface="Arial"/>
              <a:cs typeface="Arial"/>
              <a:sym typeface="Arial"/>
            </a:endParaRPr>
          </a:p>
        </p:txBody>
      </p:sp>
      <p:pic>
        <p:nvPicPr>
          <p:cNvPr id="235" name="Google Shape;235;g30e995577b0_0_209"/>
          <p:cNvPicPr preferRelativeResize="0"/>
          <p:nvPr/>
        </p:nvPicPr>
        <p:blipFill>
          <a:blip r:embed="rId4">
            <a:alphaModFix/>
          </a:blip>
          <a:stretch>
            <a:fillRect/>
          </a:stretch>
        </p:blipFill>
        <p:spPr>
          <a:xfrm>
            <a:off x="9569925" y="5304938"/>
            <a:ext cx="2021050" cy="1257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305bbd7eb81_0_4"/>
          <p:cNvSpPr txBox="1"/>
          <p:nvPr>
            <p:ph type="title"/>
          </p:nvPr>
        </p:nvSpPr>
        <p:spPr>
          <a:xfrm>
            <a:off x="423517" y="308100"/>
            <a:ext cx="8172300" cy="787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dk1"/>
                </a:solidFill>
              </a:rPr>
              <a:t>The need</a:t>
            </a:r>
            <a:endParaRPr>
              <a:solidFill>
                <a:schemeClr val="dk1"/>
              </a:solidFill>
            </a:endParaRPr>
          </a:p>
        </p:txBody>
      </p:sp>
      <p:sp>
        <p:nvSpPr>
          <p:cNvPr id="59" name="Google Shape;59;g305bbd7eb81_0_4"/>
          <p:cNvSpPr txBox="1"/>
          <p:nvPr/>
        </p:nvSpPr>
        <p:spPr>
          <a:xfrm>
            <a:off x="287300" y="3903238"/>
            <a:ext cx="11397900" cy="237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US" sz="1800">
                <a:solidFill>
                  <a:srgbClr val="333333"/>
                </a:solidFill>
              </a:rPr>
              <a:t>However:</a:t>
            </a:r>
            <a:endParaRPr b="1" i="1" sz="1800">
              <a:solidFill>
                <a:srgbClr val="333333"/>
              </a:solidFill>
            </a:endParaRPr>
          </a:p>
          <a:p>
            <a:pPr indent="-342900" lvl="0" marL="457200" rtl="0" algn="l">
              <a:lnSpc>
                <a:spcPct val="115000"/>
              </a:lnSpc>
              <a:spcBef>
                <a:spcPts val="0"/>
              </a:spcBef>
              <a:spcAft>
                <a:spcPts val="0"/>
              </a:spcAft>
              <a:buClr>
                <a:srgbClr val="FDBB63"/>
              </a:buClr>
              <a:buSzPts val="1800"/>
              <a:buFont typeface="Noto Sans Symbols"/>
              <a:buChar char="▪"/>
            </a:pPr>
            <a:r>
              <a:rPr lang="en-US" sz="1800">
                <a:solidFill>
                  <a:srgbClr val="333333"/>
                </a:solidFill>
              </a:rPr>
              <a:t>We spend hundreds of hours on tuning, repairs, and maintenance.</a:t>
            </a:r>
            <a:endParaRPr sz="1800">
              <a:solidFill>
                <a:srgbClr val="333333"/>
              </a:solidFill>
            </a:endParaRPr>
          </a:p>
          <a:p>
            <a:pPr indent="-342900" lvl="0" marL="457200" rtl="0" algn="l">
              <a:lnSpc>
                <a:spcPct val="115000"/>
              </a:lnSpc>
              <a:spcBef>
                <a:spcPts val="0"/>
              </a:spcBef>
              <a:spcAft>
                <a:spcPts val="0"/>
              </a:spcAft>
              <a:buClr>
                <a:srgbClr val="FDBB63"/>
              </a:buClr>
              <a:buSzPts val="1800"/>
              <a:buFont typeface="Noto Sans Symbols"/>
              <a:buChar char="▪"/>
            </a:pPr>
            <a:r>
              <a:rPr lang="en-US" sz="1800">
                <a:solidFill>
                  <a:srgbClr val="333333"/>
                </a:solidFill>
              </a:rPr>
              <a:t>These tasks only grow more complex as technology, machines, and demands evolve.</a:t>
            </a:r>
            <a:endParaRPr sz="1800">
              <a:solidFill>
                <a:srgbClr val="333333"/>
              </a:solidFill>
            </a:endParaRPr>
          </a:p>
          <a:p>
            <a:pPr indent="-342900" lvl="0" marL="457200" rtl="0" algn="l">
              <a:lnSpc>
                <a:spcPct val="115000"/>
              </a:lnSpc>
              <a:spcBef>
                <a:spcPts val="0"/>
              </a:spcBef>
              <a:spcAft>
                <a:spcPts val="0"/>
              </a:spcAft>
              <a:buClr>
                <a:srgbClr val="FDBB63"/>
              </a:buClr>
              <a:buSzPts val="1800"/>
              <a:buFont typeface="Noto Sans Symbols"/>
              <a:buChar char="▪"/>
            </a:pPr>
            <a:r>
              <a:rPr lang="en-US" sz="1800">
                <a:solidFill>
                  <a:srgbClr val="333333"/>
                </a:solidFill>
              </a:rPr>
              <a:t>Fortunately, we have tools to keep pace with the rapid advancements in accelerator research and user needs—and even to lead.</a:t>
            </a:r>
            <a:br>
              <a:rPr lang="en-US" sz="1800">
                <a:solidFill>
                  <a:srgbClr val="333333"/>
                </a:solidFill>
              </a:rPr>
            </a:br>
            <a:endParaRPr sz="1800">
              <a:solidFill>
                <a:srgbClr val="333333"/>
              </a:solidFill>
            </a:endParaRPr>
          </a:p>
          <a:p>
            <a:pPr indent="0" lvl="0" marL="0" rtl="0" algn="l">
              <a:lnSpc>
                <a:spcPct val="115000"/>
              </a:lnSpc>
              <a:spcBef>
                <a:spcPts val="0"/>
              </a:spcBef>
              <a:spcAft>
                <a:spcPts val="0"/>
              </a:spcAft>
              <a:buNone/>
            </a:pPr>
            <a:r>
              <a:rPr b="1" lang="en-US" sz="1800">
                <a:solidFill>
                  <a:srgbClr val="333333"/>
                </a:solidFill>
              </a:rPr>
              <a:t>The challenge is this</a:t>
            </a:r>
            <a:r>
              <a:rPr lang="en-US" sz="1800">
                <a:solidFill>
                  <a:srgbClr val="333333"/>
                </a:solidFill>
              </a:rPr>
              <a:t>: </a:t>
            </a:r>
            <a:r>
              <a:rPr lang="en-US" sz="1800" u="sng">
                <a:solidFill>
                  <a:srgbClr val="333333"/>
                </a:solidFill>
              </a:rPr>
              <a:t>we must transform how we collaborate and work together.</a:t>
            </a:r>
            <a:endParaRPr sz="1800" u="sng">
              <a:solidFill>
                <a:srgbClr val="333333"/>
              </a:solidFill>
            </a:endParaRPr>
          </a:p>
        </p:txBody>
      </p:sp>
      <p:sp>
        <p:nvSpPr>
          <p:cNvPr id="60" name="Google Shape;60;g305bbd7eb81_0_4"/>
          <p:cNvSpPr txBox="1"/>
          <p:nvPr>
            <p:ph idx="4294967295" type="subTitle"/>
          </p:nvPr>
        </p:nvSpPr>
        <p:spPr>
          <a:xfrm>
            <a:off x="287300" y="6317617"/>
            <a:ext cx="7998900" cy="2643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SzPts val="1320"/>
              <a:buNone/>
            </a:pPr>
            <a:r>
              <a:rPr lang="en-US" sz="1215">
                <a:solidFill>
                  <a:srgbClr val="A5A5A5"/>
                </a:solidFill>
              </a:rPr>
              <a:t>Based on slides from A. Ghribi https://aghribi1-presentation-20230911-artifact.docs.cern.ch/pres_artifact_20240305_tiara.html</a:t>
            </a:r>
            <a:endParaRPr sz="830">
              <a:solidFill>
                <a:srgbClr val="A5A5A5"/>
              </a:solidFill>
            </a:endParaRPr>
          </a:p>
        </p:txBody>
      </p:sp>
      <p:sp>
        <p:nvSpPr>
          <p:cNvPr id="61" name="Google Shape;61;g305bbd7eb81_0_4"/>
          <p:cNvSpPr txBox="1"/>
          <p:nvPr/>
        </p:nvSpPr>
        <p:spPr>
          <a:xfrm>
            <a:off x="287300" y="1201100"/>
            <a:ext cx="10010100" cy="220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US" sz="1800">
                <a:solidFill>
                  <a:schemeClr val="dk1"/>
                </a:solidFill>
              </a:rPr>
              <a:t>Accelerators face quasi-industrial challenges in terms of operation and reliability, making it essential to adopt the right approach</a:t>
            </a:r>
            <a:r>
              <a:rPr lang="en-US" sz="1800">
                <a:solidFill>
                  <a:schemeClr val="dk1"/>
                </a:solidFill>
              </a:rPr>
              <a:t>:</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US" sz="1800">
                <a:solidFill>
                  <a:schemeClr val="dk1"/>
                </a:solidFill>
              </a:rPr>
              <a:t>Enhancing beam performance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Considering environmental impacts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Ensuring societal benefits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Starting from the design phase and continuing throughout the machine's lifetime</a:t>
            </a:r>
            <a:endParaRPr sz="1800">
              <a:solidFill>
                <a:schemeClr val="dk1"/>
              </a:solidFill>
            </a:endParaRPr>
          </a:p>
        </p:txBody>
      </p:sp>
      <p:pic>
        <p:nvPicPr>
          <p:cNvPr id="62" name="Google Shape;62;g305bbd7eb81_0_4"/>
          <p:cNvPicPr preferRelativeResize="0"/>
          <p:nvPr/>
        </p:nvPicPr>
        <p:blipFill>
          <a:blip r:embed="rId3">
            <a:alphaModFix/>
          </a:blip>
          <a:stretch>
            <a:fillRect/>
          </a:stretch>
        </p:blipFill>
        <p:spPr>
          <a:xfrm>
            <a:off x="9362575" y="1720050"/>
            <a:ext cx="2493100" cy="249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59">
                                            <p:txEl>
                                              <p:pRg end="0" st="0"/>
                                            </p:txEl>
                                          </p:spTgt>
                                        </p:tgtEl>
                                        <p:attrNameLst>
                                          <p:attrName>style.visibility</p:attrName>
                                        </p:attrNameLst>
                                      </p:cBhvr>
                                      <p:to>
                                        <p:strVal val="visible"/>
                                      </p:to>
                                    </p:set>
                                    <p:anim calcmode="lin" valueType="num">
                                      <p:cBhvr additive="base">
                                        <p:cTn dur="1000"/>
                                        <p:tgtEl>
                                          <p:spTgt spid="59">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59">
                                            <p:txEl>
                                              <p:pRg end="1" st="1"/>
                                            </p:txEl>
                                          </p:spTgt>
                                        </p:tgtEl>
                                        <p:attrNameLst>
                                          <p:attrName>style.visibility</p:attrName>
                                        </p:attrNameLst>
                                      </p:cBhvr>
                                      <p:to>
                                        <p:strVal val="visible"/>
                                      </p:to>
                                    </p:set>
                                    <p:anim calcmode="lin" valueType="num">
                                      <p:cBhvr additive="base">
                                        <p:cTn dur="1000"/>
                                        <p:tgtEl>
                                          <p:spTgt spid="59">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59">
                                            <p:txEl>
                                              <p:pRg end="2" st="2"/>
                                            </p:txEl>
                                          </p:spTgt>
                                        </p:tgtEl>
                                        <p:attrNameLst>
                                          <p:attrName>style.visibility</p:attrName>
                                        </p:attrNameLst>
                                      </p:cBhvr>
                                      <p:to>
                                        <p:strVal val="visible"/>
                                      </p:to>
                                    </p:set>
                                    <p:anim calcmode="lin" valueType="num">
                                      <p:cBhvr additive="base">
                                        <p:cTn dur="1000"/>
                                        <p:tgtEl>
                                          <p:spTgt spid="59">
                                            <p:txEl>
                                              <p:pRg end="2" st="2"/>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59">
                                            <p:txEl>
                                              <p:pRg end="3" st="3"/>
                                            </p:txEl>
                                          </p:spTgt>
                                        </p:tgtEl>
                                        <p:attrNameLst>
                                          <p:attrName>style.visibility</p:attrName>
                                        </p:attrNameLst>
                                      </p:cBhvr>
                                      <p:to>
                                        <p:strVal val="visible"/>
                                      </p:to>
                                    </p:set>
                                    <p:anim calcmode="lin" valueType="num">
                                      <p:cBhvr additive="base">
                                        <p:cTn dur="1000"/>
                                        <p:tgtEl>
                                          <p:spTgt spid="59">
                                            <p:txEl>
                                              <p:pRg end="3" st="3"/>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59">
                                            <p:txEl>
                                              <p:pRg end="4" st="4"/>
                                            </p:txEl>
                                          </p:spTgt>
                                        </p:tgtEl>
                                        <p:attrNameLst>
                                          <p:attrName>style.visibility</p:attrName>
                                        </p:attrNameLst>
                                      </p:cBhvr>
                                      <p:to>
                                        <p:strVal val="visible"/>
                                      </p:to>
                                    </p:set>
                                    <p:anim calcmode="lin" valueType="num">
                                      <p:cBhvr additive="base">
                                        <p:cTn dur="1000"/>
                                        <p:tgtEl>
                                          <p:spTgt spid="59">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0e995577b0_0_110"/>
          <p:cNvSpPr txBox="1"/>
          <p:nvPr>
            <p:ph type="title"/>
          </p:nvPr>
        </p:nvSpPr>
        <p:spPr>
          <a:xfrm>
            <a:off x="423517" y="308100"/>
            <a:ext cx="8172300" cy="7875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chemeClr val="dk1"/>
                </a:solidFill>
              </a:rPr>
              <a:t>How can AI help? </a:t>
            </a:r>
            <a:endParaRPr>
              <a:solidFill>
                <a:schemeClr val="dk1"/>
              </a:solidFill>
            </a:endParaRPr>
          </a:p>
        </p:txBody>
      </p:sp>
      <p:sp>
        <p:nvSpPr>
          <p:cNvPr id="69" name="Google Shape;69;g30e995577b0_0_110"/>
          <p:cNvSpPr txBox="1"/>
          <p:nvPr/>
        </p:nvSpPr>
        <p:spPr>
          <a:xfrm>
            <a:off x="299075" y="1247100"/>
            <a:ext cx="10010100" cy="24744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US" sz="2100">
                <a:solidFill>
                  <a:schemeClr val="dk1"/>
                </a:solidFill>
              </a:rPr>
              <a:t>Operation and </a:t>
            </a:r>
            <a:r>
              <a:rPr lang="en-US" sz="2100">
                <a:solidFill>
                  <a:srgbClr val="188038"/>
                </a:solidFill>
                <a:latin typeface="Roboto Mono"/>
                <a:ea typeface="Roboto Mono"/>
                <a:cs typeface="Roboto Mono"/>
                <a:sym typeface="Roboto Mono"/>
              </a:rPr>
              <a:t>reliability</a:t>
            </a:r>
            <a:r>
              <a:rPr lang="en-US" sz="2100">
                <a:solidFill>
                  <a:schemeClr val="dk1"/>
                </a:solidFill>
              </a:rPr>
              <a:t> ;</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rPr>
              <a:t>Detecting, preventing </a:t>
            </a:r>
            <a:r>
              <a:rPr lang="en-US" sz="2100">
                <a:solidFill>
                  <a:srgbClr val="188038"/>
                </a:solidFill>
                <a:latin typeface="Roboto Mono"/>
                <a:ea typeface="Roboto Mono"/>
                <a:cs typeface="Roboto Mono"/>
                <a:sym typeface="Roboto Mono"/>
              </a:rPr>
              <a:t>anomalies</a:t>
            </a:r>
            <a:r>
              <a:rPr lang="en-US" sz="2100">
                <a:solidFill>
                  <a:schemeClr val="dk1"/>
                </a:solidFill>
              </a:rPr>
              <a:t> ;</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US" sz="2100">
                <a:solidFill>
                  <a:srgbClr val="188038"/>
                </a:solidFill>
                <a:latin typeface="Roboto Mono"/>
                <a:ea typeface="Roboto Mono"/>
                <a:cs typeface="Roboto Mono"/>
                <a:sym typeface="Roboto Mono"/>
              </a:rPr>
              <a:t>Optimising</a:t>
            </a:r>
            <a:r>
              <a:rPr lang="en-US" sz="2100">
                <a:solidFill>
                  <a:schemeClr val="dk1"/>
                </a:solidFill>
              </a:rPr>
              <a:t> beam time ;</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US" sz="2100">
                <a:solidFill>
                  <a:srgbClr val="188038"/>
                </a:solidFill>
                <a:latin typeface="Roboto Mono"/>
                <a:ea typeface="Roboto Mono"/>
                <a:cs typeface="Roboto Mono"/>
                <a:sym typeface="Roboto Mono"/>
              </a:rPr>
              <a:t>Frugal,</a:t>
            </a:r>
            <a:r>
              <a:rPr lang="en-US" sz="2100">
                <a:solidFill>
                  <a:schemeClr val="dk1"/>
                </a:solidFill>
              </a:rPr>
              <a:t> complex physics simulation ;</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rPr>
              <a:t>Developing improved models.</a:t>
            </a:r>
            <a:endParaRPr sz="2100">
              <a:solidFill>
                <a:schemeClr val="dk1"/>
              </a:solidFill>
            </a:endParaRPr>
          </a:p>
          <a:p>
            <a:pPr indent="0" lvl="0" marL="0" rtl="0" algn="l">
              <a:lnSpc>
                <a:spcPct val="115000"/>
              </a:lnSpc>
              <a:spcBef>
                <a:spcPts val="1200"/>
              </a:spcBef>
              <a:spcAft>
                <a:spcPts val="1200"/>
              </a:spcAft>
              <a:buNone/>
            </a:pPr>
            <a:r>
              <a:t/>
            </a:r>
            <a:endParaRPr sz="1800">
              <a:solidFill>
                <a:srgbClr val="FF0000"/>
              </a:solidFill>
            </a:endParaRPr>
          </a:p>
        </p:txBody>
      </p:sp>
      <p:sp>
        <p:nvSpPr>
          <p:cNvPr id="70" name="Google Shape;70;g30e995577b0_0_110"/>
          <p:cNvSpPr txBox="1"/>
          <p:nvPr>
            <p:ph type="title"/>
          </p:nvPr>
        </p:nvSpPr>
        <p:spPr>
          <a:xfrm>
            <a:off x="237200" y="303524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do we unlock the use of AI?</a:t>
            </a:r>
            <a:endParaRPr/>
          </a:p>
        </p:txBody>
      </p:sp>
      <p:sp>
        <p:nvSpPr>
          <p:cNvPr id="71" name="Google Shape;71;g30e995577b0_0_110"/>
          <p:cNvSpPr txBox="1"/>
          <p:nvPr/>
        </p:nvSpPr>
        <p:spPr>
          <a:xfrm>
            <a:off x="237200" y="3965775"/>
            <a:ext cx="6510900" cy="21180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US" sz="2100">
                <a:solidFill>
                  <a:schemeClr val="dk1"/>
                </a:solidFill>
              </a:rPr>
              <a:t>Bringing the missing piece of FAIRness in data, methods, and tools in ML for research infrastructure</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US" sz="2100">
                <a:solidFill>
                  <a:schemeClr val="dk1"/>
                </a:solidFill>
              </a:rPr>
              <a:t>Building on existing knowledge and experience</a:t>
            </a:r>
            <a:endParaRPr sz="2100">
              <a:solidFill>
                <a:schemeClr val="dk1"/>
              </a:solidFill>
            </a:endParaRPr>
          </a:p>
          <a:p>
            <a:pPr indent="0" lvl="0" marL="457200" rtl="0" algn="l">
              <a:lnSpc>
                <a:spcPct val="115000"/>
              </a:lnSpc>
              <a:spcBef>
                <a:spcPts val="1200"/>
              </a:spcBef>
              <a:spcAft>
                <a:spcPts val="1200"/>
              </a:spcAft>
              <a:buNone/>
            </a:pPr>
            <a:r>
              <a:t/>
            </a:r>
            <a:endParaRPr sz="1900">
              <a:solidFill>
                <a:schemeClr val="dk1"/>
              </a:solidFill>
            </a:endParaRPr>
          </a:p>
        </p:txBody>
      </p:sp>
      <p:pic>
        <p:nvPicPr>
          <p:cNvPr id="72" name="Google Shape;72;g30e995577b0_0_110"/>
          <p:cNvPicPr preferRelativeResize="0"/>
          <p:nvPr/>
        </p:nvPicPr>
        <p:blipFill>
          <a:blip r:embed="rId3">
            <a:alphaModFix/>
          </a:blip>
          <a:stretch>
            <a:fillRect/>
          </a:stretch>
        </p:blipFill>
        <p:spPr>
          <a:xfrm>
            <a:off x="6816525" y="1247096"/>
            <a:ext cx="5223075" cy="4836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0e995577b0_0_88"/>
          <p:cNvSpPr txBox="1"/>
          <p:nvPr>
            <p:ph type="title"/>
          </p:nvPr>
        </p:nvSpPr>
        <p:spPr>
          <a:xfrm>
            <a:off x="336092" y="155475"/>
            <a:ext cx="8172300" cy="787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00"/>
              <a:buNone/>
            </a:pPr>
            <a:r>
              <a:rPr lang="en-US">
                <a:solidFill>
                  <a:schemeClr val="dk1"/>
                </a:solidFill>
              </a:rPr>
              <a:t>ARTIFACT: ARTificial Intelligence For Accelerators, user Communities and associated Technologies </a:t>
            </a:r>
            <a:endParaRPr>
              <a:solidFill>
                <a:schemeClr val="dk1"/>
              </a:solidFill>
            </a:endParaRPr>
          </a:p>
        </p:txBody>
      </p:sp>
      <p:grpSp>
        <p:nvGrpSpPr>
          <p:cNvPr id="79" name="Google Shape;79;g30e995577b0_0_88"/>
          <p:cNvGrpSpPr/>
          <p:nvPr/>
        </p:nvGrpSpPr>
        <p:grpSpPr>
          <a:xfrm>
            <a:off x="432625" y="1329798"/>
            <a:ext cx="7679213" cy="5109246"/>
            <a:chOff x="0" y="1410488"/>
            <a:chExt cx="8279475" cy="4254869"/>
          </a:xfrm>
        </p:grpSpPr>
        <p:sp>
          <p:nvSpPr>
            <p:cNvPr id="80" name="Google Shape;80;g30e995577b0_0_88"/>
            <p:cNvSpPr/>
            <p:nvPr/>
          </p:nvSpPr>
          <p:spPr>
            <a:xfrm>
              <a:off x="3102925" y="3011769"/>
              <a:ext cx="2211000" cy="1809900"/>
            </a:xfrm>
            <a:prstGeom prst="ellipse">
              <a:avLst/>
            </a:prstGeom>
            <a:gradFill>
              <a:gsLst>
                <a:gs pos="0">
                  <a:srgbClr val="DB0000"/>
                </a:gs>
                <a:gs pos="100000">
                  <a:srgbClr val="540303"/>
                </a:gs>
              </a:gsLst>
              <a:lin ang="5400012" scaled="0"/>
            </a:gra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ARTIFACT</a:t>
              </a:r>
              <a:endParaRPr b="1" sz="1900">
                <a:solidFill>
                  <a:schemeClr val="lt1"/>
                </a:solidFill>
              </a:endParaRPr>
            </a:p>
          </p:txBody>
        </p:sp>
        <p:sp>
          <p:nvSpPr>
            <p:cNvPr id="81" name="Google Shape;81;g30e995577b0_0_88"/>
            <p:cNvSpPr/>
            <p:nvPr/>
          </p:nvSpPr>
          <p:spPr>
            <a:xfrm>
              <a:off x="76200" y="4503456"/>
              <a:ext cx="2211000" cy="1161900"/>
            </a:xfrm>
            <a:prstGeom prst="roundRect">
              <a:avLst>
                <a:gd fmla="val 16667" name="adj"/>
              </a:avLst>
            </a:prstGeom>
            <a:gradFill>
              <a:gsLst>
                <a:gs pos="0">
                  <a:srgbClr val="F48108"/>
                </a:gs>
                <a:gs pos="100000">
                  <a:srgbClr val="703D08"/>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AI </a:t>
              </a:r>
              <a:r>
                <a:rPr b="1" lang="en-US" sz="1900">
                  <a:solidFill>
                    <a:schemeClr val="lt1"/>
                  </a:solidFill>
                </a:rPr>
                <a:t>Algorithms</a:t>
              </a:r>
              <a:endParaRPr b="1" sz="1900">
                <a:solidFill>
                  <a:schemeClr val="lt1"/>
                </a:solidFill>
              </a:endParaRPr>
            </a:p>
          </p:txBody>
        </p:sp>
        <p:sp>
          <p:nvSpPr>
            <p:cNvPr id="82" name="Google Shape;82;g30e995577b0_0_88"/>
            <p:cNvSpPr/>
            <p:nvPr/>
          </p:nvSpPr>
          <p:spPr>
            <a:xfrm>
              <a:off x="6068475" y="4503456"/>
              <a:ext cx="2211000" cy="1161900"/>
            </a:xfrm>
            <a:prstGeom prst="roundRect">
              <a:avLst>
                <a:gd fmla="val 16667" name="adj"/>
              </a:avLst>
            </a:prstGeom>
            <a:gradFill>
              <a:gsLst>
                <a:gs pos="0">
                  <a:srgbClr val="51AB2A"/>
                </a:gs>
                <a:gs pos="100000">
                  <a:srgbClr val="203E13"/>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Data Platform</a:t>
              </a:r>
              <a:endParaRPr b="1" sz="1900">
                <a:solidFill>
                  <a:schemeClr val="lt1"/>
                </a:solidFill>
              </a:endParaRPr>
            </a:p>
          </p:txBody>
        </p:sp>
        <p:sp>
          <p:nvSpPr>
            <p:cNvPr id="83" name="Google Shape;83;g30e995577b0_0_88"/>
            <p:cNvSpPr/>
            <p:nvPr/>
          </p:nvSpPr>
          <p:spPr>
            <a:xfrm>
              <a:off x="6068475" y="2161481"/>
              <a:ext cx="2211000" cy="1161900"/>
            </a:xfrm>
            <a:prstGeom prst="roundRect">
              <a:avLst>
                <a:gd fmla="val 16667" name="adj"/>
              </a:avLst>
            </a:prstGeom>
            <a:gradFill>
              <a:gsLst>
                <a:gs pos="0">
                  <a:srgbClr val="FFC102"/>
                </a:gs>
                <a:gs pos="100000">
                  <a:srgbClr val="795C04"/>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Outreach and </a:t>
              </a:r>
              <a:r>
                <a:rPr b="1" lang="en-US" sz="1900">
                  <a:solidFill>
                    <a:schemeClr val="lt1"/>
                  </a:solidFill>
                </a:rPr>
                <a:t>Knowledge</a:t>
              </a:r>
              <a:r>
                <a:rPr b="1" lang="en-US" sz="1900">
                  <a:solidFill>
                    <a:schemeClr val="lt1"/>
                  </a:solidFill>
                </a:rPr>
                <a:t> Transfer</a:t>
              </a:r>
              <a:endParaRPr b="1" sz="1900">
                <a:solidFill>
                  <a:schemeClr val="lt1"/>
                </a:solidFill>
              </a:endParaRPr>
            </a:p>
          </p:txBody>
        </p:sp>
        <p:sp>
          <p:nvSpPr>
            <p:cNvPr id="84" name="Google Shape;84;g30e995577b0_0_88"/>
            <p:cNvSpPr/>
            <p:nvPr/>
          </p:nvSpPr>
          <p:spPr>
            <a:xfrm>
              <a:off x="0" y="2237681"/>
              <a:ext cx="2211000" cy="1161900"/>
            </a:xfrm>
            <a:prstGeom prst="roundRect">
              <a:avLst>
                <a:gd fmla="val 16667" name="adj"/>
              </a:avLst>
            </a:prstGeom>
            <a:gradFill>
              <a:gsLst>
                <a:gs pos="0">
                  <a:srgbClr val="1076D2"/>
                </a:gs>
                <a:gs pos="100000">
                  <a:srgbClr val="093053"/>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AI Guidelines</a:t>
              </a:r>
              <a:endParaRPr b="1" sz="1900">
                <a:solidFill>
                  <a:schemeClr val="lt1"/>
                </a:solidFill>
              </a:endParaRPr>
            </a:p>
          </p:txBody>
        </p:sp>
        <p:sp>
          <p:nvSpPr>
            <p:cNvPr id="85" name="Google Shape;85;g30e995577b0_0_88"/>
            <p:cNvSpPr/>
            <p:nvPr/>
          </p:nvSpPr>
          <p:spPr>
            <a:xfrm>
              <a:off x="3102925" y="1410488"/>
              <a:ext cx="2211000" cy="1161900"/>
            </a:xfrm>
            <a:prstGeom prst="roundRect">
              <a:avLst>
                <a:gd fmla="val 16667" name="adj"/>
              </a:avLst>
            </a:prstGeom>
            <a:gradFill>
              <a:gsLst>
                <a:gs pos="0">
                  <a:srgbClr val="A28DBB"/>
                </a:gs>
                <a:gs pos="100000">
                  <a:srgbClr val="615175"/>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900">
                  <a:solidFill>
                    <a:schemeClr val="lt1"/>
                  </a:solidFill>
                </a:rPr>
                <a:t>Network</a:t>
              </a:r>
              <a:endParaRPr b="1" sz="1900">
                <a:solidFill>
                  <a:schemeClr val="lt1"/>
                </a:solidFill>
              </a:endParaRPr>
            </a:p>
          </p:txBody>
        </p:sp>
      </p:grpSp>
      <p:cxnSp>
        <p:nvCxnSpPr>
          <p:cNvPr id="86" name="Google Shape;86;g30e995577b0_0_88"/>
          <p:cNvCxnSpPr>
            <a:stCxn id="84" idx="3"/>
            <a:endCxn id="80" idx="1"/>
          </p:cNvCxnSpPr>
          <p:nvPr/>
        </p:nvCxnSpPr>
        <p:spPr>
          <a:xfrm>
            <a:off x="2483328" y="3020697"/>
            <a:ext cx="1127700" cy="550200"/>
          </a:xfrm>
          <a:prstGeom prst="straightConnector1">
            <a:avLst/>
          </a:prstGeom>
          <a:noFill/>
          <a:ln cap="flat" cmpd="sng" w="28575">
            <a:solidFill>
              <a:schemeClr val="dk1"/>
            </a:solidFill>
            <a:prstDash val="solid"/>
            <a:round/>
            <a:headEnd len="med" w="med" type="none"/>
            <a:tailEnd len="med" w="med" type="none"/>
          </a:ln>
        </p:spPr>
      </p:cxnSp>
      <p:cxnSp>
        <p:nvCxnSpPr>
          <p:cNvPr id="87" name="Google Shape;87;g30e995577b0_0_88"/>
          <p:cNvCxnSpPr>
            <a:stCxn id="81" idx="3"/>
            <a:endCxn id="80" idx="3"/>
          </p:cNvCxnSpPr>
          <p:nvPr/>
        </p:nvCxnSpPr>
        <p:spPr>
          <a:xfrm flipH="1" rot="10800000">
            <a:off x="2554003" y="5107539"/>
            <a:ext cx="1056900" cy="633900"/>
          </a:xfrm>
          <a:prstGeom prst="straightConnector1">
            <a:avLst/>
          </a:prstGeom>
          <a:noFill/>
          <a:ln cap="flat" cmpd="sng" w="28575">
            <a:solidFill>
              <a:schemeClr val="dk1"/>
            </a:solidFill>
            <a:prstDash val="solid"/>
            <a:round/>
            <a:headEnd len="med" w="med" type="none"/>
            <a:tailEnd len="med" w="med" type="none"/>
          </a:ln>
        </p:spPr>
      </p:cxnSp>
      <p:cxnSp>
        <p:nvCxnSpPr>
          <p:cNvPr id="88" name="Google Shape;88;g30e995577b0_0_88"/>
          <p:cNvCxnSpPr>
            <a:stCxn id="80" idx="5"/>
            <a:endCxn id="82" idx="1"/>
          </p:cNvCxnSpPr>
          <p:nvPr/>
        </p:nvCxnSpPr>
        <p:spPr>
          <a:xfrm>
            <a:off x="5060972" y="5107668"/>
            <a:ext cx="1000200" cy="633900"/>
          </a:xfrm>
          <a:prstGeom prst="straightConnector1">
            <a:avLst/>
          </a:prstGeom>
          <a:noFill/>
          <a:ln cap="flat" cmpd="sng" w="28575">
            <a:solidFill>
              <a:schemeClr val="dk1"/>
            </a:solidFill>
            <a:prstDash val="solid"/>
            <a:round/>
            <a:headEnd len="med" w="med" type="none"/>
            <a:tailEnd len="med" w="med" type="none"/>
          </a:ln>
        </p:spPr>
      </p:cxnSp>
      <p:cxnSp>
        <p:nvCxnSpPr>
          <p:cNvPr id="89" name="Google Shape;89;g30e995577b0_0_88"/>
          <p:cNvCxnSpPr>
            <a:stCxn id="83" idx="1"/>
            <a:endCxn id="80" idx="7"/>
          </p:cNvCxnSpPr>
          <p:nvPr/>
        </p:nvCxnSpPr>
        <p:spPr>
          <a:xfrm flipH="1">
            <a:off x="5060936" y="2929196"/>
            <a:ext cx="1000200" cy="641700"/>
          </a:xfrm>
          <a:prstGeom prst="straightConnector1">
            <a:avLst/>
          </a:prstGeom>
          <a:noFill/>
          <a:ln cap="flat" cmpd="sng" w="28575">
            <a:solidFill>
              <a:schemeClr val="dk1"/>
            </a:solidFill>
            <a:prstDash val="solid"/>
            <a:round/>
            <a:headEnd len="med" w="med" type="none"/>
            <a:tailEnd len="med" w="med" type="none"/>
          </a:ln>
        </p:spPr>
      </p:cxnSp>
      <p:cxnSp>
        <p:nvCxnSpPr>
          <p:cNvPr id="90" name="Google Shape;90;g30e995577b0_0_88"/>
          <p:cNvCxnSpPr>
            <a:stCxn id="85" idx="2"/>
            <a:endCxn id="80" idx="0"/>
          </p:cNvCxnSpPr>
          <p:nvPr/>
        </p:nvCxnSpPr>
        <p:spPr>
          <a:xfrm>
            <a:off x="4335939" y="2725007"/>
            <a:ext cx="0" cy="527700"/>
          </a:xfrm>
          <a:prstGeom prst="straightConnector1">
            <a:avLst/>
          </a:prstGeom>
          <a:noFill/>
          <a:ln cap="flat" cmpd="sng" w="28575">
            <a:solidFill>
              <a:schemeClr val="dk1"/>
            </a:solidFill>
            <a:prstDash val="solid"/>
            <a:round/>
            <a:headEnd len="med" w="med" type="none"/>
            <a:tailEnd len="med" w="med" type="none"/>
          </a:ln>
        </p:spPr>
      </p:cxnSp>
      <p:sp>
        <p:nvSpPr>
          <p:cNvPr id="91" name="Google Shape;91;g30e995577b0_0_88"/>
          <p:cNvSpPr txBox="1"/>
          <p:nvPr/>
        </p:nvSpPr>
        <p:spPr>
          <a:xfrm>
            <a:off x="8237950" y="1502050"/>
            <a:ext cx="3787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t>HORIZON-INFRA-2024-TECH-01</a:t>
            </a:r>
            <a:endParaRPr b="1"/>
          </a:p>
          <a:p>
            <a:pPr indent="0" lvl="0" marL="0" rtl="0" algn="l">
              <a:spcBef>
                <a:spcPts val="0"/>
              </a:spcBef>
              <a:spcAft>
                <a:spcPts val="0"/>
              </a:spcAft>
              <a:buNone/>
            </a:pPr>
            <a:r>
              <a:rPr lang="en-US"/>
              <a:t>Next generation of scientific instrumentation, tools, methods, and advanced</a:t>
            </a:r>
            <a:endParaRPr/>
          </a:p>
          <a:p>
            <a:pPr indent="0" lvl="0" marL="0" rtl="0" algn="l">
              <a:spcBef>
                <a:spcPts val="0"/>
              </a:spcBef>
              <a:spcAft>
                <a:spcPts val="0"/>
              </a:spcAft>
              <a:buNone/>
            </a:pPr>
            <a:r>
              <a:rPr lang="en-US"/>
              <a:t>digital solutions for RIs (2024)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30e995577b0_0_147"/>
          <p:cNvSpPr txBox="1"/>
          <p:nvPr>
            <p:ph type="title"/>
          </p:nvPr>
        </p:nvSpPr>
        <p:spPr>
          <a:xfrm>
            <a:off x="336092" y="155475"/>
            <a:ext cx="8172300" cy="787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100"/>
              <a:buNone/>
            </a:pPr>
            <a:r>
              <a:rPr lang="en-US">
                <a:solidFill>
                  <a:schemeClr val="dk1"/>
                </a:solidFill>
              </a:rPr>
              <a:t>The ARTIFACT Network</a:t>
            </a:r>
            <a:r>
              <a:rPr lang="en-US">
                <a:solidFill>
                  <a:schemeClr val="dk1"/>
                </a:solidFill>
              </a:rPr>
              <a:t> </a:t>
            </a:r>
            <a:endParaRPr>
              <a:solidFill>
                <a:schemeClr val="dk1"/>
              </a:solidFill>
            </a:endParaRPr>
          </a:p>
        </p:txBody>
      </p:sp>
      <p:pic>
        <p:nvPicPr>
          <p:cNvPr id="98" name="Google Shape;98;g30e995577b0_0_147"/>
          <p:cNvPicPr preferRelativeResize="0"/>
          <p:nvPr/>
        </p:nvPicPr>
        <p:blipFill>
          <a:blip r:embed="rId3">
            <a:alphaModFix/>
          </a:blip>
          <a:stretch>
            <a:fillRect/>
          </a:stretch>
        </p:blipFill>
        <p:spPr>
          <a:xfrm>
            <a:off x="336100" y="1223025"/>
            <a:ext cx="5609975" cy="5395100"/>
          </a:xfrm>
          <a:prstGeom prst="rect">
            <a:avLst/>
          </a:prstGeom>
          <a:noFill/>
          <a:ln>
            <a:noFill/>
          </a:ln>
        </p:spPr>
      </p:pic>
      <p:pic>
        <p:nvPicPr>
          <p:cNvPr id="99" name="Google Shape;99;g30e995577b0_0_147"/>
          <p:cNvPicPr preferRelativeResize="0"/>
          <p:nvPr/>
        </p:nvPicPr>
        <p:blipFill>
          <a:blip r:embed="rId4">
            <a:alphaModFix/>
          </a:blip>
          <a:stretch>
            <a:fillRect/>
          </a:stretch>
        </p:blipFill>
        <p:spPr>
          <a:xfrm>
            <a:off x="7060175" y="1371950"/>
            <a:ext cx="4772800" cy="4901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0b28cdb734_0_2"/>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State of the art</a:t>
            </a:r>
            <a:endParaRPr/>
          </a:p>
        </p:txBody>
      </p:sp>
      <p:pic>
        <p:nvPicPr>
          <p:cNvPr id="106" name="Google Shape;106;g30b28cdb734_0_2"/>
          <p:cNvPicPr preferRelativeResize="0"/>
          <p:nvPr/>
        </p:nvPicPr>
        <p:blipFill>
          <a:blip r:embed="rId3">
            <a:alphaModFix/>
          </a:blip>
          <a:stretch>
            <a:fillRect/>
          </a:stretch>
        </p:blipFill>
        <p:spPr>
          <a:xfrm>
            <a:off x="6819900" y="1378499"/>
            <a:ext cx="5117174" cy="2749025"/>
          </a:xfrm>
          <a:prstGeom prst="rect">
            <a:avLst/>
          </a:prstGeom>
          <a:noFill/>
          <a:ln>
            <a:noFill/>
          </a:ln>
          <a:effectLst>
            <a:outerShdw blurRad="57150" rotWithShape="0" algn="bl" dir="5400000" dist="19050">
              <a:srgbClr val="000000">
                <a:alpha val="50000"/>
              </a:srgbClr>
            </a:outerShdw>
          </a:effectLst>
        </p:spPr>
      </p:pic>
      <p:pic>
        <p:nvPicPr>
          <p:cNvPr id="107" name="Google Shape;107;g30b28cdb734_0_2"/>
          <p:cNvPicPr preferRelativeResize="0"/>
          <p:nvPr/>
        </p:nvPicPr>
        <p:blipFill>
          <a:blip r:embed="rId4">
            <a:alphaModFix/>
          </a:blip>
          <a:stretch>
            <a:fillRect/>
          </a:stretch>
        </p:blipFill>
        <p:spPr>
          <a:xfrm>
            <a:off x="5746975" y="2090096"/>
            <a:ext cx="5838825" cy="923925"/>
          </a:xfrm>
          <a:prstGeom prst="rect">
            <a:avLst/>
          </a:prstGeom>
          <a:noFill/>
          <a:ln>
            <a:noFill/>
          </a:ln>
          <a:effectLst>
            <a:outerShdw blurRad="57150" rotWithShape="0" algn="bl" dir="5400000" dist="19050">
              <a:srgbClr val="000000">
                <a:alpha val="50000"/>
              </a:srgbClr>
            </a:outerShdw>
          </a:effectLst>
        </p:spPr>
      </p:pic>
      <p:pic>
        <p:nvPicPr>
          <p:cNvPr id="108" name="Google Shape;108;g30b28cdb734_0_2"/>
          <p:cNvPicPr preferRelativeResize="0"/>
          <p:nvPr/>
        </p:nvPicPr>
        <p:blipFill>
          <a:blip r:embed="rId5">
            <a:alphaModFix/>
          </a:blip>
          <a:stretch>
            <a:fillRect/>
          </a:stretch>
        </p:blipFill>
        <p:spPr>
          <a:xfrm>
            <a:off x="4701800" y="1860171"/>
            <a:ext cx="5442175" cy="4219015"/>
          </a:xfrm>
          <a:prstGeom prst="rect">
            <a:avLst/>
          </a:prstGeom>
          <a:noFill/>
          <a:ln>
            <a:noFill/>
          </a:ln>
          <a:effectLst>
            <a:outerShdw blurRad="57150" rotWithShape="0" algn="bl" dir="5400000" dist="19050">
              <a:srgbClr val="000000">
                <a:alpha val="50000"/>
              </a:srgbClr>
            </a:outerShdw>
          </a:effectLst>
        </p:spPr>
      </p:pic>
      <p:pic>
        <p:nvPicPr>
          <p:cNvPr id="109" name="Google Shape;109;g30b28cdb734_0_2"/>
          <p:cNvPicPr preferRelativeResize="0"/>
          <p:nvPr/>
        </p:nvPicPr>
        <p:blipFill>
          <a:blip r:embed="rId6">
            <a:alphaModFix/>
          </a:blip>
          <a:stretch>
            <a:fillRect/>
          </a:stretch>
        </p:blipFill>
        <p:spPr>
          <a:xfrm>
            <a:off x="3799438" y="2472838"/>
            <a:ext cx="5857875" cy="2257425"/>
          </a:xfrm>
          <a:prstGeom prst="rect">
            <a:avLst/>
          </a:prstGeom>
          <a:noFill/>
          <a:ln>
            <a:noFill/>
          </a:ln>
          <a:effectLst>
            <a:outerShdw blurRad="57150" rotWithShape="0" algn="bl" dir="5400000" dist="19050">
              <a:srgbClr val="000000">
                <a:alpha val="50000"/>
              </a:srgbClr>
            </a:outerShdw>
          </a:effectLst>
        </p:spPr>
      </p:pic>
      <p:pic>
        <p:nvPicPr>
          <p:cNvPr id="110" name="Google Shape;110;g30b28cdb734_0_2"/>
          <p:cNvPicPr preferRelativeResize="0"/>
          <p:nvPr/>
        </p:nvPicPr>
        <p:blipFill>
          <a:blip r:embed="rId7">
            <a:alphaModFix/>
          </a:blip>
          <a:stretch>
            <a:fillRect/>
          </a:stretch>
        </p:blipFill>
        <p:spPr>
          <a:xfrm>
            <a:off x="2930813" y="3099875"/>
            <a:ext cx="5819775" cy="1943100"/>
          </a:xfrm>
          <a:prstGeom prst="rect">
            <a:avLst/>
          </a:prstGeom>
          <a:noFill/>
          <a:ln>
            <a:noFill/>
          </a:ln>
          <a:effectLst>
            <a:outerShdw blurRad="57150" rotWithShape="0" algn="bl" dir="5400000" dist="19050">
              <a:srgbClr val="000000">
                <a:alpha val="50000"/>
              </a:srgbClr>
            </a:outerShdw>
          </a:effectLst>
        </p:spPr>
      </p:pic>
      <p:pic>
        <p:nvPicPr>
          <p:cNvPr id="111" name="Google Shape;111;g30b28cdb734_0_2"/>
          <p:cNvPicPr preferRelativeResize="0"/>
          <p:nvPr/>
        </p:nvPicPr>
        <p:blipFill>
          <a:blip r:embed="rId8">
            <a:alphaModFix/>
          </a:blip>
          <a:stretch>
            <a:fillRect/>
          </a:stretch>
        </p:blipFill>
        <p:spPr>
          <a:xfrm>
            <a:off x="2516738" y="3840838"/>
            <a:ext cx="5857875" cy="1247775"/>
          </a:xfrm>
          <a:prstGeom prst="rect">
            <a:avLst/>
          </a:prstGeom>
          <a:noFill/>
          <a:ln>
            <a:noFill/>
          </a:ln>
          <a:effectLst>
            <a:outerShdw blurRad="57150" rotWithShape="0" algn="bl" dir="5400000" dist="19050">
              <a:srgbClr val="000000">
                <a:alpha val="50000"/>
              </a:srgbClr>
            </a:outerShdw>
          </a:effectLst>
        </p:spPr>
      </p:pic>
      <p:pic>
        <p:nvPicPr>
          <p:cNvPr id="112" name="Google Shape;112;g30b28cdb734_0_2"/>
          <p:cNvPicPr preferRelativeResize="0"/>
          <p:nvPr/>
        </p:nvPicPr>
        <p:blipFill>
          <a:blip r:embed="rId9">
            <a:alphaModFix/>
          </a:blip>
          <a:stretch>
            <a:fillRect/>
          </a:stretch>
        </p:blipFill>
        <p:spPr>
          <a:xfrm>
            <a:off x="1475788" y="3776075"/>
            <a:ext cx="5857875" cy="2171700"/>
          </a:xfrm>
          <a:prstGeom prst="rect">
            <a:avLst/>
          </a:prstGeom>
          <a:noFill/>
          <a:ln>
            <a:noFill/>
          </a:ln>
          <a:effectLst>
            <a:outerShdw blurRad="57150" rotWithShape="0" algn="bl" dir="5400000" dist="19050">
              <a:srgbClr val="000000">
                <a:alpha val="50000"/>
              </a:srgbClr>
            </a:outerShdw>
          </a:effectLst>
        </p:spPr>
      </p:pic>
      <p:pic>
        <p:nvPicPr>
          <p:cNvPr id="113" name="Google Shape;113;g30b28cdb734_0_2"/>
          <p:cNvPicPr preferRelativeResize="0"/>
          <p:nvPr/>
        </p:nvPicPr>
        <p:blipFill>
          <a:blip r:embed="rId10">
            <a:alphaModFix/>
          </a:blip>
          <a:stretch>
            <a:fillRect/>
          </a:stretch>
        </p:blipFill>
        <p:spPr>
          <a:xfrm>
            <a:off x="1057688" y="4127525"/>
            <a:ext cx="5838825" cy="2209800"/>
          </a:xfrm>
          <a:prstGeom prst="rect">
            <a:avLst/>
          </a:prstGeom>
          <a:noFill/>
          <a:ln>
            <a:noFill/>
          </a:ln>
          <a:effectLst>
            <a:outerShdw blurRad="57150" rotWithShape="0" algn="bl" dir="5400000" dist="19050">
              <a:srgbClr val="000000">
                <a:alpha val="50000"/>
              </a:srgbClr>
            </a:outerShdw>
          </a:effectLst>
        </p:spPr>
      </p:pic>
      <p:pic>
        <p:nvPicPr>
          <p:cNvPr id="114" name="Google Shape;114;g30b28cdb734_0_2"/>
          <p:cNvPicPr preferRelativeResize="0"/>
          <p:nvPr/>
        </p:nvPicPr>
        <p:blipFill>
          <a:blip r:embed="rId11">
            <a:alphaModFix/>
          </a:blip>
          <a:stretch>
            <a:fillRect/>
          </a:stretch>
        </p:blipFill>
        <p:spPr>
          <a:xfrm>
            <a:off x="962013" y="1378488"/>
            <a:ext cx="5857875" cy="1914525"/>
          </a:xfrm>
          <a:prstGeom prst="rect">
            <a:avLst/>
          </a:prstGeom>
          <a:noFill/>
          <a:ln>
            <a:noFill/>
          </a:ln>
          <a:effectLst>
            <a:outerShdw blurRad="57150" rotWithShape="0" algn="bl" dir="5400000" dist="19050">
              <a:srgbClr val="000000">
                <a:alpha val="50000"/>
              </a:srgbClr>
            </a:outerShdw>
          </a:effectLst>
        </p:spPr>
      </p:pic>
      <p:pic>
        <p:nvPicPr>
          <p:cNvPr id="115" name="Google Shape;115;g30b28cdb734_0_2"/>
          <p:cNvPicPr preferRelativeResize="0"/>
          <p:nvPr/>
        </p:nvPicPr>
        <p:blipFill>
          <a:blip r:embed="rId12">
            <a:alphaModFix/>
          </a:blip>
          <a:stretch>
            <a:fillRect/>
          </a:stretch>
        </p:blipFill>
        <p:spPr>
          <a:xfrm>
            <a:off x="1480563" y="1796575"/>
            <a:ext cx="5848350" cy="2933700"/>
          </a:xfrm>
          <a:prstGeom prst="rect">
            <a:avLst/>
          </a:prstGeom>
          <a:noFill/>
          <a:ln>
            <a:noFill/>
          </a:ln>
          <a:effectLst>
            <a:outerShdw blurRad="57150" rotWithShape="0" algn="bl" dir="5400000" dist="19050">
              <a:srgbClr val="000000">
                <a:alpha val="50000"/>
              </a:srgbClr>
            </a:outerShdw>
          </a:effectLst>
        </p:spPr>
      </p:pic>
      <p:pic>
        <p:nvPicPr>
          <p:cNvPr id="116" name="Google Shape;116;g30b28cdb734_0_2"/>
          <p:cNvPicPr preferRelativeResize="0"/>
          <p:nvPr/>
        </p:nvPicPr>
        <p:blipFill>
          <a:blip r:embed="rId13">
            <a:alphaModFix/>
          </a:blip>
          <a:stretch>
            <a:fillRect/>
          </a:stretch>
        </p:blipFill>
        <p:spPr>
          <a:xfrm>
            <a:off x="2152650" y="2144271"/>
            <a:ext cx="5117175" cy="3331108"/>
          </a:xfrm>
          <a:prstGeom prst="rect">
            <a:avLst/>
          </a:prstGeom>
          <a:noFill/>
          <a:ln>
            <a:noFill/>
          </a:ln>
          <a:effectLst>
            <a:outerShdw blurRad="57150" rotWithShape="0" algn="bl" dir="5400000" dist="19050">
              <a:srgbClr val="000000">
                <a:alpha val="50000"/>
              </a:srgbClr>
            </a:outerShdw>
          </a:effectLst>
        </p:spPr>
      </p:pic>
      <p:pic>
        <p:nvPicPr>
          <p:cNvPr id="117" name="Google Shape;117;g30b28cdb734_0_2"/>
          <p:cNvPicPr preferRelativeResize="0"/>
          <p:nvPr/>
        </p:nvPicPr>
        <p:blipFill>
          <a:blip r:embed="rId14">
            <a:alphaModFix/>
          </a:blip>
          <a:stretch>
            <a:fillRect/>
          </a:stretch>
        </p:blipFill>
        <p:spPr>
          <a:xfrm>
            <a:off x="3134425" y="2288561"/>
            <a:ext cx="4622524" cy="3042525"/>
          </a:xfrm>
          <a:prstGeom prst="rect">
            <a:avLst/>
          </a:prstGeom>
          <a:noFill/>
          <a:ln>
            <a:noFill/>
          </a:ln>
          <a:effectLst>
            <a:outerShdw blurRad="57150" rotWithShape="0" algn="bl" dir="5400000" dist="19050">
              <a:srgbClr val="000000">
                <a:alpha val="50000"/>
              </a:srgbClr>
            </a:outerShdw>
          </a:effectLst>
        </p:spPr>
      </p:pic>
      <p:pic>
        <p:nvPicPr>
          <p:cNvPr id="118" name="Google Shape;118;g30b28cdb734_0_2"/>
          <p:cNvPicPr preferRelativeResize="0"/>
          <p:nvPr/>
        </p:nvPicPr>
        <p:blipFill>
          <a:blip r:embed="rId15">
            <a:alphaModFix/>
          </a:blip>
          <a:stretch>
            <a:fillRect/>
          </a:stretch>
        </p:blipFill>
        <p:spPr>
          <a:xfrm>
            <a:off x="4380850" y="2912744"/>
            <a:ext cx="5117177" cy="2562636"/>
          </a:xfrm>
          <a:prstGeom prst="rect">
            <a:avLst/>
          </a:prstGeom>
          <a:noFill/>
          <a:ln>
            <a:noFill/>
          </a:ln>
          <a:effectLst>
            <a:outerShdw blurRad="57150" rotWithShape="0" algn="bl" dir="5400000" dist="19050">
              <a:srgbClr val="000000">
                <a:alpha val="50000"/>
              </a:srgbClr>
            </a:outerShdw>
          </a:effectLst>
        </p:spPr>
      </p:pic>
      <p:pic>
        <p:nvPicPr>
          <p:cNvPr id="119" name="Google Shape;119;g30b28cdb734_0_2"/>
          <p:cNvPicPr preferRelativeResize="0"/>
          <p:nvPr/>
        </p:nvPicPr>
        <p:blipFill>
          <a:blip r:embed="rId16">
            <a:alphaModFix/>
          </a:blip>
          <a:stretch>
            <a:fillRect/>
          </a:stretch>
        </p:blipFill>
        <p:spPr>
          <a:xfrm>
            <a:off x="4094213" y="1610922"/>
            <a:ext cx="4003576" cy="3981300"/>
          </a:xfrm>
          <a:prstGeom prst="rect">
            <a:avLst/>
          </a:prstGeom>
          <a:noFill/>
          <a:ln>
            <a:noFill/>
          </a:ln>
          <a:effectLst>
            <a:outerShdw blurRad="57150" rotWithShape="0" algn="bl" dir="5400000" dist="19050">
              <a:srgbClr val="000000">
                <a:alpha val="50000"/>
              </a:srgbClr>
            </a:outerShdw>
          </a:effectLst>
        </p:spPr>
      </p:pic>
      <p:sp>
        <p:nvSpPr>
          <p:cNvPr id="120" name="Google Shape;120;g30b28cdb734_0_2"/>
          <p:cNvSpPr txBox="1"/>
          <p:nvPr/>
        </p:nvSpPr>
        <p:spPr>
          <a:xfrm>
            <a:off x="2152638" y="5551575"/>
            <a:ext cx="85179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500">
                <a:solidFill>
                  <a:srgbClr val="131516"/>
                </a:solidFill>
                <a:highlight>
                  <a:srgbClr val="F7DDDC"/>
                </a:highlight>
                <a:latin typeface="Roboto"/>
                <a:ea typeface="Roboto"/>
                <a:cs typeface="Roboto"/>
                <a:sym typeface="Roboto"/>
              </a:rPr>
              <a:t>Despite all the success stories, there are serious locks that prevent making </a:t>
            </a:r>
            <a:r>
              <a:rPr b="1" lang="en-US" sz="2500">
                <a:solidFill>
                  <a:srgbClr val="131516"/>
                </a:solidFill>
                <a:highlight>
                  <a:srgbClr val="F7DDDC"/>
                </a:highlight>
                <a:latin typeface="Roboto Mono"/>
                <a:ea typeface="Roboto Mono"/>
                <a:cs typeface="Roboto Mono"/>
                <a:sym typeface="Roboto Mono"/>
              </a:rPr>
              <a:t>global impact</a:t>
            </a:r>
            <a:r>
              <a:rPr b="1" lang="en-US" sz="2500">
                <a:solidFill>
                  <a:srgbClr val="131516"/>
                </a:solidFill>
                <a:highlight>
                  <a:srgbClr val="F7DDDC"/>
                </a:highlight>
                <a:latin typeface="Roboto"/>
                <a:ea typeface="Roboto"/>
                <a:cs typeface="Roboto"/>
                <a:sym typeface="Roboto"/>
              </a:rPr>
              <a:t> in the community !</a:t>
            </a:r>
            <a:endParaRPr b="1" sz="2500">
              <a:solidFill>
                <a:srgbClr val="131516"/>
              </a:solidFill>
              <a:highlight>
                <a:srgbClr val="F7DDDC"/>
              </a:highlight>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0c6a2dfc27_0_9"/>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Example: Surrogate Models for Particle Accelerator </a:t>
            </a:r>
            <a:endParaRPr/>
          </a:p>
        </p:txBody>
      </p:sp>
      <p:pic>
        <p:nvPicPr>
          <p:cNvPr id="127" name="Google Shape;127;g30c6a2dfc27_0_9"/>
          <p:cNvPicPr preferRelativeResize="0"/>
          <p:nvPr/>
        </p:nvPicPr>
        <p:blipFill>
          <a:blip r:embed="rId3">
            <a:alphaModFix/>
          </a:blip>
          <a:stretch>
            <a:fillRect/>
          </a:stretch>
        </p:blipFill>
        <p:spPr>
          <a:xfrm>
            <a:off x="1584525" y="1365200"/>
            <a:ext cx="3738000" cy="4441401"/>
          </a:xfrm>
          <a:prstGeom prst="rect">
            <a:avLst/>
          </a:prstGeom>
          <a:noFill/>
          <a:ln>
            <a:noFill/>
          </a:ln>
        </p:spPr>
      </p:pic>
      <p:sp>
        <p:nvSpPr>
          <p:cNvPr id="128" name="Google Shape;128;g30c6a2dfc27_0_9"/>
          <p:cNvSpPr txBox="1"/>
          <p:nvPr/>
        </p:nvSpPr>
        <p:spPr>
          <a:xfrm>
            <a:off x="1702525" y="565470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t>Multilayer Perception as a surrogate model of a Linac</a:t>
            </a:r>
            <a:endParaRPr sz="1200"/>
          </a:p>
        </p:txBody>
      </p:sp>
      <p:pic>
        <p:nvPicPr>
          <p:cNvPr id="129" name="Google Shape;129;g30c6a2dfc27_0_9"/>
          <p:cNvPicPr preferRelativeResize="0"/>
          <p:nvPr/>
        </p:nvPicPr>
        <p:blipFill>
          <a:blip r:embed="rId4">
            <a:alphaModFix/>
          </a:blip>
          <a:stretch>
            <a:fillRect/>
          </a:stretch>
        </p:blipFill>
        <p:spPr>
          <a:xfrm>
            <a:off x="5783225" y="1399462"/>
            <a:ext cx="6101375" cy="3078826"/>
          </a:xfrm>
          <a:prstGeom prst="rect">
            <a:avLst/>
          </a:prstGeom>
          <a:noFill/>
          <a:ln>
            <a:noFill/>
          </a:ln>
        </p:spPr>
      </p:pic>
      <p:sp>
        <p:nvSpPr>
          <p:cNvPr id="130" name="Google Shape;130;g30c6a2dfc27_0_9"/>
          <p:cNvSpPr txBox="1"/>
          <p:nvPr/>
        </p:nvSpPr>
        <p:spPr>
          <a:xfrm>
            <a:off x="4329900" y="6312150"/>
            <a:ext cx="786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A5A5A5"/>
                </a:solidFill>
              </a:rPr>
              <a:t>Neural-Network-based Surrogate Simulator for Particle Accelerator with High Dimensional Control Settings. H. Guler , C. Bruni, J. Cohen, M. Sebag</a:t>
            </a:r>
            <a:endParaRPr sz="900">
              <a:solidFill>
                <a:srgbClr val="A5A5A5"/>
              </a:solidFill>
            </a:endParaRPr>
          </a:p>
        </p:txBody>
      </p:sp>
      <p:grpSp>
        <p:nvGrpSpPr>
          <p:cNvPr id="131" name="Google Shape;131;g30c6a2dfc27_0_9"/>
          <p:cNvGrpSpPr/>
          <p:nvPr/>
        </p:nvGrpSpPr>
        <p:grpSpPr>
          <a:xfrm>
            <a:off x="5783214" y="4572226"/>
            <a:ext cx="4134007" cy="1645983"/>
            <a:chOff x="1118216" y="1716764"/>
            <a:chExt cx="2090839" cy="2643300"/>
          </a:xfrm>
        </p:grpSpPr>
        <p:sp>
          <p:nvSpPr>
            <p:cNvPr id="132" name="Google Shape;132;g30c6a2dfc27_0_9"/>
            <p:cNvSpPr/>
            <p:nvPr/>
          </p:nvSpPr>
          <p:spPr>
            <a:xfrm>
              <a:off x="1178655" y="1716764"/>
              <a:ext cx="2030400" cy="2643300"/>
            </a:xfrm>
            <a:prstGeom prst="rect">
              <a:avLst/>
            </a:prstGeom>
            <a:solidFill>
              <a:srgbClr val="FDBB6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g30c6a2dfc27_0_9"/>
            <p:cNvSpPr/>
            <p:nvPr/>
          </p:nvSpPr>
          <p:spPr>
            <a:xfrm>
              <a:off x="1118216" y="1833169"/>
              <a:ext cx="2048100" cy="999300"/>
            </a:xfrm>
            <a:prstGeom prst="rect">
              <a:avLst/>
            </a:prstGeom>
            <a:solidFill>
              <a:srgbClr val="FFFFFF"/>
            </a:solidFill>
            <a:ln cap="flat" cmpd="sng" w="19050">
              <a:solidFill>
                <a:srgbClr val="FDBB6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30c6a2dfc27_0_9"/>
            <p:cNvSpPr/>
            <p:nvPr/>
          </p:nvSpPr>
          <p:spPr>
            <a:xfrm>
              <a:off x="1234766" y="2017867"/>
              <a:ext cx="1815000" cy="608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chemeClr val="dk1"/>
                  </a:solidFill>
                  <a:latin typeface="Roboto Medium"/>
                  <a:ea typeface="Roboto Medium"/>
                  <a:cs typeface="Roboto Medium"/>
                  <a:sym typeface="Roboto Medium"/>
                </a:rPr>
                <a:t>Multi Layer Perceptron</a:t>
              </a:r>
              <a:endParaRPr sz="1600">
                <a:solidFill>
                  <a:schemeClr val="dk1"/>
                </a:solidFill>
                <a:latin typeface="Roboto Medium"/>
                <a:ea typeface="Roboto Medium"/>
                <a:cs typeface="Roboto Medium"/>
                <a:sym typeface="Roboto Medium"/>
              </a:endParaRPr>
            </a:p>
          </p:txBody>
        </p:sp>
        <p:sp>
          <p:nvSpPr>
            <p:cNvPr id="135" name="Google Shape;135;g30c6a2dfc27_0_9"/>
            <p:cNvSpPr/>
            <p:nvPr/>
          </p:nvSpPr>
          <p:spPr>
            <a:xfrm rot="5400000">
              <a:off x="1920061" y="2973361"/>
              <a:ext cx="426900" cy="141300"/>
            </a:xfrm>
            <a:prstGeom prst="rightArrow">
              <a:avLst>
                <a:gd fmla="val 34239" name="adj1"/>
                <a:gd fmla="val 57035" name="adj2"/>
              </a:avLst>
            </a:pr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g30c6a2dfc27_0_9"/>
            <p:cNvSpPr/>
            <p:nvPr/>
          </p:nvSpPr>
          <p:spPr>
            <a:xfrm>
              <a:off x="1118309" y="3050091"/>
              <a:ext cx="2030400" cy="1264800"/>
            </a:xfrm>
            <a:prstGeom prst="rect">
              <a:avLst/>
            </a:prstGeom>
            <a:noFill/>
            <a:ln>
              <a:noFill/>
            </a:ln>
          </p:spPr>
          <p:txBody>
            <a:bodyPr anchorCtr="0" anchor="t" bIns="121900" lIns="121900" spcFirstLastPara="1" rIns="121900" wrap="square" tIns="121900">
              <a:noAutofit/>
            </a:bodyPr>
            <a:lstStyle/>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Stack all inputs and outputs</a:t>
              </a:r>
              <a:endParaRPr sz="1300">
                <a:solidFill>
                  <a:schemeClr val="dk1"/>
                </a:solidFill>
                <a:latin typeface="Roboto"/>
                <a:ea typeface="Roboto"/>
                <a:cs typeface="Roboto"/>
                <a:sym typeface="Roboto"/>
              </a:endParaRPr>
            </a:p>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10k simulations sampling A and B</a:t>
              </a:r>
              <a:endParaRPr sz="1300">
                <a:solidFill>
                  <a:schemeClr val="dk1"/>
                </a:solidFill>
                <a:latin typeface="Roboto"/>
                <a:ea typeface="Roboto"/>
                <a:cs typeface="Roboto"/>
                <a:sym typeface="Roboto"/>
              </a:endParaRPr>
            </a:p>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Minimization of the L2 loss</a:t>
              </a:r>
              <a:endParaRPr sz="1300">
                <a:solidFill>
                  <a:schemeClr val="dk1"/>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0c6a2dfc27_0_38"/>
          <p:cNvSpPr txBox="1"/>
          <p:nvPr/>
        </p:nvSpPr>
        <p:spPr>
          <a:xfrm>
            <a:off x="4329900" y="6312150"/>
            <a:ext cx="786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A5A5A5"/>
                </a:solidFill>
              </a:rPr>
              <a:t>Neural-Network-based Surrogate Simulator for Particle Accelerator with High Dimensional Control Settings. H. Guler , C. Bruni, J. Cohen, M. Sebag</a:t>
            </a:r>
            <a:endParaRPr sz="900">
              <a:solidFill>
                <a:srgbClr val="A5A5A5"/>
              </a:solidFill>
            </a:endParaRPr>
          </a:p>
        </p:txBody>
      </p:sp>
      <p:pic>
        <p:nvPicPr>
          <p:cNvPr id="143" name="Google Shape;143;g30c6a2dfc27_0_38"/>
          <p:cNvPicPr preferRelativeResize="0"/>
          <p:nvPr/>
        </p:nvPicPr>
        <p:blipFill>
          <a:blip r:embed="rId3">
            <a:alphaModFix/>
          </a:blip>
          <a:stretch>
            <a:fillRect/>
          </a:stretch>
        </p:blipFill>
        <p:spPr>
          <a:xfrm>
            <a:off x="152400" y="1247096"/>
            <a:ext cx="11887201" cy="3418731"/>
          </a:xfrm>
          <a:prstGeom prst="rect">
            <a:avLst/>
          </a:prstGeom>
          <a:noFill/>
          <a:ln>
            <a:noFill/>
          </a:ln>
        </p:spPr>
      </p:pic>
      <p:grpSp>
        <p:nvGrpSpPr>
          <p:cNvPr id="144" name="Google Shape;144;g30c6a2dfc27_0_38"/>
          <p:cNvGrpSpPr/>
          <p:nvPr/>
        </p:nvGrpSpPr>
        <p:grpSpPr>
          <a:xfrm>
            <a:off x="1611470" y="4665814"/>
            <a:ext cx="8969071" cy="1645983"/>
            <a:chOff x="1118216" y="1716764"/>
            <a:chExt cx="2090839" cy="2643300"/>
          </a:xfrm>
        </p:grpSpPr>
        <p:sp>
          <p:nvSpPr>
            <p:cNvPr id="145" name="Google Shape;145;g30c6a2dfc27_0_38"/>
            <p:cNvSpPr/>
            <p:nvPr/>
          </p:nvSpPr>
          <p:spPr>
            <a:xfrm>
              <a:off x="1178655" y="1716764"/>
              <a:ext cx="2030400" cy="2643300"/>
            </a:xfrm>
            <a:prstGeom prst="rect">
              <a:avLst/>
            </a:prstGeom>
            <a:solidFill>
              <a:srgbClr val="FDBB6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g30c6a2dfc27_0_38"/>
            <p:cNvSpPr/>
            <p:nvPr/>
          </p:nvSpPr>
          <p:spPr>
            <a:xfrm>
              <a:off x="1118216" y="1833169"/>
              <a:ext cx="2048100" cy="999300"/>
            </a:xfrm>
            <a:prstGeom prst="rect">
              <a:avLst/>
            </a:prstGeom>
            <a:solidFill>
              <a:srgbClr val="FFFFFF"/>
            </a:solidFill>
            <a:ln cap="flat" cmpd="sng" w="19050">
              <a:solidFill>
                <a:srgbClr val="FDBB6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g30c6a2dfc27_0_38"/>
            <p:cNvSpPr/>
            <p:nvPr/>
          </p:nvSpPr>
          <p:spPr>
            <a:xfrm>
              <a:off x="1234766" y="2017867"/>
              <a:ext cx="1815000" cy="608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600">
                  <a:solidFill>
                    <a:schemeClr val="dk1"/>
                  </a:solidFill>
                  <a:latin typeface="Roboto Medium"/>
                  <a:ea typeface="Roboto Medium"/>
                  <a:cs typeface="Roboto Medium"/>
                  <a:sym typeface="Roboto Medium"/>
                </a:rPr>
                <a:t>LinacNet with 6 modules corresponding to 6 diagnostic stations on the Linac</a:t>
              </a:r>
              <a:endParaRPr sz="1600">
                <a:solidFill>
                  <a:schemeClr val="dk1"/>
                </a:solidFill>
                <a:latin typeface="Roboto Medium"/>
                <a:ea typeface="Roboto Medium"/>
                <a:cs typeface="Roboto Medium"/>
                <a:sym typeface="Roboto Medium"/>
              </a:endParaRPr>
            </a:p>
          </p:txBody>
        </p:sp>
        <p:sp>
          <p:nvSpPr>
            <p:cNvPr id="148" name="Google Shape;148;g30c6a2dfc27_0_38"/>
            <p:cNvSpPr/>
            <p:nvPr/>
          </p:nvSpPr>
          <p:spPr>
            <a:xfrm rot="5400000">
              <a:off x="1920061" y="2973361"/>
              <a:ext cx="426900" cy="141300"/>
            </a:xfrm>
            <a:prstGeom prst="rightArrow">
              <a:avLst>
                <a:gd fmla="val 34239" name="adj1"/>
                <a:gd fmla="val 57035" name="adj2"/>
              </a:avLst>
            </a:prstGeom>
            <a:solidFill>
              <a:srgbClr val="FFFFFF"/>
            </a:solidFill>
            <a:ln>
              <a:noFill/>
            </a:ln>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g30c6a2dfc27_0_38"/>
            <p:cNvSpPr/>
            <p:nvPr/>
          </p:nvSpPr>
          <p:spPr>
            <a:xfrm>
              <a:off x="1118309" y="3050091"/>
              <a:ext cx="2030400" cy="1264800"/>
            </a:xfrm>
            <a:prstGeom prst="rect">
              <a:avLst/>
            </a:prstGeom>
            <a:noFill/>
            <a:ln>
              <a:noFill/>
            </a:ln>
          </p:spPr>
          <p:txBody>
            <a:bodyPr anchorCtr="0" anchor="t" bIns="121900" lIns="121900" spcFirstLastPara="1" rIns="121900" wrap="square" tIns="121900">
              <a:noAutofit/>
            </a:bodyPr>
            <a:lstStyle/>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Split input and output according to their position in the Linac</a:t>
              </a:r>
              <a:endParaRPr sz="1300">
                <a:solidFill>
                  <a:schemeClr val="dk1"/>
                </a:solidFill>
                <a:latin typeface="Roboto"/>
                <a:ea typeface="Roboto"/>
                <a:cs typeface="Roboto"/>
                <a:sym typeface="Roboto"/>
              </a:endParaRPr>
            </a:p>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Neural Network Architecture reflecting a Linac architecture</a:t>
              </a:r>
              <a:endParaRPr sz="1300">
                <a:solidFill>
                  <a:schemeClr val="dk1"/>
                </a:solidFill>
                <a:latin typeface="Roboto"/>
                <a:ea typeface="Roboto"/>
                <a:cs typeface="Roboto"/>
                <a:sym typeface="Roboto"/>
              </a:endParaRPr>
            </a:p>
            <a:p>
              <a:pPr indent="-387350" lvl="0" marL="857250" rtl="0" algn="l">
                <a:lnSpc>
                  <a:spcPct val="115000"/>
                </a:lnSpc>
                <a:spcBef>
                  <a:spcPts val="0"/>
                </a:spcBef>
                <a:spcAft>
                  <a:spcPts val="0"/>
                </a:spcAft>
                <a:buClr>
                  <a:schemeClr val="dk1"/>
                </a:buClr>
                <a:buSzPts val="1300"/>
                <a:buFont typeface="Roboto"/>
                <a:buChar char="●"/>
              </a:pPr>
              <a:r>
                <a:rPr lang="en-US" sz="1300">
                  <a:solidFill>
                    <a:schemeClr val="dk1"/>
                  </a:solidFill>
                  <a:latin typeface="Roboto"/>
                  <a:ea typeface="Roboto"/>
                  <a:cs typeface="Roboto"/>
                  <a:sym typeface="Roboto"/>
                </a:rPr>
                <a:t>Each Module models one Diagnostic (could be real or virtual)</a:t>
              </a:r>
              <a:endParaRPr sz="1300">
                <a:solidFill>
                  <a:schemeClr val="dk1"/>
                </a:solidFill>
                <a:latin typeface="Roboto"/>
                <a:ea typeface="Roboto"/>
                <a:cs typeface="Roboto"/>
                <a:sym typeface="Roboto"/>
              </a:endParaRPr>
            </a:p>
          </p:txBody>
        </p:sp>
      </p:grpSp>
      <p:sp>
        <p:nvSpPr>
          <p:cNvPr id="150" name="Google Shape;150;g30c6a2dfc27_0_38"/>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Example: Surrogate Models for Particle Accelerator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30c6a2dfc27_0_902"/>
          <p:cNvSpPr txBox="1"/>
          <p:nvPr/>
        </p:nvSpPr>
        <p:spPr>
          <a:xfrm>
            <a:off x="4329900" y="6312150"/>
            <a:ext cx="786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solidFill>
                  <a:srgbClr val="A5A5A5"/>
                </a:solidFill>
              </a:rPr>
              <a:t>Neural-Network-based Surrogate Simulator for Particle Accelerator with High Dimensional Control Settings. H. Guler , C. Bruni, J. Cohen, M. Sebag</a:t>
            </a:r>
            <a:endParaRPr sz="900">
              <a:solidFill>
                <a:srgbClr val="A5A5A5"/>
              </a:solidFill>
            </a:endParaRPr>
          </a:p>
        </p:txBody>
      </p:sp>
      <p:sp>
        <p:nvSpPr>
          <p:cNvPr id="157" name="Google Shape;157;g30c6a2dfc27_0_902"/>
          <p:cNvSpPr txBox="1"/>
          <p:nvPr>
            <p:ph type="title"/>
          </p:nvPr>
        </p:nvSpPr>
        <p:spPr>
          <a:xfrm>
            <a:off x="563425" y="307196"/>
            <a:ext cx="8934600" cy="787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Example: Surrogate Models for Particle Accelerator </a:t>
            </a:r>
            <a:endParaRPr/>
          </a:p>
        </p:txBody>
      </p:sp>
      <p:pic>
        <p:nvPicPr>
          <p:cNvPr id="158" name="Google Shape;158;g30c6a2dfc27_0_902"/>
          <p:cNvPicPr preferRelativeResize="0"/>
          <p:nvPr/>
        </p:nvPicPr>
        <p:blipFill>
          <a:blip r:embed="rId3">
            <a:alphaModFix/>
          </a:blip>
          <a:stretch>
            <a:fillRect/>
          </a:stretch>
        </p:blipFill>
        <p:spPr>
          <a:xfrm>
            <a:off x="2654177" y="1399425"/>
            <a:ext cx="6883650" cy="1729563"/>
          </a:xfrm>
          <a:prstGeom prst="rect">
            <a:avLst/>
          </a:prstGeom>
          <a:noFill/>
          <a:ln>
            <a:noFill/>
          </a:ln>
        </p:spPr>
      </p:pic>
      <p:sp>
        <p:nvSpPr>
          <p:cNvPr id="159" name="Google Shape;159;g30c6a2dfc27_0_902"/>
          <p:cNvSpPr txBox="1"/>
          <p:nvPr/>
        </p:nvSpPr>
        <p:spPr>
          <a:xfrm>
            <a:off x="2810688" y="3218170"/>
            <a:ext cx="6570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MAE of the position. The accuracy of the </a:t>
            </a:r>
            <a:r>
              <a:rPr lang="en-US"/>
              <a:t>Beam position monitors</a:t>
            </a:r>
            <a:r>
              <a:rPr lang="en-US"/>
              <a:t> is ∼ 100μm</a:t>
            </a:r>
            <a:endParaRPr/>
          </a:p>
        </p:txBody>
      </p:sp>
      <p:pic>
        <p:nvPicPr>
          <p:cNvPr id="160" name="Google Shape;160;g30c6a2dfc27_0_902"/>
          <p:cNvPicPr preferRelativeResize="0"/>
          <p:nvPr/>
        </p:nvPicPr>
        <p:blipFill>
          <a:blip r:embed="rId4">
            <a:alphaModFix/>
          </a:blip>
          <a:stretch>
            <a:fillRect/>
          </a:stretch>
        </p:blipFill>
        <p:spPr>
          <a:xfrm>
            <a:off x="2654175" y="4018075"/>
            <a:ext cx="6883659" cy="1865375"/>
          </a:xfrm>
          <a:prstGeom prst="rect">
            <a:avLst/>
          </a:prstGeom>
          <a:noFill/>
          <a:ln>
            <a:noFill/>
          </a:ln>
        </p:spPr>
      </p:pic>
      <p:sp>
        <p:nvSpPr>
          <p:cNvPr id="161" name="Google Shape;161;g30c6a2dfc27_0_902"/>
          <p:cNvSpPr txBox="1"/>
          <p:nvPr/>
        </p:nvSpPr>
        <p:spPr>
          <a:xfrm>
            <a:off x="2565889" y="5883450"/>
            <a:ext cx="7060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MAE of the charge. The accuracy of the </a:t>
            </a:r>
            <a:r>
              <a:rPr lang="en-US"/>
              <a:t>Integrated Current Transformer</a:t>
            </a:r>
            <a:r>
              <a:rPr lang="en-US"/>
              <a:t> is ∼ 10pC</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ir-gsi-folienmaster_2017_onering">
  <a:themeElements>
    <a:clrScheme name="Benutzerdefiniert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2023-12-11T09:03:46Z</dcterms:created>
  <dc:creator>Ivan Knezevic</dc:creator>
</cp:coreProperties>
</file>