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56" r:id="rId4"/>
    <p:sldId id="259" r:id="rId5"/>
    <p:sldId id="258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0" d="100"/>
          <a:sy n="70" d="100"/>
        </p:scale>
        <p:origin x="520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E83-4784-8A79-580391C16BA7}"/>
              </c:ext>
            </c:extLst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E83-4784-8A79-580391C16BA7}"/>
              </c:ext>
            </c:extLst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E83-4784-8A79-580391C16BA7}"/>
              </c:ext>
            </c:extLst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E83-4784-8A79-580391C16BA7}"/>
              </c:ext>
            </c:extLst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5E83-4784-8A79-580391C16BA7}"/>
              </c:ext>
            </c:extLst>
          </c:dPt>
          <c:dPt>
            <c:idx val="5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B-5E83-4784-8A79-580391C16BA7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  <a:alpha val="90000"/>
                </a:schemeClr>
              </a:solidFill>
              <a:ln w="19050">
                <a:solidFill>
                  <a:schemeClr val="accent1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D-5E83-4784-8A79-580391C16BA7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  <a:alpha val="90000"/>
                </a:schemeClr>
              </a:solidFill>
              <a:ln w="19050">
                <a:solidFill>
                  <a:schemeClr val="accent2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F-5E83-4784-8A79-580391C16BA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  <a:alpha val="90000"/>
                </a:schemeClr>
              </a:solidFill>
              <a:ln w="19050">
                <a:solidFill>
                  <a:schemeClr val="accent3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60000"/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11-5E83-4784-8A79-580391C16BA7}"/>
              </c:ext>
            </c:extLst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E83-4784-8A79-580391C16BA7}"/>
                </c:ext>
              </c:extLst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5E83-4784-8A79-580391C16BA7}"/>
                </c:ext>
              </c:extLst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5E83-4784-8A79-580391C16BA7}"/>
                </c:ext>
              </c:extLst>
            </c:dLbl>
            <c:dLbl>
              <c:idx val="3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5E83-4784-8A79-580391C16BA7}"/>
                </c:ext>
              </c:extLst>
            </c:dLbl>
            <c:dLbl>
              <c:idx val="4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5E83-4784-8A79-580391C16BA7}"/>
                </c:ext>
              </c:extLst>
            </c:dLbl>
            <c:dLbl>
              <c:idx val="5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B-5E83-4784-8A79-580391C16BA7}"/>
                </c:ext>
              </c:extLst>
            </c:dLbl>
            <c:dLbl>
              <c:idx val="6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1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D-5E83-4784-8A79-580391C16BA7}"/>
                </c:ext>
              </c:extLst>
            </c:dLbl>
            <c:dLbl>
              <c:idx val="7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2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F-5E83-4784-8A79-580391C16BA7}"/>
                </c:ext>
              </c:extLst>
            </c:dLbl>
            <c:dLbl>
              <c:idx val="8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accent3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5E83-4784-8A79-580391C16BA7}"/>
                </c:ext>
              </c:extLst>
            </c:dLbl>
            <c:spPr>
              <a:solidFill>
                <a:sysClr val="window" lastClr="FFFFFF">
                  <a:alpha val="90000"/>
                </a:sysClr>
              </a:solidFill>
              <a:ln w="12700" cap="flat" cmpd="sng" algn="ctr">
                <a:solidFill>
                  <a:srgbClr val="156082"/>
                </a:solidFill>
                <a:round/>
              </a:ln>
              <a:effectLst>
                <a:outerShdw blurRad="50800" dist="38100" dir="2700000" algn="tl" rotWithShape="0">
                  <a:srgbClr val="156082">
                    <a:lumMod val="75000"/>
                    <a:alpha val="40000"/>
                  </a:srgbClr>
                </a:outerShdw>
              </a:effectLst>
            </c:spPr>
            <c:dLblPos val="inEnd"/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Sheet1!$B$3:$B$11</c:f>
              <c:strCache>
                <c:ptCount val="9"/>
                <c:pt idx="0">
                  <c:v>Italy</c:v>
                </c:pt>
                <c:pt idx="1">
                  <c:v>Germany</c:v>
                </c:pt>
                <c:pt idx="2">
                  <c:v>Japan</c:v>
                </c:pt>
                <c:pt idx="3">
                  <c:v>UK</c:v>
                </c:pt>
                <c:pt idx="4">
                  <c:v>China</c:v>
                </c:pt>
                <c:pt idx="5">
                  <c:v>USA</c:v>
                </c:pt>
                <c:pt idx="6">
                  <c:v>CERN</c:v>
                </c:pt>
                <c:pt idx="7">
                  <c:v>Slovenia</c:v>
                </c:pt>
                <c:pt idx="8">
                  <c:v>Others</c:v>
                </c:pt>
              </c:strCache>
            </c:strRef>
          </c:cat>
          <c:val>
            <c:numRef>
              <c:f>Sheet1!$C$3:$C$11</c:f>
              <c:numCache>
                <c:formatCode>General</c:formatCode>
                <c:ptCount val="9"/>
                <c:pt idx="0">
                  <c:v>35</c:v>
                </c:pt>
                <c:pt idx="1">
                  <c:v>26</c:v>
                </c:pt>
                <c:pt idx="2">
                  <c:v>11</c:v>
                </c:pt>
                <c:pt idx="3">
                  <c:v>10</c:v>
                </c:pt>
                <c:pt idx="4">
                  <c:v>8</c:v>
                </c:pt>
                <c:pt idx="5">
                  <c:v>6</c:v>
                </c:pt>
                <c:pt idx="6">
                  <c:v>7</c:v>
                </c:pt>
                <c:pt idx="7">
                  <c:v>6</c:v>
                </c:pt>
                <c:pt idx="8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E83-4784-8A79-580391C16BA7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00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5011-B97B-432E-AD60-3E479EC32CF7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5FA1-64E0-412C-AB01-AC90D941A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880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5011-B97B-432E-AD60-3E479EC32CF7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5FA1-64E0-412C-AB01-AC90D941A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860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5011-B97B-432E-AD60-3E479EC32CF7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5FA1-64E0-412C-AB01-AC90D941A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0641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5011-B97B-432E-AD60-3E479EC32CF7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5FA1-64E0-412C-AB01-AC90D941A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3096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5011-B97B-432E-AD60-3E479EC32CF7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5FA1-64E0-412C-AB01-AC90D941A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94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5011-B97B-432E-AD60-3E479EC32CF7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5FA1-64E0-412C-AB01-AC90D941A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07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5011-B97B-432E-AD60-3E479EC32CF7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5FA1-64E0-412C-AB01-AC90D941A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87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5011-B97B-432E-AD60-3E479EC32CF7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5FA1-64E0-412C-AB01-AC90D941A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069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5011-B97B-432E-AD60-3E479EC32CF7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5FA1-64E0-412C-AB01-AC90D941A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270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5011-B97B-432E-AD60-3E479EC32CF7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5FA1-64E0-412C-AB01-AC90D941A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3031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5011-B97B-432E-AD60-3E479EC32CF7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C85FA1-64E0-412C-AB01-AC90D941A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070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05011-B97B-432E-AD60-3E479EC32CF7}" type="datetimeFigureOut">
              <a:rPr lang="en-GB" smtClean="0"/>
              <a:t>19/09/2025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C85FA1-64E0-412C-AB01-AC90D941A4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440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5F7F4C-7F4D-D95D-0180-0EF5E016D5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956" y="578576"/>
            <a:ext cx="8968563" cy="62794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340BCFB-32ED-96B0-0713-F143330C40CF}"/>
              </a:ext>
            </a:extLst>
          </p:cNvPr>
          <p:cNvSpPr txBox="1"/>
          <p:nvPr/>
        </p:nvSpPr>
        <p:spPr>
          <a:xfrm>
            <a:off x="4540101" y="-67755"/>
            <a:ext cx="2318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CLOSE OUT</a:t>
            </a:r>
          </a:p>
        </p:txBody>
      </p:sp>
    </p:spTree>
    <p:extLst>
      <p:ext uri="{BB962C8B-B14F-4D97-AF65-F5344CB8AC3E}">
        <p14:creationId xmlns:p14="http://schemas.microsoft.com/office/powerpoint/2010/main" val="2664223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DD2B630-2B5E-03D2-C9EF-B17445AA30DB}"/>
              </a:ext>
            </a:extLst>
          </p:cNvPr>
          <p:cNvSpPr txBox="1"/>
          <p:nvPr/>
        </p:nvSpPr>
        <p:spPr>
          <a:xfrm>
            <a:off x="291152" y="1073091"/>
            <a:ext cx="4058099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115 participants</a:t>
            </a:r>
          </a:p>
          <a:p>
            <a:endParaRPr lang="en-US" sz="3200" dirty="0"/>
          </a:p>
          <a:p>
            <a:pPr marL="457200" indent="-457200">
              <a:buFontTx/>
              <a:buChar char="-"/>
            </a:pPr>
            <a:r>
              <a:rPr lang="en-US" sz="3200" dirty="0"/>
              <a:t>9 overview talks</a:t>
            </a:r>
          </a:p>
          <a:p>
            <a:r>
              <a:rPr lang="en-US" sz="3200" dirty="0"/>
              <a:t> </a:t>
            </a:r>
          </a:p>
          <a:p>
            <a:pPr marL="457200" indent="-457200">
              <a:buFontTx/>
              <a:buChar char="-"/>
            </a:pPr>
            <a:r>
              <a:rPr lang="en-US" sz="3200" dirty="0"/>
              <a:t>49 contributed talks</a:t>
            </a:r>
          </a:p>
          <a:p>
            <a:r>
              <a:rPr lang="en-US" sz="3200" dirty="0"/>
              <a:t>(12 candidates to </a:t>
            </a:r>
          </a:p>
          <a:p>
            <a:r>
              <a:rPr lang="en-US" sz="3200" dirty="0"/>
              <a:t>the early career award)</a:t>
            </a:r>
          </a:p>
          <a:p>
            <a:endParaRPr lang="en-US" sz="3200" dirty="0"/>
          </a:p>
          <a:p>
            <a:r>
              <a:rPr lang="en-US" sz="3200" dirty="0"/>
              <a:t>- 39 posters </a:t>
            </a:r>
          </a:p>
          <a:p>
            <a:r>
              <a:rPr lang="en-US" sz="3200" dirty="0"/>
              <a:t>(15 candidates to </a:t>
            </a:r>
          </a:p>
          <a:p>
            <a:r>
              <a:rPr lang="en-US" sz="3200" dirty="0"/>
              <a:t>the early career award)</a:t>
            </a:r>
          </a:p>
          <a:p>
            <a:endParaRPr lang="en-US" sz="3200" dirty="0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CE864534-D772-75D9-ABB0-4425A8414A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3954615"/>
              </p:ext>
            </p:extLst>
          </p:nvPr>
        </p:nvGraphicFramePr>
        <p:xfrm>
          <a:off x="3751113" y="848577"/>
          <a:ext cx="7503042" cy="5465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F957B32D-528F-AFE9-5A31-0AC9DA5DA1DD}"/>
              </a:ext>
            </a:extLst>
          </p:cNvPr>
          <p:cNvSpPr txBox="1"/>
          <p:nvPr/>
        </p:nvSpPr>
        <p:spPr>
          <a:xfrm>
            <a:off x="413982" y="60265"/>
            <a:ext cx="66076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RICH2025: RELEVANT FIGURES</a:t>
            </a:r>
          </a:p>
        </p:txBody>
      </p:sp>
    </p:spTree>
    <p:extLst>
      <p:ext uri="{BB962C8B-B14F-4D97-AF65-F5344CB8AC3E}">
        <p14:creationId xmlns:p14="http://schemas.microsoft.com/office/powerpoint/2010/main" val="2903006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A23619E-DB87-8005-B29C-B4D3FCCFB4E0}"/>
              </a:ext>
            </a:extLst>
          </p:cNvPr>
          <p:cNvSpPr txBox="1"/>
          <p:nvPr/>
        </p:nvSpPr>
        <p:spPr>
          <a:xfrm>
            <a:off x="169220" y="511181"/>
            <a:ext cx="4697761" cy="62478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1</a:t>
            </a:r>
            <a:r>
              <a:rPr lang="en-US" sz="2000" b="1" baseline="30000" dirty="0">
                <a:solidFill>
                  <a:srgbClr val="0070C0"/>
                </a:solidFill>
              </a:rPr>
              <a:t>st</a:t>
            </a:r>
            <a:r>
              <a:rPr lang="en-US" sz="2000" b="1" dirty="0">
                <a:solidFill>
                  <a:srgbClr val="0070C0"/>
                </a:solidFill>
              </a:rPr>
              <a:t> Edition RICH1993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Bari (Italy) June 2-5, 1993</a:t>
            </a:r>
          </a:p>
          <a:p>
            <a:endParaRPr lang="en-US" sz="2000" b="1" dirty="0">
              <a:solidFill>
                <a:srgbClr val="0070C0"/>
              </a:solidFill>
            </a:endParaRPr>
          </a:p>
          <a:p>
            <a:r>
              <a:rPr lang="en-US" sz="2000" b="1" dirty="0"/>
              <a:t>2</a:t>
            </a:r>
            <a:r>
              <a:rPr lang="en-US" sz="2000" b="1" baseline="30000" dirty="0"/>
              <a:t>nd</a:t>
            </a:r>
            <a:r>
              <a:rPr lang="en-US" sz="2000" b="1" dirty="0"/>
              <a:t> Edition RICH1995</a:t>
            </a:r>
          </a:p>
          <a:p>
            <a:r>
              <a:rPr lang="en-US" sz="2000" b="1" dirty="0"/>
              <a:t>Uppsala (Sweden) June 12-16, 1995</a:t>
            </a:r>
          </a:p>
          <a:p>
            <a:endParaRPr lang="en-US" sz="2000" b="1" dirty="0">
              <a:solidFill>
                <a:srgbClr val="0070C0"/>
              </a:solidFill>
            </a:endParaRPr>
          </a:p>
          <a:p>
            <a:r>
              <a:rPr lang="en-US" sz="2000" b="1" dirty="0">
                <a:solidFill>
                  <a:srgbClr val="0070C0"/>
                </a:solidFill>
              </a:rPr>
              <a:t>3</a:t>
            </a:r>
            <a:r>
              <a:rPr lang="en-US" sz="2000" b="1" baseline="30000" dirty="0">
                <a:solidFill>
                  <a:srgbClr val="0070C0"/>
                </a:solidFill>
              </a:rPr>
              <a:t>rd</a:t>
            </a:r>
            <a:r>
              <a:rPr lang="en-US" sz="2000" b="1" dirty="0">
                <a:solidFill>
                  <a:srgbClr val="0070C0"/>
                </a:solidFill>
              </a:rPr>
              <a:t> Edition RICH1998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Ein Gedi (Israel) November 15-20, 1998</a:t>
            </a:r>
          </a:p>
          <a:p>
            <a:endParaRPr lang="en-US" sz="2000" b="1" dirty="0"/>
          </a:p>
          <a:p>
            <a:r>
              <a:rPr lang="en-US" sz="2000" b="1" dirty="0"/>
              <a:t>4</a:t>
            </a:r>
            <a:r>
              <a:rPr lang="en-US" sz="2000" b="1" baseline="30000" dirty="0"/>
              <a:t>th</a:t>
            </a:r>
            <a:r>
              <a:rPr lang="en-US" sz="2000" b="1" dirty="0"/>
              <a:t> Edition RICH2002</a:t>
            </a:r>
          </a:p>
          <a:p>
            <a:r>
              <a:rPr lang="en-US" sz="2000" b="1" dirty="0"/>
              <a:t>Pylos (Greece) June 5-10, 2002</a:t>
            </a:r>
          </a:p>
          <a:p>
            <a:endParaRPr lang="en-US" sz="2000" b="1" dirty="0">
              <a:solidFill>
                <a:srgbClr val="0070C0"/>
              </a:solidFill>
            </a:endParaRPr>
          </a:p>
          <a:p>
            <a:r>
              <a:rPr lang="en-US" sz="2000" b="1" dirty="0">
                <a:solidFill>
                  <a:srgbClr val="0070C0"/>
                </a:solidFill>
              </a:rPr>
              <a:t>5</a:t>
            </a:r>
            <a:r>
              <a:rPr lang="en-US" sz="2000" b="1" baseline="30000" dirty="0">
                <a:solidFill>
                  <a:srgbClr val="0070C0"/>
                </a:solidFill>
              </a:rPr>
              <a:t>th</a:t>
            </a:r>
            <a:r>
              <a:rPr lang="en-US" sz="2000" b="1" dirty="0">
                <a:solidFill>
                  <a:srgbClr val="0070C0"/>
                </a:solidFill>
              </a:rPr>
              <a:t> Edition RICH2004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Playa de Carmen (Mexico) November 30 – 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December 5, 2004</a:t>
            </a:r>
          </a:p>
          <a:p>
            <a:endParaRPr lang="en-US" sz="2000" b="1" dirty="0">
              <a:solidFill>
                <a:srgbClr val="0070C0"/>
              </a:solidFill>
            </a:endParaRPr>
          </a:p>
          <a:p>
            <a:r>
              <a:rPr lang="en-US" sz="2000" b="1" dirty="0"/>
              <a:t>6</a:t>
            </a:r>
            <a:r>
              <a:rPr lang="en-US" sz="2000" b="1" baseline="30000" dirty="0"/>
              <a:t>th</a:t>
            </a:r>
            <a:r>
              <a:rPr lang="en-US" sz="2000" b="1" dirty="0"/>
              <a:t> Edition RICH2007 </a:t>
            </a:r>
          </a:p>
          <a:p>
            <a:r>
              <a:rPr lang="en-US" sz="2000" b="1" dirty="0"/>
              <a:t>Trieste (Italy) October 15-20, 2007</a:t>
            </a:r>
          </a:p>
          <a:p>
            <a:endParaRPr lang="en-US" sz="2000" dirty="0">
              <a:solidFill>
                <a:srgbClr val="0070C0"/>
              </a:solidFill>
            </a:endParaRPr>
          </a:p>
          <a:p>
            <a:endParaRPr lang="en-US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FB4D08-5AFC-75B9-B868-478E3DE8E22B}"/>
              </a:ext>
            </a:extLst>
          </p:cNvPr>
          <p:cNvSpPr txBox="1"/>
          <p:nvPr/>
        </p:nvSpPr>
        <p:spPr>
          <a:xfrm>
            <a:off x="495865" y="-98692"/>
            <a:ext cx="40235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The RICH WS SERIES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6592DD-C3CE-BA97-674B-99A44AC9D59E}"/>
              </a:ext>
            </a:extLst>
          </p:cNvPr>
          <p:cNvSpPr txBox="1"/>
          <p:nvPr/>
        </p:nvSpPr>
        <p:spPr>
          <a:xfrm>
            <a:off x="5761328" y="566678"/>
            <a:ext cx="6096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0070C0"/>
                </a:solidFill>
              </a:rPr>
              <a:t>7</a:t>
            </a:r>
            <a:r>
              <a:rPr lang="en-US" sz="2000" b="1" baseline="30000" dirty="0">
                <a:solidFill>
                  <a:srgbClr val="0070C0"/>
                </a:solidFill>
              </a:rPr>
              <a:t>th</a:t>
            </a:r>
            <a:r>
              <a:rPr lang="en-US" sz="2000" b="1" dirty="0">
                <a:solidFill>
                  <a:srgbClr val="0070C0"/>
                </a:solidFill>
              </a:rPr>
              <a:t> Edition RICH2010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Cassis (France) May 3-7, 2010</a:t>
            </a:r>
          </a:p>
          <a:p>
            <a:endParaRPr lang="en-US" sz="2000" b="1" dirty="0">
              <a:solidFill>
                <a:srgbClr val="0070C0"/>
              </a:solidFill>
            </a:endParaRPr>
          </a:p>
          <a:p>
            <a:r>
              <a:rPr lang="en-US" sz="2000" b="1" dirty="0"/>
              <a:t>8</a:t>
            </a:r>
            <a:r>
              <a:rPr lang="en-US" sz="2000" b="1" baseline="30000" dirty="0"/>
              <a:t>th</a:t>
            </a:r>
            <a:r>
              <a:rPr lang="en-US" sz="2000" b="1" dirty="0"/>
              <a:t> Edition RICH2013</a:t>
            </a:r>
          </a:p>
          <a:p>
            <a:r>
              <a:rPr lang="en-US" sz="2000" b="1" dirty="0"/>
              <a:t>Hayama (Japan) December 2-6, 2013</a:t>
            </a:r>
          </a:p>
          <a:p>
            <a:endParaRPr lang="en-US" sz="2000" b="1" dirty="0">
              <a:solidFill>
                <a:srgbClr val="0070C0"/>
              </a:solidFill>
            </a:endParaRPr>
          </a:p>
          <a:p>
            <a:r>
              <a:rPr lang="en-US" sz="2000" b="1" dirty="0">
                <a:solidFill>
                  <a:srgbClr val="0070C0"/>
                </a:solidFill>
              </a:rPr>
              <a:t>9</a:t>
            </a:r>
            <a:r>
              <a:rPr lang="en-US" sz="2000" b="1" baseline="30000" dirty="0">
                <a:solidFill>
                  <a:srgbClr val="0070C0"/>
                </a:solidFill>
              </a:rPr>
              <a:t>th</a:t>
            </a:r>
            <a:r>
              <a:rPr lang="en-US" sz="2000" b="1" dirty="0">
                <a:solidFill>
                  <a:srgbClr val="0070C0"/>
                </a:solidFill>
              </a:rPr>
              <a:t> Edition RICH2016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Bled(Slovenia) September 5-9, 2016</a:t>
            </a:r>
          </a:p>
          <a:p>
            <a:endParaRPr lang="en-US" sz="2000" b="1" dirty="0"/>
          </a:p>
          <a:p>
            <a:r>
              <a:rPr lang="en-US" sz="2000" b="1" dirty="0"/>
              <a:t>10</a:t>
            </a:r>
            <a:r>
              <a:rPr lang="en-US" sz="2000" b="1" baseline="30000" dirty="0"/>
              <a:t>th</a:t>
            </a:r>
            <a:r>
              <a:rPr lang="en-US" sz="2000" b="1" dirty="0"/>
              <a:t> Edition RICH2018</a:t>
            </a:r>
          </a:p>
          <a:p>
            <a:r>
              <a:rPr lang="en-US" sz="2000" b="1" dirty="0"/>
              <a:t>Moscow(Russia) July 29 – August 4, 2018</a:t>
            </a:r>
          </a:p>
          <a:p>
            <a:endParaRPr lang="en-US" sz="2000" b="1" dirty="0">
              <a:solidFill>
                <a:srgbClr val="0070C0"/>
              </a:solidFill>
            </a:endParaRPr>
          </a:p>
          <a:p>
            <a:r>
              <a:rPr lang="en-US" sz="2000" b="1" dirty="0">
                <a:solidFill>
                  <a:srgbClr val="0070C0"/>
                </a:solidFill>
              </a:rPr>
              <a:t>11</a:t>
            </a:r>
            <a:r>
              <a:rPr lang="en-US" sz="2000" b="1" baseline="30000" dirty="0">
                <a:solidFill>
                  <a:srgbClr val="0070C0"/>
                </a:solidFill>
              </a:rPr>
              <a:t>th</a:t>
            </a:r>
            <a:r>
              <a:rPr lang="en-US" sz="2000" b="1" dirty="0">
                <a:solidFill>
                  <a:srgbClr val="0070C0"/>
                </a:solidFill>
              </a:rPr>
              <a:t> Edition RICH2022</a:t>
            </a:r>
          </a:p>
          <a:p>
            <a:r>
              <a:rPr lang="en-US" sz="2000" b="1" dirty="0">
                <a:solidFill>
                  <a:srgbClr val="0070C0"/>
                </a:solidFill>
              </a:rPr>
              <a:t>Edinburgh (United Kingdom) September 12-16, 2022</a:t>
            </a:r>
          </a:p>
          <a:p>
            <a:endParaRPr lang="en-US" sz="2000" b="1" dirty="0">
              <a:solidFill>
                <a:srgbClr val="0070C0"/>
              </a:solidFill>
            </a:endParaRPr>
          </a:p>
          <a:p>
            <a:r>
              <a:rPr lang="en-US" sz="2000" b="1" dirty="0"/>
              <a:t>12</a:t>
            </a:r>
            <a:r>
              <a:rPr lang="en-US" sz="2000" b="1" baseline="30000" dirty="0"/>
              <a:t>th</a:t>
            </a:r>
            <a:r>
              <a:rPr lang="en-US" sz="2000" b="1" dirty="0"/>
              <a:t> Edition RICH2025</a:t>
            </a:r>
          </a:p>
          <a:p>
            <a:r>
              <a:rPr lang="en-US" sz="2000" b="1" dirty="0"/>
              <a:t>Mainz(Germany) September 15-19, 2025</a:t>
            </a:r>
          </a:p>
          <a:p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2F8AF4D-D4F4-CCE2-16D9-41ECAA4689B5}"/>
              </a:ext>
            </a:extLst>
          </p:cNvPr>
          <p:cNvSpPr/>
          <p:nvPr/>
        </p:nvSpPr>
        <p:spPr>
          <a:xfrm>
            <a:off x="0" y="3894160"/>
            <a:ext cx="4744872" cy="156949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8989AEF-DCFF-905F-21D7-AC8816D1911E}"/>
              </a:ext>
            </a:extLst>
          </p:cNvPr>
          <p:cNvSpPr/>
          <p:nvPr/>
        </p:nvSpPr>
        <p:spPr>
          <a:xfrm>
            <a:off x="5384042" y="1039504"/>
            <a:ext cx="4744872" cy="156949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988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653A1D-AED3-EF58-5D35-1D203D91D6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1299" y="800559"/>
            <a:ext cx="6974958" cy="473133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6376" y="10866"/>
            <a:ext cx="48177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Next RICH Workshops</a:t>
            </a:r>
            <a:endParaRPr lang="en-GB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EC3E80-8BB4-E379-E555-8A8440573EFD}"/>
              </a:ext>
            </a:extLst>
          </p:cNvPr>
          <p:cNvSpPr txBox="1"/>
          <p:nvPr/>
        </p:nvSpPr>
        <p:spPr>
          <a:xfrm>
            <a:off x="242433" y="2067468"/>
            <a:ext cx="41930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LOC: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Toru Iijima (Nagoya), Kenji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Inami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(Nagoya), Hidekazu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Kakuno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(TMU), Kodai Matsuoka (KEK), Shohei Nishida (KEK)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EC96B18-4222-AB38-79B5-A661E8A5BF2D}"/>
              </a:ext>
            </a:extLst>
          </p:cNvPr>
          <p:cNvSpPr txBox="1"/>
          <p:nvPr/>
        </p:nvSpPr>
        <p:spPr>
          <a:xfrm>
            <a:off x="303028" y="800559"/>
            <a:ext cx="3374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RICH2028: Japan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36111E5-D57E-010B-D89F-B38D18AF651F}"/>
              </a:ext>
            </a:extLst>
          </p:cNvPr>
          <p:cNvSpPr txBox="1"/>
          <p:nvPr/>
        </p:nvSpPr>
        <p:spPr>
          <a:xfrm>
            <a:off x="187022" y="4783430"/>
            <a:ext cx="48644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RICH2031: Ferrara (Italy)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3163FC-2F65-DB51-602A-2D7DC17B8762}"/>
              </a:ext>
            </a:extLst>
          </p:cNvPr>
          <p:cNvSpPr txBox="1"/>
          <p:nvPr/>
        </p:nvSpPr>
        <p:spPr>
          <a:xfrm>
            <a:off x="362988" y="5395247"/>
            <a:ext cx="41930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LOC:</a:t>
            </a:r>
          </a:p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Roberto Calabrese, Giovanni Cavallero,</a:t>
            </a:r>
          </a:p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Marco Contalbrigo, Massimiliano Fiorini</a:t>
            </a:r>
          </a:p>
          <a:p>
            <a:r>
              <a:rPr lang="it-IT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INFN and University of Ferrara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74608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6093" y="501041"/>
            <a:ext cx="22475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Proceedings</a:t>
            </a:r>
            <a:endParaRPr lang="en-GB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3430" y="632969"/>
            <a:ext cx="11498892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sz="2400" dirty="0"/>
              <a:t>Elsevier/North-Holland Publishing Company will publish the proceedings as a special </a:t>
            </a:r>
          </a:p>
          <a:p>
            <a:r>
              <a:rPr lang="en-GB" sz="2400" dirty="0"/>
              <a:t>issue of Nuclear Instruments &amp; Methods in Physics Research, Section A </a:t>
            </a:r>
          </a:p>
          <a:p>
            <a:endParaRPr lang="en-GB" sz="2400" dirty="0"/>
          </a:p>
          <a:p>
            <a:r>
              <a:rPr lang="en-GB" sz="2400" dirty="0"/>
              <a:t>The deadline for the paper submission is </a:t>
            </a:r>
            <a:r>
              <a:rPr lang="en-GB" sz="2400" b="1" u="sng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January 15, 2026</a:t>
            </a:r>
          </a:p>
          <a:p>
            <a:endParaRPr lang="en-US" sz="2400" dirty="0"/>
          </a:p>
          <a:p>
            <a:r>
              <a:rPr lang="en-GB" sz="2400" dirty="0"/>
              <a:t>The paper must be written in </a:t>
            </a:r>
            <a:r>
              <a:rPr lang="en-GB" sz="2400" b="1" dirty="0"/>
              <a:t>LaTeX </a:t>
            </a:r>
            <a:r>
              <a:rPr lang="en-GB" sz="2400" dirty="0"/>
              <a:t>or</a:t>
            </a:r>
            <a:r>
              <a:rPr lang="en-GB" sz="2400" b="1" dirty="0"/>
              <a:t> Microsoft Word</a:t>
            </a:r>
            <a:endParaRPr lang="en-GB" sz="2400" dirty="0"/>
          </a:p>
          <a:p>
            <a:endParaRPr lang="en-US" sz="2400" dirty="0"/>
          </a:p>
          <a:p>
            <a:r>
              <a:rPr lang="en-US" sz="2400" dirty="0"/>
              <a:t>Maximum number of pages:</a:t>
            </a:r>
          </a:p>
          <a:p>
            <a:r>
              <a:rPr lang="en-GB" sz="2400" b="1" dirty="0"/>
              <a:t>Invited talks: 8 pages</a:t>
            </a:r>
          </a:p>
          <a:p>
            <a:r>
              <a:rPr lang="en-GB" sz="2400" b="1" dirty="0"/>
              <a:t>Contributed talks: 4 pages</a:t>
            </a:r>
          </a:p>
          <a:p>
            <a:r>
              <a:rPr lang="en-GB" sz="2400" b="1" dirty="0"/>
              <a:t>Posters: 3 pages </a:t>
            </a:r>
          </a:p>
          <a:p>
            <a:endParaRPr lang="en-GB" sz="2400" b="1" dirty="0"/>
          </a:p>
          <a:p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60405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1320" y="844693"/>
            <a:ext cx="11213910" cy="5748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kern="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I would like to </a:t>
            </a:r>
            <a:r>
              <a:rPr lang="en-US" sz="3200" b="1" kern="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express my sincere thanks to our hosts, Jochen and his collaborators, for the impeccable and meticulous organization of the WS and a very effective collaboration with the SAC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b="1" kern="1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To my colleagues in the advisory committee for the qualified support I have received in arranging a great scientific program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3200" b="1" kern="1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MS Mincho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3200" b="1" kern="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To all the attendees and to the speakers and poster contributors, their active participation is the heart of this series of WS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412313" y="86766"/>
            <a:ext cx="43748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Acknowledgements</a:t>
            </a:r>
            <a:endParaRPr lang="en-GB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577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66310D-4CBA-E6EB-5219-208912DE8325}"/>
              </a:ext>
            </a:extLst>
          </p:cNvPr>
          <p:cNvSpPr txBox="1"/>
          <p:nvPr/>
        </p:nvSpPr>
        <p:spPr>
          <a:xfrm>
            <a:off x="2875128" y="1351815"/>
            <a:ext cx="6096000" cy="2958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kern="1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MS Mincho"/>
                <a:cs typeface="Times New Roman" panose="02020603050405020304" pitchFamily="18" charset="0"/>
              </a:rPr>
              <a:t>HAVE A SAFE TRIP HOME AND LOOK FORWARD TO SEEING YOU  IN 2028 IN JAPAN</a:t>
            </a:r>
          </a:p>
        </p:txBody>
      </p:sp>
    </p:spTree>
    <p:extLst>
      <p:ext uri="{BB962C8B-B14F-4D97-AF65-F5344CB8AC3E}">
        <p14:creationId xmlns:p14="http://schemas.microsoft.com/office/powerpoint/2010/main" val="21250571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406</Words>
  <Application>Microsoft Office PowerPoint</Application>
  <PresentationFormat>Widescreen</PresentationFormat>
  <Paragraphs>88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Eugenio Nappi</dc:creator>
  <cp:lastModifiedBy>Eugenio Nappi</cp:lastModifiedBy>
  <cp:revision>30</cp:revision>
  <dcterms:created xsi:type="dcterms:W3CDTF">2018-08-02T21:11:00Z</dcterms:created>
  <dcterms:modified xsi:type="dcterms:W3CDTF">2025-09-19T05:34:18Z</dcterms:modified>
</cp:coreProperties>
</file>