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1"/>
  </p:notesMasterIdLst>
  <p:sldIdLst>
    <p:sldId id="256" r:id="rId2"/>
    <p:sldId id="257" r:id="rId3"/>
    <p:sldId id="259" r:id="rId4"/>
    <p:sldId id="269" r:id="rId5"/>
    <p:sldId id="271" r:id="rId6"/>
    <p:sldId id="260" r:id="rId7"/>
    <p:sldId id="288" r:id="rId8"/>
    <p:sldId id="261" r:id="rId9"/>
    <p:sldId id="284" r:id="rId10"/>
    <p:sldId id="285" r:id="rId11"/>
    <p:sldId id="277" r:id="rId12"/>
    <p:sldId id="263" r:id="rId13"/>
    <p:sldId id="264" r:id="rId14"/>
    <p:sldId id="278" r:id="rId15"/>
    <p:sldId id="265" r:id="rId16"/>
    <p:sldId id="273" r:id="rId17"/>
    <p:sldId id="283" r:id="rId18"/>
    <p:sldId id="274" r:id="rId19"/>
    <p:sldId id="275" r:id="rId20"/>
    <p:sldId id="279" r:id="rId21"/>
    <p:sldId id="267" r:id="rId22"/>
    <p:sldId id="290" r:id="rId23"/>
    <p:sldId id="266" r:id="rId24"/>
    <p:sldId id="292" r:id="rId25"/>
    <p:sldId id="287" r:id="rId26"/>
    <p:sldId id="258" r:id="rId27"/>
    <p:sldId id="289" r:id="rId28"/>
    <p:sldId id="270" r:id="rId29"/>
    <p:sldId id="280" r:id="rId30"/>
  </p:sldIdLst>
  <p:sldSz cx="9144000" cy="5143500" type="screen16x9"/>
  <p:notesSz cx="6858000" cy="9144000"/>
  <p:embeddedFontLst>
    <p:embeddedFont>
      <p:font typeface="Cambria Math" panose="02040503050406030204" pitchFamily="18" charset="0"/>
      <p:regular r:id="rId32"/>
    </p:embeddedFont>
    <p:embeddedFont>
      <p:font typeface="Merriweather" pitchFamily="2" charset="77"/>
      <p:regular r:id="rId33"/>
      <p:bold r:id="rId34"/>
      <p:italic r:id="rId35"/>
      <p:boldItalic r:id="rId36"/>
    </p:embeddedFon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55"/>
    <a:srgbClr val="FCC36B"/>
    <a:srgbClr val="FDDAA1"/>
    <a:srgbClr val="EDCD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79"/>
    <p:restoredTop sz="94650"/>
  </p:normalViewPr>
  <p:slideViewPr>
    <p:cSldViewPr snapToGrid="0">
      <p:cViewPr>
        <p:scale>
          <a:sx n="148" d="100"/>
          <a:sy n="148" d="100"/>
        </p:scale>
        <p:origin x="656" y="3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6T08:21:26.077"/>
    </inkml:context>
    <inkml:brush xml:id="br0">
      <inkml:brushProperty name="width" value="0.05" units="cm"/>
      <inkml:brushProperty name="height" value="0.05" units="cm"/>
      <inkml:brushProperty name="color" value="#004F8B"/>
    </inkml:brush>
  </inkml:definitions>
  <inkml:trace contextRef="#ctx0" brushRef="#br0">0 1437 24575,'34'0'0,"5"0"0,12 0 0,1 0 0,-3 1 0,-8 4 0,-8 0 0,-5 0 0,-6-3 0,-3-2 0,-3 0 0,1 0 0,2 0 0,1 0 0,1-4 0,6-3 0,-2-4 0,-1-2 0,-3 1 0,-4-1 0,-4 0 0,-3-4 0,-4-1 0,-2-4 0,0-2 0,-2-1 0,0-2 0,-2-2 0,0 0 0,0-1 0,0 1 0,0-1 0,0-3 0,0-2 0,-2-2 0,-3-3 0,-1-3 0,-1-5 0,2-6 0,2-3 0,1-3 0,2-1 0,0 0 0,0-2 0,0-2 0,2 0 0,5 4 0,3 7 0,4 8 0,0 8 0,-1 5 0,2 3 0,1 3 0,1 2 0,0 4 0,2 3 0,1 6 0,4 4 0,3 3 0,2 4 0,4 1 0,-2 0 0,1 0 0,-5 0 0,-3 4 0,-7 6 0,-7 6 0,-5 6 0,-3 3 0,-2-1 0,0-3 0,0-10 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9-16T08:21:26.078"/>
    </inkml:context>
    <inkml:brush xml:id="br0">
      <inkml:brushProperty name="width" value="0.05" units="cm"/>
      <inkml:brushProperty name="height" value="0.05" units="cm"/>
      <inkml:brushProperty name="color" value="#004F8B"/>
    </inkml:brush>
  </inkml:definitions>
  <inkml:trace contextRef="#ctx0" brushRef="#br0">0 1134 24575,'32'0'0,"10"-1"0,13-4 0,3-4 0,-4-4 0,-10-3 0,-11 0 0,-10-2 0,-8 1 0,-6-2 0,-4-1 0,-3-2 0,-2-2 0,0 3 0,0-2 0,0-1 0,-2-3 0,0-5 0,-1 0 0,1-1 0,2-1 0,-2-4 0,-1-4 0,0-2 0,1-2 0,2 0 0,0 0 0,0-1 0,0 2 0,0 4 0,0 4 0,0 3 0,2 6 0,2 2 0,2 4 0,3 3 0,2 0 0,0 4 0,1 3 0,2 0 0,3 2 0,3 2 0,2 2 0,-1 2 0,0 1 0,0 1 0,-1 1 0,-1 1 0,0 0 0,2 0 0,1-1 0,2-1 0,-1 0 0,-2-2 0,-3 1 0,-6 0 0,-2-1 0,-1 2 0,-2 0 0,2 1 0,0-1 0,5-2 0,5-2 0,6-4 0,-1 1 0,-3 0 0,-6 3 0,-9 4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7a277a3b6e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7a277a3b6e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7a277a3b6e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7a277a3b6e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7a277a3b6e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7a277a3b6e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 to keep high acceptance for Lc daughters. You can see the hit profiles at the RICH entrance on the left</a:t>
            </a:r>
          </a:p>
        </p:txBody>
      </p:sp>
    </p:spTree>
    <p:extLst>
      <p:ext uri="{BB962C8B-B14F-4D97-AF65-F5344CB8AC3E}">
        <p14:creationId xmlns:p14="http://schemas.microsoft.com/office/powerpoint/2010/main" val="3812143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16E46-AA67-23BD-0DFC-584F93D23A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03B57-D526-2C9F-BFCC-195E99FD17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3F5A531-41DC-79A4-F6F1-55A125B5B5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0255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 studied p/k/pi separation as a function of the pixel size with two different pixelization for MCPs/</a:t>
            </a:r>
            <a:r>
              <a:rPr lang="en-US" dirty="0" err="1"/>
              <a:t>SipMs</a:t>
            </a:r>
            <a:r>
              <a:rPr lang="en-US" dirty="0"/>
              <a:t> devised: 16x16 channels which correspond to 3mm pitch and 32x32 channels </a:t>
            </a:r>
          </a:p>
          <a:p>
            <a:r>
              <a:rPr lang="en-US" dirty="0"/>
              <a:t>For each track as re constructed by the tracker, as illustrated below for the case </a:t>
            </a:r>
            <a:r>
              <a:rPr lang="en-US" dirty="0" err="1"/>
              <a:t>iof</a:t>
            </a:r>
            <a:r>
              <a:rPr lang="en-US" dirty="0"/>
              <a:t> 16x16 segmentation, we compute the expected ring center position and the expected ring radius under the three mass hypo. And on the right you see the separation computed for a pion track as the difference btw the expected radius and the radius of each hit in the ring, where we defined the separation as the difference btw the spread the spread of the ring larger than the resolution. We obtained that a segmentation of 16x16 is already at the limit for a good separation. </a:t>
            </a:r>
          </a:p>
        </p:txBody>
      </p:sp>
    </p:spTree>
    <p:extLst>
      <p:ext uri="{BB962C8B-B14F-4D97-AF65-F5344CB8AC3E}">
        <p14:creationId xmlns:p14="http://schemas.microsoft.com/office/powerpoint/2010/main" val="373620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7a277a3b6e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7a277a3b6e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New front-end setup is installed in Genoa, in collaboration with INFN </a:t>
            </a:r>
            <a:r>
              <a:rPr lang="en-US" dirty="0" err="1"/>
              <a:t>torino</a:t>
            </a:r>
            <a:r>
              <a:rPr lang="en-US" dirty="0"/>
              <a:t> and Bologna. As FE electronics we are using the ALOR-FE-DUAL board with 2 ALCOR chips installed at 32 channels each. Then we build an adapter to transport signal from the </a:t>
            </a:r>
            <a:r>
              <a:rPr lang="en-US" dirty="0" err="1"/>
              <a:t>SiPM</a:t>
            </a:r>
            <a:r>
              <a:rPr lang="en-US" dirty="0"/>
              <a:t> board to the FE board. And we are using an readout board with FPGA </a:t>
            </a:r>
            <a:r>
              <a:rPr lang="en-US" dirty="0" err="1"/>
              <a:t>xiling</a:t>
            </a:r>
            <a:r>
              <a:rPr lang="en-US" dirty="0"/>
              <a:t> VC707 and Firefly link provided by Bologna. The setup is functional as can be seen from the figure on the right of the threshold scan. Where clean signals can be observed from 1 to3 photoelectrons. </a:t>
            </a:r>
          </a:p>
        </p:txBody>
      </p:sp>
    </p:spTree>
    <p:extLst>
      <p:ext uri="{BB962C8B-B14F-4D97-AF65-F5344CB8AC3E}">
        <p14:creationId xmlns:p14="http://schemas.microsoft.com/office/powerpoint/2010/main" val="4079817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7a277a3b6e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37a277a3b6e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Microchannels … and this developed in Florence group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a:extLst>
            <a:ext uri="{FF2B5EF4-FFF2-40B4-BE49-F238E27FC236}">
              <a16:creationId xmlns:a16="http://schemas.microsoft.com/office/drawing/2014/main" id="{FB59D194-F5B0-D16A-887A-A95149CC921B}"/>
            </a:ext>
          </a:extLst>
        </p:cNvPr>
        <p:cNvGrpSpPr/>
        <p:nvPr/>
      </p:nvGrpSpPr>
      <p:grpSpPr>
        <a:xfrm>
          <a:off x="0" y="0"/>
          <a:ext cx="0" cy="0"/>
          <a:chOff x="0" y="0"/>
          <a:chExt cx="0" cy="0"/>
        </a:xfrm>
      </p:grpSpPr>
      <p:sp>
        <p:nvSpPr>
          <p:cNvPr id="254" name="Google Shape;254;g37a277a3b6e_0_542:notes">
            <a:extLst>
              <a:ext uri="{FF2B5EF4-FFF2-40B4-BE49-F238E27FC236}">
                <a16:creationId xmlns:a16="http://schemas.microsoft.com/office/drawing/2014/main" id="{1C7228E8-891C-7ECA-2DC4-EC177D309F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37a277a3b6e_0_542:notes">
            <a:extLst>
              <a:ext uri="{FF2B5EF4-FFF2-40B4-BE49-F238E27FC236}">
                <a16:creationId xmlns:a16="http://schemas.microsoft.com/office/drawing/2014/main" id="{30A82A69-A160-33AE-2702-F64B487AA1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6792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7a277a3b6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7a277a3b6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7a277a3b6e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7a277a3b6e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7a277a3b6e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7a277a3b6e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18257EB8-04A1-B0B7-EC84-DE650F083C3B}"/>
            </a:ext>
          </a:extLst>
        </p:cNvPr>
        <p:cNvGrpSpPr/>
        <p:nvPr/>
      </p:nvGrpSpPr>
      <p:grpSpPr>
        <a:xfrm>
          <a:off x="0" y="0"/>
          <a:ext cx="0" cy="0"/>
          <a:chOff x="0" y="0"/>
          <a:chExt cx="0" cy="0"/>
        </a:xfrm>
      </p:grpSpPr>
      <p:sp>
        <p:nvSpPr>
          <p:cNvPr id="165" name="Google Shape;165;g37a277a3b6e_0_214:notes">
            <a:extLst>
              <a:ext uri="{FF2B5EF4-FFF2-40B4-BE49-F238E27FC236}">
                <a16:creationId xmlns:a16="http://schemas.microsoft.com/office/drawing/2014/main" id="{486FEBCB-D9B9-E4A7-7C1E-889B619ACCE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7a277a3b6e_0_214:notes">
            <a:extLst>
              <a:ext uri="{FF2B5EF4-FFF2-40B4-BE49-F238E27FC236}">
                <a16:creationId xmlns:a16="http://schemas.microsoft.com/office/drawing/2014/main" id="{8ED03E32-6185-2D73-61D1-8C139920E68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1127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7a277a3b6e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7a277a3b6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7a277a3b6e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7a277a3b6e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7a277a3b6e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37a277a3b6e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7a277a3b6e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7a277a3b6e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original proposal made by Roger Forty consists of a long vessel radiator filled with He/Ne, low refractive index gases. An exit window is placed at the entrance of the RICH. And a simple layout of one spherical mirror is designed to deflect </a:t>
            </a:r>
            <a:r>
              <a:rPr lang="en-US" dirty="0" err="1"/>
              <a:t>oparticles</a:t>
            </a:r>
            <a:r>
              <a:rPr lang="en-US" dirty="0"/>
              <a:t> onto a photodetector plane. </a:t>
            </a:r>
          </a:p>
        </p:txBody>
      </p:sp>
    </p:spTree>
    <p:extLst>
      <p:ext uri="{BB962C8B-B14F-4D97-AF65-F5344CB8AC3E}">
        <p14:creationId xmlns:p14="http://schemas.microsoft.com/office/powerpoint/2010/main" val="3019162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7a277a3b6e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7a277a3b6e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 can we build the best detector for our </a:t>
            </a:r>
            <a:r>
              <a:rPr lang="en-US" dirty="0" err="1"/>
              <a:t>phycsi</a:t>
            </a:r>
            <a:r>
              <a:rPr lang="en-US" dirty="0"/>
              <a:t> case? The choice of the layout is driven by these requirements. </a:t>
            </a:r>
          </a:p>
          <a:p>
            <a:pPr marL="0" lvl="0" indent="0" algn="l" rtl="0">
              <a:spcBef>
                <a:spcPts val="0"/>
              </a:spcBef>
              <a:spcAft>
                <a:spcPts val="0"/>
              </a:spcAft>
              <a:buNone/>
            </a:pPr>
            <a:r>
              <a:rPr lang="en-US" dirty="0"/>
              <a:t>The RICH need to satisfy these requirements which are driven the choice of the definite layout. The design of the RICH detector is a compromise btw efficiency in different requirements.1</a:t>
            </a:r>
          </a:p>
          <a:p>
            <a:pPr marL="228600" lvl="0" indent="-228600" algn="l" rtl="0">
              <a:spcBef>
                <a:spcPts val="0"/>
              </a:spcBef>
              <a:spcAft>
                <a:spcPts val="0"/>
              </a:spcAft>
              <a:buAutoNum type="arabicParenR"/>
            </a:pPr>
            <a:r>
              <a:rPr lang="en-US" dirty="0"/>
              <a:t>Good separation up to 1 </a:t>
            </a:r>
            <a:r>
              <a:rPr lang="en-US" dirty="0" err="1"/>
              <a:t>Te</a:t>
            </a:r>
            <a:endParaRPr lang="en-US" dirty="0"/>
          </a:p>
          <a:p>
            <a:pPr marL="228600" lvl="0" indent="-228600" algn="l" rtl="0">
              <a:spcBef>
                <a:spcPts val="0"/>
              </a:spcBef>
              <a:spcAft>
                <a:spcPts val="0"/>
              </a:spcAft>
              <a:buAutoNum type="arabicParenR"/>
            </a:pPr>
            <a:r>
              <a:rPr lang="en-US" dirty="0"/>
              <a:t>Maximum photon yield </a:t>
            </a:r>
            <a:r>
              <a:rPr lang="en-US" dirty="0">
                <a:sym typeface="Wingdings" pitchFamily="2" charset="2"/>
              </a:rPr>
              <a:t> in order to increase the yield with respect to the original layout we want to increase the length. </a:t>
            </a:r>
            <a:r>
              <a:rPr lang="en-US" dirty="0" err="1">
                <a:sym typeface="Wingdings" pitchFamily="2" charset="2"/>
              </a:rPr>
              <a:t>Npe</a:t>
            </a:r>
            <a:r>
              <a:rPr lang="en-US" dirty="0">
                <a:sym typeface="Wingdings" pitchFamily="2" charset="2"/>
              </a:rPr>
              <a:t> is the integral of the </a:t>
            </a:r>
            <a:r>
              <a:rPr lang="en-US" dirty="0" err="1">
                <a:sym typeface="Wingdings" pitchFamily="2" charset="2"/>
              </a:rPr>
              <a:t>sinthetac</a:t>
            </a:r>
            <a:r>
              <a:rPr lang="en-US" dirty="0">
                <a:sym typeface="Wingdings" pitchFamily="2" charset="2"/>
              </a:rPr>
              <a:t> where the efficiency accounts for all sources of inefficiency, especially  the sensor QE or PDE as illustrated in the fig. on the right for the MCCP of </a:t>
            </a:r>
            <a:r>
              <a:rPr lang="en-US" dirty="0" err="1">
                <a:sym typeface="Wingdings" pitchFamily="2" charset="2"/>
              </a:rPr>
              <a:t>hamamatzu</a:t>
            </a:r>
            <a:r>
              <a:rPr lang="en-US" dirty="0">
                <a:sym typeface="Wingdings" pitchFamily="2" charset="2"/>
              </a:rPr>
              <a:t>. </a:t>
            </a:r>
          </a:p>
          <a:p>
            <a:pPr marL="228600" lvl="0" indent="-228600" algn="l" rtl="0">
              <a:spcBef>
                <a:spcPts val="0"/>
              </a:spcBef>
              <a:spcAft>
                <a:spcPts val="0"/>
              </a:spcAft>
              <a:buAutoNum type="arabicParenR"/>
            </a:pPr>
            <a:r>
              <a:rPr lang="en-US" dirty="0">
                <a:sym typeface="Wingdings" pitchFamily="2" charset="2"/>
              </a:rPr>
              <a:t>For building a good RICH detector we need to maintain small </a:t>
            </a:r>
            <a:r>
              <a:rPr lang="en-US" dirty="0" err="1">
                <a:sym typeface="Wingdings" pitchFamily="2" charset="2"/>
              </a:rPr>
              <a:t>ckv</a:t>
            </a:r>
            <a:r>
              <a:rPr lang="en-US" dirty="0">
                <a:sym typeface="Wingdings" pitchFamily="2" charset="2"/>
              </a:rPr>
              <a:t> angle uncertainty, currently limited by chromatic and pixel size error. We optimize the choice with various contributions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7a277a3b6e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7a277a3b6e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54"/>
        <p:cNvGrpSpPr/>
        <p:nvPr/>
      </p:nvGrpSpPr>
      <p:grpSpPr>
        <a:xfrm>
          <a:off x="0" y="0"/>
          <a:ext cx="0" cy="0"/>
          <a:chOff x="0" y="0"/>
          <a:chExt cx="0" cy="0"/>
        </a:xfrm>
      </p:grpSpPr>
      <p:sp>
        <p:nvSpPr>
          <p:cNvPr id="55" name="Google Shape;55;p1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txBody>
          <a:bodyPr/>
          <a:lstStyle/>
          <a:p>
            <a:endParaRPr lang="en-US"/>
          </a:p>
        </p:txBody>
      </p:sp>
      <p:sp>
        <p:nvSpPr>
          <p:cNvPr id="56" name="Google Shape;56;p1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57" name="Google Shape;57;p14"/>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99"/>
        <p:cNvGrpSpPr/>
        <p:nvPr/>
      </p:nvGrpSpPr>
      <p:grpSpPr>
        <a:xfrm>
          <a:off x="0" y="0"/>
          <a:ext cx="0" cy="0"/>
          <a:chOff x="0" y="0"/>
          <a:chExt cx="0" cy="0"/>
        </a:xfrm>
      </p:grpSpPr>
      <p:sp>
        <p:nvSpPr>
          <p:cNvPr id="100" name="Google Shape;100;p23"/>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101" name="Google Shape;101;p23"/>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102" name="Google Shape;10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style">
  <p:cSld name="TITLE_ONLY_1">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2600"/>
              <a:buNone/>
              <a:defRPr sz="2600">
                <a:solidFill>
                  <a:schemeClr val="dk1"/>
                </a:solidFill>
              </a:defRPr>
            </a:lvl1pPr>
            <a:lvl2pPr lvl="1">
              <a:spcBef>
                <a:spcPts val="0"/>
              </a:spcBef>
              <a:spcAft>
                <a:spcPts val="0"/>
              </a:spcAft>
              <a:buClr>
                <a:schemeClr val="lt1"/>
              </a:buClr>
              <a:buSzPts val="2600"/>
              <a:buNone/>
              <a:defRPr sz="2600">
                <a:solidFill>
                  <a:schemeClr val="lt1"/>
                </a:solidFill>
              </a:defRPr>
            </a:lvl2pPr>
            <a:lvl3pPr lvl="2">
              <a:spcBef>
                <a:spcPts val="0"/>
              </a:spcBef>
              <a:spcAft>
                <a:spcPts val="0"/>
              </a:spcAft>
              <a:buClr>
                <a:schemeClr val="lt1"/>
              </a:buClr>
              <a:buSzPts val="2600"/>
              <a:buNone/>
              <a:defRPr sz="2600">
                <a:solidFill>
                  <a:schemeClr val="lt1"/>
                </a:solidFill>
              </a:defRPr>
            </a:lvl3pPr>
            <a:lvl4pPr lvl="3">
              <a:spcBef>
                <a:spcPts val="0"/>
              </a:spcBef>
              <a:spcAft>
                <a:spcPts val="0"/>
              </a:spcAft>
              <a:buClr>
                <a:schemeClr val="lt1"/>
              </a:buClr>
              <a:buSzPts val="2600"/>
              <a:buNone/>
              <a:defRPr sz="2600">
                <a:solidFill>
                  <a:schemeClr val="lt1"/>
                </a:solidFill>
              </a:defRPr>
            </a:lvl4pPr>
            <a:lvl5pPr lvl="4">
              <a:spcBef>
                <a:spcPts val="0"/>
              </a:spcBef>
              <a:spcAft>
                <a:spcPts val="0"/>
              </a:spcAft>
              <a:buClr>
                <a:schemeClr val="lt1"/>
              </a:buClr>
              <a:buSzPts val="2600"/>
              <a:buNone/>
              <a:defRPr sz="2600">
                <a:solidFill>
                  <a:schemeClr val="lt1"/>
                </a:solidFill>
              </a:defRPr>
            </a:lvl5pPr>
            <a:lvl6pPr lvl="5">
              <a:spcBef>
                <a:spcPts val="0"/>
              </a:spcBef>
              <a:spcAft>
                <a:spcPts val="0"/>
              </a:spcAft>
              <a:buClr>
                <a:schemeClr val="lt1"/>
              </a:buClr>
              <a:buSzPts val="2600"/>
              <a:buNone/>
              <a:defRPr sz="2600">
                <a:solidFill>
                  <a:schemeClr val="lt1"/>
                </a:solidFill>
              </a:defRPr>
            </a:lvl6pPr>
            <a:lvl7pPr lvl="6">
              <a:spcBef>
                <a:spcPts val="0"/>
              </a:spcBef>
              <a:spcAft>
                <a:spcPts val="0"/>
              </a:spcAft>
              <a:buClr>
                <a:schemeClr val="lt1"/>
              </a:buClr>
              <a:buSzPts val="2600"/>
              <a:buNone/>
              <a:defRPr sz="2600">
                <a:solidFill>
                  <a:schemeClr val="lt1"/>
                </a:solidFill>
              </a:defRPr>
            </a:lvl7pPr>
            <a:lvl8pPr lvl="7">
              <a:spcBef>
                <a:spcPts val="0"/>
              </a:spcBef>
              <a:spcAft>
                <a:spcPts val="0"/>
              </a:spcAft>
              <a:buClr>
                <a:schemeClr val="lt1"/>
              </a:buClr>
              <a:buSzPts val="2600"/>
              <a:buNone/>
              <a:defRPr sz="2600">
                <a:solidFill>
                  <a:schemeClr val="lt1"/>
                </a:solidFill>
              </a:defRPr>
            </a:lvl8pPr>
            <a:lvl9pPr lvl="8">
              <a:spcBef>
                <a:spcPts val="0"/>
              </a:spcBef>
              <a:spcAft>
                <a:spcPts val="0"/>
              </a:spcAft>
              <a:buClr>
                <a:schemeClr val="lt1"/>
              </a:buClr>
              <a:buSzPts val="2600"/>
              <a:buNone/>
              <a:defRPr sz="2600">
                <a:solidFill>
                  <a:schemeClr val="lt1"/>
                </a:solidFill>
              </a:defRPr>
            </a:lvl9pPr>
          </a:lstStyle>
          <a:p>
            <a:endParaRPr/>
          </a:p>
        </p:txBody>
      </p:sp>
      <p:sp>
        <p:nvSpPr>
          <p:cNvPr id="107" name="Google Shape;107;p25"/>
          <p:cNvSpPr/>
          <p:nvPr/>
        </p:nvSpPr>
        <p:spPr>
          <a:xfrm>
            <a:off x="25" y="4913775"/>
            <a:ext cx="9144000" cy="229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5"/>
          <p:cNvSpPr txBox="1">
            <a:spLocks noGrp="1"/>
          </p:cNvSpPr>
          <p:nvPr>
            <p:ph type="sldNum" idx="12"/>
          </p:nvPr>
        </p:nvSpPr>
        <p:spPr>
          <a:xfrm>
            <a:off x="8548658" y="4815617"/>
            <a:ext cx="548700" cy="393600"/>
          </a:xfrm>
          <a:prstGeom prst="rect">
            <a:avLst/>
          </a:prstGeom>
        </p:spPr>
        <p:txBody>
          <a:bodyPr spcFirstLastPara="1" wrap="square" lIns="91425" tIns="91425" rIns="91425" bIns="91425" anchor="ctr" anchorCtr="0">
            <a:norm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it"/>
              <a:t>‹#›</a:t>
            </a:fld>
            <a:endParaRPr/>
          </a:p>
        </p:txBody>
      </p:sp>
      <p:cxnSp>
        <p:nvCxnSpPr>
          <p:cNvPr id="109" name="Google Shape;109;p25"/>
          <p:cNvCxnSpPr/>
          <p:nvPr/>
        </p:nvCxnSpPr>
        <p:spPr>
          <a:xfrm>
            <a:off x="416250" y="931200"/>
            <a:ext cx="8311500" cy="0"/>
          </a:xfrm>
          <a:prstGeom prst="straightConnector1">
            <a:avLst/>
          </a:prstGeom>
          <a:noFill/>
          <a:ln w="19050" cap="flat" cmpd="sng">
            <a:solidFill>
              <a:schemeClr val="dk1"/>
            </a:solidFill>
            <a:prstDash val="solid"/>
            <a:round/>
            <a:headEnd type="none" w="med" len="med"/>
            <a:tailEnd type="none" w="med" len="med"/>
          </a:ln>
        </p:spPr>
      </p:cxnSp>
      <p:sp>
        <p:nvSpPr>
          <p:cNvPr id="110" name="Google Shape;110;p25"/>
          <p:cNvSpPr txBox="1"/>
          <p:nvPr/>
        </p:nvSpPr>
        <p:spPr>
          <a:xfrm>
            <a:off x="91025" y="4882425"/>
            <a:ext cx="4963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solidFill>
                  <a:srgbClr val="FFFFFF"/>
                </a:solidFill>
                <a:latin typeface="Roboto"/>
                <a:ea typeface="Roboto"/>
                <a:cs typeface="Roboto"/>
                <a:sym typeface="Roboto"/>
              </a:rPr>
              <a:t>Elisabetta Spadaro Norella     -     Università di Genova</a:t>
            </a:r>
            <a:endParaRPr sz="1000">
              <a:solidFill>
                <a:srgbClr val="FFFFFF"/>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59"/>
        <p:cNvGrpSpPr/>
        <p:nvPr/>
      </p:nvGrpSpPr>
      <p:grpSpPr>
        <a:xfrm>
          <a:off x="0" y="0"/>
          <a:ext cx="0" cy="0"/>
          <a:chOff x="0" y="0"/>
          <a:chExt cx="0" cy="0"/>
        </a:xfrm>
      </p:grpSpPr>
      <p:sp>
        <p:nvSpPr>
          <p:cNvPr id="60" name="Google Shape;60;p15"/>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61" name="Google Shape;61;p15"/>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62" name="Google Shape;62;p15"/>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63" name="Google Shape;63;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16"/>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6"/>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67" name="Google Shape;67;p16"/>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68" name="Google Shape;68;p16"/>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69" name="Google Shape;69;p16"/>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74" name="Google Shape;74;p17"/>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5" name="Google Shape;75;p17"/>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1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sp>
        <p:nvSpPr>
          <p:cNvPr id="82" name="Google Shape;82;p1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9"/>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84" name="Google Shape;84;p1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85" name="Google Shape;8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86"/>
        <p:cNvGrpSpPr/>
        <p:nvPr/>
      </p:nvGrpSpPr>
      <p:grpSpPr>
        <a:xfrm>
          <a:off x="0" y="0"/>
          <a:ext cx="0" cy="0"/>
          <a:chOff x="0" y="0"/>
          <a:chExt cx="0" cy="0"/>
        </a:xfrm>
      </p:grpSpPr>
      <p:sp>
        <p:nvSpPr>
          <p:cNvPr id="87" name="Google Shape;87;p20"/>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8" name="Google Shape;8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1"/>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1"/>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92" name="Google Shape;92;p21"/>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93" name="Google Shape;93;p21"/>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4" name="Google Shape;9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5"/>
        <p:cNvGrpSpPr/>
        <p:nvPr/>
      </p:nvGrpSpPr>
      <p:grpSpPr>
        <a:xfrm>
          <a:off x="0" y="0"/>
          <a:ext cx="0" cy="0"/>
          <a:chOff x="0" y="0"/>
          <a:chExt cx="0" cy="0"/>
        </a:xfrm>
      </p:grpSpPr>
      <p:sp>
        <p:nvSpPr>
          <p:cNvPr id="96" name="Google Shape;96;p22"/>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98" name="Google Shape;9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it"/>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hyperlink" Target="https://www.opticasoft.com/support"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2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7.png"/><Relationship Id="rId12"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2.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6.emf"/><Relationship Id="rId7" Type="http://schemas.openxmlformats.org/officeDocument/2006/relationships/image" Target="../media/image620.png"/><Relationship Id="rId12"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2.xml"/><Relationship Id="rId11" Type="http://schemas.openxmlformats.org/officeDocument/2006/relationships/image" Target="../media/image61.png"/><Relationship Id="rId10" Type="http://schemas.openxmlformats.org/officeDocument/2006/relationships/image" Target="../media/image60.png"/><Relationship Id="rId4" Type="http://schemas.openxmlformats.org/officeDocument/2006/relationships/image" Target="../media/image57.emf"/><Relationship Id="rId9" Type="http://schemas.openxmlformats.org/officeDocument/2006/relationships/image" Target="../media/image59.png"/><Relationship Id="rId1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6" Type="http://schemas.openxmlformats.org/officeDocument/2006/relationships/image" Target="../media/image70.png"/><Relationship Id="rId1" Type="http://schemas.openxmlformats.org/officeDocument/2006/relationships/slideLayout" Target="../slideLayouts/slideLayout12.xml"/><Relationship Id="rId5" Type="http://schemas.openxmlformats.org/officeDocument/2006/relationships/image" Target="../media/image68.png"/><Relationship Id="rId15" Type="http://schemas.openxmlformats.org/officeDocument/2006/relationships/image" Target="../media/image69.png"/><Relationship Id="rId10" Type="http://schemas.openxmlformats.org/officeDocument/2006/relationships/image" Target="../media/image83.png"/><Relationship Id="rId4" Type="http://schemas.openxmlformats.org/officeDocument/2006/relationships/image" Target="../media/image67.png"/><Relationship Id="rId1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12.xml"/><Relationship Id="rId11" Type="http://schemas.openxmlformats.org/officeDocument/2006/relationships/image" Target="../media/image75.jpg"/><Relationship Id="rId5" Type="http://schemas.openxmlformats.org/officeDocument/2006/relationships/customXml" Target="../ink/ink1.xml"/><Relationship Id="rId10" Type="http://schemas.openxmlformats.org/officeDocument/2006/relationships/image" Target="../media/image77.png"/><Relationship Id="rId4" Type="http://schemas.openxmlformats.org/officeDocument/2006/relationships/image" Target="../media/image74.jpeg"/><Relationship Id="rId9" Type="http://schemas.openxmlformats.org/officeDocument/2006/relationships/customXml" Target="../ink/ink2.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s://home.cern/news/news/experiments/towards-new-physics-bent-crystals" TargetMode="External"/><Relationship Id="rId5" Type="http://schemas.openxmlformats.org/officeDocument/2006/relationships/image" Target="../media/image13.png"/><Relationship Id="rId4" Type="http://schemas.openxmlformats.org/officeDocument/2006/relationships/hyperlink" Target="https://cds.cern.ch/record/290546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cds.cern.ch/record/290546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ctrTitle"/>
          </p:nvPr>
        </p:nvSpPr>
        <p:spPr>
          <a:xfrm>
            <a:off x="298425" y="1689275"/>
            <a:ext cx="70875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A RICH detector for the ALADDIN experiment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sz="2377" dirty="0">
              <a:solidFill>
                <a:srgbClr val="FFFFFF"/>
              </a:solidFill>
            </a:endParaRPr>
          </a:p>
          <a:p>
            <a:pPr marL="0" lvl="0" indent="0" algn="l" rtl="0">
              <a:spcBef>
                <a:spcPts val="0"/>
              </a:spcBef>
              <a:spcAft>
                <a:spcPts val="0"/>
              </a:spcAft>
              <a:buNone/>
            </a:pPr>
            <a:endParaRPr dirty="0"/>
          </a:p>
        </p:txBody>
      </p:sp>
      <p:sp>
        <p:nvSpPr>
          <p:cNvPr id="116" name="Google Shape;116;p26"/>
          <p:cNvSpPr txBox="1">
            <a:spLocks noGrp="1"/>
          </p:cNvSpPr>
          <p:nvPr>
            <p:ph type="subTitle" idx="1"/>
          </p:nvPr>
        </p:nvSpPr>
        <p:spPr>
          <a:xfrm>
            <a:off x="5082540" y="3056325"/>
            <a:ext cx="4061460" cy="1944000"/>
          </a:xfrm>
          <a:prstGeom prst="rect">
            <a:avLst/>
          </a:prstGeom>
        </p:spPr>
        <p:txBody>
          <a:bodyPr spcFirstLastPara="1" wrap="square" lIns="91425" tIns="91425" rIns="91425" bIns="91425" anchor="t" anchorCtr="0">
            <a:normAutofit fontScale="70000" lnSpcReduction="20000"/>
          </a:bodyPr>
          <a:lstStyle/>
          <a:p>
            <a:pPr marL="0" lvl="0" indent="0" algn="r" rtl="0">
              <a:spcBef>
                <a:spcPts val="0"/>
              </a:spcBef>
              <a:spcAft>
                <a:spcPts val="0"/>
              </a:spcAft>
              <a:buNone/>
            </a:pPr>
            <a:endParaRPr sz="2550" dirty="0">
              <a:solidFill>
                <a:schemeClr val="lt1"/>
              </a:solidFill>
              <a:latin typeface="Arial"/>
              <a:ea typeface="Arial"/>
              <a:cs typeface="Arial"/>
              <a:sym typeface="Arial"/>
            </a:endParaRPr>
          </a:p>
          <a:p>
            <a:pPr marL="0" lvl="0" indent="0" algn="r" rtl="0">
              <a:spcBef>
                <a:spcPts val="0"/>
              </a:spcBef>
              <a:spcAft>
                <a:spcPts val="0"/>
              </a:spcAft>
              <a:buNone/>
            </a:pPr>
            <a:r>
              <a:rPr lang="it" sz="2550" dirty="0">
                <a:solidFill>
                  <a:schemeClr val="lt1"/>
                </a:solidFill>
                <a:latin typeface="Arial"/>
                <a:ea typeface="Arial"/>
                <a:cs typeface="Arial"/>
                <a:sym typeface="Arial"/>
              </a:rPr>
              <a:t>Elisabetta Spadaro Norella</a:t>
            </a:r>
          </a:p>
          <a:p>
            <a:pPr marL="0" lvl="0" indent="0" algn="r" rtl="0">
              <a:spcBef>
                <a:spcPts val="0"/>
              </a:spcBef>
              <a:spcAft>
                <a:spcPts val="0"/>
              </a:spcAft>
              <a:buNone/>
            </a:pPr>
            <a:r>
              <a:rPr lang="it" sz="2300" dirty="0">
                <a:solidFill>
                  <a:schemeClr val="lt1"/>
                </a:solidFill>
                <a:latin typeface="Arial"/>
                <a:ea typeface="Arial"/>
                <a:cs typeface="Arial"/>
                <a:sym typeface="Arial"/>
              </a:rPr>
              <a:t>University and INFN Genova, Italy</a:t>
            </a:r>
          </a:p>
          <a:p>
            <a:pPr marL="0" lvl="0" indent="0" algn="r" rtl="0">
              <a:spcBef>
                <a:spcPts val="0"/>
              </a:spcBef>
              <a:spcAft>
                <a:spcPts val="0"/>
              </a:spcAft>
              <a:buNone/>
            </a:pPr>
            <a:endParaRPr lang="it" sz="2550" dirty="0">
              <a:solidFill>
                <a:schemeClr val="lt1"/>
              </a:solidFill>
              <a:latin typeface="Arial"/>
              <a:ea typeface="Arial"/>
              <a:cs typeface="Arial"/>
              <a:sym typeface="Arial"/>
            </a:endParaRPr>
          </a:p>
          <a:p>
            <a:pPr marL="0" lvl="0" indent="0" algn="r" rtl="0">
              <a:spcBef>
                <a:spcPts val="0"/>
              </a:spcBef>
              <a:spcAft>
                <a:spcPts val="0"/>
              </a:spcAft>
              <a:buNone/>
            </a:pPr>
            <a:r>
              <a:rPr lang="en-US" sz="2550" dirty="0">
                <a:solidFill>
                  <a:schemeClr val="lt1"/>
                </a:solidFill>
                <a:latin typeface="Arial"/>
                <a:ea typeface="Arial"/>
                <a:cs typeface="Arial"/>
                <a:sym typeface="Arial"/>
              </a:rPr>
              <a:t>O</a:t>
            </a:r>
            <a:r>
              <a:rPr lang="it" sz="2550" dirty="0">
                <a:solidFill>
                  <a:schemeClr val="lt1"/>
                </a:solidFill>
                <a:latin typeface="Arial"/>
                <a:ea typeface="Arial"/>
                <a:cs typeface="Arial"/>
                <a:sym typeface="Arial"/>
              </a:rPr>
              <a:t>n behalf of ALADDIN Collaboration</a:t>
            </a:r>
          </a:p>
          <a:p>
            <a:pPr marL="0" lvl="0" indent="0" algn="r" rtl="0">
              <a:spcBef>
                <a:spcPts val="0"/>
              </a:spcBef>
              <a:spcAft>
                <a:spcPts val="0"/>
              </a:spcAft>
              <a:buNone/>
            </a:pPr>
            <a:endParaRPr lang="it" sz="2550" dirty="0">
              <a:solidFill>
                <a:schemeClr val="lt1"/>
              </a:solidFill>
              <a:latin typeface="Arial"/>
              <a:ea typeface="Arial"/>
              <a:cs typeface="Arial"/>
              <a:sym typeface="Arial"/>
            </a:endParaRPr>
          </a:p>
          <a:p>
            <a:pPr marL="0" lvl="0" indent="0" algn="r" rtl="0">
              <a:spcBef>
                <a:spcPts val="0"/>
              </a:spcBef>
              <a:spcAft>
                <a:spcPts val="0"/>
              </a:spcAft>
              <a:buNone/>
            </a:pPr>
            <a:r>
              <a:rPr lang="it" sz="2600" dirty="0">
                <a:solidFill>
                  <a:schemeClr val="lt1"/>
                </a:solidFill>
                <a:latin typeface="Arial"/>
                <a:ea typeface="Arial"/>
                <a:cs typeface="Arial"/>
                <a:sym typeface="Arial"/>
              </a:rPr>
              <a:t>RICH25 - </a:t>
            </a:r>
            <a:r>
              <a:rPr lang="it" sz="2600" dirty="0">
                <a:solidFill>
                  <a:schemeClr val="lt1"/>
                </a:solidFill>
              </a:rPr>
              <a:t>18/09/25</a:t>
            </a:r>
            <a:endParaRPr sz="2600" dirty="0">
              <a:solidFill>
                <a:schemeClr val="lt1"/>
              </a:solidFill>
            </a:endParaRPr>
          </a:p>
        </p:txBody>
      </p:sp>
      <p:pic>
        <p:nvPicPr>
          <p:cNvPr id="118" name="Google Shape;118;p26"/>
          <p:cNvPicPr preferRelativeResize="0"/>
          <p:nvPr/>
        </p:nvPicPr>
        <p:blipFill>
          <a:blip r:embed="rId3">
            <a:alphaModFix/>
          </a:blip>
          <a:stretch>
            <a:fillRect/>
          </a:stretch>
        </p:blipFill>
        <p:spPr>
          <a:xfrm>
            <a:off x="4469425" y="159401"/>
            <a:ext cx="1538726" cy="777775"/>
          </a:xfrm>
          <a:prstGeom prst="rect">
            <a:avLst/>
          </a:prstGeom>
          <a:noFill/>
          <a:ln>
            <a:noFill/>
          </a:ln>
        </p:spPr>
      </p:pic>
      <p:pic>
        <p:nvPicPr>
          <p:cNvPr id="119" name="Google Shape;119;p26"/>
          <p:cNvPicPr preferRelativeResize="0"/>
          <p:nvPr/>
        </p:nvPicPr>
        <p:blipFill>
          <a:blip r:embed="rId4">
            <a:alphaModFix/>
          </a:blip>
          <a:stretch>
            <a:fillRect/>
          </a:stretch>
        </p:blipFill>
        <p:spPr>
          <a:xfrm>
            <a:off x="6392400" y="190551"/>
            <a:ext cx="2564782" cy="648900"/>
          </a:xfrm>
          <a:prstGeom prst="rect">
            <a:avLst/>
          </a:prstGeom>
          <a:noFill/>
          <a:ln>
            <a:noFill/>
          </a:ln>
        </p:spPr>
      </p:pic>
      <p:pic>
        <p:nvPicPr>
          <p:cNvPr id="120" name="Google Shape;120;p26"/>
          <p:cNvPicPr preferRelativeResize="0"/>
          <p:nvPr/>
        </p:nvPicPr>
        <p:blipFill>
          <a:blip r:embed="rId5">
            <a:alphaModFix/>
          </a:blip>
          <a:stretch>
            <a:fillRect/>
          </a:stretch>
        </p:blipFill>
        <p:spPr>
          <a:xfrm>
            <a:off x="1804875" y="105285"/>
            <a:ext cx="2564775" cy="886015"/>
          </a:xfrm>
          <a:prstGeom prst="rect">
            <a:avLst/>
          </a:prstGeom>
          <a:noFill/>
          <a:ln>
            <a:noFill/>
          </a:ln>
        </p:spPr>
      </p:pic>
      <p:sp>
        <p:nvSpPr>
          <p:cNvPr id="2" name="Slide Number Placeholder 1">
            <a:extLst>
              <a:ext uri="{FF2B5EF4-FFF2-40B4-BE49-F238E27FC236}">
                <a16:creationId xmlns:a16="http://schemas.microsoft.com/office/drawing/2014/main" id="{3AF9E704-2876-9268-9E9D-CE629F1994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a:t>
            </a:fld>
            <a:endParaRPr lang="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AEB8-0D31-0B2A-C450-0A7AF6D512FA}"/>
              </a:ext>
            </a:extLst>
          </p:cNvPr>
          <p:cNvSpPr>
            <a:spLocks noGrp="1"/>
          </p:cNvSpPr>
          <p:nvPr>
            <p:ph type="title"/>
          </p:nvPr>
        </p:nvSpPr>
        <p:spPr/>
        <p:txBody>
          <a:bodyPr>
            <a:normAutofit/>
          </a:bodyPr>
          <a:lstStyle/>
          <a:p>
            <a:br>
              <a:rPr lang="en-US" dirty="0"/>
            </a:br>
            <a:r>
              <a:rPr lang="en-US" dirty="0"/>
              <a:t>Layout studies &amp; methods</a:t>
            </a:r>
          </a:p>
        </p:txBody>
      </p:sp>
      <p:sp>
        <p:nvSpPr>
          <p:cNvPr id="7" name="Text Placeholder 6">
            <a:extLst>
              <a:ext uri="{FF2B5EF4-FFF2-40B4-BE49-F238E27FC236}">
                <a16:creationId xmlns:a16="http://schemas.microsoft.com/office/drawing/2014/main" id="{0942E95F-1D5F-4D5E-7AF3-1630BB17E8E2}"/>
              </a:ext>
            </a:extLst>
          </p:cNvPr>
          <p:cNvSpPr>
            <a:spLocks noGrp="1"/>
          </p:cNvSpPr>
          <p:nvPr>
            <p:ph type="body" idx="2"/>
          </p:nvPr>
        </p:nvSpPr>
        <p:spPr/>
        <p:txBody>
          <a:bodyPr>
            <a:normAutofit fontScale="92500"/>
          </a:bodyPr>
          <a:lstStyle/>
          <a:p>
            <a:pPr marL="488950" lvl="0" indent="-342900">
              <a:spcBef>
                <a:spcPts val="600"/>
              </a:spcBef>
              <a:buAutoNum type="arabicPeriod"/>
            </a:pPr>
            <a:endParaRPr lang="en-US" sz="1400" b="1" dirty="0">
              <a:solidFill>
                <a:schemeClr val="tx1">
                  <a:lumMod val="50000"/>
                </a:schemeClr>
              </a:solidFill>
            </a:endParaRPr>
          </a:p>
          <a:p>
            <a:pPr marL="488950" lvl="0" indent="-342900">
              <a:spcBef>
                <a:spcPts val="600"/>
              </a:spcBef>
              <a:buAutoNum type="arabicPeriod"/>
            </a:pPr>
            <a:endParaRPr lang="en-US" sz="1400" b="1" dirty="0">
              <a:solidFill>
                <a:schemeClr val="tx1">
                  <a:lumMod val="50000"/>
                </a:schemeClr>
              </a:solidFill>
            </a:endParaRPr>
          </a:p>
          <a:p>
            <a:pPr marL="488950" lvl="0" indent="-342900">
              <a:spcBef>
                <a:spcPts val="600"/>
              </a:spcBef>
              <a:buAutoNum type="arabicPeriod"/>
            </a:pPr>
            <a:endParaRPr lang="en-US" sz="1400" b="1" dirty="0">
              <a:solidFill>
                <a:schemeClr val="tx1">
                  <a:lumMod val="50000"/>
                </a:schemeClr>
              </a:solidFill>
            </a:endParaRPr>
          </a:p>
          <a:p>
            <a:pPr marL="488950" lvl="0" indent="-342900">
              <a:spcBef>
                <a:spcPts val="600"/>
              </a:spcBef>
              <a:buAutoNum type="arabicPeriod"/>
            </a:pPr>
            <a:r>
              <a:rPr lang="en-US" sz="1400" b="1" dirty="0" err="1">
                <a:solidFill>
                  <a:schemeClr val="tx1">
                    <a:lumMod val="50000"/>
                  </a:schemeClr>
                </a:solidFill>
              </a:rPr>
              <a:t>OpticaEM</a:t>
            </a:r>
            <a:r>
              <a:rPr lang="en-US" sz="1400" dirty="0">
                <a:solidFill>
                  <a:schemeClr val="tx1">
                    <a:lumMod val="50000"/>
                  </a:schemeClr>
                </a:solidFill>
              </a:rPr>
              <a:t> [1], a customizable framework for optics (geometrical and wave) calculations, built on top of WOLFRAM Mathematica©; to define layout and performances. </a:t>
            </a:r>
          </a:p>
          <a:p>
            <a:pPr marL="488950" lvl="0" indent="-342900">
              <a:spcBef>
                <a:spcPts val="600"/>
              </a:spcBef>
              <a:buAutoNum type="arabicPeriod"/>
            </a:pPr>
            <a:r>
              <a:rPr lang="en-US" sz="1400" b="1" dirty="0">
                <a:solidFill>
                  <a:schemeClr val="tx1">
                    <a:lumMod val="50000"/>
                  </a:schemeClr>
                </a:solidFill>
              </a:rPr>
              <a:t>Geant4 simulation</a:t>
            </a:r>
            <a:r>
              <a:rPr lang="en-US" sz="1400" dirty="0">
                <a:solidFill>
                  <a:schemeClr val="tx1">
                    <a:lumMod val="50000"/>
                  </a:schemeClr>
                </a:solidFill>
              </a:rPr>
              <a:t> to include realistic event generation, Cherenkov photon emission and detection, and background studies.</a:t>
            </a:r>
          </a:p>
          <a:p>
            <a:endParaRPr lang="en-US" dirty="0"/>
          </a:p>
          <a:p>
            <a:endParaRPr lang="en-US" dirty="0"/>
          </a:p>
          <a:p>
            <a:pPr marL="146050" indent="0">
              <a:buNone/>
            </a:pPr>
            <a:endParaRPr lang="en-US" dirty="0">
              <a:hlinkClick r:id="rId2"/>
            </a:endParaRPr>
          </a:p>
          <a:p>
            <a:pPr marL="146050" indent="0">
              <a:buNone/>
            </a:pPr>
            <a:endParaRPr lang="en-US" sz="1200" dirty="0">
              <a:solidFill>
                <a:schemeClr val="tx1">
                  <a:lumMod val="50000"/>
                </a:schemeClr>
              </a:solidFill>
              <a:hlinkClick r:id="rId2"/>
            </a:endParaRPr>
          </a:p>
          <a:p>
            <a:pPr marL="146050" indent="0">
              <a:buNone/>
            </a:pPr>
            <a:r>
              <a:rPr lang="en-US" sz="1200" dirty="0">
                <a:solidFill>
                  <a:schemeClr val="tx1">
                    <a:lumMod val="50000"/>
                  </a:schemeClr>
                </a:solidFill>
                <a:hlinkClick r:id="rId2"/>
              </a:rPr>
              <a:t>[1] https://www.opticasoft.com/support</a:t>
            </a:r>
            <a:endParaRPr lang="en-US" sz="1200" dirty="0"/>
          </a:p>
        </p:txBody>
      </p:sp>
      <p:sp>
        <p:nvSpPr>
          <p:cNvPr id="3" name="Slide Number Placeholder 2">
            <a:extLst>
              <a:ext uri="{FF2B5EF4-FFF2-40B4-BE49-F238E27FC236}">
                <a16:creationId xmlns:a16="http://schemas.microsoft.com/office/drawing/2014/main" id="{12E1FD7C-1488-733C-9621-8FAA87F8439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10</a:t>
            </a:fld>
            <a:endParaRPr lang="it"/>
          </a:p>
        </p:txBody>
      </p:sp>
    </p:spTree>
    <p:extLst>
      <p:ext uri="{BB962C8B-B14F-4D97-AF65-F5344CB8AC3E}">
        <p14:creationId xmlns:p14="http://schemas.microsoft.com/office/powerpoint/2010/main" val="3231392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2E4252-AA2C-F853-3734-543F647575AD}"/>
              </a:ext>
            </a:extLst>
          </p:cNvPr>
          <p:cNvSpPr>
            <a:spLocks noGrp="1"/>
          </p:cNvSpPr>
          <p:nvPr>
            <p:ph type="title"/>
          </p:nvPr>
        </p:nvSpPr>
        <p:spPr/>
        <p:txBody>
          <a:bodyPr/>
          <a:lstStyle/>
          <a:p>
            <a:r>
              <a:rPr lang="en-US" dirty="0"/>
              <a:t>Layout definition with </a:t>
            </a:r>
            <a:r>
              <a:rPr lang="en-US" dirty="0" err="1"/>
              <a:t>OpticaEM</a:t>
            </a:r>
            <a:endParaRPr lang="en-US" dirty="0"/>
          </a:p>
        </p:txBody>
      </p:sp>
      <p:sp>
        <p:nvSpPr>
          <p:cNvPr id="2" name="Slide Number Placeholder 1">
            <a:extLst>
              <a:ext uri="{FF2B5EF4-FFF2-40B4-BE49-F238E27FC236}">
                <a16:creationId xmlns:a16="http://schemas.microsoft.com/office/drawing/2014/main" id="{292B6832-0700-85DF-2039-C23DEEF97E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11</a:t>
            </a:fld>
            <a:endParaRPr lang="it"/>
          </a:p>
        </p:txBody>
      </p:sp>
    </p:spTree>
    <p:extLst>
      <p:ext uri="{BB962C8B-B14F-4D97-AF65-F5344CB8AC3E}">
        <p14:creationId xmlns:p14="http://schemas.microsoft.com/office/powerpoint/2010/main" val="363792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050" name="Picture 2">
            <a:extLst>
              <a:ext uri="{FF2B5EF4-FFF2-40B4-BE49-F238E27FC236}">
                <a16:creationId xmlns:a16="http://schemas.microsoft.com/office/drawing/2014/main" id="{FAD63B2D-34AA-3F3F-BD94-017E72B08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548" y="948812"/>
            <a:ext cx="5239003" cy="1868913"/>
          </a:xfrm>
          <a:prstGeom prst="rect">
            <a:avLst/>
          </a:prstGeom>
          <a:noFill/>
          <a:extLst>
            <a:ext uri="{909E8E84-426E-40DD-AFC4-6F175D3DCCD1}">
              <a14:hiddenFill xmlns:a14="http://schemas.microsoft.com/office/drawing/2010/main">
                <a:solidFill>
                  <a:srgbClr val="FFFFFF"/>
                </a:solidFill>
              </a14:hiddenFill>
            </a:ext>
          </a:extLst>
        </p:spPr>
      </p:pic>
      <p:sp>
        <p:nvSpPr>
          <p:cNvPr id="213" name="Google Shape;213;p33"/>
          <p:cNvSpPr/>
          <p:nvPr/>
        </p:nvSpPr>
        <p:spPr>
          <a:xfrm>
            <a:off x="951721" y="2775678"/>
            <a:ext cx="7309542" cy="2067964"/>
          </a:xfrm>
          <a:prstGeom prst="roundRect">
            <a:avLst>
              <a:gd name="adj" fmla="val 6018"/>
            </a:avLst>
          </a:prstGeom>
          <a:solidFill>
            <a:schemeClr val="lt1"/>
          </a:solidFill>
          <a:ln w="9525" cap="flat" cmpd="sng">
            <a:solidFill>
              <a:srgbClr val="4A86E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oboto"/>
              <a:ea typeface="Roboto"/>
              <a:cs typeface="Roboto"/>
              <a:sym typeface="Roboto"/>
            </a:endParaRPr>
          </a:p>
        </p:txBody>
      </p:sp>
      <p:sp>
        <p:nvSpPr>
          <p:cNvPr id="214" name="Google Shape;214;p33"/>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Geometrical layout with Optica</a:t>
            </a:r>
            <a:endParaRPr/>
          </a:p>
        </p:txBody>
      </p:sp>
      <mc:AlternateContent xmlns:mc="http://schemas.openxmlformats.org/markup-compatibility/2006">
        <mc:Choice xmlns:a14="http://schemas.microsoft.com/office/drawing/2010/main" Requires="a14">
          <p:sp>
            <p:nvSpPr>
              <p:cNvPr id="217" name="Google Shape;217;p33"/>
              <p:cNvSpPr txBox="1"/>
              <p:nvPr/>
            </p:nvSpPr>
            <p:spPr>
              <a:xfrm>
                <a:off x="191314" y="1153221"/>
                <a:ext cx="3765752" cy="443700"/>
              </a:xfrm>
              <a:prstGeom prst="rect">
                <a:avLst/>
              </a:prstGeom>
              <a:noFill/>
              <a:ln>
                <a:noFill/>
              </a:ln>
            </p:spPr>
            <p:txBody>
              <a:bodyPr spcFirstLastPara="1" wrap="square" lIns="91425" tIns="91425" rIns="91425" bIns="91425" anchor="t" anchorCtr="0">
                <a:noAutofit/>
              </a:bodyPr>
              <a:lstStyle/>
              <a:p>
                <a:pPr lvl="0"/>
                <a:r>
                  <a:rPr lang="it" sz="1300" b="1" dirty="0">
                    <a:latin typeface="Roboto"/>
                    <a:ea typeface="Roboto"/>
                    <a:cs typeface="Roboto"/>
                    <a:sym typeface="Roboto"/>
                  </a:rPr>
                  <a:t>The geometrical layout </a:t>
                </a:r>
                <a:r>
                  <a:rPr lang="it" sz="1300" dirty="0">
                    <a:latin typeface="Roboto"/>
                    <a:ea typeface="Roboto"/>
                    <a:cs typeface="Roboto"/>
                    <a:sym typeface="Roboto"/>
                  </a:rPr>
                  <a:t>(position/area/tilt of mirror and PD) is optimized with OpticaEM in order to </a:t>
                </a:r>
                <a:r>
                  <a:rPr lang="it" sz="1300" b="1" dirty="0">
                    <a:latin typeface="Roboto"/>
                    <a:ea typeface="Roboto"/>
                    <a:cs typeface="Roboto"/>
                    <a:sym typeface="Roboto"/>
                  </a:rPr>
                  <a:t>minimize focusing </a:t>
                </a:r>
                <a:r>
                  <a:rPr lang="it" sz="1300" dirty="0">
                    <a:latin typeface="Roboto"/>
                    <a:ea typeface="Roboto"/>
                    <a:cs typeface="Roboto"/>
                    <a:sym typeface="Roboto"/>
                  </a:rPr>
                  <a:t>or emission point error</a:t>
                </a:r>
                <a:endParaRPr lang="it" sz="1300" b="1" dirty="0">
                  <a:latin typeface="Roboto"/>
                  <a:ea typeface="Roboto"/>
                  <a:cs typeface="Roboto"/>
                  <a:sym typeface="Roboto"/>
                </a:endParaRPr>
              </a:p>
              <a:p>
                <a:pPr marL="0" lvl="0" indent="0" algn="l" rtl="0">
                  <a:spcBef>
                    <a:spcPts val="0"/>
                  </a:spcBef>
                  <a:spcAft>
                    <a:spcPts val="0"/>
                  </a:spcAft>
                  <a:buNone/>
                </a:pPr>
                <a:endParaRPr lang="it" sz="1300" b="1" dirty="0">
                  <a:latin typeface="Roboto"/>
                  <a:ea typeface="Roboto"/>
                  <a:cs typeface="Roboto"/>
                  <a:sym typeface="Roboto"/>
                </a:endParaRPr>
              </a:p>
              <a:p>
                <a:pPr marL="0" lvl="0" indent="0" algn="l" rtl="0">
                  <a:spcBef>
                    <a:spcPts val="0"/>
                  </a:spcBef>
                  <a:spcAft>
                    <a:spcPts val="0"/>
                  </a:spcAft>
                  <a:buNone/>
                </a:pPr>
                <a:r>
                  <a:rPr lang="it" sz="1300" b="1" dirty="0">
                    <a:latin typeface="Roboto"/>
                    <a:ea typeface="Roboto"/>
                    <a:cs typeface="Roboto"/>
                    <a:sym typeface="Roboto"/>
                  </a:rPr>
                  <a:t>Source</a:t>
                </a:r>
                <a:r>
                  <a:rPr lang="it" sz="1300" dirty="0">
                    <a:latin typeface="Roboto"/>
                    <a:ea typeface="Roboto"/>
                    <a:cs typeface="Roboto"/>
                    <a:sym typeface="Roboto"/>
                  </a:rPr>
                  <a:t>: cone of photons emitted from tracks in a grid of +/-3 mrad around 7 mrad at </a:t>
                </a:r>
                <a14:m>
                  <m:oMath xmlns:m="http://schemas.openxmlformats.org/officeDocument/2006/math">
                    <m:r>
                      <a:rPr lang="it" sz="1300" i="1" smtClean="0">
                        <a:latin typeface="Cambria Math" panose="02040503050406030204" pitchFamily="18" charset="0"/>
                        <a:ea typeface="Cambria Math" panose="02040503050406030204" pitchFamily="18" charset="0"/>
                        <a:cs typeface="Roboto"/>
                        <a:sym typeface="Roboto"/>
                      </a:rPr>
                      <m:t>𝜆</m:t>
                    </m:r>
                    <m:r>
                      <a:rPr lang="en-US" sz="1300" b="0" i="1" smtClean="0">
                        <a:latin typeface="Cambria Math" panose="02040503050406030204" pitchFamily="18" charset="0"/>
                        <a:ea typeface="Cambria Math" panose="02040503050406030204" pitchFamily="18" charset="0"/>
                        <a:cs typeface="Roboto"/>
                        <a:sym typeface="Roboto"/>
                      </a:rPr>
                      <m:t>=309 </m:t>
                    </m:r>
                    <m:r>
                      <a:rPr lang="en-US" sz="1300" b="0" i="1" smtClean="0">
                        <a:latin typeface="Cambria Math" panose="02040503050406030204" pitchFamily="18" charset="0"/>
                        <a:ea typeface="Cambria Math" panose="02040503050406030204" pitchFamily="18" charset="0"/>
                        <a:cs typeface="Roboto"/>
                        <a:sym typeface="Roboto"/>
                      </a:rPr>
                      <m:t>𝑛𝑚</m:t>
                    </m:r>
                  </m:oMath>
                </a14:m>
                <a:endParaRPr sz="1300" dirty="0">
                  <a:latin typeface="Roboto"/>
                  <a:ea typeface="Roboto"/>
                  <a:cs typeface="Roboto"/>
                  <a:sym typeface="Roboto"/>
                </a:endParaRPr>
              </a:p>
            </p:txBody>
          </p:sp>
        </mc:Choice>
        <mc:Fallback>
          <p:sp>
            <p:nvSpPr>
              <p:cNvPr id="217" name="Google Shape;217;p33"/>
              <p:cNvSpPr txBox="1">
                <a:spLocks noRot="1" noChangeAspect="1" noMove="1" noResize="1" noEditPoints="1" noAdjustHandles="1" noChangeArrowheads="1" noChangeShapeType="1" noTextEdit="1"/>
              </p:cNvSpPr>
              <p:nvPr/>
            </p:nvSpPr>
            <p:spPr>
              <a:xfrm>
                <a:off x="191314" y="1153221"/>
                <a:ext cx="3765752" cy="443700"/>
              </a:xfrm>
              <a:prstGeom prst="rect">
                <a:avLst/>
              </a:prstGeom>
              <a:blipFill>
                <a:blip r:embed="rId4"/>
                <a:stretch>
                  <a:fillRect l="-336" b="-250000"/>
                </a:stretch>
              </a:blipFill>
              <a:ln>
                <a:noFill/>
              </a:ln>
            </p:spPr>
            <p:txBody>
              <a:bodyPr/>
              <a:lstStyle/>
              <a:p>
                <a:r>
                  <a:rPr lang="en-US">
                    <a:noFill/>
                  </a:rPr>
                  <a:t> </a:t>
                </a:r>
              </a:p>
            </p:txBody>
          </p:sp>
        </mc:Fallback>
      </mc:AlternateContent>
      <p:sp>
        <p:nvSpPr>
          <p:cNvPr id="220" name="Google Shape;220;p33"/>
          <p:cNvSpPr txBox="1"/>
          <p:nvPr/>
        </p:nvSpPr>
        <p:spPr>
          <a:xfrm>
            <a:off x="4008583" y="2409317"/>
            <a:ext cx="3049800" cy="44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FF0000"/>
                </a:solidFill>
                <a:latin typeface="Roboto"/>
                <a:ea typeface="Roboto"/>
                <a:cs typeface="Roboto"/>
                <a:sym typeface="Roboto"/>
              </a:rPr>
              <a:t>Ne, 20m long, single reflection</a:t>
            </a:r>
            <a:endParaRPr dirty="0">
              <a:solidFill>
                <a:srgbClr val="FF0000"/>
              </a:solidFill>
              <a:latin typeface="Roboto"/>
              <a:ea typeface="Roboto"/>
              <a:cs typeface="Roboto"/>
              <a:sym typeface="Roboto"/>
            </a:endParaRPr>
          </a:p>
        </p:txBody>
      </p:sp>
      <mc:AlternateContent xmlns:mc="http://schemas.openxmlformats.org/markup-compatibility/2006">
        <mc:Choice xmlns:a14="http://schemas.microsoft.com/office/drawing/2010/main" Requires="a14">
          <p:sp>
            <p:nvSpPr>
              <p:cNvPr id="223" name="Google Shape;223;p33"/>
              <p:cNvSpPr txBox="1"/>
              <p:nvPr/>
            </p:nvSpPr>
            <p:spPr>
              <a:xfrm>
                <a:off x="951722" y="2810977"/>
                <a:ext cx="3952498" cy="2159400"/>
              </a:xfrm>
              <a:prstGeom prst="rect">
                <a:avLst/>
              </a:prstGeom>
              <a:noFill/>
              <a:ln>
                <a:noFill/>
              </a:ln>
            </p:spPr>
            <p:txBody>
              <a:bodyPr spcFirstLastPara="1" wrap="square" lIns="91425" tIns="91425" rIns="91425" bIns="91425" anchor="t" anchorCtr="0">
                <a:noAutofit/>
              </a:bodyPr>
              <a:lstStyle/>
              <a:p>
                <a:pPr lvl="0"/>
                <a:r>
                  <a:rPr lang="it" b="1" dirty="0">
                    <a:solidFill>
                      <a:srgbClr val="0070C0"/>
                    </a:solidFill>
                    <a:latin typeface="Roboto" panose="02000000000000000000" pitchFamily="2" charset="0"/>
                    <a:ea typeface="Roboto" panose="02000000000000000000" pitchFamily="2" charset="0"/>
                    <a:cs typeface="Roboto" panose="02000000000000000000" pitchFamily="2" charset="0"/>
                    <a:sym typeface="Roboto"/>
                  </a:rPr>
                  <a:t>Focusing/Emission point error</a:t>
                </a:r>
                <a:r>
                  <a:rPr lang="it" b="1"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 </a:t>
                </a:r>
              </a:p>
              <a:p>
                <a:pPr lvl="0"/>
                <a:endParaRPr lang="it" sz="1300" b="1" dirty="0">
                  <a:solidFill>
                    <a:schemeClr val="dk1"/>
                  </a:solidFill>
                  <a:latin typeface="Roboto" panose="02000000000000000000" pitchFamily="2" charset="0"/>
                  <a:ea typeface="Roboto" panose="02000000000000000000" pitchFamily="2" charset="0"/>
                  <a:cs typeface="Roboto" panose="02000000000000000000" pitchFamily="2" charset="0"/>
                  <a:sym typeface="Roboto"/>
                </a:endParaRPr>
              </a:p>
              <a:p>
                <a:pPr lvl="0"/>
                <a:r>
                  <a:rPr lang="it" sz="1300" i="1"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rPr>
                  <a:t>Definition</a:t>
                </a:r>
                <a:r>
                  <a:rPr lang="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rPr>
                  <a:t>:= radial distance between first-last emitted photon on the PD</a:t>
                </a:r>
                <a:r>
                  <a:rPr lang="en-US" sz="1300" dirty="0">
                    <a:solidFill>
                      <a:schemeClr val="tx1">
                        <a:lumMod val="50000"/>
                      </a:schemeClr>
                    </a:solidFill>
                    <a:ea typeface="Cambria Math" panose="02040503050406030204" pitchFamily="18" charset="0"/>
                    <a:cs typeface="Roboto"/>
                    <a:sym typeface="Roboto"/>
                  </a:rPr>
                  <a:t> </a:t>
                </a:r>
                <a14:m>
                  <m:oMath xmlns:m="http://schemas.openxmlformats.org/officeDocument/2006/math">
                    <m:r>
                      <a:rPr lang="en-US" sz="1300" i="1" smtClean="0">
                        <a:solidFill>
                          <a:schemeClr val="tx1">
                            <a:lumMod val="50000"/>
                          </a:schemeClr>
                        </a:solidFill>
                        <a:latin typeface="Cambria Math" panose="02040503050406030204" pitchFamily="18" charset="0"/>
                        <a:ea typeface="Cambria Math" panose="02040503050406030204" pitchFamily="18" charset="0"/>
                        <a:cs typeface="Roboto"/>
                        <a:sym typeface="Roboto"/>
                      </a:rPr>
                      <m:t>∙</m:t>
                    </m:r>
                    <m:r>
                      <a:rPr lang="en-US" sz="1300" b="0" i="1" smtClean="0">
                        <a:solidFill>
                          <a:schemeClr val="tx1">
                            <a:lumMod val="50000"/>
                          </a:schemeClr>
                        </a:solidFill>
                        <a:latin typeface="Cambria Math" panose="02040503050406030204" pitchFamily="18" charset="0"/>
                        <a:ea typeface="Cambria Math" panose="02040503050406030204" pitchFamily="18" charset="0"/>
                        <a:cs typeface="Roboto"/>
                        <a:sym typeface="Roboto"/>
                      </a:rPr>
                      <m:t>1/</m:t>
                    </m:r>
                    <m:rad>
                      <m:radPr>
                        <m:degHide m:val="on"/>
                        <m:ctrlPr>
                          <a:rPr lang="en-US" sz="1300" i="1">
                            <a:solidFill>
                              <a:schemeClr val="tx1">
                                <a:lumMod val="50000"/>
                              </a:schemeClr>
                            </a:solidFill>
                            <a:latin typeface="Cambria Math" panose="02040503050406030204" pitchFamily="18" charset="0"/>
                            <a:ea typeface="Cambria Math" panose="02040503050406030204" pitchFamily="18" charset="0"/>
                            <a:cs typeface="Roboto"/>
                            <a:sym typeface="Roboto"/>
                          </a:rPr>
                        </m:ctrlPr>
                      </m:radPr>
                      <m:deg/>
                      <m:e>
                        <m:r>
                          <a:rPr lang="en-US" sz="1300" i="1">
                            <a:solidFill>
                              <a:schemeClr val="tx1">
                                <a:lumMod val="50000"/>
                              </a:schemeClr>
                            </a:solidFill>
                            <a:latin typeface="Cambria Math" panose="02040503050406030204" pitchFamily="18" charset="0"/>
                            <a:ea typeface="Cambria Math" panose="02040503050406030204" pitchFamily="18" charset="0"/>
                            <a:cs typeface="Roboto"/>
                            <a:sym typeface="Roboto"/>
                          </a:rPr>
                          <m:t>12</m:t>
                        </m:r>
                      </m:e>
                    </m:rad>
                  </m:oMath>
                </a14:m>
                <a:r>
                  <a:rPr lang="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rPr>
                  <a:t>(</a:t>
                </a:r>
                <a:r>
                  <a:rPr lang="it" sz="1300" dirty="0">
                    <a:solidFill>
                      <a:srgbClr val="E97155"/>
                    </a:solidFill>
                    <a:latin typeface="Roboto" panose="02000000000000000000" pitchFamily="2" charset="0"/>
                    <a:ea typeface="Roboto" panose="02000000000000000000" pitchFamily="2" charset="0"/>
                    <a:cs typeface="Roboto" panose="02000000000000000000" pitchFamily="2" charset="0"/>
                    <a:sym typeface="Roboto"/>
                  </a:rPr>
                  <a:t>sigma2D</a:t>
                </a:r>
                <a:r>
                  <a:rPr lang="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rPr>
                  <a:t>)/</a:t>
                </a:r>
                <a14:m>
                  <m:oMath xmlns:m="http://schemas.openxmlformats.org/officeDocument/2006/math">
                    <m:sSub>
                      <m:sSubPr>
                        <m:ctrlPr>
                          <a:rPr lang="en-US" sz="1300" b="0" i="1" smtClean="0">
                            <a:solidFill>
                              <a:schemeClr val="tx1">
                                <a:lumMod val="50000"/>
                              </a:schemeClr>
                            </a:solidFill>
                            <a:latin typeface="Cambria Math" panose="02040503050406030204" pitchFamily="18" charset="0"/>
                            <a:ea typeface="Roboto"/>
                            <a:cs typeface="Roboto"/>
                            <a:sym typeface="Roboto"/>
                          </a:rPr>
                        </m:ctrlPr>
                      </m:sSubPr>
                      <m:e>
                        <m:r>
                          <a:rPr lang="en-US" sz="1300" b="0" i="1" smtClean="0">
                            <a:solidFill>
                              <a:schemeClr val="tx1">
                                <a:lumMod val="50000"/>
                              </a:schemeClr>
                            </a:solidFill>
                            <a:latin typeface="Cambria Math" panose="02040503050406030204" pitchFamily="18" charset="0"/>
                            <a:ea typeface="Roboto"/>
                            <a:cs typeface="Roboto"/>
                            <a:sym typeface="Roboto"/>
                          </a:rPr>
                          <m:t>𝑓</m:t>
                        </m:r>
                      </m:e>
                      <m:sub>
                        <m:r>
                          <a:rPr lang="en-US" sz="1300" b="0" i="1" smtClean="0">
                            <a:solidFill>
                              <a:schemeClr val="tx1">
                                <a:lumMod val="50000"/>
                              </a:schemeClr>
                            </a:solidFill>
                            <a:latin typeface="Cambria Math" panose="02040503050406030204" pitchFamily="18" charset="0"/>
                            <a:ea typeface="Roboto"/>
                            <a:cs typeface="Roboto"/>
                            <a:sym typeface="Roboto"/>
                          </a:rPr>
                          <m:t>𝑒𝑓𝑓</m:t>
                        </m:r>
                      </m:sub>
                    </m:sSub>
                  </m:oMath>
                </a14:m>
                <a:r>
                  <a:rPr lang="en-US" sz="1300" dirty="0">
                    <a:solidFill>
                      <a:schemeClr val="tx1">
                        <a:lumMod val="50000"/>
                      </a:schemeClr>
                    </a:solidFill>
                    <a:latin typeface="Roboto" panose="02000000000000000000" pitchFamily="2" charset="0"/>
                    <a:ea typeface="Cambria Math" panose="02040503050406030204" pitchFamily="18" charset="0"/>
                    <a:cs typeface="Roboto"/>
                    <a:sym typeface="Roboto"/>
                  </a:rPr>
                  <a:t>, </a:t>
                </a:r>
              </a:p>
              <a:p>
                <a:pPr lvl="0"/>
                <a:r>
                  <a:rPr lang="en-US" sz="1300" dirty="0">
                    <a:solidFill>
                      <a:schemeClr val="tx1">
                        <a:lumMod val="50000"/>
                      </a:schemeClr>
                    </a:solidFill>
                    <a:latin typeface="Roboto" panose="02000000000000000000" pitchFamily="2" charset="0"/>
                    <a:ea typeface="Cambria Math" panose="02040503050406030204" pitchFamily="18" charset="0"/>
                    <a:cs typeface="Roboto"/>
                    <a:sym typeface="Roboto"/>
                  </a:rPr>
                  <a:t>w</a:t>
                </a:r>
                <a:r>
                  <a:rPr lang="en-US" sz="1300" b="0" dirty="0">
                    <a:solidFill>
                      <a:schemeClr val="tx1">
                        <a:lumMod val="50000"/>
                      </a:schemeClr>
                    </a:solidFill>
                    <a:latin typeface="Roboto" panose="02000000000000000000" pitchFamily="2" charset="0"/>
                    <a:ea typeface="Cambria Math" panose="02040503050406030204" pitchFamily="18" charset="0"/>
                    <a:cs typeface="Roboto"/>
                    <a:sym typeface="Roboto"/>
                  </a:rPr>
                  <a:t>here </a:t>
                </a:r>
                <a14:m>
                  <m:oMath xmlns:m="http://schemas.openxmlformats.org/officeDocument/2006/math">
                    <m:sSub>
                      <m:sSubPr>
                        <m:ctrlPr>
                          <a:rPr lang="en-US" sz="1300" i="1">
                            <a:solidFill>
                              <a:schemeClr val="tx1">
                                <a:lumMod val="50000"/>
                              </a:schemeClr>
                            </a:solidFill>
                            <a:latin typeface="Cambria Math" panose="02040503050406030204" pitchFamily="18" charset="0"/>
                            <a:ea typeface="Roboto"/>
                            <a:cs typeface="Roboto"/>
                            <a:sym typeface="Roboto"/>
                          </a:rPr>
                        </m:ctrlPr>
                      </m:sSubPr>
                      <m:e>
                        <m:r>
                          <a:rPr lang="en-US" sz="1300" i="1">
                            <a:solidFill>
                              <a:schemeClr val="tx1">
                                <a:lumMod val="50000"/>
                              </a:schemeClr>
                            </a:solidFill>
                            <a:latin typeface="Cambria Math" panose="02040503050406030204" pitchFamily="18" charset="0"/>
                            <a:ea typeface="Roboto"/>
                            <a:cs typeface="Roboto"/>
                            <a:sym typeface="Roboto"/>
                          </a:rPr>
                          <m:t>𝑓</m:t>
                        </m:r>
                      </m:e>
                      <m:sub>
                        <m:r>
                          <a:rPr lang="en-US" sz="1300" i="1">
                            <a:solidFill>
                              <a:schemeClr val="tx1">
                                <a:lumMod val="50000"/>
                              </a:schemeClr>
                            </a:solidFill>
                            <a:latin typeface="Cambria Math" panose="02040503050406030204" pitchFamily="18" charset="0"/>
                            <a:ea typeface="Roboto"/>
                            <a:cs typeface="Roboto"/>
                            <a:sym typeface="Roboto"/>
                          </a:rPr>
                          <m:t>𝑒𝑓𝑓</m:t>
                        </m:r>
                      </m:sub>
                    </m:sSub>
                  </m:oMath>
                </a14:m>
                <a:r>
                  <a:rPr lang="en-US" sz="1300" b="0" dirty="0">
                    <a:solidFill>
                      <a:schemeClr val="tx1">
                        <a:lumMod val="50000"/>
                      </a:schemeClr>
                    </a:solidFill>
                    <a:latin typeface="Roboto" panose="02000000000000000000" pitchFamily="2" charset="0"/>
                    <a:ea typeface="Cambria Math" panose="02040503050406030204" pitchFamily="18" charset="0"/>
                    <a:cs typeface="Roboto"/>
                    <a:sym typeface="Roboto"/>
                  </a:rPr>
                  <a:t>= track path length </a:t>
                </a:r>
              </a:p>
              <a:p>
                <a:pPr lvl="0"/>
                <a:endParaRPr lang="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endParaRPr>
              </a:p>
              <a:p>
                <a:pPr marL="171450" lvl="0" indent="-171450">
                  <a:buFont typeface="Wingdings" pitchFamily="2" charset="2"/>
                  <a:buChar char="à"/>
                </a:pP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itchFamily="2" charset="2"/>
                  </a:rPr>
                  <a:t>Focusing is flat in </a:t>
                </a:r>
                <a14:m>
                  <m:oMath xmlns:m="http://schemas.openxmlformats.org/officeDocument/2006/math">
                    <m:r>
                      <a:rPr lang="en-US" sz="1300" i="1">
                        <a:solidFill>
                          <a:schemeClr val="tx1">
                            <a:lumMod val="50000"/>
                          </a:schemeClr>
                        </a:solidFill>
                        <a:latin typeface="Cambria Math" panose="02040503050406030204" pitchFamily="18" charset="0"/>
                        <a:ea typeface="Cambria Math" panose="02040503050406030204" pitchFamily="18" charset="0"/>
                        <a:cs typeface="Roboto" panose="02000000000000000000" pitchFamily="2" charset="0"/>
                        <a:sym typeface="Wingdings" pitchFamily="2" charset="2"/>
                      </a:rPr>
                      <m:t>𝜙</m:t>
                    </m:r>
                    <m:r>
                      <a:rPr lang="en-US" sz="1300" i="1">
                        <a:solidFill>
                          <a:schemeClr val="tx1">
                            <a:lumMod val="50000"/>
                          </a:schemeClr>
                        </a:solidFill>
                        <a:latin typeface="Cambria Math" panose="02040503050406030204" pitchFamily="18" charset="0"/>
                        <a:ea typeface="Cambria Math" panose="02040503050406030204" pitchFamily="18" charset="0"/>
                        <a:cs typeface="Roboto" panose="02000000000000000000" pitchFamily="2" charset="0"/>
                        <a:sym typeface="Wingdings" pitchFamily="2" charset="2"/>
                      </a:rPr>
                      <m:t> </m:t>
                    </m:r>
                  </m:oMath>
                </a14:m>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itchFamily="2" charset="2"/>
                  </a:rPr>
                  <a:t>and small (~3 </a:t>
                </a:r>
                <a14:m>
                  <m:oMath xmlns:m="http://schemas.openxmlformats.org/officeDocument/2006/math">
                    <m:r>
                      <a:rPr lang="en-US" sz="1300" i="1" smtClean="0">
                        <a:solidFill>
                          <a:schemeClr val="tx1">
                            <a:lumMod val="50000"/>
                          </a:schemeClr>
                        </a:solidFill>
                        <a:latin typeface="Cambria Math" panose="02040503050406030204" pitchFamily="18" charset="0"/>
                        <a:ea typeface="Cambria Math" panose="02040503050406030204" pitchFamily="18" charset="0"/>
                      </a:rPr>
                      <m:t>𝜇</m:t>
                    </m:r>
                    <m:r>
                      <a:rPr lang="en-US" sz="1300" i="1" smtClean="0">
                        <a:solidFill>
                          <a:schemeClr val="tx1">
                            <a:lumMod val="50000"/>
                          </a:schemeClr>
                        </a:solidFill>
                        <a:latin typeface="Cambria Math" panose="02040503050406030204" pitchFamily="18" charset="0"/>
                        <a:ea typeface="Cambria Math" panose="02040503050406030204" pitchFamily="18" charset="0"/>
                      </a:rPr>
                      <m:t>𝑟𝑎𝑑</m:t>
                    </m:r>
                  </m:oMath>
                </a14:m>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itchFamily="2" charset="2"/>
                  </a:rPr>
                  <a:t>)</a:t>
                </a:r>
              </a:p>
              <a:p>
                <a:pPr marL="171450" lvl="0" indent="-171450">
                  <a:buFont typeface="Wingdings" pitchFamily="2" charset="2"/>
                  <a:buChar char="à"/>
                </a:pP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itchFamily="2" charset="2"/>
                  </a:rPr>
                  <a:t>PD position can be further optimized to reduce focusing to 0, but already negligible</a:t>
                </a:r>
                <a:endParaRPr lang="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endParaRPr>
              </a:p>
              <a:p>
                <a:pPr lvl="0"/>
                <a:endParaRPr lang="it" sz="12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endParaRPr>
              </a:p>
              <a:p>
                <a:pPr marL="0" lvl="0" indent="0" algn="l" rtl="0">
                  <a:spcBef>
                    <a:spcPts val="0"/>
                  </a:spcBef>
                  <a:spcAft>
                    <a:spcPts val="0"/>
                  </a:spcAft>
                  <a:buNone/>
                </a:pPr>
                <a:endParaRPr lang="it" sz="12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endParaRPr>
              </a:p>
            </p:txBody>
          </p:sp>
        </mc:Choice>
        <mc:Fallback>
          <p:sp>
            <p:nvSpPr>
              <p:cNvPr id="223" name="Google Shape;223;p33"/>
              <p:cNvSpPr txBox="1">
                <a:spLocks noRot="1" noChangeAspect="1" noMove="1" noResize="1" noEditPoints="1" noAdjustHandles="1" noChangeArrowheads="1" noChangeShapeType="1" noTextEdit="1"/>
              </p:cNvSpPr>
              <p:nvPr/>
            </p:nvSpPr>
            <p:spPr>
              <a:xfrm>
                <a:off x="951722" y="2810977"/>
                <a:ext cx="3952498" cy="2159400"/>
              </a:xfrm>
              <a:prstGeom prst="rect">
                <a:avLst/>
              </a:prstGeom>
              <a:blipFill>
                <a:blip r:embed="rId5"/>
                <a:stretch>
                  <a:fillRect l="-321"/>
                </a:stretch>
              </a:blipFill>
              <a:ln>
                <a:noFill/>
              </a:ln>
            </p:spPr>
            <p:txBody>
              <a:bodyPr/>
              <a:lstStyle/>
              <a:p>
                <a:r>
                  <a:rPr lang="en-US">
                    <a:noFill/>
                  </a:rPr>
                  <a:t> </a:t>
                </a:r>
              </a:p>
            </p:txBody>
          </p:sp>
        </mc:Fallback>
      </mc:AlternateContent>
      <p:pic>
        <p:nvPicPr>
          <p:cNvPr id="224" name="Google Shape;224;p33"/>
          <p:cNvPicPr preferRelativeResize="0"/>
          <p:nvPr/>
        </p:nvPicPr>
        <p:blipFill>
          <a:blip r:embed="rId6">
            <a:alphaModFix/>
          </a:blip>
          <a:stretch>
            <a:fillRect/>
          </a:stretch>
        </p:blipFill>
        <p:spPr>
          <a:xfrm>
            <a:off x="4746355" y="3109388"/>
            <a:ext cx="3309840" cy="1706229"/>
          </a:xfrm>
          <a:prstGeom prst="rect">
            <a:avLst/>
          </a:prstGeom>
          <a:noFill/>
          <a:ln>
            <a:noFill/>
          </a:ln>
        </p:spPr>
      </p:pic>
      <p:sp>
        <p:nvSpPr>
          <p:cNvPr id="222" name="Google Shape;222;p33"/>
          <p:cNvSpPr txBox="1"/>
          <p:nvPr/>
        </p:nvSpPr>
        <p:spPr>
          <a:xfrm>
            <a:off x="8056195" y="1492800"/>
            <a:ext cx="665400" cy="457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b="1" dirty="0">
                <a:latin typeface="Roboto"/>
                <a:ea typeface="Roboto"/>
                <a:cs typeface="Roboto"/>
                <a:sym typeface="Roboto"/>
              </a:rPr>
              <a:t>PD</a:t>
            </a:r>
            <a:endParaRPr sz="1300" b="1" dirty="0">
              <a:latin typeface="Roboto"/>
              <a:ea typeface="Roboto"/>
              <a:cs typeface="Roboto"/>
              <a:sym typeface="Roboto"/>
            </a:endParaRPr>
          </a:p>
        </p:txBody>
      </p:sp>
      <p:sp>
        <p:nvSpPr>
          <p:cNvPr id="3" name="Google Shape;222;p33">
            <a:extLst>
              <a:ext uri="{FF2B5EF4-FFF2-40B4-BE49-F238E27FC236}">
                <a16:creationId xmlns:a16="http://schemas.microsoft.com/office/drawing/2014/main" id="{777BC661-1116-C181-EA2A-C3C59EA13194}"/>
              </a:ext>
            </a:extLst>
          </p:cNvPr>
          <p:cNvSpPr txBox="1"/>
          <p:nvPr/>
        </p:nvSpPr>
        <p:spPr>
          <a:xfrm>
            <a:off x="4008583" y="1305290"/>
            <a:ext cx="665400" cy="457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b="1" dirty="0">
                <a:latin typeface="Roboto"/>
                <a:ea typeface="Roboto"/>
                <a:cs typeface="Roboto"/>
                <a:sym typeface="Roboto"/>
              </a:rPr>
              <a:t>Mirror</a:t>
            </a:r>
            <a:endParaRPr sz="1300" b="1" dirty="0">
              <a:latin typeface="Roboto"/>
              <a:ea typeface="Roboto"/>
              <a:cs typeface="Roboto"/>
              <a:sym typeface="Roboto"/>
            </a:endParaRPr>
          </a:p>
        </p:txBody>
      </p:sp>
      <p:sp>
        <p:nvSpPr>
          <p:cNvPr id="2" name="Slide Number Placeholder 1">
            <a:extLst>
              <a:ext uri="{FF2B5EF4-FFF2-40B4-BE49-F238E27FC236}">
                <a16:creationId xmlns:a16="http://schemas.microsoft.com/office/drawing/2014/main" id="{4B4B5672-03AC-5493-CA8F-4CA941767F0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12</a:t>
            </a:fld>
            <a:endParaRPr lang="it"/>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AA3FB7A-4136-CD40-AB27-D8D9D85686C5}"/>
                  </a:ext>
                </a:extLst>
              </p:cNvPr>
              <p:cNvSpPr txBox="1"/>
              <p:nvPr/>
            </p:nvSpPr>
            <p:spPr>
              <a:xfrm>
                <a:off x="5125457" y="2817725"/>
                <a:ext cx="2799183" cy="276999"/>
              </a:xfrm>
              <a:prstGeom prst="rect">
                <a:avLst/>
              </a:prstGeom>
              <a:noFill/>
            </p:spPr>
            <p:txBody>
              <a:bodyPr wrap="square" rtlCol="0">
                <a:spAutoFit/>
              </a:bodyPr>
              <a:lstStyle/>
              <a:p>
                <a:r>
                  <a:rPr lang="en-US" sz="1200" dirty="0"/>
                  <a:t>For a given track, as a function of </a:t>
                </a:r>
                <a14:m>
                  <m:oMath xmlns:m="http://schemas.openxmlformats.org/officeDocument/2006/math">
                    <m:r>
                      <a:rPr lang="en-US" sz="1200" i="1">
                        <a:solidFill>
                          <a:schemeClr val="tx1">
                            <a:lumMod val="50000"/>
                          </a:schemeClr>
                        </a:solidFill>
                        <a:latin typeface="Cambria Math" panose="02040503050406030204" pitchFamily="18" charset="0"/>
                        <a:ea typeface="Cambria Math" panose="02040503050406030204" pitchFamily="18" charset="0"/>
                        <a:cs typeface="Roboto" panose="02000000000000000000" pitchFamily="2" charset="0"/>
                        <a:sym typeface="Wingdings" pitchFamily="2" charset="2"/>
                      </a:rPr>
                      <m:t>𝜙</m:t>
                    </m:r>
                  </m:oMath>
                </a14:m>
                <a:endParaRPr lang="en-US" sz="1200" dirty="0"/>
              </a:p>
            </p:txBody>
          </p:sp>
        </mc:Choice>
        <mc:Fallback>
          <p:sp>
            <p:nvSpPr>
              <p:cNvPr id="9" name="TextBox 8">
                <a:extLst>
                  <a:ext uri="{FF2B5EF4-FFF2-40B4-BE49-F238E27FC236}">
                    <a16:creationId xmlns:a16="http://schemas.microsoft.com/office/drawing/2014/main" id="{5AA3FB7A-4136-CD40-AB27-D8D9D85686C5}"/>
                  </a:ext>
                </a:extLst>
              </p:cNvPr>
              <p:cNvSpPr txBox="1">
                <a:spLocks noRot="1" noChangeAspect="1" noMove="1" noResize="1" noEditPoints="1" noAdjustHandles="1" noChangeArrowheads="1" noChangeShapeType="1" noTextEdit="1"/>
              </p:cNvSpPr>
              <p:nvPr/>
            </p:nvSpPr>
            <p:spPr>
              <a:xfrm>
                <a:off x="5125457" y="2817725"/>
                <a:ext cx="2799183" cy="276999"/>
              </a:xfrm>
              <a:prstGeom prst="rect">
                <a:avLst/>
              </a:prstGeom>
              <a:blipFill>
                <a:blip r:embed="rId7"/>
                <a:stretch>
                  <a:fillRect b="-17391"/>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P spid="22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18" name="Picture 17" descr="A graph with colored lines and black text&#10;&#10;AI-generated content may be incorrect.">
            <a:extLst>
              <a:ext uri="{FF2B5EF4-FFF2-40B4-BE49-F238E27FC236}">
                <a16:creationId xmlns:a16="http://schemas.microsoft.com/office/drawing/2014/main" id="{B0E4A3D2-B2AE-85FF-C821-BFC100968F0A}"/>
              </a:ext>
            </a:extLst>
          </p:cNvPr>
          <p:cNvPicPr>
            <a:picLocks noChangeAspect="1"/>
          </p:cNvPicPr>
          <p:nvPr/>
        </p:nvPicPr>
        <p:blipFill>
          <a:blip r:embed="rId3"/>
          <a:stretch>
            <a:fillRect/>
          </a:stretch>
        </p:blipFill>
        <p:spPr>
          <a:xfrm>
            <a:off x="6267314" y="1552356"/>
            <a:ext cx="2497088" cy="1918759"/>
          </a:xfrm>
          <a:prstGeom prst="rect">
            <a:avLst/>
          </a:prstGeom>
        </p:spPr>
      </p:pic>
      <p:pic>
        <p:nvPicPr>
          <p:cNvPr id="12" name="Picture 11" descr="A graph with colored lines and text&#10;&#10;AI-generated content may be incorrect.">
            <a:extLst>
              <a:ext uri="{FF2B5EF4-FFF2-40B4-BE49-F238E27FC236}">
                <a16:creationId xmlns:a16="http://schemas.microsoft.com/office/drawing/2014/main" id="{6CE4EBB2-4193-26C3-0789-870C2C55E40B}"/>
              </a:ext>
            </a:extLst>
          </p:cNvPr>
          <p:cNvPicPr>
            <a:picLocks noChangeAspect="1"/>
          </p:cNvPicPr>
          <p:nvPr/>
        </p:nvPicPr>
        <p:blipFill>
          <a:blip r:embed="rId4"/>
          <a:srcRect t="6639"/>
          <a:stretch>
            <a:fillRect/>
          </a:stretch>
        </p:blipFill>
        <p:spPr>
          <a:xfrm>
            <a:off x="6257547" y="3207037"/>
            <a:ext cx="2516622" cy="1805380"/>
          </a:xfrm>
          <a:prstGeom prst="rect">
            <a:avLst/>
          </a:prstGeom>
        </p:spPr>
      </p:pic>
      <p:sp>
        <p:nvSpPr>
          <p:cNvPr id="229" name="Google Shape;229;p34"/>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Results and PID separation</a:t>
            </a:r>
            <a:endParaRPr/>
          </a:p>
        </p:txBody>
      </p:sp>
      <p:sp>
        <p:nvSpPr>
          <p:cNvPr id="231" name="Google Shape;231;p34"/>
          <p:cNvSpPr txBox="1"/>
          <p:nvPr/>
        </p:nvSpPr>
        <p:spPr>
          <a:xfrm>
            <a:off x="6443523" y="903756"/>
            <a:ext cx="2806133" cy="64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200" dirty="0">
                <a:solidFill>
                  <a:schemeClr val="tx1">
                    <a:lumMod val="50000"/>
                  </a:schemeClr>
                </a:solidFill>
                <a:latin typeface="Roboto"/>
                <a:ea typeface="Roboto"/>
                <a:cs typeface="Roboto"/>
                <a:sym typeface="Roboto"/>
              </a:rPr>
              <a:t>Preliminary PID Separation: </a:t>
            </a:r>
          </a:p>
          <a:p>
            <a:pPr marL="0" lvl="0" indent="0" algn="l" rtl="0">
              <a:spcBef>
                <a:spcPts val="0"/>
              </a:spcBef>
              <a:spcAft>
                <a:spcPts val="0"/>
              </a:spcAft>
              <a:buNone/>
            </a:pPr>
            <a:endParaRPr sz="1300" dirty="0">
              <a:solidFill>
                <a:schemeClr val="dk2"/>
              </a:solidFill>
              <a:latin typeface="Roboto"/>
              <a:ea typeface="Roboto"/>
              <a:cs typeface="Roboto"/>
              <a:sym typeface="Roboto"/>
            </a:endParaRPr>
          </a:p>
        </p:txBody>
      </p:sp>
      <p:sp>
        <p:nvSpPr>
          <p:cNvPr id="2" name="TextBox 1">
            <a:extLst>
              <a:ext uri="{FF2B5EF4-FFF2-40B4-BE49-F238E27FC236}">
                <a16:creationId xmlns:a16="http://schemas.microsoft.com/office/drawing/2014/main" id="{9563090F-EEF6-7234-85F6-19CE04A992E8}"/>
              </a:ext>
            </a:extLst>
          </p:cNvPr>
          <p:cNvSpPr txBox="1"/>
          <p:nvPr/>
        </p:nvSpPr>
        <p:spPr>
          <a:xfrm>
            <a:off x="367845" y="1046556"/>
            <a:ext cx="5566907" cy="492443"/>
          </a:xfrm>
          <a:prstGeom prst="rect">
            <a:avLst/>
          </a:prstGeom>
          <a:noFill/>
        </p:spPr>
        <p:txBody>
          <a:bodyPr wrap="square" rtlCol="0">
            <a:spAutoFit/>
          </a:bodyPr>
          <a:lstStyle/>
          <a:p>
            <a:r>
              <a:rPr lang="en-US" sz="1300" dirty="0">
                <a:latin typeface="Roboto" panose="02000000000000000000" pitchFamily="2" charset="0"/>
                <a:ea typeface="Roboto" panose="02000000000000000000" pitchFamily="2" charset="0"/>
                <a:cs typeface="Roboto" panose="02000000000000000000" pitchFamily="2" charset="0"/>
              </a:rPr>
              <a:t>Performance for different layout comparisons </a:t>
            </a:r>
            <a:r>
              <a:rPr lang="en-US" sz="1300" dirty="0">
                <a:solidFill>
                  <a:srgbClr val="0070C0"/>
                </a:solidFill>
                <a:latin typeface="Roboto" panose="02000000000000000000" pitchFamily="2" charset="0"/>
                <a:ea typeface="Roboto" panose="02000000000000000000" pitchFamily="2" charset="0"/>
                <a:cs typeface="Roboto" panose="02000000000000000000" pitchFamily="2" charset="0"/>
              </a:rPr>
              <a:t>@ P=980 mbar/ T=300 K </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and</a:t>
            </a:r>
            <a:r>
              <a:rPr lang="en-US" sz="13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1300" dirty="0" err="1">
                <a:solidFill>
                  <a:srgbClr val="0070C0"/>
                </a:solidFill>
                <a:latin typeface="Roboto" panose="02000000000000000000" pitchFamily="2" charset="0"/>
                <a:ea typeface="Roboto" panose="02000000000000000000" pitchFamily="2" charset="0"/>
                <a:cs typeface="Roboto" panose="02000000000000000000" pitchFamily="2" charset="0"/>
              </a:rPr>
              <a:t>SiPM</a:t>
            </a:r>
            <a:r>
              <a:rPr lang="en-US" sz="1300" dirty="0">
                <a:solidFill>
                  <a:srgbClr val="0070C0"/>
                </a:solidFill>
                <a:latin typeface="Roboto" panose="02000000000000000000" pitchFamily="2" charset="0"/>
                <a:ea typeface="Roboto" panose="02000000000000000000" pitchFamily="2" charset="0"/>
                <a:cs typeface="Roboto" panose="02000000000000000000" pitchFamily="2" charset="0"/>
              </a:rPr>
              <a:t> as photosensor</a:t>
            </a:r>
          </a:p>
        </p:txBody>
      </p:sp>
      <p:sp>
        <p:nvSpPr>
          <p:cNvPr id="3" name="TextBox 2">
            <a:extLst>
              <a:ext uri="{FF2B5EF4-FFF2-40B4-BE49-F238E27FC236}">
                <a16:creationId xmlns:a16="http://schemas.microsoft.com/office/drawing/2014/main" id="{348B3684-C625-5DE8-BE6F-19C4867B74C8}"/>
              </a:ext>
            </a:extLst>
          </p:cNvPr>
          <p:cNvSpPr txBox="1"/>
          <p:nvPr/>
        </p:nvSpPr>
        <p:spPr>
          <a:xfrm>
            <a:off x="352997" y="2938744"/>
            <a:ext cx="6090526" cy="1985159"/>
          </a:xfrm>
          <a:prstGeom prst="rect">
            <a:avLst/>
          </a:prstGeom>
          <a:noFill/>
        </p:spPr>
        <p:txBody>
          <a:bodyPr wrap="square" rtlCol="0">
            <a:spAutoFit/>
          </a:bodyPr>
          <a:lstStyle/>
          <a:p>
            <a:pPr>
              <a:spcBef>
                <a:spcPts val="600"/>
              </a:spcBef>
            </a:pPr>
            <a:r>
              <a:rPr lang="en-US" sz="1300" b="1" dirty="0">
                <a:solidFill>
                  <a:srgbClr val="C00000"/>
                </a:solidFill>
                <a:latin typeface="Roboto" panose="02000000000000000000" pitchFamily="2" charset="0"/>
                <a:ea typeface="Roboto" panose="02000000000000000000" pitchFamily="2" charset="0"/>
                <a:cs typeface="Roboto" panose="02000000000000000000" pitchFamily="2" charset="0"/>
              </a:rPr>
              <a:t>Geometry</a:t>
            </a:r>
            <a:r>
              <a:rPr lang="en-US" sz="1300" b="1"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a:t>
            </a:r>
          </a:p>
          <a:p>
            <a:pPr marL="171450" indent="-171450">
              <a:spcBef>
                <a:spcPts val="600"/>
              </a:spcBef>
              <a:buFont typeface="Arial" panose="020B0604020202020204" pitchFamily="34" charset="0"/>
              <a:buChar char="•"/>
            </a:pPr>
            <a:r>
              <a:rPr lang="en-US" sz="1300" dirty="0">
                <a:solidFill>
                  <a:srgbClr val="FF0000"/>
                </a:solidFill>
                <a:latin typeface="Roboto" panose="02000000000000000000" pitchFamily="2" charset="0"/>
                <a:ea typeface="Roboto" panose="02000000000000000000" pitchFamily="2" charset="0"/>
                <a:cs typeface="Roboto" panose="02000000000000000000" pitchFamily="2" charset="0"/>
              </a:rPr>
              <a:t>Single reflection with 20 m long </a:t>
            </a:r>
            <a:r>
              <a:rPr lang="en-US" sz="1300" dirty="0">
                <a:latin typeface="Roboto" panose="02000000000000000000" pitchFamily="2" charset="0"/>
                <a:ea typeface="Roboto" panose="02000000000000000000" pitchFamily="2" charset="0"/>
                <a:cs typeface="Roboto" panose="02000000000000000000" pitchFamily="2" charset="0"/>
              </a:rPr>
              <a:t>radiator is preferable to increase photon yield</a:t>
            </a:r>
          </a:p>
          <a:p>
            <a:pPr marL="171450" indent="-1714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Double reflection as a </a:t>
            </a:r>
            <a:r>
              <a:rPr lang="en-US" sz="1300" b="1" dirty="0">
                <a:latin typeface="Roboto" panose="02000000000000000000" pitchFamily="2" charset="0"/>
                <a:ea typeface="Roboto" panose="02000000000000000000" pitchFamily="2" charset="0"/>
                <a:cs typeface="Roboto" panose="02000000000000000000" pitchFamily="2" charset="0"/>
              </a:rPr>
              <a:t>backup</a:t>
            </a:r>
            <a:r>
              <a:rPr lang="en-US" sz="1300" dirty="0">
                <a:latin typeface="Roboto" panose="02000000000000000000" pitchFamily="2" charset="0"/>
                <a:ea typeface="Roboto" panose="02000000000000000000" pitchFamily="2" charset="0"/>
                <a:cs typeface="Roboto" panose="02000000000000000000" pitchFamily="2" charset="0"/>
              </a:rPr>
              <a:t> solution in case space is not enough (up to results of beam dynamics simulations)</a:t>
            </a:r>
          </a:p>
          <a:p>
            <a:pPr>
              <a:spcBef>
                <a:spcPts val="600"/>
              </a:spcBef>
            </a:pPr>
            <a:r>
              <a:rPr lang="en-US" sz="1300" b="1" dirty="0">
                <a:solidFill>
                  <a:srgbClr val="0070C0"/>
                </a:solidFill>
                <a:latin typeface="Roboto" panose="02000000000000000000" pitchFamily="2" charset="0"/>
                <a:ea typeface="Roboto" panose="02000000000000000000" pitchFamily="2" charset="0"/>
                <a:cs typeface="Roboto" panose="02000000000000000000" pitchFamily="2" charset="0"/>
              </a:rPr>
              <a:t>Gas</a:t>
            </a:r>
            <a:r>
              <a:rPr lang="en-US" sz="1300" dirty="0">
                <a:solidFill>
                  <a:srgbClr val="0070C0"/>
                </a:solidFill>
                <a:latin typeface="Roboto" panose="02000000000000000000" pitchFamily="2" charset="0"/>
                <a:ea typeface="Roboto" panose="02000000000000000000" pitchFamily="2" charset="0"/>
                <a:cs typeface="Roboto" panose="02000000000000000000" pitchFamily="2" charset="0"/>
              </a:rPr>
              <a:t>: </a:t>
            </a:r>
            <a:r>
              <a:rPr lang="en-US" sz="1300" b="1" dirty="0">
                <a:solidFill>
                  <a:srgbClr val="002060"/>
                </a:solidFill>
                <a:latin typeface="Roboto" panose="02000000000000000000" pitchFamily="2" charset="0"/>
                <a:ea typeface="Roboto" panose="02000000000000000000" pitchFamily="2" charset="0"/>
                <a:cs typeface="Roboto" panose="02000000000000000000" pitchFamily="2" charset="0"/>
              </a:rPr>
              <a:t>Ne</a:t>
            </a:r>
            <a:r>
              <a:rPr lang="en-US" sz="1300" dirty="0">
                <a:latin typeface="Roboto" panose="02000000000000000000" pitchFamily="2" charset="0"/>
                <a:ea typeface="Roboto" panose="02000000000000000000" pitchFamily="2" charset="0"/>
                <a:cs typeface="Roboto" panose="02000000000000000000" pitchFamily="2" charset="0"/>
              </a:rPr>
              <a:t> = best gas radiator to increase photon yield</a:t>
            </a:r>
          </a:p>
          <a:p>
            <a:pPr>
              <a:spcBef>
                <a:spcPts val="600"/>
              </a:spcBef>
            </a:pPr>
            <a:br>
              <a:rPr lang="en-US" sz="1200" dirty="0"/>
            </a:br>
            <a:endParaRPr lang="en-US" sz="1200" dirty="0">
              <a:latin typeface="Roboto" panose="02000000000000000000" pitchFamily="2" charset="0"/>
              <a:ea typeface="Roboto" panose="02000000000000000000" pitchFamily="2" charset="0"/>
              <a:cs typeface="Roboto" panose="02000000000000000000" pitchFamily="2" charset="0"/>
            </a:endParaRPr>
          </a:p>
          <a:p>
            <a:endParaRPr lang="en-US" dirty="0"/>
          </a:p>
        </p:txBody>
      </p:sp>
      <p:sp>
        <p:nvSpPr>
          <p:cNvPr id="5" name="TextBox 4">
            <a:extLst>
              <a:ext uri="{FF2B5EF4-FFF2-40B4-BE49-F238E27FC236}">
                <a16:creationId xmlns:a16="http://schemas.microsoft.com/office/drawing/2014/main" id="{5862EC7A-2864-CB0F-DF1F-70E4AE5C864F}"/>
              </a:ext>
            </a:extLst>
          </p:cNvPr>
          <p:cNvSpPr txBox="1"/>
          <p:nvPr/>
        </p:nvSpPr>
        <p:spPr>
          <a:xfrm>
            <a:off x="2328772" y="1443842"/>
            <a:ext cx="1518400" cy="276999"/>
          </a:xfrm>
          <a:prstGeom prst="rect">
            <a:avLst/>
          </a:prstGeom>
          <a:noFill/>
        </p:spPr>
        <p:txBody>
          <a:bodyPr wrap="square" rtlCol="0">
            <a:spAutoFit/>
          </a:bodyPr>
          <a:lstStyle/>
          <a:p>
            <a:r>
              <a:rPr lang="en-US" sz="1200" dirty="0">
                <a:solidFill>
                  <a:srgbClr val="C00000"/>
                </a:solidFill>
              </a:rPr>
              <a:t>Single reflection</a:t>
            </a:r>
          </a:p>
        </p:txBody>
      </p:sp>
      <p:sp>
        <p:nvSpPr>
          <p:cNvPr id="6" name="TextBox 5">
            <a:extLst>
              <a:ext uri="{FF2B5EF4-FFF2-40B4-BE49-F238E27FC236}">
                <a16:creationId xmlns:a16="http://schemas.microsoft.com/office/drawing/2014/main" id="{7973750F-1D1C-B2A4-7969-EFA087924F5F}"/>
              </a:ext>
            </a:extLst>
          </p:cNvPr>
          <p:cNvSpPr txBox="1"/>
          <p:nvPr/>
        </p:nvSpPr>
        <p:spPr>
          <a:xfrm>
            <a:off x="4289699" y="1443842"/>
            <a:ext cx="1518400" cy="276999"/>
          </a:xfrm>
          <a:prstGeom prst="rect">
            <a:avLst/>
          </a:prstGeom>
          <a:noFill/>
        </p:spPr>
        <p:txBody>
          <a:bodyPr wrap="square" rtlCol="0">
            <a:spAutoFit/>
          </a:bodyPr>
          <a:lstStyle/>
          <a:p>
            <a:r>
              <a:rPr lang="en-US" sz="1200" dirty="0">
                <a:solidFill>
                  <a:srgbClr val="C00000"/>
                </a:solidFill>
              </a:rPr>
              <a:t>Double reflection</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91EAB1E-EBF0-8682-9539-1C8B195E80BF}"/>
                  </a:ext>
                </a:extLst>
              </p:cNvPr>
              <p:cNvSpPr txBox="1"/>
              <p:nvPr/>
            </p:nvSpPr>
            <p:spPr>
              <a:xfrm>
                <a:off x="509504" y="4491627"/>
                <a:ext cx="5831380" cy="292388"/>
              </a:xfrm>
              <a:prstGeom prst="rect">
                <a:avLst/>
              </a:prstGeom>
              <a:noFill/>
            </p:spPr>
            <p:txBody>
              <a:bodyPr wrap="square" rtlCol="0">
                <a:spAutoFit/>
              </a:bodyPr>
              <a:lstStyle/>
              <a:p>
                <a:pPr marL="285750" indent="-285750">
                  <a:buFont typeface="Wingdings" pitchFamily="2" charset="2"/>
                  <a:buChar char="è"/>
                </a:pPr>
                <a:r>
                  <a:rPr lang="en-US" sz="1300" b="1" dirty="0">
                    <a:latin typeface="Roboto" panose="02000000000000000000" pitchFamily="2" charset="0"/>
                    <a:ea typeface="Roboto" panose="02000000000000000000" pitchFamily="2" charset="0"/>
                    <a:cs typeface="Roboto" panose="02000000000000000000" pitchFamily="2" charset="0"/>
                  </a:rPr>
                  <a:t>3</a:t>
                </a:r>
                <a14:m>
                  <m:oMath xmlns:m="http://schemas.openxmlformats.org/officeDocument/2006/math">
                    <m:r>
                      <a:rPr lang="en-US" sz="1300" b="1" i="1" smtClean="0">
                        <a:latin typeface="Cambria Math" panose="02040503050406030204" pitchFamily="18" charset="0"/>
                        <a:ea typeface="Cambria Math" panose="02040503050406030204" pitchFamily="18" charset="0"/>
                        <a:cs typeface="Roboto" panose="02000000000000000000" pitchFamily="2" charset="0"/>
                      </a:rPr>
                      <m:t>𝝈</m:t>
                    </m:r>
                  </m:oMath>
                </a14:m>
                <a:r>
                  <a:rPr lang="en-US" sz="1300" b="1" dirty="0">
                    <a:latin typeface="Roboto" panose="02000000000000000000" pitchFamily="2" charset="0"/>
                    <a:ea typeface="Roboto" panose="02000000000000000000" pitchFamily="2" charset="0"/>
                    <a:cs typeface="Roboto" panose="02000000000000000000" pitchFamily="2" charset="0"/>
                  </a:rPr>
                  <a:t> separation </a:t>
                </a:r>
                <a:r>
                  <a:rPr lang="en-US" sz="1300" dirty="0">
                    <a:latin typeface="Roboto" panose="02000000000000000000" pitchFamily="2" charset="0"/>
                    <a:ea typeface="Roboto" panose="02000000000000000000" pitchFamily="2" charset="0"/>
                    <a:cs typeface="Roboto" panose="02000000000000000000" pitchFamily="2" charset="0"/>
                  </a:rPr>
                  <a:t>for </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Ne - 20m </a:t>
                </a:r>
                <a:r>
                  <a:rPr lang="en-US" sz="1300" dirty="0">
                    <a:latin typeface="Roboto" panose="02000000000000000000" pitchFamily="2" charset="0"/>
                    <a:ea typeface="Roboto" panose="02000000000000000000" pitchFamily="2" charset="0"/>
                    <a:cs typeface="Roboto" panose="02000000000000000000" pitchFamily="2" charset="0"/>
                  </a:rPr>
                  <a:t>up to ~</a:t>
                </a:r>
                <a:r>
                  <a:rPr lang="en-US" sz="1300" dirty="0">
                    <a:solidFill>
                      <a:srgbClr val="00B050"/>
                    </a:solidFill>
                    <a:latin typeface="Roboto" panose="02000000000000000000" pitchFamily="2" charset="0"/>
                    <a:ea typeface="Roboto" panose="02000000000000000000" pitchFamily="2" charset="0"/>
                    <a:cs typeface="Roboto" panose="02000000000000000000" pitchFamily="2" charset="0"/>
                  </a:rPr>
                  <a:t>1.4</a:t>
                </a:r>
                <a:r>
                  <a:rPr lang="en-US" sz="1300" dirty="0">
                    <a:latin typeface="Roboto" panose="02000000000000000000" pitchFamily="2" charset="0"/>
                    <a:ea typeface="Roboto" panose="02000000000000000000" pitchFamily="2" charset="0"/>
                    <a:cs typeface="Roboto" panose="02000000000000000000" pitchFamily="2" charset="0"/>
                  </a:rPr>
                  <a:t>/</a:t>
                </a:r>
                <a:r>
                  <a:rPr lang="en-US" sz="1300" dirty="0">
                    <a:solidFill>
                      <a:srgbClr val="E97155"/>
                    </a:solidFill>
                    <a:latin typeface="Roboto" panose="02000000000000000000" pitchFamily="2" charset="0"/>
                    <a:ea typeface="Roboto" panose="02000000000000000000" pitchFamily="2" charset="0"/>
                    <a:cs typeface="Roboto" panose="02000000000000000000" pitchFamily="2" charset="0"/>
                  </a:rPr>
                  <a:t>1.2 TeV </a:t>
                </a:r>
                <a:r>
                  <a:rPr lang="en-US" sz="1300" dirty="0">
                    <a:latin typeface="Roboto" panose="02000000000000000000" pitchFamily="2" charset="0"/>
                    <a:ea typeface="Roboto" panose="02000000000000000000" pitchFamily="2" charset="0"/>
                    <a:cs typeface="Roboto" panose="02000000000000000000" pitchFamily="2" charset="0"/>
                  </a:rPr>
                  <a:t>for </a:t>
                </a:r>
                <a:r>
                  <a:rPr lang="en-US" sz="1300" dirty="0">
                    <a:solidFill>
                      <a:srgbClr val="00B050"/>
                    </a:solidFill>
                    <a:latin typeface="Roboto" panose="02000000000000000000" pitchFamily="2" charset="0"/>
                    <a:ea typeface="Roboto" panose="02000000000000000000" pitchFamily="2" charset="0"/>
                    <a:cs typeface="Roboto" panose="02000000000000000000" pitchFamily="2" charset="0"/>
                  </a:rPr>
                  <a:t>p/</a:t>
                </a:r>
                <a14:m>
                  <m:oMath xmlns:m="http://schemas.openxmlformats.org/officeDocument/2006/math">
                    <m:r>
                      <a:rPr lang="en-US" sz="1300" i="1" smtClean="0">
                        <a:solidFill>
                          <a:srgbClr val="00B050"/>
                        </a:solidFill>
                        <a:latin typeface="Cambria Math" panose="02040503050406030204" pitchFamily="18" charset="0"/>
                        <a:ea typeface="Cambria Math" panose="02040503050406030204" pitchFamily="18" charset="0"/>
                        <a:cs typeface="Roboto" panose="02000000000000000000" pitchFamily="2" charset="0"/>
                      </a:rPr>
                      <m:t>𝜋</m:t>
                    </m:r>
                  </m:oMath>
                </a14:m>
                <a:r>
                  <a:rPr lang="en-US" sz="1300" dirty="0">
                    <a:solidFill>
                      <a:srgbClr val="00B050"/>
                    </a:solidFill>
                    <a:latin typeface="Roboto" panose="02000000000000000000" pitchFamily="2" charset="0"/>
                    <a:ea typeface="Roboto" panose="02000000000000000000" pitchFamily="2" charset="0"/>
                    <a:cs typeface="Roboto" panose="02000000000000000000" pitchFamily="2" charset="0"/>
                  </a:rPr>
                  <a:t> </a:t>
                </a:r>
                <a:r>
                  <a:rPr lang="en-US" sz="1300" dirty="0">
                    <a:latin typeface="Roboto" panose="02000000000000000000" pitchFamily="2" charset="0"/>
                    <a:ea typeface="Roboto" panose="02000000000000000000" pitchFamily="2" charset="0"/>
                    <a:cs typeface="Roboto" panose="02000000000000000000" pitchFamily="2" charset="0"/>
                  </a:rPr>
                  <a:t>and </a:t>
                </a:r>
                <a:r>
                  <a:rPr lang="en-US" sz="1300" dirty="0">
                    <a:solidFill>
                      <a:srgbClr val="E97155"/>
                    </a:solidFill>
                    <a:latin typeface="Roboto" panose="02000000000000000000" pitchFamily="2" charset="0"/>
                    <a:ea typeface="Roboto" panose="02000000000000000000" pitchFamily="2" charset="0"/>
                    <a:cs typeface="Roboto" panose="02000000000000000000" pitchFamily="2" charset="0"/>
                  </a:rPr>
                  <a:t>p/K</a:t>
                </a:r>
                <a:r>
                  <a:rPr lang="en-US" sz="1300" dirty="0">
                    <a:latin typeface="Roboto" panose="02000000000000000000" pitchFamily="2" charset="0"/>
                    <a:ea typeface="Roboto" panose="02000000000000000000" pitchFamily="2" charset="0"/>
                    <a:cs typeface="Roboto" panose="02000000000000000000" pitchFamily="2" charset="0"/>
                  </a:rPr>
                  <a:t> </a:t>
                </a:r>
              </a:p>
            </p:txBody>
          </p:sp>
        </mc:Choice>
        <mc:Fallback xmlns="">
          <p:sp>
            <p:nvSpPr>
              <p:cNvPr id="7" name="TextBox 6">
                <a:extLst>
                  <a:ext uri="{FF2B5EF4-FFF2-40B4-BE49-F238E27FC236}">
                    <a16:creationId xmlns:a16="http://schemas.microsoft.com/office/drawing/2014/main" id="{191EAB1E-EBF0-8682-9539-1C8B195E80BF}"/>
                  </a:ext>
                </a:extLst>
              </p:cNvPr>
              <p:cNvSpPr txBox="1">
                <a:spLocks noRot="1" noChangeAspect="1" noMove="1" noResize="1" noEditPoints="1" noAdjustHandles="1" noChangeArrowheads="1" noChangeShapeType="1" noTextEdit="1"/>
              </p:cNvSpPr>
              <p:nvPr/>
            </p:nvSpPr>
            <p:spPr>
              <a:xfrm>
                <a:off x="509504" y="4491627"/>
                <a:ext cx="5831380" cy="292388"/>
              </a:xfrm>
              <a:prstGeom prst="rect">
                <a:avLst/>
              </a:prstGeom>
              <a:blipFill>
                <a:blip r:embed="rId5"/>
                <a:stretch>
                  <a:fillRect l="-217" t="-4167" b="-16667"/>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32BF1C7F-DA7D-859E-EE07-0A559F0ABCC3}"/>
              </a:ext>
            </a:extLst>
          </p:cNvPr>
          <p:cNvPicPr>
            <a:picLocks noChangeAspect="1"/>
          </p:cNvPicPr>
          <p:nvPr/>
        </p:nvPicPr>
        <p:blipFill>
          <a:blip r:embed="rId6"/>
          <a:stretch>
            <a:fillRect/>
          </a:stretch>
        </p:blipFill>
        <p:spPr>
          <a:xfrm>
            <a:off x="311725" y="1688845"/>
            <a:ext cx="5713979" cy="1281895"/>
          </a:xfrm>
          <a:prstGeom prst="rect">
            <a:avLst/>
          </a:prstGeom>
        </p:spPr>
      </p:pic>
      <p:sp>
        <p:nvSpPr>
          <p:cNvPr id="13" name="TextBox 12">
            <a:extLst>
              <a:ext uri="{FF2B5EF4-FFF2-40B4-BE49-F238E27FC236}">
                <a16:creationId xmlns:a16="http://schemas.microsoft.com/office/drawing/2014/main" id="{D9456C54-2972-ACEB-617D-62C785C9DC50}"/>
              </a:ext>
            </a:extLst>
          </p:cNvPr>
          <p:cNvSpPr txBox="1"/>
          <p:nvPr/>
        </p:nvSpPr>
        <p:spPr>
          <a:xfrm>
            <a:off x="7639439" y="1770445"/>
            <a:ext cx="4572000" cy="307777"/>
          </a:xfrm>
          <a:prstGeom prst="rect">
            <a:avLst/>
          </a:prstGeom>
          <a:noFill/>
        </p:spPr>
        <p:txBody>
          <a:bodyPr wrap="square">
            <a:spAutoFit/>
          </a:bodyPr>
          <a:lstStyle/>
          <a:p>
            <a:r>
              <a:rPr lang="en-US" sz="1400" dirty="0">
                <a:solidFill>
                  <a:srgbClr val="E97155"/>
                </a:solidFill>
                <a:latin typeface="Roboto" panose="02000000000000000000" pitchFamily="2" charset="0"/>
                <a:ea typeface="Roboto" panose="02000000000000000000" pitchFamily="2" charset="0"/>
                <a:cs typeface="Roboto" panose="02000000000000000000" pitchFamily="2" charset="0"/>
              </a:rPr>
              <a:t>p/K</a:t>
            </a:r>
            <a:endParaRPr lang="en-US" dirty="0"/>
          </a:p>
        </p:txBody>
      </p:sp>
      <p:pic>
        <p:nvPicPr>
          <p:cNvPr id="1026" name="Picture 2">
            <a:extLst>
              <a:ext uri="{FF2B5EF4-FFF2-40B4-BE49-F238E27FC236}">
                <a16:creationId xmlns:a16="http://schemas.microsoft.com/office/drawing/2014/main" id="{832F1D7A-92F5-5309-73E7-61FCDB1B4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4475" y="1186828"/>
            <a:ext cx="2064217" cy="4924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C7D3A4B-E018-A66B-C1A7-723902CBB0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13</a:t>
            </a:fld>
            <a:endParaRPr lang="it"/>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051DBDC-5A8C-8C57-AB4C-2F91A6D93548}"/>
                  </a:ext>
                </a:extLst>
              </p:cNvPr>
              <p:cNvSpPr txBox="1"/>
              <p:nvPr/>
            </p:nvSpPr>
            <p:spPr>
              <a:xfrm>
                <a:off x="7275228" y="3344232"/>
                <a:ext cx="728421" cy="307777"/>
              </a:xfrm>
              <a:prstGeom prst="rect">
                <a:avLst/>
              </a:prstGeom>
              <a:noFill/>
            </p:spPr>
            <p:txBody>
              <a:bodyPr wrap="square" rtlCol="0">
                <a:spAutoFit/>
              </a:bodyPr>
              <a:lstStyle/>
              <a:p>
                <a:r>
                  <a:rPr lang="en-US" dirty="0">
                    <a:solidFill>
                      <a:srgbClr val="00B050"/>
                    </a:solidFill>
                    <a:latin typeface="Roboto" panose="02000000000000000000" pitchFamily="2" charset="0"/>
                    <a:ea typeface="Roboto" panose="02000000000000000000" pitchFamily="2" charset="0"/>
                    <a:cs typeface="Roboto" panose="02000000000000000000" pitchFamily="2" charset="0"/>
                  </a:rPr>
                  <a:t>p/</a:t>
                </a:r>
                <a14:m>
                  <m:oMath xmlns:m="http://schemas.openxmlformats.org/officeDocument/2006/math">
                    <m:r>
                      <a:rPr lang="en-US" i="1">
                        <a:solidFill>
                          <a:srgbClr val="00B050"/>
                        </a:solidFill>
                        <a:latin typeface="Cambria Math" panose="02040503050406030204" pitchFamily="18" charset="0"/>
                        <a:ea typeface="Cambria Math" panose="02040503050406030204" pitchFamily="18" charset="0"/>
                        <a:cs typeface="Roboto" panose="02000000000000000000" pitchFamily="2" charset="0"/>
                      </a:rPr>
                      <m:t>𝜋</m:t>
                    </m:r>
                  </m:oMath>
                </a14:m>
                <a:endParaRPr lang="en-US" dirty="0"/>
              </a:p>
            </p:txBody>
          </p:sp>
        </mc:Choice>
        <mc:Fallback xmlns="">
          <p:sp>
            <p:nvSpPr>
              <p:cNvPr id="11" name="TextBox 10">
                <a:extLst>
                  <a:ext uri="{FF2B5EF4-FFF2-40B4-BE49-F238E27FC236}">
                    <a16:creationId xmlns:a16="http://schemas.microsoft.com/office/drawing/2014/main" id="{F051DBDC-5A8C-8C57-AB4C-2F91A6D93548}"/>
                  </a:ext>
                </a:extLst>
              </p:cNvPr>
              <p:cNvSpPr txBox="1">
                <a:spLocks noRot="1" noChangeAspect="1" noMove="1" noResize="1" noEditPoints="1" noAdjustHandles="1" noChangeArrowheads="1" noChangeShapeType="1" noTextEdit="1"/>
              </p:cNvSpPr>
              <p:nvPr/>
            </p:nvSpPr>
            <p:spPr>
              <a:xfrm>
                <a:off x="7275228" y="3344232"/>
                <a:ext cx="728421" cy="307777"/>
              </a:xfrm>
              <a:prstGeom prst="rect">
                <a:avLst/>
              </a:prstGeom>
              <a:blipFill>
                <a:blip r:embed="rId8"/>
                <a:stretch>
                  <a:fillRect l="-1695" t="-4000" b="-16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p:bldP spid="1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0C278-6ED0-D094-12CA-F093100235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E8B14F-5AB6-CF7F-F0E8-3D63DB197E9B}"/>
              </a:ext>
            </a:extLst>
          </p:cNvPr>
          <p:cNvSpPr>
            <a:spLocks noGrp="1"/>
          </p:cNvSpPr>
          <p:nvPr>
            <p:ph type="title"/>
          </p:nvPr>
        </p:nvSpPr>
        <p:spPr/>
        <p:txBody>
          <a:bodyPr/>
          <a:lstStyle/>
          <a:p>
            <a:r>
              <a:rPr lang="en-US" dirty="0"/>
              <a:t>Geant4 simulation </a:t>
            </a:r>
          </a:p>
        </p:txBody>
      </p:sp>
      <p:sp>
        <p:nvSpPr>
          <p:cNvPr id="2" name="Slide Number Placeholder 1">
            <a:extLst>
              <a:ext uri="{FF2B5EF4-FFF2-40B4-BE49-F238E27FC236}">
                <a16:creationId xmlns:a16="http://schemas.microsoft.com/office/drawing/2014/main" id="{FBE54C10-8319-257B-1BDC-36BAF993BA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14</a:t>
            </a:fld>
            <a:endParaRPr lang="it"/>
          </a:p>
        </p:txBody>
      </p:sp>
    </p:spTree>
    <p:extLst>
      <p:ext uri="{BB962C8B-B14F-4D97-AF65-F5344CB8AC3E}">
        <p14:creationId xmlns:p14="http://schemas.microsoft.com/office/powerpoint/2010/main" val="1648192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5"/>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Full simulation with Geant4</a:t>
            </a:r>
            <a:endParaRPr/>
          </a:p>
        </p:txBody>
      </p:sp>
      <p:pic>
        <p:nvPicPr>
          <p:cNvPr id="237" name="Google Shape;237;p35"/>
          <p:cNvPicPr preferRelativeResize="0"/>
          <p:nvPr/>
        </p:nvPicPr>
        <p:blipFill>
          <a:blip r:embed="rId3">
            <a:alphaModFix/>
          </a:blip>
          <a:stretch>
            <a:fillRect/>
          </a:stretch>
        </p:blipFill>
        <p:spPr>
          <a:xfrm>
            <a:off x="311725" y="2829798"/>
            <a:ext cx="4820177" cy="2056031"/>
          </a:xfrm>
          <a:prstGeom prst="rect">
            <a:avLst/>
          </a:prstGeom>
          <a:noFill/>
          <a:ln>
            <a:noFill/>
          </a:ln>
        </p:spPr>
      </p:pic>
      <p:sp>
        <p:nvSpPr>
          <p:cNvPr id="238" name="Google Shape;238;p35"/>
          <p:cNvSpPr txBox="1"/>
          <p:nvPr/>
        </p:nvSpPr>
        <p:spPr>
          <a:xfrm>
            <a:off x="311725" y="857621"/>
            <a:ext cx="5129480" cy="6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sz="1300" b="1" dirty="0">
                <a:solidFill>
                  <a:schemeClr val="tx1">
                    <a:lumMod val="50000"/>
                  </a:schemeClr>
                </a:solidFill>
                <a:latin typeface="Roboto"/>
                <a:ea typeface="Roboto"/>
                <a:cs typeface="Roboto"/>
                <a:sym typeface="Roboto"/>
              </a:rPr>
              <a:t>Geometry</a:t>
            </a:r>
            <a:r>
              <a:rPr lang="it" sz="1300" dirty="0">
                <a:solidFill>
                  <a:schemeClr val="tx1">
                    <a:lumMod val="50000"/>
                  </a:schemeClr>
                </a:solidFill>
                <a:latin typeface="Roboto"/>
                <a:ea typeface="Roboto"/>
                <a:cs typeface="Roboto"/>
                <a:sym typeface="Roboto"/>
              </a:rPr>
              <a:t>: single reflection with length </a:t>
            </a:r>
            <a:r>
              <a:rPr lang="it" sz="1300" b="1" dirty="0">
                <a:solidFill>
                  <a:schemeClr val="tx1">
                    <a:lumMod val="50000"/>
                  </a:schemeClr>
                </a:solidFill>
                <a:latin typeface="Roboto"/>
                <a:ea typeface="Roboto"/>
                <a:cs typeface="Roboto"/>
                <a:sym typeface="Roboto"/>
              </a:rPr>
              <a:t>L=20 m</a:t>
            </a:r>
            <a:r>
              <a:rPr lang="it" sz="1300" dirty="0">
                <a:solidFill>
                  <a:schemeClr val="tx1">
                    <a:lumMod val="50000"/>
                  </a:schemeClr>
                </a:solidFill>
                <a:latin typeface="Roboto"/>
                <a:ea typeface="Roboto"/>
                <a:cs typeface="Roboto"/>
                <a:sym typeface="Roboto"/>
              </a:rPr>
              <a:t>, </a:t>
            </a:r>
          </a:p>
          <a:p>
            <a:pPr marL="0" lvl="0" indent="0" algn="l" rtl="0">
              <a:lnSpc>
                <a:spcPct val="115000"/>
              </a:lnSpc>
              <a:spcBef>
                <a:spcPts val="0"/>
              </a:spcBef>
              <a:spcAft>
                <a:spcPts val="0"/>
              </a:spcAft>
              <a:buNone/>
            </a:pPr>
            <a:r>
              <a:rPr lang="it" sz="1300" dirty="0">
                <a:solidFill>
                  <a:schemeClr val="tx1">
                    <a:lumMod val="50000"/>
                  </a:schemeClr>
                </a:solidFill>
                <a:latin typeface="Roboto"/>
                <a:ea typeface="Roboto"/>
                <a:cs typeface="Roboto"/>
                <a:sym typeface="Roboto"/>
              </a:rPr>
              <a:t>RICH-TCCP distances varing assuming up to (29 m – L) available space</a:t>
            </a:r>
            <a:endParaRPr sz="1300" dirty="0">
              <a:solidFill>
                <a:schemeClr val="tx1">
                  <a:lumMod val="50000"/>
                </a:schemeClr>
              </a:solidFill>
              <a:latin typeface="Roboto"/>
              <a:ea typeface="Roboto"/>
              <a:cs typeface="Roboto"/>
              <a:sym typeface="Roboto"/>
            </a:endParaRPr>
          </a:p>
          <a:p>
            <a:pPr marL="438150" lvl="0" indent="-285750" algn="l" rtl="0">
              <a:lnSpc>
                <a:spcPct val="115000"/>
              </a:lnSpc>
              <a:spcBef>
                <a:spcPts val="0"/>
              </a:spcBef>
              <a:spcAft>
                <a:spcPts val="0"/>
              </a:spcAft>
              <a:buClr>
                <a:srgbClr val="3F3F3F"/>
              </a:buClr>
              <a:buSzPts val="1200"/>
              <a:buFont typeface="Arial" panose="020B0604020202020204" pitchFamily="34" charset="0"/>
              <a:buChar char="•"/>
            </a:pPr>
            <a:r>
              <a:rPr lang="it" sz="1300" dirty="0">
                <a:solidFill>
                  <a:schemeClr val="tx1">
                    <a:lumMod val="50000"/>
                  </a:schemeClr>
                </a:solidFill>
                <a:latin typeface="Roboto"/>
                <a:ea typeface="Roboto"/>
                <a:cs typeface="Roboto"/>
                <a:sym typeface="Roboto"/>
              </a:rPr>
              <a:t>Origin: center of the RICH radiator</a:t>
            </a:r>
            <a:endParaRPr sz="1300" dirty="0">
              <a:solidFill>
                <a:schemeClr val="tx1">
                  <a:lumMod val="50000"/>
                </a:schemeClr>
              </a:solidFill>
              <a:latin typeface="Roboto"/>
              <a:ea typeface="Roboto"/>
              <a:cs typeface="Roboto"/>
              <a:sym typeface="Roboto"/>
            </a:endParaRPr>
          </a:p>
          <a:p>
            <a:pPr marL="438150" lvl="0" indent="-285750" algn="l" rtl="0">
              <a:lnSpc>
                <a:spcPct val="115000"/>
              </a:lnSpc>
              <a:spcBef>
                <a:spcPts val="0"/>
              </a:spcBef>
              <a:spcAft>
                <a:spcPts val="0"/>
              </a:spcAft>
              <a:buClr>
                <a:srgbClr val="3F3F3F"/>
              </a:buClr>
              <a:buSzPts val="1200"/>
              <a:buFont typeface="Arial" panose="020B0604020202020204" pitchFamily="34" charset="0"/>
              <a:buChar char="•"/>
            </a:pPr>
            <a:r>
              <a:rPr lang="it" sz="1300" b="1" dirty="0">
                <a:solidFill>
                  <a:schemeClr val="tx1">
                    <a:lumMod val="50000"/>
                  </a:schemeClr>
                </a:solidFill>
                <a:latin typeface="Roboto"/>
                <a:ea typeface="Roboto"/>
                <a:cs typeface="Roboto"/>
                <a:sym typeface="Roboto"/>
              </a:rPr>
              <a:t>Mirror</a:t>
            </a:r>
            <a:r>
              <a:rPr lang="it" sz="1300" dirty="0">
                <a:solidFill>
                  <a:schemeClr val="tx1">
                    <a:lumMod val="50000"/>
                  </a:schemeClr>
                </a:solidFill>
                <a:latin typeface="Roboto"/>
                <a:ea typeface="Roboto"/>
                <a:cs typeface="Roboto"/>
                <a:sym typeface="Roboto"/>
              </a:rPr>
              <a:t>: R = 2L = 40 m </a:t>
            </a:r>
          </a:p>
          <a:p>
            <a:pPr marL="438150" lvl="0" indent="-285750" algn="l" rtl="0">
              <a:lnSpc>
                <a:spcPct val="115000"/>
              </a:lnSpc>
              <a:spcBef>
                <a:spcPts val="0"/>
              </a:spcBef>
              <a:spcAft>
                <a:spcPts val="0"/>
              </a:spcAft>
              <a:buClr>
                <a:srgbClr val="3F3F3F"/>
              </a:buClr>
              <a:buSzPts val="1200"/>
              <a:buFont typeface="Arial" panose="020B0604020202020204" pitchFamily="34" charset="0"/>
              <a:buChar char="•"/>
            </a:pPr>
            <a:r>
              <a:rPr lang="it" sz="1300" b="1" dirty="0">
                <a:solidFill>
                  <a:schemeClr val="tx1">
                    <a:lumMod val="50000"/>
                  </a:schemeClr>
                </a:solidFill>
                <a:latin typeface="Roboto"/>
                <a:ea typeface="Roboto"/>
                <a:cs typeface="Roboto"/>
                <a:sym typeface="Roboto"/>
              </a:rPr>
              <a:t>Photodetector</a:t>
            </a:r>
            <a:r>
              <a:rPr lang="it" sz="1300" dirty="0">
                <a:solidFill>
                  <a:schemeClr val="tx1">
                    <a:lumMod val="50000"/>
                  </a:schemeClr>
                </a:solidFill>
                <a:latin typeface="Roboto"/>
                <a:ea typeface="Roboto"/>
                <a:cs typeface="Roboto"/>
                <a:sym typeface="Roboto"/>
              </a:rPr>
              <a:t>: array of </a:t>
            </a:r>
            <a:r>
              <a:rPr lang="it" sz="1300" b="1" dirty="0">
                <a:solidFill>
                  <a:schemeClr val="tx1">
                    <a:lumMod val="50000"/>
                  </a:schemeClr>
                </a:solidFill>
                <a:latin typeface="Roboto"/>
                <a:ea typeface="Roboto"/>
                <a:cs typeface="Roboto"/>
                <a:sym typeface="Roboto"/>
              </a:rPr>
              <a:t>53x53 mm</a:t>
            </a:r>
            <a:r>
              <a:rPr lang="it" sz="1300" b="1" baseline="30000" dirty="0">
                <a:solidFill>
                  <a:schemeClr val="tx1">
                    <a:lumMod val="50000"/>
                  </a:schemeClr>
                </a:solidFill>
                <a:latin typeface="Roboto"/>
                <a:ea typeface="Roboto"/>
                <a:cs typeface="Roboto"/>
                <a:sym typeface="Roboto"/>
              </a:rPr>
              <a:t>2 </a:t>
            </a:r>
            <a:r>
              <a:rPr lang="it" sz="1300" b="1" dirty="0">
                <a:solidFill>
                  <a:schemeClr val="tx1">
                    <a:lumMod val="50000"/>
                  </a:schemeClr>
                </a:solidFill>
                <a:latin typeface="Roboto"/>
                <a:ea typeface="Roboto"/>
                <a:cs typeface="Roboto"/>
                <a:sym typeface="Roboto"/>
              </a:rPr>
              <a:t>pixels</a:t>
            </a:r>
          </a:p>
          <a:p>
            <a:pPr marL="438150" lvl="0" indent="-285750" algn="l" rtl="0">
              <a:lnSpc>
                <a:spcPct val="115000"/>
              </a:lnSpc>
              <a:spcBef>
                <a:spcPts val="0"/>
              </a:spcBef>
              <a:spcAft>
                <a:spcPts val="0"/>
              </a:spcAft>
              <a:buClr>
                <a:srgbClr val="3F3F3F"/>
              </a:buClr>
              <a:buSzPts val="1200"/>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Ideal scenario: </a:t>
            </a:r>
            <a:r>
              <a:rPr lang="en-US" sz="1300" dirty="0">
                <a:solidFill>
                  <a:srgbClr val="FF0000"/>
                </a:solidFill>
                <a:latin typeface="Roboto" panose="02000000000000000000" pitchFamily="2" charset="0"/>
                <a:ea typeface="Roboto" panose="02000000000000000000" pitchFamily="2" charset="0"/>
                <a:cs typeface="Roboto" panose="02000000000000000000" pitchFamily="2" charset="0"/>
              </a:rPr>
              <a:t>inefficiencies are not considered</a:t>
            </a:r>
            <a:r>
              <a:rPr lang="en-US" sz="1300" dirty="0">
                <a:latin typeface="Roboto" panose="02000000000000000000" pitchFamily="2" charset="0"/>
                <a:ea typeface="Roboto" panose="02000000000000000000" pitchFamily="2" charset="0"/>
                <a:cs typeface="Roboto" panose="02000000000000000000" pitchFamily="2" charset="0"/>
              </a:rPr>
              <a:t>, i.e. QE/PDE, mirror reflectivity and gas absorption. </a:t>
            </a:r>
            <a:endParaRPr sz="1300" b="1"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endParaRPr>
          </a:p>
          <a:p>
            <a:pPr marL="0" lvl="0" indent="0" algn="l" rtl="0">
              <a:spcBef>
                <a:spcPts val="0"/>
              </a:spcBef>
              <a:spcAft>
                <a:spcPts val="0"/>
              </a:spcAft>
              <a:buNone/>
            </a:pPr>
            <a:endParaRPr sz="1300" dirty="0">
              <a:solidFill>
                <a:schemeClr val="dk2"/>
              </a:solidFill>
              <a:latin typeface="Roboto"/>
              <a:ea typeface="Roboto"/>
              <a:cs typeface="Roboto"/>
              <a:sym typeface="Roboto"/>
            </a:endParaRPr>
          </a:p>
        </p:txBody>
      </p:sp>
      <p:sp>
        <p:nvSpPr>
          <p:cNvPr id="240" name="Google Shape;240;p35"/>
          <p:cNvSpPr txBox="1"/>
          <p:nvPr/>
        </p:nvSpPr>
        <p:spPr>
          <a:xfrm>
            <a:off x="5174565" y="3130275"/>
            <a:ext cx="6264000" cy="18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b="1" dirty="0">
                <a:solidFill>
                  <a:schemeClr val="tx1">
                    <a:lumMod val="50000"/>
                  </a:schemeClr>
                </a:solidFill>
                <a:latin typeface="Roboto"/>
                <a:ea typeface="Roboto"/>
                <a:cs typeface="Roboto"/>
                <a:sym typeface="Roboto"/>
              </a:rPr>
              <a:t>Optimization studies:</a:t>
            </a:r>
          </a:p>
          <a:p>
            <a:pPr marL="285750" lvl="0" indent="-285750" algn="l" rtl="0">
              <a:spcBef>
                <a:spcPts val="0"/>
              </a:spcBef>
              <a:spcAft>
                <a:spcPts val="0"/>
              </a:spcAft>
              <a:buFont typeface="Arial" panose="020B0604020202020204" pitchFamily="34" charset="0"/>
              <a:buChar char="•"/>
            </a:pPr>
            <a:r>
              <a:rPr lang="it" sz="1300" dirty="0">
                <a:solidFill>
                  <a:schemeClr val="tx1">
                    <a:lumMod val="50000"/>
                  </a:schemeClr>
                </a:solidFill>
                <a:latin typeface="Roboto"/>
                <a:ea typeface="Roboto"/>
                <a:cs typeface="Roboto"/>
                <a:sym typeface="Roboto"/>
              </a:rPr>
              <a:t>Position/dimensions of entrance window</a:t>
            </a:r>
          </a:p>
          <a:p>
            <a:pPr marL="285750" lvl="0" indent="-285750" algn="l" rtl="0">
              <a:spcBef>
                <a:spcPts val="0"/>
              </a:spcBef>
              <a:spcAft>
                <a:spcPts val="0"/>
              </a:spcAft>
              <a:buFont typeface="Arial" panose="020B0604020202020204" pitchFamily="34" charset="0"/>
              <a:buChar char="•"/>
            </a:pPr>
            <a:r>
              <a:rPr lang="it" sz="1300" dirty="0">
                <a:solidFill>
                  <a:schemeClr val="tx1">
                    <a:lumMod val="50000"/>
                  </a:schemeClr>
                </a:solidFill>
                <a:latin typeface="Roboto"/>
                <a:ea typeface="Roboto"/>
                <a:cs typeface="Roboto"/>
                <a:sym typeface="Roboto"/>
              </a:rPr>
              <a:t>RICH position to reduce photon losses</a:t>
            </a:r>
          </a:p>
          <a:p>
            <a:pPr marL="285750" lvl="0" indent="-285750" algn="l" rtl="0">
              <a:spcBef>
                <a:spcPts val="0"/>
              </a:spcBef>
              <a:spcAft>
                <a:spcPts val="0"/>
              </a:spcAft>
              <a:buFont typeface="Arial" panose="020B0604020202020204" pitchFamily="34" charset="0"/>
              <a:buChar char="•"/>
            </a:pPr>
            <a:r>
              <a:rPr lang="it" sz="1300" dirty="0">
                <a:solidFill>
                  <a:schemeClr val="tx1">
                    <a:lumMod val="50000"/>
                  </a:schemeClr>
                </a:solidFill>
                <a:latin typeface="Roboto"/>
                <a:ea typeface="Roboto"/>
                <a:cs typeface="Roboto"/>
                <a:sym typeface="Roboto"/>
              </a:rPr>
              <a:t>Choice of pixel granularity </a:t>
            </a:r>
          </a:p>
          <a:p>
            <a:pPr marL="285750" lvl="0" indent="-285750" algn="l" rtl="0">
              <a:spcBef>
                <a:spcPts val="0"/>
              </a:spcBef>
              <a:spcAft>
                <a:spcPts val="0"/>
              </a:spcAft>
              <a:buFont typeface="Arial" panose="020B0604020202020204" pitchFamily="34" charset="0"/>
              <a:buChar char="•"/>
            </a:pPr>
            <a:r>
              <a:rPr lang="it" sz="1300" dirty="0">
                <a:solidFill>
                  <a:schemeClr val="tx1">
                    <a:lumMod val="50000"/>
                  </a:schemeClr>
                </a:solidFill>
                <a:latin typeface="Roboto"/>
                <a:ea typeface="Roboto"/>
                <a:cs typeface="Roboto"/>
                <a:sym typeface="Roboto"/>
              </a:rPr>
              <a:t>Separation between signal &amp; background tracks </a:t>
            </a:r>
            <a:endParaRPr sz="1300" dirty="0">
              <a:solidFill>
                <a:schemeClr val="tx1">
                  <a:lumMod val="50000"/>
                </a:schemeClr>
              </a:solidFill>
              <a:latin typeface="Roboto"/>
              <a:ea typeface="Roboto"/>
              <a:cs typeface="Roboto"/>
              <a:sym typeface="Roboto"/>
            </a:endParaRPr>
          </a:p>
        </p:txBody>
      </p:sp>
      <p:sp>
        <p:nvSpPr>
          <p:cNvPr id="242" name="Google Shape;242;p35"/>
          <p:cNvSpPr txBox="1"/>
          <p:nvPr/>
        </p:nvSpPr>
        <p:spPr>
          <a:xfrm>
            <a:off x="5470000" y="1003700"/>
            <a:ext cx="3248100" cy="7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2"/>
              </a:solidFill>
              <a:latin typeface="Roboto"/>
              <a:ea typeface="Roboto"/>
              <a:cs typeface="Roboto"/>
              <a:sym typeface="Roboto"/>
            </a:endParaRPr>
          </a:p>
        </p:txBody>
      </p:sp>
      <p:pic>
        <p:nvPicPr>
          <p:cNvPr id="28" name="Immagine 15">
            <a:extLst>
              <a:ext uri="{FF2B5EF4-FFF2-40B4-BE49-F238E27FC236}">
                <a16:creationId xmlns:a16="http://schemas.microsoft.com/office/drawing/2014/main" id="{030B55C4-7A38-80C6-4480-22D40EACCD3B}"/>
              </a:ext>
            </a:extLst>
          </p:cNvPr>
          <p:cNvPicPr>
            <a:picLocks noChangeAspect="1"/>
          </p:cNvPicPr>
          <p:nvPr/>
        </p:nvPicPr>
        <p:blipFill>
          <a:blip r:embed="rId4">
            <a:extLst>
              <a:ext uri="{28A0092B-C50C-407E-A947-70E740481C1C}">
                <a14:useLocalDpi xmlns:a14="http://schemas.microsoft.com/office/drawing/2010/main" val="0"/>
              </a:ext>
            </a:extLst>
          </a:blip>
          <a:srcRect t="-3500" b="28469"/>
          <a:stretch/>
        </p:blipFill>
        <p:spPr>
          <a:xfrm>
            <a:off x="5441205" y="1311136"/>
            <a:ext cx="6426485" cy="1580208"/>
          </a:xfrm>
          <a:prstGeom prst="rect">
            <a:avLst/>
          </a:prstGeom>
        </p:spPr>
      </p:pic>
      <p:sp>
        <p:nvSpPr>
          <p:cNvPr id="53" name="TextBox 52">
            <a:extLst>
              <a:ext uri="{FF2B5EF4-FFF2-40B4-BE49-F238E27FC236}">
                <a16:creationId xmlns:a16="http://schemas.microsoft.com/office/drawing/2014/main" id="{AB30505B-9D55-5866-2A57-CA942056C3A1}"/>
              </a:ext>
            </a:extLst>
          </p:cNvPr>
          <p:cNvSpPr txBox="1"/>
          <p:nvPr/>
        </p:nvSpPr>
        <p:spPr>
          <a:xfrm>
            <a:off x="5470000" y="1022283"/>
            <a:ext cx="2299580" cy="307777"/>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Event display </a:t>
            </a:r>
          </a:p>
        </p:txBody>
      </p:sp>
      <p:sp>
        <p:nvSpPr>
          <p:cNvPr id="2" name="Slide Number Placeholder 1">
            <a:extLst>
              <a:ext uri="{FF2B5EF4-FFF2-40B4-BE49-F238E27FC236}">
                <a16:creationId xmlns:a16="http://schemas.microsoft.com/office/drawing/2014/main" id="{0E6BDBD2-4D26-4FC5-3661-916ADB931E0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15</a:t>
            </a:fld>
            <a:endParaRPr lang="it"/>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30">
            <a:extLst>
              <a:ext uri="{FF2B5EF4-FFF2-40B4-BE49-F238E27FC236}">
                <a16:creationId xmlns:a16="http://schemas.microsoft.com/office/drawing/2014/main" id="{C133B729-0304-4358-B790-8F583B44E3B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168"/>
          <a:stretch>
            <a:fillRect/>
          </a:stretch>
        </p:blipFill>
        <p:spPr>
          <a:xfrm>
            <a:off x="6304450" y="2223330"/>
            <a:ext cx="2463709" cy="2555217"/>
          </a:xfrm>
          <a:prstGeom prst="rect">
            <a:avLst/>
          </a:prstGeom>
        </p:spPr>
      </p:pic>
      <p:pic>
        <p:nvPicPr>
          <p:cNvPr id="9" name="Immagine 28">
            <a:extLst>
              <a:ext uri="{FF2B5EF4-FFF2-40B4-BE49-F238E27FC236}">
                <a16:creationId xmlns:a16="http://schemas.microsoft.com/office/drawing/2014/main" id="{39A2EE73-1783-A0B2-FD16-E95EC58AD59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6165"/>
          <a:stretch>
            <a:fillRect/>
          </a:stretch>
        </p:blipFill>
        <p:spPr>
          <a:xfrm>
            <a:off x="4060240" y="2224189"/>
            <a:ext cx="2463710" cy="2555310"/>
          </a:xfrm>
          <a:prstGeom prst="rect">
            <a:avLst/>
          </a:prstGeom>
        </p:spPr>
      </p:pic>
      <p:sp>
        <p:nvSpPr>
          <p:cNvPr id="2" name="Title 1">
            <a:extLst>
              <a:ext uri="{FF2B5EF4-FFF2-40B4-BE49-F238E27FC236}">
                <a16:creationId xmlns:a16="http://schemas.microsoft.com/office/drawing/2014/main" id="{40D1A944-7FBB-DA4E-549F-7D72670D5AC1}"/>
              </a:ext>
            </a:extLst>
          </p:cNvPr>
          <p:cNvSpPr>
            <a:spLocks noGrp="1"/>
          </p:cNvSpPr>
          <p:nvPr>
            <p:ph type="title"/>
          </p:nvPr>
        </p:nvSpPr>
        <p:spPr/>
        <p:txBody>
          <a:bodyPr/>
          <a:lstStyle/>
          <a:p>
            <a:r>
              <a:rPr lang="en-US" dirty="0"/>
              <a:t>RICH position and photon losses</a:t>
            </a:r>
          </a:p>
        </p:txBody>
      </p:sp>
      <p:pic>
        <p:nvPicPr>
          <p:cNvPr id="4" name="Immagine 23">
            <a:extLst>
              <a:ext uri="{FF2B5EF4-FFF2-40B4-BE49-F238E27FC236}">
                <a16:creationId xmlns:a16="http://schemas.microsoft.com/office/drawing/2014/main" id="{67CC6D6B-00FA-AEEC-7B24-445106A501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394" y="2385742"/>
            <a:ext cx="2439674" cy="2366299"/>
          </a:xfrm>
          <a:prstGeom prst="rect">
            <a:avLst/>
          </a:prstGeom>
        </p:spPr>
      </p:pic>
      <mc:AlternateContent xmlns:mc="http://schemas.openxmlformats.org/markup-compatibility/2006" xmlns:a14="http://schemas.microsoft.com/office/drawing/2010/main">
        <mc:Choice Requires="a14">
          <p:sp>
            <p:nvSpPr>
              <p:cNvPr id="5" name="Google Shape;239;p35">
                <a:extLst>
                  <a:ext uri="{FF2B5EF4-FFF2-40B4-BE49-F238E27FC236}">
                    <a16:creationId xmlns:a16="http://schemas.microsoft.com/office/drawing/2014/main" id="{6FB22AC8-9F9A-7591-79DA-8CBCF7BBAC4B}"/>
                  </a:ext>
                </a:extLst>
              </p:cNvPr>
              <p:cNvSpPr txBox="1"/>
              <p:nvPr/>
            </p:nvSpPr>
            <p:spPr>
              <a:xfrm>
                <a:off x="368259" y="950056"/>
                <a:ext cx="6859340" cy="1143900"/>
              </a:xfrm>
              <a:prstGeom prst="rect">
                <a:avLst/>
              </a:prstGeom>
              <a:noFill/>
              <a:ln>
                <a:noFill/>
              </a:ln>
            </p:spPr>
            <p:txBody>
              <a:bodyPr spcFirstLastPara="1" wrap="square" lIns="91425" tIns="91425" rIns="91425" bIns="91425" anchor="t" anchorCtr="0">
                <a:noAutofit/>
              </a:bodyPr>
              <a:lstStyle/>
              <a:p>
                <a:pPr>
                  <a:lnSpc>
                    <a:spcPct val="115000"/>
                  </a:lnSpc>
                </a:pP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Full simulation is used to optimize </a:t>
                </a:r>
                <a14:m>
                  <m:oMath xmlns:m="http://schemas.openxmlformats.org/officeDocument/2006/math">
                    <m:r>
                      <m:rPr>
                        <m:sty m:val="p"/>
                      </m:rPr>
                      <a:rPr lang="el-GR" sz="1300" i="1">
                        <a:solidFill>
                          <a:schemeClr val="tx1">
                            <a:lumMod val="50000"/>
                          </a:schemeClr>
                        </a:solidFill>
                        <a:latin typeface="Cambria Math" panose="02040503050406030204" pitchFamily="18" charset="0"/>
                        <a:ea typeface="Cambria Math" panose="02040503050406030204" pitchFamily="18" charset="0"/>
                      </a:rPr>
                      <m:t>Δ</m:t>
                    </m:r>
                    <m:r>
                      <a:rPr lang="en-US" sz="1300" i="1">
                        <a:solidFill>
                          <a:schemeClr val="tx1">
                            <a:lumMod val="50000"/>
                          </a:schemeClr>
                        </a:solidFill>
                        <a:latin typeface="Cambria Math" panose="02040503050406030204" pitchFamily="18" charset="0"/>
                        <a:ea typeface="Cambria Math" panose="02040503050406030204" pitchFamily="18" charset="0"/>
                      </a:rPr>
                      <m:t>𝑧</m:t>
                    </m:r>
                  </m:oMath>
                </a14:m>
                <a:r>
                  <a:rPr lang="en-US" sz="1300" dirty="0">
                    <a:solidFill>
                      <a:schemeClr val="tx1">
                        <a:lumMod val="50000"/>
                      </a:schemeClr>
                    </a:solidFill>
                  </a:rPr>
                  <a:t> - </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the best RICH position </a:t>
                </a:r>
                <a:r>
                  <a:rPr lang="en-US"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wrt</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TCCP, in order to obtain:</a:t>
                </a:r>
              </a:p>
              <a:p>
                <a:pPr marL="171450" indent="-171450">
                  <a:lnSpc>
                    <a:spcPct val="115000"/>
                  </a:lnSpc>
                  <a:buFont typeface="Arial" panose="020B0604020202020204" pitchFamily="34" charset="0"/>
                  <a:buChar char="•"/>
                </a:pPr>
                <a:r>
                  <a:rPr lang="it-IT" sz="1300" dirty="0">
                    <a:solidFill>
                      <a:schemeClr val="tx1">
                        <a:lumMod val="50000"/>
                      </a:schemeClr>
                    </a:solidFill>
                  </a:rPr>
                  <a:t>high </a:t>
                </a:r>
                <a:r>
                  <a:rPr lang="it-IT" sz="1300" dirty="0" err="1">
                    <a:solidFill>
                      <a:srgbClr val="FF0000"/>
                    </a:solidFill>
                  </a:rPr>
                  <a:t>acceptance</a:t>
                </a:r>
                <a:r>
                  <a:rPr lang="it-IT" sz="1300" dirty="0">
                    <a:solidFill>
                      <a:schemeClr val="tx1">
                        <a:lumMod val="50000"/>
                      </a:schemeClr>
                    </a:solidFill>
                  </a:rPr>
                  <a:t> for </a:t>
                </a:r>
                <a14:m>
                  <m:oMath xmlns:m="http://schemas.openxmlformats.org/officeDocument/2006/math">
                    <m:sSubSup>
                      <m:sSubSupPr>
                        <m:ctrlPr>
                          <a:rPr lang="it-IT" sz="1300" i="1">
                            <a:solidFill>
                              <a:schemeClr val="tx1">
                                <a:lumMod val="50000"/>
                              </a:schemeClr>
                            </a:solidFill>
                            <a:latin typeface="Cambria Math" panose="02040503050406030204" pitchFamily="18" charset="0"/>
                          </a:rPr>
                        </m:ctrlPr>
                      </m:sSubSupPr>
                      <m:e>
                        <m:r>
                          <m:rPr>
                            <m:sty m:val="p"/>
                          </m:rPr>
                          <a:rPr lang="it-IT" sz="1300">
                            <a:solidFill>
                              <a:schemeClr val="tx1">
                                <a:lumMod val="50000"/>
                              </a:schemeClr>
                            </a:solidFill>
                            <a:latin typeface="Cambria Math" panose="02040503050406030204" pitchFamily="18" charset="0"/>
                          </a:rPr>
                          <m:t>Λ</m:t>
                        </m:r>
                      </m:e>
                      <m:sub>
                        <m:r>
                          <a:rPr lang="it-IT" sz="1300" i="1">
                            <a:solidFill>
                              <a:schemeClr val="tx1">
                                <a:lumMod val="50000"/>
                              </a:schemeClr>
                            </a:solidFill>
                            <a:latin typeface="Cambria Math" panose="02040503050406030204" pitchFamily="18" charset="0"/>
                          </a:rPr>
                          <m:t>𝑐</m:t>
                        </m:r>
                      </m:sub>
                      <m:sup>
                        <m:r>
                          <a:rPr lang="it-IT" sz="1300" i="1">
                            <a:solidFill>
                              <a:schemeClr val="tx1">
                                <a:lumMod val="50000"/>
                              </a:schemeClr>
                            </a:solidFill>
                            <a:latin typeface="Cambria Math" panose="02040503050406030204" pitchFamily="18" charset="0"/>
                          </a:rPr>
                          <m:t>+</m:t>
                        </m:r>
                      </m:sup>
                    </m:sSubSup>
                  </m:oMath>
                </a14:m>
                <a:r>
                  <a:rPr lang="it-IT" sz="1300" dirty="0">
                    <a:solidFill>
                      <a:schemeClr val="tx1">
                        <a:lumMod val="50000"/>
                      </a:schemeClr>
                    </a:solidFill>
                  </a:rPr>
                  <a:t> </a:t>
                </a:r>
                <a:r>
                  <a:rPr lang="it-IT" sz="1300" dirty="0" err="1">
                    <a:solidFill>
                      <a:schemeClr val="tx1">
                        <a:lumMod val="50000"/>
                      </a:schemeClr>
                    </a:solidFill>
                  </a:rPr>
                  <a:t>daughters</a:t>
                </a:r>
                <a:r>
                  <a:rPr lang="it-IT" sz="1300" dirty="0">
                    <a:solidFill>
                      <a:schemeClr val="tx1">
                        <a:lumMod val="50000"/>
                      </a:schemeClr>
                    </a:solidFill>
                  </a:rPr>
                  <a:t> </a:t>
                </a:r>
                <a:r>
                  <a:rPr lang="it-IT" sz="1300" dirty="0">
                    <a:solidFill>
                      <a:schemeClr val="tx1">
                        <a:lumMod val="50000"/>
                      </a:schemeClr>
                    </a:solidFill>
                    <a:sym typeface="Wingdings" pitchFamily="2" charset="2"/>
                  </a:rPr>
                  <a:t>&amp; </a:t>
                </a:r>
                <a:r>
                  <a:rPr lang="it-IT" sz="1300" dirty="0" err="1">
                    <a:solidFill>
                      <a:schemeClr val="tx1">
                        <a:lumMod val="50000"/>
                      </a:schemeClr>
                    </a:solidFill>
                    <a:sym typeface="Wingdings" pitchFamily="2" charset="2"/>
                  </a:rPr>
                  <a:t>optimize</a:t>
                </a:r>
                <a:r>
                  <a:rPr lang="it-IT" sz="1300" dirty="0">
                    <a:solidFill>
                      <a:schemeClr val="tx1">
                        <a:lumMod val="50000"/>
                      </a:schemeClr>
                    </a:solidFill>
                    <a:sym typeface="Wingdings" pitchFamily="2" charset="2"/>
                  </a:rPr>
                  <a:t> the size of </a:t>
                </a:r>
                <a:r>
                  <a:rPr lang="it-IT" sz="1300" dirty="0" err="1">
                    <a:solidFill>
                      <a:schemeClr val="tx1">
                        <a:lumMod val="50000"/>
                      </a:schemeClr>
                    </a:solidFill>
                    <a:sym typeface="Wingdings" pitchFamily="2" charset="2"/>
                  </a:rPr>
                  <a:t>entrance</a:t>
                </a:r>
                <a:r>
                  <a:rPr lang="it-IT" sz="1300" dirty="0">
                    <a:solidFill>
                      <a:schemeClr val="tx1">
                        <a:lumMod val="50000"/>
                      </a:schemeClr>
                    </a:solidFill>
                    <a:sym typeface="Wingdings" pitchFamily="2" charset="2"/>
                  </a:rPr>
                  <a:t> window </a:t>
                </a:r>
              </a:p>
              <a:p>
                <a:pPr marL="171450" indent="-171450">
                  <a:lnSpc>
                    <a:spcPct val="115000"/>
                  </a:lnSpc>
                  <a:buFont typeface="Arial" panose="020B0604020202020204" pitchFamily="34" charset="0"/>
                  <a:buChar char="•"/>
                </a:pPr>
                <a:r>
                  <a:rPr lang="it-IT" sz="1300" dirty="0">
                    <a:solidFill>
                      <a:schemeClr val="tx1">
                        <a:lumMod val="50000"/>
                      </a:schemeClr>
                    </a:solidFill>
                    <a:sym typeface="Wingdings" pitchFamily="2" charset="2"/>
                  </a:rPr>
                  <a:t>reduce </a:t>
                </a:r>
                <a:r>
                  <a:rPr lang="it-IT" sz="1300" dirty="0" err="1">
                    <a:solidFill>
                      <a:schemeClr val="tx1">
                        <a:lumMod val="50000"/>
                      </a:schemeClr>
                    </a:solidFill>
                    <a:sym typeface="Wingdings" pitchFamily="2" charset="2"/>
                  </a:rPr>
                  <a:t>photon</a:t>
                </a:r>
                <a:r>
                  <a:rPr lang="it-IT" sz="1300" dirty="0">
                    <a:solidFill>
                      <a:schemeClr val="tx1">
                        <a:lumMod val="50000"/>
                      </a:schemeClr>
                    </a:solidFill>
                    <a:sym typeface="Wingdings" pitchFamily="2" charset="2"/>
                  </a:rPr>
                  <a:t> </a:t>
                </a:r>
                <a:r>
                  <a:rPr lang="it-IT" sz="1300" dirty="0" err="1">
                    <a:solidFill>
                      <a:schemeClr val="tx1">
                        <a:lumMod val="50000"/>
                      </a:schemeClr>
                    </a:solidFill>
                    <a:sym typeface="Wingdings" pitchFamily="2" charset="2"/>
                  </a:rPr>
                  <a:t>losses</a:t>
                </a:r>
                <a:r>
                  <a:rPr lang="it-IT" sz="1300" dirty="0">
                    <a:solidFill>
                      <a:schemeClr val="tx1">
                        <a:lumMod val="50000"/>
                      </a:schemeClr>
                    </a:solidFill>
                    <a:sym typeface="Wingdings" pitchFamily="2" charset="2"/>
                  </a:rPr>
                  <a:t> due to the bottom </a:t>
                </a:r>
                <a:r>
                  <a:rPr lang="it-IT" sz="1300" dirty="0" err="1">
                    <a:solidFill>
                      <a:schemeClr val="tx1">
                        <a:lumMod val="50000"/>
                      </a:schemeClr>
                    </a:solidFill>
                    <a:sym typeface="Wingdings" pitchFamily="2" charset="2"/>
                  </a:rPr>
                  <a:t>surface</a:t>
                </a:r>
                <a:r>
                  <a:rPr lang="it-IT" sz="1300" dirty="0">
                    <a:solidFill>
                      <a:schemeClr val="tx1">
                        <a:lumMod val="50000"/>
                      </a:schemeClr>
                    </a:solidFill>
                    <a:sym typeface="Wingdings" pitchFamily="2" charset="2"/>
                  </a:rPr>
                  <a:t> of the vessel </a:t>
                </a:r>
                <a:endParaRPr lang="en-US" sz="1300" dirty="0">
                  <a:solidFill>
                    <a:schemeClr val="tx1">
                      <a:lumMod val="50000"/>
                    </a:schemeClr>
                  </a:solidFill>
                </a:endParaRPr>
              </a:p>
              <a:p>
                <a:pPr>
                  <a:lnSpc>
                    <a:spcPct val="115000"/>
                  </a:lnSpc>
                </a:pPr>
                <a:endParaRPr lang="en-US" sz="1200" dirty="0">
                  <a:solidFill>
                    <a:srgbClr val="3F3F3F"/>
                  </a:solidFill>
                  <a:latin typeface="Roboto"/>
                  <a:ea typeface="Roboto"/>
                  <a:cs typeface="Roboto"/>
                  <a:sym typeface="Roboto"/>
                </a:endParaRPr>
              </a:p>
            </p:txBody>
          </p:sp>
        </mc:Choice>
        <mc:Fallback xmlns="">
          <p:sp>
            <p:nvSpPr>
              <p:cNvPr id="5" name="Google Shape;239;p35">
                <a:extLst>
                  <a:ext uri="{FF2B5EF4-FFF2-40B4-BE49-F238E27FC236}">
                    <a16:creationId xmlns:a16="http://schemas.microsoft.com/office/drawing/2014/main" id="{6FB22AC8-9F9A-7591-79DA-8CBCF7BBAC4B}"/>
                  </a:ext>
                </a:extLst>
              </p:cNvPr>
              <p:cNvSpPr txBox="1">
                <a:spLocks noRot="1" noChangeAspect="1" noMove="1" noResize="1" noEditPoints="1" noAdjustHandles="1" noChangeArrowheads="1" noChangeShapeType="1" noTextEdit="1"/>
              </p:cNvSpPr>
              <p:nvPr/>
            </p:nvSpPr>
            <p:spPr>
              <a:xfrm>
                <a:off x="368259" y="950056"/>
                <a:ext cx="6859340" cy="1143900"/>
              </a:xfrm>
              <a:prstGeom prst="rect">
                <a:avLst/>
              </a:prstGeom>
              <a:blipFill>
                <a:blip r:embed="rId6"/>
                <a:stretch>
                  <a:fillRect l="-185"/>
                </a:stretch>
              </a:blipFill>
              <a:ln>
                <a:noFill/>
              </a:ln>
            </p:spPr>
            <p:txBody>
              <a:bodyPr/>
              <a:lstStyle/>
              <a:p>
                <a:r>
                  <a:rPr lang="en-US">
                    <a:noFill/>
                  </a:rPr>
                  <a:t> </a:t>
                </a:r>
              </a:p>
            </p:txBody>
          </p:sp>
        </mc:Fallback>
      </mc:AlternateContent>
      <p:cxnSp>
        <p:nvCxnSpPr>
          <p:cNvPr id="10" name="Connettore diritto 39">
            <a:extLst>
              <a:ext uri="{FF2B5EF4-FFF2-40B4-BE49-F238E27FC236}">
                <a16:creationId xmlns:a16="http://schemas.microsoft.com/office/drawing/2014/main" id="{CC029A53-2CCC-8206-A377-29FEF33550EA}"/>
              </a:ext>
            </a:extLst>
          </p:cNvPr>
          <p:cNvCxnSpPr>
            <a:cxnSpLocks/>
          </p:cNvCxnSpPr>
          <p:nvPr/>
        </p:nvCxnSpPr>
        <p:spPr>
          <a:xfrm>
            <a:off x="995586" y="4136816"/>
            <a:ext cx="1697289"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D7B0C0C7-12DC-6BFC-4CD9-130B6946FBD1}"/>
                  </a:ext>
                </a:extLst>
              </p:cNvPr>
              <p:cNvSpPr txBox="1"/>
              <p:nvPr/>
            </p:nvSpPr>
            <p:spPr>
              <a:xfrm>
                <a:off x="872559" y="1820588"/>
                <a:ext cx="2325945" cy="907941"/>
              </a:xfrm>
              <a:prstGeom prst="rect">
                <a:avLst/>
              </a:prstGeom>
              <a:noFill/>
            </p:spPr>
            <p:txBody>
              <a:bodyPr wrap="square" rtlCol="0">
                <a:spAutoFit/>
              </a:bodyPr>
              <a:lstStyle/>
              <a:p>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rPr>
                  <a:t>Distribution of tracks from </a:t>
                </a:r>
                <a14:m>
                  <m:oMath xmlns:m="http://schemas.openxmlformats.org/officeDocument/2006/math">
                    <m:sSubSup>
                      <m:sSubSupPr>
                        <m:ctrlPr>
                          <a:rPr lang="it-IT" sz="1300" i="1">
                            <a:solidFill>
                              <a:schemeClr val="tx1">
                                <a:lumMod val="50000"/>
                              </a:schemeClr>
                            </a:solidFill>
                            <a:latin typeface="Cambria Math" panose="02040503050406030204" pitchFamily="18" charset="0"/>
                          </a:rPr>
                        </m:ctrlPr>
                      </m:sSubSupPr>
                      <m:e>
                        <m:r>
                          <m:rPr>
                            <m:sty m:val="p"/>
                          </m:rPr>
                          <a:rPr lang="it-IT" sz="1300">
                            <a:solidFill>
                              <a:schemeClr val="tx1">
                                <a:lumMod val="50000"/>
                              </a:schemeClr>
                            </a:solidFill>
                            <a:latin typeface="Cambria Math" panose="02040503050406030204" pitchFamily="18" charset="0"/>
                          </a:rPr>
                          <m:t>Λ</m:t>
                        </m:r>
                      </m:e>
                      <m:sub>
                        <m:r>
                          <a:rPr lang="en-US" sz="1300" b="0" i="1" smtClean="0">
                            <a:solidFill>
                              <a:schemeClr val="tx1">
                                <a:lumMod val="50000"/>
                              </a:schemeClr>
                            </a:solidFill>
                            <a:latin typeface="Cambria Math" panose="02040503050406030204" pitchFamily="18" charset="0"/>
                          </a:rPr>
                          <m:t>𝑐</m:t>
                        </m:r>
                      </m:sub>
                      <m:sup>
                        <m:r>
                          <a:rPr lang="it-IT" sz="1300" i="1">
                            <a:solidFill>
                              <a:schemeClr val="tx1">
                                <a:lumMod val="50000"/>
                              </a:schemeClr>
                            </a:solidFill>
                            <a:latin typeface="Cambria Math" panose="02040503050406030204" pitchFamily="18" charset="0"/>
                          </a:rPr>
                          <m:t>+</m:t>
                        </m:r>
                      </m:sup>
                    </m:sSubSup>
                    <m:r>
                      <a:rPr lang="it-IT" sz="1300" i="1">
                        <a:solidFill>
                          <a:schemeClr val="tx1">
                            <a:lumMod val="50000"/>
                          </a:schemeClr>
                        </a:solidFill>
                        <a:latin typeface="Cambria Math" panose="02040503050406030204" pitchFamily="18" charset="0"/>
                      </a:rPr>
                      <m:t>→</m:t>
                    </m:r>
                    <m:r>
                      <a:rPr lang="it-IT" sz="1300" i="1">
                        <a:solidFill>
                          <a:schemeClr val="tx1">
                            <a:lumMod val="50000"/>
                          </a:schemeClr>
                        </a:solidFill>
                        <a:latin typeface="Cambria Math" panose="02040503050406030204" pitchFamily="18" charset="0"/>
                      </a:rPr>
                      <m:t>𝑝</m:t>
                    </m:r>
                    <m:sSup>
                      <m:sSupPr>
                        <m:ctrlPr>
                          <a:rPr lang="it-IT" sz="1300" i="1">
                            <a:solidFill>
                              <a:schemeClr val="tx1">
                                <a:lumMod val="50000"/>
                              </a:schemeClr>
                            </a:solidFill>
                            <a:latin typeface="Cambria Math" panose="02040503050406030204" pitchFamily="18" charset="0"/>
                          </a:rPr>
                        </m:ctrlPr>
                      </m:sSupPr>
                      <m:e>
                        <m:r>
                          <a:rPr lang="it-IT" sz="1300" i="1">
                            <a:solidFill>
                              <a:schemeClr val="tx1">
                                <a:lumMod val="50000"/>
                              </a:schemeClr>
                            </a:solidFill>
                            <a:latin typeface="Cambria Math" panose="02040503050406030204" pitchFamily="18" charset="0"/>
                          </a:rPr>
                          <m:t>𝐾</m:t>
                        </m:r>
                      </m:e>
                      <m:sup>
                        <m:r>
                          <a:rPr lang="it-IT" sz="1300" i="1">
                            <a:solidFill>
                              <a:schemeClr val="tx1">
                                <a:lumMod val="50000"/>
                              </a:schemeClr>
                            </a:solidFill>
                            <a:latin typeface="Cambria Math" panose="02040503050406030204" pitchFamily="18" charset="0"/>
                          </a:rPr>
                          <m:t>−</m:t>
                        </m:r>
                      </m:sup>
                    </m:sSup>
                    <m:sSup>
                      <m:sSupPr>
                        <m:ctrlPr>
                          <a:rPr lang="it-IT" sz="1300" i="1">
                            <a:solidFill>
                              <a:schemeClr val="tx1">
                                <a:lumMod val="50000"/>
                              </a:schemeClr>
                            </a:solidFill>
                            <a:latin typeface="Cambria Math" panose="02040503050406030204" pitchFamily="18" charset="0"/>
                          </a:rPr>
                        </m:ctrlPr>
                      </m:sSupPr>
                      <m:e>
                        <m:r>
                          <a:rPr lang="it-IT" sz="1300" i="1">
                            <a:solidFill>
                              <a:schemeClr val="tx1">
                                <a:lumMod val="50000"/>
                              </a:schemeClr>
                            </a:solidFill>
                            <a:latin typeface="Cambria Math" panose="02040503050406030204" pitchFamily="18" charset="0"/>
                          </a:rPr>
                          <m:t>𝜋</m:t>
                        </m:r>
                      </m:e>
                      <m:sup>
                        <m:r>
                          <a:rPr lang="it-IT" sz="1300" i="1">
                            <a:solidFill>
                              <a:schemeClr val="tx1">
                                <a:lumMod val="50000"/>
                              </a:schemeClr>
                            </a:solidFill>
                            <a:latin typeface="Cambria Math" panose="02040503050406030204" pitchFamily="18" charset="0"/>
                          </a:rPr>
                          <m:t>+</m:t>
                        </m:r>
                      </m:sup>
                    </m:sSup>
                  </m:oMath>
                </a14:m>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Roboto"/>
                  </a:rPr>
                  <a:t>at the RICH entrance for </a:t>
                </a:r>
                <a14:m>
                  <m:oMath xmlns:m="http://schemas.openxmlformats.org/officeDocument/2006/math">
                    <m:r>
                      <m:rPr>
                        <m:sty m:val="p"/>
                      </m:rPr>
                      <a:rPr lang="el-GR" sz="1300" i="1" smtClean="0">
                        <a:solidFill>
                          <a:srgbClr val="FF0000"/>
                        </a:solidFill>
                        <a:latin typeface="Cambria Math" panose="02040503050406030204" pitchFamily="18" charset="0"/>
                        <a:ea typeface="Cambria Math" panose="02040503050406030204" pitchFamily="18" charset="0"/>
                      </a:rPr>
                      <m:t>Δ</m:t>
                    </m:r>
                    <m:r>
                      <a:rPr lang="en-US" sz="1300" i="1">
                        <a:solidFill>
                          <a:srgbClr val="FF0000"/>
                        </a:solidFill>
                        <a:latin typeface="Cambria Math" panose="02040503050406030204" pitchFamily="18" charset="0"/>
                        <a:ea typeface="Cambria Math" panose="02040503050406030204" pitchFamily="18" charset="0"/>
                      </a:rPr>
                      <m:t>𝑧</m:t>
                    </m:r>
                    <m:r>
                      <a:rPr lang="en-US" sz="1300" b="0" i="1" smtClean="0">
                        <a:solidFill>
                          <a:srgbClr val="FF0000"/>
                        </a:solidFill>
                        <a:latin typeface="Cambria Math" panose="02040503050406030204" pitchFamily="18" charset="0"/>
                        <a:ea typeface="Cambria Math" panose="02040503050406030204" pitchFamily="18" charset="0"/>
                      </a:rPr>
                      <m:t>=6.2 </m:t>
                    </m:r>
                    <m:r>
                      <a:rPr lang="en-US" sz="1300" b="0" i="1" smtClean="0">
                        <a:solidFill>
                          <a:srgbClr val="FF0000"/>
                        </a:solidFill>
                        <a:latin typeface="Cambria Math" panose="02040503050406030204" pitchFamily="18" charset="0"/>
                        <a:ea typeface="Cambria Math" panose="02040503050406030204" pitchFamily="18" charset="0"/>
                      </a:rPr>
                      <m:t>𝑚</m:t>
                    </m:r>
                  </m:oMath>
                </a14:m>
                <a:endParaRPr lang="en-US" sz="1300" dirty="0">
                  <a:solidFill>
                    <a:srgbClr val="FF0000"/>
                  </a:solidFill>
                  <a:latin typeface="Roboto" panose="02000000000000000000" pitchFamily="2" charset="0"/>
                  <a:ea typeface="Roboto" panose="02000000000000000000" pitchFamily="2" charset="0"/>
                  <a:cs typeface="Roboto" panose="02000000000000000000" pitchFamily="2" charset="0"/>
                  <a:sym typeface="Roboto"/>
                </a:endParaRPr>
              </a:p>
              <a:p>
                <a:endParaRPr lang="en-US" dirty="0"/>
              </a:p>
            </p:txBody>
          </p:sp>
        </mc:Choice>
        <mc:Fallback xmlns="">
          <p:sp>
            <p:nvSpPr>
              <p:cNvPr id="41" name="TextBox 40">
                <a:extLst>
                  <a:ext uri="{FF2B5EF4-FFF2-40B4-BE49-F238E27FC236}">
                    <a16:creationId xmlns:a16="http://schemas.microsoft.com/office/drawing/2014/main" id="{D7B0C0C7-12DC-6BFC-4CD9-130B6946FBD1}"/>
                  </a:ext>
                </a:extLst>
              </p:cNvPr>
              <p:cNvSpPr txBox="1">
                <a:spLocks noRot="1" noChangeAspect="1" noMove="1" noResize="1" noEditPoints="1" noAdjustHandles="1" noChangeArrowheads="1" noChangeShapeType="1" noTextEdit="1"/>
              </p:cNvSpPr>
              <p:nvPr/>
            </p:nvSpPr>
            <p:spPr>
              <a:xfrm>
                <a:off x="872559" y="1820588"/>
                <a:ext cx="2325945" cy="907941"/>
              </a:xfrm>
              <a:prstGeom prst="rect">
                <a:avLst/>
              </a:prstGeom>
              <a:blipFill>
                <a:blip r:embed="rId7"/>
                <a:stretch>
                  <a:fillRect l="-541" t="-137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481F0AEF-C0A7-4732-BC40-051545AC3B02}"/>
                  </a:ext>
                </a:extLst>
              </p:cNvPr>
              <p:cNvSpPr txBox="1"/>
              <p:nvPr/>
            </p:nvSpPr>
            <p:spPr>
              <a:xfrm>
                <a:off x="4834759" y="1791689"/>
                <a:ext cx="3170120" cy="492443"/>
              </a:xfrm>
              <a:prstGeom prst="rect">
                <a:avLst/>
              </a:prstGeom>
              <a:noFill/>
            </p:spPr>
            <p:txBody>
              <a:bodyPr wrap="square" rtlCol="0">
                <a:spAutoFit/>
              </a:bodyPr>
              <a:lstStyle/>
              <a:p>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Track acceptance for different </a:t>
                </a:r>
                <a:r>
                  <a:rPr lang="en-US" sz="1300" dirty="0">
                    <a:solidFill>
                      <a:srgbClr val="FF0000"/>
                    </a:solidFill>
                    <a:latin typeface="Roboto" panose="02000000000000000000" pitchFamily="2" charset="0"/>
                    <a:ea typeface="Roboto" panose="02000000000000000000" pitchFamily="2" charset="0"/>
                    <a:cs typeface="Roboto" panose="02000000000000000000" pitchFamily="2" charset="0"/>
                  </a:rPr>
                  <a:t>entrance window sizes</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as a function of </a:t>
                </a:r>
                <a14:m>
                  <m:oMath xmlns:m="http://schemas.openxmlformats.org/officeDocument/2006/math">
                    <m:r>
                      <m:rPr>
                        <m:sty m:val="p"/>
                      </m:rPr>
                      <a:rPr lang="el-GR" sz="1300" i="1" smtClean="0">
                        <a:solidFill>
                          <a:schemeClr val="tx1">
                            <a:lumMod val="50000"/>
                          </a:schemeClr>
                        </a:solidFill>
                        <a:latin typeface="Cambria Math" panose="02040503050406030204" pitchFamily="18" charset="0"/>
                        <a:ea typeface="Cambria Math" panose="02040503050406030204" pitchFamily="18" charset="0"/>
                      </a:rPr>
                      <m:t>Δ</m:t>
                    </m:r>
                    <m:r>
                      <a:rPr lang="en-US" sz="1300" b="0" i="1" smtClean="0">
                        <a:solidFill>
                          <a:schemeClr val="tx1">
                            <a:lumMod val="50000"/>
                          </a:schemeClr>
                        </a:solidFill>
                        <a:latin typeface="Cambria Math" panose="02040503050406030204" pitchFamily="18" charset="0"/>
                        <a:ea typeface="Cambria Math" panose="02040503050406030204" pitchFamily="18" charset="0"/>
                      </a:rPr>
                      <m:t>𝑧</m:t>
                    </m:r>
                  </m:oMath>
                </a14:m>
                <a:endPar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p:txBody>
          </p:sp>
        </mc:Choice>
        <mc:Fallback>
          <p:sp>
            <p:nvSpPr>
              <p:cNvPr id="43" name="TextBox 42">
                <a:extLst>
                  <a:ext uri="{FF2B5EF4-FFF2-40B4-BE49-F238E27FC236}">
                    <a16:creationId xmlns:a16="http://schemas.microsoft.com/office/drawing/2014/main" id="{481F0AEF-C0A7-4732-BC40-051545AC3B02}"/>
                  </a:ext>
                </a:extLst>
              </p:cNvPr>
              <p:cNvSpPr txBox="1">
                <a:spLocks noRot="1" noChangeAspect="1" noMove="1" noResize="1" noEditPoints="1" noAdjustHandles="1" noChangeArrowheads="1" noChangeShapeType="1" noTextEdit="1"/>
              </p:cNvSpPr>
              <p:nvPr/>
            </p:nvSpPr>
            <p:spPr>
              <a:xfrm>
                <a:off x="4834759" y="1791689"/>
                <a:ext cx="3170120" cy="492443"/>
              </a:xfrm>
              <a:prstGeom prst="rect">
                <a:avLst/>
              </a:prstGeom>
              <a:blipFill>
                <a:blip r:embed="rId8"/>
                <a:stretch>
                  <a:fillRect l="-398" t="-2564" b="-10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CasellaDiTesto 19">
                <a:extLst>
                  <a:ext uri="{FF2B5EF4-FFF2-40B4-BE49-F238E27FC236}">
                    <a16:creationId xmlns:a16="http://schemas.microsoft.com/office/drawing/2014/main" id="{A3FAF38D-4340-A04B-E308-31C6C04C4BCF}"/>
                  </a:ext>
                </a:extLst>
              </p:cNvPr>
              <p:cNvSpPr txBox="1"/>
              <p:nvPr/>
            </p:nvSpPr>
            <p:spPr>
              <a:xfrm>
                <a:off x="4708865" y="2203436"/>
                <a:ext cx="1213078" cy="2986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i="1" smtClean="0">
                          <a:solidFill>
                            <a:srgbClr val="FF0000"/>
                          </a:solidFill>
                          <a:latin typeface="Cambria Math" panose="02040503050406030204" pitchFamily="18" charset="0"/>
                        </a:rPr>
                        <m:t>8</m:t>
                      </m:r>
                      <m:r>
                        <a:rPr lang="it-IT" sz="1600" b="0" i="1" smtClean="0">
                          <a:solidFill>
                            <a:srgbClr val="FF0000"/>
                          </a:solidFill>
                          <a:latin typeface="Cambria Math" panose="02040503050406030204" pitchFamily="18" charset="0"/>
                        </a:rPr>
                        <m:t>0×100 </m:t>
                      </m:r>
                      <m:r>
                        <a:rPr lang="it-IT" sz="1600" b="0" i="1" smtClean="0">
                          <a:solidFill>
                            <a:srgbClr val="FF0000"/>
                          </a:solidFill>
                          <a:latin typeface="Cambria Math" panose="02040503050406030204" pitchFamily="18" charset="0"/>
                        </a:rPr>
                        <m:t>𝑚</m:t>
                      </m:r>
                      <m:sSup>
                        <m:sSupPr>
                          <m:ctrlPr>
                            <a:rPr lang="it-IT" sz="1600" b="0" i="1" smtClean="0">
                              <a:solidFill>
                                <a:srgbClr val="FF0000"/>
                              </a:solidFill>
                              <a:latin typeface="Cambria Math" panose="02040503050406030204" pitchFamily="18" charset="0"/>
                            </a:rPr>
                          </m:ctrlPr>
                        </m:sSupPr>
                        <m:e>
                          <m:r>
                            <a:rPr lang="it-IT" sz="1600" b="0" i="1" smtClean="0">
                              <a:solidFill>
                                <a:srgbClr val="FF0000"/>
                              </a:solidFill>
                              <a:latin typeface="Cambria Math" panose="02040503050406030204" pitchFamily="18" charset="0"/>
                            </a:rPr>
                            <m:t>𝑚</m:t>
                          </m:r>
                        </m:e>
                        <m:sup>
                          <m:r>
                            <a:rPr lang="it-IT" sz="1600" b="0" i="1" smtClean="0">
                              <a:solidFill>
                                <a:srgbClr val="FF0000"/>
                              </a:solidFill>
                              <a:latin typeface="Cambria Math" panose="02040503050406030204" pitchFamily="18" charset="0"/>
                            </a:rPr>
                            <m:t>2</m:t>
                          </m:r>
                        </m:sup>
                      </m:sSup>
                    </m:oMath>
                  </m:oMathPara>
                </a14:m>
                <a:endParaRPr lang="it-IT" sz="1600" dirty="0"/>
              </a:p>
            </p:txBody>
          </p:sp>
        </mc:Choice>
        <mc:Fallback xmlns="">
          <p:sp>
            <p:nvSpPr>
              <p:cNvPr id="49" name="CasellaDiTesto 19">
                <a:extLst>
                  <a:ext uri="{FF2B5EF4-FFF2-40B4-BE49-F238E27FC236}">
                    <a16:creationId xmlns:a16="http://schemas.microsoft.com/office/drawing/2014/main" id="{A3FAF38D-4340-A04B-E308-31C6C04C4BCF}"/>
                  </a:ext>
                </a:extLst>
              </p:cNvPr>
              <p:cNvSpPr txBox="1">
                <a:spLocks noRot="1" noChangeAspect="1" noMove="1" noResize="1" noEditPoints="1" noAdjustHandles="1" noChangeArrowheads="1" noChangeShapeType="1" noTextEdit="1"/>
              </p:cNvSpPr>
              <p:nvPr/>
            </p:nvSpPr>
            <p:spPr>
              <a:xfrm>
                <a:off x="4708865" y="2203436"/>
                <a:ext cx="1213078" cy="298672"/>
              </a:xfrm>
              <a:prstGeom prst="rect">
                <a:avLst/>
              </a:prstGeom>
              <a:blipFill>
                <a:blip r:embed="rId9"/>
                <a:stretch>
                  <a:fillRect r="-9278"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CasellaDiTesto 22">
                <a:extLst>
                  <a:ext uri="{FF2B5EF4-FFF2-40B4-BE49-F238E27FC236}">
                    <a16:creationId xmlns:a16="http://schemas.microsoft.com/office/drawing/2014/main" id="{93CA9778-BD46-0E33-D109-7F7F4744EAA0}"/>
                  </a:ext>
                </a:extLst>
              </p:cNvPr>
              <p:cNvSpPr txBox="1"/>
              <p:nvPr/>
            </p:nvSpPr>
            <p:spPr>
              <a:xfrm>
                <a:off x="6858104" y="2203436"/>
                <a:ext cx="1303474" cy="29867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sz="1600" i="1" smtClean="0">
                          <a:solidFill>
                            <a:srgbClr val="FF0000"/>
                          </a:solidFill>
                          <a:latin typeface="Cambria Math" panose="02040503050406030204" pitchFamily="18" charset="0"/>
                        </a:rPr>
                        <m:t>1</m:t>
                      </m:r>
                      <m:r>
                        <a:rPr lang="it-IT" sz="1600" b="0" i="1" smtClean="0">
                          <a:solidFill>
                            <a:srgbClr val="FF0000"/>
                          </a:solidFill>
                          <a:latin typeface="Cambria Math" panose="02040503050406030204" pitchFamily="18" charset="0"/>
                        </a:rPr>
                        <m:t>00×120 </m:t>
                      </m:r>
                      <m:r>
                        <a:rPr lang="it-IT" sz="1600" b="0" i="1" smtClean="0">
                          <a:solidFill>
                            <a:srgbClr val="FF0000"/>
                          </a:solidFill>
                          <a:latin typeface="Cambria Math" panose="02040503050406030204" pitchFamily="18" charset="0"/>
                        </a:rPr>
                        <m:t>𝑚</m:t>
                      </m:r>
                      <m:sSup>
                        <m:sSupPr>
                          <m:ctrlPr>
                            <a:rPr lang="it-IT" sz="1600" b="0" i="1" smtClean="0">
                              <a:solidFill>
                                <a:srgbClr val="FF0000"/>
                              </a:solidFill>
                              <a:latin typeface="Cambria Math" panose="02040503050406030204" pitchFamily="18" charset="0"/>
                            </a:rPr>
                          </m:ctrlPr>
                        </m:sSupPr>
                        <m:e>
                          <m:r>
                            <a:rPr lang="it-IT" sz="1600" b="0" i="1" smtClean="0">
                              <a:solidFill>
                                <a:srgbClr val="FF0000"/>
                              </a:solidFill>
                              <a:latin typeface="Cambria Math" panose="02040503050406030204" pitchFamily="18" charset="0"/>
                            </a:rPr>
                            <m:t>𝑚</m:t>
                          </m:r>
                        </m:e>
                        <m:sup>
                          <m:r>
                            <a:rPr lang="it-IT" sz="1600" b="0" i="1" smtClean="0">
                              <a:solidFill>
                                <a:srgbClr val="FF0000"/>
                              </a:solidFill>
                              <a:latin typeface="Cambria Math" panose="02040503050406030204" pitchFamily="18" charset="0"/>
                            </a:rPr>
                            <m:t>2</m:t>
                          </m:r>
                        </m:sup>
                      </m:sSup>
                    </m:oMath>
                  </m:oMathPara>
                </a14:m>
                <a:endParaRPr lang="it-IT" sz="1600" dirty="0"/>
              </a:p>
            </p:txBody>
          </p:sp>
        </mc:Choice>
        <mc:Fallback xmlns="">
          <p:sp>
            <p:nvSpPr>
              <p:cNvPr id="50" name="CasellaDiTesto 22">
                <a:extLst>
                  <a:ext uri="{FF2B5EF4-FFF2-40B4-BE49-F238E27FC236}">
                    <a16:creationId xmlns:a16="http://schemas.microsoft.com/office/drawing/2014/main" id="{93CA9778-BD46-0E33-D109-7F7F4744EAA0}"/>
                  </a:ext>
                </a:extLst>
              </p:cNvPr>
              <p:cNvSpPr txBox="1">
                <a:spLocks noRot="1" noChangeAspect="1" noMove="1" noResize="1" noEditPoints="1" noAdjustHandles="1" noChangeArrowheads="1" noChangeShapeType="1" noTextEdit="1"/>
              </p:cNvSpPr>
              <p:nvPr/>
            </p:nvSpPr>
            <p:spPr>
              <a:xfrm>
                <a:off x="6858104" y="2203436"/>
                <a:ext cx="1303474" cy="298672"/>
              </a:xfrm>
              <a:prstGeom prst="rect">
                <a:avLst/>
              </a:prstGeom>
              <a:blipFill>
                <a:blip r:embed="rId10"/>
                <a:stretch>
                  <a:fillRect r="-10680" b="-33333"/>
                </a:stretch>
              </a:blipFill>
            </p:spPr>
            <p:txBody>
              <a:bodyPr/>
              <a:lstStyle/>
              <a:p>
                <a:r>
                  <a:rPr lang="en-US">
                    <a:noFill/>
                  </a:rPr>
                  <a:t> </a:t>
                </a:r>
              </a:p>
            </p:txBody>
          </p:sp>
        </mc:Fallback>
      </mc:AlternateContent>
      <p:sp>
        <p:nvSpPr>
          <p:cNvPr id="52" name="CasellaDiTesto 33">
            <a:extLst>
              <a:ext uri="{FF2B5EF4-FFF2-40B4-BE49-F238E27FC236}">
                <a16:creationId xmlns:a16="http://schemas.microsoft.com/office/drawing/2014/main" id="{286A0BB4-3545-F9E9-E02D-F2601B38E5C7}"/>
              </a:ext>
            </a:extLst>
          </p:cNvPr>
          <p:cNvSpPr txBox="1"/>
          <p:nvPr/>
        </p:nvSpPr>
        <p:spPr>
          <a:xfrm>
            <a:off x="951071" y="4267050"/>
            <a:ext cx="3109169" cy="230832"/>
          </a:xfrm>
          <a:prstGeom prst="rect">
            <a:avLst/>
          </a:prstGeom>
          <a:noFill/>
        </p:spPr>
        <p:txBody>
          <a:bodyPr wrap="square">
            <a:spAutoFit/>
          </a:bodyPr>
          <a:lstStyle/>
          <a:p>
            <a:r>
              <a:rPr lang="it-IT" sz="900" dirty="0" err="1">
                <a:solidFill>
                  <a:schemeClr val="tx1">
                    <a:lumMod val="50000"/>
                  </a:schemeClr>
                </a:solidFill>
              </a:rPr>
              <a:t>Constraint</a:t>
            </a:r>
            <a:r>
              <a:rPr lang="it-IT" sz="900" dirty="0">
                <a:solidFill>
                  <a:schemeClr val="tx1">
                    <a:lumMod val="50000"/>
                  </a:schemeClr>
                </a:solidFill>
              </a:rPr>
              <a:t> due to the </a:t>
            </a:r>
            <a:r>
              <a:rPr lang="it-IT" sz="900" dirty="0" err="1">
                <a:solidFill>
                  <a:schemeClr val="tx1">
                    <a:lumMod val="50000"/>
                  </a:schemeClr>
                </a:solidFill>
              </a:rPr>
              <a:t>beam</a:t>
            </a:r>
            <a:r>
              <a:rPr lang="it-IT" sz="900" dirty="0">
                <a:solidFill>
                  <a:schemeClr val="tx1">
                    <a:lumMod val="50000"/>
                  </a:schemeClr>
                </a:solidFill>
              </a:rPr>
              <a:t> pipe</a:t>
            </a:r>
          </a:p>
        </p:txBody>
      </p:sp>
      <p:sp>
        <p:nvSpPr>
          <p:cNvPr id="3" name="TextBox 2">
            <a:extLst>
              <a:ext uri="{FF2B5EF4-FFF2-40B4-BE49-F238E27FC236}">
                <a16:creationId xmlns:a16="http://schemas.microsoft.com/office/drawing/2014/main" id="{182E6E93-BE2F-AB48-029B-6B1E8430C645}"/>
              </a:ext>
            </a:extLst>
          </p:cNvPr>
          <p:cNvSpPr txBox="1"/>
          <p:nvPr/>
        </p:nvSpPr>
        <p:spPr>
          <a:xfrm>
            <a:off x="7306421" y="590089"/>
            <a:ext cx="2039257" cy="307777"/>
          </a:xfrm>
          <a:prstGeom prst="rect">
            <a:avLst/>
          </a:prstGeom>
          <a:noFill/>
        </p:spPr>
        <p:txBody>
          <a:bodyPr wrap="square" rtlCol="0">
            <a:spAutoFit/>
          </a:bodyPr>
          <a:lstStyle/>
          <a:p>
            <a:r>
              <a:rPr lang="en-US" dirty="0">
                <a:solidFill>
                  <a:srgbClr val="FF0000"/>
                </a:solidFill>
              </a:rPr>
              <a:t>20 m long vessel</a:t>
            </a:r>
          </a:p>
        </p:txBody>
      </p:sp>
      <p:sp>
        <p:nvSpPr>
          <p:cNvPr id="6" name="Slide Number Placeholder 5">
            <a:extLst>
              <a:ext uri="{FF2B5EF4-FFF2-40B4-BE49-F238E27FC236}">
                <a16:creationId xmlns:a16="http://schemas.microsoft.com/office/drawing/2014/main" id="{DEE1C6B5-5CB8-66CC-6685-7FD160147F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16</a:t>
            </a:fld>
            <a:endParaRPr lang="it"/>
          </a:p>
        </p:txBody>
      </p:sp>
      <p:pic>
        <p:nvPicPr>
          <p:cNvPr id="12" name="Immagine 28">
            <a:extLst>
              <a:ext uri="{FF2B5EF4-FFF2-40B4-BE49-F238E27FC236}">
                <a16:creationId xmlns:a16="http://schemas.microsoft.com/office/drawing/2014/main" id="{B3CF361C-4622-5E01-5D30-76512F93FA7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767" t="93585" r="8009" b="2101"/>
          <a:stretch>
            <a:fillRect/>
          </a:stretch>
        </p:blipFill>
        <p:spPr>
          <a:xfrm>
            <a:off x="5207553" y="4778545"/>
            <a:ext cx="1133227" cy="167653"/>
          </a:xfrm>
          <a:prstGeom prst="rect">
            <a:avLst/>
          </a:prstGeom>
        </p:spPr>
      </p:pic>
      <p:pic>
        <p:nvPicPr>
          <p:cNvPr id="13" name="Immagine 28">
            <a:extLst>
              <a:ext uri="{FF2B5EF4-FFF2-40B4-BE49-F238E27FC236}">
                <a16:creationId xmlns:a16="http://schemas.microsoft.com/office/drawing/2014/main" id="{E15368A4-8364-A3B5-6211-6B9090D7EEE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767" t="93585" r="8009" b="2101"/>
          <a:stretch>
            <a:fillRect/>
          </a:stretch>
        </p:blipFill>
        <p:spPr>
          <a:xfrm>
            <a:off x="7437677" y="4778546"/>
            <a:ext cx="1133227" cy="167653"/>
          </a:xfrm>
          <a:prstGeom prst="rect">
            <a:avLst/>
          </a:prstGeom>
        </p:spPr>
      </p:pic>
    </p:spTree>
    <p:extLst>
      <p:ext uri="{BB962C8B-B14F-4D97-AF65-F5344CB8AC3E}">
        <p14:creationId xmlns:p14="http://schemas.microsoft.com/office/powerpoint/2010/main" val="3196996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DD43F-4C72-A398-3376-480F64987A4A}"/>
            </a:ext>
          </a:extLst>
        </p:cNvPr>
        <p:cNvGrpSpPr/>
        <p:nvPr/>
      </p:nvGrpSpPr>
      <p:grpSpPr>
        <a:xfrm>
          <a:off x="0" y="0"/>
          <a:ext cx="0" cy="0"/>
          <a:chOff x="0" y="0"/>
          <a:chExt cx="0" cy="0"/>
        </a:xfrm>
      </p:grpSpPr>
      <p:pic>
        <p:nvPicPr>
          <p:cNvPr id="8" name="Immagine 34">
            <a:extLst>
              <a:ext uri="{FF2B5EF4-FFF2-40B4-BE49-F238E27FC236}">
                <a16:creationId xmlns:a16="http://schemas.microsoft.com/office/drawing/2014/main" id="{1D5A2B3A-C5D9-BE03-990E-B26EB4C4701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2343" y="2169165"/>
            <a:ext cx="2609215" cy="2427383"/>
          </a:xfrm>
          <a:prstGeom prst="rect">
            <a:avLst/>
          </a:prstGeom>
        </p:spPr>
      </p:pic>
      <p:sp>
        <p:nvSpPr>
          <p:cNvPr id="2" name="Title 1">
            <a:extLst>
              <a:ext uri="{FF2B5EF4-FFF2-40B4-BE49-F238E27FC236}">
                <a16:creationId xmlns:a16="http://schemas.microsoft.com/office/drawing/2014/main" id="{7B9F9745-E374-8CC4-E8CE-FC7EE4763B67}"/>
              </a:ext>
            </a:extLst>
          </p:cNvPr>
          <p:cNvSpPr>
            <a:spLocks noGrp="1"/>
          </p:cNvSpPr>
          <p:nvPr>
            <p:ph type="title"/>
          </p:nvPr>
        </p:nvSpPr>
        <p:spPr/>
        <p:txBody>
          <a:bodyPr/>
          <a:lstStyle/>
          <a:p>
            <a:r>
              <a:rPr lang="en-US" dirty="0"/>
              <a:t>RICH position and photon losses</a:t>
            </a:r>
          </a:p>
        </p:txBody>
      </p:sp>
      <mc:AlternateContent xmlns:mc="http://schemas.openxmlformats.org/markup-compatibility/2006" xmlns:a14="http://schemas.microsoft.com/office/drawing/2010/main">
        <mc:Choice Requires="a14">
          <p:sp>
            <p:nvSpPr>
              <p:cNvPr id="5" name="Google Shape;239;p35">
                <a:extLst>
                  <a:ext uri="{FF2B5EF4-FFF2-40B4-BE49-F238E27FC236}">
                    <a16:creationId xmlns:a16="http://schemas.microsoft.com/office/drawing/2014/main" id="{C4EC64FA-28AD-92D3-6A8A-EFC16C22FB91}"/>
                  </a:ext>
                </a:extLst>
              </p:cNvPr>
              <p:cNvSpPr txBox="1"/>
              <p:nvPr/>
            </p:nvSpPr>
            <p:spPr>
              <a:xfrm>
                <a:off x="368259" y="950056"/>
                <a:ext cx="6859340" cy="1143900"/>
              </a:xfrm>
              <a:prstGeom prst="rect">
                <a:avLst/>
              </a:prstGeom>
              <a:noFill/>
              <a:ln>
                <a:noFill/>
              </a:ln>
            </p:spPr>
            <p:txBody>
              <a:bodyPr spcFirstLastPara="1" wrap="square" lIns="91425" tIns="91425" rIns="91425" bIns="91425" anchor="t" anchorCtr="0">
                <a:noAutofit/>
              </a:bodyPr>
              <a:lstStyle/>
              <a:p>
                <a:pPr>
                  <a:lnSpc>
                    <a:spcPct val="115000"/>
                  </a:lnSpc>
                </a:pP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Full simulation is used to optimize </a:t>
                </a:r>
                <a14:m>
                  <m:oMath xmlns:m="http://schemas.openxmlformats.org/officeDocument/2006/math">
                    <m:r>
                      <m:rPr>
                        <m:sty m:val="p"/>
                      </m:rPr>
                      <a:rPr lang="el-GR" sz="1300" i="1">
                        <a:solidFill>
                          <a:schemeClr val="tx1">
                            <a:lumMod val="50000"/>
                          </a:schemeClr>
                        </a:solidFill>
                        <a:latin typeface="Cambria Math" panose="02040503050406030204" pitchFamily="18" charset="0"/>
                        <a:ea typeface="Cambria Math" panose="02040503050406030204" pitchFamily="18" charset="0"/>
                      </a:rPr>
                      <m:t>Δ</m:t>
                    </m:r>
                    <m:r>
                      <a:rPr lang="en-US" sz="1300" i="1">
                        <a:solidFill>
                          <a:schemeClr val="tx1">
                            <a:lumMod val="50000"/>
                          </a:schemeClr>
                        </a:solidFill>
                        <a:latin typeface="Cambria Math" panose="02040503050406030204" pitchFamily="18" charset="0"/>
                        <a:ea typeface="Cambria Math" panose="02040503050406030204" pitchFamily="18" charset="0"/>
                      </a:rPr>
                      <m:t>𝑧</m:t>
                    </m:r>
                  </m:oMath>
                </a14:m>
                <a:r>
                  <a:rPr lang="en-US" sz="1300" dirty="0">
                    <a:solidFill>
                      <a:schemeClr val="tx1">
                        <a:lumMod val="50000"/>
                      </a:schemeClr>
                    </a:solidFill>
                  </a:rPr>
                  <a:t> - </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the best RICH position </a:t>
                </a:r>
                <a:r>
                  <a:rPr lang="en-US"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wrt</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TCCP, in order to obtain:</a:t>
                </a:r>
              </a:p>
              <a:p>
                <a:pPr marL="171450" indent="-171450">
                  <a:lnSpc>
                    <a:spcPct val="115000"/>
                  </a:lnSpc>
                  <a:buFont typeface="Arial" panose="020B0604020202020204" pitchFamily="34" charset="0"/>
                  <a:buChar char="•"/>
                </a:pPr>
                <a:r>
                  <a:rPr lang="it-IT" sz="1300" dirty="0">
                    <a:solidFill>
                      <a:schemeClr val="tx1">
                        <a:lumMod val="50000"/>
                      </a:schemeClr>
                    </a:solidFill>
                  </a:rPr>
                  <a:t>high </a:t>
                </a:r>
                <a:r>
                  <a:rPr lang="it-IT" sz="1300" dirty="0" err="1">
                    <a:solidFill>
                      <a:schemeClr val="tx1">
                        <a:lumMod val="50000"/>
                      </a:schemeClr>
                    </a:solidFill>
                  </a:rPr>
                  <a:t>acceptance</a:t>
                </a:r>
                <a:r>
                  <a:rPr lang="it-IT" sz="1300" dirty="0">
                    <a:solidFill>
                      <a:schemeClr val="tx1">
                        <a:lumMod val="50000"/>
                      </a:schemeClr>
                    </a:solidFill>
                  </a:rPr>
                  <a:t> for </a:t>
                </a:r>
                <a14:m>
                  <m:oMath xmlns:m="http://schemas.openxmlformats.org/officeDocument/2006/math">
                    <m:sSubSup>
                      <m:sSubSupPr>
                        <m:ctrlPr>
                          <a:rPr lang="it-IT" sz="1300" i="1">
                            <a:solidFill>
                              <a:schemeClr val="tx1">
                                <a:lumMod val="50000"/>
                              </a:schemeClr>
                            </a:solidFill>
                            <a:latin typeface="Cambria Math" panose="02040503050406030204" pitchFamily="18" charset="0"/>
                          </a:rPr>
                        </m:ctrlPr>
                      </m:sSubSupPr>
                      <m:e>
                        <m:r>
                          <m:rPr>
                            <m:sty m:val="p"/>
                          </m:rPr>
                          <a:rPr lang="it-IT" sz="1300">
                            <a:solidFill>
                              <a:schemeClr val="tx1">
                                <a:lumMod val="50000"/>
                              </a:schemeClr>
                            </a:solidFill>
                            <a:latin typeface="Cambria Math" panose="02040503050406030204" pitchFamily="18" charset="0"/>
                          </a:rPr>
                          <m:t>Λ</m:t>
                        </m:r>
                      </m:e>
                      <m:sub>
                        <m:r>
                          <a:rPr lang="en-US" sz="1300" b="0" i="1" smtClean="0">
                            <a:solidFill>
                              <a:schemeClr val="tx1">
                                <a:lumMod val="50000"/>
                              </a:schemeClr>
                            </a:solidFill>
                            <a:latin typeface="Cambria Math" panose="02040503050406030204" pitchFamily="18" charset="0"/>
                          </a:rPr>
                          <m:t>𝑐</m:t>
                        </m:r>
                      </m:sub>
                      <m:sup>
                        <m:r>
                          <a:rPr lang="it-IT" sz="1300" i="1">
                            <a:solidFill>
                              <a:schemeClr val="tx1">
                                <a:lumMod val="50000"/>
                              </a:schemeClr>
                            </a:solidFill>
                            <a:latin typeface="Cambria Math" panose="02040503050406030204" pitchFamily="18" charset="0"/>
                          </a:rPr>
                          <m:t>+</m:t>
                        </m:r>
                      </m:sup>
                    </m:sSubSup>
                  </m:oMath>
                </a14:m>
                <a:r>
                  <a:rPr lang="it-IT" sz="1300" dirty="0">
                    <a:solidFill>
                      <a:schemeClr val="tx1">
                        <a:lumMod val="50000"/>
                      </a:schemeClr>
                    </a:solidFill>
                  </a:rPr>
                  <a:t> </a:t>
                </a:r>
                <a:r>
                  <a:rPr lang="it-IT" sz="1300" dirty="0" err="1">
                    <a:solidFill>
                      <a:schemeClr val="tx1">
                        <a:lumMod val="50000"/>
                      </a:schemeClr>
                    </a:solidFill>
                  </a:rPr>
                  <a:t>daughters</a:t>
                </a:r>
                <a:r>
                  <a:rPr lang="it-IT" sz="1300" dirty="0">
                    <a:solidFill>
                      <a:schemeClr val="tx1">
                        <a:lumMod val="50000"/>
                      </a:schemeClr>
                    </a:solidFill>
                  </a:rPr>
                  <a:t> </a:t>
                </a:r>
                <a:r>
                  <a:rPr lang="it-IT" sz="1300" dirty="0">
                    <a:solidFill>
                      <a:schemeClr val="tx1">
                        <a:lumMod val="50000"/>
                      </a:schemeClr>
                    </a:solidFill>
                    <a:sym typeface="Wingdings" pitchFamily="2" charset="2"/>
                  </a:rPr>
                  <a:t>&amp; </a:t>
                </a:r>
                <a:r>
                  <a:rPr lang="it-IT" sz="1300" dirty="0" err="1">
                    <a:solidFill>
                      <a:schemeClr val="tx1">
                        <a:lumMod val="50000"/>
                      </a:schemeClr>
                    </a:solidFill>
                    <a:sym typeface="Wingdings" pitchFamily="2" charset="2"/>
                  </a:rPr>
                  <a:t>optimize</a:t>
                </a:r>
                <a:r>
                  <a:rPr lang="it-IT" sz="1300" dirty="0">
                    <a:solidFill>
                      <a:schemeClr val="tx1">
                        <a:lumMod val="50000"/>
                      </a:schemeClr>
                    </a:solidFill>
                    <a:sym typeface="Wingdings" pitchFamily="2" charset="2"/>
                  </a:rPr>
                  <a:t> the size of </a:t>
                </a:r>
                <a:r>
                  <a:rPr lang="it-IT" sz="1300" dirty="0" err="1">
                    <a:solidFill>
                      <a:schemeClr val="tx1">
                        <a:lumMod val="50000"/>
                      </a:schemeClr>
                    </a:solidFill>
                    <a:sym typeface="Wingdings" pitchFamily="2" charset="2"/>
                  </a:rPr>
                  <a:t>entrance</a:t>
                </a:r>
                <a:r>
                  <a:rPr lang="it-IT" sz="1300" dirty="0">
                    <a:solidFill>
                      <a:schemeClr val="tx1">
                        <a:lumMod val="50000"/>
                      </a:schemeClr>
                    </a:solidFill>
                    <a:sym typeface="Wingdings" pitchFamily="2" charset="2"/>
                  </a:rPr>
                  <a:t> window </a:t>
                </a:r>
              </a:p>
              <a:p>
                <a:pPr marL="171450" indent="-171450">
                  <a:lnSpc>
                    <a:spcPct val="115000"/>
                  </a:lnSpc>
                  <a:buFont typeface="Arial" panose="020B0604020202020204" pitchFamily="34" charset="0"/>
                  <a:buChar char="•"/>
                </a:pPr>
                <a:r>
                  <a:rPr lang="it-IT" sz="1300" dirty="0">
                    <a:solidFill>
                      <a:schemeClr val="tx1">
                        <a:lumMod val="50000"/>
                      </a:schemeClr>
                    </a:solidFill>
                    <a:sym typeface="Wingdings" pitchFamily="2" charset="2"/>
                  </a:rPr>
                  <a:t>reduce </a:t>
                </a:r>
                <a:r>
                  <a:rPr lang="it-IT" sz="1300" dirty="0" err="1">
                    <a:solidFill>
                      <a:srgbClr val="FF0000"/>
                    </a:solidFill>
                    <a:sym typeface="Wingdings" pitchFamily="2" charset="2"/>
                  </a:rPr>
                  <a:t>photon</a:t>
                </a:r>
                <a:r>
                  <a:rPr lang="it-IT" sz="1300" dirty="0">
                    <a:solidFill>
                      <a:srgbClr val="FF0000"/>
                    </a:solidFill>
                    <a:sym typeface="Wingdings" pitchFamily="2" charset="2"/>
                  </a:rPr>
                  <a:t> </a:t>
                </a:r>
                <a:r>
                  <a:rPr lang="it-IT" sz="1300" dirty="0" err="1">
                    <a:solidFill>
                      <a:srgbClr val="FF0000"/>
                    </a:solidFill>
                    <a:sym typeface="Wingdings" pitchFamily="2" charset="2"/>
                  </a:rPr>
                  <a:t>losses</a:t>
                </a:r>
                <a:r>
                  <a:rPr lang="it-IT" sz="1300" dirty="0">
                    <a:solidFill>
                      <a:srgbClr val="FF0000"/>
                    </a:solidFill>
                    <a:sym typeface="Wingdings" pitchFamily="2" charset="2"/>
                  </a:rPr>
                  <a:t> </a:t>
                </a:r>
                <a:r>
                  <a:rPr lang="it-IT" sz="1300" dirty="0">
                    <a:solidFill>
                      <a:schemeClr val="tx1">
                        <a:lumMod val="50000"/>
                      </a:schemeClr>
                    </a:solidFill>
                    <a:sym typeface="Wingdings" pitchFamily="2" charset="2"/>
                  </a:rPr>
                  <a:t>due to the bottom </a:t>
                </a:r>
                <a:r>
                  <a:rPr lang="it-IT" sz="1300" dirty="0" err="1">
                    <a:solidFill>
                      <a:schemeClr val="tx1">
                        <a:lumMod val="50000"/>
                      </a:schemeClr>
                    </a:solidFill>
                    <a:sym typeface="Wingdings" pitchFamily="2" charset="2"/>
                  </a:rPr>
                  <a:t>surface</a:t>
                </a:r>
                <a:r>
                  <a:rPr lang="it-IT" sz="1300" dirty="0">
                    <a:solidFill>
                      <a:schemeClr val="tx1">
                        <a:lumMod val="50000"/>
                      </a:schemeClr>
                    </a:solidFill>
                    <a:sym typeface="Wingdings" pitchFamily="2" charset="2"/>
                  </a:rPr>
                  <a:t> of the vessel </a:t>
                </a:r>
                <a:endParaRPr lang="en-US" sz="1300" dirty="0">
                  <a:solidFill>
                    <a:schemeClr val="tx1">
                      <a:lumMod val="50000"/>
                    </a:schemeClr>
                  </a:solidFill>
                </a:endParaRPr>
              </a:p>
              <a:p>
                <a:pPr>
                  <a:lnSpc>
                    <a:spcPct val="115000"/>
                  </a:lnSpc>
                </a:pPr>
                <a:endParaRPr lang="en-US" sz="1200" dirty="0">
                  <a:solidFill>
                    <a:srgbClr val="3F3F3F"/>
                  </a:solidFill>
                  <a:latin typeface="Roboto"/>
                  <a:ea typeface="Roboto"/>
                  <a:cs typeface="Roboto"/>
                  <a:sym typeface="Roboto"/>
                </a:endParaRPr>
              </a:p>
            </p:txBody>
          </p:sp>
        </mc:Choice>
        <mc:Fallback xmlns="">
          <p:sp>
            <p:nvSpPr>
              <p:cNvPr id="5" name="Google Shape;239;p35">
                <a:extLst>
                  <a:ext uri="{FF2B5EF4-FFF2-40B4-BE49-F238E27FC236}">
                    <a16:creationId xmlns:a16="http://schemas.microsoft.com/office/drawing/2014/main" id="{C4EC64FA-28AD-92D3-6A8A-EFC16C22FB91}"/>
                  </a:ext>
                </a:extLst>
              </p:cNvPr>
              <p:cNvSpPr txBox="1">
                <a:spLocks noRot="1" noChangeAspect="1" noMove="1" noResize="1" noEditPoints="1" noAdjustHandles="1" noChangeArrowheads="1" noChangeShapeType="1" noTextEdit="1"/>
              </p:cNvSpPr>
              <p:nvPr/>
            </p:nvSpPr>
            <p:spPr>
              <a:xfrm>
                <a:off x="368259" y="950056"/>
                <a:ext cx="6859340" cy="1143900"/>
              </a:xfrm>
              <a:prstGeom prst="rect">
                <a:avLst/>
              </a:prstGeom>
              <a:blipFill>
                <a:blip r:embed="rId5"/>
                <a:stretch>
                  <a:fillRect l="-18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9203138-3C44-90F9-0F32-D4B20F615053}"/>
                  </a:ext>
                </a:extLst>
              </p:cNvPr>
              <p:cNvSpPr txBox="1"/>
              <p:nvPr/>
            </p:nvSpPr>
            <p:spPr>
              <a:xfrm>
                <a:off x="368258" y="3385879"/>
                <a:ext cx="3524711" cy="2112438"/>
              </a:xfrm>
              <a:prstGeom prst="rect">
                <a:avLst/>
              </a:prstGeom>
              <a:noFill/>
            </p:spPr>
            <p:txBody>
              <a:bodyPr wrap="square" rtlCol="0">
                <a:spAutoFit/>
              </a:bodyPr>
              <a:lstStyle/>
              <a:p>
                <a:pPr>
                  <a:lnSpc>
                    <a:spcPct val="115000"/>
                  </a:lnSpc>
                </a:pP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Photons impinge on the mirror with a maximum radius of </a:t>
                </a:r>
                <a14:m>
                  <m:oMath xmlns:m="http://schemas.openxmlformats.org/officeDocument/2006/math">
                    <m:sSub>
                      <m:sSubPr>
                        <m:ctrlPr>
                          <a:rPr lang="it-IT" sz="1300" i="1">
                            <a:solidFill>
                              <a:schemeClr val="tx1">
                                <a:lumMod val="50000"/>
                              </a:schemeClr>
                            </a:solidFill>
                            <a:latin typeface="Cambria Math" panose="02040503050406030204" pitchFamily="18" charset="0"/>
                          </a:rPr>
                        </m:ctrlPr>
                      </m:sSubPr>
                      <m:e>
                        <m:r>
                          <a:rPr lang="it-IT" sz="1300">
                            <a:solidFill>
                              <a:schemeClr val="tx1">
                                <a:lumMod val="50000"/>
                              </a:schemeClr>
                            </a:solidFill>
                            <a:latin typeface="Cambria Math" panose="02040503050406030204" pitchFamily="18" charset="0"/>
                          </a:rPr>
                          <m:t>𝑅</m:t>
                        </m:r>
                      </m:e>
                      <m:sub>
                        <m:r>
                          <a:rPr lang="it-IT" sz="1300">
                            <a:solidFill>
                              <a:schemeClr val="tx1">
                                <a:lumMod val="50000"/>
                              </a:schemeClr>
                            </a:solidFill>
                            <a:latin typeface="Cambria Math" panose="02040503050406030204" pitchFamily="18" charset="0"/>
                          </a:rPr>
                          <m:t>𝑚𝑎𝑥</m:t>
                        </m:r>
                      </m:sub>
                    </m:sSub>
                    <m:r>
                      <a:rPr lang="en-US" sz="1300" i="1">
                        <a:solidFill>
                          <a:schemeClr val="tx1">
                            <a:lumMod val="50000"/>
                          </a:schemeClr>
                        </a:solidFill>
                        <a:latin typeface="Cambria Math" panose="02040503050406030204" pitchFamily="18" charset="0"/>
                      </a:rPr>
                      <m:t>~220 </m:t>
                    </m:r>
                    <m:r>
                      <a:rPr lang="en-US" sz="1300" i="1">
                        <a:solidFill>
                          <a:schemeClr val="tx1">
                            <a:lumMod val="50000"/>
                          </a:schemeClr>
                        </a:solidFill>
                        <a:latin typeface="Cambria Math" panose="02040503050406030204" pitchFamily="18" charset="0"/>
                      </a:rPr>
                      <m:t>𝑚𝑚</m:t>
                    </m:r>
                  </m:oMath>
                </a14:m>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a:t>
                </a:r>
              </a:p>
              <a:p>
                <a:pPr>
                  <a:lnSpc>
                    <a:spcPct val="115000"/>
                  </a:lnSpc>
                </a:pPr>
                <a:endPar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a:lnSpc>
                    <a:spcPct val="115000"/>
                  </a:lnSpc>
                </a:pP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itchFamily="2" charset="2"/>
                  </a:rPr>
                  <a:t> To reduce losses, the RICH detector needs to be placed at least </a:t>
                </a:r>
                <a:r>
                  <a:rPr lang="en-US" sz="1300"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itchFamily="2" charset="2"/>
                  </a:rPr>
                  <a:t>~12m </a:t>
                </a:r>
                <a:r>
                  <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itchFamily="2" charset="2"/>
                  </a:rPr>
                  <a:t>from TCCP</a:t>
                </a:r>
                <a:endParaRPr lang="en-US"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a:lnSpc>
                    <a:spcPct val="115000"/>
                  </a:lnSpc>
                </a:pPr>
                <a:endParaRPr lang="en-US" sz="1000" dirty="0">
                  <a:solidFill>
                    <a:schemeClr val="tx1"/>
                  </a:solidFill>
                </a:endParaRPr>
              </a:p>
              <a:p>
                <a:pPr>
                  <a:lnSpc>
                    <a:spcPct val="115000"/>
                  </a:lnSpc>
                </a:pPr>
                <a:endParaRPr lang="en-US" sz="1000" dirty="0"/>
              </a:p>
              <a:p>
                <a:pPr>
                  <a:lnSpc>
                    <a:spcPct val="115000"/>
                  </a:lnSpc>
                </a:pPr>
                <a:endParaRPr lang="en-US" sz="1000" dirty="0"/>
              </a:p>
              <a:p>
                <a:pPr>
                  <a:lnSpc>
                    <a:spcPct val="115000"/>
                  </a:lnSpc>
                </a:pPr>
                <a:endParaRPr lang="en-US" sz="1000" dirty="0">
                  <a:solidFill>
                    <a:schemeClr val="tx1"/>
                  </a:solidFill>
                </a:endParaRPr>
              </a:p>
              <a:p>
                <a:pPr>
                  <a:lnSpc>
                    <a:spcPct val="115000"/>
                  </a:lnSpc>
                </a:pPr>
                <a:endParaRPr lang="en-US" sz="1000" dirty="0">
                  <a:solidFill>
                    <a:schemeClr val="tx1"/>
                  </a:solidFill>
                </a:endParaRPr>
              </a:p>
            </p:txBody>
          </p:sp>
        </mc:Choice>
        <mc:Fallback xmlns="">
          <p:sp>
            <p:nvSpPr>
              <p:cNvPr id="13" name="TextBox 12">
                <a:extLst>
                  <a:ext uri="{FF2B5EF4-FFF2-40B4-BE49-F238E27FC236}">
                    <a16:creationId xmlns:a16="http://schemas.microsoft.com/office/drawing/2014/main" id="{99203138-3C44-90F9-0F32-D4B20F615053}"/>
                  </a:ext>
                </a:extLst>
              </p:cNvPr>
              <p:cNvSpPr txBox="1">
                <a:spLocks noRot="1" noChangeAspect="1" noMove="1" noResize="1" noEditPoints="1" noAdjustHandles="1" noChangeArrowheads="1" noChangeShapeType="1" noTextEdit="1"/>
              </p:cNvSpPr>
              <p:nvPr/>
            </p:nvSpPr>
            <p:spPr>
              <a:xfrm>
                <a:off x="368258" y="3385879"/>
                <a:ext cx="3524711" cy="2112438"/>
              </a:xfrm>
              <a:prstGeom prst="rect">
                <a:avLst/>
              </a:prstGeom>
              <a:blipFill>
                <a:blip r:embed="rId6"/>
                <a:stretch>
                  <a:fillRect l="-358" r="-1075"/>
                </a:stretch>
              </a:blipFill>
            </p:spPr>
            <p:txBody>
              <a:bodyPr/>
              <a:lstStyle/>
              <a:p>
                <a:r>
                  <a:rPr lang="en-US">
                    <a:noFill/>
                  </a:rPr>
                  <a:t> </a:t>
                </a:r>
              </a:p>
            </p:txBody>
          </p:sp>
        </mc:Fallback>
      </mc:AlternateContent>
      <p:cxnSp>
        <p:nvCxnSpPr>
          <p:cNvPr id="14" name="Connettore diritto 39">
            <a:extLst>
              <a:ext uri="{FF2B5EF4-FFF2-40B4-BE49-F238E27FC236}">
                <a16:creationId xmlns:a16="http://schemas.microsoft.com/office/drawing/2014/main" id="{3333C255-A624-0A33-D939-DF2BACCE0CAB}"/>
              </a:ext>
            </a:extLst>
          </p:cNvPr>
          <p:cNvCxnSpPr>
            <a:cxnSpLocks/>
          </p:cNvCxnSpPr>
          <p:nvPr/>
        </p:nvCxnSpPr>
        <p:spPr>
          <a:xfrm>
            <a:off x="6710335" y="3993220"/>
            <a:ext cx="1993763"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6" name="CasellaDiTesto 8">
            <a:extLst>
              <a:ext uri="{FF2B5EF4-FFF2-40B4-BE49-F238E27FC236}">
                <a16:creationId xmlns:a16="http://schemas.microsoft.com/office/drawing/2014/main" id="{198A6CF5-8B31-D61B-0D2B-31CF3F5857D9}"/>
              </a:ext>
            </a:extLst>
          </p:cNvPr>
          <p:cNvSpPr txBox="1"/>
          <p:nvPr/>
        </p:nvSpPr>
        <p:spPr>
          <a:xfrm>
            <a:off x="5206198" y="1854057"/>
            <a:ext cx="2549096" cy="292388"/>
          </a:xfrm>
          <a:prstGeom prst="rect">
            <a:avLst/>
          </a:prstGeom>
          <a:noFill/>
        </p:spPr>
        <p:txBody>
          <a:bodyPr wrap="none" rtlCol="0">
            <a:spAutoFit/>
          </a:bodyPr>
          <a:lstStyle/>
          <a:p>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Photon</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distribution</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at</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the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mirror</a:t>
            </a:r>
            <a:endPar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6" name="CasellaDiTesto 33">
            <a:extLst>
              <a:ext uri="{FF2B5EF4-FFF2-40B4-BE49-F238E27FC236}">
                <a16:creationId xmlns:a16="http://schemas.microsoft.com/office/drawing/2014/main" id="{235775BA-27B9-1B06-A5CF-579C8F2A8E53}"/>
              </a:ext>
            </a:extLst>
          </p:cNvPr>
          <p:cNvSpPr txBox="1"/>
          <p:nvPr/>
        </p:nvSpPr>
        <p:spPr>
          <a:xfrm>
            <a:off x="6783374" y="4142626"/>
            <a:ext cx="3109169" cy="230832"/>
          </a:xfrm>
          <a:prstGeom prst="rect">
            <a:avLst/>
          </a:prstGeom>
          <a:noFill/>
        </p:spPr>
        <p:txBody>
          <a:bodyPr wrap="square">
            <a:spAutoFit/>
          </a:bodyPr>
          <a:lstStyle/>
          <a:p>
            <a:r>
              <a:rPr lang="it-IT" sz="900" dirty="0" err="1">
                <a:solidFill>
                  <a:schemeClr val="tx1">
                    <a:lumMod val="50000"/>
                  </a:schemeClr>
                </a:solidFill>
              </a:rPr>
              <a:t>Constraint</a:t>
            </a:r>
            <a:r>
              <a:rPr lang="it-IT" sz="900" dirty="0">
                <a:solidFill>
                  <a:schemeClr val="tx1">
                    <a:lumMod val="50000"/>
                  </a:schemeClr>
                </a:solidFill>
              </a:rPr>
              <a:t> due to the </a:t>
            </a:r>
            <a:r>
              <a:rPr lang="it-IT" sz="900" dirty="0" err="1">
                <a:solidFill>
                  <a:schemeClr val="tx1">
                    <a:lumMod val="50000"/>
                  </a:schemeClr>
                </a:solidFill>
              </a:rPr>
              <a:t>beam</a:t>
            </a:r>
            <a:r>
              <a:rPr lang="it-IT" sz="900" dirty="0">
                <a:solidFill>
                  <a:schemeClr val="tx1">
                    <a:lumMod val="50000"/>
                  </a:schemeClr>
                </a:solidFill>
              </a:rPr>
              <a:t> pipe</a:t>
            </a:r>
          </a:p>
        </p:txBody>
      </p:sp>
      <mc:AlternateContent xmlns:mc="http://schemas.openxmlformats.org/markup-compatibility/2006">
        <mc:Choice xmlns:a14="http://schemas.microsoft.com/office/drawing/2010/main" Requires="a14">
          <p:sp>
            <p:nvSpPr>
              <p:cNvPr id="7" name="CasellaDiTesto 9">
                <a:extLst>
                  <a:ext uri="{FF2B5EF4-FFF2-40B4-BE49-F238E27FC236}">
                    <a16:creationId xmlns:a16="http://schemas.microsoft.com/office/drawing/2014/main" id="{BDB7B7C7-5EB1-02D4-FF40-E412CD48127B}"/>
                  </a:ext>
                </a:extLst>
              </p:cNvPr>
              <p:cNvSpPr txBox="1"/>
              <p:nvPr/>
            </p:nvSpPr>
            <p:spPr>
              <a:xfrm>
                <a:off x="6747980" y="2435870"/>
                <a:ext cx="959237" cy="369332"/>
              </a:xfrm>
              <a:prstGeom prst="rect">
                <a:avLst/>
              </a:prstGeom>
              <a:noFill/>
            </p:spPr>
            <p:txBody>
              <a:bodyPr wrap="none" rtlCol="0">
                <a:spAutoFit/>
              </a:bodyPr>
              <a:lstStyle/>
              <a:p>
                <a14:m>
                  <m:oMath xmlns:m="http://schemas.openxmlformats.org/officeDocument/2006/math">
                    <m:r>
                      <a:rPr lang="it-IT" b="0" i="1" smtClean="0">
                        <a:latin typeface="Cambria Math" panose="02040503050406030204" pitchFamily="18" charset="0"/>
                      </a:rPr>
                      <m:t>𝑝</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𝜋</m:t>
                        </m:r>
                      </m:e>
                      <m:sup>
                        <m:r>
                          <a:rPr lang="it-IT" b="0" i="1" smtClean="0">
                            <a:latin typeface="Cambria Math" panose="02040503050406030204" pitchFamily="18" charset="0"/>
                          </a:rPr>
                          <m:t>+</m:t>
                        </m:r>
                      </m:sup>
                    </m:sSup>
                    <m:sSup>
                      <m:sSupPr>
                        <m:ctrlPr>
                          <a:rPr lang="it-IT" b="0" i="1" smtClean="0">
                            <a:latin typeface="Cambria Math" panose="02040503050406030204" pitchFamily="18" charset="0"/>
                          </a:rPr>
                        </m:ctrlPr>
                      </m:sSupPr>
                      <m:e>
                        <m:r>
                          <a:rPr lang="it-IT" b="0" i="1" smtClean="0">
                            <a:latin typeface="Cambria Math" panose="02040503050406030204" pitchFamily="18" charset="0"/>
                          </a:rPr>
                          <m:t>𝐾</m:t>
                        </m:r>
                      </m:e>
                      <m:sup>
                        <m:r>
                          <a:rPr lang="it-IT" b="0" i="1" smtClean="0">
                            <a:latin typeface="Cambria Math" panose="02040503050406030204" pitchFamily="18" charset="0"/>
                          </a:rPr>
                          <m:t>−</m:t>
                        </m:r>
                      </m:sup>
                    </m:sSup>
                  </m:oMath>
                </a14:m>
                <a:r>
                  <a:rPr lang="it-IT" dirty="0"/>
                  <a:t> </a:t>
                </a:r>
              </a:p>
            </p:txBody>
          </p:sp>
        </mc:Choice>
        <mc:Fallback>
          <p:sp>
            <p:nvSpPr>
              <p:cNvPr id="7" name="CasellaDiTesto 9">
                <a:extLst>
                  <a:ext uri="{FF2B5EF4-FFF2-40B4-BE49-F238E27FC236}">
                    <a16:creationId xmlns:a16="http://schemas.microsoft.com/office/drawing/2014/main" id="{BDB7B7C7-5EB1-02D4-FF40-E412CD48127B}"/>
                  </a:ext>
                </a:extLst>
              </p:cNvPr>
              <p:cNvSpPr txBox="1">
                <a:spLocks noRot="1" noChangeAspect="1" noMove="1" noResize="1" noEditPoints="1" noAdjustHandles="1" noChangeArrowheads="1" noChangeShapeType="1" noTextEdit="1"/>
              </p:cNvSpPr>
              <p:nvPr/>
            </p:nvSpPr>
            <p:spPr>
              <a:xfrm>
                <a:off x="6747980" y="2435870"/>
                <a:ext cx="959237" cy="369332"/>
              </a:xfrm>
              <a:prstGeom prst="rect">
                <a:avLst/>
              </a:prstGeom>
              <a:blipFill>
                <a:blip r:embed="rId7"/>
                <a:stretch>
                  <a:fillRect/>
                </a:stretch>
              </a:blipFill>
            </p:spPr>
            <p:txBody>
              <a:bodyPr/>
              <a:lstStyle/>
              <a:p>
                <a:r>
                  <a:rPr lang="en-US">
                    <a:noFill/>
                  </a:rPr>
                  <a:t> </a:t>
                </a:r>
              </a:p>
            </p:txBody>
          </p:sp>
        </mc:Fallback>
      </mc:AlternateContent>
      <p:sp>
        <p:nvSpPr>
          <p:cNvPr id="15" name="Rectangle 14">
            <a:extLst>
              <a:ext uri="{FF2B5EF4-FFF2-40B4-BE49-F238E27FC236}">
                <a16:creationId xmlns:a16="http://schemas.microsoft.com/office/drawing/2014/main" id="{7A6BE2BF-BC37-9F07-7AB6-E94FDCAA9C28}"/>
              </a:ext>
            </a:extLst>
          </p:cNvPr>
          <p:cNvSpPr/>
          <p:nvPr/>
        </p:nvSpPr>
        <p:spPr>
          <a:xfrm>
            <a:off x="1141283" y="2100775"/>
            <a:ext cx="2372152" cy="51919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91EC75E-339F-4AFC-96FC-ADB42D2869C9}"/>
              </a:ext>
            </a:extLst>
          </p:cNvPr>
          <p:cNvSpPr/>
          <p:nvPr/>
        </p:nvSpPr>
        <p:spPr>
          <a:xfrm>
            <a:off x="426203" y="2662246"/>
            <a:ext cx="3200400" cy="124149"/>
          </a:xfrm>
          <a:prstGeom prst="rect">
            <a:avLst/>
          </a:prstGeom>
          <a:solidFill>
            <a:schemeClr val="bg2">
              <a:lumMod val="40000"/>
              <a:lumOff val="60000"/>
            </a:schemeClr>
          </a:solidFill>
          <a:ln>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F0FA6B91-F25E-DF51-671D-A2887338EE51}"/>
              </a:ext>
            </a:extLst>
          </p:cNvPr>
          <p:cNvCxnSpPr>
            <a:cxnSpLocks/>
          </p:cNvCxnSpPr>
          <p:nvPr/>
        </p:nvCxnSpPr>
        <p:spPr>
          <a:xfrm flipV="1">
            <a:off x="368259" y="2445156"/>
            <a:ext cx="3283750" cy="124425"/>
          </a:xfrm>
          <a:prstGeom prst="line">
            <a:avLst/>
          </a:prstGeom>
          <a:ln w="12700"/>
        </p:spPr>
        <p:style>
          <a:lnRef idx="1">
            <a:schemeClr val="accent4"/>
          </a:lnRef>
          <a:fillRef idx="0">
            <a:schemeClr val="accent4"/>
          </a:fillRef>
          <a:effectRef idx="0">
            <a:schemeClr val="accent4"/>
          </a:effectRef>
          <a:fontRef idx="minor">
            <a:schemeClr val="tx1"/>
          </a:fontRef>
        </p:style>
      </p:cxnSp>
      <p:cxnSp>
        <p:nvCxnSpPr>
          <p:cNvPr id="21" name="Straight Connector 20">
            <a:extLst>
              <a:ext uri="{FF2B5EF4-FFF2-40B4-BE49-F238E27FC236}">
                <a16:creationId xmlns:a16="http://schemas.microsoft.com/office/drawing/2014/main" id="{C0F61BC4-273D-07D5-6173-47E4CA7D44DA}"/>
              </a:ext>
            </a:extLst>
          </p:cNvPr>
          <p:cNvCxnSpPr>
            <a:cxnSpLocks/>
          </p:cNvCxnSpPr>
          <p:nvPr/>
        </p:nvCxnSpPr>
        <p:spPr>
          <a:xfrm flipV="1">
            <a:off x="1141615" y="2220023"/>
            <a:ext cx="2371820" cy="307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18A9CA-C22F-B265-3D63-BEB4E86B5AC6}"/>
              </a:ext>
            </a:extLst>
          </p:cNvPr>
          <p:cNvCxnSpPr/>
          <p:nvPr/>
        </p:nvCxnSpPr>
        <p:spPr>
          <a:xfrm flipV="1">
            <a:off x="2267979" y="2335672"/>
            <a:ext cx="1237707" cy="160706"/>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94BCA46-43FF-F45E-C5A8-30D8E7EBA389}"/>
              </a:ext>
            </a:extLst>
          </p:cNvPr>
          <p:cNvCxnSpPr>
            <a:cxnSpLocks/>
            <a:endCxn id="15" idx="2"/>
          </p:cNvCxnSpPr>
          <p:nvPr/>
        </p:nvCxnSpPr>
        <p:spPr>
          <a:xfrm>
            <a:off x="1118443" y="2535804"/>
            <a:ext cx="1208916" cy="8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A880AC-EF0F-DC29-B0D8-57E8561A34B3}"/>
              </a:ext>
            </a:extLst>
          </p:cNvPr>
          <p:cNvCxnSpPr>
            <a:cxnSpLocks/>
          </p:cNvCxnSpPr>
          <p:nvPr/>
        </p:nvCxnSpPr>
        <p:spPr>
          <a:xfrm>
            <a:off x="2281678" y="2489628"/>
            <a:ext cx="1224008" cy="66326"/>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B84641C-BE1A-74AB-6FA5-1294BEE658F9}"/>
              </a:ext>
            </a:extLst>
          </p:cNvPr>
          <p:cNvSpPr txBox="1"/>
          <p:nvPr/>
        </p:nvSpPr>
        <p:spPr>
          <a:xfrm>
            <a:off x="447373" y="2309733"/>
            <a:ext cx="634450" cy="246221"/>
          </a:xfrm>
          <a:prstGeom prst="rect">
            <a:avLst/>
          </a:prstGeom>
          <a:noFill/>
        </p:spPr>
        <p:txBody>
          <a:bodyPr wrap="square" rtlCol="0">
            <a:spAutoFit/>
          </a:bodyPr>
          <a:lstStyle/>
          <a:p>
            <a:r>
              <a:rPr lang="en-US" sz="1000" dirty="0">
                <a:solidFill>
                  <a:srgbClr val="E97155"/>
                </a:solidFill>
              </a:rPr>
              <a:t>track</a:t>
            </a:r>
          </a:p>
        </p:txBody>
      </p:sp>
      <p:sp>
        <p:nvSpPr>
          <p:cNvPr id="34" name="TextBox 33">
            <a:extLst>
              <a:ext uri="{FF2B5EF4-FFF2-40B4-BE49-F238E27FC236}">
                <a16:creationId xmlns:a16="http://schemas.microsoft.com/office/drawing/2014/main" id="{4C0F44CA-F874-5F2A-1279-EABAD01E99EE}"/>
              </a:ext>
            </a:extLst>
          </p:cNvPr>
          <p:cNvSpPr txBox="1"/>
          <p:nvPr/>
        </p:nvSpPr>
        <p:spPr>
          <a:xfrm>
            <a:off x="1081823" y="1896301"/>
            <a:ext cx="634450" cy="246221"/>
          </a:xfrm>
          <a:prstGeom prst="rect">
            <a:avLst/>
          </a:prstGeom>
          <a:noFill/>
        </p:spPr>
        <p:txBody>
          <a:bodyPr wrap="square" rtlCol="0">
            <a:spAutoFit/>
          </a:bodyPr>
          <a:lstStyle/>
          <a:p>
            <a:r>
              <a:rPr lang="en-US" sz="1000" dirty="0">
                <a:solidFill>
                  <a:schemeClr val="tx1">
                    <a:lumMod val="50000"/>
                  </a:schemeClr>
                </a:solidFill>
              </a:rPr>
              <a:t>radiator</a:t>
            </a:r>
          </a:p>
        </p:txBody>
      </p:sp>
      <p:sp>
        <p:nvSpPr>
          <p:cNvPr id="35" name="TextBox 34">
            <a:extLst>
              <a:ext uri="{FF2B5EF4-FFF2-40B4-BE49-F238E27FC236}">
                <a16:creationId xmlns:a16="http://schemas.microsoft.com/office/drawing/2014/main" id="{171AC83E-7340-4470-52D0-AD78DE1286CC}"/>
              </a:ext>
            </a:extLst>
          </p:cNvPr>
          <p:cNvSpPr txBox="1"/>
          <p:nvPr/>
        </p:nvSpPr>
        <p:spPr>
          <a:xfrm>
            <a:off x="346431" y="2784596"/>
            <a:ext cx="1031873" cy="246221"/>
          </a:xfrm>
          <a:prstGeom prst="rect">
            <a:avLst/>
          </a:prstGeom>
          <a:noFill/>
        </p:spPr>
        <p:txBody>
          <a:bodyPr wrap="square" rtlCol="0">
            <a:spAutoFit/>
          </a:bodyPr>
          <a:lstStyle/>
          <a:p>
            <a:r>
              <a:rPr lang="en-US" sz="1000" dirty="0">
                <a:solidFill>
                  <a:schemeClr val="bg2">
                    <a:lumMod val="60000"/>
                    <a:lumOff val="40000"/>
                  </a:schemeClr>
                </a:solidFill>
              </a:rPr>
              <a:t>beampipe</a:t>
            </a:r>
          </a:p>
        </p:txBody>
      </p:sp>
      <p:sp>
        <p:nvSpPr>
          <p:cNvPr id="40" name="TextBox 39">
            <a:extLst>
              <a:ext uri="{FF2B5EF4-FFF2-40B4-BE49-F238E27FC236}">
                <a16:creationId xmlns:a16="http://schemas.microsoft.com/office/drawing/2014/main" id="{7182BF49-E79E-4A2D-F6DA-7EB661EF07BE}"/>
              </a:ext>
            </a:extLst>
          </p:cNvPr>
          <p:cNvSpPr txBox="1"/>
          <p:nvPr/>
        </p:nvSpPr>
        <p:spPr>
          <a:xfrm>
            <a:off x="1421976" y="2169166"/>
            <a:ext cx="1035816" cy="246221"/>
          </a:xfrm>
          <a:prstGeom prst="rect">
            <a:avLst/>
          </a:prstGeom>
          <a:noFill/>
        </p:spPr>
        <p:txBody>
          <a:bodyPr wrap="square" rtlCol="0">
            <a:spAutoFit/>
          </a:bodyPr>
          <a:lstStyle/>
          <a:p>
            <a:r>
              <a:rPr lang="en-US" sz="1000" dirty="0">
                <a:solidFill>
                  <a:schemeClr val="accent1">
                    <a:lumMod val="75000"/>
                    <a:lumOff val="25000"/>
                  </a:schemeClr>
                </a:solidFill>
              </a:rPr>
              <a:t>Photon cone</a:t>
            </a:r>
          </a:p>
        </p:txBody>
      </p:sp>
      <p:sp>
        <p:nvSpPr>
          <p:cNvPr id="43" name="TextBox 42">
            <a:extLst>
              <a:ext uri="{FF2B5EF4-FFF2-40B4-BE49-F238E27FC236}">
                <a16:creationId xmlns:a16="http://schemas.microsoft.com/office/drawing/2014/main" id="{65DC5E5E-EAC9-4E2B-A64A-EC7E6DF5BBA2}"/>
              </a:ext>
            </a:extLst>
          </p:cNvPr>
          <p:cNvSpPr txBox="1"/>
          <p:nvPr/>
        </p:nvSpPr>
        <p:spPr>
          <a:xfrm>
            <a:off x="1944898" y="2861063"/>
            <a:ext cx="1035816" cy="246221"/>
          </a:xfrm>
          <a:prstGeom prst="rect">
            <a:avLst/>
          </a:prstGeom>
          <a:noFill/>
        </p:spPr>
        <p:txBody>
          <a:bodyPr wrap="square" rtlCol="0">
            <a:spAutoFit/>
          </a:bodyPr>
          <a:lstStyle/>
          <a:p>
            <a:r>
              <a:rPr lang="en-US" sz="1000" dirty="0">
                <a:solidFill>
                  <a:schemeClr val="accent1">
                    <a:lumMod val="75000"/>
                    <a:lumOff val="25000"/>
                  </a:schemeClr>
                </a:solidFill>
              </a:rPr>
              <a:t>Photon losses</a:t>
            </a:r>
          </a:p>
        </p:txBody>
      </p:sp>
      <p:cxnSp>
        <p:nvCxnSpPr>
          <p:cNvPr id="45" name="Straight Arrow Connector 44">
            <a:extLst>
              <a:ext uri="{FF2B5EF4-FFF2-40B4-BE49-F238E27FC236}">
                <a16:creationId xmlns:a16="http://schemas.microsoft.com/office/drawing/2014/main" id="{4C264C66-6F41-1182-0C11-F1184E51EFF2}"/>
              </a:ext>
            </a:extLst>
          </p:cNvPr>
          <p:cNvCxnSpPr>
            <a:cxnSpLocks/>
          </p:cNvCxnSpPr>
          <p:nvPr/>
        </p:nvCxnSpPr>
        <p:spPr>
          <a:xfrm>
            <a:off x="2208508" y="2614065"/>
            <a:ext cx="73170" cy="293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D18FC1A-FD98-06CD-805E-2D6558DDA03A}"/>
              </a:ext>
            </a:extLst>
          </p:cNvPr>
          <p:cNvSpPr txBox="1"/>
          <p:nvPr/>
        </p:nvSpPr>
        <p:spPr>
          <a:xfrm>
            <a:off x="7058101" y="605057"/>
            <a:ext cx="2039257" cy="307777"/>
          </a:xfrm>
          <a:prstGeom prst="rect">
            <a:avLst/>
          </a:prstGeom>
          <a:noFill/>
        </p:spPr>
        <p:txBody>
          <a:bodyPr wrap="square" rtlCol="0">
            <a:spAutoFit/>
          </a:bodyPr>
          <a:lstStyle/>
          <a:p>
            <a:r>
              <a:rPr lang="en-US" dirty="0">
                <a:solidFill>
                  <a:srgbClr val="FF0000"/>
                </a:solidFill>
              </a:rPr>
              <a:t>20 m long vessel</a:t>
            </a:r>
          </a:p>
        </p:txBody>
      </p:sp>
      <p:sp>
        <p:nvSpPr>
          <p:cNvPr id="4" name="Slide Number Placeholder 3">
            <a:extLst>
              <a:ext uri="{FF2B5EF4-FFF2-40B4-BE49-F238E27FC236}">
                <a16:creationId xmlns:a16="http://schemas.microsoft.com/office/drawing/2014/main" id="{C581AC0B-CEC8-610B-EC81-F17807F907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17</a:t>
            </a:fld>
            <a:endParaRPr lang="it"/>
          </a:p>
        </p:txBody>
      </p:sp>
      <mc:AlternateContent xmlns:mc="http://schemas.openxmlformats.org/markup-compatibility/2006">
        <mc:Choice xmlns:a14="http://schemas.microsoft.com/office/drawing/2010/main" Requires="a14">
          <p:sp>
            <p:nvSpPr>
              <p:cNvPr id="10" name="CasellaDiTesto 41">
                <a:extLst>
                  <a:ext uri="{FF2B5EF4-FFF2-40B4-BE49-F238E27FC236}">
                    <a16:creationId xmlns:a16="http://schemas.microsoft.com/office/drawing/2014/main" id="{ADDCCF06-D40E-2966-2D07-44C6E1CF48B2}"/>
                  </a:ext>
                </a:extLst>
              </p:cNvPr>
              <p:cNvSpPr txBox="1"/>
              <p:nvPr/>
            </p:nvSpPr>
            <p:spPr>
              <a:xfrm>
                <a:off x="6734850" y="3741521"/>
                <a:ext cx="852303" cy="2045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∼222 </m:t>
                      </m:r>
                      <m:r>
                        <a:rPr lang="it-IT" sz="1400" b="0" i="1" smtClean="0">
                          <a:latin typeface="Cambria Math" panose="02040503050406030204" pitchFamily="18" charset="0"/>
                        </a:rPr>
                        <m:t>𝑚𝑚</m:t>
                      </m:r>
                    </m:oMath>
                  </m:oMathPara>
                </a14:m>
                <a:endParaRPr lang="it-IT" sz="1400" dirty="0"/>
              </a:p>
            </p:txBody>
          </p:sp>
        </mc:Choice>
        <mc:Fallback>
          <p:sp>
            <p:nvSpPr>
              <p:cNvPr id="10" name="CasellaDiTesto 41">
                <a:extLst>
                  <a:ext uri="{FF2B5EF4-FFF2-40B4-BE49-F238E27FC236}">
                    <a16:creationId xmlns:a16="http://schemas.microsoft.com/office/drawing/2014/main" id="{ADDCCF06-D40E-2966-2D07-44C6E1CF48B2}"/>
                  </a:ext>
                </a:extLst>
              </p:cNvPr>
              <p:cNvSpPr txBox="1">
                <a:spLocks noRot="1" noChangeAspect="1" noMove="1" noResize="1" noEditPoints="1" noAdjustHandles="1" noChangeArrowheads="1" noChangeShapeType="1" noTextEdit="1"/>
              </p:cNvSpPr>
              <p:nvPr/>
            </p:nvSpPr>
            <p:spPr>
              <a:xfrm>
                <a:off x="6734850" y="3741521"/>
                <a:ext cx="852303" cy="204587"/>
              </a:xfrm>
              <a:prstGeom prst="rect">
                <a:avLst/>
              </a:prstGeom>
              <a:blipFill>
                <a:blip r:embed="rId8"/>
                <a:stretch>
                  <a:fillRect l="-2941" t="-5882" r="-2941" b="-47059"/>
                </a:stretch>
              </a:blipFill>
            </p:spPr>
            <p:txBody>
              <a:bodyPr/>
              <a:lstStyle/>
              <a:p>
                <a:r>
                  <a:rPr lang="en-US">
                    <a:noFill/>
                  </a:rPr>
                  <a:t> </a:t>
                </a:r>
              </a:p>
            </p:txBody>
          </p:sp>
        </mc:Fallback>
      </mc:AlternateContent>
      <p:cxnSp>
        <p:nvCxnSpPr>
          <p:cNvPr id="17" name="Connettore 2 44">
            <a:extLst>
              <a:ext uri="{FF2B5EF4-FFF2-40B4-BE49-F238E27FC236}">
                <a16:creationId xmlns:a16="http://schemas.microsoft.com/office/drawing/2014/main" id="{FAE8B2F0-8C97-94DA-8C85-9EC89D993D1F}"/>
              </a:ext>
            </a:extLst>
          </p:cNvPr>
          <p:cNvCxnSpPr>
            <a:cxnSpLocks/>
          </p:cNvCxnSpPr>
          <p:nvPr/>
        </p:nvCxnSpPr>
        <p:spPr>
          <a:xfrm>
            <a:off x="7661760" y="3755634"/>
            <a:ext cx="0" cy="219382"/>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Immagine 32">
            <a:extLst>
              <a:ext uri="{FF2B5EF4-FFF2-40B4-BE49-F238E27FC236}">
                <a16:creationId xmlns:a16="http://schemas.microsoft.com/office/drawing/2014/main" id="{D7042BDA-B042-B8CD-E55B-C33DEA10D5EE}"/>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6499" y="2169165"/>
            <a:ext cx="2609210" cy="2427378"/>
          </a:xfrm>
          <a:prstGeom prst="rect">
            <a:avLst/>
          </a:prstGeom>
        </p:spPr>
      </p:pic>
      <p:cxnSp>
        <p:nvCxnSpPr>
          <p:cNvPr id="19" name="Connettore diritto 37">
            <a:extLst>
              <a:ext uri="{FF2B5EF4-FFF2-40B4-BE49-F238E27FC236}">
                <a16:creationId xmlns:a16="http://schemas.microsoft.com/office/drawing/2014/main" id="{BEBACAC1-85F6-0FF3-6243-EF6B6BB0D62D}"/>
              </a:ext>
            </a:extLst>
          </p:cNvPr>
          <p:cNvCxnSpPr>
            <a:cxnSpLocks/>
          </p:cNvCxnSpPr>
          <p:nvPr/>
        </p:nvCxnSpPr>
        <p:spPr>
          <a:xfrm>
            <a:off x="4237787" y="3993220"/>
            <a:ext cx="2066821" cy="0"/>
          </a:xfrm>
          <a:prstGeom prst="line">
            <a:avLst/>
          </a:prstGeom>
          <a:ln>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CasellaDiTesto 40">
                <a:extLst>
                  <a:ext uri="{FF2B5EF4-FFF2-40B4-BE49-F238E27FC236}">
                    <a16:creationId xmlns:a16="http://schemas.microsoft.com/office/drawing/2014/main" id="{AF3C786A-FE82-894A-4328-1106807BA875}"/>
                  </a:ext>
                </a:extLst>
              </p:cNvPr>
              <p:cNvSpPr txBox="1"/>
              <p:nvPr/>
            </p:nvSpPr>
            <p:spPr>
              <a:xfrm>
                <a:off x="4216033" y="3730664"/>
                <a:ext cx="711087"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it-IT" sz="1400" b="0" i="1" smtClean="0">
                          <a:latin typeface="Cambria Math" panose="02040503050406030204" pitchFamily="18" charset="0"/>
                        </a:rPr>
                        <m:t>∼185 </m:t>
                      </m:r>
                      <m:r>
                        <a:rPr lang="it-IT" sz="1400" b="0" i="1" smtClean="0">
                          <a:latin typeface="Cambria Math" panose="02040503050406030204" pitchFamily="18" charset="0"/>
                        </a:rPr>
                        <m:t>𝑚𝑚</m:t>
                      </m:r>
                    </m:oMath>
                  </m:oMathPara>
                </a14:m>
                <a:endParaRPr lang="it-IT" sz="1400" dirty="0"/>
              </a:p>
            </p:txBody>
          </p:sp>
        </mc:Choice>
        <mc:Fallback>
          <p:sp>
            <p:nvSpPr>
              <p:cNvPr id="20" name="CasellaDiTesto 40">
                <a:extLst>
                  <a:ext uri="{FF2B5EF4-FFF2-40B4-BE49-F238E27FC236}">
                    <a16:creationId xmlns:a16="http://schemas.microsoft.com/office/drawing/2014/main" id="{AF3C786A-FE82-894A-4328-1106807BA875}"/>
                  </a:ext>
                </a:extLst>
              </p:cNvPr>
              <p:cNvSpPr txBox="1">
                <a:spLocks noRot="1" noChangeAspect="1" noMove="1" noResize="1" noEditPoints="1" noAdjustHandles="1" noChangeArrowheads="1" noChangeShapeType="1" noTextEdit="1"/>
              </p:cNvSpPr>
              <p:nvPr/>
            </p:nvSpPr>
            <p:spPr>
              <a:xfrm>
                <a:off x="4216033" y="3730664"/>
                <a:ext cx="711087" cy="215444"/>
              </a:xfrm>
              <a:prstGeom prst="rect">
                <a:avLst/>
              </a:prstGeom>
              <a:blipFill>
                <a:blip r:embed="rId10"/>
                <a:stretch>
                  <a:fillRect l="-5357" r="-21429" b="-44444"/>
                </a:stretch>
              </a:blipFill>
            </p:spPr>
            <p:txBody>
              <a:bodyPr/>
              <a:lstStyle/>
              <a:p>
                <a:r>
                  <a:rPr lang="en-US">
                    <a:noFill/>
                  </a:rPr>
                  <a:t> </a:t>
                </a:r>
              </a:p>
            </p:txBody>
          </p:sp>
        </mc:Fallback>
      </mc:AlternateContent>
      <p:cxnSp>
        <p:nvCxnSpPr>
          <p:cNvPr id="24" name="Connettore 2 43">
            <a:extLst>
              <a:ext uri="{FF2B5EF4-FFF2-40B4-BE49-F238E27FC236}">
                <a16:creationId xmlns:a16="http://schemas.microsoft.com/office/drawing/2014/main" id="{1EA98944-226B-6299-D041-BE0E80121ECB}"/>
              </a:ext>
            </a:extLst>
          </p:cNvPr>
          <p:cNvCxnSpPr>
            <a:cxnSpLocks/>
          </p:cNvCxnSpPr>
          <p:nvPr/>
        </p:nvCxnSpPr>
        <p:spPr>
          <a:xfrm>
            <a:off x="5141104" y="3782274"/>
            <a:ext cx="0" cy="210946"/>
          </a:xfrm>
          <a:prstGeom prst="straightConnector1">
            <a:avLst/>
          </a:prstGeom>
          <a:ln>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CasellaDiTesto 9">
                <a:extLst>
                  <a:ext uri="{FF2B5EF4-FFF2-40B4-BE49-F238E27FC236}">
                    <a16:creationId xmlns:a16="http://schemas.microsoft.com/office/drawing/2014/main" id="{6E3FABAB-5054-C2B9-3181-85387452259B}"/>
                  </a:ext>
                </a:extLst>
              </p:cNvPr>
              <p:cNvSpPr txBox="1"/>
              <p:nvPr/>
            </p:nvSpPr>
            <p:spPr>
              <a:xfrm>
                <a:off x="4187055" y="2393338"/>
                <a:ext cx="959237" cy="369332"/>
              </a:xfrm>
              <a:prstGeom prst="rect">
                <a:avLst/>
              </a:prstGeom>
              <a:noFill/>
            </p:spPr>
            <p:txBody>
              <a:bodyPr wrap="none" rtlCol="0">
                <a:spAutoFit/>
              </a:bodyPr>
              <a:lstStyle/>
              <a:p>
                <a14:m>
                  <m:oMath xmlns:m="http://schemas.openxmlformats.org/officeDocument/2006/math">
                    <m:r>
                      <a:rPr lang="it-IT" b="0" i="1" smtClean="0">
                        <a:latin typeface="Cambria Math" panose="02040503050406030204" pitchFamily="18" charset="0"/>
                      </a:rPr>
                      <m:t>𝑝</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𝜋</m:t>
                        </m:r>
                      </m:e>
                      <m:sup>
                        <m:r>
                          <a:rPr lang="it-IT" b="0" i="1" smtClean="0">
                            <a:latin typeface="Cambria Math" panose="02040503050406030204" pitchFamily="18" charset="0"/>
                          </a:rPr>
                          <m:t>+</m:t>
                        </m:r>
                      </m:sup>
                    </m:sSup>
                    <m:sSup>
                      <m:sSupPr>
                        <m:ctrlPr>
                          <a:rPr lang="it-IT" b="0" i="1" smtClean="0">
                            <a:latin typeface="Cambria Math" panose="02040503050406030204" pitchFamily="18" charset="0"/>
                          </a:rPr>
                        </m:ctrlPr>
                      </m:sSupPr>
                      <m:e>
                        <m:r>
                          <a:rPr lang="it-IT" b="0" i="1" smtClean="0">
                            <a:latin typeface="Cambria Math" panose="02040503050406030204" pitchFamily="18" charset="0"/>
                          </a:rPr>
                          <m:t>𝐾</m:t>
                        </m:r>
                      </m:e>
                      <m:sup>
                        <m:r>
                          <a:rPr lang="it-IT" b="0" i="1" smtClean="0">
                            <a:latin typeface="Cambria Math" panose="02040503050406030204" pitchFamily="18" charset="0"/>
                          </a:rPr>
                          <m:t>−</m:t>
                        </m:r>
                      </m:sup>
                    </m:sSup>
                  </m:oMath>
                </a14:m>
                <a:r>
                  <a:rPr lang="it-IT" dirty="0"/>
                  <a:t> </a:t>
                </a:r>
              </a:p>
            </p:txBody>
          </p:sp>
        </mc:Choice>
        <mc:Fallback>
          <p:sp>
            <p:nvSpPr>
              <p:cNvPr id="28" name="CasellaDiTesto 9">
                <a:extLst>
                  <a:ext uri="{FF2B5EF4-FFF2-40B4-BE49-F238E27FC236}">
                    <a16:creationId xmlns:a16="http://schemas.microsoft.com/office/drawing/2014/main" id="{6E3FABAB-5054-C2B9-3181-85387452259B}"/>
                  </a:ext>
                </a:extLst>
              </p:cNvPr>
              <p:cNvSpPr txBox="1">
                <a:spLocks noRot="1" noChangeAspect="1" noMove="1" noResize="1" noEditPoints="1" noAdjustHandles="1" noChangeArrowheads="1" noChangeShapeType="1" noTextEdit="1"/>
              </p:cNvSpPr>
              <p:nvPr/>
            </p:nvSpPr>
            <p:spPr>
              <a:xfrm>
                <a:off x="4187055" y="2393338"/>
                <a:ext cx="959237"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CasellaDiTesto 26">
                <a:extLst>
                  <a:ext uri="{FF2B5EF4-FFF2-40B4-BE49-F238E27FC236}">
                    <a16:creationId xmlns:a16="http://schemas.microsoft.com/office/drawing/2014/main" id="{64900E21-D432-F703-2381-62A3D4615EE4}"/>
                  </a:ext>
                </a:extLst>
              </p:cNvPr>
              <p:cNvSpPr txBox="1"/>
              <p:nvPr/>
            </p:nvSpPr>
            <p:spPr>
              <a:xfrm>
                <a:off x="4693123" y="2147112"/>
                <a:ext cx="1007327" cy="246221"/>
              </a:xfrm>
              <a:prstGeom prst="rect">
                <a:avLst/>
              </a:prstGeom>
              <a:noFill/>
            </p:spPr>
            <p:txBody>
              <a:bodyPr wrap="none" lIns="0" tIns="0" rIns="0" bIns="0" rtlCol="0">
                <a:spAutoFit/>
              </a:bodyPr>
              <a:lstStyle/>
              <a:p>
                <a14:m>
                  <m:oMath xmlns:m="http://schemas.openxmlformats.org/officeDocument/2006/math">
                    <m:r>
                      <m:rPr>
                        <m:sty m:val="p"/>
                      </m:rPr>
                      <a:rPr lang="el-GR" sz="1600" i="1">
                        <a:solidFill>
                          <a:schemeClr val="tx1">
                            <a:lumMod val="50000"/>
                          </a:schemeClr>
                        </a:solidFill>
                        <a:latin typeface="Cambria Math" panose="02040503050406030204" pitchFamily="18" charset="0"/>
                        <a:ea typeface="Cambria Math" panose="02040503050406030204" pitchFamily="18" charset="0"/>
                      </a:rPr>
                      <m:t>Δ</m:t>
                    </m:r>
                    <m:r>
                      <a:rPr lang="en-US" sz="1600" i="1">
                        <a:solidFill>
                          <a:schemeClr val="tx1">
                            <a:lumMod val="50000"/>
                          </a:schemeClr>
                        </a:solidFill>
                        <a:latin typeface="Cambria Math" panose="02040503050406030204" pitchFamily="18" charset="0"/>
                        <a:ea typeface="Cambria Math" panose="02040503050406030204" pitchFamily="18" charset="0"/>
                      </a:rPr>
                      <m:t>𝑧</m:t>
                    </m:r>
                  </m:oMath>
                </a14:m>
                <a:r>
                  <a:rPr lang="en-US" sz="1600" dirty="0">
                    <a:solidFill>
                      <a:schemeClr val="tx1">
                        <a:lumMod val="50000"/>
                      </a:schemeClr>
                    </a:solidFill>
                  </a:rPr>
                  <a:t> = </a:t>
                </a:r>
                <a14:m>
                  <m:oMath xmlns:m="http://schemas.openxmlformats.org/officeDocument/2006/math">
                    <m:r>
                      <a:rPr lang="it-IT" sz="1600" i="1">
                        <a:solidFill>
                          <a:srgbClr val="FF0000"/>
                        </a:solidFill>
                        <a:latin typeface="Cambria Math" panose="02040503050406030204" pitchFamily="18" charset="0"/>
                      </a:rPr>
                      <m:t>7.2 </m:t>
                    </m:r>
                    <m:r>
                      <a:rPr lang="it-IT" sz="1600" i="1">
                        <a:solidFill>
                          <a:srgbClr val="FF0000"/>
                        </a:solidFill>
                        <a:latin typeface="Cambria Math" panose="02040503050406030204" pitchFamily="18" charset="0"/>
                      </a:rPr>
                      <m:t>𝑚</m:t>
                    </m:r>
                  </m:oMath>
                </a14:m>
                <a:r>
                  <a:rPr lang="it-IT" sz="1600" dirty="0">
                    <a:solidFill>
                      <a:srgbClr val="FF0000"/>
                    </a:solidFill>
                  </a:rPr>
                  <a:t> </a:t>
                </a:r>
                <a:endParaRPr lang="it-IT" sz="1600" dirty="0"/>
              </a:p>
            </p:txBody>
          </p:sp>
        </mc:Choice>
        <mc:Fallback>
          <p:sp>
            <p:nvSpPr>
              <p:cNvPr id="29" name="CasellaDiTesto 26">
                <a:extLst>
                  <a:ext uri="{FF2B5EF4-FFF2-40B4-BE49-F238E27FC236}">
                    <a16:creationId xmlns:a16="http://schemas.microsoft.com/office/drawing/2014/main" id="{64900E21-D432-F703-2381-62A3D4615EE4}"/>
                  </a:ext>
                </a:extLst>
              </p:cNvPr>
              <p:cNvSpPr txBox="1">
                <a:spLocks noRot="1" noChangeAspect="1" noMove="1" noResize="1" noEditPoints="1" noAdjustHandles="1" noChangeArrowheads="1" noChangeShapeType="1" noTextEdit="1"/>
              </p:cNvSpPr>
              <p:nvPr/>
            </p:nvSpPr>
            <p:spPr>
              <a:xfrm>
                <a:off x="4693123" y="2147112"/>
                <a:ext cx="1007327" cy="246221"/>
              </a:xfrm>
              <a:prstGeom prst="rect">
                <a:avLst/>
              </a:prstGeom>
              <a:blipFill>
                <a:blip r:embed="rId12"/>
                <a:stretch>
                  <a:fillRect l="-7500" t="-19048" b="-4761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CasellaDiTesto 26">
                <a:extLst>
                  <a:ext uri="{FF2B5EF4-FFF2-40B4-BE49-F238E27FC236}">
                    <a16:creationId xmlns:a16="http://schemas.microsoft.com/office/drawing/2014/main" id="{A957B3DA-6282-17D7-89EA-0D975B3CE26E}"/>
                  </a:ext>
                </a:extLst>
              </p:cNvPr>
              <p:cNvSpPr txBox="1"/>
              <p:nvPr/>
            </p:nvSpPr>
            <p:spPr>
              <a:xfrm>
                <a:off x="7227598" y="2119491"/>
                <a:ext cx="1121141" cy="246221"/>
              </a:xfrm>
              <a:prstGeom prst="rect">
                <a:avLst/>
              </a:prstGeom>
              <a:noFill/>
            </p:spPr>
            <p:txBody>
              <a:bodyPr wrap="none" lIns="0" tIns="0" rIns="0" bIns="0" rtlCol="0">
                <a:spAutoFit/>
              </a:bodyPr>
              <a:lstStyle/>
              <a:p>
                <a14:m>
                  <m:oMath xmlns:m="http://schemas.openxmlformats.org/officeDocument/2006/math">
                    <m:r>
                      <m:rPr>
                        <m:sty m:val="p"/>
                      </m:rPr>
                      <a:rPr lang="el-GR" sz="1600" i="1" smtClean="0">
                        <a:solidFill>
                          <a:schemeClr val="tx1">
                            <a:lumMod val="50000"/>
                          </a:schemeClr>
                        </a:solidFill>
                        <a:latin typeface="Cambria Math" panose="02040503050406030204" pitchFamily="18" charset="0"/>
                        <a:ea typeface="Cambria Math" panose="02040503050406030204" pitchFamily="18" charset="0"/>
                      </a:rPr>
                      <m:t>Δ</m:t>
                    </m:r>
                    <m:r>
                      <a:rPr lang="en-US" sz="1600" i="1">
                        <a:solidFill>
                          <a:schemeClr val="tx1">
                            <a:lumMod val="50000"/>
                          </a:schemeClr>
                        </a:solidFill>
                        <a:latin typeface="Cambria Math" panose="02040503050406030204" pitchFamily="18" charset="0"/>
                        <a:ea typeface="Cambria Math" panose="02040503050406030204" pitchFamily="18" charset="0"/>
                      </a:rPr>
                      <m:t>𝑧</m:t>
                    </m:r>
                  </m:oMath>
                </a14:m>
                <a:r>
                  <a:rPr lang="en-US" sz="1600" dirty="0">
                    <a:solidFill>
                      <a:schemeClr val="tx1">
                        <a:lumMod val="50000"/>
                      </a:schemeClr>
                    </a:solidFill>
                  </a:rPr>
                  <a:t> = </a:t>
                </a:r>
                <a14:m>
                  <m:oMath xmlns:m="http://schemas.openxmlformats.org/officeDocument/2006/math">
                    <m:r>
                      <a:rPr lang="it-IT" sz="1600" i="1" dirty="0">
                        <a:solidFill>
                          <a:srgbClr val="FF0000"/>
                        </a:solidFill>
                        <a:latin typeface="Cambria Math" panose="02040503050406030204" pitchFamily="18" charset="0"/>
                      </a:rPr>
                      <m:t>1</m:t>
                    </m:r>
                    <m:r>
                      <a:rPr lang="en-US" sz="1600" b="0" i="1" dirty="0" smtClean="0">
                        <a:solidFill>
                          <a:srgbClr val="FF0000"/>
                        </a:solidFill>
                        <a:latin typeface="Cambria Math" panose="02040503050406030204" pitchFamily="18" charset="0"/>
                      </a:rPr>
                      <m:t>2</m:t>
                    </m:r>
                    <m:r>
                      <a:rPr lang="it-IT" sz="1600" i="1">
                        <a:solidFill>
                          <a:srgbClr val="FF0000"/>
                        </a:solidFill>
                        <a:latin typeface="Cambria Math" panose="02040503050406030204" pitchFamily="18" charset="0"/>
                      </a:rPr>
                      <m:t>.2 </m:t>
                    </m:r>
                    <m:r>
                      <a:rPr lang="it-IT" sz="1600" i="1">
                        <a:solidFill>
                          <a:srgbClr val="FF0000"/>
                        </a:solidFill>
                        <a:latin typeface="Cambria Math" panose="02040503050406030204" pitchFamily="18" charset="0"/>
                      </a:rPr>
                      <m:t>𝑚</m:t>
                    </m:r>
                  </m:oMath>
                </a14:m>
                <a:r>
                  <a:rPr lang="it-IT" sz="1600" dirty="0">
                    <a:solidFill>
                      <a:srgbClr val="FF0000"/>
                    </a:solidFill>
                  </a:rPr>
                  <a:t> </a:t>
                </a:r>
                <a:endParaRPr lang="it-IT" sz="1600" dirty="0"/>
              </a:p>
            </p:txBody>
          </p:sp>
        </mc:Choice>
        <mc:Fallback>
          <p:sp>
            <p:nvSpPr>
              <p:cNvPr id="30" name="CasellaDiTesto 26">
                <a:extLst>
                  <a:ext uri="{FF2B5EF4-FFF2-40B4-BE49-F238E27FC236}">
                    <a16:creationId xmlns:a16="http://schemas.microsoft.com/office/drawing/2014/main" id="{A957B3DA-6282-17D7-89EA-0D975B3CE26E}"/>
                  </a:ext>
                </a:extLst>
              </p:cNvPr>
              <p:cNvSpPr txBox="1">
                <a:spLocks noRot="1" noChangeAspect="1" noMove="1" noResize="1" noEditPoints="1" noAdjustHandles="1" noChangeArrowheads="1" noChangeShapeType="1" noTextEdit="1"/>
              </p:cNvSpPr>
              <p:nvPr/>
            </p:nvSpPr>
            <p:spPr>
              <a:xfrm>
                <a:off x="7227598" y="2119491"/>
                <a:ext cx="1121141" cy="246221"/>
              </a:xfrm>
              <a:prstGeom prst="rect">
                <a:avLst/>
              </a:prstGeom>
              <a:blipFill>
                <a:blip r:embed="rId13"/>
                <a:stretch>
                  <a:fillRect l="-6742" t="-30000" b="-50000"/>
                </a:stretch>
              </a:blipFill>
            </p:spPr>
            <p:txBody>
              <a:bodyPr/>
              <a:lstStyle/>
              <a:p>
                <a:r>
                  <a:rPr lang="en-US">
                    <a:noFill/>
                  </a:rPr>
                  <a:t> </a:t>
                </a:r>
              </a:p>
            </p:txBody>
          </p:sp>
        </mc:Fallback>
      </mc:AlternateContent>
    </p:spTree>
    <p:extLst>
      <p:ext uri="{BB962C8B-B14F-4D97-AF65-F5344CB8AC3E}">
        <p14:creationId xmlns:p14="http://schemas.microsoft.com/office/powerpoint/2010/main" val="189108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6D317DA-EC26-6ABD-3B34-7EBFA8ABD69D}"/>
              </a:ext>
            </a:extLst>
          </p:cNvPr>
          <p:cNvPicPr>
            <a:picLocks noChangeAspect="1"/>
          </p:cNvPicPr>
          <p:nvPr/>
        </p:nvPicPr>
        <p:blipFill>
          <a:blip r:embed="rId3"/>
          <a:srcRect t="33819" b="33354"/>
          <a:stretch>
            <a:fillRect/>
          </a:stretch>
        </p:blipFill>
        <p:spPr>
          <a:xfrm>
            <a:off x="4439336" y="1924335"/>
            <a:ext cx="3428203" cy="1373475"/>
          </a:xfrm>
          <a:prstGeom prst="rect">
            <a:avLst/>
          </a:prstGeom>
        </p:spPr>
      </p:pic>
      <p:pic>
        <p:nvPicPr>
          <p:cNvPr id="34" name="Picture 33">
            <a:extLst>
              <a:ext uri="{FF2B5EF4-FFF2-40B4-BE49-F238E27FC236}">
                <a16:creationId xmlns:a16="http://schemas.microsoft.com/office/drawing/2014/main" id="{98326BE1-EE8E-3FCD-9E1B-7693047ABCDC}"/>
              </a:ext>
            </a:extLst>
          </p:cNvPr>
          <p:cNvPicPr>
            <a:picLocks noChangeAspect="1"/>
          </p:cNvPicPr>
          <p:nvPr/>
        </p:nvPicPr>
        <p:blipFill>
          <a:blip r:embed="rId3"/>
          <a:srcRect t="67173"/>
          <a:stretch>
            <a:fillRect/>
          </a:stretch>
        </p:blipFill>
        <p:spPr>
          <a:xfrm>
            <a:off x="4435693" y="3261178"/>
            <a:ext cx="3428203" cy="1373475"/>
          </a:xfrm>
          <a:prstGeom prst="rect">
            <a:avLst/>
          </a:prstGeom>
        </p:spPr>
      </p:pic>
      <p:pic>
        <p:nvPicPr>
          <p:cNvPr id="31" name="Picture 30">
            <a:extLst>
              <a:ext uri="{FF2B5EF4-FFF2-40B4-BE49-F238E27FC236}">
                <a16:creationId xmlns:a16="http://schemas.microsoft.com/office/drawing/2014/main" id="{CADFB938-D8EF-11D2-FE06-582DF72F5222}"/>
              </a:ext>
            </a:extLst>
          </p:cNvPr>
          <p:cNvPicPr>
            <a:picLocks noChangeAspect="1"/>
          </p:cNvPicPr>
          <p:nvPr/>
        </p:nvPicPr>
        <p:blipFill>
          <a:blip r:embed="rId4"/>
          <a:stretch>
            <a:fillRect/>
          </a:stretch>
        </p:blipFill>
        <p:spPr>
          <a:xfrm rot="5400000">
            <a:off x="964327" y="1597027"/>
            <a:ext cx="2732927" cy="299723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F565D1A-5E56-15C8-9909-7C8EC20ED81B}"/>
                  </a:ext>
                </a:extLst>
              </p:cNvPr>
              <p:cNvSpPr>
                <a:spLocks noGrp="1"/>
              </p:cNvSpPr>
              <p:nvPr>
                <p:ph type="title"/>
              </p:nvPr>
            </p:nvSpPr>
            <p:spPr/>
            <p:txBody>
              <a:bodyPr/>
              <a:lstStyle/>
              <a:p>
                <a:r>
                  <a:rPr lang="en-US" dirty="0"/>
                  <a:t>p/K/</a:t>
                </a:r>
                <a14:m>
                  <m:oMath xmlns:m="http://schemas.openxmlformats.org/officeDocument/2006/math">
                    <m:r>
                      <a:rPr lang="en-US" i="1" smtClean="0">
                        <a:latin typeface="Cambria Math" panose="02040503050406030204" pitchFamily="18" charset="0"/>
                        <a:ea typeface="Cambria Math" panose="02040503050406030204" pitchFamily="18" charset="0"/>
                      </a:rPr>
                      <m:t>𝜋</m:t>
                    </m:r>
                  </m:oMath>
                </a14:m>
                <a:r>
                  <a:rPr lang="en-US" dirty="0"/>
                  <a:t> separation and pixel granularity</a:t>
                </a:r>
              </a:p>
            </p:txBody>
          </p:sp>
        </mc:Choice>
        <mc:Fallback xmlns="">
          <p:sp>
            <p:nvSpPr>
              <p:cNvPr id="2" name="Title 1">
                <a:extLst>
                  <a:ext uri="{FF2B5EF4-FFF2-40B4-BE49-F238E27FC236}">
                    <a16:creationId xmlns:a16="http://schemas.microsoft.com/office/drawing/2014/main" id="{2F565D1A-5E56-15C8-9909-7C8EC20ED81B}"/>
                  </a:ext>
                </a:extLst>
              </p:cNvPr>
              <p:cNvSpPr>
                <a:spLocks noGrp="1" noRot="1" noChangeAspect="1" noMove="1" noResize="1" noEditPoints="1" noAdjustHandles="1" noChangeArrowheads="1" noChangeShapeType="1" noTextEdit="1"/>
              </p:cNvSpPr>
              <p:nvPr>
                <p:ph type="title"/>
              </p:nvPr>
            </p:nvSpPr>
            <p:spPr>
              <a:blipFill>
                <a:blip r:embed="rId7"/>
                <a:stretch>
                  <a:fillRect l="-1339" t="-2000"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asellaDiTesto 2">
                <a:extLst>
                  <a:ext uri="{FF2B5EF4-FFF2-40B4-BE49-F238E27FC236}">
                    <a16:creationId xmlns:a16="http://schemas.microsoft.com/office/drawing/2014/main" id="{47FE4F50-A618-520A-FA56-9FF3F52FE123}"/>
                  </a:ext>
                </a:extLst>
              </p:cNvPr>
              <p:cNvSpPr txBox="1"/>
              <p:nvPr/>
            </p:nvSpPr>
            <p:spPr>
              <a:xfrm>
                <a:off x="311724" y="958265"/>
                <a:ext cx="8520552" cy="492443"/>
              </a:xfrm>
              <a:prstGeom prst="rect">
                <a:avLst/>
              </a:prstGeom>
              <a:noFill/>
            </p:spPr>
            <p:txBody>
              <a:bodyPr wrap="square" rtlCol="0">
                <a:spAutoFit/>
              </a:bodyPr>
              <a:lstStyle/>
              <a:p>
                <a:r>
                  <a:rPr lang="it-IT" sz="1300" dirty="0">
                    <a:latin typeface="Roboto" panose="02000000000000000000" pitchFamily="2" charset="0"/>
                    <a:ea typeface="Roboto" panose="02000000000000000000" pitchFamily="2" charset="0"/>
                    <a:cs typeface="Roboto" panose="02000000000000000000" pitchFamily="2" charset="0"/>
                  </a:rPr>
                  <a:t>p/K/</a:t>
                </a:r>
                <a14:m>
                  <m:oMath xmlns:m="http://schemas.openxmlformats.org/officeDocument/2006/math">
                    <m:r>
                      <a:rPr lang="it-IT" sz="1300" i="1" smtClean="0">
                        <a:latin typeface="Cambria Math" panose="02040503050406030204" pitchFamily="18" charset="0"/>
                        <a:ea typeface="Cambria Math" panose="02040503050406030204" pitchFamily="18" charset="0"/>
                        <a:cs typeface="Roboto" panose="02000000000000000000" pitchFamily="2" charset="0"/>
                      </a:rPr>
                      <m:t>𝜋</m:t>
                    </m:r>
                  </m:oMath>
                </a14:m>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separation</a:t>
                </a:r>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needs</a:t>
                </a:r>
                <a:r>
                  <a:rPr lang="it-IT" sz="1300" dirty="0">
                    <a:latin typeface="Roboto" panose="02000000000000000000" pitchFamily="2" charset="0"/>
                    <a:ea typeface="Roboto" panose="02000000000000000000" pitchFamily="2" charset="0"/>
                    <a:cs typeface="Roboto" panose="02000000000000000000" pitchFamily="2" charset="0"/>
                  </a:rPr>
                  <a:t> to be </a:t>
                </a:r>
                <a:r>
                  <a:rPr lang="it-IT" sz="1300" dirty="0" err="1">
                    <a:latin typeface="Roboto" panose="02000000000000000000" pitchFamily="2" charset="0"/>
                    <a:ea typeface="Roboto" panose="02000000000000000000" pitchFamily="2" charset="0"/>
                    <a:cs typeface="Roboto" panose="02000000000000000000" pitchFamily="2" charset="0"/>
                  </a:rPr>
                  <a:t>evaluated</a:t>
                </a:r>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as</a:t>
                </a:r>
                <a:r>
                  <a:rPr lang="it-IT" sz="1300" dirty="0">
                    <a:latin typeface="Roboto" panose="02000000000000000000" pitchFamily="2" charset="0"/>
                    <a:ea typeface="Roboto" panose="02000000000000000000" pitchFamily="2" charset="0"/>
                    <a:cs typeface="Roboto" panose="02000000000000000000" pitchFamily="2" charset="0"/>
                  </a:rPr>
                  <a:t> a </a:t>
                </a:r>
                <a:r>
                  <a:rPr lang="it-IT" sz="1300" dirty="0" err="1">
                    <a:latin typeface="Roboto" panose="02000000000000000000" pitchFamily="2" charset="0"/>
                    <a:ea typeface="Roboto" panose="02000000000000000000" pitchFamily="2" charset="0"/>
                    <a:cs typeface="Roboto" panose="02000000000000000000" pitchFamily="2" charset="0"/>
                  </a:rPr>
                  <a:t>function</a:t>
                </a:r>
                <a:r>
                  <a:rPr lang="it-IT" sz="1300" dirty="0">
                    <a:latin typeface="Roboto" panose="02000000000000000000" pitchFamily="2" charset="0"/>
                    <a:ea typeface="Roboto" panose="02000000000000000000" pitchFamily="2" charset="0"/>
                    <a:cs typeface="Roboto" panose="02000000000000000000" pitchFamily="2" charset="0"/>
                  </a:rPr>
                  <a:t> of the pixel size</a:t>
                </a:r>
              </a:p>
              <a:p>
                <a:pPr marL="285750" indent="-285750">
                  <a:buFont typeface="Arial" panose="020B0604020202020204" pitchFamily="34" charset="0"/>
                  <a:buChar char="•"/>
                </a:pPr>
                <a:r>
                  <a:rPr lang="it-IT" sz="1300" dirty="0">
                    <a:latin typeface="Roboto" panose="02000000000000000000" pitchFamily="2" charset="0"/>
                    <a:ea typeface="Roboto" panose="02000000000000000000" pitchFamily="2" charset="0"/>
                    <a:cs typeface="Roboto" panose="02000000000000000000" pitchFamily="2" charset="0"/>
                  </a:rPr>
                  <a:t>Two </a:t>
                </a:r>
                <a:r>
                  <a:rPr lang="it-IT" sz="1300" dirty="0" err="1">
                    <a:latin typeface="Roboto" panose="02000000000000000000" pitchFamily="2" charset="0"/>
                    <a:ea typeface="Roboto" panose="02000000000000000000" pitchFamily="2" charset="0"/>
                    <a:cs typeface="Roboto" panose="02000000000000000000" pitchFamily="2" charset="0"/>
                  </a:rPr>
                  <a:t>possile</a:t>
                </a:r>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solutions</a:t>
                </a:r>
                <a:r>
                  <a:rPr lang="it-IT" sz="1300" dirty="0">
                    <a:latin typeface="Roboto" panose="02000000000000000000" pitchFamily="2" charset="0"/>
                    <a:ea typeface="Roboto" panose="02000000000000000000" pitchFamily="2" charset="0"/>
                    <a:cs typeface="Roboto" panose="02000000000000000000" pitchFamily="2" charset="0"/>
                  </a:rPr>
                  <a:t> with </a:t>
                </a:r>
                <a:r>
                  <a:rPr lang="it-IT" sz="1300" dirty="0" err="1">
                    <a:latin typeface="Roboto" panose="02000000000000000000" pitchFamily="2" charset="0"/>
                    <a:ea typeface="Roboto" panose="02000000000000000000" pitchFamily="2" charset="0"/>
                    <a:cs typeface="Roboto" panose="02000000000000000000" pitchFamily="2" charset="0"/>
                  </a:rPr>
                  <a:t>MCPs</a:t>
                </a:r>
                <a:r>
                  <a:rPr lang="it-IT" sz="1300" dirty="0">
                    <a:latin typeface="Roboto" panose="02000000000000000000" pitchFamily="2" charset="0"/>
                    <a:ea typeface="Roboto" panose="02000000000000000000" pitchFamily="2" charset="0"/>
                    <a:cs typeface="Roboto" panose="02000000000000000000" pitchFamily="2" charset="0"/>
                  </a:rPr>
                  <a:t>/</a:t>
                </a:r>
                <a:r>
                  <a:rPr lang="it-IT" sz="1300" dirty="0" err="1">
                    <a:latin typeface="Roboto" panose="02000000000000000000" pitchFamily="2" charset="0"/>
                    <a:ea typeface="Roboto" panose="02000000000000000000" pitchFamily="2" charset="0"/>
                    <a:cs typeface="Roboto" panose="02000000000000000000" pitchFamily="2" charset="0"/>
                  </a:rPr>
                  <a:t>SiPM</a:t>
                </a:r>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r>
                      <a:rPr lang="it-IT" sz="1300" b="0" i="1" smtClean="0">
                        <a:latin typeface="Cambria Math" panose="02040503050406030204" pitchFamily="18" charset="0"/>
                      </a:rPr>
                      <m:t>16</m:t>
                    </m:r>
                    <m:r>
                      <a:rPr lang="it-IT" sz="1300" b="0" i="1" smtClean="0">
                        <a:latin typeface="Cambria Math" panose="02040503050406030204" pitchFamily="18" charset="0"/>
                        <a:ea typeface="Cambria Math" panose="02040503050406030204" pitchFamily="18" charset="0"/>
                      </a:rPr>
                      <m:t>×16 </m:t>
                    </m:r>
                  </m:oMath>
                </a14:m>
                <a:r>
                  <a:rPr lang="it-IT" sz="1300" dirty="0" err="1">
                    <a:latin typeface="Roboto" panose="02000000000000000000" pitchFamily="2" charset="0"/>
                    <a:ea typeface="Roboto" panose="02000000000000000000" pitchFamily="2" charset="0"/>
                    <a:cs typeface="Roboto" panose="02000000000000000000" pitchFamily="2" charset="0"/>
                  </a:rPr>
                  <a:t>channels</a:t>
                </a:r>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r>
                      <a:rPr lang="it-IT" sz="1300" b="0" i="1" smtClean="0">
                        <a:latin typeface="Cambria Math" panose="02040503050406030204" pitchFamily="18" charset="0"/>
                      </a:rPr>
                      <m:t>∼3</m:t>
                    </m:r>
                  </m:oMath>
                </a14:m>
                <a:r>
                  <a:rPr lang="it-IT" sz="1300" dirty="0">
                    <a:latin typeface="Roboto" panose="02000000000000000000" pitchFamily="2" charset="0"/>
                    <a:ea typeface="Roboto" panose="02000000000000000000" pitchFamily="2" charset="0"/>
                    <a:cs typeface="Roboto" panose="02000000000000000000" pitchFamily="2" charset="0"/>
                  </a:rPr>
                  <a:t> mm pitch); </a:t>
                </a:r>
                <a14:m>
                  <m:oMath xmlns:m="http://schemas.openxmlformats.org/officeDocument/2006/math">
                    <m:r>
                      <a:rPr lang="it-IT" sz="1300" b="0" i="0" smtClean="0">
                        <a:latin typeface="Cambria Math" panose="02040503050406030204" pitchFamily="18" charset="0"/>
                        <a:ea typeface="Cambria Math" panose="02040503050406030204" pitchFamily="18" charset="0"/>
                      </a:rPr>
                      <m:t>32</m:t>
                    </m:r>
                    <m:r>
                      <a:rPr lang="it-IT" sz="1300" i="1">
                        <a:latin typeface="Cambria Math" panose="02040503050406030204" pitchFamily="18" charset="0"/>
                        <a:ea typeface="Cambria Math" panose="02040503050406030204" pitchFamily="18" charset="0"/>
                      </a:rPr>
                      <m:t>×</m:t>
                    </m:r>
                    <m:r>
                      <a:rPr lang="it-IT" sz="1300" b="0" i="1" smtClean="0">
                        <a:latin typeface="Cambria Math" panose="02040503050406030204" pitchFamily="18" charset="0"/>
                        <a:ea typeface="Cambria Math" panose="02040503050406030204" pitchFamily="18" charset="0"/>
                      </a:rPr>
                      <m:t>32</m:t>
                    </m:r>
                    <m:r>
                      <a:rPr lang="it-IT" sz="1300" i="1">
                        <a:latin typeface="Cambria Math" panose="02040503050406030204" pitchFamily="18" charset="0"/>
                        <a:ea typeface="Cambria Math" panose="02040503050406030204" pitchFamily="18" charset="0"/>
                      </a:rPr>
                      <m:t> </m:t>
                    </m:r>
                  </m:oMath>
                </a14:m>
                <a:r>
                  <a:rPr lang="it-IT" sz="1300" dirty="0" err="1">
                    <a:latin typeface="Roboto" panose="02000000000000000000" pitchFamily="2" charset="0"/>
                    <a:ea typeface="Roboto" panose="02000000000000000000" pitchFamily="2" charset="0"/>
                    <a:cs typeface="Roboto" panose="02000000000000000000" pitchFamily="2" charset="0"/>
                  </a:rPr>
                  <a:t>channels</a:t>
                </a:r>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r>
                      <a:rPr lang="it-IT" sz="1300" i="1">
                        <a:latin typeface="Cambria Math" panose="02040503050406030204" pitchFamily="18" charset="0"/>
                      </a:rPr>
                      <m:t>∼</m:t>
                    </m:r>
                    <m:r>
                      <a:rPr lang="en-US" sz="1300" b="0" i="1" smtClean="0">
                        <a:latin typeface="Cambria Math" panose="02040503050406030204" pitchFamily="18" charset="0"/>
                      </a:rPr>
                      <m:t>2</m:t>
                    </m:r>
                  </m:oMath>
                </a14:m>
                <a:r>
                  <a:rPr lang="it-IT" sz="1300" dirty="0">
                    <a:latin typeface="Roboto" panose="02000000000000000000" pitchFamily="2" charset="0"/>
                    <a:ea typeface="Roboto" panose="02000000000000000000" pitchFamily="2" charset="0"/>
                    <a:cs typeface="Roboto" panose="02000000000000000000" pitchFamily="2" charset="0"/>
                  </a:rPr>
                  <a:t> mm pitch) </a:t>
                </a:r>
              </a:p>
            </p:txBody>
          </p:sp>
        </mc:Choice>
        <mc:Fallback>
          <p:sp>
            <p:nvSpPr>
              <p:cNvPr id="9" name="CasellaDiTesto 2">
                <a:extLst>
                  <a:ext uri="{FF2B5EF4-FFF2-40B4-BE49-F238E27FC236}">
                    <a16:creationId xmlns:a16="http://schemas.microsoft.com/office/drawing/2014/main" id="{47FE4F50-A618-520A-FA56-9FF3F52FE123}"/>
                  </a:ext>
                </a:extLst>
              </p:cNvPr>
              <p:cNvSpPr txBox="1">
                <a:spLocks noRot="1" noChangeAspect="1" noMove="1" noResize="1" noEditPoints="1" noAdjustHandles="1" noChangeArrowheads="1" noChangeShapeType="1" noTextEdit="1"/>
              </p:cNvSpPr>
              <p:nvPr/>
            </p:nvSpPr>
            <p:spPr>
              <a:xfrm>
                <a:off x="311724" y="958265"/>
                <a:ext cx="8520552" cy="492443"/>
              </a:xfrm>
              <a:prstGeom prst="rect">
                <a:avLst/>
              </a:prstGeom>
              <a:blipFill>
                <a:blip r:embed="rId8"/>
                <a:stretch>
                  <a:fillRect l="-149" t="-2500"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60DF973A-C90F-52B7-5F7B-0C4320AB7A5B}"/>
                  </a:ext>
                </a:extLst>
              </p:cNvPr>
              <p:cNvSpPr txBox="1"/>
              <p:nvPr/>
            </p:nvSpPr>
            <p:spPr>
              <a:xfrm>
                <a:off x="311724" y="1419140"/>
                <a:ext cx="8882261" cy="723340"/>
              </a:xfrm>
              <a:prstGeom prst="rect">
                <a:avLst/>
              </a:prstGeom>
              <a:noFill/>
            </p:spPr>
            <p:txBody>
              <a:bodyPr wrap="square" rtlCol="0">
                <a:spAutoFit/>
              </a:bodyPr>
              <a:lstStyle/>
              <a:p>
                <a:r>
                  <a:rPr lang="it-IT" sz="1300" dirty="0">
                    <a:latin typeface="Roboto" panose="02000000000000000000" pitchFamily="2" charset="0"/>
                    <a:ea typeface="Roboto" panose="02000000000000000000" pitchFamily="2" charset="0"/>
                    <a:cs typeface="Roboto" panose="02000000000000000000" pitchFamily="2" charset="0"/>
                  </a:rPr>
                  <a:t>For </a:t>
                </a:r>
                <a:r>
                  <a:rPr lang="it-IT" sz="1300" dirty="0" err="1">
                    <a:latin typeface="Roboto" panose="02000000000000000000" pitchFamily="2" charset="0"/>
                    <a:ea typeface="Roboto" panose="02000000000000000000" pitchFamily="2" charset="0"/>
                    <a:cs typeface="Roboto" panose="02000000000000000000" pitchFamily="2" charset="0"/>
                  </a:rPr>
                  <a:t>each</a:t>
                </a:r>
                <a:r>
                  <a:rPr lang="it-IT" sz="1300" dirty="0">
                    <a:latin typeface="Roboto" panose="02000000000000000000" pitchFamily="2" charset="0"/>
                    <a:ea typeface="Roboto" panose="02000000000000000000" pitchFamily="2" charset="0"/>
                    <a:cs typeface="Roboto" panose="02000000000000000000" pitchFamily="2" charset="0"/>
                  </a:rPr>
                  <a:t> track, </a:t>
                </a:r>
                <a:r>
                  <a:rPr lang="it-IT" sz="1300" dirty="0" err="1">
                    <a:latin typeface="Roboto" panose="02000000000000000000" pitchFamily="2" charset="0"/>
                    <a:ea typeface="Roboto" panose="02000000000000000000" pitchFamily="2" charset="0"/>
                    <a:cs typeface="Roboto" panose="02000000000000000000" pitchFamily="2" charset="0"/>
                  </a:rPr>
                  <a:t>we</a:t>
                </a:r>
                <a:r>
                  <a:rPr lang="it-IT" sz="1300" dirty="0">
                    <a:latin typeface="Roboto" panose="02000000000000000000" pitchFamily="2" charset="0"/>
                    <a:ea typeface="Roboto" panose="02000000000000000000" pitchFamily="2" charset="0"/>
                    <a:cs typeface="Roboto" panose="02000000000000000000" pitchFamily="2" charset="0"/>
                  </a:rPr>
                  <a:t> compute:</a:t>
                </a:r>
              </a:p>
              <a:p>
                <a:pPr marL="171450" indent="-171450">
                  <a:buFont typeface="Arial" panose="020B0604020202020204" pitchFamily="34" charset="0"/>
                  <a:buChar char="•"/>
                </a:pPr>
                <a:r>
                  <a:rPr lang="it-IT" sz="1300" dirty="0" err="1">
                    <a:solidFill>
                      <a:schemeClr val="tx1">
                        <a:lumMod val="75000"/>
                      </a:schemeClr>
                    </a:solidFill>
                    <a:latin typeface="Roboto" panose="02000000000000000000" pitchFamily="2" charset="0"/>
                    <a:ea typeface="Roboto" panose="02000000000000000000" pitchFamily="2" charset="0"/>
                    <a:cs typeface="Roboto" panose="02000000000000000000" pitchFamily="2" charset="0"/>
                  </a:rPr>
                  <a:t>Expected</a:t>
                </a:r>
                <a:r>
                  <a:rPr lang="it-IT" sz="1300" dirty="0">
                    <a:solidFill>
                      <a:srgbClr val="FF0000"/>
                    </a:solidFill>
                    <a:latin typeface="Roboto" panose="02000000000000000000" pitchFamily="2" charset="0"/>
                    <a:ea typeface="Roboto" panose="02000000000000000000" pitchFamily="2" charset="0"/>
                    <a:cs typeface="Roboto" panose="02000000000000000000" pitchFamily="2" charset="0"/>
                  </a:rPr>
                  <a:t> ring center position </a:t>
                </a:r>
                <a:r>
                  <a:rPr lang="it-IT" sz="1300" dirty="0">
                    <a:latin typeface="Roboto" panose="02000000000000000000" pitchFamily="2" charset="0"/>
                    <a:ea typeface="Roboto" panose="02000000000000000000" pitchFamily="2" charset="0"/>
                    <a:cs typeface="Roboto" panose="02000000000000000000" pitchFamily="2" charset="0"/>
                  </a:rPr>
                  <a:t>and </a:t>
                </a:r>
                <a:r>
                  <a:rPr lang="it-IT" sz="1300" dirty="0">
                    <a:solidFill>
                      <a:srgbClr val="7030A0"/>
                    </a:solidFill>
                    <a:latin typeface="Roboto" panose="02000000000000000000" pitchFamily="2" charset="0"/>
                    <a:ea typeface="Roboto" panose="02000000000000000000" pitchFamily="2" charset="0"/>
                    <a:cs typeface="Roboto" panose="02000000000000000000" pitchFamily="2" charset="0"/>
                  </a:rPr>
                  <a:t>ring </a:t>
                </a:r>
                <a:r>
                  <a:rPr lang="it-IT" sz="1300" dirty="0" err="1">
                    <a:solidFill>
                      <a:srgbClr val="7030A0"/>
                    </a:solidFill>
                    <a:latin typeface="Roboto" panose="02000000000000000000" pitchFamily="2" charset="0"/>
                    <a:ea typeface="Roboto" panose="02000000000000000000" pitchFamily="2" charset="0"/>
                    <a:cs typeface="Roboto" panose="02000000000000000000" pitchFamily="2" charset="0"/>
                  </a:rPr>
                  <a:t>radius</a:t>
                </a:r>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sSub>
                      <m:sSubPr>
                        <m:ctrlPr>
                          <a:rPr lang="it-IT" sz="1300" i="1">
                            <a:latin typeface="Cambria Math" panose="02040503050406030204" pitchFamily="18" charset="0"/>
                          </a:rPr>
                        </m:ctrlPr>
                      </m:sSubPr>
                      <m:e>
                        <m:r>
                          <a:rPr lang="it-IT" sz="1300" i="1">
                            <a:latin typeface="Cambria Math" panose="02040503050406030204" pitchFamily="18" charset="0"/>
                          </a:rPr>
                          <m:t>𝑅</m:t>
                        </m:r>
                      </m:e>
                      <m:sub>
                        <m:r>
                          <a:rPr lang="it-IT" sz="1300" i="1">
                            <a:latin typeface="Cambria Math" panose="02040503050406030204" pitchFamily="18" charset="0"/>
                          </a:rPr>
                          <m:t>𝑒𝑥𝑝</m:t>
                        </m:r>
                        <m:r>
                          <a:rPr lang="it-IT" sz="1300" i="1">
                            <a:latin typeface="Cambria Math" panose="02040503050406030204" pitchFamily="18" charset="0"/>
                          </a:rPr>
                          <m:t>, </m:t>
                        </m:r>
                        <m:r>
                          <a:rPr lang="it-IT" sz="1300" i="1">
                            <a:latin typeface="Cambria Math" panose="02040503050406030204" pitchFamily="18" charset="0"/>
                          </a:rPr>
                          <m:t>𝑚</m:t>
                        </m:r>
                      </m:sub>
                    </m:sSub>
                  </m:oMath>
                </a14:m>
                <a:r>
                  <a:rPr lang="it-IT" sz="1300" dirty="0">
                    <a:latin typeface="Roboto" panose="02000000000000000000" pitchFamily="2" charset="0"/>
                    <a:ea typeface="Roboto" panose="02000000000000000000" pitchFamily="2" charset="0"/>
                    <a:cs typeface="Roboto" panose="02000000000000000000" pitchFamily="2" charset="0"/>
                  </a:rPr>
                  <a:t>, under the 3 mass </a:t>
                </a:r>
                <a:r>
                  <a:rPr lang="it-IT" sz="1300" dirty="0" err="1">
                    <a:latin typeface="Roboto" panose="02000000000000000000" pitchFamily="2" charset="0"/>
                    <a:ea typeface="Roboto" panose="02000000000000000000" pitchFamily="2" charset="0"/>
                    <a:cs typeface="Roboto" panose="02000000000000000000" pitchFamily="2" charset="0"/>
                  </a:rPr>
                  <a:t>hypotheses</a:t>
                </a:r>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sSub>
                      <m:sSubPr>
                        <m:ctrlPr>
                          <a:rPr lang="it-IT" sz="1200" i="1" smtClean="0">
                            <a:solidFill>
                              <a:srgbClr val="1717FF"/>
                            </a:solidFill>
                            <a:latin typeface="Cambria Math" panose="02040503050406030204" pitchFamily="18" charset="0"/>
                          </a:rPr>
                        </m:ctrlPr>
                      </m:sSubPr>
                      <m:e>
                        <m:r>
                          <a:rPr lang="it-IT" sz="1200" i="1">
                            <a:solidFill>
                              <a:srgbClr val="1717FF"/>
                            </a:solidFill>
                            <a:latin typeface="Cambria Math" panose="02040503050406030204" pitchFamily="18" charset="0"/>
                          </a:rPr>
                          <m:t>𝑚</m:t>
                        </m:r>
                      </m:e>
                      <m:sub>
                        <m:r>
                          <a:rPr lang="it-IT" sz="1200" i="1">
                            <a:solidFill>
                              <a:srgbClr val="1717FF"/>
                            </a:solidFill>
                            <a:latin typeface="Cambria Math" panose="02040503050406030204" pitchFamily="18" charset="0"/>
                          </a:rPr>
                          <m:t>𝑝</m:t>
                        </m:r>
                      </m:sub>
                    </m:sSub>
                    <m:d>
                      <m:dPr>
                        <m:ctrlPr>
                          <a:rPr lang="it-IT" sz="1200" i="1">
                            <a:solidFill>
                              <a:srgbClr val="1717FF"/>
                            </a:solidFill>
                            <a:latin typeface="Cambria Math" panose="02040503050406030204" pitchFamily="18" charset="0"/>
                          </a:rPr>
                        </m:ctrlPr>
                      </m:dPr>
                      <m:e>
                        <m:r>
                          <a:rPr lang="it-IT" sz="1200" i="1">
                            <a:solidFill>
                              <a:srgbClr val="1717FF"/>
                            </a:solidFill>
                            <a:latin typeface="Cambria Math" panose="02040503050406030204" pitchFamily="18" charset="0"/>
                          </a:rPr>
                          <m:t>𝑏𝑙𝑢𝑒</m:t>
                        </m:r>
                      </m:e>
                    </m:d>
                    <m:r>
                      <a:rPr lang="it-IT" sz="1200" i="1">
                        <a:solidFill>
                          <a:srgbClr val="1717FF"/>
                        </a:solidFill>
                        <a:latin typeface="Cambria Math" panose="02040503050406030204" pitchFamily="18" charset="0"/>
                      </a:rPr>
                      <m:t>, </m:t>
                    </m:r>
                    <m:sSub>
                      <m:sSubPr>
                        <m:ctrlPr>
                          <a:rPr lang="it-IT" sz="1200" i="1">
                            <a:solidFill>
                              <a:srgbClr val="FFC000"/>
                            </a:solidFill>
                            <a:latin typeface="Cambria Math" panose="02040503050406030204" pitchFamily="18" charset="0"/>
                          </a:rPr>
                        </m:ctrlPr>
                      </m:sSubPr>
                      <m:e>
                        <m:r>
                          <a:rPr lang="it-IT" sz="1200" i="1">
                            <a:solidFill>
                              <a:srgbClr val="FFC000"/>
                            </a:solidFill>
                            <a:latin typeface="Cambria Math" panose="02040503050406030204" pitchFamily="18" charset="0"/>
                          </a:rPr>
                          <m:t>𝑚</m:t>
                        </m:r>
                      </m:e>
                      <m:sub>
                        <m:r>
                          <a:rPr lang="it-IT" sz="1200" i="1">
                            <a:solidFill>
                              <a:srgbClr val="FFC000"/>
                            </a:solidFill>
                            <a:latin typeface="Cambria Math" panose="02040503050406030204" pitchFamily="18" charset="0"/>
                          </a:rPr>
                          <m:t>𝐾</m:t>
                        </m:r>
                      </m:sub>
                    </m:sSub>
                    <m:d>
                      <m:dPr>
                        <m:ctrlPr>
                          <a:rPr lang="it-IT" sz="1200" i="1">
                            <a:solidFill>
                              <a:srgbClr val="FFC000"/>
                            </a:solidFill>
                            <a:latin typeface="Cambria Math" panose="02040503050406030204" pitchFamily="18" charset="0"/>
                          </a:rPr>
                        </m:ctrlPr>
                      </m:dPr>
                      <m:e>
                        <m:r>
                          <a:rPr lang="it-IT" sz="1200" i="1">
                            <a:solidFill>
                              <a:srgbClr val="FFC000"/>
                            </a:solidFill>
                            <a:latin typeface="Cambria Math" panose="02040503050406030204" pitchFamily="18" charset="0"/>
                          </a:rPr>
                          <m:t>𝑜𝑟𝑎𝑛𝑔𝑒</m:t>
                        </m:r>
                      </m:e>
                    </m:d>
                    <m:r>
                      <a:rPr lang="it-IT" sz="1200" i="1">
                        <a:latin typeface="Cambria Math" panose="02040503050406030204" pitchFamily="18" charset="0"/>
                      </a:rPr>
                      <m:t>, </m:t>
                    </m:r>
                    <m:sSub>
                      <m:sSubPr>
                        <m:ctrlPr>
                          <a:rPr lang="it-IT" sz="1200" i="1">
                            <a:solidFill>
                              <a:srgbClr val="4FEF67"/>
                            </a:solidFill>
                            <a:latin typeface="Cambria Math" panose="02040503050406030204" pitchFamily="18" charset="0"/>
                          </a:rPr>
                        </m:ctrlPr>
                      </m:sSubPr>
                      <m:e>
                        <m:r>
                          <a:rPr lang="it-IT" sz="1200" i="1">
                            <a:solidFill>
                              <a:srgbClr val="4FEF67"/>
                            </a:solidFill>
                            <a:latin typeface="Cambria Math" panose="02040503050406030204" pitchFamily="18" charset="0"/>
                          </a:rPr>
                          <m:t>𝑚</m:t>
                        </m:r>
                      </m:e>
                      <m:sub>
                        <m:r>
                          <a:rPr lang="it-IT" sz="1200" i="1">
                            <a:solidFill>
                              <a:srgbClr val="4FEF67"/>
                            </a:solidFill>
                            <a:latin typeface="Cambria Math" panose="02040503050406030204" pitchFamily="18" charset="0"/>
                          </a:rPr>
                          <m:t>𝜋</m:t>
                        </m:r>
                        <m:r>
                          <a:rPr lang="it-IT" sz="1200" i="1">
                            <a:solidFill>
                              <a:srgbClr val="4FEF67"/>
                            </a:solidFill>
                            <a:latin typeface="Cambria Math" panose="02040503050406030204" pitchFamily="18" charset="0"/>
                          </a:rPr>
                          <m:t> </m:t>
                        </m:r>
                      </m:sub>
                    </m:sSub>
                    <m:r>
                      <a:rPr lang="it-IT" sz="1200" i="1">
                        <a:solidFill>
                          <a:srgbClr val="4FEF67"/>
                        </a:solidFill>
                        <a:latin typeface="Cambria Math" panose="02040503050406030204" pitchFamily="18" charset="0"/>
                      </a:rPr>
                      <m:t>(</m:t>
                    </m:r>
                    <m:r>
                      <a:rPr lang="it-IT" sz="1200" i="1">
                        <a:solidFill>
                          <a:srgbClr val="4FEF67"/>
                        </a:solidFill>
                        <a:latin typeface="Cambria Math" panose="02040503050406030204" pitchFamily="18" charset="0"/>
                      </a:rPr>
                      <m:t>𝑔𝑟𝑒𝑒𝑛</m:t>
                    </m:r>
                    <m:r>
                      <a:rPr lang="it-IT" sz="1200" i="1">
                        <a:solidFill>
                          <a:srgbClr val="4FEF67"/>
                        </a:solidFill>
                        <a:latin typeface="Cambria Math" panose="02040503050406030204" pitchFamily="18" charset="0"/>
                      </a:rPr>
                      <m:t>)</m:t>
                    </m:r>
                  </m:oMath>
                </a14:m>
                <a:endParaRPr lang="it-IT" sz="1200" dirty="0">
                  <a:solidFill>
                    <a:srgbClr val="FF0000"/>
                  </a:solidFill>
                </a:endParaRPr>
              </a:p>
              <a:p>
                <a:endParaRPr lang="en-US" dirty="0"/>
              </a:p>
            </p:txBody>
          </p:sp>
        </mc:Choice>
        <mc:Fallback>
          <p:sp>
            <p:nvSpPr>
              <p:cNvPr id="13" name="TextBox 12">
                <a:extLst>
                  <a:ext uri="{FF2B5EF4-FFF2-40B4-BE49-F238E27FC236}">
                    <a16:creationId xmlns:a16="http://schemas.microsoft.com/office/drawing/2014/main" id="{60DF973A-C90F-52B7-5F7B-0C4320AB7A5B}"/>
                  </a:ext>
                </a:extLst>
              </p:cNvPr>
              <p:cNvSpPr txBox="1">
                <a:spLocks noRot="1" noChangeAspect="1" noMove="1" noResize="1" noEditPoints="1" noAdjustHandles="1" noChangeArrowheads="1" noChangeShapeType="1" noTextEdit="1"/>
              </p:cNvSpPr>
              <p:nvPr/>
            </p:nvSpPr>
            <p:spPr>
              <a:xfrm>
                <a:off x="311724" y="1419140"/>
                <a:ext cx="8882261" cy="723340"/>
              </a:xfrm>
              <a:prstGeom prst="rect">
                <a:avLst/>
              </a:prstGeom>
              <a:blipFill>
                <a:blip r:embed="rId9"/>
                <a:stretch>
                  <a:fillRect l="-143" t="-1724"/>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3C75D2B-C087-6CE8-9852-317AB0140181}"/>
              </a:ext>
            </a:extLst>
          </p:cNvPr>
          <p:cNvSpPr txBox="1"/>
          <p:nvPr/>
        </p:nvSpPr>
        <p:spPr>
          <a:xfrm>
            <a:off x="2116893" y="3261518"/>
            <a:ext cx="1021712" cy="400110"/>
          </a:xfrm>
          <a:prstGeom prst="rect">
            <a:avLst/>
          </a:prstGeom>
          <a:noFill/>
        </p:spPr>
        <p:txBody>
          <a:bodyPr wrap="square" rtlCol="0">
            <a:spAutoFit/>
          </a:bodyPr>
          <a:lstStyle/>
          <a:p>
            <a:r>
              <a:rPr lang="en-US" sz="1000" dirty="0">
                <a:solidFill>
                  <a:srgbClr val="FF0000"/>
                </a:solidFill>
              </a:rPr>
              <a:t>Expected ring center position</a:t>
            </a:r>
          </a:p>
        </p:txBody>
      </p:sp>
      <p:sp>
        <p:nvSpPr>
          <p:cNvPr id="20" name="CasellaDiTesto 26">
            <a:extLst>
              <a:ext uri="{FF2B5EF4-FFF2-40B4-BE49-F238E27FC236}">
                <a16:creationId xmlns:a16="http://schemas.microsoft.com/office/drawing/2014/main" id="{5F23F168-EA77-9A29-CE6F-008877F9AC64}"/>
              </a:ext>
            </a:extLst>
          </p:cNvPr>
          <p:cNvSpPr txBox="1"/>
          <p:nvPr/>
        </p:nvSpPr>
        <p:spPr>
          <a:xfrm>
            <a:off x="5052541" y="2164893"/>
            <a:ext cx="609141" cy="153888"/>
          </a:xfrm>
          <a:prstGeom prst="rect">
            <a:avLst/>
          </a:prstGeom>
          <a:noFill/>
        </p:spPr>
        <p:txBody>
          <a:bodyPr wrap="none" lIns="0" tIns="0" rIns="0" bIns="0" rtlCol="0">
            <a:spAutoFit/>
          </a:bodyPr>
          <a:lstStyle/>
          <a:p>
            <a:r>
              <a:rPr lang="it-IT" sz="1000" dirty="0" err="1">
                <a:solidFill>
                  <a:srgbClr val="EDCD2E"/>
                </a:solidFill>
              </a:rPr>
              <a:t>Kaon</a:t>
            </a:r>
            <a:r>
              <a:rPr lang="it-IT" sz="1000" dirty="0"/>
              <a:t> track</a:t>
            </a:r>
          </a:p>
        </p:txBody>
      </p:sp>
      <mc:AlternateContent xmlns:mc="http://schemas.openxmlformats.org/markup-compatibility/2006">
        <mc:Choice xmlns:a14="http://schemas.microsoft.com/office/drawing/2010/main" Requires="a14">
          <p:sp>
            <p:nvSpPr>
              <p:cNvPr id="23" name="CasellaDiTesto 17">
                <a:extLst>
                  <a:ext uri="{FF2B5EF4-FFF2-40B4-BE49-F238E27FC236}">
                    <a16:creationId xmlns:a16="http://schemas.microsoft.com/office/drawing/2014/main" id="{A6258722-6DDE-8DC8-22BB-E14603077734}"/>
                  </a:ext>
                </a:extLst>
              </p:cNvPr>
              <p:cNvSpPr txBox="1"/>
              <p:nvPr/>
            </p:nvSpPr>
            <p:spPr>
              <a:xfrm rot="16200000">
                <a:off x="3427773" y="2397279"/>
                <a:ext cx="173990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m:rPr>
                              <m:sty m:val="p"/>
                            </m:rPr>
                            <a:rPr lang="it-IT">
                              <a:latin typeface="Cambria Math" panose="02040503050406030204" pitchFamily="18" charset="0"/>
                            </a:rPr>
                            <m:t>Δ</m:t>
                          </m:r>
                          <m:r>
                            <a:rPr lang="en-US" i="1">
                              <a:latin typeface="Cambria Math" panose="02040503050406030204" pitchFamily="18" charset="0"/>
                            </a:rPr>
                            <m:t>𝑅</m:t>
                          </m:r>
                        </m:e>
                        <m:sub>
                          <m:r>
                            <a:rPr lang="en-US" b="0" i="1" smtClean="0">
                              <a:latin typeface="Cambria Math" panose="02040503050406030204" pitchFamily="18" charset="0"/>
                            </a:rPr>
                            <m:t>𝐾𝑎𝑜𝑛</m:t>
                          </m:r>
                        </m:sub>
                      </m:sSub>
                    </m:oMath>
                  </m:oMathPara>
                </a14:m>
                <a:endParaRPr lang="it-IT" dirty="0"/>
              </a:p>
            </p:txBody>
          </p:sp>
        </mc:Choice>
        <mc:Fallback>
          <p:sp>
            <p:nvSpPr>
              <p:cNvPr id="23" name="CasellaDiTesto 17">
                <a:extLst>
                  <a:ext uri="{FF2B5EF4-FFF2-40B4-BE49-F238E27FC236}">
                    <a16:creationId xmlns:a16="http://schemas.microsoft.com/office/drawing/2014/main" id="{A6258722-6DDE-8DC8-22BB-E14603077734}"/>
                  </a:ext>
                </a:extLst>
              </p:cNvPr>
              <p:cNvSpPr txBox="1">
                <a:spLocks noRot="1" noChangeAspect="1" noMove="1" noResize="1" noEditPoints="1" noAdjustHandles="1" noChangeArrowheads="1" noChangeShapeType="1" noTextEdit="1"/>
              </p:cNvSpPr>
              <p:nvPr/>
            </p:nvSpPr>
            <p:spPr>
              <a:xfrm rot="16200000">
                <a:off x="3427773" y="2397279"/>
                <a:ext cx="1739900"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CasellaDiTesto 19">
                <a:extLst>
                  <a:ext uri="{FF2B5EF4-FFF2-40B4-BE49-F238E27FC236}">
                    <a16:creationId xmlns:a16="http://schemas.microsoft.com/office/drawing/2014/main" id="{96A039DD-9755-DFFB-FD3E-DBCB8DE9FEB7}"/>
                  </a:ext>
                </a:extLst>
              </p:cNvPr>
              <p:cNvSpPr txBox="1"/>
              <p:nvPr/>
            </p:nvSpPr>
            <p:spPr>
              <a:xfrm rot="16200000">
                <a:off x="3451572" y="3494018"/>
                <a:ext cx="1739900" cy="335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a:latin typeface="Cambria Math" panose="02040503050406030204" pitchFamily="18" charset="0"/>
                            </a:rPr>
                            <m:t>𝛥</m:t>
                          </m:r>
                          <m:r>
                            <a:rPr lang="en-US" i="1">
                              <a:latin typeface="Cambria Math" panose="02040503050406030204" pitchFamily="18" charset="0"/>
                            </a:rPr>
                            <m:t>𝑅</m:t>
                          </m:r>
                        </m:e>
                        <m:sub>
                          <m:r>
                            <a:rPr lang="en-US" b="0" i="1" smtClean="0">
                              <a:latin typeface="Cambria Math" panose="02040503050406030204" pitchFamily="18" charset="0"/>
                            </a:rPr>
                            <m:t>𝑝𝑟𝑜𝑡𝑜𝑛</m:t>
                          </m:r>
                        </m:sub>
                      </m:sSub>
                    </m:oMath>
                  </m:oMathPara>
                </a14:m>
                <a:endParaRPr lang="it-IT" i="1" dirty="0"/>
              </a:p>
            </p:txBody>
          </p:sp>
        </mc:Choice>
        <mc:Fallback>
          <p:sp>
            <p:nvSpPr>
              <p:cNvPr id="24" name="CasellaDiTesto 19">
                <a:extLst>
                  <a:ext uri="{FF2B5EF4-FFF2-40B4-BE49-F238E27FC236}">
                    <a16:creationId xmlns:a16="http://schemas.microsoft.com/office/drawing/2014/main" id="{96A039DD-9755-DFFB-FD3E-DBCB8DE9FEB7}"/>
                  </a:ext>
                </a:extLst>
              </p:cNvPr>
              <p:cNvSpPr txBox="1">
                <a:spLocks noRot="1" noChangeAspect="1" noMove="1" noResize="1" noEditPoints="1" noAdjustHandles="1" noChangeArrowheads="1" noChangeShapeType="1" noTextEdit="1"/>
              </p:cNvSpPr>
              <p:nvPr/>
            </p:nvSpPr>
            <p:spPr>
              <a:xfrm rot="16200000">
                <a:off x="3451572" y="3494018"/>
                <a:ext cx="1739900" cy="33522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4DF455A5-DA89-05C2-8AFA-FED71D744043}"/>
                  </a:ext>
                </a:extLst>
              </p:cNvPr>
              <p:cNvSpPr txBox="1"/>
              <p:nvPr/>
            </p:nvSpPr>
            <p:spPr>
              <a:xfrm>
                <a:off x="4816068" y="3397525"/>
                <a:ext cx="104041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200" i="1" smtClean="0">
                          <a:solidFill>
                            <a:srgbClr val="FF0000"/>
                          </a:solidFill>
                          <a:latin typeface="Cambria Math" panose="02040503050406030204" pitchFamily="18" charset="0"/>
                          <a:sym typeface="Wingdings" panose="05000000000000000000" pitchFamily="2" charset="2"/>
                        </a:rPr>
                        <m:t>𝜎</m:t>
                      </m:r>
                      <m:r>
                        <a:rPr lang="it-IT" sz="1200" i="1">
                          <a:solidFill>
                            <a:srgbClr val="FF0000"/>
                          </a:solidFill>
                          <a:latin typeface="Cambria Math" panose="02040503050406030204" pitchFamily="18" charset="0"/>
                          <a:sym typeface="Wingdings" panose="05000000000000000000" pitchFamily="2" charset="2"/>
                        </a:rPr>
                        <m:t>∼</m:t>
                      </m:r>
                      <m:r>
                        <a:rPr lang="en-US" sz="1200" b="0" i="1" smtClean="0">
                          <a:solidFill>
                            <a:srgbClr val="FF0000"/>
                          </a:solidFill>
                          <a:latin typeface="Cambria Math" panose="02040503050406030204" pitchFamily="18" charset="0"/>
                          <a:sym typeface="Wingdings" panose="05000000000000000000" pitchFamily="2" charset="2"/>
                        </a:rPr>
                        <m:t>1</m:t>
                      </m:r>
                      <m:r>
                        <a:rPr lang="it-IT" sz="1200" i="1">
                          <a:solidFill>
                            <a:srgbClr val="FF0000"/>
                          </a:solidFill>
                          <a:latin typeface="Cambria Math" panose="02040503050406030204" pitchFamily="18" charset="0"/>
                          <a:sym typeface="Wingdings" panose="05000000000000000000" pitchFamily="2" charset="2"/>
                        </a:rPr>
                        <m:t> </m:t>
                      </m:r>
                      <m:r>
                        <a:rPr lang="it-IT" sz="1200" i="1">
                          <a:solidFill>
                            <a:srgbClr val="FF0000"/>
                          </a:solidFill>
                          <a:latin typeface="Cambria Math" panose="02040503050406030204" pitchFamily="18" charset="0"/>
                          <a:sym typeface="Wingdings" panose="05000000000000000000" pitchFamily="2" charset="2"/>
                        </a:rPr>
                        <m:t>𝑚𝑚</m:t>
                      </m:r>
                    </m:oMath>
                  </m:oMathPara>
                </a14:m>
                <a:endParaRPr lang="en-US" sz="1200" dirty="0"/>
              </a:p>
              <a:p>
                <a:endParaRPr lang="en-US" dirty="0"/>
              </a:p>
            </p:txBody>
          </p:sp>
        </mc:Choice>
        <mc:Fallback>
          <p:sp>
            <p:nvSpPr>
              <p:cNvPr id="26" name="TextBox 25">
                <a:extLst>
                  <a:ext uri="{FF2B5EF4-FFF2-40B4-BE49-F238E27FC236}">
                    <a16:creationId xmlns:a16="http://schemas.microsoft.com/office/drawing/2014/main" id="{4DF455A5-DA89-05C2-8AFA-FED71D744043}"/>
                  </a:ext>
                </a:extLst>
              </p:cNvPr>
              <p:cNvSpPr txBox="1">
                <a:spLocks noRot="1" noChangeAspect="1" noMove="1" noResize="1" noEditPoints="1" noAdjustHandles="1" noChangeArrowheads="1" noChangeShapeType="1" noTextEdit="1"/>
              </p:cNvSpPr>
              <p:nvPr/>
            </p:nvSpPr>
            <p:spPr>
              <a:xfrm>
                <a:off x="4816068" y="3397525"/>
                <a:ext cx="1040410" cy="492443"/>
              </a:xfrm>
              <a:prstGeom prst="rect">
                <a:avLst/>
              </a:prstGeom>
              <a:blipFill>
                <a:blip r:embed="rId12"/>
                <a:stretch>
                  <a:fillRect/>
                </a:stretch>
              </a:blipFill>
            </p:spPr>
            <p:txBody>
              <a:bodyPr/>
              <a:lstStyle/>
              <a:p>
                <a:r>
                  <a:rPr lang="en-US">
                    <a:noFill/>
                  </a:rPr>
                  <a:t> </a:t>
                </a:r>
              </a:p>
            </p:txBody>
          </p:sp>
        </mc:Fallback>
      </mc:AlternateContent>
      <p:sp>
        <p:nvSpPr>
          <p:cNvPr id="33" name="Slide Number Placeholder 32">
            <a:extLst>
              <a:ext uri="{FF2B5EF4-FFF2-40B4-BE49-F238E27FC236}">
                <a16:creationId xmlns:a16="http://schemas.microsoft.com/office/drawing/2014/main" id="{C70A3D7E-32CF-ED6E-04CC-62FDDE4219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18</a:t>
            </a:fld>
            <a:endParaRPr lang="it"/>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C642307-369F-B89F-853E-6619637E7F9A}"/>
                  </a:ext>
                </a:extLst>
              </p:cNvPr>
              <p:cNvSpPr txBox="1"/>
              <p:nvPr/>
            </p:nvSpPr>
            <p:spPr>
              <a:xfrm>
                <a:off x="311724" y="4385909"/>
                <a:ext cx="8367327" cy="923394"/>
              </a:xfrm>
              <a:prstGeom prst="rect">
                <a:avLst/>
              </a:prstGeom>
              <a:noFill/>
            </p:spPr>
            <p:txBody>
              <a:bodyPr wrap="square" rtlCol="0">
                <a:spAutoFit/>
              </a:bodyPr>
              <a:lstStyle/>
              <a:p>
                <a:r>
                  <a:rPr lang="it-IT" sz="1300" dirty="0">
                    <a:latin typeface="Roboto" panose="02000000000000000000" pitchFamily="2" charset="0"/>
                    <a:ea typeface="Roboto" panose="02000000000000000000" pitchFamily="2" charset="0"/>
                    <a:cs typeface="Roboto" panose="02000000000000000000" pitchFamily="2" charset="0"/>
                  </a:rPr>
                  <a:t>Separation </a:t>
                </a:r>
                <a:r>
                  <a:rPr lang="it-IT" sz="1300" dirty="0" err="1">
                    <a:latin typeface="Roboto" panose="02000000000000000000" pitchFamily="2" charset="0"/>
                    <a:ea typeface="Roboto" panose="02000000000000000000" pitchFamily="2" charset="0"/>
                    <a:cs typeface="Roboto" panose="02000000000000000000" pitchFamily="2" charset="0"/>
                  </a:rPr>
                  <a:t>between</a:t>
                </a:r>
                <a:r>
                  <a:rPr lang="it-IT" sz="1300" dirty="0">
                    <a:latin typeface="Roboto" panose="02000000000000000000" pitchFamily="2" charset="0"/>
                    <a:ea typeface="Roboto" panose="02000000000000000000" pitchFamily="2" charset="0"/>
                    <a:cs typeface="Roboto" panose="02000000000000000000" pitchFamily="2" charset="0"/>
                  </a:rPr>
                  <a:t> tracks </a:t>
                </a:r>
                <a:r>
                  <a:rPr lang="it-IT" sz="1300" dirty="0" err="1">
                    <a:latin typeface="Roboto" panose="02000000000000000000" pitchFamily="2" charset="0"/>
                    <a:ea typeface="Roboto" panose="02000000000000000000" pitchFamily="2" charset="0"/>
                    <a:cs typeface="Roboto" panose="02000000000000000000" pitchFamily="2" charset="0"/>
                  </a:rPr>
                  <a:t>if</a:t>
                </a:r>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r>
                      <m:rPr>
                        <m:sty m:val="p"/>
                      </m:rPr>
                      <a:rPr lang="it-IT" sz="1300">
                        <a:latin typeface="Cambria Math" panose="02040503050406030204" pitchFamily="18" charset="0"/>
                      </a:rPr>
                      <m:t>Δ</m:t>
                    </m:r>
                    <m:sSub>
                      <m:sSubPr>
                        <m:ctrlPr>
                          <a:rPr lang="it-IT" sz="1300" i="1">
                            <a:latin typeface="Cambria Math" panose="02040503050406030204" pitchFamily="18" charset="0"/>
                          </a:rPr>
                        </m:ctrlPr>
                      </m:sSubPr>
                      <m:e>
                        <m:r>
                          <a:rPr lang="it-IT" sz="1300" i="1">
                            <a:latin typeface="Cambria Math" panose="02040503050406030204" pitchFamily="18" charset="0"/>
                          </a:rPr>
                          <m:t>𝑅</m:t>
                        </m:r>
                      </m:e>
                      <m:sub>
                        <m:r>
                          <a:rPr lang="it-IT" sz="1300" i="1">
                            <a:latin typeface="Cambria Math" panose="02040503050406030204" pitchFamily="18" charset="0"/>
                          </a:rPr>
                          <m:t>𝑚</m:t>
                        </m:r>
                        <m:r>
                          <a:rPr lang="en-US" sz="1300" b="0" i="1" smtClean="0">
                            <a:latin typeface="Cambria Math" panose="02040503050406030204" pitchFamily="18" charset="0"/>
                          </a:rPr>
                          <m:t>𝐾</m:t>
                        </m:r>
                      </m:sub>
                    </m:sSub>
                    <m:r>
                      <a:rPr lang="it-IT" sz="1300" i="1">
                        <a:latin typeface="Cambria Math" panose="02040503050406030204" pitchFamily="18" charset="0"/>
                      </a:rPr>
                      <m:t>−</m:t>
                    </m:r>
                    <m:sSub>
                      <m:sSubPr>
                        <m:ctrlPr>
                          <a:rPr lang="it-IT" sz="1300" i="1">
                            <a:latin typeface="Cambria Math" panose="02040503050406030204" pitchFamily="18" charset="0"/>
                          </a:rPr>
                        </m:ctrlPr>
                      </m:sSubPr>
                      <m:e>
                        <m:r>
                          <m:rPr>
                            <m:sty m:val="p"/>
                          </m:rPr>
                          <a:rPr lang="it-IT" sz="1300">
                            <a:latin typeface="Cambria Math" panose="02040503050406030204" pitchFamily="18" charset="0"/>
                          </a:rPr>
                          <m:t>Δ</m:t>
                        </m:r>
                        <m:r>
                          <a:rPr lang="it-IT" sz="1300" i="1">
                            <a:latin typeface="Cambria Math" panose="02040503050406030204" pitchFamily="18" charset="0"/>
                          </a:rPr>
                          <m:t>𝑅</m:t>
                        </m:r>
                      </m:e>
                      <m:sub>
                        <m:r>
                          <a:rPr lang="en-US" sz="1300" b="0" i="1" smtClean="0">
                            <a:latin typeface="Cambria Math" panose="02040503050406030204" pitchFamily="18" charset="0"/>
                          </a:rPr>
                          <m:t>𝑚𝑝</m:t>
                        </m:r>
                      </m:sub>
                    </m:sSub>
                  </m:oMath>
                </a14:m>
                <a:r>
                  <a:rPr lang="it-IT" sz="1300" dirty="0"/>
                  <a:t> </a:t>
                </a:r>
                <a14:m>
                  <m:oMath xmlns:m="http://schemas.openxmlformats.org/officeDocument/2006/math">
                    <m:r>
                      <a:rPr lang="en-US" sz="1300" i="1">
                        <a:latin typeface="Cambria Math" panose="02040503050406030204" pitchFamily="18" charset="0"/>
                      </a:rPr>
                      <m:t>&gt;</m:t>
                    </m:r>
                  </m:oMath>
                </a14:m>
                <a:r>
                  <a:rPr lang="it-IT" sz="1300" dirty="0">
                    <a:latin typeface="Roboto" panose="02000000000000000000" pitchFamily="2" charset="0"/>
                    <a:ea typeface="Roboto" panose="02000000000000000000" pitchFamily="2" charset="0"/>
                    <a:cs typeface="Roboto" panose="02000000000000000000" pitchFamily="2" charset="0"/>
                  </a:rPr>
                  <a:t> </a:t>
                </a:r>
                <a14:m>
                  <m:oMath xmlns:m="http://schemas.openxmlformats.org/officeDocument/2006/math">
                    <m:r>
                      <a:rPr lang="it-IT" sz="1300" i="1">
                        <a:solidFill>
                          <a:srgbClr val="FF0000"/>
                        </a:solidFill>
                        <a:latin typeface="Cambria Math" panose="02040503050406030204" pitchFamily="18" charset="0"/>
                        <a:sym typeface="Wingdings" panose="05000000000000000000" pitchFamily="2" charset="2"/>
                      </a:rPr>
                      <m:t>𝜎</m:t>
                    </m:r>
                    <m:r>
                      <a:rPr lang="it-IT" sz="1300" i="1">
                        <a:solidFill>
                          <a:srgbClr val="FF0000"/>
                        </a:solidFill>
                        <a:latin typeface="Cambria Math" panose="02040503050406030204" pitchFamily="18" charset="0"/>
                        <a:sym typeface="Wingdings" panose="05000000000000000000" pitchFamily="2" charset="2"/>
                      </a:rPr>
                      <m:t> (</m:t>
                    </m:r>
                  </m:oMath>
                </a14:m>
                <a:r>
                  <a:rPr lang="it-IT" sz="1300" dirty="0">
                    <a:solidFill>
                      <a:srgbClr val="FF0000"/>
                    </a:solidFill>
                    <a:latin typeface="Roboto" panose="02000000000000000000" pitchFamily="2" charset="0"/>
                    <a:ea typeface="Roboto" panose="02000000000000000000" pitchFamily="2" charset="0"/>
                    <a:cs typeface="Roboto" panose="02000000000000000000" pitchFamily="2" charset="0"/>
                  </a:rPr>
                  <a:t>ring </a:t>
                </a:r>
                <a:r>
                  <a:rPr lang="it-IT" sz="1300" dirty="0" err="1">
                    <a:solidFill>
                      <a:srgbClr val="FF0000"/>
                    </a:solidFill>
                    <a:latin typeface="Roboto" panose="02000000000000000000" pitchFamily="2" charset="0"/>
                    <a:ea typeface="Roboto" panose="02000000000000000000" pitchFamily="2" charset="0"/>
                    <a:cs typeface="Roboto" panose="02000000000000000000" pitchFamily="2" charset="0"/>
                  </a:rPr>
                  <a:t>resolution</a:t>
                </a:r>
                <a:r>
                  <a:rPr lang="it-IT" sz="1300" dirty="0">
                    <a:solidFill>
                      <a:srgbClr val="FF0000"/>
                    </a:solidFill>
                    <a:latin typeface="Roboto" panose="02000000000000000000" pitchFamily="2" charset="0"/>
                    <a:ea typeface="Roboto" panose="02000000000000000000" pitchFamily="2" charset="0"/>
                    <a:cs typeface="Roboto" panose="02000000000000000000" pitchFamily="2" charset="0"/>
                  </a:rPr>
                  <a:t>)</a:t>
                </a:r>
              </a:p>
              <a:p>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Segmentation</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of 16x16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is</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already</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the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limit</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to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distinguish</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between</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p</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14:m>
                  <m:oMath xmlns:m="http://schemas.openxmlformats.org/officeDocument/2006/math">
                    <m:r>
                      <a:rPr lang="it-IT" sz="1300" i="1">
                        <a:solidFill>
                          <a:schemeClr val="tx1">
                            <a:lumMod val="50000"/>
                          </a:schemeClr>
                        </a:solidFill>
                        <a:latin typeface="Cambria Math" panose="02040503050406030204" pitchFamily="18" charset="0"/>
                        <a:ea typeface="Cambria Math" panose="02040503050406030204" pitchFamily="18" charset="0"/>
                        <a:cs typeface="Roboto" panose="02000000000000000000" pitchFamily="2" charset="0"/>
                        <a:sym typeface="Wingdings" panose="05000000000000000000" pitchFamily="2" charset="2"/>
                      </a:rPr>
                      <m:t>𝜋</m:t>
                    </m:r>
                  </m:oMath>
                </a14:m>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tracks in the </a:t>
                </a:r>
                <a:r>
                  <a:rPr lang="it-IT" sz="1300" dirty="0" err="1">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ideal</a:t>
                </a:r>
                <a:r>
                  <a:rPr lang="it-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scenario</a:t>
                </a:r>
              </a:p>
              <a:p>
                <a:endParaRPr lang="it-IT" sz="1300" dirty="0">
                  <a:solidFill>
                    <a:srgbClr val="FF0000"/>
                  </a:solidFill>
                  <a:latin typeface="Roboto" panose="02000000000000000000" pitchFamily="2" charset="0"/>
                  <a:ea typeface="Roboto" panose="02000000000000000000" pitchFamily="2" charset="0"/>
                  <a:cs typeface="Roboto" panose="02000000000000000000" pitchFamily="2" charset="0"/>
                </a:endParaRPr>
              </a:p>
              <a:p>
                <a:endParaRPr lang="en-US" dirty="0"/>
              </a:p>
            </p:txBody>
          </p:sp>
        </mc:Choice>
        <mc:Fallback>
          <p:sp>
            <p:nvSpPr>
              <p:cNvPr id="4" name="TextBox 3">
                <a:extLst>
                  <a:ext uri="{FF2B5EF4-FFF2-40B4-BE49-F238E27FC236}">
                    <a16:creationId xmlns:a16="http://schemas.microsoft.com/office/drawing/2014/main" id="{0C642307-369F-B89F-853E-6619637E7F9A}"/>
                  </a:ext>
                </a:extLst>
              </p:cNvPr>
              <p:cNvSpPr txBox="1">
                <a:spLocks noRot="1" noChangeAspect="1" noMove="1" noResize="1" noEditPoints="1" noAdjustHandles="1" noChangeArrowheads="1" noChangeShapeType="1" noTextEdit="1"/>
              </p:cNvSpPr>
              <p:nvPr/>
            </p:nvSpPr>
            <p:spPr>
              <a:xfrm>
                <a:off x="311724" y="4385909"/>
                <a:ext cx="8367327" cy="923394"/>
              </a:xfrm>
              <a:prstGeom prst="rect">
                <a:avLst/>
              </a:prstGeom>
              <a:blipFill>
                <a:blip r:embed="rId13"/>
                <a:stretch>
                  <a:fillRect l="-152" t="-135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5AF312F-9247-E585-98C9-6C4B4BAE7D4A}"/>
              </a:ext>
            </a:extLst>
          </p:cNvPr>
          <p:cNvSpPr txBox="1"/>
          <p:nvPr/>
        </p:nvSpPr>
        <p:spPr>
          <a:xfrm>
            <a:off x="2290057" y="2238163"/>
            <a:ext cx="1807804" cy="246221"/>
          </a:xfrm>
          <a:prstGeom prst="rect">
            <a:avLst/>
          </a:prstGeom>
          <a:noFill/>
        </p:spPr>
        <p:txBody>
          <a:bodyPr wrap="square" rtlCol="0">
            <a:spAutoFit/>
          </a:bodyPr>
          <a:lstStyle/>
          <a:p>
            <a:r>
              <a:rPr lang="en-US" sz="1000" dirty="0">
                <a:solidFill>
                  <a:srgbClr val="FF0000"/>
                </a:solidFill>
              </a:rPr>
              <a:t>16x16 segmentation</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F12D92D-800D-CB55-E6A2-6C8271C8733F}"/>
                  </a:ext>
                </a:extLst>
              </p:cNvPr>
              <p:cNvSpPr txBox="1"/>
              <p:nvPr/>
            </p:nvSpPr>
            <p:spPr>
              <a:xfrm>
                <a:off x="1778841" y="2716457"/>
                <a:ext cx="844657" cy="324384"/>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i="1">
                              <a:latin typeface="Cambria Math" panose="02040503050406030204" pitchFamily="18" charset="0"/>
                            </a:rPr>
                            <m:t>𝑅</m:t>
                          </m:r>
                        </m:e>
                        <m:sub>
                          <m:r>
                            <a:rPr lang="it-IT" i="1">
                              <a:latin typeface="Cambria Math" panose="02040503050406030204" pitchFamily="18" charset="0"/>
                            </a:rPr>
                            <m:t>𝑒𝑥𝑝</m:t>
                          </m:r>
                          <m:r>
                            <a:rPr lang="it-IT" i="1">
                              <a:latin typeface="Cambria Math" panose="02040503050406030204" pitchFamily="18" charset="0"/>
                            </a:rPr>
                            <m:t>, </m:t>
                          </m:r>
                          <m:r>
                            <a:rPr lang="en-US" b="0" i="1" smtClean="0">
                              <a:latin typeface="Cambria Math" panose="02040503050406030204" pitchFamily="18" charset="0"/>
                            </a:rPr>
                            <m:t>𝐾</m:t>
                          </m:r>
                        </m:sub>
                      </m:sSub>
                    </m:oMath>
                  </m:oMathPara>
                </a14:m>
                <a:endParaRPr lang="en-US" dirty="0"/>
              </a:p>
            </p:txBody>
          </p:sp>
        </mc:Choice>
        <mc:Fallback>
          <p:sp>
            <p:nvSpPr>
              <p:cNvPr id="12" name="TextBox 11">
                <a:extLst>
                  <a:ext uri="{FF2B5EF4-FFF2-40B4-BE49-F238E27FC236}">
                    <a16:creationId xmlns:a16="http://schemas.microsoft.com/office/drawing/2014/main" id="{6F12D92D-800D-CB55-E6A2-6C8271C8733F}"/>
                  </a:ext>
                </a:extLst>
              </p:cNvPr>
              <p:cNvSpPr txBox="1">
                <a:spLocks noRot="1" noChangeAspect="1" noMove="1" noResize="1" noEditPoints="1" noAdjustHandles="1" noChangeArrowheads="1" noChangeShapeType="1" noTextEdit="1"/>
              </p:cNvSpPr>
              <p:nvPr/>
            </p:nvSpPr>
            <p:spPr>
              <a:xfrm>
                <a:off x="1778841" y="2716457"/>
                <a:ext cx="844657" cy="324384"/>
              </a:xfrm>
              <a:prstGeom prst="rect">
                <a:avLst/>
              </a:prstGeom>
              <a:blipFill>
                <a:blip r:embed="rId1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DBA02583-8EFF-A151-D53D-AC902A9E8431}"/>
              </a:ext>
            </a:extLst>
          </p:cNvPr>
          <p:cNvCxnSpPr/>
          <p:nvPr/>
        </p:nvCxnSpPr>
        <p:spPr>
          <a:xfrm flipV="1">
            <a:off x="2413731" y="2690417"/>
            <a:ext cx="158624" cy="458394"/>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828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diagram of a blue yellow and green circle&#10;&#10;AI-generated content may be incorrect.">
            <a:extLst>
              <a:ext uri="{FF2B5EF4-FFF2-40B4-BE49-F238E27FC236}">
                <a16:creationId xmlns:a16="http://schemas.microsoft.com/office/drawing/2014/main" id="{A0826543-3F8D-D631-4B09-6BF7B62987CE}"/>
              </a:ext>
            </a:extLst>
          </p:cNvPr>
          <p:cNvPicPr>
            <a:picLocks noChangeAspect="1"/>
          </p:cNvPicPr>
          <p:nvPr/>
        </p:nvPicPr>
        <p:blipFill>
          <a:blip r:embed="rId2"/>
          <a:stretch>
            <a:fillRect/>
          </a:stretch>
        </p:blipFill>
        <p:spPr>
          <a:xfrm>
            <a:off x="6001304" y="1559086"/>
            <a:ext cx="2461831" cy="2387791"/>
          </a:xfrm>
          <a:prstGeom prst="rect">
            <a:avLst/>
          </a:prstGeom>
        </p:spPr>
      </p:pic>
      <p:pic>
        <p:nvPicPr>
          <p:cNvPr id="24" name="Picture 23" descr="A graph of a diagram&#10;&#10;AI-generated content may be incorrect.">
            <a:extLst>
              <a:ext uri="{FF2B5EF4-FFF2-40B4-BE49-F238E27FC236}">
                <a16:creationId xmlns:a16="http://schemas.microsoft.com/office/drawing/2014/main" id="{F3BE2141-16D4-B3D8-D2FB-2C7FD24711EE}"/>
              </a:ext>
            </a:extLst>
          </p:cNvPr>
          <p:cNvPicPr>
            <a:picLocks noChangeAspect="1"/>
          </p:cNvPicPr>
          <p:nvPr/>
        </p:nvPicPr>
        <p:blipFill>
          <a:blip r:embed="rId3"/>
          <a:stretch>
            <a:fillRect/>
          </a:stretch>
        </p:blipFill>
        <p:spPr>
          <a:xfrm>
            <a:off x="3572868" y="1548906"/>
            <a:ext cx="2461831" cy="2387791"/>
          </a:xfrm>
          <a:prstGeom prst="rect">
            <a:avLst/>
          </a:prstGeom>
        </p:spPr>
      </p:pic>
      <p:pic>
        <p:nvPicPr>
          <p:cNvPr id="28" name="Picture 27" descr="A diagram of a graph&#10;&#10;AI-generated content may be incorrect.">
            <a:extLst>
              <a:ext uri="{FF2B5EF4-FFF2-40B4-BE49-F238E27FC236}">
                <a16:creationId xmlns:a16="http://schemas.microsoft.com/office/drawing/2014/main" id="{023F95D7-ADD5-9E4B-AD75-7E9673E59530}"/>
              </a:ext>
            </a:extLst>
          </p:cNvPr>
          <p:cNvPicPr>
            <a:picLocks noChangeAspect="1"/>
          </p:cNvPicPr>
          <p:nvPr/>
        </p:nvPicPr>
        <p:blipFill>
          <a:blip r:embed="rId4"/>
          <a:stretch>
            <a:fillRect/>
          </a:stretch>
        </p:blipFill>
        <p:spPr>
          <a:xfrm>
            <a:off x="882837" y="1543827"/>
            <a:ext cx="2461831" cy="2387791"/>
          </a:xfrm>
          <a:prstGeom prst="rect">
            <a:avLst/>
          </a:prstGeom>
        </p:spPr>
      </p:pic>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07423371-C56B-5819-E21B-3CE4853A2D7E}"/>
                  </a:ext>
                </a:extLst>
              </p:cNvPr>
              <p:cNvSpPr>
                <a:spLocks noGrp="1"/>
              </p:cNvSpPr>
              <p:nvPr>
                <p:ph type="title"/>
              </p:nvPr>
            </p:nvSpPr>
            <p:spPr/>
            <p:txBody>
              <a:bodyPr>
                <a:normAutofit/>
              </a:bodyPr>
              <a:lstStyle/>
              <a:p>
                <a:r>
                  <a:rPr lang="en-US" dirty="0"/>
                  <a:t>Signal separation from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𝑠</m:t>
                        </m:r>
                      </m:sub>
                    </m:sSub>
                  </m:oMath>
                </a14:m>
                <a:r>
                  <a:rPr lang="en-US" dirty="0"/>
                  <a:t> background</a:t>
                </a:r>
              </a:p>
            </p:txBody>
          </p:sp>
        </mc:Choice>
        <mc:Fallback>
          <p:sp>
            <p:nvSpPr>
              <p:cNvPr id="2" name="Title 1">
                <a:extLst>
                  <a:ext uri="{FF2B5EF4-FFF2-40B4-BE49-F238E27FC236}">
                    <a16:creationId xmlns:a16="http://schemas.microsoft.com/office/drawing/2014/main" id="{07423371-C56B-5819-E21B-3CE4853A2D7E}"/>
                  </a:ext>
                </a:extLst>
              </p:cNvPr>
              <p:cNvSpPr>
                <a:spLocks noGrp="1" noRot="1" noChangeAspect="1" noMove="1" noResize="1" noEditPoints="1" noAdjustHandles="1" noChangeArrowheads="1" noChangeShapeType="1" noTextEdit="1"/>
              </p:cNvSpPr>
              <p:nvPr>
                <p:ph type="title"/>
              </p:nvPr>
            </p:nvSpPr>
            <p:spPr>
              <a:blipFill>
                <a:blip r:embed="rId5"/>
                <a:stretch>
                  <a:fillRect l="-1339" t="-200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asellaDiTesto 18">
                <a:extLst>
                  <a:ext uri="{FF2B5EF4-FFF2-40B4-BE49-F238E27FC236}">
                    <a16:creationId xmlns:a16="http://schemas.microsoft.com/office/drawing/2014/main" id="{093BC17E-9317-2060-36FB-8A08405925B6}"/>
                  </a:ext>
                </a:extLst>
              </p:cNvPr>
              <p:cNvSpPr txBox="1"/>
              <p:nvPr/>
            </p:nvSpPr>
            <p:spPr>
              <a:xfrm>
                <a:off x="6925292" y="3226203"/>
                <a:ext cx="61277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1" i="1" smtClean="0">
                              <a:solidFill>
                                <a:srgbClr val="FFCC00"/>
                              </a:solidFill>
                              <a:latin typeface="Cambria Math" panose="02040503050406030204" pitchFamily="18" charset="0"/>
                            </a:rPr>
                          </m:ctrlPr>
                        </m:sSupPr>
                        <m:e>
                          <m:r>
                            <a:rPr lang="it-IT" b="1" i="1" smtClean="0">
                              <a:solidFill>
                                <a:srgbClr val="FFCC00"/>
                              </a:solidFill>
                              <a:latin typeface="Cambria Math" panose="02040503050406030204" pitchFamily="18" charset="0"/>
                            </a:rPr>
                            <m:t>𝑲</m:t>
                          </m:r>
                        </m:e>
                        <m:sup>
                          <m:r>
                            <a:rPr lang="it-IT" b="1" i="1" smtClean="0">
                              <a:solidFill>
                                <a:srgbClr val="FFCC00"/>
                              </a:solidFill>
                              <a:latin typeface="Cambria Math" panose="02040503050406030204" pitchFamily="18" charset="0"/>
                            </a:rPr>
                            <m:t>−</m:t>
                          </m:r>
                        </m:sup>
                      </m:sSup>
                    </m:oMath>
                  </m:oMathPara>
                </a14:m>
                <a:endParaRPr lang="it-IT" b="1" dirty="0"/>
              </a:p>
            </p:txBody>
          </p:sp>
        </mc:Choice>
        <mc:Fallback xmlns="">
          <p:sp>
            <p:nvSpPr>
              <p:cNvPr id="12" name="CasellaDiTesto 18">
                <a:extLst>
                  <a:ext uri="{FF2B5EF4-FFF2-40B4-BE49-F238E27FC236}">
                    <a16:creationId xmlns:a16="http://schemas.microsoft.com/office/drawing/2014/main" id="{093BC17E-9317-2060-36FB-8A08405925B6}"/>
                  </a:ext>
                </a:extLst>
              </p:cNvPr>
              <p:cNvSpPr txBox="1">
                <a:spLocks noRot="1" noChangeAspect="1" noMove="1" noResize="1" noEditPoints="1" noAdjustHandles="1" noChangeArrowheads="1" noChangeShapeType="1" noTextEdit="1"/>
              </p:cNvSpPr>
              <p:nvPr/>
            </p:nvSpPr>
            <p:spPr>
              <a:xfrm>
                <a:off x="6925292" y="3226203"/>
                <a:ext cx="612775" cy="30777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asellaDiTesto 22">
                <a:extLst>
                  <a:ext uri="{FF2B5EF4-FFF2-40B4-BE49-F238E27FC236}">
                    <a16:creationId xmlns:a16="http://schemas.microsoft.com/office/drawing/2014/main" id="{855575AE-7BE2-B708-DDFD-955C4814D63D}"/>
                  </a:ext>
                </a:extLst>
              </p:cNvPr>
              <p:cNvSpPr txBox="1"/>
              <p:nvPr/>
            </p:nvSpPr>
            <p:spPr>
              <a:xfrm>
                <a:off x="4753585" y="2809466"/>
                <a:ext cx="61277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it-IT" b="1" i="1" smtClean="0">
                              <a:solidFill>
                                <a:srgbClr val="3399FF"/>
                              </a:solidFill>
                              <a:latin typeface="Cambria Math" panose="02040503050406030204" pitchFamily="18" charset="0"/>
                            </a:rPr>
                          </m:ctrlPr>
                        </m:sSupPr>
                        <m:e>
                          <m:r>
                            <a:rPr lang="it-IT" b="1" i="1" smtClean="0">
                              <a:solidFill>
                                <a:srgbClr val="3399FF"/>
                              </a:solidFill>
                              <a:latin typeface="Cambria Math" panose="02040503050406030204" pitchFamily="18" charset="0"/>
                            </a:rPr>
                            <m:t>𝝅</m:t>
                          </m:r>
                        </m:e>
                        <m:sup>
                          <m:r>
                            <a:rPr lang="it-IT" b="1" i="1" smtClean="0">
                              <a:solidFill>
                                <a:srgbClr val="3399FF"/>
                              </a:solidFill>
                              <a:latin typeface="Cambria Math" panose="02040503050406030204" pitchFamily="18" charset="0"/>
                            </a:rPr>
                            <m:t>+</m:t>
                          </m:r>
                        </m:sup>
                      </m:sSup>
                    </m:oMath>
                  </m:oMathPara>
                </a14:m>
                <a:endParaRPr lang="it-IT" b="1" dirty="0"/>
              </a:p>
            </p:txBody>
          </p:sp>
        </mc:Choice>
        <mc:Fallback xmlns="">
          <p:sp>
            <p:nvSpPr>
              <p:cNvPr id="16" name="CasellaDiTesto 22">
                <a:extLst>
                  <a:ext uri="{FF2B5EF4-FFF2-40B4-BE49-F238E27FC236}">
                    <a16:creationId xmlns:a16="http://schemas.microsoft.com/office/drawing/2014/main" id="{855575AE-7BE2-B708-DDFD-955C4814D63D}"/>
                  </a:ext>
                </a:extLst>
              </p:cNvPr>
              <p:cNvSpPr txBox="1">
                <a:spLocks noRot="1" noChangeAspect="1" noMove="1" noResize="1" noEditPoints="1" noAdjustHandles="1" noChangeArrowheads="1" noChangeShapeType="1" noTextEdit="1"/>
              </p:cNvSpPr>
              <p:nvPr/>
            </p:nvSpPr>
            <p:spPr>
              <a:xfrm>
                <a:off x="4753585" y="2809466"/>
                <a:ext cx="612775" cy="30777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6D9C13DA-C2F9-AC49-859B-42C49CE6CF74}"/>
                  </a:ext>
                </a:extLst>
              </p:cNvPr>
              <p:cNvSpPr txBox="1"/>
              <p:nvPr/>
            </p:nvSpPr>
            <p:spPr>
              <a:xfrm>
                <a:off x="403795" y="1075101"/>
                <a:ext cx="7742711" cy="661720"/>
              </a:xfrm>
              <a:prstGeom prst="rect">
                <a:avLst/>
              </a:prstGeom>
              <a:noFill/>
            </p:spPr>
            <p:txBody>
              <a:bodyPr wrap="square" rtlCol="0">
                <a:spAutoFit/>
              </a:bodyPr>
              <a:lstStyle/>
              <a:p>
                <a:r>
                  <a:rPr lang="it-IT" sz="1300" dirty="0"/>
                  <a:t>One of the background sources </a:t>
                </a:r>
                <a:r>
                  <a:rPr lang="it-IT" sz="1300" dirty="0" err="1"/>
                  <a:t>is</a:t>
                </a:r>
                <a:r>
                  <a:rPr lang="it-IT" sz="1300" dirty="0"/>
                  <a:t> from </a:t>
                </a:r>
                <a:r>
                  <a:rPr lang="it-IT" sz="1300" dirty="0" err="1"/>
                  <a:t>decays</a:t>
                </a:r>
                <a:r>
                  <a:rPr lang="it-IT" sz="1300" dirty="0"/>
                  <a:t> of </a:t>
                </a:r>
                <a:r>
                  <a:rPr lang="en-US" sz="1300" dirty="0">
                    <a:latin typeface="Roboto"/>
                    <a:ea typeface="Roboto"/>
                    <a:cs typeface="Roboto"/>
                    <a:sym typeface="Roboto"/>
                  </a:rPr>
                  <a:t>channeled </a:t>
                </a:r>
                <a14:m>
                  <m:oMath xmlns:m="http://schemas.openxmlformats.org/officeDocument/2006/math">
                    <m:sSup>
                      <m:sSupPr>
                        <m:ctrlPr>
                          <a:rPr lang="ar-AE" sz="1300" i="1">
                            <a:latin typeface="Cambria Math" panose="02040503050406030204" pitchFamily="18" charset="0"/>
                            <a:ea typeface="Roboto"/>
                            <a:cs typeface="Roboto"/>
                            <a:sym typeface="Roboto"/>
                          </a:rPr>
                        </m:ctrlPr>
                      </m:sSupPr>
                      <m:e>
                        <m:r>
                          <a:rPr lang="ar-AE" sz="1300" i="1">
                            <a:latin typeface="Cambria Math" panose="02040503050406030204" pitchFamily="18" charset="0"/>
                            <a:ea typeface="Roboto"/>
                            <a:cs typeface="Roboto"/>
                            <a:sym typeface="Roboto"/>
                          </a:rPr>
                          <m:t>𝐷</m:t>
                        </m:r>
                      </m:e>
                      <m:sup>
                        <m:r>
                          <a:rPr lang="en-US" sz="1300" i="1">
                            <a:latin typeface="Cambria Math" panose="02040503050406030204" pitchFamily="18" charset="0"/>
                            <a:ea typeface="Roboto"/>
                            <a:cs typeface="Roboto"/>
                            <a:sym typeface="Roboto"/>
                          </a:rPr>
                          <m:t>+</m:t>
                        </m:r>
                      </m:sup>
                    </m:sSup>
                    <m:r>
                      <a:rPr lang="en-US" sz="1300" i="1">
                        <a:latin typeface="Cambria Math" panose="02040503050406030204" pitchFamily="18" charset="0"/>
                        <a:ea typeface="Roboto"/>
                        <a:cs typeface="Roboto"/>
                        <a:sym typeface="Roboto"/>
                      </a:rPr>
                      <m:t>,</m:t>
                    </m:r>
                    <m:r>
                      <a:rPr lang="en-US" sz="1300" i="1">
                        <a:latin typeface="Cambria Math" panose="02040503050406030204" pitchFamily="18" charset="0"/>
                        <a:ea typeface="Roboto"/>
                        <a:cs typeface="Roboto"/>
                        <a:sym typeface="Roboto"/>
                      </a:rPr>
                      <m:t> </m:t>
                    </m:r>
                    <m:sSub>
                      <m:sSubPr>
                        <m:ctrlPr>
                          <a:rPr lang="en-US" sz="1300" i="1">
                            <a:latin typeface="Cambria Math" panose="02040503050406030204" pitchFamily="18" charset="0"/>
                            <a:ea typeface="Roboto"/>
                            <a:cs typeface="Roboto"/>
                            <a:sym typeface="Roboto"/>
                          </a:rPr>
                        </m:ctrlPr>
                      </m:sSubPr>
                      <m:e>
                        <m:r>
                          <a:rPr lang="en-US" sz="1300" i="1">
                            <a:latin typeface="Cambria Math" panose="02040503050406030204" pitchFamily="18" charset="0"/>
                            <a:ea typeface="Roboto"/>
                            <a:cs typeface="Roboto"/>
                            <a:sym typeface="Roboto"/>
                          </a:rPr>
                          <m:t>𝐷</m:t>
                        </m:r>
                      </m:e>
                      <m:sub>
                        <m:r>
                          <a:rPr lang="en-US" sz="1300" i="1">
                            <a:latin typeface="Cambria Math" panose="02040503050406030204" pitchFamily="18" charset="0"/>
                            <a:ea typeface="Roboto"/>
                            <a:cs typeface="Roboto"/>
                            <a:sym typeface="Roboto"/>
                          </a:rPr>
                          <m:t>𝑠</m:t>
                        </m:r>
                      </m:sub>
                    </m:sSub>
                    <m:r>
                      <a:rPr lang="en-US" sz="1300" i="1">
                        <a:latin typeface="Cambria Math" panose="02040503050406030204" pitchFamily="18" charset="0"/>
                        <a:ea typeface="Roboto"/>
                        <a:cs typeface="Roboto"/>
                        <a:sym typeface="Roboto"/>
                      </a:rPr>
                      <m:t> </m:t>
                    </m:r>
                  </m:oMath>
                </a14:m>
                <a:r>
                  <a:rPr lang="en-US" sz="1300" dirty="0">
                    <a:latin typeface="Roboto"/>
                    <a:ea typeface="Roboto"/>
                    <a:cs typeface="Roboto"/>
                    <a:sym typeface="Roboto"/>
                  </a:rPr>
                  <a:t>charmed hadrons</a:t>
                </a:r>
              </a:p>
              <a:p>
                <a:endParaRPr lang="it-IT" sz="1200" dirty="0"/>
              </a:p>
              <a:p>
                <a:r>
                  <a:rPr lang="it-IT" sz="1200" b="1" dirty="0">
                    <a:solidFill>
                      <a:schemeClr val="accent1">
                        <a:lumMod val="75000"/>
                        <a:lumOff val="25000"/>
                      </a:schemeClr>
                    </a:solidFill>
                  </a:rPr>
                  <a:t>                </a:t>
                </a:r>
                <a:r>
                  <a:rPr lang="it-IT" sz="1200" b="1" dirty="0" err="1">
                    <a:solidFill>
                      <a:schemeClr val="accent1">
                        <a:lumMod val="75000"/>
                        <a:lumOff val="25000"/>
                      </a:schemeClr>
                    </a:solidFill>
                  </a:rPr>
                  <a:t>Focal</a:t>
                </a:r>
                <a:r>
                  <a:rPr lang="it-IT" sz="1200" b="1" dirty="0">
                    <a:solidFill>
                      <a:schemeClr val="accent1">
                        <a:lumMod val="75000"/>
                        <a:lumOff val="25000"/>
                      </a:schemeClr>
                    </a:solidFill>
                  </a:rPr>
                  <a:t> </a:t>
                </a:r>
                <a:r>
                  <a:rPr lang="it-IT" sz="1200" b="1" dirty="0" err="1">
                    <a:solidFill>
                      <a:schemeClr val="accent1">
                        <a:lumMod val="75000"/>
                        <a:lumOff val="25000"/>
                      </a:schemeClr>
                    </a:solidFill>
                  </a:rPr>
                  <a:t>plane</a:t>
                </a:r>
                <a:r>
                  <a:rPr lang="it-IT" sz="1200" b="1" dirty="0">
                    <a:solidFill>
                      <a:schemeClr val="accent1">
                        <a:lumMod val="75000"/>
                        <a:lumOff val="25000"/>
                      </a:schemeClr>
                    </a:solidFill>
                  </a:rPr>
                  <a:t> </a:t>
                </a:r>
                <a:r>
                  <a:rPr lang="it-IT" sz="1200" b="1" dirty="0" err="1">
                    <a:solidFill>
                      <a:schemeClr val="accent1">
                        <a:lumMod val="75000"/>
                        <a:lumOff val="25000"/>
                      </a:schemeClr>
                    </a:solidFill>
                  </a:rPr>
                  <a:t>illumination</a:t>
                </a:r>
                <a:r>
                  <a:rPr lang="it-IT" sz="1200" b="1" dirty="0">
                    <a:solidFill>
                      <a:schemeClr val="accent1">
                        <a:lumMod val="75000"/>
                        <a:lumOff val="25000"/>
                      </a:schemeClr>
                    </a:solidFill>
                  </a:rPr>
                  <a:t> plots </a:t>
                </a:r>
                <a:r>
                  <a:rPr lang="it-IT" sz="1200" dirty="0">
                    <a:solidFill>
                      <a:schemeClr val="accent1">
                        <a:lumMod val="75000"/>
                        <a:lumOff val="25000"/>
                      </a:schemeClr>
                    </a:solidFill>
                  </a:rPr>
                  <a:t>for </a:t>
                </a:r>
                <a:r>
                  <a:rPr lang="it-IT" sz="1200" dirty="0" err="1">
                    <a:solidFill>
                      <a:schemeClr val="accent1">
                        <a:lumMod val="75000"/>
                        <a:lumOff val="25000"/>
                      </a:schemeClr>
                    </a:solidFill>
                  </a:rPr>
                  <a:t>signal</a:t>
                </a:r>
                <a:r>
                  <a:rPr lang="it-IT" sz="1200" dirty="0">
                    <a:solidFill>
                      <a:schemeClr val="accent1">
                        <a:lumMod val="75000"/>
                        <a:lumOff val="25000"/>
                      </a:schemeClr>
                    </a:solidFill>
                  </a:rPr>
                  <a:t> and background </a:t>
                </a:r>
                <a:r>
                  <a:rPr lang="it-IT" sz="1200" dirty="0" err="1">
                    <a:solidFill>
                      <a:schemeClr val="accent1">
                        <a:lumMod val="75000"/>
                        <a:lumOff val="25000"/>
                      </a:schemeClr>
                    </a:solidFill>
                  </a:rPr>
                  <a:t>decays</a:t>
                </a:r>
                <a:r>
                  <a:rPr lang="it-IT" sz="1200" dirty="0">
                    <a:solidFill>
                      <a:schemeClr val="accent1">
                        <a:lumMod val="75000"/>
                        <a:lumOff val="25000"/>
                      </a:schemeClr>
                    </a:solidFill>
                  </a:rPr>
                  <a:t> in single </a:t>
                </a:r>
                <a:r>
                  <a:rPr lang="it-IT" sz="1200" dirty="0" err="1">
                    <a:solidFill>
                      <a:schemeClr val="accent1">
                        <a:lumMod val="75000"/>
                        <a:lumOff val="25000"/>
                      </a:schemeClr>
                    </a:solidFill>
                  </a:rPr>
                  <a:t>reflection</a:t>
                </a:r>
                <a:r>
                  <a:rPr lang="it-IT" sz="1200" dirty="0">
                    <a:solidFill>
                      <a:schemeClr val="accent1">
                        <a:lumMod val="75000"/>
                        <a:lumOff val="25000"/>
                      </a:schemeClr>
                    </a:solidFill>
                  </a:rPr>
                  <a:t> </a:t>
                </a:r>
                <a:r>
                  <a:rPr lang="it-IT" sz="1200" dirty="0">
                    <a:solidFill>
                      <a:srgbClr val="FF0000"/>
                    </a:solidFill>
                  </a:rPr>
                  <a:t>20 m vessel</a:t>
                </a:r>
              </a:p>
            </p:txBody>
          </p:sp>
        </mc:Choice>
        <mc:Fallback>
          <p:sp>
            <p:nvSpPr>
              <p:cNvPr id="19" name="TextBox 18">
                <a:extLst>
                  <a:ext uri="{FF2B5EF4-FFF2-40B4-BE49-F238E27FC236}">
                    <a16:creationId xmlns:a16="http://schemas.microsoft.com/office/drawing/2014/main" id="{6D9C13DA-C2F9-AC49-859B-42C49CE6CF74}"/>
                  </a:ext>
                </a:extLst>
              </p:cNvPr>
              <p:cNvSpPr txBox="1">
                <a:spLocks noRot="1" noChangeAspect="1" noMove="1" noResize="1" noEditPoints="1" noAdjustHandles="1" noChangeArrowheads="1" noChangeShapeType="1" noTextEdit="1"/>
              </p:cNvSpPr>
              <p:nvPr/>
            </p:nvSpPr>
            <p:spPr>
              <a:xfrm>
                <a:off x="403795" y="1075101"/>
                <a:ext cx="7742711" cy="661720"/>
              </a:xfrm>
              <a:prstGeom prst="rect">
                <a:avLst/>
              </a:prstGeom>
              <a:blipFill>
                <a:blip r:embed="rId15"/>
                <a:stretch>
                  <a:fillRect l="-164" t="-1887" b="-75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9001BB83-6493-4128-7C06-34F639569039}"/>
                  </a:ext>
                </a:extLst>
              </p:cNvPr>
              <p:cNvSpPr txBox="1"/>
              <p:nvPr/>
            </p:nvSpPr>
            <p:spPr>
              <a:xfrm>
                <a:off x="557349" y="4123120"/>
                <a:ext cx="8367045" cy="692497"/>
              </a:xfrm>
              <a:prstGeom prst="rect">
                <a:avLst/>
              </a:prstGeom>
              <a:noFill/>
            </p:spPr>
            <p:txBody>
              <a:bodyPr wrap="square" rtlCol="0">
                <a:spAutoFit/>
              </a:bodyPr>
              <a:lstStyle/>
              <a:p>
                <a:r>
                  <a:rPr lang="it-IT" sz="1200" dirty="0">
                    <a:latin typeface="Roboto" panose="02000000000000000000" pitchFamily="2" charset="0"/>
                    <a:ea typeface="Roboto" panose="02000000000000000000" pitchFamily="2" charset="0"/>
                    <a:cs typeface="Roboto" panose="02000000000000000000" pitchFamily="2" charset="0"/>
                    <a:sym typeface="Wingdings" pitchFamily="2" charset="2"/>
                  </a:rPr>
                  <a:t> </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To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identify</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signal</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events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wrt</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backgrounds: </a:t>
                </a:r>
                <a:r>
                  <a:rPr lang="it-IT" sz="1300"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itchFamily="2" charset="2"/>
                  </a:rPr>
                  <a:t>good </a:t>
                </a:r>
                <a:r>
                  <a:rPr lang="it-IT" sz="1300" dirty="0" err="1">
                    <a:solidFill>
                      <a:srgbClr val="FF0000"/>
                    </a:solidFill>
                    <a:latin typeface="Roboto" panose="02000000000000000000" pitchFamily="2" charset="0"/>
                    <a:ea typeface="Roboto" panose="02000000000000000000" pitchFamily="2" charset="0"/>
                    <a:cs typeface="Roboto" panose="02000000000000000000" pitchFamily="2" charset="0"/>
                    <a:sym typeface="Wingdings" pitchFamily="2" charset="2"/>
                  </a:rPr>
                  <a:t>separation</a:t>
                </a:r>
                <a:r>
                  <a:rPr lang="it-IT" sz="1300" dirty="0">
                    <a:solidFill>
                      <a:srgbClr val="FF0000"/>
                    </a:solidFill>
                    <a:latin typeface="Roboto" panose="02000000000000000000" pitchFamily="2" charset="0"/>
                    <a:ea typeface="Roboto" panose="02000000000000000000" pitchFamily="2" charset="0"/>
                    <a:cs typeface="Roboto" panose="02000000000000000000" pitchFamily="2" charset="0"/>
                    <a:sym typeface="Wingdings" pitchFamily="2" charset="2"/>
                  </a:rPr>
                  <a:t>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between</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a:t>
                </a:r>
                <a14:m>
                  <m:oMath xmlns:m="http://schemas.openxmlformats.org/officeDocument/2006/math">
                    <m:r>
                      <a:rPr lang="en-US" sz="1300" b="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rPr>
                      <m:t>𝑝</m:t>
                    </m:r>
                    <m:r>
                      <a:rPr lang="en-US" sz="1300" b="0" i="1" smtClean="0">
                        <a:latin typeface="Cambria Math" panose="02040503050406030204" pitchFamily="18" charset="0"/>
                        <a:ea typeface="Roboto" panose="02000000000000000000" pitchFamily="2" charset="0"/>
                        <a:cs typeface="Roboto" panose="02000000000000000000" pitchFamily="2" charset="0"/>
                      </a:rPr>
                      <m:t> </m:t>
                    </m:r>
                  </m:oMath>
                </a14:m>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of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signal</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decay</a:t>
                </a:r>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and </a:t>
                </a:r>
                <a14:m>
                  <m:oMath xmlns:m="http://schemas.openxmlformats.org/officeDocument/2006/math">
                    <m:sSup>
                      <m:sSupPr>
                        <m:ctrlPr>
                          <a:rPr lang="it-IT" sz="130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sym typeface="Wingdings" pitchFamily="2" charset="2"/>
                          </a:rPr>
                        </m:ctrlPr>
                      </m:sSupPr>
                      <m:e>
                        <m:r>
                          <a:rPr lang="it-IT" sz="1300" i="1" smtClean="0">
                            <a:solidFill>
                              <a:schemeClr val="accent1">
                                <a:lumMod val="75000"/>
                                <a:lumOff val="25000"/>
                              </a:schemeClr>
                            </a:solidFill>
                            <a:latin typeface="Cambria Math" panose="02040503050406030204" pitchFamily="18" charset="0"/>
                            <a:ea typeface="Cambria Math" panose="02040503050406030204" pitchFamily="18" charset="0"/>
                            <a:cs typeface="Roboto" panose="02000000000000000000" pitchFamily="2" charset="0"/>
                            <a:sym typeface="Wingdings" pitchFamily="2" charset="2"/>
                          </a:rPr>
                          <m:t>𝜋</m:t>
                        </m:r>
                      </m:e>
                      <m:sup>
                        <m:r>
                          <a:rPr lang="en-US" sz="1300" b="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sym typeface="Wingdings" pitchFamily="2" charset="2"/>
                          </a:rPr>
                          <m:t>+</m:t>
                        </m:r>
                      </m:sup>
                    </m:sSup>
                    <m:r>
                      <a:rPr lang="en-US" sz="1300" b="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sym typeface="Wingdings" pitchFamily="2" charset="2"/>
                      </a:rPr>
                      <m:t>/</m:t>
                    </m:r>
                    <m:sSup>
                      <m:sSupPr>
                        <m:ctrlPr>
                          <a:rPr lang="en-US" sz="1300" b="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sym typeface="Wingdings" pitchFamily="2" charset="2"/>
                          </a:rPr>
                        </m:ctrlPr>
                      </m:sSupPr>
                      <m:e>
                        <m:r>
                          <a:rPr lang="en-US" sz="1300" b="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sym typeface="Wingdings" pitchFamily="2" charset="2"/>
                          </a:rPr>
                          <m:t>𝐾</m:t>
                        </m:r>
                      </m:e>
                      <m:sup>
                        <m:r>
                          <a:rPr lang="en-US" sz="1300" b="0" i="1" smtClean="0">
                            <a:solidFill>
                              <a:schemeClr val="accent1">
                                <a:lumMod val="75000"/>
                                <a:lumOff val="25000"/>
                              </a:schemeClr>
                            </a:solidFill>
                            <a:latin typeface="Cambria Math" panose="02040503050406030204" pitchFamily="18" charset="0"/>
                            <a:ea typeface="Roboto" panose="02000000000000000000" pitchFamily="2" charset="0"/>
                            <a:cs typeface="Roboto" panose="02000000000000000000" pitchFamily="2" charset="0"/>
                            <a:sym typeface="Wingdings" pitchFamily="2" charset="2"/>
                          </a:rPr>
                          <m:t>+</m:t>
                        </m:r>
                      </m:sup>
                    </m:sSup>
                  </m:oMath>
                </a14:m>
                <a:r>
                  <a:rPr lang="it-IT" sz="1300" dirty="0">
                    <a:latin typeface="Roboto" panose="02000000000000000000" pitchFamily="2" charset="0"/>
                    <a:ea typeface="Roboto" panose="02000000000000000000" pitchFamily="2" charset="0"/>
                    <a:cs typeface="Roboto" panose="02000000000000000000" pitchFamily="2" charset="0"/>
                    <a:sym typeface="Wingdings" pitchFamily="2" charset="2"/>
                  </a:rPr>
                  <a:t> of background </a:t>
                </a:r>
                <a:r>
                  <a:rPr lang="it-IT" sz="1300" dirty="0" err="1">
                    <a:latin typeface="Roboto" panose="02000000000000000000" pitchFamily="2" charset="0"/>
                    <a:ea typeface="Roboto" panose="02000000000000000000" pitchFamily="2" charset="0"/>
                    <a:cs typeface="Roboto" panose="02000000000000000000" pitchFamily="2" charset="0"/>
                    <a:sym typeface="Wingdings" pitchFamily="2" charset="2"/>
                  </a:rPr>
                  <a:t>decays</a:t>
                </a:r>
                <a:endParaRPr lang="it-IT" sz="1300" dirty="0">
                  <a:latin typeface="Roboto" panose="02000000000000000000" pitchFamily="2" charset="0"/>
                  <a:ea typeface="Roboto" panose="02000000000000000000" pitchFamily="2" charset="0"/>
                  <a:cs typeface="Roboto" panose="02000000000000000000" pitchFamily="2" charset="0"/>
                </a:endParaRPr>
              </a:p>
              <a:p>
                <a:r>
                  <a:rPr lang="it-IT" sz="1300" b="1" i="1" dirty="0">
                    <a:latin typeface="Roboto" panose="02000000000000000000" pitchFamily="2" charset="0"/>
                    <a:ea typeface="Roboto" panose="02000000000000000000" pitchFamily="2" charset="0"/>
                    <a:cs typeface="Roboto" panose="02000000000000000000" pitchFamily="2" charset="0"/>
                  </a:rPr>
                  <a:t>NEXT</a:t>
                </a:r>
                <a:r>
                  <a:rPr lang="it-IT" sz="1300" dirty="0">
                    <a:latin typeface="Roboto" panose="02000000000000000000" pitchFamily="2" charset="0"/>
                    <a:ea typeface="Roboto" panose="02000000000000000000" pitchFamily="2" charset="0"/>
                    <a:cs typeface="Roboto" panose="02000000000000000000" pitchFamily="2" charset="0"/>
                  </a:rPr>
                  <a:t>:  The </a:t>
                </a:r>
                <a14:m>
                  <m:oMath xmlns:m="http://schemas.openxmlformats.org/officeDocument/2006/math">
                    <m:sSup>
                      <m:sSupPr>
                        <m:ctrlPr>
                          <a:rPr lang="it-IT" sz="1300" i="1">
                            <a:latin typeface="Cambria Math" panose="02040503050406030204" pitchFamily="18" charset="0"/>
                          </a:rPr>
                        </m:ctrlPr>
                      </m:sSupPr>
                      <m:e>
                        <m:r>
                          <a:rPr lang="it-IT" sz="1300" i="1">
                            <a:latin typeface="Cambria Math" panose="02040503050406030204" pitchFamily="18" charset="0"/>
                          </a:rPr>
                          <m:t>𝜋</m:t>
                        </m:r>
                      </m:e>
                      <m:sup>
                        <m:r>
                          <a:rPr lang="it-IT" sz="1300" i="1">
                            <a:latin typeface="Cambria Math" panose="02040503050406030204" pitchFamily="18" charset="0"/>
                          </a:rPr>
                          <m:t>+</m:t>
                        </m:r>
                      </m:sup>
                    </m:sSup>
                    <m:r>
                      <a:rPr lang="it-IT" sz="1300" i="1">
                        <a:latin typeface="Cambria Math" panose="02040503050406030204" pitchFamily="18" charset="0"/>
                      </a:rPr>
                      <m:t>/</m:t>
                    </m:r>
                    <m:r>
                      <a:rPr lang="it-IT" sz="1300" i="1">
                        <a:latin typeface="Cambria Math" panose="02040503050406030204" pitchFamily="18" charset="0"/>
                      </a:rPr>
                      <m:t>𝑝</m:t>
                    </m:r>
                  </m:oMath>
                </a14:m>
                <a:r>
                  <a:rPr lang="it-IT" sz="1300" dirty="0">
                    <a:latin typeface="Roboto" panose="02000000000000000000" pitchFamily="2" charset="0"/>
                    <a:ea typeface="Roboto" panose="02000000000000000000" pitchFamily="2" charset="0"/>
                    <a:cs typeface="Roboto" panose="02000000000000000000" pitchFamily="2" charset="0"/>
                  </a:rPr>
                  <a:t> and </a:t>
                </a:r>
                <a14:m>
                  <m:oMath xmlns:m="http://schemas.openxmlformats.org/officeDocument/2006/math">
                    <m:sSup>
                      <m:sSupPr>
                        <m:ctrlPr>
                          <a:rPr lang="it-IT" sz="1300" i="1">
                            <a:latin typeface="Cambria Math" panose="02040503050406030204" pitchFamily="18" charset="0"/>
                          </a:rPr>
                        </m:ctrlPr>
                      </m:sSupPr>
                      <m:e>
                        <m:r>
                          <a:rPr lang="it-IT" sz="1300" i="1">
                            <a:latin typeface="Cambria Math" panose="02040503050406030204" pitchFamily="18" charset="0"/>
                          </a:rPr>
                          <m:t>𝐾</m:t>
                        </m:r>
                      </m:e>
                      <m:sup>
                        <m:r>
                          <a:rPr lang="it-IT" sz="1300" i="1">
                            <a:latin typeface="Cambria Math" panose="02040503050406030204" pitchFamily="18" charset="0"/>
                          </a:rPr>
                          <m:t>+</m:t>
                        </m:r>
                      </m:sup>
                    </m:sSup>
                    <m:r>
                      <a:rPr lang="it-IT" sz="1300" i="1">
                        <a:latin typeface="Cambria Math" panose="02040503050406030204" pitchFamily="18" charset="0"/>
                      </a:rPr>
                      <m:t>/</m:t>
                    </m:r>
                    <m:r>
                      <a:rPr lang="it-IT" sz="1300" i="1">
                        <a:latin typeface="Cambria Math" panose="02040503050406030204" pitchFamily="18" charset="0"/>
                      </a:rPr>
                      <m:t>𝑝</m:t>
                    </m:r>
                  </m:oMath>
                </a14:m>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separation</a:t>
                </a:r>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needs</a:t>
                </a:r>
                <a:r>
                  <a:rPr lang="it-IT" sz="1300" dirty="0">
                    <a:latin typeface="Roboto" panose="02000000000000000000" pitchFamily="2" charset="0"/>
                    <a:ea typeface="Roboto" panose="02000000000000000000" pitchFamily="2" charset="0"/>
                    <a:cs typeface="Roboto" panose="02000000000000000000" pitchFamily="2" charset="0"/>
                  </a:rPr>
                  <a:t> to be </a:t>
                </a:r>
                <a:r>
                  <a:rPr lang="it-IT" sz="1300" dirty="0" err="1">
                    <a:latin typeface="Roboto" panose="02000000000000000000" pitchFamily="2" charset="0"/>
                    <a:ea typeface="Roboto" panose="02000000000000000000" pitchFamily="2" charset="0"/>
                    <a:cs typeface="Roboto" panose="02000000000000000000" pitchFamily="2" charset="0"/>
                  </a:rPr>
                  <a:t>evaluated</a:t>
                </a:r>
                <a:r>
                  <a:rPr lang="it-IT" sz="1300" dirty="0">
                    <a:latin typeface="Roboto" panose="02000000000000000000" pitchFamily="2" charset="0"/>
                    <a:ea typeface="Roboto" panose="02000000000000000000" pitchFamily="2" charset="0"/>
                    <a:cs typeface="Roboto" panose="02000000000000000000" pitchFamily="2" charset="0"/>
                  </a:rPr>
                  <a:t> </a:t>
                </a:r>
                <a:r>
                  <a:rPr lang="it-IT" sz="1300" dirty="0" err="1">
                    <a:latin typeface="Roboto" panose="02000000000000000000" pitchFamily="2" charset="0"/>
                    <a:ea typeface="Roboto" panose="02000000000000000000" pitchFamily="2" charset="0"/>
                    <a:cs typeface="Roboto" panose="02000000000000000000" pitchFamily="2" charset="0"/>
                  </a:rPr>
                  <a:t>as</a:t>
                </a:r>
                <a:r>
                  <a:rPr lang="it-IT" sz="1300" dirty="0">
                    <a:latin typeface="Roboto" panose="02000000000000000000" pitchFamily="2" charset="0"/>
                    <a:ea typeface="Roboto" panose="02000000000000000000" pitchFamily="2" charset="0"/>
                    <a:cs typeface="Roboto" panose="02000000000000000000" pitchFamily="2" charset="0"/>
                  </a:rPr>
                  <a:t> a </a:t>
                </a:r>
                <a:r>
                  <a:rPr lang="it-IT" sz="1300" dirty="0" err="1">
                    <a:latin typeface="Roboto" panose="02000000000000000000" pitchFamily="2" charset="0"/>
                    <a:ea typeface="Roboto" panose="02000000000000000000" pitchFamily="2" charset="0"/>
                    <a:cs typeface="Roboto" panose="02000000000000000000" pitchFamily="2" charset="0"/>
                  </a:rPr>
                  <a:t>function</a:t>
                </a:r>
                <a:r>
                  <a:rPr lang="it-IT" sz="1300" dirty="0">
                    <a:latin typeface="Roboto" panose="02000000000000000000" pitchFamily="2" charset="0"/>
                    <a:ea typeface="Roboto" panose="02000000000000000000" pitchFamily="2" charset="0"/>
                    <a:cs typeface="Roboto" panose="02000000000000000000" pitchFamily="2" charset="0"/>
                  </a:rPr>
                  <a:t> of the </a:t>
                </a:r>
                <a:r>
                  <a:rPr lang="it-IT" sz="1300" b="1" dirty="0">
                    <a:latin typeface="Roboto" panose="02000000000000000000" pitchFamily="2" charset="0"/>
                    <a:ea typeface="Roboto" panose="02000000000000000000" pitchFamily="2" charset="0"/>
                    <a:cs typeface="Roboto" panose="02000000000000000000" pitchFamily="2" charset="0"/>
                  </a:rPr>
                  <a:t>pixel size</a:t>
                </a:r>
                <a:endParaRPr lang="en-US" dirty="0"/>
              </a:p>
            </p:txBody>
          </p:sp>
        </mc:Choice>
        <mc:Fallback>
          <p:sp>
            <p:nvSpPr>
              <p:cNvPr id="20" name="TextBox 19">
                <a:extLst>
                  <a:ext uri="{FF2B5EF4-FFF2-40B4-BE49-F238E27FC236}">
                    <a16:creationId xmlns:a16="http://schemas.microsoft.com/office/drawing/2014/main" id="{9001BB83-6493-4128-7C06-34F639569039}"/>
                  </a:ext>
                </a:extLst>
              </p:cNvPr>
              <p:cNvSpPr txBox="1">
                <a:spLocks noRot="1" noChangeAspect="1" noMove="1" noResize="1" noEditPoints="1" noAdjustHandles="1" noChangeArrowheads="1" noChangeShapeType="1" noTextEdit="1"/>
              </p:cNvSpPr>
              <p:nvPr/>
            </p:nvSpPr>
            <p:spPr>
              <a:xfrm>
                <a:off x="557349" y="4123120"/>
                <a:ext cx="8367045" cy="692497"/>
              </a:xfrm>
              <a:prstGeom prst="rect">
                <a:avLst/>
              </a:prstGeom>
              <a:blipFill>
                <a:blip r:embed="rId16"/>
                <a:stretch>
                  <a:fillRect l="-152" b="-7143"/>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A1C05EA-51ED-7C3E-CB5D-78F4E919957F}"/>
              </a:ext>
            </a:extLst>
          </p:cNvPr>
          <p:cNvSpPr txBox="1"/>
          <p:nvPr/>
        </p:nvSpPr>
        <p:spPr>
          <a:xfrm>
            <a:off x="1778785" y="3868827"/>
            <a:ext cx="1153260" cy="276999"/>
          </a:xfrm>
          <a:prstGeom prst="rect">
            <a:avLst/>
          </a:prstGeom>
          <a:noFill/>
        </p:spPr>
        <p:txBody>
          <a:bodyPr wrap="square" rtlCol="0">
            <a:spAutoFit/>
          </a:bodyPr>
          <a:lstStyle/>
          <a:p>
            <a:r>
              <a:rPr lang="it-IT" sz="1200" dirty="0" err="1">
                <a:solidFill>
                  <a:schemeClr val="accent1">
                    <a:lumMod val="75000"/>
                    <a:lumOff val="25000"/>
                  </a:schemeClr>
                </a:solidFill>
              </a:rPr>
              <a:t>signal</a:t>
            </a:r>
            <a:endParaRPr lang="en-US" sz="1200" dirty="0"/>
          </a:p>
        </p:txBody>
      </p:sp>
      <p:sp>
        <p:nvSpPr>
          <p:cNvPr id="23" name="TextBox 22">
            <a:extLst>
              <a:ext uri="{FF2B5EF4-FFF2-40B4-BE49-F238E27FC236}">
                <a16:creationId xmlns:a16="http://schemas.microsoft.com/office/drawing/2014/main" id="{1CCA2133-D1B8-3BD1-29CE-99E3D9F1C106}"/>
              </a:ext>
            </a:extLst>
          </p:cNvPr>
          <p:cNvSpPr txBox="1"/>
          <p:nvPr/>
        </p:nvSpPr>
        <p:spPr>
          <a:xfrm>
            <a:off x="5522262" y="3857529"/>
            <a:ext cx="1153260" cy="307777"/>
          </a:xfrm>
          <a:prstGeom prst="rect">
            <a:avLst/>
          </a:prstGeom>
          <a:noFill/>
        </p:spPr>
        <p:txBody>
          <a:bodyPr wrap="square" rtlCol="0">
            <a:spAutoFit/>
          </a:bodyPr>
          <a:lstStyle/>
          <a:p>
            <a:r>
              <a:rPr lang="it-IT" sz="1200" dirty="0">
                <a:solidFill>
                  <a:schemeClr val="accent1">
                    <a:lumMod val="75000"/>
                    <a:lumOff val="25000"/>
                  </a:schemeClr>
                </a:solidFill>
              </a:rPr>
              <a:t>background</a:t>
            </a:r>
            <a:r>
              <a:rPr lang="it-IT" dirty="0">
                <a:solidFill>
                  <a:schemeClr val="accent1">
                    <a:lumMod val="75000"/>
                    <a:lumOff val="25000"/>
                  </a:schemeClr>
                </a:solidFill>
              </a:rPr>
              <a:t> </a:t>
            </a:r>
            <a:endParaRPr lang="en-US" dirty="0"/>
          </a:p>
        </p:txBody>
      </p:sp>
      <p:sp>
        <p:nvSpPr>
          <p:cNvPr id="29" name="Slide Number Placeholder 28">
            <a:extLst>
              <a:ext uri="{FF2B5EF4-FFF2-40B4-BE49-F238E27FC236}">
                <a16:creationId xmlns:a16="http://schemas.microsoft.com/office/drawing/2014/main" id="{AF8EB02E-6F78-4925-2F47-DA57C1AD71B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19</a:t>
            </a:fld>
            <a:endParaRPr lang="it"/>
          </a:p>
        </p:txBody>
      </p:sp>
    </p:spTree>
    <p:extLst>
      <p:ext uri="{BB962C8B-B14F-4D97-AF65-F5344CB8AC3E}">
        <p14:creationId xmlns:p14="http://schemas.microsoft.com/office/powerpoint/2010/main" val="171116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9" name="Picture 2">
            <a:extLst>
              <a:ext uri="{FF2B5EF4-FFF2-40B4-BE49-F238E27FC236}">
                <a16:creationId xmlns:a16="http://schemas.microsoft.com/office/drawing/2014/main" id="{EE4CCE2A-37C4-2B20-2C3D-A1DA2D5329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27" t="18148" r="57704" b="55034"/>
          <a:stretch>
            <a:fillRect/>
          </a:stretch>
        </p:blipFill>
        <p:spPr bwMode="auto">
          <a:xfrm>
            <a:off x="7958730" y="1018249"/>
            <a:ext cx="853048" cy="8862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7600966-D24A-E52D-11EA-87B376F5E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03" t="1719" b="82893"/>
          <a:stretch>
            <a:fillRect/>
          </a:stretch>
        </p:blipFill>
        <p:spPr bwMode="auto">
          <a:xfrm>
            <a:off x="1932639" y="949927"/>
            <a:ext cx="1633761" cy="722741"/>
          </a:xfrm>
          <a:prstGeom prst="rect">
            <a:avLst/>
          </a:prstGeom>
          <a:noFill/>
          <a:extLst>
            <a:ext uri="{909E8E84-426E-40DD-AFC4-6F175D3DCCD1}">
              <a14:hiddenFill xmlns:a14="http://schemas.microsoft.com/office/drawing/2010/main">
                <a:solidFill>
                  <a:srgbClr val="FFFFFF"/>
                </a:solidFill>
              </a14:hiddenFill>
            </a:ext>
          </a:extLst>
        </p:spPr>
      </p:pic>
      <p:sp>
        <p:nvSpPr>
          <p:cNvPr id="125" name="Google Shape;125;p27"/>
          <p:cNvSpPr txBox="1"/>
          <p:nvPr/>
        </p:nvSpPr>
        <p:spPr>
          <a:xfrm>
            <a:off x="2618873" y="2919126"/>
            <a:ext cx="6540000" cy="12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2"/>
              </a:solidFill>
              <a:latin typeface="Roboto"/>
              <a:ea typeface="Roboto"/>
              <a:cs typeface="Roboto"/>
              <a:sym typeface="Roboto"/>
            </a:endParaRPr>
          </a:p>
        </p:txBody>
      </p:sp>
      <p:sp>
        <p:nvSpPr>
          <p:cNvPr id="126" name="Google Shape;126;p27"/>
          <p:cNvSpPr txBox="1"/>
          <p:nvPr/>
        </p:nvSpPr>
        <p:spPr>
          <a:xfrm>
            <a:off x="3036912" y="2492663"/>
            <a:ext cx="5391000" cy="261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it" sz="1300" dirty="0">
                <a:latin typeface="Roboto"/>
                <a:ea typeface="Roboto"/>
                <a:cs typeface="Roboto"/>
                <a:sym typeface="Roboto"/>
              </a:rPr>
              <a:t>No measurement to date for </a:t>
            </a:r>
            <a:r>
              <a:rPr lang="it" sz="1300" dirty="0">
                <a:solidFill>
                  <a:srgbClr val="008AFF"/>
                </a:solidFill>
                <a:latin typeface="Roboto"/>
                <a:ea typeface="Roboto"/>
                <a:cs typeface="Roboto"/>
                <a:sym typeface="Roboto"/>
              </a:rPr>
              <a:t>short-lived charm baryons </a:t>
            </a:r>
            <a:r>
              <a:rPr lang="it" sz="1300" dirty="0">
                <a:solidFill>
                  <a:srgbClr val="222222"/>
                </a:solidFill>
                <a:latin typeface="Roboto"/>
                <a:ea typeface="Roboto"/>
                <a:cs typeface="Roboto"/>
                <a:sym typeface="Roboto"/>
              </a:rPr>
              <a:t>because of </a:t>
            </a:r>
            <a:endParaRPr sz="1300" dirty="0">
              <a:solidFill>
                <a:srgbClr val="222222"/>
              </a:solidFill>
              <a:latin typeface="Roboto"/>
              <a:ea typeface="Roboto"/>
              <a:cs typeface="Roboto"/>
              <a:sym typeface="Roboto"/>
            </a:endParaRPr>
          </a:p>
          <a:p>
            <a:pPr marL="457200" lvl="0" indent="-311150" algn="l" rtl="0">
              <a:lnSpc>
                <a:spcPct val="115000"/>
              </a:lnSpc>
              <a:spcBef>
                <a:spcPts val="0"/>
              </a:spcBef>
              <a:spcAft>
                <a:spcPts val="0"/>
              </a:spcAft>
              <a:buSzPts val="1300"/>
              <a:buFont typeface="Roboto"/>
              <a:buChar char="●"/>
            </a:pPr>
            <a:r>
              <a:rPr lang="it" sz="1300" dirty="0">
                <a:latin typeface="Roboto"/>
                <a:ea typeface="Roboto"/>
                <a:cs typeface="Roboto"/>
                <a:sym typeface="Roboto"/>
              </a:rPr>
              <a:t>Short lifetime: </a:t>
            </a:r>
            <a:endParaRPr sz="1300" dirty="0">
              <a:latin typeface="Roboto"/>
              <a:ea typeface="Roboto"/>
              <a:cs typeface="Roboto"/>
              <a:sym typeface="Roboto"/>
            </a:endParaRPr>
          </a:p>
          <a:p>
            <a:pPr marL="457200" lvl="0" indent="-311150" algn="l" rtl="0">
              <a:lnSpc>
                <a:spcPct val="115000"/>
              </a:lnSpc>
              <a:spcBef>
                <a:spcPts val="0"/>
              </a:spcBef>
              <a:spcAft>
                <a:spcPts val="0"/>
              </a:spcAft>
              <a:buSzPts val="1300"/>
              <a:buFont typeface="Roboto"/>
              <a:buChar char="●"/>
            </a:pPr>
            <a:r>
              <a:rPr lang="it" sz="1300" dirty="0">
                <a:latin typeface="Roboto"/>
                <a:ea typeface="Roboto"/>
                <a:cs typeface="Roboto"/>
                <a:sym typeface="Roboto"/>
              </a:rPr>
              <a:t>Decay length:  </a:t>
            </a:r>
            <a:endParaRPr sz="1300" dirty="0">
              <a:solidFill>
                <a:schemeClr val="dk2"/>
              </a:solidFill>
              <a:latin typeface="Roboto"/>
              <a:ea typeface="Roboto"/>
              <a:cs typeface="Roboto"/>
              <a:sym typeface="Roboto"/>
            </a:endParaRPr>
          </a:p>
          <a:p>
            <a:pPr marL="0" lvl="0" indent="0" algn="l" rtl="0">
              <a:spcBef>
                <a:spcPts val="0"/>
              </a:spcBef>
              <a:spcAft>
                <a:spcPts val="0"/>
              </a:spcAft>
              <a:buNone/>
            </a:pPr>
            <a:endParaRPr sz="1300" dirty="0">
              <a:solidFill>
                <a:schemeClr val="dk2"/>
              </a:solidFill>
              <a:latin typeface="Roboto"/>
              <a:ea typeface="Roboto"/>
              <a:cs typeface="Roboto"/>
              <a:sym typeface="Roboto"/>
            </a:endParaRPr>
          </a:p>
        </p:txBody>
      </p:sp>
      <p:sp>
        <p:nvSpPr>
          <p:cNvPr id="127" name="Google Shape;127;p27"/>
          <p:cNvSpPr txBox="1">
            <a:spLocks noGrp="1"/>
          </p:cNvSpPr>
          <p:nvPr>
            <p:ph type="title"/>
          </p:nvPr>
        </p:nvSpPr>
        <p:spPr>
          <a:xfrm>
            <a:off x="311725" y="196125"/>
            <a:ext cx="8847148"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Electromagnetic dipole moments of charm baryons</a:t>
            </a:r>
            <a:endParaRPr dirty="0"/>
          </a:p>
        </p:txBody>
      </p:sp>
      <p:sp>
        <p:nvSpPr>
          <p:cNvPr id="129" name="Google Shape;129;p27"/>
          <p:cNvSpPr txBox="1"/>
          <p:nvPr/>
        </p:nvSpPr>
        <p:spPr>
          <a:xfrm>
            <a:off x="700676" y="1089125"/>
            <a:ext cx="35298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b="1" dirty="0">
                <a:solidFill>
                  <a:srgbClr val="0000FF"/>
                </a:solidFill>
                <a:latin typeface="Roboto"/>
                <a:ea typeface="Roboto"/>
                <a:cs typeface="Roboto"/>
                <a:sym typeface="Roboto"/>
              </a:rPr>
              <a:t>           MDM:</a:t>
            </a:r>
            <a:endParaRPr sz="1600" b="1" dirty="0">
              <a:solidFill>
                <a:srgbClr val="0000FF"/>
              </a:solidFill>
              <a:latin typeface="Roboto"/>
              <a:ea typeface="Roboto"/>
              <a:cs typeface="Roboto"/>
              <a:sym typeface="Roboto"/>
            </a:endParaRPr>
          </a:p>
          <a:p>
            <a:pPr marL="0" lvl="0" indent="0" algn="ctr" rtl="0">
              <a:spcBef>
                <a:spcPts val="0"/>
              </a:spcBef>
              <a:spcAft>
                <a:spcPts val="0"/>
              </a:spcAft>
              <a:buNone/>
            </a:pPr>
            <a:endParaRPr sz="1300" dirty="0">
              <a:solidFill>
                <a:schemeClr val="dk2"/>
              </a:solidFill>
              <a:latin typeface="Roboto"/>
              <a:ea typeface="Roboto"/>
              <a:cs typeface="Roboto"/>
              <a:sym typeface="Roboto"/>
            </a:endParaRPr>
          </a:p>
          <a:p>
            <a:pPr marL="0" lvl="0" indent="457200" algn="just" rtl="0">
              <a:spcBef>
                <a:spcPts val="0"/>
              </a:spcBef>
              <a:spcAft>
                <a:spcPts val="0"/>
              </a:spcAft>
              <a:buNone/>
            </a:pPr>
            <a:r>
              <a:rPr lang="it" sz="1300" dirty="0">
                <a:latin typeface="Roboto"/>
                <a:ea typeface="Roboto"/>
                <a:cs typeface="Roboto"/>
                <a:sym typeface="Roboto"/>
              </a:rPr>
              <a:t>Naive quark model prediction: </a:t>
            </a:r>
            <a:endParaRPr sz="1300" dirty="0">
              <a:latin typeface="Roboto"/>
              <a:ea typeface="Roboto"/>
              <a:cs typeface="Roboto"/>
              <a:sym typeface="Roboto"/>
            </a:endParaRPr>
          </a:p>
          <a:p>
            <a:pPr marL="0" lvl="0" indent="0" algn="just" rtl="0">
              <a:spcBef>
                <a:spcPts val="0"/>
              </a:spcBef>
              <a:spcAft>
                <a:spcPts val="0"/>
              </a:spcAft>
              <a:buNone/>
            </a:pPr>
            <a:endParaRPr sz="1300" dirty="0">
              <a:latin typeface="Roboto"/>
              <a:ea typeface="Roboto"/>
              <a:cs typeface="Roboto"/>
              <a:sym typeface="Roboto"/>
            </a:endParaRPr>
          </a:p>
          <a:p>
            <a:pPr marL="0" lvl="0" indent="0" algn="just" rtl="0">
              <a:spcBef>
                <a:spcPts val="0"/>
              </a:spcBef>
              <a:spcAft>
                <a:spcPts val="0"/>
              </a:spcAft>
              <a:buNone/>
            </a:pPr>
            <a:endParaRPr sz="1300" dirty="0">
              <a:latin typeface="Roboto"/>
              <a:ea typeface="Roboto"/>
              <a:cs typeface="Roboto"/>
              <a:sym typeface="Roboto"/>
            </a:endParaRPr>
          </a:p>
          <a:p>
            <a:pPr marL="0" lvl="0" indent="0" algn="just" rtl="0">
              <a:spcBef>
                <a:spcPts val="0"/>
              </a:spcBef>
              <a:spcAft>
                <a:spcPts val="0"/>
              </a:spcAft>
              <a:buNone/>
            </a:pPr>
            <a:r>
              <a:rPr lang="it" sz="1300" dirty="0">
                <a:latin typeface="Roboto"/>
                <a:ea typeface="Roboto"/>
                <a:cs typeface="Roboto"/>
                <a:sym typeface="Roboto"/>
              </a:rPr>
              <a:t>Anchor point for low-energy QCD models</a:t>
            </a:r>
            <a:endParaRPr sz="1300" dirty="0">
              <a:latin typeface="Roboto"/>
              <a:ea typeface="Roboto"/>
              <a:cs typeface="Roboto"/>
              <a:sym typeface="Roboto"/>
            </a:endParaRPr>
          </a:p>
          <a:p>
            <a:pPr marL="0" lvl="0" indent="0" algn="l" rtl="0">
              <a:spcBef>
                <a:spcPts val="0"/>
              </a:spcBef>
              <a:spcAft>
                <a:spcPts val="0"/>
              </a:spcAft>
              <a:buNone/>
            </a:pPr>
            <a:endParaRPr sz="1300" dirty="0">
              <a:solidFill>
                <a:schemeClr val="dk2"/>
              </a:solidFill>
              <a:latin typeface="Roboto"/>
              <a:ea typeface="Roboto"/>
              <a:cs typeface="Roboto"/>
              <a:sym typeface="Roboto"/>
            </a:endParaRPr>
          </a:p>
        </p:txBody>
      </p:sp>
      <p:sp>
        <p:nvSpPr>
          <p:cNvPr id="130" name="Google Shape;130;p27"/>
          <p:cNvSpPr txBox="1"/>
          <p:nvPr/>
        </p:nvSpPr>
        <p:spPr>
          <a:xfrm>
            <a:off x="5408375" y="1089125"/>
            <a:ext cx="15846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600" b="1">
                <a:solidFill>
                  <a:srgbClr val="FF0000"/>
                </a:solidFill>
                <a:latin typeface="Roboto"/>
                <a:ea typeface="Roboto"/>
                <a:cs typeface="Roboto"/>
                <a:sym typeface="Roboto"/>
              </a:rPr>
              <a:t>EDM</a:t>
            </a:r>
            <a:r>
              <a:rPr lang="it" sz="1600">
                <a:solidFill>
                  <a:srgbClr val="FF0000"/>
                </a:solidFill>
                <a:latin typeface="Roboto"/>
                <a:ea typeface="Roboto"/>
                <a:cs typeface="Roboto"/>
                <a:sym typeface="Roboto"/>
              </a:rPr>
              <a:t>:</a:t>
            </a:r>
            <a:endParaRPr sz="1600">
              <a:solidFill>
                <a:srgbClr val="FF0000"/>
              </a:solidFill>
              <a:latin typeface="Roboto"/>
              <a:ea typeface="Roboto"/>
              <a:cs typeface="Roboto"/>
              <a:sym typeface="Roboto"/>
            </a:endParaRPr>
          </a:p>
        </p:txBody>
      </p:sp>
      <p:pic>
        <p:nvPicPr>
          <p:cNvPr id="131" name="Google Shape;131;p27"/>
          <p:cNvPicPr preferRelativeResize="0"/>
          <p:nvPr/>
        </p:nvPicPr>
        <p:blipFill>
          <a:blip r:embed="rId4">
            <a:alphaModFix/>
          </a:blip>
          <a:stretch>
            <a:fillRect/>
          </a:stretch>
        </p:blipFill>
        <p:spPr>
          <a:xfrm>
            <a:off x="1324572" y="1818209"/>
            <a:ext cx="1910418" cy="393600"/>
          </a:xfrm>
          <a:prstGeom prst="rect">
            <a:avLst/>
          </a:prstGeom>
          <a:noFill/>
          <a:ln>
            <a:noFill/>
          </a:ln>
        </p:spPr>
      </p:pic>
      <p:sp>
        <p:nvSpPr>
          <p:cNvPr id="132" name="Google Shape;132;p27"/>
          <p:cNvSpPr txBox="1"/>
          <p:nvPr/>
        </p:nvSpPr>
        <p:spPr>
          <a:xfrm>
            <a:off x="4933813" y="1629250"/>
            <a:ext cx="3203689"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latin typeface="Roboto"/>
                <a:ea typeface="Roboto"/>
                <a:cs typeface="Roboto"/>
                <a:sym typeface="Roboto"/>
              </a:rPr>
              <a:t>If EDM ≠ 0: source of </a:t>
            </a:r>
            <a:r>
              <a:rPr lang="it" b="1" dirty="0">
                <a:latin typeface="Roboto"/>
                <a:ea typeface="Roboto"/>
                <a:cs typeface="Roboto"/>
                <a:sym typeface="Roboto"/>
              </a:rPr>
              <a:t>CPV</a:t>
            </a:r>
            <a:r>
              <a:rPr lang="it" dirty="0">
                <a:latin typeface="Roboto"/>
                <a:ea typeface="Roboto"/>
                <a:cs typeface="Roboto"/>
                <a:sym typeface="Roboto"/>
              </a:rPr>
              <a:t> </a:t>
            </a:r>
            <a:r>
              <a:rPr lang="it" b="1" dirty="0">
                <a:latin typeface="Roboto"/>
                <a:ea typeface="Roboto"/>
                <a:cs typeface="Roboto"/>
                <a:sym typeface="Roboto"/>
              </a:rPr>
              <a:t>beyond SM  </a:t>
            </a:r>
            <a:r>
              <a:rPr lang="it" dirty="0">
                <a:latin typeface="Roboto"/>
                <a:ea typeface="Roboto"/>
                <a:cs typeface="Roboto"/>
                <a:sym typeface="Roboto"/>
              </a:rPr>
              <a:t>(EDM violates T, P and CP)</a:t>
            </a:r>
            <a:endParaRPr dirty="0">
              <a:latin typeface="Roboto"/>
              <a:ea typeface="Roboto"/>
              <a:cs typeface="Roboto"/>
              <a:sym typeface="Roboto"/>
            </a:endParaRPr>
          </a:p>
        </p:txBody>
      </p:sp>
      <p:sp>
        <p:nvSpPr>
          <p:cNvPr id="133" name="Google Shape;133;p27"/>
          <p:cNvSpPr txBox="1"/>
          <p:nvPr/>
        </p:nvSpPr>
        <p:spPr>
          <a:xfrm>
            <a:off x="3566400" y="2830775"/>
            <a:ext cx="23121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a:p>
            <a:pPr marL="0" lvl="0" indent="0" algn="l" rtl="0">
              <a:spcBef>
                <a:spcPts val="0"/>
              </a:spcBef>
              <a:spcAft>
                <a:spcPts val="0"/>
              </a:spcAft>
              <a:buNone/>
            </a:pPr>
            <a:endParaRPr sz="1500">
              <a:latin typeface="Roboto"/>
              <a:ea typeface="Roboto"/>
              <a:cs typeface="Roboto"/>
              <a:sym typeface="Roboto"/>
            </a:endParaRPr>
          </a:p>
        </p:txBody>
      </p:sp>
      <p:sp>
        <p:nvSpPr>
          <p:cNvPr id="136" name="Google Shape;136;p27"/>
          <p:cNvSpPr txBox="1"/>
          <p:nvPr/>
        </p:nvSpPr>
        <p:spPr>
          <a:xfrm>
            <a:off x="254520" y="3573204"/>
            <a:ext cx="2980470" cy="11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dirty="0">
                <a:latin typeface="Roboto"/>
                <a:ea typeface="Roboto"/>
                <a:cs typeface="Roboto"/>
                <a:sym typeface="Roboto"/>
              </a:rPr>
              <a:t>EDM/MDM measurement </a:t>
            </a:r>
            <a:r>
              <a:rPr lang="it" dirty="0">
                <a:latin typeface="Roboto"/>
                <a:ea typeface="Roboto"/>
                <a:cs typeface="Roboto"/>
                <a:sym typeface="Roboto"/>
              </a:rPr>
              <a:t>= spin precession induced by interaction with intense electromagnetic field</a:t>
            </a:r>
            <a:endParaRPr dirty="0">
              <a:latin typeface="Roboto"/>
              <a:ea typeface="Roboto"/>
              <a:cs typeface="Roboto"/>
              <a:sym typeface="Roboto"/>
            </a:endParaRPr>
          </a:p>
          <a:p>
            <a:pPr marL="0" lvl="0" indent="0" algn="l" rtl="0">
              <a:spcBef>
                <a:spcPts val="0"/>
              </a:spcBef>
              <a:spcAft>
                <a:spcPts val="0"/>
              </a:spcAft>
              <a:buNone/>
            </a:pPr>
            <a:endParaRPr lang="en-US"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pic>
        <p:nvPicPr>
          <p:cNvPr id="139" name="Google Shape;139;p27"/>
          <p:cNvPicPr preferRelativeResize="0"/>
          <p:nvPr/>
        </p:nvPicPr>
        <p:blipFill rotWithShape="1">
          <a:blip r:embed="rId5">
            <a:alphaModFix/>
          </a:blip>
          <a:srcRect t="15533"/>
          <a:stretch/>
        </p:blipFill>
        <p:spPr>
          <a:xfrm>
            <a:off x="493109" y="2794403"/>
            <a:ext cx="2503291" cy="306750"/>
          </a:xfrm>
          <a:prstGeom prst="rect">
            <a:avLst/>
          </a:prstGeom>
          <a:noFill/>
          <a:ln>
            <a:noFill/>
          </a:ln>
        </p:spPr>
      </p:pic>
      <p:pic>
        <p:nvPicPr>
          <p:cNvPr id="2" name="Google Shape;149;p28">
            <a:extLst>
              <a:ext uri="{FF2B5EF4-FFF2-40B4-BE49-F238E27FC236}">
                <a16:creationId xmlns:a16="http://schemas.microsoft.com/office/drawing/2014/main" id="{3F79F5C0-1215-A0A1-90F5-EABD85B3BF99}"/>
              </a:ext>
            </a:extLst>
          </p:cNvPr>
          <p:cNvPicPr preferRelativeResize="0"/>
          <p:nvPr/>
        </p:nvPicPr>
        <p:blipFill>
          <a:blip r:embed="rId6">
            <a:alphaModFix/>
          </a:blip>
          <a:stretch>
            <a:fillRect/>
          </a:stretch>
        </p:blipFill>
        <p:spPr>
          <a:xfrm>
            <a:off x="6049111" y="3276153"/>
            <a:ext cx="2724891" cy="1577352"/>
          </a:xfrm>
          <a:prstGeom prst="rect">
            <a:avLst/>
          </a:prstGeom>
          <a:noFill/>
          <a:ln>
            <a:noFill/>
          </a:ln>
        </p:spPr>
      </p:pic>
      <p:sp>
        <p:nvSpPr>
          <p:cNvPr id="3" name="TextBox 2">
            <a:extLst>
              <a:ext uri="{FF2B5EF4-FFF2-40B4-BE49-F238E27FC236}">
                <a16:creationId xmlns:a16="http://schemas.microsoft.com/office/drawing/2014/main" id="{D5EFB6DA-ACEE-27D4-6732-5EA745EECFE7}"/>
              </a:ext>
            </a:extLst>
          </p:cNvPr>
          <p:cNvSpPr txBox="1"/>
          <p:nvPr/>
        </p:nvSpPr>
        <p:spPr>
          <a:xfrm>
            <a:off x="3652003" y="3619774"/>
            <a:ext cx="3512744" cy="954107"/>
          </a:xfrm>
          <a:prstGeom prst="rect">
            <a:avLst/>
          </a:prstGeom>
          <a:noFill/>
        </p:spPr>
        <p:txBody>
          <a:bodyPr wrap="square" rtlCol="0">
            <a:spAutoFit/>
          </a:bodyPr>
          <a:lstStyle/>
          <a:p>
            <a:pPr marL="139700" lvl="0">
              <a:buSzPts val="1400"/>
            </a:pPr>
            <a:r>
              <a:rPr lang="en-US" b="1" dirty="0"/>
              <a:t>Channeling in Bent crystals: </a:t>
            </a:r>
          </a:p>
          <a:p>
            <a:pPr marL="139700" lvl="0">
              <a:buSzPts val="1400"/>
            </a:pPr>
            <a:r>
              <a:rPr lang="en-US" dirty="0"/>
              <a:t>Spin precession</a:t>
            </a:r>
          </a:p>
          <a:p>
            <a:pPr marL="139700" lvl="0">
              <a:buSzPts val="1400"/>
            </a:pPr>
            <a:r>
              <a:rPr lang="en-US" dirty="0"/>
              <a:t>thanks to intense fields </a:t>
            </a:r>
          </a:p>
          <a:p>
            <a:pPr marL="139700" lvl="0">
              <a:buSzPts val="1400"/>
            </a:pPr>
            <a:r>
              <a:rPr lang="en-US" dirty="0"/>
              <a:t>(</a:t>
            </a:r>
            <a:r>
              <a:rPr lang="en-US" dirty="0">
                <a:latin typeface="Roboto"/>
                <a:ea typeface="Roboto"/>
                <a:cs typeface="Roboto"/>
                <a:sym typeface="Roboto"/>
              </a:rPr>
              <a:t> E ~1 GeV/cm, B ~500 T)</a:t>
            </a:r>
          </a:p>
        </p:txBody>
      </p:sp>
      <p:pic>
        <p:nvPicPr>
          <p:cNvPr id="5" name="Google Shape;149;p28">
            <a:extLst>
              <a:ext uri="{FF2B5EF4-FFF2-40B4-BE49-F238E27FC236}">
                <a16:creationId xmlns:a16="http://schemas.microsoft.com/office/drawing/2014/main" id="{8EDF6491-BDA2-0F3A-FA86-839742097B0C}"/>
              </a:ext>
            </a:extLst>
          </p:cNvPr>
          <p:cNvPicPr preferRelativeResize="0"/>
          <p:nvPr/>
        </p:nvPicPr>
        <p:blipFill>
          <a:blip r:embed="rId6">
            <a:alphaModFix/>
          </a:blip>
          <a:srcRect l="71738" t="75807" r="535" b="3538"/>
          <a:stretch>
            <a:fillRect/>
          </a:stretch>
        </p:blipFill>
        <p:spPr>
          <a:xfrm>
            <a:off x="7692919" y="4289337"/>
            <a:ext cx="1469987" cy="585975"/>
          </a:xfrm>
          <a:prstGeom prst="rect">
            <a:avLst/>
          </a:prstGeom>
          <a:noFill/>
          <a:ln>
            <a:noFill/>
          </a:ln>
        </p:spPr>
      </p:pic>
      <p:sp>
        <p:nvSpPr>
          <p:cNvPr id="6" name="Right Arrow 5">
            <a:extLst>
              <a:ext uri="{FF2B5EF4-FFF2-40B4-BE49-F238E27FC236}">
                <a16:creationId xmlns:a16="http://schemas.microsoft.com/office/drawing/2014/main" id="{993B1C6E-5BC5-A37E-0B1D-90CFC1ACD718}"/>
              </a:ext>
            </a:extLst>
          </p:cNvPr>
          <p:cNvSpPr/>
          <p:nvPr/>
        </p:nvSpPr>
        <p:spPr>
          <a:xfrm>
            <a:off x="3132497" y="3874883"/>
            <a:ext cx="552261" cy="1964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B22CCF6-BFFF-BAA2-F90E-EFAD893C75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a:t>
            </a:fld>
            <a:endParaRPr lang="it"/>
          </a:p>
        </p:txBody>
      </p:sp>
      <p:pic>
        <p:nvPicPr>
          <p:cNvPr id="7" name="Picture 2">
            <a:extLst>
              <a:ext uri="{FF2B5EF4-FFF2-40B4-BE49-F238E27FC236}">
                <a16:creationId xmlns:a16="http://schemas.microsoft.com/office/drawing/2014/main" id="{B24641BE-7C0F-DC55-994D-0F78EACB1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39" r="57704" b="82709"/>
          <a:stretch>
            <a:fillRect/>
          </a:stretch>
        </p:blipFill>
        <p:spPr bwMode="auto">
          <a:xfrm>
            <a:off x="6088516" y="980085"/>
            <a:ext cx="1435794" cy="6554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A50F862-1D91-A84D-7947-BE143A0CB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03" t="17629" b="53316"/>
          <a:stretch>
            <a:fillRect/>
          </a:stretch>
        </p:blipFill>
        <p:spPr bwMode="auto">
          <a:xfrm>
            <a:off x="3535840" y="1077718"/>
            <a:ext cx="1160397" cy="969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4A7AC80-61FA-93F7-8AFB-1A3C0280C63F}"/>
                  </a:ext>
                </a:extLst>
              </p:cNvPr>
              <p:cNvSpPr txBox="1"/>
              <p:nvPr/>
            </p:nvSpPr>
            <p:spPr>
              <a:xfrm>
                <a:off x="4696237" y="2806734"/>
                <a:ext cx="1629933" cy="43088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𝜏</m:t>
                      </m:r>
                      <m:r>
                        <a:rPr lang="en-US" b="0" i="1" smtClean="0">
                          <a:latin typeface="Cambria Math" panose="02040503050406030204" pitchFamily="18" charset="0"/>
                          <a:ea typeface="Cambria Math" panose="02040503050406030204" pitchFamily="18" charset="0"/>
                        </a:rPr>
                        <m:t>≈100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i="1" smtClean="0">
                          <a:latin typeface="Cambria Math" panose="02040503050406030204" pitchFamily="18" charset="0"/>
                          <a:ea typeface="Cambria Math" panose="02040503050406030204" pitchFamily="18" charset="0"/>
                        </a:rPr>
                        <m:t>𝛾</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500  </m:t>
                      </m:r>
                      <m:r>
                        <a:rPr lang="en-US" i="1">
                          <a:latin typeface="Cambria Math" panose="02040503050406030204" pitchFamily="18" charset="0"/>
                          <a:ea typeface="Cambria Math" panose="02040503050406030204" pitchFamily="18" charset="0"/>
                        </a:rPr>
                        <m:t>𝛾</m:t>
                      </m:r>
                      <m:r>
                        <a:rPr lang="en-US" i="1">
                          <a:latin typeface="Cambria Math" panose="02040503050406030204" pitchFamily="18" charset="0"/>
                        </a:rPr>
                        <m:t>𝑐</m:t>
                      </m:r>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≈5 </m:t>
                      </m:r>
                      <m:r>
                        <a:rPr lang="en-US" b="0" i="1" smtClean="0">
                          <a:latin typeface="Cambria Math" panose="02040503050406030204" pitchFamily="18" charset="0"/>
                          <a:ea typeface="Cambria Math" panose="02040503050406030204" pitchFamily="18" charset="0"/>
                        </a:rPr>
                        <m:t>𝑐𝑚</m:t>
                      </m:r>
                    </m:oMath>
                  </m:oMathPara>
                </a14:m>
                <a:endParaRPr lang="en-US" dirty="0"/>
              </a:p>
            </p:txBody>
          </p:sp>
        </mc:Choice>
        <mc:Fallback xmlns="">
          <p:sp>
            <p:nvSpPr>
              <p:cNvPr id="10" name="TextBox 9">
                <a:extLst>
                  <a:ext uri="{FF2B5EF4-FFF2-40B4-BE49-F238E27FC236}">
                    <a16:creationId xmlns:a16="http://schemas.microsoft.com/office/drawing/2014/main" id="{24A7AC80-61FA-93F7-8AFB-1A3C0280C63F}"/>
                  </a:ext>
                </a:extLst>
              </p:cNvPr>
              <p:cNvSpPr txBox="1">
                <a:spLocks noRot="1" noChangeAspect="1" noMove="1" noResize="1" noEditPoints="1" noAdjustHandles="1" noChangeArrowheads="1" noChangeShapeType="1" noTextEdit="1"/>
              </p:cNvSpPr>
              <p:nvPr/>
            </p:nvSpPr>
            <p:spPr>
              <a:xfrm>
                <a:off x="4696237" y="2806734"/>
                <a:ext cx="1629933" cy="430887"/>
              </a:xfrm>
              <a:prstGeom prst="rect">
                <a:avLst/>
              </a:prstGeom>
              <a:blipFill>
                <a:blip r:embed="rId7"/>
                <a:stretch>
                  <a:fillRect l="-3846" t="-2857" b="-20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6"/>
                                        </p:tgtEl>
                                        <p:attrNameLst>
                                          <p:attrName>style.visibility</p:attrName>
                                        </p:attrNameLst>
                                      </p:cBhvr>
                                      <p:to>
                                        <p:strVal val="visible"/>
                                      </p:to>
                                    </p:set>
                                  </p:childTnLst>
                                </p:cTn>
                              </p:par>
                              <p:par>
                                <p:cTn id="9" presetID="1" presetClass="entr" presetSubtype="0" fill="hold" grpId="0" nodeType="withEffect" nodePh="1">
                                  <p:stCondLst>
                                    <p:cond delay="0"/>
                                  </p:stCondLst>
                                  <p:endCondLst>
                                    <p:cond evt="begin" delay="0">
                                      <p:tn val="9"/>
                                    </p:cond>
                                  </p:endCondLst>
                                  <p:childTnLst>
                                    <p:set>
                                      <p:cBhvr>
                                        <p:cTn id="10" dur="1" fill="hold">
                                          <p:stCondLst>
                                            <p:cond delay="0"/>
                                          </p:stCondLst>
                                        </p:cTn>
                                        <p:tgtEl>
                                          <p:spTgt spid="1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33" grpId="0"/>
      <p:bldP spid="136" grpId="0"/>
      <p:bldP spid="3" grpId="0"/>
      <p:bldP spid="6"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D8C16-0348-F309-2795-A89F94ED7C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7FC974-9974-9BCA-D7E7-38F53401FC9F}"/>
              </a:ext>
            </a:extLst>
          </p:cNvPr>
          <p:cNvSpPr>
            <a:spLocks noGrp="1"/>
          </p:cNvSpPr>
          <p:nvPr>
            <p:ph type="title"/>
          </p:nvPr>
        </p:nvSpPr>
        <p:spPr/>
        <p:txBody>
          <a:bodyPr/>
          <a:lstStyle/>
          <a:p>
            <a:r>
              <a:rPr lang="en-US" dirty="0"/>
              <a:t>R&amp;D of photodetectors:</a:t>
            </a:r>
            <a:br>
              <a:rPr lang="en-US" dirty="0"/>
            </a:br>
            <a:r>
              <a:rPr lang="en-US" dirty="0" err="1"/>
              <a:t>SiPM</a:t>
            </a:r>
            <a:r>
              <a:rPr lang="en-US" dirty="0"/>
              <a:t> vs MCP</a:t>
            </a:r>
          </a:p>
        </p:txBody>
      </p:sp>
      <p:sp>
        <p:nvSpPr>
          <p:cNvPr id="2" name="Slide Number Placeholder 1">
            <a:extLst>
              <a:ext uri="{FF2B5EF4-FFF2-40B4-BE49-F238E27FC236}">
                <a16:creationId xmlns:a16="http://schemas.microsoft.com/office/drawing/2014/main" id="{40D7BD2F-80D3-ACAD-A877-A4CD3EDAE5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20</a:t>
            </a:fld>
            <a:endParaRPr lang="it"/>
          </a:p>
        </p:txBody>
      </p:sp>
    </p:spTree>
    <p:extLst>
      <p:ext uri="{BB962C8B-B14F-4D97-AF65-F5344CB8AC3E}">
        <p14:creationId xmlns:p14="http://schemas.microsoft.com/office/powerpoint/2010/main" val="3062589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Photosensor option: SiPM</a:t>
            </a:r>
            <a:endParaRPr dirty="0"/>
          </a:p>
        </p:txBody>
      </p:sp>
      <p:sp>
        <p:nvSpPr>
          <p:cNvPr id="3" name="TextBox 2">
            <a:extLst>
              <a:ext uri="{FF2B5EF4-FFF2-40B4-BE49-F238E27FC236}">
                <a16:creationId xmlns:a16="http://schemas.microsoft.com/office/drawing/2014/main" id="{7792DB79-E629-5C80-D205-98031E71E226}"/>
              </a:ext>
            </a:extLst>
          </p:cNvPr>
          <p:cNvSpPr txBox="1"/>
          <p:nvPr/>
        </p:nvSpPr>
        <p:spPr>
          <a:xfrm>
            <a:off x="311724" y="1045273"/>
            <a:ext cx="4616412" cy="692497"/>
          </a:xfrm>
          <a:prstGeom prst="rect">
            <a:avLst/>
          </a:prstGeom>
          <a:noFill/>
        </p:spPr>
        <p:txBody>
          <a:bodyPr wrap="square" rtlCol="0">
            <a:spAutoFit/>
          </a:bodyPr>
          <a:lstStyle/>
          <a:p>
            <a:r>
              <a:rPr lang="en-US" sz="1300" b="1" dirty="0" err="1">
                <a:latin typeface="Roboto" panose="02000000000000000000" pitchFamily="2" charset="0"/>
                <a:ea typeface="Roboto" panose="02000000000000000000" pitchFamily="2" charset="0"/>
                <a:cs typeface="Roboto" panose="02000000000000000000" pitchFamily="2" charset="0"/>
              </a:rPr>
              <a:t>SiPM</a:t>
            </a:r>
            <a:r>
              <a:rPr lang="en-US" sz="1300" b="1" dirty="0">
                <a:latin typeface="Roboto" panose="02000000000000000000" pitchFamily="2" charset="0"/>
                <a:ea typeface="Roboto" panose="02000000000000000000" pitchFamily="2" charset="0"/>
                <a:cs typeface="Roboto" panose="02000000000000000000" pitchFamily="2" charset="0"/>
              </a:rPr>
              <a:t>/MCCP: </a:t>
            </a:r>
            <a:r>
              <a:rPr lang="en-US" sz="1300" dirty="0">
                <a:latin typeface="Roboto" panose="02000000000000000000" pitchFamily="2" charset="0"/>
                <a:ea typeface="Roboto" panose="02000000000000000000" pitchFamily="2" charset="0"/>
                <a:cs typeface="Roboto" panose="02000000000000000000" pitchFamily="2" charset="0"/>
              </a:rPr>
              <a:t>high detection efficiency and fine granularity. </a:t>
            </a:r>
          </a:p>
          <a:p>
            <a:r>
              <a:rPr lang="en-US" sz="1300" dirty="0">
                <a:latin typeface="Roboto" panose="02000000000000000000" pitchFamily="2" charset="0"/>
                <a:ea typeface="Roboto" panose="02000000000000000000" pitchFamily="2" charset="0"/>
                <a:cs typeface="Roboto" panose="02000000000000000000" pitchFamily="2" charset="0"/>
              </a:rPr>
              <a:t>It might need active cooling to control dark count rates</a:t>
            </a:r>
          </a:p>
          <a:p>
            <a:endParaRPr lang="en-US" sz="1300" dirty="0">
              <a:latin typeface="Roboto" panose="02000000000000000000" pitchFamily="2" charset="0"/>
              <a:ea typeface="Roboto" panose="02000000000000000000" pitchFamily="2" charset="0"/>
              <a:cs typeface="Roboto" panose="02000000000000000000" pitchFamily="2" charset="0"/>
            </a:endParaRPr>
          </a:p>
        </p:txBody>
      </p:sp>
      <p:pic>
        <p:nvPicPr>
          <p:cNvPr id="3076" name="Picture 4">
            <a:extLst>
              <a:ext uri="{FF2B5EF4-FFF2-40B4-BE49-F238E27FC236}">
                <a16:creationId xmlns:a16="http://schemas.microsoft.com/office/drawing/2014/main" id="{2141FA17-4019-2BE3-8922-A4865D1F7B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54"/>
          <a:stretch>
            <a:fillRect/>
          </a:stretch>
        </p:blipFill>
        <p:spPr bwMode="auto">
          <a:xfrm>
            <a:off x="5273107" y="2817517"/>
            <a:ext cx="4101539" cy="2049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964E9F-300C-D3BA-89C4-B4CF8BA8FD8F}"/>
              </a:ext>
            </a:extLst>
          </p:cNvPr>
          <p:cNvSpPr txBox="1"/>
          <p:nvPr/>
        </p:nvSpPr>
        <p:spPr>
          <a:xfrm>
            <a:off x="6825343" y="623345"/>
            <a:ext cx="2150783" cy="292388"/>
          </a:xfrm>
          <a:prstGeom prst="rect">
            <a:avLst/>
          </a:prstGeom>
          <a:noFill/>
        </p:spPr>
        <p:txBody>
          <a:bodyPr wrap="square" rtlCol="0">
            <a:spAutoFit/>
          </a:bodyPr>
          <a:lstStyle/>
          <a:p>
            <a:r>
              <a:rPr lang="en-US" sz="1300" dirty="0"/>
              <a:t>R&amp;D from Genoa group</a:t>
            </a:r>
          </a:p>
        </p:txBody>
      </p:sp>
      <p:sp>
        <p:nvSpPr>
          <p:cNvPr id="4" name="Slide Number Placeholder 3">
            <a:extLst>
              <a:ext uri="{FF2B5EF4-FFF2-40B4-BE49-F238E27FC236}">
                <a16:creationId xmlns:a16="http://schemas.microsoft.com/office/drawing/2014/main" id="{9A74EBE9-7F65-CC94-9A74-3F001DF47B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21</a:t>
            </a:fld>
            <a:endParaRPr lang="it"/>
          </a:p>
        </p:txBody>
      </p:sp>
      <p:sp>
        <p:nvSpPr>
          <p:cNvPr id="8" name="TextBox 7">
            <a:extLst>
              <a:ext uri="{FF2B5EF4-FFF2-40B4-BE49-F238E27FC236}">
                <a16:creationId xmlns:a16="http://schemas.microsoft.com/office/drawing/2014/main" id="{9F9926E1-ED89-DBE0-FCB8-1997C035F9B2}"/>
              </a:ext>
            </a:extLst>
          </p:cNvPr>
          <p:cNvSpPr txBox="1"/>
          <p:nvPr/>
        </p:nvSpPr>
        <p:spPr>
          <a:xfrm>
            <a:off x="5353466" y="2616861"/>
            <a:ext cx="1686680" cy="276999"/>
          </a:xfrm>
          <a:prstGeom prst="rect">
            <a:avLst/>
          </a:prstGeom>
          <a:noFill/>
        </p:spPr>
        <p:txBody>
          <a:bodyPr wrap="none" rtlCol="0">
            <a:spAutoFit/>
          </a:bodyPr>
          <a:lstStyle/>
          <a:p>
            <a:r>
              <a:rPr lang="en-US" sz="1200" b="1" dirty="0"/>
              <a:t>EC</a:t>
            </a:r>
            <a:r>
              <a:rPr lang="en-US" sz="1200" dirty="0"/>
              <a:t> with </a:t>
            </a:r>
            <a:r>
              <a:rPr lang="en-US" sz="1200" dirty="0">
                <a:solidFill>
                  <a:srgbClr val="00B0F0"/>
                </a:solidFill>
              </a:rPr>
              <a:t>Ceramic PCB</a:t>
            </a:r>
          </a:p>
        </p:txBody>
      </p:sp>
      <p:sp>
        <p:nvSpPr>
          <p:cNvPr id="2" name="TextBox 1">
            <a:extLst>
              <a:ext uri="{FF2B5EF4-FFF2-40B4-BE49-F238E27FC236}">
                <a16:creationId xmlns:a16="http://schemas.microsoft.com/office/drawing/2014/main" id="{E5115848-CF26-D61B-5501-E60D5424D9F6}"/>
              </a:ext>
            </a:extLst>
          </p:cNvPr>
          <p:cNvSpPr txBox="1"/>
          <p:nvPr/>
        </p:nvSpPr>
        <p:spPr>
          <a:xfrm>
            <a:off x="320992" y="1737770"/>
            <a:ext cx="4684031" cy="3447098"/>
          </a:xfrm>
          <a:prstGeom prst="rect">
            <a:avLst/>
          </a:prstGeom>
          <a:noFill/>
        </p:spPr>
        <p:txBody>
          <a:bodyPr wrap="square" rtlCol="0">
            <a:spAutoFit/>
          </a:bodyPr>
          <a:lstStyle/>
          <a:p>
            <a:pPr>
              <a:spcBef>
                <a:spcPts val="600"/>
              </a:spcBef>
            </a:pPr>
            <a:r>
              <a:rPr lang="en-US" sz="1300" dirty="0">
                <a:latin typeface="Roboto" panose="02000000000000000000" pitchFamily="2" charset="0"/>
                <a:ea typeface="Roboto" panose="02000000000000000000" pitchFamily="2" charset="0"/>
                <a:cs typeface="Roboto" panose="02000000000000000000" pitchFamily="2" charset="0"/>
              </a:rPr>
              <a:t>Prototype module is designed to house </a:t>
            </a:r>
            <a:r>
              <a:rPr lang="en-US" sz="1300" dirty="0" err="1">
                <a:latin typeface="Roboto" panose="02000000000000000000" pitchFamily="2" charset="0"/>
                <a:ea typeface="Roboto" panose="02000000000000000000" pitchFamily="2" charset="0"/>
                <a:cs typeface="Roboto" panose="02000000000000000000" pitchFamily="2" charset="0"/>
              </a:rPr>
              <a:t>SiPM</a:t>
            </a:r>
            <a:r>
              <a:rPr lang="en-US" sz="1300" dirty="0">
                <a:latin typeface="Roboto" panose="02000000000000000000" pitchFamily="2" charset="0"/>
                <a:ea typeface="Roboto" panose="02000000000000000000" pitchFamily="2" charset="0"/>
                <a:cs typeface="Roboto" panose="02000000000000000000" pitchFamily="2" charset="0"/>
              </a:rPr>
              <a:t>/MPPCs, featuring </a:t>
            </a:r>
            <a:r>
              <a:rPr lang="en-US" sz="1300" b="1" dirty="0">
                <a:latin typeface="Roboto" panose="02000000000000000000" pitchFamily="2" charset="0"/>
                <a:ea typeface="Roboto" panose="02000000000000000000" pitchFamily="2" charset="0"/>
                <a:cs typeface="Roboto" panose="02000000000000000000" pitchFamily="2" charset="0"/>
              </a:rPr>
              <a:t>integrated active cooling: </a:t>
            </a:r>
          </a:p>
          <a:p>
            <a:pPr>
              <a:spcBef>
                <a:spcPts val="600"/>
              </a:spcBef>
            </a:pPr>
            <a:r>
              <a:rPr lang="en-US" sz="1300" i="1" dirty="0"/>
              <a:t>In collaboration with LHCb/RICH and within the DRD4-WP3 and WP4</a:t>
            </a: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Built on the </a:t>
            </a:r>
            <a:r>
              <a:rPr lang="en-US" sz="1300" b="1" dirty="0">
                <a:latin typeface="Roboto" panose="02000000000000000000" pitchFamily="2" charset="0"/>
                <a:ea typeface="Roboto" panose="02000000000000000000" pitchFamily="2" charset="0"/>
                <a:cs typeface="Roboto" panose="02000000000000000000" pitchFamily="2" charset="0"/>
              </a:rPr>
              <a:t>Elementary Cell (EC) layout</a:t>
            </a:r>
            <a:r>
              <a:rPr lang="en-US" sz="1300" dirty="0">
                <a:latin typeface="Roboto" panose="02000000000000000000" pitchFamily="2" charset="0"/>
                <a:ea typeface="Roboto" panose="02000000000000000000" pitchFamily="2" charset="0"/>
                <a:cs typeface="Roboto" panose="02000000000000000000" pitchFamily="2" charset="0"/>
              </a:rPr>
              <a:t> [1] which currently houses </a:t>
            </a:r>
            <a:r>
              <a:rPr lang="en-US" sz="1300" dirty="0" err="1">
                <a:latin typeface="Roboto" panose="02000000000000000000" pitchFamily="2" charset="0"/>
                <a:ea typeface="Roboto" panose="02000000000000000000" pitchFamily="2" charset="0"/>
                <a:cs typeface="Roboto" panose="02000000000000000000" pitchFamily="2" charset="0"/>
              </a:rPr>
              <a:t>MaPMTs</a:t>
            </a:r>
            <a:r>
              <a:rPr lang="en-US" sz="1300" dirty="0">
                <a:latin typeface="Roboto" panose="02000000000000000000" pitchFamily="2" charset="0"/>
                <a:ea typeface="Roboto" panose="02000000000000000000" pitchFamily="2" charset="0"/>
                <a:cs typeface="Roboto" panose="02000000000000000000" pitchFamily="2" charset="0"/>
              </a:rPr>
              <a:t> for the </a:t>
            </a:r>
            <a:r>
              <a:rPr lang="en-US" sz="1300" i="1" dirty="0">
                <a:latin typeface="Roboto" panose="02000000000000000000" pitchFamily="2" charset="0"/>
                <a:ea typeface="Roboto" panose="02000000000000000000" pitchFamily="2" charset="0"/>
                <a:cs typeface="Roboto" panose="02000000000000000000" pitchFamily="2" charset="0"/>
              </a:rPr>
              <a:t>LHCb/RICH Upgrade I</a:t>
            </a:r>
          </a:p>
          <a:p>
            <a:pPr marL="285750" indent="-285750" fontAlgn="base">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Integrated active cooling using </a:t>
            </a:r>
            <a:r>
              <a:rPr lang="en-US" sz="1300" b="1" dirty="0">
                <a:solidFill>
                  <a:srgbClr val="00B0F0"/>
                </a:solidFill>
                <a:latin typeface="Roboto" panose="02000000000000000000" pitchFamily="2" charset="0"/>
                <a:ea typeface="Roboto" panose="02000000000000000000" pitchFamily="2" charset="0"/>
                <a:cs typeface="Roboto" panose="02000000000000000000" pitchFamily="2" charset="0"/>
              </a:rPr>
              <a:t>Ceramic PCB</a:t>
            </a:r>
            <a:r>
              <a:rPr lang="en-US" sz="1300" dirty="0">
                <a:latin typeface="Roboto" panose="02000000000000000000" pitchFamily="2" charset="0"/>
                <a:ea typeface="Roboto" panose="02000000000000000000" pitchFamily="2" charset="0"/>
                <a:cs typeface="Roboto" panose="02000000000000000000" pitchFamily="2" charset="0"/>
              </a:rPr>
              <a:t> with fluid coolant circulation; to cool down a small region as low as −60 ℃/−80 ℃ (see </a:t>
            </a:r>
            <a:r>
              <a:rPr lang="en-US" sz="1300" dirty="0">
                <a:solidFill>
                  <a:srgbClr val="0070C0"/>
                </a:solidFill>
                <a:latin typeface="Roboto" panose="02000000000000000000" pitchFamily="2" charset="0"/>
                <a:ea typeface="Roboto" panose="02000000000000000000" pitchFamily="2" charset="0"/>
                <a:cs typeface="Roboto" panose="02000000000000000000" pitchFamily="2" charset="0"/>
              </a:rPr>
              <a:t>R. Cardinale’s talk</a:t>
            </a:r>
            <a:r>
              <a:rPr lang="en-US" sz="1300" dirty="0">
                <a:latin typeface="Roboto" panose="02000000000000000000" pitchFamily="2" charset="0"/>
                <a:ea typeface="Roboto" panose="02000000000000000000" pitchFamily="2" charset="0"/>
                <a:cs typeface="Roboto" panose="02000000000000000000" pitchFamily="2" charset="0"/>
              </a:rPr>
              <a:t>)</a:t>
            </a:r>
          </a:p>
          <a:p>
            <a:pPr marL="285750" indent="-285750" fontAlgn="base">
              <a:spcBef>
                <a:spcPts val="600"/>
              </a:spcBef>
              <a:buFont typeface="Arial" panose="020B0604020202020204" pitchFamily="34" charset="0"/>
              <a:buChar char="•"/>
            </a:pPr>
            <a:r>
              <a:rPr lang="en-US" sz="1300" b="1" dirty="0">
                <a:latin typeface="Roboto" panose="02000000000000000000" pitchFamily="2" charset="0"/>
                <a:ea typeface="Roboto" panose="02000000000000000000" pitchFamily="2" charset="0"/>
                <a:cs typeface="Roboto" panose="02000000000000000000" pitchFamily="2" charset="0"/>
              </a:rPr>
              <a:t>Readout</a:t>
            </a:r>
            <a:r>
              <a:rPr lang="en-US" sz="1300" dirty="0">
                <a:latin typeface="Roboto" panose="02000000000000000000" pitchFamily="2" charset="0"/>
                <a:ea typeface="Roboto" panose="02000000000000000000" pitchFamily="2" charset="0"/>
                <a:cs typeface="Roboto" panose="02000000000000000000" pitchFamily="2" charset="0"/>
              </a:rPr>
              <a:t> by ALCOR v2.1 chip</a:t>
            </a:r>
          </a:p>
          <a:p>
            <a:endParaRPr lang="en-US" dirty="0"/>
          </a:p>
          <a:p>
            <a:endParaRPr lang="en-US" dirty="0"/>
          </a:p>
          <a:p>
            <a:endParaRPr lang="en-US" dirty="0"/>
          </a:p>
          <a:p>
            <a:r>
              <a:rPr lang="en-US" sz="1200" dirty="0"/>
              <a:t>[1] https://</a:t>
            </a:r>
            <a:r>
              <a:rPr lang="en-US" sz="1200" dirty="0" err="1"/>
              <a:t>arxiv.org</a:t>
            </a:r>
            <a:r>
              <a:rPr lang="en-US" sz="1200" dirty="0"/>
              <a:t>/pdf/2305.10515</a:t>
            </a:r>
          </a:p>
          <a:p>
            <a:endParaRPr lang="en-US" dirty="0"/>
          </a:p>
        </p:txBody>
      </p:sp>
      <p:pic>
        <p:nvPicPr>
          <p:cNvPr id="3074" name="Picture 2">
            <a:extLst>
              <a:ext uri="{FF2B5EF4-FFF2-40B4-BE49-F238E27FC236}">
                <a16:creationId xmlns:a16="http://schemas.microsoft.com/office/drawing/2014/main" id="{3FC35575-EFB5-5180-3FFB-B6E1905F10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441" t="23361" r="4922" b="16597"/>
          <a:stretch>
            <a:fillRect/>
          </a:stretch>
        </p:blipFill>
        <p:spPr bwMode="auto">
          <a:xfrm>
            <a:off x="7400764" y="1102927"/>
            <a:ext cx="1422244" cy="13849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609885-7748-AF7D-97D7-78BC7002FB31}"/>
              </a:ext>
            </a:extLst>
          </p:cNvPr>
          <p:cNvSpPr txBox="1"/>
          <p:nvPr/>
        </p:nvSpPr>
        <p:spPr>
          <a:xfrm>
            <a:off x="5353466" y="1308209"/>
            <a:ext cx="1970411" cy="1384995"/>
          </a:xfrm>
          <a:prstGeom prst="rect">
            <a:avLst/>
          </a:prstGeom>
          <a:noFill/>
        </p:spPr>
        <p:txBody>
          <a:bodyPr wrap="none" rtlCol="0">
            <a:spAutoFit/>
          </a:bodyPr>
          <a:lstStyle/>
          <a:p>
            <a:r>
              <a:rPr lang="en-US" sz="1200" b="1" dirty="0" err="1"/>
              <a:t>BaseBoard</a:t>
            </a:r>
            <a:r>
              <a:rPr lang="en-US" sz="1200" dirty="0"/>
              <a:t>:</a:t>
            </a:r>
          </a:p>
          <a:p>
            <a:r>
              <a:rPr lang="en-US" sz="1200" dirty="0" err="1"/>
              <a:t>SiPM</a:t>
            </a:r>
            <a:r>
              <a:rPr lang="en-US" sz="1200" dirty="0"/>
              <a:t>/MPPC matrixes, </a:t>
            </a:r>
          </a:p>
          <a:p>
            <a:r>
              <a:rPr lang="en-US" sz="1200" b="1" dirty="0"/>
              <a:t>8 x 8 pixel array of 3 mm</a:t>
            </a:r>
            <a:endParaRPr lang="en-US" sz="1200" dirty="0"/>
          </a:p>
          <a:p>
            <a:r>
              <a:rPr lang="en-US" sz="1200" dirty="0"/>
              <a:t>(Hamamatsu </a:t>
            </a:r>
          </a:p>
          <a:p>
            <a:r>
              <a:rPr lang="en-US" sz="1200" dirty="0"/>
              <a:t>S13361-3050NE-08)</a:t>
            </a:r>
          </a:p>
          <a:p>
            <a:br>
              <a:rPr lang="en-US" sz="1200" dirty="0"/>
            </a:b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5291E-DD8B-F803-23B2-9FA9F92AFD71}"/>
              </a:ext>
            </a:extLst>
          </p:cNvPr>
          <p:cNvSpPr>
            <a:spLocks noGrp="1"/>
          </p:cNvSpPr>
          <p:nvPr>
            <p:ph type="title"/>
          </p:nvPr>
        </p:nvSpPr>
        <p:spPr/>
        <p:txBody>
          <a:bodyPr/>
          <a:lstStyle/>
          <a:p>
            <a:r>
              <a:rPr lang="en-US" dirty="0"/>
              <a:t>Setup with ALCOR chip</a:t>
            </a:r>
          </a:p>
        </p:txBody>
      </p:sp>
      <p:sp>
        <p:nvSpPr>
          <p:cNvPr id="3" name="Slide Number Placeholder 2">
            <a:extLst>
              <a:ext uri="{FF2B5EF4-FFF2-40B4-BE49-F238E27FC236}">
                <a16:creationId xmlns:a16="http://schemas.microsoft.com/office/drawing/2014/main" id="{A1BD3E1E-1937-222F-0358-8265F99558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22</a:t>
            </a:fld>
            <a:endParaRPr lang="it"/>
          </a:p>
        </p:txBody>
      </p:sp>
      <p:pic>
        <p:nvPicPr>
          <p:cNvPr id="4" name="Picture 3" descr="A close up of a circuit board&#10;&#10;AI-generated content may be incorrect.">
            <a:extLst>
              <a:ext uri="{FF2B5EF4-FFF2-40B4-BE49-F238E27FC236}">
                <a16:creationId xmlns:a16="http://schemas.microsoft.com/office/drawing/2014/main" id="{88884F92-DA50-DE72-D20B-D0E1C3D58614}"/>
              </a:ext>
            </a:extLst>
          </p:cNvPr>
          <p:cNvPicPr>
            <a:picLocks noChangeAspect="1"/>
          </p:cNvPicPr>
          <p:nvPr/>
        </p:nvPicPr>
        <p:blipFill>
          <a:blip r:embed="rId3"/>
          <a:srcRect l="5800" r="2129" b="4339"/>
          <a:stretch>
            <a:fillRect/>
          </a:stretch>
        </p:blipFill>
        <p:spPr>
          <a:xfrm>
            <a:off x="3741117" y="2747600"/>
            <a:ext cx="2474532" cy="1928275"/>
          </a:xfrm>
          <a:prstGeom prst="rect">
            <a:avLst/>
          </a:prstGeom>
        </p:spPr>
      </p:pic>
      <p:pic>
        <p:nvPicPr>
          <p:cNvPr id="5" name="Picture 4" descr="A green circuit board with blue wires&#10;&#10;AI-generated content may be incorrect.">
            <a:extLst>
              <a:ext uri="{FF2B5EF4-FFF2-40B4-BE49-F238E27FC236}">
                <a16:creationId xmlns:a16="http://schemas.microsoft.com/office/drawing/2014/main" id="{3E05C06A-1A74-35A9-B949-3FA199678389}"/>
              </a:ext>
            </a:extLst>
          </p:cNvPr>
          <p:cNvPicPr>
            <a:picLocks noChangeAspect="1"/>
          </p:cNvPicPr>
          <p:nvPr/>
        </p:nvPicPr>
        <p:blipFill>
          <a:blip r:embed="rId4"/>
          <a:srcRect l="15516" t="30488" r="9595" b="12982"/>
          <a:stretch>
            <a:fillRect/>
          </a:stretch>
        </p:blipFill>
        <p:spPr>
          <a:xfrm>
            <a:off x="248767" y="2754141"/>
            <a:ext cx="3382955" cy="1915195"/>
          </a:xfrm>
          <a:prstGeom prst="rect">
            <a:avLst/>
          </a:prstGeom>
        </p:spPr>
      </p:pic>
      <p:sp>
        <p:nvSpPr>
          <p:cNvPr id="6" name="TextBox 5">
            <a:extLst>
              <a:ext uri="{FF2B5EF4-FFF2-40B4-BE49-F238E27FC236}">
                <a16:creationId xmlns:a16="http://schemas.microsoft.com/office/drawing/2014/main" id="{61452E43-0C8F-DD04-08B4-89BDFBBCD7CC}"/>
              </a:ext>
            </a:extLst>
          </p:cNvPr>
          <p:cNvSpPr txBox="1"/>
          <p:nvPr/>
        </p:nvSpPr>
        <p:spPr>
          <a:xfrm>
            <a:off x="480489" y="2432577"/>
            <a:ext cx="3295580" cy="292388"/>
          </a:xfrm>
          <a:prstGeom prst="rect">
            <a:avLst/>
          </a:prstGeom>
          <a:noFill/>
        </p:spPr>
        <p:txBody>
          <a:bodyPr wrap="square" rtlCol="0">
            <a:spAutoFit/>
          </a:bodyPr>
          <a:lstStyle/>
          <a:p>
            <a:r>
              <a:rPr lang="en-US" sz="1300" b="1" dirty="0"/>
              <a:t>New module with ALCOR v2.1 </a:t>
            </a:r>
          </a:p>
        </p:txBody>
      </p:sp>
      <p:sp>
        <p:nvSpPr>
          <p:cNvPr id="7" name="TextBox 6">
            <a:extLst>
              <a:ext uri="{FF2B5EF4-FFF2-40B4-BE49-F238E27FC236}">
                <a16:creationId xmlns:a16="http://schemas.microsoft.com/office/drawing/2014/main" id="{3C84BCB9-E251-77E1-3623-7FC35936E28B}"/>
              </a:ext>
            </a:extLst>
          </p:cNvPr>
          <p:cNvSpPr txBox="1"/>
          <p:nvPr/>
        </p:nvSpPr>
        <p:spPr>
          <a:xfrm>
            <a:off x="191263" y="4133074"/>
            <a:ext cx="1318717" cy="292388"/>
          </a:xfrm>
          <a:prstGeom prst="rect">
            <a:avLst/>
          </a:prstGeom>
          <a:noFill/>
        </p:spPr>
        <p:txBody>
          <a:bodyPr wrap="square" rtlCol="0">
            <a:spAutoFit/>
          </a:bodyPr>
          <a:lstStyle/>
          <a:p>
            <a:r>
              <a:rPr lang="en-US" sz="1300" dirty="0"/>
              <a:t>ALCOR chips</a:t>
            </a:r>
          </a:p>
        </p:txBody>
      </p:sp>
      <p:sp>
        <p:nvSpPr>
          <p:cNvPr id="8" name="TextBox 7">
            <a:extLst>
              <a:ext uri="{FF2B5EF4-FFF2-40B4-BE49-F238E27FC236}">
                <a16:creationId xmlns:a16="http://schemas.microsoft.com/office/drawing/2014/main" id="{F3E849D9-CBC3-E501-B976-8F7B2596E0F4}"/>
              </a:ext>
            </a:extLst>
          </p:cNvPr>
          <p:cNvSpPr txBox="1"/>
          <p:nvPr/>
        </p:nvSpPr>
        <p:spPr>
          <a:xfrm>
            <a:off x="3178326" y="4043089"/>
            <a:ext cx="770359" cy="461665"/>
          </a:xfrm>
          <a:prstGeom prst="rect">
            <a:avLst/>
          </a:prstGeom>
          <a:noFill/>
        </p:spPr>
        <p:txBody>
          <a:bodyPr wrap="square" rtlCol="0">
            <a:spAutoFit/>
          </a:bodyPr>
          <a:lstStyle/>
          <a:p>
            <a:r>
              <a:rPr lang="en-US" sz="1200" dirty="0" err="1"/>
              <a:t>SiPM</a:t>
            </a:r>
            <a:r>
              <a:rPr lang="en-US" sz="1200" dirty="0"/>
              <a:t> array</a:t>
            </a:r>
          </a:p>
        </p:txBody>
      </p:sp>
      <p:sp>
        <p:nvSpPr>
          <p:cNvPr id="9" name="TextBox 8">
            <a:extLst>
              <a:ext uri="{FF2B5EF4-FFF2-40B4-BE49-F238E27FC236}">
                <a16:creationId xmlns:a16="http://schemas.microsoft.com/office/drawing/2014/main" id="{D4EA949B-07BC-B58F-477F-ED247C357A70}"/>
              </a:ext>
            </a:extLst>
          </p:cNvPr>
          <p:cNvSpPr txBox="1"/>
          <p:nvPr/>
        </p:nvSpPr>
        <p:spPr>
          <a:xfrm>
            <a:off x="1256446" y="4350866"/>
            <a:ext cx="1561021" cy="307777"/>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PCB adapter</a:t>
            </a:r>
            <a:endParaRPr lang="en-US" dirty="0"/>
          </a:p>
        </p:txBody>
      </p:sp>
      <p:sp>
        <p:nvSpPr>
          <p:cNvPr id="10" name="TextBox 9">
            <a:extLst>
              <a:ext uri="{FF2B5EF4-FFF2-40B4-BE49-F238E27FC236}">
                <a16:creationId xmlns:a16="http://schemas.microsoft.com/office/drawing/2014/main" id="{B118DAB9-2135-4AF8-AD65-87C5D2582C61}"/>
              </a:ext>
            </a:extLst>
          </p:cNvPr>
          <p:cNvSpPr txBox="1"/>
          <p:nvPr/>
        </p:nvSpPr>
        <p:spPr>
          <a:xfrm>
            <a:off x="4348715" y="2441323"/>
            <a:ext cx="2914165" cy="292388"/>
          </a:xfrm>
          <a:prstGeom prst="rect">
            <a:avLst/>
          </a:prstGeom>
          <a:noFill/>
        </p:spPr>
        <p:txBody>
          <a:bodyPr wrap="square" rtlCol="0">
            <a:spAutoFit/>
          </a:bodyPr>
          <a:lstStyle/>
          <a:p>
            <a:r>
              <a:rPr lang="en-US" sz="1300" b="1" dirty="0"/>
              <a:t>Readout board </a:t>
            </a:r>
          </a:p>
        </p:txBody>
      </p:sp>
      <p:grpSp>
        <p:nvGrpSpPr>
          <p:cNvPr id="11" name="Group 10">
            <a:extLst>
              <a:ext uri="{FF2B5EF4-FFF2-40B4-BE49-F238E27FC236}">
                <a16:creationId xmlns:a16="http://schemas.microsoft.com/office/drawing/2014/main" id="{B0B9317A-0E59-7467-BDAC-AC5DECB495E7}"/>
              </a:ext>
            </a:extLst>
          </p:cNvPr>
          <p:cNvGrpSpPr/>
          <p:nvPr/>
        </p:nvGrpSpPr>
        <p:grpSpPr>
          <a:xfrm>
            <a:off x="3523483" y="3086587"/>
            <a:ext cx="366120" cy="596520"/>
            <a:chOff x="6169680" y="3538909"/>
            <a:chExt cx="366120" cy="596520"/>
          </a:xfrm>
        </p:grpSpPr>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C5F41B5-12D2-0DAB-E1F3-49BC03754B4C}"/>
                    </a:ext>
                  </a:extLst>
                </p14:cNvPr>
                <p14:cNvContentPartPr/>
                <p14:nvPr/>
              </p14:nvContentPartPr>
              <p14:xfrm>
                <a:off x="6171840" y="3611269"/>
                <a:ext cx="363960" cy="524160"/>
              </p14:xfrm>
            </p:contentPart>
          </mc:Choice>
          <mc:Fallback xmlns="">
            <p:pic>
              <p:nvPicPr>
                <p:cNvPr id="29" name="Ink 28">
                  <a:extLst>
                    <a:ext uri="{FF2B5EF4-FFF2-40B4-BE49-F238E27FC236}">
                      <a16:creationId xmlns:a16="http://schemas.microsoft.com/office/drawing/2014/main" id="{356D4369-76C2-B115-4FC0-495BBCA7AB0F}"/>
                    </a:ext>
                  </a:extLst>
                </p:cNvPr>
                <p:cNvPicPr/>
                <p:nvPr/>
              </p:nvPicPr>
              <p:blipFill>
                <a:blip r:embed="rId8"/>
                <a:stretch>
                  <a:fillRect/>
                </a:stretch>
              </p:blipFill>
              <p:spPr>
                <a:xfrm>
                  <a:off x="6162840" y="3602629"/>
                  <a:ext cx="381600" cy="541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A28231C-318E-1B91-BBED-014DD75E7B4D}"/>
                    </a:ext>
                  </a:extLst>
                </p14:cNvPr>
                <p14:cNvContentPartPr/>
                <p14:nvPr/>
              </p14:nvContentPartPr>
              <p14:xfrm>
                <a:off x="6169680" y="3538909"/>
                <a:ext cx="329760" cy="408240"/>
              </p14:xfrm>
            </p:contentPart>
          </mc:Choice>
          <mc:Fallback xmlns="">
            <p:pic>
              <p:nvPicPr>
                <p:cNvPr id="30" name="Ink 29">
                  <a:extLst>
                    <a:ext uri="{FF2B5EF4-FFF2-40B4-BE49-F238E27FC236}">
                      <a16:creationId xmlns:a16="http://schemas.microsoft.com/office/drawing/2014/main" id="{A5DAD85B-A66F-DEBD-CCAA-3A203BAE6DC5}"/>
                    </a:ext>
                  </a:extLst>
                </p:cNvPr>
                <p:cNvPicPr/>
                <p:nvPr/>
              </p:nvPicPr>
              <p:blipFill>
                <a:blip r:embed="rId10"/>
                <a:stretch>
                  <a:fillRect/>
                </a:stretch>
              </p:blipFill>
              <p:spPr>
                <a:xfrm>
                  <a:off x="6160680" y="3530269"/>
                  <a:ext cx="347400" cy="425880"/>
                </a:xfrm>
                <a:prstGeom prst="rect">
                  <a:avLst/>
                </a:prstGeom>
              </p:spPr>
            </p:pic>
          </mc:Fallback>
        </mc:AlternateContent>
      </p:grpSp>
      <p:cxnSp>
        <p:nvCxnSpPr>
          <p:cNvPr id="14" name="Straight Arrow Connector 13">
            <a:extLst>
              <a:ext uri="{FF2B5EF4-FFF2-40B4-BE49-F238E27FC236}">
                <a16:creationId xmlns:a16="http://schemas.microsoft.com/office/drawing/2014/main" id="{513AD1D0-C738-A440-38E0-8611F4FCC842}"/>
              </a:ext>
            </a:extLst>
          </p:cNvPr>
          <p:cNvCxnSpPr>
            <a:cxnSpLocks/>
          </p:cNvCxnSpPr>
          <p:nvPr/>
        </p:nvCxnSpPr>
        <p:spPr>
          <a:xfrm flipV="1">
            <a:off x="694593" y="3807069"/>
            <a:ext cx="592474" cy="32836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5A3458C0-94F4-2B61-C187-B7D66E2C9835}"/>
              </a:ext>
            </a:extLst>
          </p:cNvPr>
          <p:cNvCxnSpPr>
            <a:cxnSpLocks/>
          </p:cNvCxnSpPr>
          <p:nvPr/>
        </p:nvCxnSpPr>
        <p:spPr>
          <a:xfrm flipV="1">
            <a:off x="1732893" y="4133074"/>
            <a:ext cx="131076" cy="21779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7C5FC422-8455-B9A8-3A5D-B96B72D6404F}"/>
              </a:ext>
            </a:extLst>
          </p:cNvPr>
          <p:cNvCxnSpPr>
            <a:cxnSpLocks/>
          </p:cNvCxnSpPr>
          <p:nvPr/>
        </p:nvCxnSpPr>
        <p:spPr>
          <a:xfrm flipH="1" flipV="1">
            <a:off x="3256083" y="3595464"/>
            <a:ext cx="143267" cy="44762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7" name="TextBox 26">
            <a:extLst>
              <a:ext uri="{FF2B5EF4-FFF2-40B4-BE49-F238E27FC236}">
                <a16:creationId xmlns:a16="http://schemas.microsoft.com/office/drawing/2014/main" id="{9645B415-0BA8-AC0B-E0EC-E4184585BF34}"/>
              </a:ext>
            </a:extLst>
          </p:cNvPr>
          <p:cNvSpPr txBox="1"/>
          <p:nvPr/>
        </p:nvSpPr>
        <p:spPr>
          <a:xfrm>
            <a:off x="373271" y="1077744"/>
            <a:ext cx="8520600" cy="1277273"/>
          </a:xfrm>
          <a:prstGeom prst="rect">
            <a:avLst/>
          </a:prstGeom>
          <a:noFill/>
        </p:spPr>
        <p:txBody>
          <a:bodyPr wrap="square">
            <a:spAutoFit/>
          </a:bodyPr>
          <a:lstStyle/>
          <a:p>
            <a:r>
              <a:rPr lang="en-US" sz="1300" b="1" dirty="0">
                <a:latin typeface="Roboto" panose="02000000000000000000" pitchFamily="2" charset="0"/>
                <a:ea typeface="Roboto" panose="02000000000000000000" pitchFamily="2" charset="0"/>
                <a:cs typeface="Roboto" panose="02000000000000000000" pitchFamily="2" charset="0"/>
              </a:rPr>
              <a:t>New front-end setup assembled in Genoa </a:t>
            </a:r>
            <a:r>
              <a:rPr lang="en-US" sz="1300" dirty="0"/>
              <a:t>in collaboration with INFN-TO and INFN-BO under the DRD4 collaboration</a:t>
            </a:r>
          </a:p>
          <a:p>
            <a:pPr marL="285750" indent="-285750" algn="just">
              <a:spcBef>
                <a:spcPts val="600"/>
              </a:spcBef>
              <a:buFont typeface="Arial" panose="020B0604020202020204" pitchFamily="34" charset="0"/>
              <a:buChar char="•"/>
            </a:pPr>
            <a:r>
              <a:rPr lang="en-US" sz="1200" dirty="0"/>
              <a:t>FE electronics: ALCOR FE-DUAL + ALCOR v2.1 (32 channels) (INFN Torino)</a:t>
            </a:r>
            <a:endParaRPr lang="en-US" sz="1200" dirty="0">
              <a:latin typeface="Roboto" panose="02000000000000000000" pitchFamily="2" charset="0"/>
              <a:ea typeface="Roboto" panose="02000000000000000000" pitchFamily="2" charset="0"/>
              <a:cs typeface="Roboto" panose="02000000000000000000" pitchFamily="2" charset="0"/>
            </a:endParaRPr>
          </a:p>
          <a:p>
            <a:pPr marL="285750" indent="-285750" algn="just">
              <a:spcBef>
                <a:spcPts val="600"/>
              </a:spcBef>
              <a:buFont typeface="Arial" panose="020B0604020202020204" pitchFamily="34" charset="0"/>
              <a:buChar char="•"/>
            </a:pPr>
            <a:r>
              <a:rPr lang="en-US" sz="1200" dirty="0">
                <a:latin typeface="Roboto" panose="02000000000000000000" pitchFamily="2" charset="0"/>
                <a:ea typeface="Roboto" panose="02000000000000000000" pitchFamily="2" charset="0"/>
                <a:cs typeface="Roboto" panose="02000000000000000000" pitchFamily="2" charset="0"/>
              </a:rPr>
              <a:t>PCB adapter to integrate the EC with ALCOR v2 &amp; </a:t>
            </a:r>
            <a:r>
              <a:rPr lang="en-US" sz="1200" dirty="0" err="1">
                <a:latin typeface="Roboto" panose="02000000000000000000" pitchFamily="2" charset="0"/>
                <a:ea typeface="Roboto" panose="02000000000000000000" pitchFamily="2" charset="0"/>
                <a:cs typeface="Roboto" panose="02000000000000000000" pitchFamily="2" charset="0"/>
              </a:rPr>
              <a:t>SiPM</a:t>
            </a:r>
            <a:r>
              <a:rPr lang="en-US" sz="1200" dirty="0">
                <a:latin typeface="Roboto" panose="02000000000000000000" pitchFamily="2" charset="0"/>
                <a:ea typeface="Roboto" panose="02000000000000000000" pitchFamily="2" charset="0"/>
                <a:cs typeface="Roboto" panose="02000000000000000000" pitchFamily="2" charset="0"/>
              </a:rPr>
              <a:t> array (Genova)</a:t>
            </a:r>
          </a:p>
          <a:p>
            <a:pPr marL="285750" indent="-285750" algn="just">
              <a:spcBef>
                <a:spcPts val="600"/>
              </a:spcBef>
              <a:buFont typeface="Arial" panose="020B0604020202020204" pitchFamily="34" charset="0"/>
              <a:buChar char="•"/>
            </a:pPr>
            <a:r>
              <a:rPr lang="en-US" sz="1200" dirty="0"/>
              <a:t>DAQ/configuration: via </a:t>
            </a:r>
            <a:r>
              <a:rPr lang="en-US" sz="1200" dirty="0" err="1"/>
              <a:t>IPbus</a:t>
            </a:r>
            <a:r>
              <a:rPr lang="en-US" sz="1200" dirty="0"/>
              <a:t> ETH interface with Xilinx VC707 and FMC-Firefly link to ALCOR (Bologna)</a:t>
            </a: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30" name="TextBox 29">
            <a:extLst>
              <a:ext uri="{FF2B5EF4-FFF2-40B4-BE49-F238E27FC236}">
                <a16:creationId xmlns:a16="http://schemas.microsoft.com/office/drawing/2014/main" id="{E570BB25-D3F6-37DA-3C92-297474079327}"/>
              </a:ext>
            </a:extLst>
          </p:cNvPr>
          <p:cNvSpPr txBox="1"/>
          <p:nvPr/>
        </p:nvSpPr>
        <p:spPr>
          <a:xfrm>
            <a:off x="3948685" y="4649655"/>
            <a:ext cx="2633840" cy="276999"/>
          </a:xfrm>
          <a:prstGeom prst="rect">
            <a:avLst/>
          </a:prstGeom>
          <a:noFill/>
        </p:spPr>
        <p:txBody>
          <a:bodyPr wrap="square" rtlCol="0">
            <a:spAutoFit/>
          </a:bodyPr>
          <a:lstStyle/>
          <a:p>
            <a:r>
              <a:rPr lang="en-US" sz="1200" dirty="0"/>
              <a:t>Xilinx VC707 &amp; FMC-</a:t>
            </a:r>
            <a:r>
              <a:rPr lang="en-US" sz="1200" dirty="0" err="1"/>
              <a:t>FireFly</a:t>
            </a:r>
            <a:endParaRPr lang="en-US" sz="1200" dirty="0"/>
          </a:p>
        </p:txBody>
      </p:sp>
      <p:sp>
        <p:nvSpPr>
          <p:cNvPr id="32" name="AutoShape 2">
            <a:extLst>
              <a:ext uri="{FF2B5EF4-FFF2-40B4-BE49-F238E27FC236}">
                <a16:creationId xmlns:a16="http://schemas.microsoft.com/office/drawing/2014/main" id="{E8B4F6AA-B4D6-E78B-C573-EF508040E6B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5" name="Picture 34" descr="A graph of a graph with numbers&#10;&#10;AI-generated content may be incorrect.">
            <a:extLst>
              <a:ext uri="{FF2B5EF4-FFF2-40B4-BE49-F238E27FC236}">
                <a16:creationId xmlns:a16="http://schemas.microsoft.com/office/drawing/2014/main" id="{FFC9A146-545F-E633-6172-224A47B499E3}"/>
              </a:ext>
            </a:extLst>
          </p:cNvPr>
          <p:cNvPicPr>
            <a:picLocks noChangeAspect="1"/>
          </p:cNvPicPr>
          <p:nvPr/>
        </p:nvPicPr>
        <p:blipFill>
          <a:blip r:embed="rId11"/>
          <a:stretch>
            <a:fillRect/>
          </a:stretch>
        </p:blipFill>
        <p:spPr>
          <a:xfrm>
            <a:off x="6215649" y="2579823"/>
            <a:ext cx="2950787" cy="2208331"/>
          </a:xfrm>
          <a:prstGeom prst="rect">
            <a:avLst/>
          </a:prstGeom>
        </p:spPr>
      </p:pic>
      <p:sp>
        <p:nvSpPr>
          <p:cNvPr id="36" name="TextBox 35">
            <a:extLst>
              <a:ext uri="{FF2B5EF4-FFF2-40B4-BE49-F238E27FC236}">
                <a16:creationId xmlns:a16="http://schemas.microsoft.com/office/drawing/2014/main" id="{2C01C17C-8114-9107-FFB5-EBF8FCAAC49E}"/>
              </a:ext>
            </a:extLst>
          </p:cNvPr>
          <p:cNvSpPr txBox="1"/>
          <p:nvPr/>
        </p:nvSpPr>
        <p:spPr>
          <a:xfrm>
            <a:off x="6887195" y="2403320"/>
            <a:ext cx="2080986" cy="292388"/>
          </a:xfrm>
          <a:prstGeom prst="rect">
            <a:avLst/>
          </a:prstGeom>
          <a:noFill/>
        </p:spPr>
        <p:txBody>
          <a:bodyPr wrap="square" rtlCol="0">
            <a:spAutoFit/>
          </a:bodyPr>
          <a:lstStyle/>
          <a:p>
            <a:r>
              <a:rPr lang="en-US" sz="1300" b="1" dirty="0"/>
              <a:t>Threshold scan</a:t>
            </a:r>
          </a:p>
        </p:txBody>
      </p:sp>
      <p:sp>
        <p:nvSpPr>
          <p:cNvPr id="37" name="TextBox 36">
            <a:extLst>
              <a:ext uri="{FF2B5EF4-FFF2-40B4-BE49-F238E27FC236}">
                <a16:creationId xmlns:a16="http://schemas.microsoft.com/office/drawing/2014/main" id="{BA147E5A-9C07-2607-BDEB-C362296FFCD1}"/>
              </a:ext>
            </a:extLst>
          </p:cNvPr>
          <p:cNvSpPr txBox="1"/>
          <p:nvPr/>
        </p:nvSpPr>
        <p:spPr>
          <a:xfrm>
            <a:off x="6707699" y="2897337"/>
            <a:ext cx="458780" cy="261610"/>
          </a:xfrm>
          <a:prstGeom prst="rect">
            <a:avLst/>
          </a:prstGeom>
          <a:noFill/>
        </p:spPr>
        <p:txBody>
          <a:bodyPr wrap="none" rtlCol="0">
            <a:spAutoFit/>
          </a:bodyPr>
          <a:lstStyle/>
          <a:p>
            <a:r>
              <a:rPr lang="en-US" sz="1100" dirty="0"/>
              <a:t>1 pe</a:t>
            </a:r>
          </a:p>
        </p:txBody>
      </p:sp>
      <p:sp>
        <p:nvSpPr>
          <p:cNvPr id="38" name="TextBox 37">
            <a:extLst>
              <a:ext uri="{FF2B5EF4-FFF2-40B4-BE49-F238E27FC236}">
                <a16:creationId xmlns:a16="http://schemas.microsoft.com/office/drawing/2014/main" id="{CFD01A46-5E50-C0F3-9AB5-EB5CFDF35C3E}"/>
              </a:ext>
            </a:extLst>
          </p:cNvPr>
          <p:cNvSpPr txBox="1"/>
          <p:nvPr/>
        </p:nvSpPr>
        <p:spPr>
          <a:xfrm>
            <a:off x="7189049" y="3260081"/>
            <a:ext cx="458780" cy="261610"/>
          </a:xfrm>
          <a:prstGeom prst="rect">
            <a:avLst/>
          </a:prstGeom>
          <a:noFill/>
        </p:spPr>
        <p:txBody>
          <a:bodyPr wrap="none" rtlCol="0">
            <a:spAutoFit/>
          </a:bodyPr>
          <a:lstStyle/>
          <a:p>
            <a:r>
              <a:rPr lang="en-US" sz="1100" dirty="0"/>
              <a:t>2 pe</a:t>
            </a:r>
          </a:p>
        </p:txBody>
      </p:sp>
      <p:sp>
        <p:nvSpPr>
          <p:cNvPr id="39" name="TextBox 38">
            <a:extLst>
              <a:ext uri="{FF2B5EF4-FFF2-40B4-BE49-F238E27FC236}">
                <a16:creationId xmlns:a16="http://schemas.microsoft.com/office/drawing/2014/main" id="{A973BC38-9D1D-E8AF-5049-E79B1DC21AED}"/>
              </a:ext>
            </a:extLst>
          </p:cNvPr>
          <p:cNvSpPr txBox="1"/>
          <p:nvPr/>
        </p:nvSpPr>
        <p:spPr>
          <a:xfrm>
            <a:off x="7706898" y="3611945"/>
            <a:ext cx="458780" cy="261610"/>
          </a:xfrm>
          <a:prstGeom prst="rect">
            <a:avLst/>
          </a:prstGeom>
          <a:noFill/>
        </p:spPr>
        <p:txBody>
          <a:bodyPr wrap="none" rtlCol="0">
            <a:spAutoFit/>
          </a:bodyPr>
          <a:lstStyle/>
          <a:p>
            <a:r>
              <a:rPr lang="en-US" sz="1100" dirty="0"/>
              <a:t>3 pe</a:t>
            </a:r>
          </a:p>
        </p:txBody>
      </p:sp>
      <p:sp>
        <p:nvSpPr>
          <p:cNvPr id="40" name="TextBox 39">
            <a:extLst>
              <a:ext uri="{FF2B5EF4-FFF2-40B4-BE49-F238E27FC236}">
                <a16:creationId xmlns:a16="http://schemas.microsoft.com/office/drawing/2014/main" id="{FFA8A9DF-26E5-150C-454A-35424FF4800C}"/>
              </a:ext>
            </a:extLst>
          </p:cNvPr>
          <p:cNvSpPr txBox="1"/>
          <p:nvPr/>
        </p:nvSpPr>
        <p:spPr>
          <a:xfrm>
            <a:off x="7807569" y="3028142"/>
            <a:ext cx="1160612" cy="261610"/>
          </a:xfrm>
          <a:prstGeom prst="rect">
            <a:avLst/>
          </a:prstGeom>
          <a:noFill/>
        </p:spPr>
        <p:txBody>
          <a:bodyPr wrap="square" rtlCol="0">
            <a:spAutoFit/>
          </a:bodyPr>
          <a:lstStyle/>
          <a:p>
            <a:r>
              <a:rPr lang="en-US" sz="1100" dirty="0"/>
              <a:t>S13360-3050</a:t>
            </a:r>
          </a:p>
        </p:txBody>
      </p:sp>
    </p:spTree>
    <p:extLst>
      <p:ext uri="{BB962C8B-B14F-4D97-AF65-F5344CB8AC3E}">
        <p14:creationId xmlns:p14="http://schemas.microsoft.com/office/powerpoint/2010/main" val="1057685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6"/>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Photosensor option: MCP-PMT</a:t>
            </a:r>
            <a:endParaRPr dirty="0"/>
          </a:p>
        </p:txBody>
      </p:sp>
      <p:sp>
        <p:nvSpPr>
          <p:cNvPr id="3" name="TextBox 2">
            <a:extLst>
              <a:ext uri="{FF2B5EF4-FFF2-40B4-BE49-F238E27FC236}">
                <a16:creationId xmlns:a16="http://schemas.microsoft.com/office/drawing/2014/main" id="{92423F3C-8F7F-897E-89F1-CD3880A33828}"/>
              </a:ext>
            </a:extLst>
          </p:cNvPr>
          <p:cNvSpPr txBox="1"/>
          <p:nvPr/>
        </p:nvSpPr>
        <p:spPr>
          <a:xfrm>
            <a:off x="370507" y="1008094"/>
            <a:ext cx="8461818" cy="892552"/>
          </a:xfrm>
          <a:prstGeom prst="rect">
            <a:avLst/>
          </a:prstGeom>
          <a:noFill/>
        </p:spPr>
        <p:txBody>
          <a:bodyPr wrap="square">
            <a:spAutoFit/>
          </a:bodyPr>
          <a:lstStyle/>
          <a:p>
            <a:r>
              <a:rPr lang="en-US" sz="1300" b="1" dirty="0">
                <a:latin typeface="Roboto" panose="02000000000000000000" pitchFamily="2" charset="0"/>
                <a:ea typeface="Roboto" panose="02000000000000000000" pitchFamily="2" charset="0"/>
                <a:cs typeface="Roboto" panose="02000000000000000000" pitchFamily="2" charset="0"/>
              </a:rPr>
              <a:t>Microchannel Plate PMTs </a:t>
            </a:r>
            <a:r>
              <a:rPr lang="en-US" sz="1300" dirty="0">
                <a:latin typeface="Roboto" panose="02000000000000000000" pitchFamily="2" charset="0"/>
                <a:ea typeface="Roboto" panose="02000000000000000000" pitchFamily="2" charset="0"/>
                <a:cs typeface="Roboto" panose="02000000000000000000" pitchFamily="2" charset="0"/>
              </a:rPr>
              <a:t>(MCP-PMTs) is another possible solution thanks to high granularity, good detection and no need for cooling. </a:t>
            </a:r>
          </a:p>
          <a:p>
            <a:r>
              <a:rPr lang="en-US" sz="1300" dirty="0">
                <a:latin typeface="Roboto" panose="02000000000000000000" pitchFamily="2" charset="0"/>
                <a:ea typeface="Roboto" panose="02000000000000000000" pitchFamily="2" charset="0"/>
                <a:cs typeface="Roboto" panose="02000000000000000000" pitchFamily="2" charset="0"/>
                <a:sym typeface="Wingdings" pitchFamily="2" charset="2"/>
              </a:rPr>
              <a:t> </a:t>
            </a:r>
            <a:r>
              <a:rPr lang="en-US" sz="1300" b="1" dirty="0" err="1">
                <a:latin typeface="Roboto" panose="02000000000000000000" pitchFamily="2" charset="0"/>
                <a:ea typeface="Roboto" panose="02000000000000000000" pitchFamily="2" charset="0"/>
                <a:cs typeface="Roboto" panose="02000000000000000000" pitchFamily="2" charset="0"/>
              </a:rPr>
              <a:t>Photek</a:t>
            </a:r>
            <a:r>
              <a:rPr lang="en-US" sz="1300" b="1" dirty="0">
                <a:latin typeface="Roboto" panose="02000000000000000000" pitchFamily="2" charset="0"/>
                <a:ea typeface="Roboto" panose="02000000000000000000" pitchFamily="2" charset="0"/>
                <a:cs typeface="Roboto" panose="02000000000000000000" pitchFamily="2" charset="0"/>
              </a:rPr>
              <a:t> MCP-PMT (MAPMT253)</a:t>
            </a:r>
            <a:r>
              <a:rPr lang="en-US" sz="1300" dirty="0">
                <a:latin typeface="Roboto" panose="02000000000000000000" pitchFamily="2" charset="0"/>
                <a:ea typeface="Roboto" panose="02000000000000000000" pitchFamily="2" charset="0"/>
                <a:cs typeface="Roboto" panose="02000000000000000000" pitchFamily="2" charset="0"/>
              </a:rPr>
              <a:t>, 53x53 mm2 large, with 32x32 pixels (pixel size: 1.6x1.6 mm)</a:t>
            </a:r>
          </a:p>
          <a:p>
            <a:endParaRPr lang="en-US" sz="1300" dirty="0"/>
          </a:p>
        </p:txBody>
      </p:sp>
      <p:pic>
        <p:nvPicPr>
          <p:cNvPr id="4" name="Picture 3">
            <a:extLst>
              <a:ext uri="{FF2B5EF4-FFF2-40B4-BE49-F238E27FC236}">
                <a16:creationId xmlns:a16="http://schemas.microsoft.com/office/drawing/2014/main" id="{F7E46B2B-4CA2-97E8-BAAF-7C73F8637247}"/>
              </a:ext>
            </a:extLst>
          </p:cNvPr>
          <p:cNvPicPr>
            <a:picLocks noChangeAspect="1"/>
          </p:cNvPicPr>
          <p:nvPr/>
        </p:nvPicPr>
        <p:blipFill>
          <a:blip r:embed="rId3"/>
          <a:srcRect l="889" t="10390" r="66135" b="4161"/>
          <a:stretch>
            <a:fillRect/>
          </a:stretch>
        </p:blipFill>
        <p:spPr>
          <a:xfrm>
            <a:off x="5035732" y="1828247"/>
            <a:ext cx="1683538" cy="1423901"/>
          </a:xfrm>
          <a:prstGeom prst="rect">
            <a:avLst/>
          </a:prstGeom>
        </p:spPr>
      </p:pic>
      <p:sp>
        <p:nvSpPr>
          <p:cNvPr id="6" name="TextBox 5">
            <a:extLst>
              <a:ext uri="{FF2B5EF4-FFF2-40B4-BE49-F238E27FC236}">
                <a16:creationId xmlns:a16="http://schemas.microsoft.com/office/drawing/2014/main" id="{86B3FEC0-C45D-7479-86DA-FFB0355F8E11}"/>
              </a:ext>
            </a:extLst>
          </p:cNvPr>
          <p:cNvSpPr txBox="1"/>
          <p:nvPr/>
        </p:nvSpPr>
        <p:spPr>
          <a:xfrm>
            <a:off x="370507" y="3448619"/>
            <a:ext cx="4268594" cy="1292662"/>
          </a:xfrm>
          <a:prstGeom prst="rect">
            <a:avLst/>
          </a:prstGeom>
          <a:noFill/>
        </p:spPr>
        <p:txBody>
          <a:bodyPr wrap="square" rtlCol="0">
            <a:spAutoFit/>
          </a:bodyPr>
          <a:lstStyle/>
          <a:p>
            <a:r>
              <a:rPr lang="en-US" sz="1300" b="1" dirty="0">
                <a:latin typeface="Roboto" panose="02000000000000000000" pitchFamily="2" charset="0"/>
                <a:ea typeface="Roboto" panose="02000000000000000000" pitchFamily="2" charset="0"/>
                <a:cs typeface="Roboto" panose="02000000000000000000" pitchFamily="2" charset="0"/>
              </a:rPr>
              <a:t>Goal of 2026: </a:t>
            </a:r>
          </a:p>
          <a:p>
            <a:pPr marL="285750" indent="-285750">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A </a:t>
            </a:r>
            <a:r>
              <a:rPr lang="en-US" sz="1300" dirty="0">
                <a:solidFill>
                  <a:srgbClr val="FF0000"/>
                </a:solidFill>
                <a:latin typeface="Roboto" panose="02000000000000000000" pitchFamily="2" charset="0"/>
                <a:ea typeface="Roboto" panose="02000000000000000000" pitchFamily="2" charset="0"/>
                <a:cs typeface="Roboto" panose="02000000000000000000" pitchFamily="2" charset="0"/>
              </a:rPr>
              <a:t>test beam </a:t>
            </a:r>
            <a:r>
              <a:rPr lang="en-US" sz="1300" dirty="0">
                <a:latin typeface="Roboto" panose="02000000000000000000" pitchFamily="2" charset="0"/>
                <a:ea typeface="Roboto" panose="02000000000000000000" pitchFamily="2" charset="0"/>
                <a:cs typeface="Roboto" panose="02000000000000000000" pitchFamily="2" charset="0"/>
              </a:rPr>
              <a:t>is foreseen to test the two photo-sensor technologies in </a:t>
            </a:r>
            <a:r>
              <a:rPr lang="en-US" sz="1300" i="1" dirty="0">
                <a:latin typeface="Roboto" panose="02000000000000000000" pitchFamily="2" charset="0"/>
                <a:ea typeface="Roboto" panose="02000000000000000000" pitchFamily="2" charset="0"/>
                <a:cs typeface="Roboto" panose="02000000000000000000" pitchFamily="2" charset="0"/>
              </a:rPr>
              <a:t>June 26 </a:t>
            </a:r>
            <a:r>
              <a:rPr lang="en-US" sz="1300" dirty="0">
                <a:latin typeface="Roboto" panose="02000000000000000000" pitchFamily="2" charset="0"/>
                <a:ea typeface="Roboto" panose="02000000000000000000" pitchFamily="2" charset="0"/>
                <a:cs typeface="Roboto" panose="02000000000000000000" pitchFamily="2" charset="0"/>
              </a:rPr>
              <a:t>at SPS</a:t>
            </a:r>
          </a:p>
          <a:p>
            <a:pPr marL="285750" indent="-285750">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The choice of the optimal photodetector sensor and readout electronics will be made upon the test beam results</a:t>
            </a:r>
          </a:p>
        </p:txBody>
      </p:sp>
      <p:sp>
        <p:nvSpPr>
          <p:cNvPr id="7" name="TextBox 6">
            <a:extLst>
              <a:ext uri="{FF2B5EF4-FFF2-40B4-BE49-F238E27FC236}">
                <a16:creationId xmlns:a16="http://schemas.microsoft.com/office/drawing/2014/main" id="{FD49E8AC-E8DE-9333-03CD-68CC2A2E4700}"/>
              </a:ext>
            </a:extLst>
          </p:cNvPr>
          <p:cNvSpPr txBox="1"/>
          <p:nvPr/>
        </p:nvSpPr>
        <p:spPr>
          <a:xfrm>
            <a:off x="370507" y="1828247"/>
            <a:ext cx="4573000" cy="1446550"/>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Start to evaluate crosstalk and performance of the </a:t>
            </a:r>
            <a:r>
              <a:rPr lang="en-US" sz="1300" dirty="0" err="1">
                <a:latin typeface="Roboto" panose="02000000000000000000" pitchFamily="2" charset="0"/>
                <a:ea typeface="Roboto" panose="02000000000000000000" pitchFamily="2" charset="0"/>
                <a:cs typeface="Roboto" panose="02000000000000000000" pitchFamily="2" charset="0"/>
              </a:rPr>
              <a:t>Photek</a:t>
            </a:r>
            <a:r>
              <a:rPr lang="en-US" sz="1300" dirty="0">
                <a:latin typeface="Roboto" panose="02000000000000000000" pitchFamily="2" charset="0"/>
                <a:ea typeface="Roboto" panose="02000000000000000000" pitchFamily="2" charset="0"/>
                <a:cs typeface="Roboto" panose="02000000000000000000" pitchFamily="2" charset="0"/>
              </a:rPr>
              <a:t> MCP-PMT with 16x16 pixels </a:t>
            </a:r>
          </a:p>
          <a:p>
            <a:pPr marL="171450" indent="-171450">
              <a:spcBef>
                <a:spcPts val="600"/>
              </a:spcBef>
              <a:buFont typeface="Arial" panose="020B0604020202020204" pitchFamily="34" charset="0"/>
              <a:buChar char="•"/>
            </a:pPr>
            <a:r>
              <a:rPr lang="en-US" sz="1300" dirty="0" err="1">
                <a:latin typeface="Roboto" panose="02000000000000000000" pitchFamily="2" charset="0"/>
                <a:ea typeface="Roboto" panose="02000000000000000000" pitchFamily="2" charset="0"/>
                <a:cs typeface="Roboto" panose="02000000000000000000" pitchFamily="2" charset="0"/>
              </a:rPr>
              <a:t>PETsysElectronics</a:t>
            </a:r>
            <a:r>
              <a:rPr lang="en-US" sz="1300" dirty="0">
                <a:latin typeface="Roboto" panose="02000000000000000000" pitchFamily="2" charset="0"/>
                <a:ea typeface="Roboto" panose="02000000000000000000" pitchFamily="2" charset="0"/>
                <a:cs typeface="Roboto" panose="02000000000000000000" pitchFamily="2" charset="0"/>
              </a:rPr>
              <a:t> system, based on 4 PCBs with a TOFPET2 ASIC with 64 channels to perform lab tests</a:t>
            </a:r>
          </a:p>
          <a:p>
            <a:pPr marL="171450" indent="-171450">
              <a:spcBef>
                <a:spcPts val="600"/>
              </a:spcBef>
              <a:buFont typeface="Arial" panose="020B0604020202020204" pitchFamily="34" charset="0"/>
              <a:buChar char="•"/>
            </a:pPr>
            <a:r>
              <a:rPr lang="en-US" sz="1300" dirty="0"/>
              <a:t>Check if </a:t>
            </a:r>
            <a:r>
              <a:rPr lang="en-US" sz="1300" dirty="0" err="1"/>
              <a:t>SiPM</a:t>
            </a:r>
            <a:r>
              <a:rPr lang="en-US" sz="1300" dirty="0"/>
              <a:t> readout used in Genoa is suitable for MCP-PMT</a:t>
            </a:r>
          </a:p>
        </p:txBody>
      </p:sp>
      <p:sp>
        <p:nvSpPr>
          <p:cNvPr id="11" name="TextBox 10">
            <a:extLst>
              <a:ext uri="{FF2B5EF4-FFF2-40B4-BE49-F238E27FC236}">
                <a16:creationId xmlns:a16="http://schemas.microsoft.com/office/drawing/2014/main" id="{D4389C7C-E304-B2A1-E155-B1F776CB6159}"/>
              </a:ext>
            </a:extLst>
          </p:cNvPr>
          <p:cNvSpPr txBox="1"/>
          <p:nvPr/>
        </p:nvSpPr>
        <p:spPr>
          <a:xfrm>
            <a:off x="4266853" y="2611139"/>
            <a:ext cx="1101346" cy="307777"/>
          </a:xfrm>
          <a:prstGeom prst="rect">
            <a:avLst/>
          </a:prstGeom>
          <a:noFill/>
        </p:spPr>
        <p:txBody>
          <a:bodyPr wrap="square">
            <a:spAutoFit/>
          </a:bodyPr>
          <a:lstStyle/>
          <a:p>
            <a:r>
              <a:rPr lang="en-US" b="0" dirty="0">
                <a:effectLst/>
              </a:rPr>
              <a:t> </a:t>
            </a:r>
            <a:endParaRPr lang="en-US" dirty="0"/>
          </a:p>
        </p:txBody>
      </p:sp>
      <p:pic>
        <p:nvPicPr>
          <p:cNvPr id="4098" name="Picture 2">
            <a:extLst>
              <a:ext uri="{FF2B5EF4-FFF2-40B4-BE49-F238E27FC236}">
                <a16:creationId xmlns:a16="http://schemas.microsoft.com/office/drawing/2014/main" id="{3935C97B-636D-A5CE-363A-7771FE2A6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732" y="3678226"/>
            <a:ext cx="1913707" cy="1147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03C1F40-2A42-8865-2925-184464094892}"/>
              </a:ext>
            </a:extLst>
          </p:cNvPr>
          <p:cNvPicPr>
            <a:picLocks noChangeAspect="1"/>
          </p:cNvPicPr>
          <p:nvPr/>
        </p:nvPicPr>
        <p:blipFill>
          <a:blip r:embed="rId5"/>
          <a:stretch>
            <a:fillRect/>
          </a:stretch>
        </p:blipFill>
        <p:spPr>
          <a:xfrm>
            <a:off x="7014753" y="3487662"/>
            <a:ext cx="1381747" cy="1391309"/>
          </a:xfrm>
          <a:prstGeom prst="rect">
            <a:avLst/>
          </a:prstGeom>
        </p:spPr>
      </p:pic>
      <p:sp>
        <p:nvSpPr>
          <p:cNvPr id="13" name="TextBox 12">
            <a:extLst>
              <a:ext uri="{FF2B5EF4-FFF2-40B4-BE49-F238E27FC236}">
                <a16:creationId xmlns:a16="http://schemas.microsoft.com/office/drawing/2014/main" id="{6AAC1110-148E-74E6-A74D-99B8267127DD}"/>
              </a:ext>
            </a:extLst>
          </p:cNvPr>
          <p:cNvSpPr txBox="1"/>
          <p:nvPr/>
        </p:nvSpPr>
        <p:spPr>
          <a:xfrm>
            <a:off x="4943507" y="3238770"/>
            <a:ext cx="3735976" cy="446276"/>
          </a:xfrm>
          <a:prstGeom prst="rect">
            <a:avLst/>
          </a:prstGeom>
          <a:noFill/>
        </p:spPr>
        <p:txBody>
          <a:bodyPr wrap="square" rtlCol="0">
            <a:spAutoFit/>
          </a:bodyPr>
          <a:lstStyle/>
          <a:p>
            <a:r>
              <a:rPr lang="en-US" sz="1300" dirty="0">
                <a:solidFill>
                  <a:srgbClr val="FF0000"/>
                </a:solidFill>
              </a:rPr>
              <a:t>Test beam: </a:t>
            </a:r>
            <a:r>
              <a:rPr lang="en-US" sz="1300" dirty="0"/>
              <a:t>use of a solid lens as radiator</a:t>
            </a:r>
          </a:p>
          <a:p>
            <a:r>
              <a:rPr lang="en-US" sz="1000" dirty="0"/>
              <a:t>[DOI:10.48550/arXiv.1610.10006]</a:t>
            </a:r>
          </a:p>
        </p:txBody>
      </p:sp>
      <p:pic>
        <p:nvPicPr>
          <p:cNvPr id="14" name="Picture 13">
            <a:extLst>
              <a:ext uri="{FF2B5EF4-FFF2-40B4-BE49-F238E27FC236}">
                <a16:creationId xmlns:a16="http://schemas.microsoft.com/office/drawing/2014/main" id="{9B82FAE6-4A41-BC91-BC00-004199321FDE}"/>
              </a:ext>
            </a:extLst>
          </p:cNvPr>
          <p:cNvPicPr>
            <a:picLocks noChangeAspect="1"/>
          </p:cNvPicPr>
          <p:nvPr/>
        </p:nvPicPr>
        <p:blipFill>
          <a:blip r:embed="rId3"/>
          <a:srcRect l="56278" t="12656" b="7569"/>
          <a:stretch>
            <a:fillRect/>
          </a:stretch>
        </p:blipFill>
        <p:spPr>
          <a:xfrm>
            <a:off x="6633690" y="1828247"/>
            <a:ext cx="2336204" cy="1391309"/>
          </a:xfrm>
          <a:prstGeom prst="rect">
            <a:avLst/>
          </a:prstGeom>
        </p:spPr>
      </p:pic>
      <p:sp>
        <p:nvSpPr>
          <p:cNvPr id="15" name="TextBox 14">
            <a:extLst>
              <a:ext uri="{FF2B5EF4-FFF2-40B4-BE49-F238E27FC236}">
                <a16:creationId xmlns:a16="http://schemas.microsoft.com/office/drawing/2014/main" id="{543F79B7-F1B0-D2E1-688D-9DC380334CEE}"/>
              </a:ext>
            </a:extLst>
          </p:cNvPr>
          <p:cNvSpPr txBox="1"/>
          <p:nvPr/>
        </p:nvSpPr>
        <p:spPr>
          <a:xfrm>
            <a:off x="6766561" y="623345"/>
            <a:ext cx="2209566" cy="292388"/>
          </a:xfrm>
          <a:prstGeom prst="rect">
            <a:avLst/>
          </a:prstGeom>
          <a:noFill/>
        </p:spPr>
        <p:txBody>
          <a:bodyPr wrap="square" rtlCol="0">
            <a:spAutoFit/>
          </a:bodyPr>
          <a:lstStyle/>
          <a:p>
            <a:r>
              <a:rPr lang="en-US" sz="1300" dirty="0"/>
              <a:t>R&amp;D from Florence group</a:t>
            </a:r>
          </a:p>
        </p:txBody>
      </p:sp>
      <p:sp>
        <p:nvSpPr>
          <p:cNvPr id="2" name="Slide Number Placeholder 1">
            <a:extLst>
              <a:ext uri="{FF2B5EF4-FFF2-40B4-BE49-F238E27FC236}">
                <a16:creationId xmlns:a16="http://schemas.microsoft.com/office/drawing/2014/main" id="{2ECC9EE9-4B44-384F-637C-DD07A20039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23</a:t>
            </a:fld>
            <a:endParaRPr lang="it"/>
          </a:p>
        </p:txBody>
      </p:sp>
      <p:sp>
        <p:nvSpPr>
          <p:cNvPr id="5" name="TextBox 4">
            <a:extLst>
              <a:ext uri="{FF2B5EF4-FFF2-40B4-BE49-F238E27FC236}">
                <a16:creationId xmlns:a16="http://schemas.microsoft.com/office/drawing/2014/main" id="{D2DACFDD-127A-421A-DF4D-FCBEC99D11B5}"/>
              </a:ext>
            </a:extLst>
          </p:cNvPr>
          <p:cNvSpPr txBox="1"/>
          <p:nvPr/>
        </p:nvSpPr>
        <p:spPr>
          <a:xfrm>
            <a:off x="6199594" y="1623647"/>
            <a:ext cx="1671750" cy="276999"/>
          </a:xfrm>
          <a:prstGeom prst="rect">
            <a:avLst/>
          </a:prstGeom>
          <a:noFill/>
        </p:spPr>
        <p:txBody>
          <a:bodyPr wrap="square" rtlCol="0">
            <a:spAutoFit/>
          </a:bodyPr>
          <a:lstStyle/>
          <a:p>
            <a:r>
              <a:rPr lang="en-US" sz="1200" b="1" dirty="0" err="1">
                <a:latin typeface="Roboto" panose="02000000000000000000" pitchFamily="2" charset="0"/>
                <a:ea typeface="Roboto" panose="02000000000000000000" pitchFamily="2" charset="0"/>
                <a:cs typeface="Roboto" panose="02000000000000000000" pitchFamily="2" charset="0"/>
              </a:rPr>
              <a:t>PETsysElectronics</a:t>
            </a:r>
            <a:endParaRPr lang="en-US" sz="1200" b="1"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a:extLst>
            <a:ext uri="{FF2B5EF4-FFF2-40B4-BE49-F238E27FC236}">
              <a16:creationId xmlns:a16="http://schemas.microsoft.com/office/drawing/2014/main" id="{5C057B63-7922-1A1A-4C5E-36229E72931A}"/>
            </a:ext>
          </a:extLst>
        </p:cNvPr>
        <p:cNvGrpSpPr/>
        <p:nvPr/>
      </p:nvGrpSpPr>
      <p:grpSpPr>
        <a:xfrm>
          <a:off x="0" y="0"/>
          <a:ext cx="0" cy="0"/>
          <a:chOff x="0" y="0"/>
          <a:chExt cx="0" cy="0"/>
        </a:xfrm>
      </p:grpSpPr>
      <p:sp>
        <p:nvSpPr>
          <p:cNvPr id="257" name="Google Shape;257;p38">
            <a:extLst>
              <a:ext uri="{FF2B5EF4-FFF2-40B4-BE49-F238E27FC236}">
                <a16:creationId xmlns:a16="http://schemas.microsoft.com/office/drawing/2014/main" id="{70D41B4B-2F2E-2001-C055-08B90993D022}"/>
              </a:ext>
            </a:extLst>
          </p:cNvPr>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Conclusions &amp; outlook</a:t>
            </a:r>
            <a:endParaRPr dirty="0"/>
          </a:p>
        </p:txBody>
      </p:sp>
      <p:sp>
        <p:nvSpPr>
          <p:cNvPr id="2" name="TextBox 1">
            <a:extLst>
              <a:ext uri="{FF2B5EF4-FFF2-40B4-BE49-F238E27FC236}">
                <a16:creationId xmlns:a16="http://schemas.microsoft.com/office/drawing/2014/main" id="{2D88117D-0D64-C60E-D155-E28F5DC3294C}"/>
              </a:ext>
            </a:extLst>
          </p:cNvPr>
          <p:cNvSpPr txBox="1"/>
          <p:nvPr/>
        </p:nvSpPr>
        <p:spPr>
          <a:xfrm>
            <a:off x="453843" y="1060743"/>
            <a:ext cx="8462075" cy="4047262"/>
          </a:xfrm>
          <a:prstGeom prst="rect">
            <a:avLst/>
          </a:prstGeom>
          <a:noFill/>
        </p:spPr>
        <p:txBody>
          <a:bodyPr wrap="square" rtlCol="0">
            <a:spAutoFit/>
          </a:bodyPr>
          <a:lstStyle/>
          <a:p>
            <a:r>
              <a:rPr lang="en-US" dirty="0">
                <a:latin typeface="Roboto" panose="02000000000000000000" pitchFamily="2" charset="0"/>
                <a:ea typeface="Roboto" panose="02000000000000000000" pitchFamily="2" charset="0"/>
                <a:cs typeface="Roboto" panose="02000000000000000000" pitchFamily="2" charset="0"/>
              </a:rPr>
              <a:t>Design and performance of a RICH detector for the ALADDIN experiment are presented:</a:t>
            </a:r>
          </a:p>
          <a:p>
            <a:pPr marL="285750" lvl="8" indent="-285750">
              <a:buFont typeface="Courier New" panose="02070309020205020404" pitchFamily="49" charset="0"/>
              <a:buChar char="o"/>
            </a:pPr>
            <a:r>
              <a:rPr lang="en-US" dirty="0">
                <a:latin typeface="Roboto" panose="02000000000000000000" pitchFamily="2" charset="0"/>
                <a:ea typeface="Roboto" panose="02000000000000000000" pitchFamily="2" charset="0"/>
                <a:cs typeface="Roboto" panose="02000000000000000000" pitchFamily="2" charset="0"/>
              </a:rPr>
              <a:t>Geometrical layout is studied with </a:t>
            </a:r>
            <a:r>
              <a:rPr lang="en-US" dirty="0" err="1">
                <a:latin typeface="Roboto" panose="02000000000000000000" pitchFamily="2" charset="0"/>
                <a:ea typeface="Roboto" panose="02000000000000000000" pitchFamily="2" charset="0"/>
                <a:cs typeface="Roboto" panose="02000000000000000000" pitchFamily="2" charset="0"/>
              </a:rPr>
              <a:t>OpticaEM</a:t>
            </a:r>
            <a:r>
              <a:rPr lang="en-US" dirty="0">
                <a:latin typeface="Roboto" panose="02000000000000000000" pitchFamily="2" charset="0"/>
                <a:ea typeface="Roboto" panose="02000000000000000000" pitchFamily="2" charset="0"/>
                <a:cs typeface="Roboto" panose="02000000000000000000" pitchFamily="2" charset="0"/>
              </a:rPr>
              <a:t> simulation </a:t>
            </a:r>
          </a:p>
          <a:p>
            <a:pPr marL="285750" lvl="2" indent="-285750">
              <a:buFont typeface="Courier New" panose="02070309020205020404" pitchFamily="49" charset="0"/>
              <a:buChar char="o"/>
            </a:pPr>
            <a:r>
              <a:rPr lang="en-US" dirty="0">
                <a:latin typeface="Roboto" panose="02000000000000000000" pitchFamily="2" charset="0"/>
                <a:ea typeface="Roboto" panose="02000000000000000000" pitchFamily="2" charset="0"/>
                <a:cs typeface="Roboto" panose="02000000000000000000" pitchFamily="2" charset="0"/>
              </a:rPr>
              <a:t>Preliminary results of full simulations for realistic detector condition and pattern recognition </a:t>
            </a:r>
          </a:p>
          <a:p>
            <a:pPr lvl="2"/>
            <a:endParaRPr lang="en-US" dirty="0">
              <a:latin typeface="Roboto" panose="02000000000000000000" pitchFamily="2" charset="0"/>
              <a:ea typeface="Roboto" panose="02000000000000000000" pitchFamily="2" charset="0"/>
              <a:cs typeface="Roboto" panose="02000000000000000000" pitchFamily="2" charset="0"/>
            </a:endParaRPr>
          </a:p>
          <a:p>
            <a:pPr lvl="2"/>
            <a:r>
              <a:rPr lang="en-US" b="1" dirty="0">
                <a:latin typeface="Roboto" panose="02000000000000000000" pitchFamily="2" charset="0"/>
                <a:ea typeface="Roboto" panose="02000000000000000000" pitchFamily="2" charset="0"/>
                <a:cs typeface="Roboto" panose="02000000000000000000" pitchFamily="2" charset="0"/>
              </a:rPr>
              <a:t>Geometry:</a:t>
            </a:r>
            <a:r>
              <a:rPr lang="en-US" b="1" dirty="0">
                <a:solidFill>
                  <a:srgbClr val="FF0000"/>
                </a:solidFill>
                <a:latin typeface="Roboto" panose="02000000000000000000" pitchFamily="2" charset="0"/>
                <a:ea typeface="Roboto" panose="02000000000000000000" pitchFamily="2" charset="0"/>
                <a:cs typeface="Roboto" panose="02000000000000000000" pitchFamily="2" charset="0"/>
              </a:rPr>
              <a:t> </a:t>
            </a:r>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20 m – Ne </a:t>
            </a:r>
          </a:p>
          <a:p>
            <a:pPr marL="285750" lvl="2"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Best solution is to use a long radiator with a single reflection</a:t>
            </a:r>
          </a:p>
          <a:p>
            <a:pPr marL="285750" lvl="2"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Ne: to increase photon yield as used in other experiments such as NA62</a:t>
            </a:r>
            <a:br>
              <a:rPr lang="en-US" dirty="0">
                <a:solidFill>
                  <a:srgbClr val="FF0000"/>
                </a:solidFill>
                <a:latin typeface="Roboto" panose="02000000000000000000" pitchFamily="2" charset="0"/>
                <a:ea typeface="Roboto" panose="02000000000000000000" pitchFamily="2" charset="0"/>
                <a:cs typeface="Roboto" panose="02000000000000000000" pitchFamily="2" charset="0"/>
              </a:rPr>
            </a:br>
            <a:endParaRPr lang="en-US" dirty="0">
              <a:solidFill>
                <a:srgbClr val="FF0000"/>
              </a:solidFill>
              <a:latin typeface="Roboto" panose="02000000000000000000" pitchFamily="2" charset="0"/>
              <a:ea typeface="Roboto" panose="02000000000000000000" pitchFamily="2" charset="0"/>
              <a:cs typeface="Roboto" panose="02000000000000000000" pitchFamily="2" charset="0"/>
            </a:endParaRPr>
          </a:p>
          <a:p>
            <a:pPr lvl="2"/>
            <a:r>
              <a:rPr lang="en-US" dirty="0">
                <a:solidFill>
                  <a:srgbClr val="0070C0"/>
                </a:solidFill>
                <a:latin typeface="Roboto" panose="02000000000000000000" pitchFamily="2" charset="0"/>
                <a:ea typeface="Roboto" panose="02000000000000000000" pitchFamily="2" charset="0"/>
                <a:cs typeface="Roboto" panose="02000000000000000000" pitchFamily="2" charset="0"/>
              </a:rPr>
              <a:t>               Final choice </a:t>
            </a:r>
            <a:r>
              <a:rPr lang="en-US"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will be made </a:t>
            </a:r>
            <a:r>
              <a:rPr lang="en-US" dirty="0">
                <a:latin typeface="Roboto" panose="02000000000000000000" pitchFamily="2" charset="0"/>
                <a:ea typeface="Roboto" panose="02000000000000000000" pitchFamily="2" charset="0"/>
                <a:cs typeface="Roboto" panose="02000000000000000000" pitchFamily="2" charset="0"/>
              </a:rPr>
              <a:t>based on the results of the discrimination between signal and 	background tracks obtained with the pattern recognition algorithm</a:t>
            </a:r>
          </a:p>
          <a:p>
            <a:pPr lvl="2"/>
            <a:endParaRPr lang="en-US" dirty="0">
              <a:latin typeface="Roboto" panose="02000000000000000000" pitchFamily="2" charset="0"/>
              <a:ea typeface="Roboto" panose="02000000000000000000" pitchFamily="2" charset="0"/>
              <a:cs typeface="Roboto" panose="02000000000000000000" pitchFamily="2" charset="0"/>
            </a:endParaRPr>
          </a:p>
          <a:p>
            <a:pPr lvl="2"/>
            <a:r>
              <a:rPr lang="en-US" b="1" dirty="0">
                <a:latin typeface="Roboto" panose="02000000000000000000" pitchFamily="2" charset="0"/>
                <a:ea typeface="Roboto" panose="02000000000000000000" pitchFamily="2" charset="0"/>
                <a:cs typeface="Roboto" panose="02000000000000000000" pitchFamily="2" charset="0"/>
              </a:rPr>
              <a:t>Photodetectors</a:t>
            </a:r>
          </a:p>
          <a:p>
            <a:pPr marL="285750" lvl="2" indent="-285750">
              <a:buFont typeface="Arial" panose="020B0604020202020204" pitchFamily="34" charset="0"/>
              <a:buChar char="•"/>
            </a:pPr>
            <a:r>
              <a:rPr lang="en-US" dirty="0">
                <a:latin typeface="Roboto" panose="02000000000000000000" pitchFamily="2" charset="0"/>
                <a:ea typeface="Roboto" panose="02000000000000000000" pitchFamily="2" charset="0"/>
                <a:cs typeface="Roboto" panose="02000000000000000000" pitchFamily="2" charset="0"/>
              </a:rPr>
              <a:t>Two photodetector choices are under investigation: </a:t>
            </a:r>
            <a:r>
              <a:rPr lang="en-US" dirty="0" err="1">
                <a:latin typeface="Roboto" panose="02000000000000000000" pitchFamily="2" charset="0"/>
                <a:ea typeface="Roboto" panose="02000000000000000000" pitchFamily="2" charset="0"/>
                <a:cs typeface="Roboto" panose="02000000000000000000" pitchFamily="2" charset="0"/>
              </a:rPr>
              <a:t>SiPM</a:t>
            </a:r>
            <a:r>
              <a:rPr lang="en-US" dirty="0">
                <a:latin typeface="Roboto" panose="02000000000000000000" pitchFamily="2" charset="0"/>
                <a:ea typeface="Roboto" panose="02000000000000000000" pitchFamily="2" charset="0"/>
                <a:cs typeface="Roboto" panose="02000000000000000000" pitchFamily="2" charset="0"/>
              </a:rPr>
              <a:t>/MCP-PMT</a:t>
            </a:r>
          </a:p>
          <a:p>
            <a:pPr lvl="2">
              <a:spcBef>
                <a:spcPts val="600"/>
              </a:spcBef>
            </a:pPr>
            <a:r>
              <a:rPr lang="en-US" dirty="0">
                <a:latin typeface="Roboto" panose="02000000000000000000" pitchFamily="2" charset="0"/>
                <a:ea typeface="Roboto" panose="02000000000000000000" pitchFamily="2" charset="0"/>
                <a:cs typeface="Roboto" panose="02000000000000000000" pitchFamily="2" charset="0"/>
              </a:rPr>
              <a:t>               Decision is expected </a:t>
            </a:r>
            <a:r>
              <a:rPr lang="en-US" dirty="0">
                <a:solidFill>
                  <a:srgbClr val="0070C0"/>
                </a:solidFill>
                <a:latin typeface="Roboto" panose="02000000000000000000" pitchFamily="2" charset="0"/>
                <a:ea typeface="Roboto" panose="02000000000000000000" pitchFamily="2" charset="0"/>
                <a:cs typeface="Roboto" panose="02000000000000000000" pitchFamily="2" charset="0"/>
              </a:rPr>
              <a:t>after test beam of June 26</a:t>
            </a:r>
          </a:p>
          <a:p>
            <a:pPr marL="285750" lvl="2" indent="-285750">
              <a:buFont typeface="Arial" panose="020B0604020202020204" pitchFamily="34" charset="0"/>
              <a:buChar char="•"/>
            </a:pPr>
            <a:endParaRPr lang="en-US" dirty="0">
              <a:latin typeface="Roboto" panose="02000000000000000000" pitchFamily="2" charset="0"/>
              <a:ea typeface="Roboto" panose="02000000000000000000" pitchFamily="2" charset="0"/>
              <a:cs typeface="Roboto" panose="02000000000000000000" pitchFamily="2" charset="0"/>
            </a:endParaRPr>
          </a:p>
          <a:p>
            <a:pPr lvl="2"/>
            <a:r>
              <a:rPr lang="en-US" dirty="0">
                <a:solidFill>
                  <a:srgbClr val="FF0000"/>
                </a:solidFill>
                <a:latin typeface="Roboto" panose="02000000000000000000" pitchFamily="2" charset="0"/>
                <a:ea typeface="Roboto" panose="02000000000000000000" pitchFamily="2" charset="0"/>
                <a:cs typeface="Roboto" panose="02000000000000000000" pitchFamily="2" charset="0"/>
              </a:rPr>
              <a:t>TDR</a:t>
            </a:r>
            <a:r>
              <a:rPr lang="en-US" dirty="0">
                <a:latin typeface="Roboto" panose="02000000000000000000" pitchFamily="2" charset="0"/>
                <a:ea typeface="Roboto" panose="02000000000000000000" pitchFamily="2" charset="0"/>
                <a:cs typeface="Roboto" panose="02000000000000000000" pitchFamily="2" charset="0"/>
              </a:rPr>
              <a:t> is in preparation and will be submitted end of ‘25</a:t>
            </a:r>
          </a:p>
          <a:p>
            <a:pPr marL="285750" lvl="2" indent="-285750">
              <a:buFont typeface="Arial" panose="020B0604020202020204" pitchFamily="34" charset="0"/>
              <a:buChar char="•"/>
            </a:pPr>
            <a:endParaRPr lang="en-US" dirty="0">
              <a:latin typeface="Roboto" panose="02000000000000000000" pitchFamily="2" charset="0"/>
              <a:ea typeface="Roboto" panose="02000000000000000000" pitchFamily="2" charset="0"/>
              <a:cs typeface="Roboto" panose="02000000000000000000" pitchFamily="2" charset="0"/>
            </a:endParaRPr>
          </a:p>
          <a:p>
            <a:pPr lvl="2"/>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3" name="Slide Number Placeholder 2">
            <a:extLst>
              <a:ext uri="{FF2B5EF4-FFF2-40B4-BE49-F238E27FC236}">
                <a16:creationId xmlns:a16="http://schemas.microsoft.com/office/drawing/2014/main" id="{97F8A908-9945-0781-513C-15449B17E8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24</a:t>
            </a:fld>
            <a:endParaRPr lang="it"/>
          </a:p>
        </p:txBody>
      </p:sp>
      <p:sp>
        <p:nvSpPr>
          <p:cNvPr id="5" name="Right Arrow 4">
            <a:extLst>
              <a:ext uri="{FF2B5EF4-FFF2-40B4-BE49-F238E27FC236}">
                <a16:creationId xmlns:a16="http://schemas.microsoft.com/office/drawing/2014/main" id="{79DA132C-FED5-12B9-41C0-1D7C9E75D177}"/>
              </a:ext>
            </a:extLst>
          </p:cNvPr>
          <p:cNvSpPr/>
          <p:nvPr/>
        </p:nvSpPr>
        <p:spPr>
          <a:xfrm>
            <a:off x="622170" y="2852023"/>
            <a:ext cx="452486" cy="131974"/>
          </a:xfrm>
          <a:prstGeom prst="right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6" name="TextBox 5">
            <a:extLst>
              <a:ext uri="{FF2B5EF4-FFF2-40B4-BE49-F238E27FC236}">
                <a16:creationId xmlns:a16="http://schemas.microsoft.com/office/drawing/2014/main" id="{3F6A518C-3FB5-7FE2-D18F-CDB7F63EE4E8}"/>
              </a:ext>
            </a:extLst>
          </p:cNvPr>
          <p:cNvSpPr txBox="1"/>
          <p:nvPr/>
        </p:nvSpPr>
        <p:spPr>
          <a:xfrm>
            <a:off x="6013579" y="4205367"/>
            <a:ext cx="3488159" cy="369332"/>
          </a:xfrm>
          <a:prstGeom prst="rect">
            <a:avLst/>
          </a:prstGeom>
          <a:noFill/>
        </p:spPr>
        <p:txBody>
          <a:bodyPr wrap="square" rtlCol="0">
            <a:spAutoFit/>
          </a:bodyPr>
          <a:lstStyle/>
          <a:p>
            <a:r>
              <a:rPr lang="en-US" sz="1800" dirty="0"/>
              <a:t>Thanks for the attention!</a:t>
            </a:r>
          </a:p>
        </p:txBody>
      </p:sp>
      <p:sp>
        <p:nvSpPr>
          <p:cNvPr id="7" name="Right Arrow 6">
            <a:extLst>
              <a:ext uri="{FF2B5EF4-FFF2-40B4-BE49-F238E27FC236}">
                <a16:creationId xmlns:a16="http://schemas.microsoft.com/office/drawing/2014/main" id="{608B103C-FFDD-9224-B2A6-B40D1CFA5B36}"/>
              </a:ext>
            </a:extLst>
          </p:cNvPr>
          <p:cNvSpPr/>
          <p:nvPr/>
        </p:nvSpPr>
        <p:spPr>
          <a:xfrm>
            <a:off x="622170" y="3980014"/>
            <a:ext cx="452486" cy="131974"/>
          </a:xfrm>
          <a:prstGeom prst="right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138572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7CE6-6A6F-EFCF-C459-9118F8BD9171}"/>
              </a:ext>
            </a:extLst>
          </p:cNvPr>
          <p:cNvSpPr>
            <a:spLocks noGrp="1"/>
          </p:cNvSpPr>
          <p:nvPr>
            <p:ph type="title"/>
          </p:nvPr>
        </p:nvSpPr>
        <p:spPr/>
        <p:txBody>
          <a:bodyPr/>
          <a:lstStyle/>
          <a:p>
            <a:r>
              <a:rPr lang="en-US" dirty="0"/>
              <a:t>Backup slides</a:t>
            </a:r>
          </a:p>
        </p:txBody>
      </p:sp>
      <p:sp>
        <p:nvSpPr>
          <p:cNvPr id="3" name="Slide Number Placeholder 2">
            <a:extLst>
              <a:ext uri="{FF2B5EF4-FFF2-40B4-BE49-F238E27FC236}">
                <a16:creationId xmlns:a16="http://schemas.microsoft.com/office/drawing/2014/main" id="{EB8416E1-C78D-392C-0422-7F2C5BD4CC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25</a:t>
            </a:fld>
            <a:endParaRPr lang="it"/>
          </a:p>
        </p:txBody>
      </p:sp>
    </p:spTree>
    <p:extLst>
      <p:ext uri="{BB962C8B-B14F-4D97-AF65-F5344CB8AC3E}">
        <p14:creationId xmlns:p14="http://schemas.microsoft.com/office/powerpoint/2010/main" val="2558575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Channeling in bent crystals</a:t>
            </a:r>
            <a:endParaRPr/>
          </a:p>
        </p:txBody>
      </p:sp>
      <p:sp>
        <p:nvSpPr>
          <p:cNvPr id="146" name="Google Shape;146;p28"/>
          <p:cNvSpPr txBox="1"/>
          <p:nvPr/>
        </p:nvSpPr>
        <p:spPr>
          <a:xfrm>
            <a:off x="438150" y="1103700"/>
            <a:ext cx="413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147" name="Google Shape;147;p28"/>
          <p:cNvSpPr txBox="1"/>
          <p:nvPr/>
        </p:nvSpPr>
        <p:spPr>
          <a:xfrm>
            <a:off x="397600" y="1046900"/>
            <a:ext cx="821460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dirty="0">
                <a:latin typeface="Roboto"/>
                <a:ea typeface="Roboto"/>
                <a:cs typeface="Roboto"/>
                <a:sym typeface="Roboto"/>
              </a:rPr>
              <a:t>For positive charged particles, bent crystals can be used to</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it" dirty="0">
                <a:latin typeface="Roboto"/>
                <a:ea typeface="Roboto"/>
                <a:cs typeface="Roboto"/>
                <a:sym typeface="Roboto"/>
              </a:rPr>
              <a:t>In bent crystal we obtain:</a:t>
            </a:r>
            <a:endParaRPr dirty="0">
              <a:latin typeface="Roboto"/>
              <a:ea typeface="Roboto"/>
              <a:cs typeface="Roboto"/>
              <a:sym typeface="Roboto"/>
            </a:endParaRPr>
          </a:p>
          <a:p>
            <a:pPr marL="457200" lvl="0" indent="-317500" algn="l" rtl="0">
              <a:spcBef>
                <a:spcPts val="0"/>
              </a:spcBef>
              <a:spcAft>
                <a:spcPts val="0"/>
              </a:spcAft>
              <a:buSzPts val="1400"/>
              <a:buFont typeface="Roboto"/>
              <a:buChar char="-"/>
            </a:pPr>
            <a:r>
              <a:rPr lang="it" dirty="0">
                <a:latin typeface="Roboto"/>
                <a:ea typeface="Roboto"/>
                <a:cs typeface="Roboto"/>
                <a:sym typeface="Roboto"/>
              </a:rPr>
              <a:t>Electric field: E ~1 GeV/cm</a:t>
            </a:r>
            <a:endParaRPr dirty="0">
              <a:latin typeface="Roboto"/>
              <a:ea typeface="Roboto"/>
              <a:cs typeface="Roboto"/>
              <a:sym typeface="Roboto"/>
            </a:endParaRPr>
          </a:p>
          <a:p>
            <a:pPr marL="457200" lvl="0" indent="-317500" algn="l" rtl="0">
              <a:spcBef>
                <a:spcPts val="0"/>
              </a:spcBef>
              <a:spcAft>
                <a:spcPts val="0"/>
              </a:spcAft>
              <a:buSzPts val="1400"/>
              <a:buFont typeface="Roboto"/>
              <a:buChar char="-"/>
            </a:pPr>
            <a:r>
              <a:rPr lang="it" dirty="0">
                <a:latin typeface="Roboto"/>
                <a:ea typeface="Roboto"/>
                <a:cs typeface="Roboto"/>
                <a:sym typeface="Roboto"/>
              </a:rPr>
              <a:t>Effective magnetic field: B ~500 T</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it" dirty="0">
                <a:latin typeface="Roboto"/>
                <a:ea typeface="Roboto"/>
                <a:cs typeface="Roboto"/>
                <a:sym typeface="Roboto"/>
              </a:rPr>
              <a:t> </a:t>
            </a: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p:sp>
        <p:nvSpPr>
          <p:cNvPr id="148" name="Google Shape;148;p28"/>
          <p:cNvSpPr txBox="1"/>
          <p:nvPr/>
        </p:nvSpPr>
        <p:spPr>
          <a:xfrm>
            <a:off x="5029975" y="1493538"/>
            <a:ext cx="356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149" name="Google Shape;149;p28"/>
          <p:cNvPicPr preferRelativeResize="0"/>
          <p:nvPr/>
        </p:nvPicPr>
        <p:blipFill>
          <a:blip r:embed="rId3">
            <a:alphaModFix/>
          </a:blip>
          <a:stretch>
            <a:fillRect/>
          </a:stretch>
        </p:blipFill>
        <p:spPr>
          <a:xfrm>
            <a:off x="4444424" y="1583875"/>
            <a:ext cx="4506900" cy="2216629"/>
          </a:xfrm>
          <a:prstGeom prst="rect">
            <a:avLst/>
          </a:prstGeom>
          <a:noFill/>
          <a:ln>
            <a:noFill/>
          </a:ln>
        </p:spPr>
      </p:pic>
      <p:pic>
        <p:nvPicPr>
          <p:cNvPr id="150" name="Google Shape;150;p28"/>
          <p:cNvPicPr preferRelativeResize="0"/>
          <p:nvPr/>
        </p:nvPicPr>
        <p:blipFill rotWithShape="1">
          <a:blip r:embed="rId4">
            <a:alphaModFix/>
          </a:blip>
          <a:srcRect l="50714" t="69275" b="9497"/>
          <a:stretch/>
        </p:blipFill>
        <p:spPr>
          <a:xfrm>
            <a:off x="2121138" y="4221062"/>
            <a:ext cx="3828676" cy="623699"/>
          </a:xfrm>
          <a:prstGeom prst="rect">
            <a:avLst/>
          </a:prstGeom>
          <a:noFill/>
          <a:ln>
            <a:noFill/>
          </a:ln>
        </p:spPr>
      </p:pic>
      <p:pic>
        <p:nvPicPr>
          <p:cNvPr id="151" name="Google Shape;151;p28"/>
          <p:cNvPicPr preferRelativeResize="0"/>
          <p:nvPr/>
        </p:nvPicPr>
        <p:blipFill rotWithShape="1">
          <a:blip r:embed="rId4">
            <a:alphaModFix/>
          </a:blip>
          <a:srcRect r="48890" b="35064"/>
          <a:stretch/>
        </p:blipFill>
        <p:spPr>
          <a:xfrm>
            <a:off x="840601" y="1787775"/>
            <a:ext cx="3329101" cy="1599774"/>
          </a:xfrm>
          <a:prstGeom prst="rect">
            <a:avLst/>
          </a:prstGeom>
          <a:noFill/>
          <a:ln>
            <a:noFill/>
          </a:ln>
        </p:spPr>
      </p:pic>
      <p:sp>
        <p:nvSpPr>
          <p:cNvPr id="152" name="Google Shape;152;p28"/>
          <p:cNvSpPr txBox="1"/>
          <p:nvPr/>
        </p:nvSpPr>
        <p:spPr>
          <a:xfrm>
            <a:off x="1307100" y="1351900"/>
            <a:ext cx="2862600" cy="47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b="1">
                <a:latin typeface="Roboto"/>
                <a:ea typeface="Roboto"/>
                <a:cs typeface="Roboto"/>
                <a:sym typeface="Roboto"/>
              </a:rPr>
              <a:t>Steer</a:t>
            </a:r>
            <a:r>
              <a:rPr lang="it">
                <a:latin typeface="Roboto"/>
                <a:ea typeface="Roboto"/>
                <a:cs typeface="Roboto"/>
                <a:sym typeface="Roboto"/>
              </a:rPr>
              <a:t> particles at a given angle</a:t>
            </a:r>
            <a:endParaRPr sz="1300">
              <a:solidFill>
                <a:schemeClr val="dk2"/>
              </a:solidFill>
              <a:latin typeface="Roboto"/>
              <a:ea typeface="Roboto"/>
              <a:cs typeface="Roboto"/>
              <a:sym typeface="Roboto"/>
            </a:endParaRPr>
          </a:p>
        </p:txBody>
      </p:sp>
      <p:sp>
        <p:nvSpPr>
          <p:cNvPr id="153" name="Google Shape;153;p28"/>
          <p:cNvSpPr txBox="1"/>
          <p:nvPr/>
        </p:nvSpPr>
        <p:spPr>
          <a:xfrm>
            <a:off x="5029975" y="1351900"/>
            <a:ext cx="3828600" cy="33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a:latin typeface="Roboto"/>
                <a:ea typeface="Roboto"/>
                <a:cs typeface="Roboto"/>
                <a:sym typeface="Roboto"/>
              </a:rPr>
              <a:t>Induce </a:t>
            </a:r>
            <a:r>
              <a:rPr lang="it" b="1">
                <a:latin typeface="Roboto"/>
                <a:ea typeface="Roboto"/>
                <a:cs typeface="Roboto"/>
                <a:sym typeface="Roboto"/>
              </a:rPr>
              <a:t>spin precession</a:t>
            </a:r>
            <a:r>
              <a:rPr lang="it">
                <a:latin typeface="Roboto"/>
                <a:ea typeface="Roboto"/>
                <a:cs typeface="Roboto"/>
                <a:sym typeface="Roboto"/>
              </a:rPr>
              <a:t> in short distance</a:t>
            </a:r>
            <a:endParaRPr>
              <a:latin typeface="Roboto"/>
              <a:ea typeface="Roboto"/>
              <a:cs typeface="Roboto"/>
              <a:sym typeface="Roboto"/>
            </a:endParaRPr>
          </a:p>
          <a:p>
            <a:pPr marL="0" lvl="0" indent="0" algn="l" rtl="0">
              <a:spcBef>
                <a:spcPts val="0"/>
              </a:spcBef>
              <a:spcAft>
                <a:spcPts val="0"/>
              </a:spcAft>
              <a:buNone/>
            </a:pPr>
            <a:endParaRPr sz="1300">
              <a:solidFill>
                <a:schemeClr val="dk2"/>
              </a:solidFill>
              <a:latin typeface="Roboto"/>
              <a:ea typeface="Roboto"/>
              <a:cs typeface="Roboto"/>
              <a:sym typeface="Roboto"/>
            </a:endParaRPr>
          </a:p>
        </p:txBody>
      </p:sp>
      <p:pic>
        <p:nvPicPr>
          <p:cNvPr id="154" name="Google Shape;154;p28"/>
          <p:cNvPicPr preferRelativeResize="0"/>
          <p:nvPr/>
        </p:nvPicPr>
        <p:blipFill rotWithShape="1">
          <a:blip r:embed="rId5">
            <a:alphaModFix/>
          </a:blip>
          <a:srcRect l="45598"/>
          <a:stretch/>
        </p:blipFill>
        <p:spPr>
          <a:xfrm>
            <a:off x="5768250" y="3800500"/>
            <a:ext cx="3329099" cy="1044240"/>
          </a:xfrm>
          <a:prstGeom prst="rect">
            <a:avLst/>
          </a:prstGeom>
          <a:noFill/>
          <a:ln>
            <a:noFill/>
          </a:ln>
        </p:spPr>
      </p:pic>
      <p:cxnSp>
        <p:nvCxnSpPr>
          <p:cNvPr id="155" name="Google Shape;155;p28"/>
          <p:cNvCxnSpPr/>
          <p:nvPr/>
        </p:nvCxnSpPr>
        <p:spPr>
          <a:xfrm>
            <a:off x="4351775" y="1583875"/>
            <a:ext cx="0" cy="1854900"/>
          </a:xfrm>
          <a:prstGeom prst="straightConnector1">
            <a:avLst/>
          </a:prstGeom>
          <a:noFill/>
          <a:ln w="9525" cap="flat" cmpd="sng">
            <a:solidFill>
              <a:schemeClr val="dk2"/>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AC1762D9-56ED-A705-49BB-C798E643B4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26</a:t>
            </a:fld>
            <a:endParaRPr lang="it"/>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4E726-13FA-2171-965B-B0CA31B8A40F}"/>
              </a:ext>
            </a:extLst>
          </p:cNvPr>
          <p:cNvSpPr>
            <a:spLocks noGrp="1"/>
          </p:cNvSpPr>
          <p:nvPr>
            <p:ph type="title"/>
          </p:nvPr>
        </p:nvSpPr>
        <p:spPr/>
        <p:txBody>
          <a:bodyPr/>
          <a:lstStyle/>
          <a:p>
            <a:r>
              <a:rPr lang="en-US" dirty="0"/>
              <a:t>QE/PDE of photosensors</a:t>
            </a:r>
          </a:p>
        </p:txBody>
      </p:sp>
      <p:sp>
        <p:nvSpPr>
          <p:cNvPr id="3" name="Slide Number Placeholder 2">
            <a:extLst>
              <a:ext uri="{FF2B5EF4-FFF2-40B4-BE49-F238E27FC236}">
                <a16:creationId xmlns:a16="http://schemas.microsoft.com/office/drawing/2014/main" id="{5B8D883E-2305-3B67-3586-1D853A408F5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27</a:t>
            </a:fld>
            <a:endParaRPr lang="it"/>
          </a:p>
        </p:txBody>
      </p:sp>
      <p:pic>
        <p:nvPicPr>
          <p:cNvPr id="4" name="Picture 2">
            <a:extLst>
              <a:ext uri="{FF2B5EF4-FFF2-40B4-BE49-F238E27FC236}">
                <a16:creationId xmlns:a16="http://schemas.microsoft.com/office/drawing/2014/main" id="{8E2AD4F3-22CA-D0E4-A760-56262D785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830" y="1894380"/>
            <a:ext cx="3927828" cy="2144622"/>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07;p32">
            <a:extLst>
              <a:ext uri="{FF2B5EF4-FFF2-40B4-BE49-F238E27FC236}">
                <a16:creationId xmlns:a16="http://schemas.microsoft.com/office/drawing/2014/main" id="{288F7FC2-8279-42E2-0238-201EE99C0A89}"/>
              </a:ext>
            </a:extLst>
          </p:cNvPr>
          <p:cNvSpPr txBox="1"/>
          <p:nvPr/>
        </p:nvSpPr>
        <p:spPr>
          <a:xfrm rot="10800000" flipV="1">
            <a:off x="5249008" y="1368267"/>
            <a:ext cx="2598054" cy="4571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solidFill>
                  <a:srgbClr val="FF0000"/>
                </a:solidFill>
                <a:latin typeface="Roboto"/>
                <a:ea typeface="Roboto"/>
                <a:cs typeface="Roboto"/>
                <a:sym typeface="Roboto"/>
              </a:rPr>
              <a:t>PDE</a:t>
            </a:r>
            <a:r>
              <a:rPr lang="it" dirty="0">
                <a:solidFill>
                  <a:schemeClr val="tx1">
                    <a:lumMod val="50000"/>
                  </a:schemeClr>
                </a:solidFill>
                <a:latin typeface="Roboto"/>
                <a:ea typeface="Roboto"/>
                <a:cs typeface="Roboto"/>
                <a:sym typeface="Roboto"/>
              </a:rPr>
              <a:t> for MCCP Hamamatsu </a:t>
            </a:r>
            <a:endParaRPr dirty="0">
              <a:solidFill>
                <a:schemeClr val="tx1">
                  <a:lumMod val="50000"/>
                </a:schemeClr>
              </a:solidFill>
              <a:latin typeface="Roboto"/>
              <a:ea typeface="Roboto"/>
              <a:cs typeface="Roboto"/>
              <a:sym typeface="Roboto"/>
            </a:endParaRPr>
          </a:p>
        </p:txBody>
      </p:sp>
      <p:sp>
        <p:nvSpPr>
          <p:cNvPr id="6" name="TextBox 5">
            <a:extLst>
              <a:ext uri="{FF2B5EF4-FFF2-40B4-BE49-F238E27FC236}">
                <a16:creationId xmlns:a16="http://schemas.microsoft.com/office/drawing/2014/main" id="{DB254A87-BDB0-54F1-A84A-9ECA4D31FFDF}"/>
              </a:ext>
            </a:extLst>
          </p:cNvPr>
          <p:cNvSpPr txBox="1"/>
          <p:nvPr/>
        </p:nvSpPr>
        <p:spPr>
          <a:xfrm>
            <a:off x="1366742" y="1368266"/>
            <a:ext cx="1529586" cy="307777"/>
          </a:xfrm>
          <a:prstGeom prst="rect">
            <a:avLst/>
          </a:prstGeom>
          <a:noFill/>
        </p:spPr>
        <p:txBody>
          <a:bodyPr wrap="none" rtlCol="0">
            <a:spAutoFit/>
          </a:bodyPr>
          <a:lstStyle/>
          <a:p>
            <a:r>
              <a:rPr lang="en-US" dirty="0"/>
              <a:t>QE of MCP-PMT</a:t>
            </a:r>
          </a:p>
        </p:txBody>
      </p:sp>
      <p:pic>
        <p:nvPicPr>
          <p:cNvPr id="7" name="Picture 6">
            <a:extLst>
              <a:ext uri="{FF2B5EF4-FFF2-40B4-BE49-F238E27FC236}">
                <a16:creationId xmlns:a16="http://schemas.microsoft.com/office/drawing/2014/main" id="{76078945-920D-5A4D-6544-9C0AB2A6B967}"/>
              </a:ext>
            </a:extLst>
          </p:cNvPr>
          <p:cNvPicPr>
            <a:picLocks noChangeAspect="1"/>
          </p:cNvPicPr>
          <p:nvPr/>
        </p:nvPicPr>
        <p:blipFill>
          <a:blip r:embed="rId3"/>
          <a:stretch>
            <a:fillRect/>
          </a:stretch>
        </p:blipFill>
        <p:spPr>
          <a:xfrm>
            <a:off x="311725" y="1676043"/>
            <a:ext cx="3639621" cy="3164221"/>
          </a:xfrm>
          <a:prstGeom prst="rect">
            <a:avLst/>
          </a:prstGeom>
        </p:spPr>
      </p:pic>
    </p:spTree>
    <p:extLst>
      <p:ext uri="{BB962C8B-B14F-4D97-AF65-F5344CB8AC3E}">
        <p14:creationId xmlns:p14="http://schemas.microsoft.com/office/powerpoint/2010/main" val="2629680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0"/>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Proof-of-principle test: TWOCRYST</a:t>
            </a:r>
            <a:endParaRPr/>
          </a:p>
        </p:txBody>
      </p:sp>
      <p:sp>
        <p:nvSpPr>
          <p:cNvPr id="274" name="Google Shape;274;p40"/>
          <p:cNvSpPr txBox="1"/>
          <p:nvPr/>
        </p:nvSpPr>
        <p:spPr>
          <a:xfrm>
            <a:off x="367050" y="1041925"/>
            <a:ext cx="8181600" cy="377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it" sz="1350" dirty="0"/>
              <a:t>Proof of principle </a:t>
            </a:r>
            <a:r>
              <a:rPr lang="it" sz="1350" b="1" dirty="0"/>
              <a:t>TWOCRYST</a:t>
            </a:r>
            <a:r>
              <a:rPr lang="it" sz="1350" dirty="0"/>
              <a:t> approved by the LMC committee and installed in March 2025: </a:t>
            </a:r>
            <a:endParaRPr sz="1350" dirty="0"/>
          </a:p>
          <a:p>
            <a:pPr marL="457200" lvl="0" indent="-314325" algn="l" rtl="0">
              <a:lnSpc>
                <a:spcPct val="115000"/>
              </a:lnSpc>
              <a:spcBef>
                <a:spcPts val="0"/>
              </a:spcBef>
              <a:spcAft>
                <a:spcPts val="0"/>
              </a:spcAft>
              <a:buSzPts val="1350"/>
              <a:buChar char="-"/>
            </a:pPr>
            <a:r>
              <a:rPr lang="it" sz="1350" dirty="0"/>
              <a:t>Demonstration of feasibility and measurement of double channeling at TeV energy </a:t>
            </a: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0" lvl="0" indent="0" algn="l" rtl="0">
              <a:lnSpc>
                <a:spcPct val="115000"/>
              </a:lnSpc>
              <a:spcBef>
                <a:spcPts val="0"/>
              </a:spcBef>
              <a:spcAft>
                <a:spcPts val="0"/>
              </a:spcAft>
              <a:buNone/>
            </a:pPr>
            <a:endParaRPr sz="1350" dirty="0"/>
          </a:p>
          <a:p>
            <a:pPr marL="457200" lvl="0" indent="0" algn="l" rtl="0">
              <a:lnSpc>
                <a:spcPct val="115000"/>
              </a:lnSpc>
              <a:spcBef>
                <a:spcPts val="0"/>
              </a:spcBef>
              <a:spcAft>
                <a:spcPts val="0"/>
              </a:spcAft>
              <a:buNone/>
            </a:pPr>
            <a:endParaRPr sz="1350" dirty="0"/>
          </a:p>
          <a:p>
            <a:pPr marL="0" lvl="0" indent="0" algn="l" rtl="0">
              <a:spcBef>
                <a:spcPts val="0"/>
              </a:spcBef>
              <a:spcAft>
                <a:spcPts val="0"/>
              </a:spcAft>
              <a:buNone/>
            </a:pPr>
            <a:endParaRPr sz="1300" dirty="0">
              <a:solidFill>
                <a:schemeClr val="dk2"/>
              </a:solidFill>
              <a:latin typeface="Roboto"/>
              <a:ea typeface="Roboto"/>
              <a:cs typeface="Roboto"/>
              <a:sym typeface="Roboto"/>
            </a:endParaRPr>
          </a:p>
        </p:txBody>
      </p:sp>
      <p:pic>
        <p:nvPicPr>
          <p:cNvPr id="275" name="Google Shape;275;p40"/>
          <p:cNvPicPr preferRelativeResize="0"/>
          <p:nvPr/>
        </p:nvPicPr>
        <p:blipFill>
          <a:blip r:embed="rId3">
            <a:alphaModFix/>
          </a:blip>
          <a:stretch>
            <a:fillRect/>
          </a:stretch>
        </p:blipFill>
        <p:spPr>
          <a:xfrm>
            <a:off x="1033650" y="1773775"/>
            <a:ext cx="3683348" cy="2071875"/>
          </a:xfrm>
          <a:prstGeom prst="rect">
            <a:avLst/>
          </a:prstGeom>
          <a:noFill/>
          <a:ln>
            <a:noFill/>
          </a:ln>
        </p:spPr>
      </p:pic>
      <p:pic>
        <p:nvPicPr>
          <p:cNvPr id="276" name="Google Shape;276;p40"/>
          <p:cNvPicPr preferRelativeResize="0"/>
          <p:nvPr/>
        </p:nvPicPr>
        <p:blipFill>
          <a:blip r:embed="rId4">
            <a:alphaModFix/>
          </a:blip>
          <a:stretch>
            <a:fillRect/>
          </a:stretch>
        </p:blipFill>
        <p:spPr>
          <a:xfrm>
            <a:off x="5121124" y="1767378"/>
            <a:ext cx="3813949" cy="2510901"/>
          </a:xfrm>
          <a:prstGeom prst="rect">
            <a:avLst/>
          </a:prstGeom>
          <a:noFill/>
          <a:ln>
            <a:noFill/>
          </a:ln>
        </p:spPr>
      </p:pic>
      <p:sp>
        <p:nvSpPr>
          <p:cNvPr id="277" name="Google Shape;277;p40"/>
          <p:cNvSpPr txBox="1"/>
          <p:nvPr/>
        </p:nvSpPr>
        <p:spPr>
          <a:xfrm>
            <a:off x="5295750" y="1773775"/>
            <a:ext cx="3252900" cy="2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b="1">
                <a:latin typeface="Roboto"/>
                <a:ea typeface="Roboto"/>
                <a:cs typeface="Roboto"/>
                <a:sym typeface="Roboto"/>
              </a:rPr>
              <a:t>Results of MD in June 25</a:t>
            </a:r>
            <a:endParaRPr sz="1300" b="1">
              <a:latin typeface="Roboto"/>
              <a:ea typeface="Roboto"/>
              <a:cs typeface="Roboto"/>
              <a:sym typeface="Roboto"/>
            </a:endParaRPr>
          </a:p>
        </p:txBody>
      </p:sp>
      <p:sp>
        <p:nvSpPr>
          <p:cNvPr id="278" name="Google Shape;278;p40"/>
          <p:cNvSpPr txBox="1"/>
          <p:nvPr/>
        </p:nvSpPr>
        <p:spPr>
          <a:xfrm>
            <a:off x="710600" y="3901100"/>
            <a:ext cx="4291800" cy="623700"/>
          </a:xfrm>
          <a:prstGeom prst="rect">
            <a:avLst/>
          </a:prstGeom>
          <a:noFill/>
          <a:ln>
            <a:noFill/>
          </a:ln>
        </p:spPr>
        <p:txBody>
          <a:bodyPr spcFirstLastPara="1" wrap="square" lIns="91425" tIns="91425" rIns="91425" bIns="91425" anchor="t" anchorCtr="0">
            <a:noAutofit/>
          </a:bodyPr>
          <a:lstStyle/>
          <a:p>
            <a:pPr marL="457200" lvl="0" indent="-314325" algn="l" rtl="0">
              <a:lnSpc>
                <a:spcPct val="115000"/>
              </a:lnSpc>
              <a:spcBef>
                <a:spcPts val="0"/>
              </a:spcBef>
              <a:spcAft>
                <a:spcPts val="0"/>
              </a:spcAft>
              <a:buSzPts val="1350"/>
              <a:buChar char="●"/>
            </a:pPr>
            <a:r>
              <a:rPr lang="it" sz="1350" b="1">
                <a:solidFill>
                  <a:srgbClr val="FF0000"/>
                </a:solidFill>
              </a:rPr>
              <a:t>Roman Pots</a:t>
            </a:r>
            <a:r>
              <a:rPr lang="it" sz="1350"/>
              <a:t>: allow tracker detectors to be placed in a secondary vacuum within beam pipe</a:t>
            </a:r>
            <a:endParaRPr sz="1300">
              <a:solidFill>
                <a:schemeClr val="dk2"/>
              </a:solidFill>
              <a:latin typeface="Roboto"/>
              <a:ea typeface="Roboto"/>
              <a:cs typeface="Roboto"/>
              <a:sym typeface="Roboto"/>
            </a:endParaRPr>
          </a:p>
        </p:txBody>
      </p:sp>
      <p:sp>
        <p:nvSpPr>
          <p:cNvPr id="279" name="Google Shape;279;p40"/>
          <p:cNvSpPr/>
          <p:nvPr/>
        </p:nvSpPr>
        <p:spPr>
          <a:xfrm>
            <a:off x="2255300" y="1832775"/>
            <a:ext cx="1553100" cy="1953900"/>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oboto"/>
              <a:ea typeface="Roboto"/>
              <a:cs typeface="Roboto"/>
              <a:sym typeface="Roboto"/>
            </a:endParaRPr>
          </a:p>
        </p:txBody>
      </p:sp>
      <p:sp>
        <p:nvSpPr>
          <p:cNvPr id="2" name="Slide Number Placeholder 1">
            <a:extLst>
              <a:ext uri="{FF2B5EF4-FFF2-40B4-BE49-F238E27FC236}">
                <a16:creationId xmlns:a16="http://schemas.microsoft.com/office/drawing/2014/main" id="{5028642F-F856-F43D-4F66-FF126DE08C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28</a:t>
            </a:fld>
            <a:endParaRPr lang="it"/>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97855074-FBDC-8B51-03A4-86ED5FB7A8A5}"/>
            </a:ext>
          </a:extLst>
        </p:cNvPr>
        <p:cNvGrpSpPr/>
        <p:nvPr/>
      </p:nvGrpSpPr>
      <p:grpSpPr>
        <a:xfrm>
          <a:off x="0" y="0"/>
          <a:ext cx="0" cy="0"/>
          <a:chOff x="0" y="0"/>
          <a:chExt cx="0" cy="0"/>
        </a:xfrm>
      </p:grpSpPr>
      <p:pic>
        <p:nvPicPr>
          <p:cNvPr id="168" name="Google Shape;168;p30">
            <a:extLst>
              <a:ext uri="{FF2B5EF4-FFF2-40B4-BE49-F238E27FC236}">
                <a16:creationId xmlns:a16="http://schemas.microsoft.com/office/drawing/2014/main" id="{7361EE9D-2CCD-8736-DAB2-75D0D59BF0CA}"/>
              </a:ext>
            </a:extLst>
          </p:cNvPr>
          <p:cNvPicPr preferRelativeResize="0"/>
          <p:nvPr/>
        </p:nvPicPr>
        <p:blipFill>
          <a:blip r:embed="rId3">
            <a:alphaModFix/>
          </a:blip>
          <a:stretch>
            <a:fillRect/>
          </a:stretch>
        </p:blipFill>
        <p:spPr>
          <a:xfrm>
            <a:off x="3914725" y="1031982"/>
            <a:ext cx="3081473" cy="842700"/>
          </a:xfrm>
          <a:prstGeom prst="rect">
            <a:avLst/>
          </a:prstGeom>
          <a:noFill/>
          <a:ln>
            <a:noFill/>
          </a:ln>
        </p:spPr>
      </p:pic>
      <p:sp>
        <p:nvSpPr>
          <p:cNvPr id="169" name="Google Shape;169;p30">
            <a:extLst>
              <a:ext uri="{FF2B5EF4-FFF2-40B4-BE49-F238E27FC236}">
                <a16:creationId xmlns:a16="http://schemas.microsoft.com/office/drawing/2014/main" id="{C06104E1-3538-6ED1-75F3-AEACD51F8782}"/>
              </a:ext>
            </a:extLst>
          </p:cNvPr>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Λ</a:t>
            </a:r>
            <a:r>
              <a:rPr lang="it" baseline="-25000"/>
              <a:t>c</a:t>
            </a:r>
            <a:r>
              <a:rPr lang="it" baseline="30000"/>
              <a:t>+</a:t>
            </a:r>
            <a:r>
              <a:rPr lang="it"/>
              <a:t> signal and identification</a:t>
            </a:r>
            <a:endParaRPr/>
          </a:p>
        </p:txBody>
      </p:sp>
      <p:sp>
        <p:nvSpPr>
          <p:cNvPr id="170" name="Google Shape;170;p30">
            <a:extLst>
              <a:ext uri="{FF2B5EF4-FFF2-40B4-BE49-F238E27FC236}">
                <a16:creationId xmlns:a16="http://schemas.microsoft.com/office/drawing/2014/main" id="{5B311428-710F-476E-BB5C-4D1E4F1D94F4}"/>
              </a:ext>
            </a:extLst>
          </p:cNvPr>
          <p:cNvSpPr txBox="1"/>
          <p:nvPr/>
        </p:nvSpPr>
        <p:spPr>
          <a:xfrm>
            <a:off x="535360" y="974307"/>
            <a:ext cx="3570063" cy="8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latin typeface="Roboto"/>
                <a:ea typeface="Roboto"/>
                <a:cs typeface="Roboto"/>
                <a:sym typeface="Roboto"/>
              </a:rPr>
              <a:t>Charm baryons are produced </a:t>
            </a:r>
          </a:p>
          <a:p>
            <a:pPr marL="285750" lvl="0" indent="-285750" algn="l" rtl="0">
              <a:spcBef>
                <a:spcPts val="0"/>
              </a:spcBef>
              <a:spcAft>
                <a:spcPts val="0"/>
              </a:spcAft>
              <a:buFont typeface="Arial" panose="020B0604020202020204" pitchFamily="34" charset="0"/>
              <a:buChar char="•"/>
            </a:pPr>
            <a:r>
              <a:rPr lang="it" dirty="0">
                <a:latin typeface="Roboto"/>
                <a:ea typeface="Roboto"/>
                <a:cs typeface="Roboto"/>
                <a:sym typeface="Roboto"/>
              </a:rPr>
              <a:t>with very high momentum O(1 TeV)</a:t>
            </a:r>
          </a:p>
          <a:p>
            <a:pPr marL="285750" lvl="0" indent="-285750" algn="l" rtl="0">
              <a:spcBef>
                <a:spcPts val="0"/>
              </a:spcBef>
              <a:spcAft>
                <a:spcPts val="0"/>
              </a:spcAft>
              <a:buFont typeface="Arial" panose="020B0604020202020204" pitchFamily="34" charset="0"/>
              <a:buChar char="•"/>
            </a:pPr>
            <a:r>
              <a:rPr lang="it" dirty="0">
                <a:latin typeface="Roboto"/>
                <a:ea typeface="Roboto"/>
                <a:cs typeface="Roboto"/>
                <a:sym typeface="Roboto"/>
              </a:rPr>
              <a:t>in forward direction at 7 mrad and very collimated (&lt;3mrad)</a:t>
            </a:r>
          </a:p>
          <a:p>
            <a:pPr marL="0" lvl="0" indent="0" algn="l" rtl="0">
              <a:spcBef>
                <a:spcPts val="0"/>
              </a:spcBef>
              <a:spcAft>
                <a:spcPts val="0"/>
              </a:spcAft>
              <a:buNone/>
            </a:pPr>
            <a:endParaRPr dirty="0">
              <a:latin typeface="Roboto"/>
              <a:ea typeface="Roboto"/>
              <a:cs typeface="Roboto"/>
              <a:sym typeface="Roboto"/>
            </a:endParaRPr>
          </a:p>
        </p:txBody>
      </p:sp>
      <p:sp>
        <p:nvSpPr>
          <p:cNvPr id="171" name="Google Shape;171;p30">
            <a:extLst>
              <a:ext uri="{FF2B5EF4-FFF2-40B4-BE49-F238E27FC236}">
                <a16:creationId xmlns:a16="http://schemas.microsoft.com/office/drawing/2014/main" id="{C57712FD-DA86-8FFB-F976-DFF6479B50AE}"/>
              </a:ext>
            </a:extLst>
          </p:cNvPr>
          <p:cNvSpPr txBox="1"/>
          <p:nvPr/>
        </p:nvSpPr>
        <p:spPr>
          <a:xfrm>
            <a:off x="6753125" y="825491"/>
            <a:ext cx="3379200" cy="5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a:solidFill>
                  <a:srgbClr val="222222"/>
                </a:solidFill>
                <a:latin typeface="Roboto"/>
                <a:ea typeface="Roboto"/>
                <a:cs typeface="Roboto"/>
                <a:sym typeface="Roboto"/>
              </a:rPr>
              <a:t>Momentum of </a:t>
            </a:r>
            <a:r>
              <a:rPr lang="it">
                <a:solidFill>
                  <a:srgbClr val="222222"/>
                </a:solidFill>
                <a:latin typeface="Roboto"/>
                <a:ea typeface="Roboto"/>
                <a:cs typeface="Roboto"/>
                <a:sym typeface="Roboto"/>
              </a:rPr>
              <a:t>Λ</a:t>
            </a:r>
            <a:r>
              <a:rPr lang="it" baseline="-25000">
                <a:solidFill>
                  <a:srgbClr val="222222"/>
                </a:solidFill>
                <a:latin typeface="Roboto"/>
                <a:ea typeface="Roboto"/>
                <a:cs typeface="Roboto"/>
                <a:sym typeface="Roboto"/>
              </a:rPr>
              <a:t>c</a:t>
            </a:r>
            <a:r>
              <a:rPr lang="it" baseline="30000">
                <a:solidFill>
                  <a:srgbClr val="222222"/>
                </a:solidFill>
                <a:latin typeface="Roboto"/>
                <a:ea typeface="Roboto"/>
                <a:cs typeface="Roboto"/>
                <a:sym typeface="Roboto"/>
              </a:rPr>
              <a:t>+</a:t>
            </a:r>
            <a:r>
              <a:rPr lang="it">
                <a:solidFill>
                  <a:srgbClr val="222222"/>
                </a:solidFill>
                <a:latin typeface="Roboto"/>
                <a:ea typeface="Roboto"/>
                <a:cs typeface="Roboto"/>
                <a:sym typeface="Roboto"/>
              </a:rPr>
              <a:t> products</a:t>
            </a:r>
            <a:endParaRPr sz="1300">
              <a:solidFill>
                <a:srgbClr val="222222"/>
              </a:solidFill>
              <a:latin typeface="Roboto"/>
              <a:ea typeface="Roboto"/>
              <a:cs typeface="Roboto"/>
              <a:sym typeface="Roboto"/>
            </a:endParaRPr>
          </a:p>
        </p:txBody>
      </p:sp>
      <p:sp>
        <p:nvSpPr>
          <p:cNvPr id="173" name="Google Shape;173;p30">
            <a:extLst>
              <a:ext uri="{FF2B5EF4-FFF2-40B4-BE49-F238E27FC236}">
                <a16:creationId xmlns:a16="http://schemas.microsoft.com/office/drawing/2014/main" id="{5005286A-9736-04E8-7263-F6960B883A23}"/>
              </a:ext>
            </a:extLst>
          </p:cNvPr>
          <p:cNvSpPr/>
          <p:nvPr/>
        </p:nvSpPr>
        <p:spPr>
          <a:xfrm>
            <a:off x="5915525" y="1023475"/>
            <a:ext cx="837600" cy="381316"/>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oboto"/>
              <a:ea typeface="Roboto"/>
              <a:cs typeface="Roboto"/>
              <a:sym typeface="Roboto"/>
            </a:endParaRPr>
          </a:p>
        </p:txBody>
      </p:sp>
      <p:pic>
        <p:nvPicPr>
          <p:cNvPr id="174" name="Google Shape;174;p30">
            <a:extLst>
              <a:ext uri="{FF2B5EF4-FFF2-40B4-BE49-F238E27FC236}">
                <a16:creationId xmlns:a16="http://schemas.microsoft.com/office/drawing/2014/main" id="{3846A4D5-EFA9-E42E-3DC7-A8218485A9C0}"/>
              </a:ext>
            </a:extLst>
          </p:cNvPr>
          <p:cNvPicPr preferRelativeResize="0"/>
          <p:nvPr/>
        </p:nvPicPr>
        <p:blipFill>
          <a:blip r:embed="rId4">
            <a:alphaModFix/>
          </a:blip>
          <a:stretch>
            <a:fillRect/>
          </a:stretch>
        </p:blipFill>
        <p:spPr>
          <a:xfrm>
            <a:off x="6811623" y="1134400"/>
            <a:ext cx="1994677" cy="1513500"/>
          </a:xfrm>
          <a:prstGeom prst="rect">
            <a:avLst/>
          </a:prstGeom>
          <a:noFill/>
          <a:ln>
            <a:noFill/>
          </a:ln>
        </p:spPr>
      </p:pic>
      <p:cxnSp>
        <p:nvCxnSpPr>
          <p:cNvPr id="175" name="Google Shape;175;p30">
            <a:extLst>
              <a:ext uri="{FF2B5EF4-FFF2-40B4-BE49-F238E27FC236}">
                <a16:creationId xmlns:a16="http://schemas.microsoft.com/office/drawing/2014/main" id="{3AC7A849-4FD0-336E-801D-8DCE39F7A3AD}"/>
              </a:ext>
            </a:extLst>
          </p:cNvPr>
          <p:cNvCxnSpPr/>
          <p:nvPr/>
        </p:nvCxnSpPr>
        <p:spPr>
          <a:xfrm>
            <a:off x="6706698" y="1311582"/>
            <a:ext cx="579000" cy="283500"/>
          </a:xfrm>
          <a:prstGeom prst="straightConnector1">
            <a:avLst/>
          </a:prstGeom>
          <a:noFill/>
          <a:ln w="9525" cap="flat" cmpd="sng">
            <a:solidFill>
              <a:srgbClr val="FF0000"/>
            </a:solidFill>
            <a:prstDash val="solid"/>
            <a:round/>
            <a:headEnd type="none" w="med" len="med"/>
            <a:tailEnd type="triangle" w="med" len="med"/>
          </a:ln>
        </p:spPr>
      </p:cxnSp>
      <p:sp>
        <p:nvSpPr>
          <p:cNvPr id="176" name="Google Shape;176;p30">
            <a:extLst>
              <a:ext uri="{FF2B5EF4-FFF2-40B4-BE49-F238E27FC236}">
                <a16:creationId xmlns:a16="http://schemas.microsoft.com/office/drawing/2014/main" id="{89634A28-A882-B228-A27A-1242BABBFDED}"/>
              </a:ext>
            </a:extLst>
          </p:cNvPr>
          <p:cNvSpPr txBox="1"/>
          <p:nvPr/>
        </p:nvSpPr>
        <p:spPr>
          <a:xfrm>
            <a:off x="158125" y="2852713"/>
            <a:ext cx="7866300" cy="19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oboto"/>
              <a:ea typeface="Roboto"/>
              <a:cs typeface="Roboto"/>
              <a:sym typeface="Roboto"/>
            </a:endParaRPr>
          </a:p>
          <a:p>
            <a:pPr marL="0" lvl="0" indent="0" algn="l" rtl="0">
              <a:lnSpc>
                <a:spcPct val="115000"/>
              </a:lnSpc>
              <a:spcBef>
                <a:spcPts val="0"/>
              </a:spcBef>
              <a:spcAft>
                <a:spcPts val="0"/>
              </a:spcAft>
              <a:buNone/>
            </a:pPr>
            <a:r>
              <a:rPr lang="it" sz="1100"/>
              <a: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177" name="Google Shape;177;p30">
            <a:extLst>
              <a:ext uri="{FF2B5EF4-FFF2-40B4-BE49-F238E27FC236}">
                <a16:creationId xmlns:a16="http://schemas.microsoft.com/office/drawing/2014/main" id="{EAD6F2C0-D752-852F-215F-9F8329D5DCF1}"/>
              </a:ext>
            </a:extLst>
          </p:cNvPr>
          <p:cNvPicPr preferRelativeResize="0"/>
          <p:nvPr/>
        </p:nvPicPr>
        <p:blipFill rotWithShape="1">
          <a:blip r:embed="rId5">
            <a:alphaModFix/>
          </a:blip>
          <a:srcRect b="2505"/>
          <a:stretch/>
        </p:blipFill>
        <p:spPr>
          <a:xfrm>
            <a:off x="5597622" y="3098993"/>
            <a:ext cx="2566325" cy="1811124"/>
          </a:xfrm>
          <a:prstGeom prst="rect">
            <a:avLst/>
          </a:prstGeom>
          <a:noFill/>
          <a:ln>
            <a:noFill/>
          </a:ln>
        </p:spPr>
      </p:pic>
      <p:sp>
        <p:nvSpPr>
          <p:cNvPr id="178" name="Google Shape;178;p30">
            <a:extLst>
              <a:ext uri="{FF2B5EF4-FFF2-40B4-BE49-F238E27FC236}">
                <a16:creationId xmlns:a16="http://schemas.microsoft.com/office/drawing/2014/main" id="{FCFDBA4F-2999-162C-04E3-DF1FA6F45F0A}"/>
              </a:ext>
            </a:extLst>
          </p:cNvPr>
          <p:cNvSpPr txBox="1"/>
          <p:nvPr/>
        </p:nvSpPr>
        <p:spPr>
          <a:xfrm>
            <a:off x="796208" y="3626160"/>
            <a:ext cx="2496698" cy="116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latin typeface="Roboto"/>
                <a:ea typeface="Roboto"/>
                <a:cs typeface="Roboto"/>
                <a:sym typeface="Roboto"/>
              </a:rPr>
              <a:t>PID based on momentum (highest momentum = p)</a:t>
            </a:r>
          </a:p>
          <a:p>
            <a:pPr marL="0" lvl="0" indent="0" algn="l" rtl="0">
              <a:spcBef>
                <a:spcPts val="0"/>
              </a:spcBef>
              <a:spcAft>
                <a:spcPts val="0"/>
              </a:spcAft>
              <a:buNone/>
            </a:pPr>
            <a:r>
              <a:rPr lang="it" dirty="0">
                <a:latin typeface="Roboto"/>
                <a:ea typeface="Roboto"/>
                <a:cs typeface="Roboto"/>
                <a:sym typeface="Roboto"/>
              </a:rPr>
              <a:t>gives a signal efficiency of 60% with poor background rejection (~80%)</a:t>
            </a:r>
            <a:endParaRPr dirty="0">
              <a:latin typeface="Roboto"/>
              <a:ea typeface="Roboto"/>
              <a:cs typeface="Roboto"/>
              <a:sym typeface="Roboto"/>
            </a:endParaRPr>
          </a:p>
        </p:txBody>
      </p:sp>
      <mc:AlternateContent xmlns:mc="http://schemas.openxmlformats.org/markup-compatibility/2006" xmlns:a14="http://schemas.microsoft.com/office/drawing/2010/main">
        <mc:Choice Requires="a14">
          <p:sp>
            <p:nvSpPr>
              <p:cNvPr id="180" name="Google Shape;180;p30">
                <a:extLst>
                  <a:ext uri="{FF2B5EF4-FFF2-40B4-BE49-F238E27FC236}">
                    <a16:creationId xmlns:a16="http://schemas.microsoft.com/office/drawing/2014/main" id="{11AE7C29-D89E-B3F3-62D3-9CD55F2AC371}"/>
                  </a:ext>
                </a:extLst>
              </p:cNvPr>
              <p:cNvSpPr txBox="1"/>
              <p:nvPr/>
            </p:nvSpPr>
            <p:spPr>
              <a:xfrm>
                <a:off x="535360" y="2109773"/>
                <a:ext cx="5259922" cy="538127"/>
              </a:xfrm>
              <a:prstGeom prst="rect">
                <a:avLst/>
              </a:prstGeom>
              <a:noFill/>
              <a:ln>
                <a:noFill/>
              </a:ln>
            </p:spPr>
            <p:txBody>
              <a:bodyPr spcFirstLastPara="1" wrap="square" lIns="91425" tIns="91425" rIns="91425" bIns="91425" anchor="t" anchorCtr="0">
                <a:noAutofit/>
              </a:bodyPr>
              <a:lstStyle/>
              <a:p>
                <a:pPr marL="285750" indent="-285750">
                  <a:buFont typeface="Arial" panose="020B0604020202020204" pitchFamily="34" charset="0"/>
                  <a:buChar char="•"/>
                </a:pPr>
                <a:r>
                  <a:rPr lang="en-US" dirty="0">
                    <a:latin typeface="Roboto"/>
                    <a:ea typeface="Roboto"/>
                    <a:cs typeface="Roboto"/>
                    <a:sym typeface="Roboto"/>
                  </a:rPr>
                  <a:t>Spectrometer composed of 4 stations of pixel trackers (</a:t>
                </a:r>
                <a:r>
                  <a:rPr lang="en-US" dirty="0" err="1">
                    <a:latin typeface="Roboto"/>
                    <a:ea typeface="Roboto"/>
                    <a:cs typeface="Roboto"/>
                    <a:sym typeface="Roboto"/>
                  </a:rPr>
                  <a:t>VeloPix</a:t>
                </a:r>
                <a:r>
                  <a:rPr lang="en-US" dirty="0">
                    <a:latin typeface="Roboto"/>
                    <a:ea typeface="Roboto"/>
                    <a:cs typeface="Roboto"/>
                    <a:sym typeface="Roboto"/>
                  </a:rPr>
                  <a:t>) is used to reconstruct particle momentum: </a:t>
                </a:r>
              </a:p>
              <a:p>
                <a:r>
                  <a:rPr lang="en-US" dirty="0">
                    <a:latin typeface="Roboto"/>
                    <a:ea typeface="Roboto"/>
                    <a:cs typeface="Roboto"/>
                    <a:sym typeface="Roboto"/>
                  </a:rPr>
                  <a:t>	p resolution ~ 2% at 1 TeV </a:t>
                </a:r>
              </a:p>
              <a:p>
                <a:pPr marL="285750" lvl="0" indent="-285750">
                  <a:buFont typeface="Arial" panose="020B0604020202020204" pitchFamily="34" charset="0"/>
                  <a:buChar char="•"/>
                </a:pPr>
                <a:endParaRPr lang="en-US" dirty="0">
                  <a:latin typeface="Roboto"/>
                  <a:ea typeface="Roboto"/>
                  <a:cs typeface="Roboto"/>
                  <a:sym typeface="Roboto"/>
                </a:endParaRPr>
              </a:p>
              <a:p>
                <a:pPr marL="285750" lvl="0" indent="-285750">
                  <a:buFont typeface="Arial" panose="020B0604020202020204" pitchFamily="34" charset="0"/>
                  <a:buChar char="•"/>
                </a:pPr>
                <a:r>
                  <a:rPr lang="en-US" dirty="0">
                    <a:latin typeface="Roboto"/>
                    <a:ea typeface="Roboto"/>
                    <a:cs typeface="Roboto"/>
                    <a:sym typeface="Roboto"/>
                  </a:rPr>
                  <a:t>RICH detector is essential to distinguish signal from </a:t>
                </a:r>
                <a:r>
                  <a:rPr lang="en-US" b="1" dirty="0">
                    <a:latin typeface="Roboto"/>
                    <a:ea typeface="Roboto"/>
                    <a:cs typeface="Roboto"/>
                    <a:sym typeface="Roboto"/>
                  </a:rPr>
                  <a:t>background</a:t>
                </a:r>
                <a:r>
                  <a:rPr lang="en-US" dirty="0">
                    <a:latin typeface="Roboto"/>
                    <a:ea typeface="Roboto"/>
                    <a:cs typeface="Roboto"/>
                    <a:sym typeface="Roboto"/>
                  </a:rPr>
                  <a:t> decays (channeled </a:t>
                </a:r>
                <a14:m>
                  <m:oMath xmlns:m="http://schemas.openxmlformats.org/officeDocument/2006/math">
                    <m:sSup>
                      <m:sSupPr>
                        <m:ctrlPr>
                          <a:rPr lang="ar-AE" i="1" smtClean="0">
                            <a:latin typeface="Cambria Math" panose="02040503050406030204" pitchFamily="18" charset="0"/>
                            <a:ea typeface="Roboto"/>
                            <a:cs typeface="Roboto"/>
                            <a:sym typeface="Roboto"/>
                          </a:rPr>
                        </m:ctrlPr>
                      </m:sSupPr>
                      <m:e>
                        <m:r>
                          <a:rPr lang="ar-AE" b="0" i="1" smtClean="0">
                            <a:latin typeface="Cambria Math" panose="02040503050406030204" pitchFamily="18" charset="0"/>
                            <a:ea typeface="Roboto"/>
                            <a:cs typeface="Roboto"/>
                            <a:sym typeface="Roboto"/>
                          </a:rPr>
                          <m:t>𝐷</m:t>
                        </m:r>
                      </m:e>
                      <m:sup>
                        <m:r>
                          <a:rPr lang="en-US" b="0" i="1" smtClean="0">
                            <a:latin typeface="Cambria Math" panose="02040503050406030204" pitchFamily="18" charset="0"/>
                            <a:ea typeface="Roboto"/>
                            <a:cs typeface="Roboto"/>
                            <a:sym typeface="Roboto"/>
                          </a:rPr>
                          <m:t>+</m:t>
                        </m:r>
                      </m:sup>
                    </m:sSup>
                    <m:r>
                      <a:rPr lang="en-US" b="0" i="1" smtClean="0">
                        <a:latin typeface="Cambria Math" panose="02040503050406030204" pitchFamily="18" charset="0"/>
                        <a:ea typeface="Roboto"/>
                        <a:cs typeface="Roboto"/>
                        <a:sym typeface="Roboto"/>
                      </a:rPr>
                      <m:t>→</m:t>
                    </m:r>
                    <m:r>
                      <a:rPr lang="en-US" b="0" i="1" smtClean="0">
                        <a:latin typeface="Cambria Math" panose="02040503050406030204" pitchFamily="18" charset="0"/>
                        <a:ea typeface="Roboto"/>
                        <a:cs typeface="Roboto"/>
                        <a:sym typeface="Roboto"/>
                      </a:rPr>
                      <m:t>𝐾</m:t>
                    </m:r>
                    <m:r>
                      <a:rPr lang="en-US" i="1">
                        <a:latin typeface="Cambria Math" panose="02040503050406030204" pitchFamily="18" charset="0"/>
                        <a:ea typeface="Cambria Math" panose="02040503050406030204" pitchFamily="18" charset="0"/>
                        <a:cs typeface="Roboto"/>
                        <a:sym typeface="Roboto"/>
                      </a:rPr>
                      <m:t>𝜋𝜋</m:t>
                    </m:r>
                    <m:r>
                      <a:rPr lang="en-US" b="0" i="1" smtClean="0">
                        <a:latin typeface="Cambria Math" panose="02040503050406030204" pitchFamily="18" charset="0"/>
                        <a:ea typeface="Roboto"/>
                        <a:cs typeface="Roboto"/>
                        <a:sym typeface="Roboto"/>
                      </a:rPr>
                      <m:t>, </m:t>
                    </m:r>
                    <m:sSub>
                      <m:sSubPr>
                        <m:ctrlPr>
                          <a:rPr lang="en-US" b="0" i="1" smtClean="0">
                            <a:latin typeface="Cambria Math" panose="02040503050406030204" pitchFamily="18" charset="0"/>
                            <a:ea typeface="Roboto"/>
                            <a:cs typeface="Roboto"/>
                            <a:sym typeface="Roboto"/>
                          </a:rPr>
                        </m:ctrlPr>
                      </m:sSubPr>
                      <m:e>
                        <m:r>
                          <a:rPr lang="en-US" b="0" i="1" smtClean="0">
                            <a:latin typeface="Cambria Math" panose="02040503050406030204" pitchFamily="18" charset="0"/>
                            <a:ea typeface="Roboto"/>
                            <a:cs typeface="Roboto"/>
                            <a:sym typeface="Roboto"/>
                          </a:rPr>
                          <m:t>𝐷</m:t>
                        </m:r>
                      </m:e>
                      <m:sub>
                        <m:r>
                          <a:rPr lang="en-US" b="0" i="1" smtClean="0">
                            <a:latin typeface="Cambria Math" panose="02040503050406030204" pitchFamily="18" charset="0"/>
                            <a:ea typeface="Roboto"/>
                            <a:cs typeface="Roboto"/>
                            <a:sym typeface="Roboto"/>
                          </a:rPr>
                          <m:t>𝑠</m:t>
                        </m:r>
                      </m:sub>
                    </m:sSub>
                    <m:r>
                      <a:rPr lang="en-US" b="0" i="1" smtClean="0">
                        <a:latin typeface="Cambria Math" panose="02040503050406030204" pitchFamily="18" charset="0"/>
                        <a:ea typeface="Roboto"/>
                        <a:cs typeface="Roboto"/>
                        <a:sym typeface="Roboto"/>
                      </a:rPr>
                      <m:t>→</m:t>
                    </m:r>
                    <m:r>
                      <a:rPr lang="en-US" b="0" i="1" smtClean="0">
                        <a:latin typeface="Cambria Math" panose="02040503050406030204" pitchFamily="18" charset="0"/>
                        <a:ea typeface="Roboto"/>
                        <a:cs typeface="Roboto"/>
                        <a:sym typeface="Roboto"/>
                      </a:rPr>
                      <m:t>𝐾𝐾</m:t>
                    </m:r>
                    <m:r>
                      <a:rPr lang="en-US" b="0" i="1" smtClean="0">
                        <a:latin typeface="Cambria Math" panose="02040503050406030204" pitchFamily="18" charset="0"/>
                        <a:ea typeface="Cambria Math" panose="02040503050406030204" pitchFamily="18" charset="0"/>
                        <a:cs typeface="Roboto"/>
                        <a:sym typeface="Roboto"/>
                      </a:rPr>
                      <m:t>𝜋</m:t>
                    </m:r>
                  </m:oMath>
                </a14:m>
                <a:r>
                  <a:rPr lang="en-US" dirty="0">
                    <a:latin typeface="Roboto"/>
                    <a:ea typeface="Roboto"/>
                    <a:cs typeface="Roboto"/>
                    <a:sym typeface="Roboto"/>
                  </a:rPr>
                  <a:t>)  </a:t>
                </a:r>
                <a:endParaRPr lang="ar-AE" dirty="0">
                  <a:latin typeface="Roboto"/>
                  <a:ea typeface="Roboto"/>
                  <a:cs typeface="Roboto"/>
                  <a:sym typeface="Roboto"/>
                </a:endParaRPr>
              </a:p>
            </p:txBody>
          </p:sp>
        </mc:Choice>
        <mc:Fallback xmlns="">
          <p:sp>
            <p:nvSpPr>
              <p:cNvPr id="180" name="Google Shape;180;p30">
                <a:extLst>
                  <a:ext uri="{FF2B5EF4-FFF2-40B4-BE49-F238E27FC236}">
                    <a16:creationId xmlns:a16="http://schemas.microsoft.com/office/drawing/2014/main" id="{11AE7C29-D89E-B3F3-62D3-9CD55F2AC371}"/>
                  </a:ext>
                </a:extLst>
              </p:cNvPr>
              <p:cNvSpPr txBox="1">
                <a:spLocks noRot="1" noChangeAspect="1" noMove="1" noResize="1" noEditPoints="1" noAdjustHandles="1" noChangeArrowheads="1" noChangeShapeType="1" noTextEdit="1"/>
              </p:cNvSpPr>
              <p:nvPr/>
            </p:nvSpPr>
            <p:spPr>
              <a:xfrm>
                <a:off x="535360" y="2109773"/>
                <a:ext cx="5259922" cy="538127"/>
              </a:xfrm>
              <a:prstGeom prst="rect">
                <a:avLst/>
              </a:prstGeom>
              <a:blipFill>
                <a:blip r:embed="rId6"/>
                <a:stretch>
                  <a:fillRect l="-241" b="-172093"/>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F7A3BD5D-D848-F135-BD40-8FB91F9C3C1A}"/>
              </a:ext>
            </a:extLst>
          </p:cNvPr>
          <p:cNvSpPr txBox="1"/>
          <p:nvPr/>
        </p:nvSpPr>
        <p:spPr>
          <a:xfrm>
            <a:off x="3387897" y="3612804"/>
            <a:ext cx="2067564" cy="1169551"/>
          </a:xfrm>
          <a:prstGeom prst="rect">
            <a:avLst/>
          </a:prstGeom>
          <a:noFill/>
        </p:spPr>
        <p:txBody>
          <a:bodyPr wrap="square" rtlCol="0">
            <a:spAutoFit/>
          </a:bodyPr>
          <a:lstStyle/>
          <a:p>
            <a:r>
              <a:rPr lang="en-US" dirty="0">
                <a:latin typeface="Roboto"/>
                <a:ea typeface="Roboto"/>
                <a:cs typeface="Roboto"/>
                <a:sym typeface="Roboto"/>
              </a:rPr>
              <a:t>→ with RICH we can achieve a </a:t>
            </a:r>
            <a:r>
              <a:rPr lang="en-US" dirty="0">
                <a:solidFill>
                  <a:srgbClr val="FF0000"/>
                </a:solidFill>
                <a:latin typeface="Roboto"/>
                <a:ea typeface="Roboto"/>
                <a:cs typeface="Roboto"/>
                <a:sym typeface="Roboto"/>
              </a:rPr>
              <a:t>signal efficiency of 90% </a:t>
            </a:r>
            <a:r>
              <a:rPr lang="en-US" dirty="0">
                <a:latin typeface="Roboto"/>
                <a:ea typeface="Roboto"/>
                <a:cs typeface="Roboto"/>
                <a:sym typeface="Roboto"/>
              </a:rPr>
              <a:t>vs </a:t>
            </a:r>
            <a:r>
              <a:rPr lang="en-US" dirty="0" err="1">
                <a:solidFill>
                  <a:srgbClr val="002060"/>
                </a:solidFill>
                <a:latin typeface="Roboto"/>
                <a:ea typeface="Roboto"/>
                <a:cs typeface="Roboto"/>
                <a:sym typeface="Roboto"/>
              </a:rPr>
              <a:t>bkg</a:t>
            </a:r>
            <a:r>
              <a:rPr lang="en-US" dirty="0">
                <a:solidFill>
                  <a:srgbClr val="002060"/>
                </a:solidFill>
                <a:latin typeface="Roboto"/>
                <a:ea typeface="Roboto"/>
                <a:cs typeface="Roboto"/>
                <a:sym typeface="Roboto"/>
              </a:rPr>
              <a:t> rejection 95%</a:t>
            </a:r>
          </a:p>
          <a:p>
            <a:endParaRPr lang="en-US" dirty="0"/>
          </a:p>
        </p:txBody>
      </p:sp>
      <p:sp>
        <p:nvSpPr>
          <p:cNvPr id="2" name="Slide Number Placeholder 1">
            <a:extLst>
              <a:ext uri="{FF2B5EF4-FFF2-40B4-BE49-F238E27FC236}">
                <a16:creationId xmlns:a16="http://schemas.microsoft.com/office/drawing/2014/main" id="{8834A1E2-1A4B-2DB4-6228-915DDC3B123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29</a:t>
            </a:fld>
            <a:endParaRPr lang="it"/>
          </a:p>
        </p:txBody>
      </p:sp>
    </p:spTree>
    <p:extLst>
      <p:ext uri="{BB962C8B-B14F-4D97-AF65-F5344CB8AC3E}">
        <p14:creationId xmlns:p14="http://schemas.microsoft.com/office/powerpoint/2010/main" val="113941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2050" name="Picture 2">
            <a:extLst>
              <a:ext uri="{FF2B5EF4-FFF2-40B4-BE49-F238E27FC236}">
                <a16:creationId xmlns:a16="http://schemas.microsoft.com/office/drawing/2014/main" id="{E843FAD6-89DD-4A99-6CFB-FE7CB59646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80" b="1824"/>
          <a:stretch>
            <a:fillRect/>
          </a:stretch>
        </p:blipFill>
        <p:spPr bwMode="auto">
          <a:xfrm>
            <a:off x="311676" y="996423"/>
            <a:ext cx="8654707" cy="3754525"/>
          </a:xfrm>
          <a:prstGeom prst="rect">
            <a:avLst/>
          </a:prstGeom>
          <a:noFill/>
          <a:extLst>
            <a:ext uri="{909E8E84-426E-40DD-AFC4-6F175D3DCCD1}">
              <a14:hiddenFill xmlns:a14="http://schemas.microsoft.com/office/drawing/2010/main">
                <a:solidFill>
                  <a:srgbClr val="FFFFFF"/>
                </a:solidFill>
              </a14:hiddenFill>
            </a:ext>
          </a:extLst>
        </p:spPr>
      </p:pic>
      <p:sp>
        <p:nvSpPr>
          <p:cNvPr id="160" name="Google Shape;160;p29"/>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ALADDIN experiment</a:t>
            </a:r>
            <a:endParaRPr/>
          </a:p>
        </p:txBody>
      </p:sp>
      <mc:AlternateContent xmlns:mc="http://schemas.openxmlformats.org/markup-compatibility/2006" xmlns:a14="http://schemas.microsoft.com/office/drawing/2010/main">
        <mc:Choice Requires="a14">
          <p:sp>
            <p:nvSpPr>
              <p:cNvPr id="163" name="Google Shape;163;p29"/>
              <p:cNvSpPr txBox="1"/>
              <p:nvPr/>
            </p:nvSpPr>
            <p:spPr>
              <a:xfrm>
                <a:off x="998218" y="4585517"/>
                <a:ext cx="8331600" cy="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50" dirty="0">
                    <a:latin typeface="Roboto" panose="02000000000000000000" pitchFamily="2" charset="0"/>
                    <a:ea typeface="Roboto" panose="02000000000000000000" pitchFamily="2" charset="0"/>
                    <a:cs typeface="Roboto" panose="02000000000000000000" pitchFamily="2" charset="0"/>
                  </a:rPr>
                  <a:t>Expected sensitivity for </a:t>
                </a:r>
                <a:r>
                  <a:rPr lang="en-US" sz="1350" dirty="0">
                    <a:solidFill>
                      <a:srgbClr val="0000FF"/>
                    </a:solidFill>
                    <a:latin typeface="Roboto" panose="02000000000000000000" pitchFamily="2" charset="0"/>
                    <a:ea typeface="Roboto" panose="02000000000000000000" pitchFamily="2" charset="0"/>
                    <a:cs typeface="Roboto" panose="02000000000000000000" pitchFamily="2" charset="0"/>
                  </a:rPr>
                  <a:t>MDM</a:t>
                </a:r>
                <a:r>
                  <a:rPr lang="en-US" sz="1350" dirty="0">
                    <a:latin typeface="Roboto" panose="02000000000000000000" pitchFamily="2" charset="0"/>
                    <a:ea typeface="Roboto" panose="02000000000000000000" pitchFamily="2" charset="0"/>
                    <a:cs typeface="Roboto" panose="02000000000000000000" pitchFamily="2" charset="0"/>
                  </a:rPr>
                  <a:t> of </a:t>
                </a:r>
                <a14:m>
                  <m:oMath xmlns:m="http://schemas.openxmlformats.org/officeDocument/2006/math">
                    <m:r>
                      <a:rPr lang="en-US" sz="1350" b="0" i="1" smtClean="0">
                        <a:latin typeface="Cambria Math" panose="02040503050406030204" pitchFamily="18" charset="0"/>
                        <a:ea typeface="Roboto" panose="02000000000000000000" pitchFamily="2" charset="0"/>
                        <a:cs typeface="Roboto" panose="02000000000000000000" pitchFamily="2" charset="0"/>
                      </a:rPr>
                      <m:t>2</m:t>
                    </m:r>
                    <m:r>
                      <a:rPr lang="en-US" sz="1350" b="0" i="1" smtClean="0">
                        <a:latin typeface="Cambria Math" panose="02040503050406030204" pitchFamily="18" charset="0"/>
                        <a:ea typeface="Cambria Math" panose="02040503050406030204" pitchFamily="18" charset="0"/>
                        <a:cs typeface="Roboto" panose="02000000000000000000" pitchFamily="2" charset="0"/>
                      </a:rPr>
                      <m:t>×</m:t>
                    </m:r>
                    <m:sSup>
                      <m:sSupPr>
                        <m:ctrlPr>
                          <a:rPr lang="en-US" sz="1350" b="0" i="1" smtClean="0">
                            <a:latin typeface="Cambria Math" panose="02040503050406030204" pitchFamily="18" charset="0"/>
                            <a:ea typeface="Cambria Math" panose="02040503050406030204" pitchFamily="18" charset="0"/>
                            <a:cs typeface="Roboto" panose="02000000000000000000" pitchFamily="2" charset="0"/>
                          </a:rPr>
                        </m:ctrlPr>
                      </m:sSupPr>
                      <m:e>
                        <m:r>
                          <a:rPr lang="en-US" sz="1350" b="0" i="1" smtClean="0">
                            <a:latin typeface="Cambria Math" panose="02040503050406030204" pitchFamily="18" charset="0"/>
                            <a:ea typeface="Cambria Math" panose="02040503050406030204" pitchFamily="18" charset="0"/>
                            <a:cs typeface="Roboto" panose="02000000000000000000" pitchFamily="2" charset="0"/>
                          </a:rPr>
                          <m:t>10</m:t>
                        </m:r>
                      </m:e>
                      <m:sup>
                        <m:r>
                          <a:rPr lang="en-US" sz="1350" b="0" i="1" smtClean="0">
                            <a:latin typeface="Cambria Math" panose="02040503050406030204" pitchFamily="18" charset="0"/>
                            <a:ea typeface="Cambria Math" panose="02040503050406030204" pitchFamily="18" charset="0"/>
                            <a:cs typeface="Roboto" panose="02000000000000000000" pitchFamily="2" charset="0"/>
                          </a:rPr>
                          <m:t>−2</m:t>
                        </m:r>
                      </m:sup>
                    </m:sSup>
                    <m:sSub>
                      <m:sSubPr>
                        <m:ctrlPr>
                          <a:rPr lang="en-US" sz="1350" b="0" i="1" smtClean="0">
                            <a:latin typeface="Cambria Math" panose="02040503050406030204" pitchFamily="18" charset="0"/>
                            <a:ea typeface="Cambria Math" panose="02040503050406030204" pitchFamily="18" charset="0"/>
                            <a:cs typeface="Roboto" panose="02000000000000000000" pitchFamily="2" charset="0"/>
                          </a:rPr>
                        </m:ctrlPr>
                      </m:sSubPr>
                      <m:e>
                        <m:r>
                          <a:rPr lang="en-US" sz="1350" b="0" i="1" smtClean="0">
                            <a:latin typeface="Cambria Math" panose="02040503050406030204" pitchFamily="18" charset="0"/>
                            <a:ea typeface="Cambria Math" panose="02040503050406030204" pitchFamily="18" charset="0"/>
                            <a:cs typeface="Roboto" panose="02000000000000000000" pitchFamily="2" charset="0"/>
                          </a:rPr>
                          <m:t>𝜇</m:t>
                        </m:r>
                      </m:e>
                      <m:sub>
                        <m:r>
                          <a:rPr lang="en-US" sz="1350" b="0" i="1" smtClean="0">
                            <a:latin typeface="Cambria Math" panose="02040503050406030204" pitchFamily="18" charset="0"/>
                            <a:ea typeface="Cambria Math" panose="02040503050406030204" pitchFamily="18" charset="0"/>
                            <a:cs typeface="Roboto" panose="02000000000000000000" pitchFamily="2" charset="0"/>
                          </a:rPr>
                          <m:t>𝑁</m:t>
                        </m:r>
                      </m:sub>
                    </m:sSub>
                  </m:oMath>
                </a14:m>
                <a:r>
                  <a:rPr lang="en-US" sz="1350" dirty="0">
                    <a:latin typeface="Roboto" panose="02000000000000000000" pitchFamily="2" charset="0"/>
                    <a:ea typeface="Roboto" panose="02000000000000000000" pitchFamily="2" charset="0"/>
                    <a:cs typeface="Roboto" panose="02000000000000000000" pitchFamily="2" charset="0"/>
                  </a:rPr>
                  <a:t> and </a:t>
                </a:r>
                <a:r>
                  <a:rPr lang="en-US" sz="1350" dirty="0">
                    <a:solidFill>
                      <a:srgbClr val="FF0000"/>
                    </a:solidFill>
                    <a:latin typeface="Roboto" panose="02000000000000000000" pitchFamily="2" charset="0"/>
                    <a:ea typeface="Roboto" panose="02000000000000000000" pitchFamily="2" charset="0"/>
                    <a:cs typeface="Roboto" panose="02000000000000000000" pitchFamily="2" charset="0"/>
                  </a:rPr>
                  <a:t>EDM</a:t>
                </a:r>
                <a:r>
                  <a:rPr lang="en-US" sz="1350" dirty="0">
                    <a:latin typeface="Roboto" panose="02000000000000000000" pitchFamily="2" charset="0"/>
                    <a:ea typeface="Roboto" panose="02000000000000000000" pitchFamily="2" charset="0"/>
                    <a:cs typeface="Roboto" panose="02000000000000000000" pitchFamily="2" charset="0"/>
                  </a:rPr>
                  <a:t> of </a:t>
                </a:r>
                <a14:m>
                  <m:oMath xmlns:m="http://schemas.openxmlformats.org/officeDocument/2006/math">
                    <m:r>
                      <a:rPr lang="en-US" sz="1350" b="0" i="1" smtClean="0">
                        <a:latin typeface="Cambria Math" panose="02040503050406030204" pitchFamily="18" charset="0"/>
                        <a:ea typeface="Roboto" panose="02000000000000000000" pitchFamily="2" charset="0"/>
                        <a:cs typeface="Roboto" panose="02000000000000000000" pitchFamily="2" charset="0"/>
                      </a:rPr>
                      <m:t>3</m:t>
                    </m:r>
                    <m:r>
                      <a:rPr lang="en-US" sz="1350" b="0" i="1" smtClean="0">
                        <a:latin typeface="Cambria Math" panose="02040503050406030204" pitchFamily="18" charset="0"/>
                        <a:ea typeface="Cambria Math" panose="02040503050406030204" pitchFamily="18" charset="0"/>
                        <a:cs typeface="Roboto" panose="02000000000000000000" pitchFamily="2" charset="0"/>
                      </a:rPr>
                      <m:t>×</m:t>
                    </m:r>
                    <m:sSup>
                      <m:sSupPr>
                        <m:ctrlPr>
                          <a:rPr lang="en-US" sz="1350" b="0" i="1" smtClean="0">
                            <a:latin typeface="Cambria Math" panose="02040503050406030204" pitchFamily="18" charset="0"/>
                            <a:ea typeface="Cambria Math" panose="02040503050406030204" pitchFamily="18" charset="0"/>
                            <a:cs typeface="Roboto" panose="02000000000000000000" pitchFamily="2" charset="0"/>
                          </a:rPr>
                        </m:ctrlPr>
                      </m:sSupPr>
                      <m:e>
                        <m:r>
                          <a:rPr lang="en-US" sz="1350" b="0" i="1" smtClean="0">
                            <a:latin typeface="Cambria Math" panose="02040503050406030204" pitchFamily="18" charset="0"/>
                            <a:ea typeface="Cambria Math" panose="02040503050406030204" pitchFamily="18" charset="0"/>
                            <a:cs typeface="Roboto" panose="02000000000000000000" pitchFamily="2" charset="0"/>
                          </a:rPr>
                          <m:t>10</m:t>
                        </m:r>
                      </m:e>
                      <m:sup>
                        <m:r>
                          <a:rPr lang="en-US" sz="1350" b="0" i="1" smtClean="0">
                            <a:latin typeface="Cambria Math" panose="02040503050406030204" pitchFamily="18" charset="0"/>
                            <a:ea typeface="Cambria Math" panose="02040503050406030204" pitchFamily="18" charset="0"/>
                            <a:cs typeface="Roboto" panose="02000000000000000000" pitchFamily="2" charset="0"/>
                          </a:rPr>
                          <m:t>−16</m:t>
                        </m:r>
                      </m:sup>
                    </m:sSup>
                    <m:r>
                      <a:rPr lang="en-US" sz="1350" b="0" i="1" smtClean="0">
                        <a:latin typeface="Cambria Math" panose="02040503050406030204" pitchFamily="18" charset="0"/>
                        <a:ea typeface="Cambria Math" panose="02040503050406030204" pitchFamily="18" charset="0"/>
                        <a:cs typeface="Roboto" panose="02000000000000000000" pitchFamily="2" charset="0"/>
                      </a:rPr>
                      <m:t>𝑒𝑐𝑚</m:t>
                    </m:r>
                  </m:oMath>
                </a14:m>
                <a:r>
                  <a:rPr lang="en-US" sz="1350" dirty="0">
                    <a:latin typeface="Roboto" panose="02000000000000000000" pitchFamily="2" charset="0"/>
                    <a:ea typeface="Roboto" panose="02000000000000000000" pitchFamily="2" charset="0"/>
                    <a:cs typeface="Roboto" panose="02000000000000000000" pitchFamily="2" charset="0"/>
                  </a:rPr>
                  <a:t> with </a:t>
                </a:r>
                <a14:m>
                  <m:oMath xmlns:m="http://schemas.openxmlformats.org/officeDocument/2006/math">
                    <m:sSup>
                      <m:sSupPr>
                        <m:ctrlPr>
                          <a:rPr lang="en-US" sz="1350" i="1" smtClean="0">
                            <a:latin typeface="Cambria Math" panose="02040503050406030204" pitchFamily="18" charset="0"/>
                            <a:ea typeface="Roboto" panose="02000000000000000000" pitchFamily="2" charset="0"/>
                            <a:cs typeface="Roboto" panose="02000000000000000000" pitchFamily="2" charset="0"/>
                          </a:rPr>
                        </m:ctrlPr>
                      </m:sSupPr>
                      <m:e>
                        <m:r>
                          <a:rPr lang="en-US" sz="1350" b="0" i="1" smtClean="0">
                            <a:latin typeface="Cambria Math" panose="02040503050406030204" pitchFamily="18" charset="0"/>
                            <a:ea typeface="Roboto" panose="02000000000000000000" pitchFamily="2" charset="0"/>
                            <a:cs typeface="Roboto" panose="02000000000000000000" pitchFamily="2" charset="0"/>
                          </a:rPr>
                          <m:t>10</m:t>
                        </m:r>
                      </m:e>
                      <m:sup>
                        <m:r>
                          <a:rPr lang="en-US" sz="1350" b="0" i="1" smtClean="0">
                            <a:latin typeface="Cambria Math" panose="02040503050406030204" pitchFamily="18" charset="0"/>
                            <a:ea typeface="Roboto" panose="02000000000000000000" pitchFamily="2" charset="0"/>
                            <a:cs typeface="Roboto" panose="02000000000000000000" pitchFamily="2" charset="0"/>
                          </a:rPr>
                          <m:t>13</m:t>
                        </m:r>
                      </m:sup>
                    </m:sSup>
                  </m:oMath>
                </a14:m>
                <a:r>
                  <a:rPr lang="en-US" sz="1350" dirty="0">
                    <a:latin typeface="Roboto" panose="02000000000000000000" pitchFamily="2" charset="0"/>
                    <a:ea typeface="Roboto" panose="02000000000000000000" pitchFamily="2" charset="0"/>
                    <a:cs typeface="Roboto" panose="02000000000000000000" pitchFamily="2" charset="0"/>
                  </a:rPr>
                  <a:t> PoT </a:t>
                </a:r>
              </a:p>
              <a:p>
                <a:pPr marL="0" lvl="0" indent="0" algn="l" rtl="0">
                  <a:spcBef>
                    <a:spcPts val="0"/>
                  </a:spcBef>
                  <a:spcAft>
                    <a:spcPts val="0"/>
                  </a:spcAft>
                  <a:buNone/>
                </a:pPr>
                <a:endParaRPr sz="1300" dirty="0">
                  <a:solidFill>
                    <a:schemeClr val="dk2"/>
                  </a:solidFill>
                  <a:latin typeface="Roboto"/>
                  <a:ea typeface="Roboto"/>
                  <a:cs typeface="Roboto"/>
                  <a:sym typeface="Roboto"/>
                </a:endParaRPr>
              </a:p>
            </p:txBody>
          </p:sp>
        </mc:Choice>
        <mc:Fallback xmlns="">
          <p:sp>
            <p:nvSpPr>
              <p:cNvPr id="163" name="Google Shape;163;p29"/>
              <p:cNvSpPr txBox="1">
                <a:spLocks noRot="1" noChangeAspect="1" noMove="1" noResize="1" noEditPoints="1" noAdjustHandles="1" noChangeArrowheads="1" noChangeShapeType="1" noTextEdit="1"/>
              </p:cNvSpPr>
              <p:nvPr/>
            </p:nvSpPr>
            <p:spPr>
              <a:xfrm>
                <a:off x="998218" y="4585517"/>
                <a:ext cx="8331600" cy="623700"/>
              </a:xfrm>
              <a:prstGeom prst="rect">
                <a:avLst/>
              </a:prstGeom>
              <a:blipFill>
                <a:blip r:embed="rId4"/>
                <a:stretch>
                  <a:fillRect l="-152"/>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BE8681E8-935A-8C57-53A8-8F04365244A3}"/>
              </a:ext>
            </a:extLst>
          </p:cNvPr>
          <p:cNvSpPr txBox="1"/>
          <p:nvPr/>
        </p:nvSpPr>
        <p:spPr>
          <a:xfrm>
            <a:off x="2755123" y="2423020"/>
            <a:ext cx="6067885" cy="2277547"/>
          </a:xfrm>
          <a:prstGeom prst="rect">
            <a:avLst/>
          </a:prstGeom>
          <a:solidFill>
            <a:schemeClr val="bg1"/>
          </a:solidFill>
        </p:spPr>
        <p:txBody>
          <a:bodyPr wrap="square" rtlCol="0">
            <a:spAutoFit/>
          </a:bodyPr>
          <a:lstStyle/>
          <a:p>
            <a:r>
              <a:rPr lang="en-US" sz="1200" b="1" dirty="0"/>
              <a:t>ALADDIN</a:t>
            </a:r>
            <a:r>
              <a:rPr lang="en-US" sz="1200" dirty="0"/>
              <a:t> (</a:t>
            </a:r>
            <a:r>
              <a:rPr lang="en-US" sz="1200" b="1" dirty="0"/>
              <a:t>A</a:t>
            </a:r>
            <a:r>
              <a:rPr lang="en-US" sz="1200" dirty="0"/>
              <a:t>n </a:t>
            </a:r>
            <a:r>
              <a:rPr lang="en-US" sz="1200" b="1" dirty="0" err="1"/>
              <a:t>L</a:t>
            </a:r>
            <a:r>
              <a:rPr lang="en-US" sz="1200" dirty="0" err="1"/>
              <a:t>hc</a:t>
            </a:r>
            <a:r>
              <a:rPr lang="en-US" sz="1200" dirty="0"/>
              <a:t> </a:t>
            </a:r>
            <a:r>
              <a:rPr lang="en-US" sz="1200" b="1" dirty="0"/>
              <a:t>A</a:t>
            </a:r>
            <a:r>
              <a:rPr lang="en-US" sz="1200" dirty="0"/>
              <a:t>pparatus for </a:t>
            </a:r>
            <a:r>
              <a:rPr lang="en-US" sz="1200" b="1" dirty="0"/>
              <a:t>D</a:t>
            </a:r>
            <a:r>
              <a:rPr lang="en-US" sz="1200" dirty="0"/>
              <a:t>irect </a:t>
            </a:r>
            <a:r>
              <a:rPr lang="en-US" sz="1200" b="1" dirty="0"/>
              <a:t>D</a:t>
            </a:r>
            <a:r>
              <a:rPr lang="en-US" sz="1200" dirty="0"/>
              <a:t>ipole moments </a:t>
            </a:r>
            <a:r>
              <a:rPr lang="en-US" sz="1200" b="1" dirty="0" err="1"/>
              <a:t>IN</a:t>
            </a:r>
            <a:r>
              <a:rPr lang="en-US" sz="1200" dirty="0" err="1"/>
              <a:t>vestigation</a:t>
            </a:r>
            <a:r>
              <a:rPr lang="en-US" sz="1200" dirty="0"/>
              <a:t>)</a:t>
            </a:r>
            <a:r>
              <a:rPr lang="en-US" sz="1300" dirty="0">
                <a:latin typeface="Roboto" panose="02000000000000000000" pitchFamily="2" charset="0"/>
                <a:ea typeface="Roboto" panose="02000000000000000000" pitchFamily="2" charset="0"/>
                <a:cs typeface="Roboto" panose="02000000000000000000" pitchFamily="2" charset="0"/>
              </a:rPr>
              <a:t> is a fixed-target experiment proposed for EDM/MDM measurement of charm baryons </a:t>
            </a:r>
          </a:p>
          <a:p>
            <a:endParaRPr lang="en-US" sz="1300" dirty="0">
              <a:latin typeface="Roboto" panose="02000000000000000000" pitchFamily="2" charset="0"/>
              <a:ea typeface="Roboto" panose="02000000000000000000" pitchFamily="2" charset="0"/>
              <a:cs typeface="Roboto" panose="02000000000000000000" pitchFamily="2" charset="0"/>
            </a:endParaRPr>
          </a:p>
          <a:p>
            <a:r>
              <a:rPr lang="en-US" sz="1300" dirty="0">
                <a:solidFill>
                  <a:schemeClr val="accent1">
                    <a:lumMod val="50000"/>
                    <a:lumOff val="50000"/>
                  </a:schemeClr>
                </a:solidFill>
                <a:latin typeface="Roboto" panose="02000000000000000000" pitchFamily="2" charset="0"/>
                <a:ea typeface="Roboto" panose="02000000000000000000" pitchFamily="2" charset="0"/>
                <a:cs typeface="Roboto" panose="02000000000000000000" pitchFamily="2" charset="0"/>
              </a:rPr>
              <a:t>Experimental apparatus</a:t>
            </a: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Crystal 1 (TCCS): halo extraction of the LHC beam </a:t>
            </a: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Tungsten target – 2 cm</a:t>
            </a: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Crystal 2 (TCCP): spin precession of baryons with charm</a:t>
            </a:r>
          </a:p>
          <a:p>
            <a:pPr marL="285750" indent="-285750">
              <a:spcBef>
                <a:spcPts val="600"/>
              </a:spcBef>
              <a:buFont typeface="Arial" panose="020B0604020202020204" pitchFamily="34" charset="0"/>
              <a:buChar char="•"/>
            </a:pPr>
            <a:r>
              <a:rPr lang="en-US" sz="1300" dirty="0">
                <a:solidFill>
                  <a:srgbClr val="C00000"/>
                </a:solidFill>
                <a:latin typeface="Roboto" panose="02000000000000000000" pitchFamily="2" charset="0"/>
                <a:ea typeface="Roboto" panose="02000000000000000000" pitchFamily="2" charset="0"/>
                <a:cs typeface="Roboto" panose="02000000000000000000" pitchFamily="2" charset="0"/>
              </a:rPr>
              <a:t>Spectrometer</a:t>
            </a:r>
            <a:r>
              <a:rPr lang="en-US" sz="1300" dirty="0">
                <a:latin typeface="Roboto" panose="02000000000000000000" pitchFamily="2" charset="0"/>
                <a:ea typeface="Roboto" panose="02000000000000000000" pitchFamily="2" charset="0"/>
                <a:cs typeface="Roboto" panose="02000000000000000000" pitchFamily="2" charset="0"/>
              </a:rPr>
              <a:t>: tracks reconstruction with a 1.9 Tm magnet</a:t>
            </a:r>
          </a:p>
          <a:p>
            <a:pPr marL="285750" indent="-285750">
              <a:spcBef>
                <a:spcPts val="600"/>
              </a:spcBef>
              <a:buFont typeface="Arial" panose="020B0604020202020204" pitchFamily="34" charset="0"/>
              <a:buChar char="•"/>
            </a:pPr>
            <a:r>
              <a:rPr lang="en-US" sz="1300" dirty="0">
                <a:latin typeface="Roboto" panose="02000000000000000000" pitchFamily="2" charset="0"/>
                <a:ea typeface="Roboto" panose="02000000000000000000" pitchFamily="2" charset="0"/>
                <a:cs typeface="Roboto" panose="02000000000000000000" pitchFamily="2" charset="0"/>
              </a:rPr>
              <a:t>Particle identification with </a:t>
            </a:r>
            <a:r>
              <a:rPr lang="en-US" sz="1300" dirty="0">
                <a:solidFill>
                  <a:srgbClr val="E97155"/>
                </a:solidFill>
                <a:latin typeface="Roboto" panose="02000000000000000000" pitchFamily="2" charset="0"/>
                <a:ea typeface="Roboto" panose="02000000000000000000" pitchFamily="2" charset="0"/>
                <a:cs typeface="Roboto" panose="02000000000000000000" pitchFamily="2" charset="0"/>
              </a:rPr>
              <a:t>RICH</a:t>
            </a:r>
          </a:p>
        </p:txBody>
      </p:sp>
      <p:sp>
        <p:nvSpPr>
          <p:cNvPr id="3" name="TextBox 2">
            <a:extLst>
              <a:ext uri="{FF2B5EF4-FFF2-40B4-BE49-F238E27FC236}">
                <a16:creationId xmlns:a16="http://schemas.microsoft.com/office/drawing/2014/main" id="{6073DD04-6D76-DBD1-E887-BD946436AD00}"/>
              </a:ext>
            </a:extLst>
          </p:cNvPr>
          <p:cNvSpPr txBox="1"/>
          <p:nvPr/>
        </p:nvSpPr>
        <p:spPr>
          <a:xfrm>
            <a:off x="6477098" y="2982322"/>
            <a:ext cx="2174235" cy="292388"/>
          </a:xfrm>
          <a:prstGeom prst="rect">
            <a:avLst/>
          </a:prstGeom>
          <a:noFill/>
        </p:spPr>
        <p:txBody>
          <a:bodyPr wrap="square" rtlCol="0">
            <a:spAutoFit/>
          </a:bodyPr>
          <a:lstStyle/>
          <a:p>
            <a:r>
              <a:rPr lang="en-US" sz="1300" dirty="0" err="1">
                <a:solidFill>
                  <a:schemeClr val="accent1">
                    <a:lumMod val="50000"/>
                    <a:lumOff val="50000"/>
                  </a:schemeClr>
                </a:solidFill>
                <a:latin typeface="Roboto" panose="02000000000000000000" pitchFamily="2" charset="0"/>
                <a:ea typeface="Roboto" panose="02000000000000000000" pitchFamily="2" charset="0"/>
                <a:cs typeface="Roboto" panose="02000000000000000000" pitchFamily="2" charset="0"/>
              </a:rPr>
              <a:t>Pseudorapidity</a:t>
            </a:r>
            <a:r>
              <a:rPr lang="en-US" sz="1300" dirty="0">
                <a:solidFill>
                  <a:schemeClr val="accent1">
                    <a:lumMod val="50000"/>
                    <a:lumOff val="50000"/>
                  </a:schemeClr>
                </a:solidFill>
                <a:latin typeface="Roboto" panose="02000000000000000000" pitchFamily="2" charset="0"/>
                <a:ea typeface="Roboto" panose="02000000000000000000" pitchFamily="2" charset="0"/>
                <a:cs typeface="Roboto" panose="02000000000000000000" pitchFamily="2" charset="0"/>
              </a:rPr>
              <a:t> 5&lt;y&lt;10</a:t>
            </a:r>
          </a:p>
        </p:txBody>
      </p:sp>
      <p:sp>
        <p:nvSpPr>
          <p:cNvPr id="4" name="Slide Number Placeholder 3">
            <a:extLst>
              <a:ext uri="{FF2B5EF4-FFF2-40B4-BE49-F238E27FC236}">
                <a16:creationId xmlns:a16="http://schemas.microsoft.com/office/drawing/2014/main" id="{C53ED5E6-0B2E-C666-9D45-19ABC89D75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3</a:t>
            </a:fld>
            <a:endParaRPr lang="it"/>
          </a:p>
        </p:txBody>
      </p:sp>
      <p:sp>
        <p:nvSpPr>
          <p:cNvPr id="6" name="TextBox 5">
            <a:extLst>
              <a:ext uri="{FF2B5EF4-FFF2-40B4-BE49-F238E27FC236}">
                <a16:creationId xmlns:a16="http://schemas.microsoft.com/office/drawing/2014/main" id="{14A24252-5BBE-AE1F-FDB1-26889B4E8364}"/>
              </a:ext>
            </a:extLst>
          </p:cNvPr>
          <p:cNvSpPr txBox="1"/>
          <p:nvPr/>
        </p:nvSpPr>
        <p:spPr>
          <a:xfrm>
            <a:off x="6409426" y="1224950"/>
            <a:ext cx="1854679" cy="517585"/>
          </a:xfrm>
          <a:prstGeom prst="rect">
            <a:avLst/>
          </a:prstGeom>
          <a:solidFill>
            <a:srgbClr val="FCC36B"/>
          </a:solidFill>
        </p:spPr>
        <p:txBody>
          <a:bodyPr wrap="square" rtlCol="0">
            <a:spAutoFit/>
          </a:bodyPr>
          <a:lstStyle/>
          <a:p>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9"/>
          <p:cNvSpPr txBox="1">
            <a:spLocks noGrp="1"/>
          </p:cNvSpPr>
          <p:nvPr>
            <p:ph type="title"/>
          </p:nvPr>
        </p:nvSpPr>
        <p:spPr>
          <a:xfrm>
            <a:off x="279950" y="870993"/>
            <a:ext cx="5334900" cy="1244700"/>
          </a:xfrm>
          <a:prstGeom prst="rect">
            <a:avLst/>
          </a:prstGeom>
        </p:spPr>
        <p:txBody>
          <a:bodyPr spcFirstLastPara="1" wrap="square" lIns="91425" tIns="91425" rIns="91425" bIns="91425" anchor="b" anchorCtr="0">
            <a:noAutofit/>
          </a:bodyPr>
          <a:lstStyle/>
          <a:p>
            <a:pPr marL="0" lvl="0" indent="0" algn="l" rtl="0">
              <a:lnSpc>
                <a:spcPct val="125000"/>
              </a:lnSpc>
              <a:spcBef>
                <a:spcPts val="2000"/>
              </a:spcBef>
              <a:spcAft>
                <a:spcPts val="300"/>
              </a:spcAft>
              <a:buSzPts val="990"/>
              <a:buNone/>
            </a:pPr>
            <a:r>
              <a:rPr lang="it" sz="3000" dirty="0"/>
              <a:t>The ALADDIN Collaboration</a:t>
            </a:r>
            <a:endParaRPr sz="3000" dirty="0"/>
          </a:p>
        </p:txBody>
      </p:sp>
      <p:sp>
        <p:nvSpPr>
          <p:cNvPr id="263" name="Google Shape;263;p39"/>
          <p:cNvSpPr txBox="1">
            <a:spLocks noGrp="1"/>
          </p:cNvSpPr>
          <p:nvPr>
            <p:ph type="body" idx="1"/>
          </p:nvPr>
        </p:nvSpPr>
        <p:spPr>
          <a:xfrm>
            <a:off x="279950" y="2296078"/>
            <a:ext cx="5334900" cy="942600"/>
          </a:xfrm>
          <a:prstGeom prst="rect">
            <a:avLst/>
          </a:prstGeom>
          <a:noFill/>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it" dirty="0"/>
              <a:t>Spokeperson: Nicola Neri</a:t>
            </a:r>
            <a:endParaRPr dirty="0"/>
          </a:p>
          <a:p>
            <a:pPr marL="0" lvl="0" indent="0" algn="l" rtl="0">
              <a:lnSpc>
                <a:spcPct val="100000"/>
              </a:lnSpc>
              <a:spcBef>
                <a:spcPts val="300"/>
              </a:spcBef>
              <a:spcAft>
                <a:spcPts val="0"/>
              </a:spcAft>
              <a:buNone/>
            </a:pPr>
            <a:r>
              <a:rPr lang="it" dirty="0"/>
              <a:t>Physics Coordinator: Fernando Martinez Vidal</a:t>
            </a:r>
          </a:p>
          <a:p>
            <a:pPr marL="0" lvl="0" indent="0" algn="l" rtl="0">
              <a:lnSpc>
                <a:spcPct val="100000"/>
              </a:lnSpc>
              <a:spcBef>
                <a:spcPts val="300"/>
              </a:spcBef>
              <a:spcAft>
                <a:spcPts val="0"/>
              </a:spcAft>
              <a:buNone/>
            </a:pPr>
            <a:r>
              <a:rPr lang="it" dirty="0"/>
              <a:t>CB Chair: Roberta Cardinale </a:t>
            </a:r>
            <a:endParaRPr dirty="0"/>
          </a:p>
          <a:p>
            <a:pPr marL="0" lvl="0" indent="0" algn="l" rtl="0">
              <a:lnSpc>
                <a:spcPct val="100000"/>
              </a:lnSpc>
              <a:spcBef>
                <a:spcPts val="300"/>
              </a:spcBef>
              <a:spcAft>
                <a:spcPts val="0"/>
              </a:spcAft>
              <a:buNone/>
            </a:pPr>
            <a:endParaRPr dirty="0"/>
          </a:p>
          <a:p>
            <a:pPr marL="0" lvl="0" indent="0" algn="l" rtl="0">
              <a:lnSpc>
                <a:spcPct val="100000"/>
              </a:lnSpc>
              <a:spcBef>
                <a:spcPts val="300"/>
              </a:spcBef>
              <a:spcAft>
                <a:spcPts val="300"/>
              </a:spcAft>
              <a:buNone/>
            </a:pPr>
            <a:r>
              <a:rPr lang="it" dirty="0"/>
              <a:t>~70 members from 24 institutes in 8 countries </a:t>
            </a:r>
            <a:endParaRPr dirty="0"/>
          </a:p>
        </p:txBody>
      </p:sp>
      <p:pic>
        <p:nvPicPr>
          <p:cNvPr id="265" name="Google Shape;265;p39"/>
          <p:cNvPicPr preferRelativeResize="0"/>
          <p:nvPr/>
        </p:nvPicPr>
        <p:blipFill rotWithShape="1">
          <a:blip r:embed="rId3">
            <a:alphaModFix/>
          </a:blip>
          <a:srcRect b="65468"/>
          <a:stretch/>
        </p:blipFill>
        <p:spPr>
          <a:xfrm>
            <a:off x="4311334" y="495300"/>
            <a:ext cx="4240446" cy="1509450"/>
          </a:xfrm>
          <a:prstGeom prst="rect">
            <a:avLst/>
          </a:prstGeom>
          <a:noFill/>
          <a:ln>
            <a:noFill/>
          </a:ln>
        </p:spPr>
      </p:pic>
      <p:pic>
        <p:nvPicPr>
          <p:cNvPr id="266" name="Google Shape;266;p39"/>
          <p:cNvPicPr preferRelativeResize="0"/>
          <p:nvPr/>
        </p:nvPicPr>
        <p:blipFill rotWithShape="1">
          <a:blip r:embed="rId3">
            <a:alphaModFix/>
          </a:blip>
          <a:srcRect t="34657"/>
          <a:stretch/>
        </p:blipFill>
        <p:spPr>
          <a:xfrm>
            <a:off x="4311334" y="2004750"/>
            <a:ext cx="4236310" cy="2578800"/>
          </a:xfrm>
          <a:prstGeom prst="rect">
            <a:avLst/>
          </a:prstGeom>
          <a:noFill/>
          <a:ln>
            <a:noFill/>
          </a:ln>
        </p:spPr>
      </p:pic>
      <p:sp>
        <p:nvSpPr>
          <p:cNvPr id="267" name="Google Shape;267;p39"/>
          <p:cNvSpPr txBox="1"/>
          <p:nvPr/>
        </p:nvSpPr>
        <p:spPr>
          <a:xfrm>
            <a:off x="279950" y="4583550"/>
            <a:ext cx="4204200" cy="4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u="sng" dirty="0">
                <a:solidFill>
                  <a:schemeClr val="lt1"/>
                </a:solidFill>
                <a:latin typeface="Roboto"/>
                <a:ea typeface="Roboto"/>
                <a:cs typeface="Roboto"/>
                <a:sym typeface="Roboto"/>
              </a:rPr>
              <a:t>Website</a:t>
            </a:r>
            <a:r>
              <a:rPr lang="it" sz="1300" dirty="0">
                <a:solidFill>
                  <a:schemeClr val="lt1"/>
                </a:solidFill>
                <a:latin typeface="Roboto"/>
                <a:ea typeface="Roboto"/>
                <a:cs typeface="Roboto"/>
                <a:sym typeface="Roboto"/>
              </a:rPr>
              <a:t>: https://aladdin.web.cern.ch/</a:t>
            </a:r>
            <a:endParaRPr sz="1300" dirty="0">
              <a:solidFill>
                <a:schemeClr val="lt1"/>
              </a:solidFill>
              <a:latin typeface="Roboto"/>
              <a:ea typeface="Roboto"/>
              <a:cs typeface="Roboto"/>
              <a:sym typeface="Roboto"/>
            </a:endParaRPr>
          </a:p>
        </p:txBody>
      </p:sp>
      <p:sp>
        <p:nvSpPr>
          <p:cNvPr id="2" name="Slide Number Placeholder 1">
            <a:extLst>
              <a:ext uri="{FF2B5EF4-FFF2-40B4-BE49-F238E27FC236}">
                <a16:creationId xmlns:a16="http://schemas.microsoft.com/office/drawing/2014/main" id="{BD94C6C0-0B45-A587-140C-F608E6D10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4</a:t>
            </a:fld>
            <a:endParaRPr lang="it"/>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5122" name="Picture 2">
            <a:extLst>
              <a:ext uri="{FF2B5EF4-FFF2-40B4-BE49-F238E27FC236}">
                <a16:creationId xmlns:a16="http://schemas.microsoft.com/office/drawing/2014/main" id="{8EC6B5B7-62FD-5213-1CA5-489187D47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129" y="2571750"/>
            <a:ext cx="3434486" cy="2261092"/>
          </a:xfrm>
          <a:prstGeom prst="rect">
            <a:avLst/>
          </a:prstGeom>
          <a:noFill/>
          <a:extLst>
            <a:ext uri="{909E8E84-426E-40DD-AFC4-6F175D3DCCD1}">
              <a14:hiddenFill xmlns:a14="http://schemas.microsoft.com/office/drawing/2010/main">
                <a:solidFill>
                  <a:srgbClr val="FFFFFF"/>
                </a:solidFill>
              </a14:hiddenFill>
            </a:ext>
          </a:extLst>
        </p:spPr>
      </p:pic>
      <p:sp>
        <p:nvSpPr>
          <p:cNvPr id="284" name="Google Shape;284;p41"/>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ALADDIN schedule and TWOCRYST</a:t>
            </a:r>
            <a:endParaRPr dirty="0"/>
          </a:p>
        </p:txBody>
      </p:sp>
      <p:sp>
        <p:nvSpPr>
          <p:cNvPr id="286" name="Google Shape;286;p41"/>
          <p:cNvSpPr txBox="1"/>
          <p:nvPr/>
        </p:nvSpPr>
        <p:spPr>
          <a:xfrm>
            <a:off x="222800" y="1067900"/>
            <a:ext cx="3642190" cy="2304600"/>
          </a:xfrm>
          <a:prstGeom prst="rect">
            <a:avLst/>
          </a:prstGeom>
          <a:noFill/>
          <a:ln>
            <a:noFill/>
          </a:ln>
        </p:spPr>
        <p:txBody>
          <a:bodyPr spcFirstLastPara="1" wrap="square" lIns="91425" tIns="91425" rIns="91425" bIns="91425" anchor="t" anchorCtr="0">
            <a:noAutofit/>
          </a:bodyPr>
          <a:lstStyle/>
          <a:p>
            <a:pPr marL="142875" lvl="0">
              <a:lnSpc>
                <a:spcPct val="115000"/>
              </a:lnSpc>
              <a:buSzPts val="1350"/>
            </a:pPr>
            <a:r>
              <a:rPr lang="it" sz="135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ALADDIN schedule:</a:t>
            </a:r>
            <a:endParaRPr lang="it" sz="1350" u="sng" dirty="0">
              <a:solidFill>
                <a:schemeClr val="tx1"/>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endParaRPr>
          </a:p>
          <a:p>
            <a:pPr marL="428625" lvl="0" indent="-285750" algn="l" rtl="0">
              <a:lnSpc>
                <a:spcPct val="115000"/>
              </a:lnSpc>
              <a:spcBef>
                <a:spcPts val="0"/>
              </a:spcBef>
              <a:spcAft>
                <a:spcPts val="0"/>
              </a:spcAft>
              <a:buSzPts val="1350"/>
              <a:buFont typeface="Arial" panose="020B0604020202020204" pitchFamily="34" charset="0"/>
              <a:buChar char="•"/>
            </a:pPr>
            <a:r>
              <a:rPr lang="it" sz="1350" b="1" u="sng" dirty="0">
                <a:solidFill>
                  <a:schemeClr val="accent5"/>
                </a:solidFill>
                <a:latin typeface="Roboto" panose="02000000000000000000" pitchFamily="2" charset="0"/>
                <a:ea typeface="Roboto" panose="02000000000000000000" pitchFamily="2" charset="0"/>
                <a:cs typeface="Roboto" panose="02000000000000000000" pitchFamily="2" charset="0"/>
                <a:hlinkClick r:id="rId4">
                  <a:extLst>
                    <a:ext uri="{A12FA001-AC4F-418D-AE19-62706E023703}">
                      <ahyp:hlinkClr xmlns:ahyp="http://schemas.microsoft.com/office/drawing/2018/hyperlinkcolor" val="tx"/>
                    </a:ext>
                  </a:extLst>
                </a:hlinkClick>
              </a:rPr>
              <a:t>Letter of Intent</a:t>
            </a:r>
            <a:r>
              <a:rPr lang="it" sz="1350" b="1" dirty="0">
                <a:latin typeface="Roboto" panose="02000000000000000000" pitchFamily="2" charset="0"/>
                <a:ea typeface="Roboto" panose="02000000000000000000" pitchFamily="2" charset="0"/>
                <a:cs typeface="Roboto" panose="02000000000000000000" pitchFamily="2" charset="0"/>
              </a:rPr>
              <a:t> (LoI) </a:t>
            </a:r>
            <a:r>
              <a:rPr lang="it" sz="1350" dirty="0">
                <a:latin typeface="Roboto" panose="02000000000000000000" pitchFamily="2" charset="0"/>
                <a:ea typeface="Roboto" panose="02000000000000000000" pitchFamily="2" charset="0"/>
                <a:cs typeface="Roboto" panose="02000000000000000000" pitchFamily="2" charset="0"/>
              </a:rPr>
              <a:t>was submitted in June 2024 → Very positive response from the LHCC committee </a:t>
            </a:r>
          </a:p>
          <a:p>
            <a:pPr marL="428625" lvl="0" indent="-285750" algn="l" rtl="0">
              <a:lnSpc>
                <a:spcPct val="115000"/>
              </a:lnSpc>
              <a:spcBef>
                <a:spcPts val="0"/>
              </a:spcBef>
              <a:spcAft>
                <a:spcPts val="0"/>
              </a:spcAft>
              <a:buSzPts val="1350"/>
              <a:buFont typeface="Arial" panose="020B0604020202020204" pitchFamily="34" charset="0"/>
              <a:buChar char="•"/>
            </a:pPr>
            <a:r>
              <a:rPr lang="it" sz="1350" b="1"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TDR</a:t>
            </a:r>
            <a:r>
              <a:rPr lang="it" sz="135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 is in preparation</a:t>
            </a:r>
          </a:p>
          <a:p>
            <a:pPr marL="428625" indent="-285750">
              <a:lnSpc>
                <a:spcPct val="115000"/>
              </a:lnSpc>
              <a:buSzPts val="1350"/>
              <a:buFont typeface="Arial" panose="020B0604020202020204" pitchFamily="34" charset="0"/>
              <a:buChar char="•"/>
            </a:pPr>
            <a:r>
              <a:rPr lang="it" sz="135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Installation during a YETS in Run4</a:t>
            </a:r>
          </a:p>
          <a:p>
            <a:pPr marL="428625" lvl="0" indent="-285750" algn="l" rtl="0">
              <a:lnSpc>
                <a:spcPct val="115000"/>
              </a:lnSpc>
              <a:spcBef>
                <a:spcPts val="0"/>
              </a:spcBef>
              <a:spcAft>
                <a:spcPts val="0"/>
              </a:spcAft>
              <a:buSzPts val="1350"/>
              <a:buFont typeface="Arial" panose="020B0604020202020204" pitchFamily="34" charset="0"/>
              <a:buChar char="•"/>
            </a:pPr>
            <a:r>
              <a:rPr lang="it" sz="135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Data-taking in </a:t>
            </a:r>
            <a:r>
              <a:rPr lang="it" sz="1350" b="1"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Run4</a:t>
            </a:r>
          </a:p>
        </p:txBody>
      </p:sp>
      <p:pic>
        <p:nvPicPr>
          <p:cNvPr id="287" name="Google Shape;287;p41"/>
          <p:cNvPicPr preferRelativeResize="0"/>
          <p:nvPr/>
        </p:nvPicPr>
        <p:blipFill>
          <a:blip r:embed="rId5">
            <a:alphaModFix/>
          </a:blip>
          <a:stretch>
            <a:fillRect/>
          </a:stretch>
        </p:blipFill>
        <p:spPr>
          <a:xfrm>
            <a:off x="3674124" y="1007527"/>
            <a:ext cx="5469876" cy="1222035"/>
          </a:xfrm>
          <a:prstGeom prst="rect">
            <a:avLst/>
          </a:prstGeom>
          <a:noFill/>
          <a:ln>
            <a:noFill/>
          </a:ln>
        </p:spPr>
      </p:pic>
      <p:sp>
        <p:nvSpPr>
          <p:cNvPr id="5" name="TextBox 4">
            <a:extLst>
              <a:ext uri="{FF2B5EF4-FFF2-40B4-BE49-F238E27FC236}">
                <a16:creationId xmlns:a16="http://schemas.microsoft.com/office/drawing/2014/main" id="{70A6D15E-F36C-2DAD-8DD8-C6FE12637F15}"/>
              </a:ext>
            </a:extLst>
          </p:cNvPr>
          <p:cNvSpPr txBox="1"/>
          <p:nvPr/>
        </p:nvSpPr>
        <p:spPr>
          <a:xfrm>
            <a:off x="311725" y="2823818"/>
            <a:ext cx="5238507" cy="1748107"/>
          </a:xfrm>
          <a:prstGeom prst="rect">
            <a:avLst/>
          </a:prstGeom>
          <a:noFill/>
        </p:spPr>
        <p:txBody>
          <a:bodyPr wrap="square" rtlCol="0">
            <a:spAutoFit/>
          </a:bodyPr>
          <a:lstStyle/>
          <a:p>
            <a:pPr marL="142875" lvl="0">
              <a:lnSpc>
                <a:spcPct val="115000"/>
              </a:lnSpc>
              <a:buSzPts val="1350"/>
            </a:pPr>
            <a:endParaRPr lang="it" dirty="0">
              <a:latin typeface="Roboto" panose="02000000000000000000" pitchFamily="2" charset="0"/>
              <a:ea typeface="Roboto" panose="02000000000000000000" pitchFamily="2" charset="0"/>
              <a:cs typeface="Roboto" panose="02000000000000000000" pitchFamily="2" charset="0"/>
            </a:endParaRPr>
          </a:p>
          <a:p>
            <a:pPr marL="142875" lvl="0">
              <a:lnSpc>
                <a:spcPct val="115000"/>
              </a:lnSpc>
              <a:buSzPts val="1350"/>
            </a:pPr>
            <a:r>
              <a:rPr lang="it" b="1" dirty="0">
                <a:latin typeface="Roboto" panose="02000000000000000000" pitchFamily="2" charset="0"/>
                <a:ea typeface="Roboto" panose="02000000000000000000" pitchFamily="2" charset="0"/>
                <a:cs typeface="Roboto" panose="02000000000000000000" pitchFamily="2" charset="0"/>
              </a:rPr>
              <a:t>TWOCRYST </a:t>
            </a:r>
            <a:r>
              <a:rPr lang="it" dirty="0">
                <a:latin typeface="Roboto" panose="02000000000000000000" pitchFamily="2" charset="0"/>
                <a:ea typeface="Roboto" panose="02000000000000000000" pitchFamily="2" charset="0"/>
                <a:cs typeface="Roboto" panose="02000000000000000000" pitchFamily="2" charset="0"/>
              </a:rPr>
              <a:t>is a proof-of-principle (PoP) test approved by the LMC committee and installed in March 2025</a:t>
            </a:r>
            <a:endParaRPr lang="it" sz="135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endParaRPr>
          </a:p>
          <a:p>
            <a:pPr marL="428625" lvl="0" indent="-285750">
              <a:lnSpc>
                <a:spcPct val="115000"/>
              </a:lnSpc>
              <a:buSzPts val="1350"/>
              <a:buFont typeface="Arial" panose="020B0604020202020204" pitchFamily="34" charset="0"/>
              <a:buChar char="•"/>
            </a:pPr>
            <a:r>
              <a:rPr lang="it" sz="135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to </a:t>
            </a:r>
            <a:r>
              <a:rPr lang="it" sz="1300" dirty="0">
                <a:solidFill>
                  <a:schemeClr val="tx1">
                    <a:lumMod val="50000"/>
                  </a:schemeClr>
                </a:solidFill>
                <a:latin typeface="Roboto" panose="02000000000000000000" pitchFamily="2" charset="0"/>
                <a:ea typeface="Roboto" panose="02000000000000000000" pitchFamily="2" charset="0"/>
                <a:cs typeface="Roboto" panose="02000000000000000000" pitchFamily="2" charset="0"/>
              </a:rPr>
              <a:t>demonstrate feasibility of double channeling at TeV energy</a:t>
            </a:r>
          </a:p>
          <a:p>
            <a:pPr marL="428625" lvl="0" indent="-285750">
              <a:lnSpc>
                <a:spcPct val="115000"/>
              </a:lnSpc>
              <a:buSzPts val="1350"/>
              <a:buFont typeface="Arial" panose="020B0604020202020204" pitchFamily="34" charset="0"/>
              <a:buChar char="•"/>
            </a:pPr>
            <a:r>
              <a:rPr lang="it" sz="1300" dirty="0">
                <a:solidFill>
                  <a:srgbClr val="7030A0"/>
                </a:solidFill>
                <a:latin typeface="Roboto" panose="02000000000000000000" pitchFamily="2" charset="0"/>
                <a:ea typeface="Roboto" panose="02000000000000000000" pitchFamily="2" charset="0"/>
                <a:cs typeface="Roboto" panose="02000000000000000000" pitchFamily="2" charset="0"/>
              </a:rPr>
              <a:t>Preliminary results of double channeling: </a:t>
            </a:r>
            <a:r>
              <a:rPr lang="it" sz="1300" dirty="0">
                <a:latin typeface="Roboto" panose="02000000000000000000" pitchFamily="2" charset="0"/>
                <a:ea typeface="Roboto" panose="02000000000000000000" pitchFamily="2" charset="0"/>
                <a:cs typeface="Roboto" panose="02000000000000000000" pitchFamily="2" charset="0"/>
              </a:rPr>
              <a:t>observed at 450 GeV, 1 and 2 TeV </a:t>
            </a:r>
            <a:r>
              <a:rPr lang="en-US" sz="1300" dirty="0">
                <a:latin typeface="Roboto" panose="02000000000000000000" pitchFamily="2" charset="0"/>
                <a:ea typeface="Roboto" panose="02000000000000000000" pitchFamily="2" charset="0"/>
                <a:cs typeface="Roboto" panose="02000000000000000000" pitchFamily="2" charset="0"/>
              </a:rPr>
              <a:t>in MD tests but analyses are still in progress, especially at higher energies</a:t>
            </a:r>
            <a:endParaRPr lang="en-US" sz="1300" dirty="0"/>
          </a:p>
        </p:txBody>
      </p:sp>
      <p:sp>
        <p:nvSpPr>
          <p:cNvPr id="6" name="TextBox 5">
            <a:extLst>
              <a:ext uri="{FF2B5EF4-FFF2-40B4-BE49-F238E27FC236}">
                <a16:creationId xmlns:a16="http://schemas.microsoft.com/office/drawing/2014/main" id="{02E920FE-E136-300F-242D-35BDAB82802C}"/>
              </a:ext>
            </a:extLst>
          </p:cNvPr>
          <p:cNvSpPr txBox="1"/>
          <p:nvPr/>
        </p:nvSpPr>
        <p:spPr>
          <a:xfrm>
            <a:off x="5525129" y="2385532"/>
            <a:ext cx="2069024"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Result of June MD run</a:t>
            </a:r>
          </a:p>
        </p:txBody>
      </p:sp>
      <p:sp>
        <p:nvSpPr>
          <p:cNvPr id="2" name="Slide Number Placeholder 1">
            <a:extLst>
              <a:ext uri="{FF2B5EF4-FFF2-40B4-BE49-F238E27FC236}">
                <a16:creationId xmlns:a16="http://schemas.microsoft.com/office/drawing/2014/main" id="{D9F05B46-E782-C238-905A-38445A17A0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5</a:t>
            </a:fld>
            <a:endParaRPr lang="it"/>
          </a:p>
        </p:txBody>
      </p:sp>
      <p:sp>
        <p:nvSpPr>
          <p:cNvPr id="4" name="TextBox 3">
            <a:extLst>
              <a:ext uri="{FF2B5EF4-FFF2-40B4-BE49-F238E27FC236}">
                <a16:creationId xmlns:a16="http://schemas.microsoft.com/office/drawing/2014/main" id="{934C6BB4-AF26-C386-E685-F1D0C1063EF4}"/>
              </a:ext>
            </a:extLst>
          </p:cNvPr>
          <p:cNvSpPr txBox="1"/>
          <p:nvPr/>
        </p:nvSpPr>
        <p:spPr>
          <a:xfrm>
            <a:off x="3839887" y="4559364"/>
            <a:ext cx="2102069" cy="307777"/>
          </a:xfrm>
          <a:prstGeom prst="rect">
            <a:avLst/>
          </a:prstGeom>
          <a:noFill/>
        </p:spPr>
        <p:txBody>
          <a:bodyPr wrap="square" rtlCol="0">
            <a:spAutoFit/>
          </a:bodyPr>
          <a:lstStyle/>
          <a:p>
            <a:r>
              <a:rPr lang="en-US" dirty="0"/>
              <a:t>See </a:t>
            </a:r>
            <a:r>
              <a:rPr lang="en-US" dirty="0">
                <a:hlinkClick r:id="rId6"/>
              </a:rPr>
              <a:t>CERN bulletin</a:t>
            </a:r>
            <a:endParaRPr lang="en-US" dirty="0"/>
          </a:p>
        </p:txBody>
      </p:sp>
      <p:sp>
        <p:nvSpPr>
          <p:cNvPr id="3" name="TextBox 2">
            <a:extLst>
              <a:ext uri="{FF2B5EF4-FFF2-40B4-BE49-F238E27FC236}">
                <a16:creationId xmlns:a16="http://schemas.microsoft.com/office/drawing/2014/main" id="{D878A4B5-B371-F63D-FDA3-F8F67F149290}"/>
              </a:ext>
            </a:extLst>
          </p:cNvPr>
          <p:cNvSpPr txBox="1"/>
          <p:nvPr/>
        </p:nvSpPr>
        <p:spPr>
          <a:xfrm>
            <a:off x="7518315" y="3004719"/>
            <a:ext cx="1304693" cy="338554"/>
          </a:xfrm>
          <a:prstGeom prst="rect">
            <a:avLst/>
          </a:prstGeom>
          <a:noFill/>
        </p:spPr>
        <p:txBody>
          <a:bodyPr wrap="square" rtlCol="0">
            <a:spAutoFit/>
          </a:bodyPr>
          <a:lstStyle/>
          <a:p>
            <a:r>
              <a:rPr lang="en-US" sz="1600" dirty="0"/>
              <a:t>Preliminary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026" name="Picture 2">
            <a:extLst>
              <a:ext uri="{FF2B5EF4-FFF2-40B4-BE49-F238E27FC236}">
                <a16:creationId xmlns:a16="http://schemas.microsoft.com/office/drawing/2014/main" id="{95227518-4F9F-76D2-D041-F889842AD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223" y="2929939"/>
            <a:ext cx="2560292" cy="1942704"/>
          </a:xfrm>
          <a:prstGeom prst="rect">
            <a:avLst/>
          </a:prstGeom>
          <a:noFill/>
          <a:extLst>
            <a:ext uri="{909E8E84-426E-40DD-AFC4-6F175D3DCCD1}">
              <a14:hiddenFill xmlns:a14="http://schemas.microsoft.com/office/drawing/2010/main">
                <a:solidFill>
                  <a:srgbClr val="FFFFFF"/>
                </a:solidFill>
              </a14:hiddenFill>
            </a:ext>
          </a:extLst>
        </p:spPr>
      </p:pic>
      <p:pic>
        <p:nvPicPr>
          <p:cNvPr id="168" name="Google Shape;168;p30"/>
          <p:cNvPicPr preferRelativeResize="0"/>
          <p:nvPr/>
        </p:nvPicPr>
        <p:blipFill>
          <a:blip r:embed="rId4">
            <a:alphaModFix/>
          </a:blip>
          <a:stretch>
            <a:fillRect/>
          </a:stretch>
        </p:blipFill>
        <p:spPr>
          <a:xfrm>
            <a:off x="1309142" y="2122440"/>
            <a:ext cx="4286881" cy="1406148"/>
          </a:xfrm>
          <a:prstGeom prst="rect">
            <a:avLst/>
          </a:prstGeom>
          <a:noFill/>
          <a:ln>
            <a:noFill/>
          </a:ln>
        </p:spPr>
      </p:pic>
      <p:sp>
        <p:nvSpPr>
          <p:cNvPr id="169" name="Google Shape;169;p30"/>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Λ</a:t>
            </a:r>
            <a:r>
              <a:rPr lang="it" baseline="-25000" dirty="0"/>
              <a:t>c</a:t>
            </a:r>
            <a:r>
              <a:rPr lang="it" baseline="30000" dirty="0"/>
              <a:t>+</a:t>
            </a:r>
            <a:r>
              <a:rPr lang="it" dirty="0"/>
              <a:t> signal and identification</a:t>
            </a:r>
            <a:endParaRPr dirty="0"/>
          </a:p>
        </p:txBody>
      </p:sp>
      <mc:AlternateContent xmlns:mc="http://schemas.openxmlformats.org/markup-compatibility/2006">
        <mc:Choice xmlns:a14="http://schemas.microsoft.com/office/drawing/2010/main" Requires="a14">
          <p:sp>
            <p:nvSpPr>
              <p:cNvPr id="170" name="Google Shape;170;p30"/>
              <p:cNvSpPr txBox="1"/>
              <p:nvPr/>
            </p:nvSpPr>
            <p:spPr>
              <a:xfrm>
                <a:off x="385025" y="1049195"/>
                <a:ext cx="4379081" cy="157269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dirty="0">
                    <a:latin typeface="Roboto"/>
                    <a:ea typeface="Roboto"/>
                    <a:cs typeface="Roboto"/>
                    <a:sym typeface="Roboto"/>
                  </a:rPr>
                  <a:t>Charm baryons are produced </a:t>
                </a:r>
              </a:p>
              <a:p>
                <a:pPr marL="285750" lvl="0" indent="-285750" algn="l" rtl="0">
                  <a:spcBef>
                    <a:spcPts val="0"/>
                  </a:spcBef>
                  <a:spcAft>
                    <a:spcPts val="0"/>
                  </a:spcAft>
                  <a:buFont typeface="Arial" panose="020B0604020202020204" pitchFamily="34" charset="0"/>
                  <a:buChar char="•"/>
                </a:pPr>
                <a:r>
                  <a:rPr lang="it" dirty="0">
                    <a:latin typeface="Roboto"/>
                    <a:ea typeface="Roboto"/>
                    <a:cs typeface="Roboto"/>
                    <a:sym typeface="Roboto"/>
                  </a:rPr>
                  <a:t>with very high momentum O(1 TeV)</a:t>
                </a:r>
              </a:p>
              <a:p>
                <a:pPr marL="285750" lvl="0" indent="-285750" algn="l" rtl="0">
                  <a:spcBef>
                    <a:spcPts val="0"/>
                  </a:spcBef>
                  <a:spcAft>
                    <a:spcPts val="0"/>
                  </a:spcAft>
                  <a:buFont typeface="Arial" panose="020B0604020202020204" pitchFamily="34" charset="0"/>
                  <a:buChar char="•"/>
                </a:pPr>
                <a:r>
                  <a:rPr lang="it" dirty="0">
                    <a:latin typeface="Roboto"/>
                    <a:ea typeface="Roboto"/>
                    <a:cs typeface="Roboto"/>
                    <a:sym typeface="Roboto"/>
                  </a:rPr>
                  <a:t>in forward direction at 7 mrad</a:t>
                </a:r>
              </a:p>
              <a:p>
                <a:pPr marL="285750" lvl="0" indent="-285750">
                  <a:buFont typeface="Arial" panose="020B0604020202020204" pitchFamily="34" charset="0"/>
                  <a:buChar char="•"/>
                </a:pPr>
                <a:r>
                  <a:rPr lang="it" dirty="0"/>
                  <a:t>Λ</a:t>
                </a:r>
                <a:r>
                  <a:rPr lang="it" baseline="-25000" dirty="0"/>
                  <a:t>c</a:t>
                </a:r>
                <a:r>
                  <a:rPr lang="it" baseline="30000" dirty="0"/>
                  <a:t>+</a:t>
                </a:r>
                <a:r>
                  <a:rPr lang="en-US" dirty="0">
                    <a:latin typeface="Roboto"/>
                    <a:ea typeface="Roboto"/>
                    <a:cs typeface="Roboto"/>
                    <a:sym typeface="Roboto"/>
                  </a:rPr>
                  <a:t> decay products</a:t>
                </a:r>
                <a:r>
                  <a:rPr lang="it" dirty="0">
                    <a:latin typeface="Roboto"/>
                    <a:ea typeface="Roboto"/>
                    <a:cs typeface="Roboto"/>
                    <a:sym typeface="Roboto"/>
                  </a:rPr>
                  <a:t> very collimated (&lt; 3 mrad)</a:t>
                </a:r>
              </a:p>
              <a:p>
                <a:pPr marL="285750" lvl="0" indent="-285750" algn="l" rtl="0">
                  <a:spcBef>
                    <a:spcPts val="0"/>
                  </a:spcBef>
                  <a:spcAft>
                    <a:spcPts val="0"/>
                  </a:spcAft>
                  <a:buFont typeface="Arial" panose="020B0604020202020204" pitchFamily="34" charset="0"/>
                  <a:buChar char="•"/>
                </a:pPr>
                <a:r>
                  <a:rPr lang="en-US" dirty="0">
                    <a:latin typeface="Roboto"/>
                    <a:ea typeface="Roboto"/>
                    <a:cs typeface="Roboto"/>
                    <a:sym typeface="Roboto"/>
                  </a:rPr>
                  <a:t>Track angle resolution: </a:t>
                </a:r>
                <a14:m>
                  <m:oMath xmlns:m="http://schemas.openxmlformats.org/officeDocument/2006/math">
                    <m:r>
                      <a:rPr lang="en-US" b="0" i="1" smtClean="0">
                        <a:latin typeface="Cambria Math" panose="02040503050406030204" pitchFamily="18" charset="0"/>
                        <a:ea typeface="Cambria Math" panose="02040503050406030204" pitchFamily="18" charset="0"/>
                        <a:cs typeface="Roboto"/>
                        <a:sym typeface="Roboto"/>
                      </a:rPr>
                      <m:t>∼</m:t>
                    </m:r>
                    <m:r>
                      <a:rPr lang="en-US" b="0" i="1" smtClean="0">
                        <a:latin typeface="Cambria Math" panose="02040503050406030204" pitchFamily="18" charset="0"/>
                        <a:ea typeface="Roboto"/>
                        <a:cs typeface="Roboto"/>
                        <a:sym typeface="Roboto"/>
                      </a:rPr>
                      <m:t>1</m:t>
                    </m:r>
                    <m:r>
                      <a:rPr lang="en-US" b="0" i="1" smtClean="0">
                        <a:latin typeface="Cambria Math" panose="02040503050406030204" pitchFamily="18" charset="0"/>
                        <a:ea typeface="Roboto"/>
                        <a:cs typeface="Roboto"/>
                        <a:sym typeface="Roboto"/>
                      </a:rPr>
                      <m:t>4</m:t>
                    </m:r>
                    <m:r>
                      <a:rPr lang="en-US" b="0" i="1" smtClean="0">
                        <a:latin typeface="Cambria Math" panose="02040503050406030204" pitchFamily="18" charset="0"/>
                        <a:ea typeface="Roboto"/>
                        <a:cs typeface="Roboto"/>
                        <a:sym typeface="Roboto"/>
                      </a:rPr>
                      <m:t> </m:t>
                    </m:r>
                    <m:r>
                      <a:rPr lang="en-US" b="0" i="1" smtClean="0">
                        <a:latin typeface="Cambria Math" panose="02040503050406030204" pitchFamily="18" charset="0"/>
                        <a:ea typeface="Cambria Math" panose="02040503050406030204" pitchFamily="18" charset="0"/>
                        <a:cs typeface="Roboto"/>
                        <a:sym typeface="Roboto"/>
                      </a:rPr>
                      <m:t>𝜇</m:t>
                    </m:r>
                    <m:r>
                      <a:rPr lang="en-US" b="0" i="1" smtClean="0">
                        <a:latin typeface="Cambria Math" panose="02040503050406030204" pitchFamily="18" charset="0"/>
                        <a:ea typeface="Cambria Math" panose="02040503050406030204" pitchFamily="18" charset="0"/>
                        <a:cs typeface="Roboto"/>
                        <a:sym typeface="Roboto"/>
                      </a:rPr>
                      <m:t>𝑟𝑎𝑑</m:t>
                    </m:r>
                  </m:oMath>
                </a14:m>
                <a:endParaRPr lang="it" dirty="0">
                  <a:latin typeface="Roboto"/>
                  <a:ea typeface="Roboto"/>
                  <a:cs typeface="Roboto"/>
                  <a:sym typeface="Roboto"/>
                </a:endParaRPr>
              </a:p>
              <a:p>
                <a:pPr marL="0" lvl="0" indent="0" algn="l" rtl="0">
                  <a:spcBef>
                    <a:spcPts val="0"/>
                  </a:spcBef>
                  <a:spcAft>
                    <a:spcPts val="0"/>
                  </a:spcAft>
                  <a:buNone/>
                </a:pPr>
                <a:endParaRPr dirty="0">
                  <a:latin typeface="Roboto"/>
                  <a:ea typeface="Roboto"/>
                  <a:cs typeface="Roboto"/>
                  <a:sym typeface="Roboto"/>
                </a:endParaRPr>
              </a:p>
            </p:txBody>
          </p:sp>
        </mc:Choice>
        <mc:Fallback>
          <p:sp>
            <p:nvSpPr>
              <p:cNvPr id="170" name="Google Shape;170;p30"/>
              <p:cNvSpPr txBox="1">
                <a:spLocks noRot="1" noChangeAspect="1" noMove="1" noResize="1" noEditPoints="1" noAdjustHandles="1" noChangeArrowheads="1" noChangeShapeType="1" noTextEdit="1"/>
              </p:cNvSpPr>
              <p:nvPr/>
            </p:nvSpPr>
            <p:spPr>
              <a:xfrm>
                <a:off x="385025" y="1049195"/>
                <a:ext cx="4379081" cy="1572691"/>
              </a:xfrm>
              <a:prstGeom prst="rect">
                <a:avLst/>
              </a:prstGeom>
              <a:blipFill>
                <a:blip r:embed="rId5"/>
                <a:stretch>
                  <a:fillRect l="-578"/>
                </a:stretch>
              </a:blipFill>
              <a:ln>
                <a:noFill/>
              </a:ln>
            </p:spPr>
            <p:txBody>
              <a:bodyPr/>
              <a:lstStyle/>
              <a:p>
                <a:r>
                  <a:rPr lang="en-US">
                    <a:noFill/>
                  </a:rPr>
                  <a:t> </a:t>
                </a:r>
              </a:p>
            </p:txBody>
          </p:sp>
        </mc:Fallback>
      </mc:AlternateContent>
      <p:sp>
        <p:nvSpPr>
          <p:cNvPr id="173" name="Google Shape;173;p30"/>
          <p:cNvSpPr/>
          <p:nvPr/>
        </p:nvSpPr>
        <p:spPr>
          <a:xfrm>
            <a:off x="4294989" y="1959838"/>
            <a:ext cx="961451" cy="789525"/>
          </a:xfrm>
          <a:prstGeom prst="ellipse">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Roboto"/>
              <a:ea typeface="Roboto"/>
              <a:cs typeface="Roboto"/>
              <a:sym typeface="Roboto"/>
            </a:endParaRPr>
          </a:p>
        </p:txBody>
      </p:sp>
      <p:cxnSp>
        <p:nvCxnSpPr>
          <p:cNvPr id="175" name="Google Shape;175;p30"/>
          <p:cNvCxnSpPr>
            <a:cxnSpLocks/>
          </p:cNvCxnSpPr>
          <p:nvPr/>
        </p:nvCxnSpPr>
        <p:spPr>
          <a:xfrm>
            <a:off x="5103689" y="2621887"/>
            <a:ext cx="714518" cy="520666"/>
          </a:xfrm>
          <a:prstGeom prst="straightConnector1">
            <a:avLst/>
          </a:prstGeom>
          <a:noFill/>
          <a:ln w="9525" cap="flat" cmpd="sng">
            <a:solidFill>
              <a:srgbClr val="FF0000"/>
            </a:solidFill>
            <a:prstDash val="solid"/>
            <a:round/>
            <a:headEnd type="none" w="med" len="med"/>
            <a:tailEnd type="triangle" w="med" len="med"/>
          </a:ln>
        </p:spPr>
      </p:cxnSp>
      <mc:AlternateContent xmlns:mc="http://schemas.openxmlformats.org/markup-compatibility/2006">
        <mc:Choice xmlns:a14="http://schemas.microsoft.com/office/drawing/2010/main" Requires="a14">
          <p:sp>
            <p:nvSpPr>
              <p:cNvPr id="180" name="Google Shape;180;p30"/>
              <p:cNvSpPr txBox="1"/>
              <p:nvPr/>
            </p:nvSpPr>
            <p:spPr>
              <a:xfrm>
                <a:off x="504878" y="3696749"/>
                <a:ext cx="5072386" cy="668627"/>
              </a:xfrm>
              <a:prstGeom prst="rect">
                <a:avLst/>
              </a:prstGeom>
              <a:noFill/>
              <a:ln w="12700">
                <a:solidFill>
                  <a:schemeClr val="accent1">
                    <a:lumMod val="75000"/>
                    <a:lumOff val="25000"/>
                  </a:schemeClr>
                </a:solidFill>
              </a:ln>
            </p:spPr>
            <p:txBody>
              <a:bodyPr spcFirstLastPara="1" wrap="square" lIns="91425" tIns="91425" rIns="91425" bIns="91425" anchor="t" anchorCtr="0">
                <a:noAutofit/>
              </a:bodyPr>
              <a:lstStyle/>
              <a:p>
                <a:pPr lvl="0"/>
                <a:r>
                  <a:rPr lang="en-US" dirty="0">
                    <a:latin typeface="Roboto"/>
                    <a:ea typeface="Roboto"/>
                    <a:cs typeface="Roboto"/>
                    <a:sym typeface="Roboto"/>
                  </a:rPr>
                  <a:t>RICH detector is essential to distinguish signal from </a:t>
                </a:r>
                <a:r>
                  <a:rPr lang="en-US" b="1" dirty="0">
                    <a:latin typeface="Roboto"/>
                    <a:ea typeface="Roboto"/>
                    <a:cs typeface="Roboto"/>
                    <a:sym typeface="Roboto"/>
                  </a:rPr>
                  <a:t>background</a:t>
                </a:r>
                <a:r>
                  <a:rPr lang="en-US" dirty="0">
                    <a:latin typeface="Roboto"/>
                    <a:ea typeface="Roboto"/>
                    <a:cs typeface="Roboto"/>
                    <a:sym typeface="Roboto"/>
                  </a:rPr>
                  <a:t> decays (channeled </a:t>
                </a:r>
                <a14:m>
                  <m:oMath xmlns:m="http://schemas.openxmlformats.org/officeDocument/2006/math">
                    <m:sSup>
                      <m:sSupPr>
                        <m:ctrlPr>
                          <a:rPr lang="ar-AE" i="1" smtClean="0">
                            <a:latin typeface="Cambria Math" panose="02040503050406030204" pitchFamily="18" charset="0"/>
                            <a:ea typeface="Roboto"/>
                            <a:cs typeface="Roboto"/>
                            <a:sym typeface="Roboto"/>
                          </a:rPr>
                        </m:ctrlPr>
                      </m:sSupPr>
                      <m:e>
                        <m:r>
                          <a:rPr lang="ar-AE" b="0" i="1" smtClean="0">
                            <a:latin typeface="Cambria Math" panose="02040503050406030204" pitchFamily="18" charset="0"/>
                            <a:ea typeface="Roboto"/>
                            <a:cs typeface="Roboto"/>
                            <a:sym typeface="Roboto"/>
                          </a:rPr>
                          <m:t>𝐷</m:t>
                        </m:r>
                      </m:e>
                      <m:sup>
                        <m:r>
                          <a:rPr lang="en-US" b="0" i="1" smtClean="0">
                            <a:latin typeface="Cambria Math" panose="02040503050406030204" pitchFamily="18" charset="0"/>
                            <a:ea typeface="Roboto"/>
                            <a:cs typeface="Roboto"/>
                            <a:sym typeface="Roboto"/>
                          </a:rPr>
                          <m:t>+</m:t>
                        </m:r>
                      </m:sup>
                    </m:sSup>
                    <m:r>
                      <a:rPr lang="en-US" b="0" i="1" smtClean="0">
                        <a:latin typeface="Cambria Math" panose="02040503050406030204" pitchFamily="18" charset="0"/>
                        <a:ea typeface="Roboto"/>
                        <a:cs typeface="Roboto"/>
                        <a:sym typeface="Roboto"/>
                      </a:rPr>
                      <m:t>→</m:t>
                    </m:r>
                    <m:sSup>
                      <m:sSupPr>
                        <m:ctrlPr>
                          <a:rPr lang="en-US" b="0" i="1" smtClean="0">
                            <a:latin typeface="Cambria Math" panose="02040503050406030204" pitchFamily="18" charset="0"/>
                            <a:ea typeface="Roboto"/>
                            <a:cs typeface="Roboto"/>
                            <a:sym typeface="Roboto"/>
                          </a:rPr>
                        </m:ctrlPr>
                      </m:sSupPr>
                      <m:e>
                        <m:r>
                          <a:rPr lang="en-US" i="1">
                            <a:latin typeface="Cambria Math" panose="02040503050406030204" pitchFamily="18" charset="0"/>
                            <a:ea typeface="Roboto"/>
                            <a:cs typeface="Roboto"/>
                            <a:sym typeface="Roboto"/>
                          </a:rPr>
                          <m:t>𝐾</m:t>
                        </m:r>
                      </m:e>
                      <m:sup>
                        <m:r>
                          <a:rPr lang="en-US" b="0" i="1" smtClean="0">
                            <a:latin typeface="Cambria Math" panose="02040503050406030204" pitchFamily="18" charset="0"/>
                            <a:ea typeface="Roboto"/>
                            <a:cs typeface="Roboto"/>
                            <a:sym typeface="Roboto"/>
                          </a:rPr>
                          <m:t>+</m:t>
                        </m:r>
                      </m:sup>
                    </m:sSup>
                    <m:sSup>
                      <m:sSupPr>
                        <m:ctrlPr>
                          <a:rPr lang="en-US" b="0" i="1" smtClean="0">
                            <a:latin typeface="Cambria Math" panose="02040503050406030204" pitchFamily="18" charset="0"/>
                            <a:ea typeface="Roboto"/>
                            <a:cs typeface="Roboto"/>
                            <a:sym typeface="Roboto"/>
                          </a:rPr>
                        </m:ctrlPr>
                      </m:sSupPr>
                      <m:e>
                        <m:r>
                          <a:rPr lang="en-US" i="1">
                            <a:latin typeface="Cambria Math" panose="02040503050406030204" pitchFamily="18" charset="0"/>
                            <a:ea typeface="Cambria Math" panose="02040503050406030204" pitchFamily="18" charset="0"/>
                            <a:cs typeface="Roboto"/>
                            <a:sym typeface="Roboto"/>
                          </a:rPr>
                          <m:t>𝜋</m:t>
                        </m:r>
                      </m:e>
                      <m:sup>
                        <m:r>
                          <a:rPr lang="en-US" b="0" i="1" smtClean="0">
                            <a:latin typeface="Cambria Math" panose="02040503050406030204" pitchFamily="18" charset="0"/>
                            <a:ea typeface="Roboto"/>
                            <a:cs typeface="Roboto"/>
                            <a:sym typeface="Roboto"/>
                          </a:rPr>
                          <m:t>+</m:t>
                        </m:r>
                      </m:sup>
                    </m:sSup>
                    <m:sSup>
                      <m:sSupPr>
                        <m:ctrlPr>
                          <a:rPr lang="en-US" i="1">
                            <a:latin typeface="Cambria Math" panose="02040503050406030204" pitchFamily="18" charset="0"/>
                            <a:ea typeface="Roboto"/>
                            <a:cs typeface="Roboto"/>
                            <a:sym typeface="Roboto"/>
                          </a:rPr>
                        </m:ctrlPr>
                      </m:sSupPr>
                      <m:e>
                        <m:r>
                          <a:rPr lang="en-US" i="1">
                            <a:latin typeface="Cambria Math" panose="02040503050406030204" pitchFamily="18" charset="0"/>
                            <a:ea typeface="Cambria Math" panose="02040503050406030204" pitchFamily="18" charset="0"/>
                            <a:cs typeface="Roboto"/>
                            <a:sym typeface="Roboto"/>
                          </a:rPr>
                          <m:t>𝜋</m:t>
                        </m:r>
                      </m:e>
                      <m:sup>
                        <m:r>
                          <a:rPr lang="en-US" b="0" i="1" smtClean="0">
                            <a:latin typeface="Cambria Math" panose="02040503050406030204" pitchFamily="18" charset="0"/>
                            <a:ea typeface="Cambria Math" panose="02040503050406030204" pitchFamily="18" charset="0"/>
                            <a:cs typeface="Roboto"/>
                            <a:sym typeface="Roboto"/>
                          </a:rPr>
                          <m:t>−</m:t>
                        </m:r>
                      </m:sup>
                    </m:sSup>
                    <m:r>
                      <a:rPr lang="en-US" b="0" i="1" smtClean="0">
                        <a:latin typeface="Cambria Math" panose="02040503050406030204" pitchFamily="18" charset="0"/>
                        <a:ea typeface="Roboto"/>
                        <a:cs typeface="Roboto"/>
                        <a:sym typeface="Roboto"/>
                      </a:rPr>
                      <m:t>, </m:t>
                    </m:r>
                    <m:sSub>
                      <m:sSubPr>
                        <m:ctrlPr>
                          <a:rPr lang="en-US" b="0" i="1" smtClean="0">
                            <a:latin typeface="Cambria Math" panose="02040503050406030204" pitchFamily="18" charset="0"/>
                            <a:ea typeface="Roboto"/>
                            <a:cs typeface="Roboto"/>
                            <a:sym typeface="Roboto"/>
                          </a:rPr>
                        </m:ctrlPr>
                      </m:sSubPr>
                      <m:e>
                        <m:r>
                          <a:rPr lang="en-US" b="0" i="1" smtClean="0">
                            <a:latin typeface="Cambria Math" panose="02040503050406030204" pitchFamily="18" charset="0"/>
                            <a:ea typeface="Roboto"/>
                            <a:cs typeface="Roboto"/>
                            <a:sym typeface="Roboto"/>
                          </a:rPr>
                          <m:t>𝐷</m:t>
                        </m:r>
                      </m:e>
                      <m:sub>
                        <m:r>
                          <a:rPr lang="en-US" b="0" i="1" smtClean="0">
                            <a:latin typeface="Cambria Math" panose="02040503050406030204" pitchFamily="18" charset="0"/>
                            <a:ea typeface="Roboto"/>
                            <a:cs typeface="Roboto"/>
                            <a:sym typeface="Roboto"/>
                          </a:rPr>
                          <m:t>𝑠</m:t>
                        </m:r>
                      </m:sub>
                    </m:sSub>
                    <m:r>
                      <a:rPr lang="en-US" b="0" i="1" smtClean="0">
                        <a:latin typeface="Cambria Math" panose="02040503050406030204" pitchFamily="18" charset="0"/>
                        <a:ea typeface="Roboto"/>
                        <a:cs typeface="Roboto"/>
                        <a:sym typeface="Roboto"/>
                      </a:rPr>
                      <m:t>→</m:t>
                    </m:r>
                    <m:sSup>
                      <m:sSupPr>
                        <m:ctrlPr>
                          <a:rPr lang="en-US" i="1">
                            <a:latin typeface="Cambria Math" panose="02040503050406030204" pitchFamily="18" charset="0"/>
                            <a:ea typeface="Roboto"/>
                            <a:cs typeface="Roboto"/>
                            <a:sym typeface="Roboto"/>
                          </a:rPr>
                        </m:ctrlPr>
                      </m:sSupPr>
                      <m:e>
                        <m:r>
                          <a:rPr lang="en-US" i="1">
                            <a:latin typeface="Cambria Math" panose="02040503050406030204" pitchFamily="18" charset="0"/>
                            <a:ea typeface="Roboto"/>
                            <a:cs typeface="Roboto"/>
                            <a:sym typeface="Roboto"/>
                          </a:rPr>
                          <m:t>𝐾</m:t>
                        </m:r>
                      </m:e>
                      <m:sup>
                        <m:r>
                          <a:rPr lang="en-US" i="1">
                            <a:latin typeface="Cambria Math" panose="02040503050406030204" pitchFamily="18" charset="0"/>
                            <a:ea typeface="Roboto"/>
                            <a:cs typeface="Roboto"/>
                            <a:sym typeface="Roboto"/>
                          </a:rPr>
                          <m:t>+</m:t>
                        </m:r>
                      </m:sup>
                    </m:sSup>
                    <m:r>
                      <a:rPr lang="en-US" b="0" i="1" smtClean="0">
                        <a:latin typeface="Cambria Math" panose="02040503050406030204" pitchFamily="18" charset="0"/>
                        <a:ea typeface="Roboto"/>
                        <a:cs typeface="Roboto"/>
                        <a:sym typeface="Roboto"/>
                      </a:rPr>
                      <m:t>𝐾</m:t>
                    </m:r>
                    <m:sSup>
                      <m:sSupPr>
                        <m:ctrlPr>
                          <a:rPr lang="en-US" i="1">
                            <a:latin typeface="Cambria Math" panose="02040503050406030204" pitchFamily="18" charset="0"/>
                            <a:ea typeface="Roboto"/>
                            <a:cs typeface="Roboto"/>
                            <a:sym typeface="Roboto"/>
                          </a:rPr>
                        </m:ctrlPr>
                      </m:sSupPr>
                      <m:e>
                        <m:r>
                          <a:rPr lang="en-US" i="1">
                            <a:latin typeface="Cambria Math" panose="02040503050406030204" pitchFamily="18" charset="0"/>
                            <a:ea typeface="Cambria Math" panose="02040503050406030204" pitchFamily="18" charset="0"/>
                            <a:cs typeface="Roboto"/>
                            <a:sym typeface="Roboto"/>
                          </a:rPr>
                          <m:t>𝜋</m:t>
                        </m:r>
                      </m:e>
                      <m:sup>
                        <m:r>
                          <a:rPr lang="en-US" i="1">
                            <a:latin typeface="Cambria Math" panose="02040503050406030204" pitchFamily="18" charset="0"/>
                            <a:ea typeface="Cambria Math" panose="02040503050406030204" pitchFamily="18" charset="0"/>
                            <a:cs typeface="Roboto"/>
                            <a:sym typeface="Roboto"/>
                          </a:rPr>
                          <m:t>−</m:t>
                        </m:r>
                      </m:sup>
                    </m:sSup>
                  </m:oMath>
                </a14:m>
                <a:r>
                  <a:rPr lang="en-US" dirty="0">
                    <a:latin typeface="Roboto"/>
                    <a:ea typeface="Roboto"/>
                    <a:cs typeface="Roboto"/>
                    <a:sym typeface="Roboto"/>
                  </a:rPr>
                  <a:t>)  </a:t>
                </a:r>
                <a:endParaRPr lang="ar-AE" dirty="0">
                  <a:latin typeface="Roboto"/>
                  <a:ea typeface="Roboto"/>
                  <a:cs typeface="Roboto"/>
                  <a:sym typeface="Roboto"/>
                </a:endParaRPr>
              </a:p>
            </p:txBody>
          </p:sp>
        </mc:Choice>
        <mc:Fallback>
          <p:sp>
            <p:nvSpPr>
              <p:cNvPr id="180" name="Google Shape;180;p30"/>
              <p:cNvSpPr txBox="1">
                <a:spLocks noRot="1" noChangeAspect="1" noMove="1" noResize="1" noEditPoints="1" noAdjustHandles="1" noChangeArrowheads="1" noChangeShapeType="1" noTextEdit="1"/>
              </p:cNvSpPr>
              <p:nvPr/>
            </p:nvSpPr>
            <p:spPr>
              <a:xfrm>
                <a:off x="504878" y="3696749"/>
                <a:ext cx="5072386" cy="668627"/>
              </a:xfrm>
              <a:prstGeom prst="rect">
                <a:avLst/>
              </a:prstGeom>
              <a:blipFill>
                <a:blip r:embed="rId6"/>
                <a:stretch>
                  <a:fillRect l="-249" r="-1247"/>
                </a:stretch>
              </a:blipFill>
              <a:ln w="12700">
                <a:solidFill>
                  <a:schemeClr val="accent1">
                    <a:lumMod val="75000"/>
                    <a:lumOff val="25000"/>
                  </a:schemeClr>
                </a:solidFill>
              </a:ln>
            </p:spPr>
            <p:txBody>
              <a:bodyPr/>
              <a:lstStyle/>
              <a:p>
                <a:r>
                  <a:rPr lang="en-US">
                    <a:noFill/>
                  </a:rPr>
                  <a:t> </a:t>
                </a:r>
              </a:p>
            </p:txBody>
          </p:sp>
        </mc:Fallback>
      </mc:AlternateContent>
      <p:pic>
        <p:nvPicPr>
          <p:cNvPr id="6146" name="Picture 2">
            <a:extLst>
              <a:ext uri="{FF2B5EF4-FFF2-40B4-BE49-F238E27FC236}">
                <a16:creationId xmlns:a16="http://schemas.microsoft.com/office/drawing/2014/main" id="{96B33D0A-3FCD-7FD1-C411-8D21B6F749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1223" y="923324"/>
            <a:ext cx="2674251" cy="2005689"/>
          </a:xfrm>
          <a:prstGeom prst="rect">
            <a:avLst/>
          </a:prstGeom>
          <a:noFill/>
          <a:extLst>
            <a:ext uri="{909E8E84-426E-40DD-AFC4-6F175D3DCCD1}">
              <a14:hiddenFill xmlns:a14="http://schemas.microsoft.com/office/drawing/2010/main">
                <a:solidFill>
                  <a:srgbClr val="FFFFFF"/>
                </a:solidFill>
              </a14:hiddenFill>
            </a:ext>
          </a:extLst>
        </p:spPr>
      </p:pic>
      <p:sp>
        <p:nvSpPr>
          <p:cNvPr id="171" name="Google Shape;171;p30"/>
          <p:cNvSpPr txBox="1"/>
          <p:nvPr/>
        </p:nvSpPr>
        <p:spPr>
          <a:xfrm>
            <a:off x="6300059" y="872428"/>
            <a:ext cx="3379200" cy="5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dirty="0">
                <a:solidFill>
                  <a:srgbClr val="222222"/>
                </a:solidFill>
                <a:latin typeface="Roboto"/>
                <a:ea typeface="Roboto"/>
                <a:cs typeface="Roboto"/>
                <a:sym typeface="Roboto"/>
              </a:rPr>
              <a:t>Momentum of </a:t>
            </a:r>
            <a:r>
              <a:rPr lang="it" dirty="0">
                <a:solidFill>
                  <a:srgbClr val="222222"/>
                </a:solidFill>
                <a:latin typeface="Roboto"/>
                <a:ea typeface="Roboto"/>
                <a:cs typeface="Roboto"/>
                <a:sym typeface="Roboto"/>
              </a:rPr>
              <a:t>Λ</a:t>
            </a:r>
            <a:r>
              <a:rPr lang="it" baseline="-25000" dirty="0">
                <a:solidFill>
                  <a:srgbClr val="222222"/>
                </a:solidFill>
                <a:latin typeface="Roboto"/>
                <a:ea typeface="Roboto"/>
                <a:cs typeface="Roboto"/>
                <a:sym typeface="Roboto"/>
              </a:rPr>
              <a:t>c</a:t>
            </a:r>
            <a:r>
              <a:rPr lang="it" baseline="30000" dirty="0">
                <a:solidFill>
                  <a:srgbClr val="222222"/>
                </a:solidFill>
                <a:latin typeface="Roboto"/>
                <a:ea typeface="Roboto"/>
                <a:cs typeface="Roboto"/>
                <a:sym typeface="Roboto"/>
              </a:rPr>
              <a:t>+</a:t>
            </a:r>
            <a:r>
              <a:rPr lang="it" dirty="0">
                <a:solidFill>
                  <a:srgbClr val="222222"/>
                </a:solidFill>
                <a:latin typeface="Roboto"/>
                <a:ea typeface="Roboto"/>
                <a:cs typeface="Roboto"/>
                <a:sym typeface="Roboto"/>
              </a:rPr>
              <a:t> </a:t>
            </a:r>
            <a:endParaRPr sz="1300" dirty="0">
              <a:solidFill>
                <a:srgbClr val="222222"/>
              </a:solidFill>
              <a:latin typeface="Roboto"/>
              <a:ea typeface="Roboto"/>
              <a:cs typeface="Roboto"/>
              <a:sym typeface="Roboto"/>
            </a:endParaRPr>
          </a:p>
        </p:txBody>
      </p:sp>
      <p:sp>
        <p:nvSpPr>
          <p:cNvPr id="4" name="Slide Number Placeholder 3">
            <a:extLst>
              <a:ext uri="{FF2B5EF4-FFF2-40B4-BE49-F238E27FC236}">
                <a16:creationId xmlns:a16="http://schemas.microsoft.com/office/drawing/2014/main" id="{62CB1AE1-EBF4-E5F6-DCBD-E8CDEB4E90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6</a:t>
            </a:fld>
            <a:endParaRPr lang="it"/>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0D214-9F01-FD70-0663-D6DE7BBDE72F}"/>
              </a:ext>
            </a:extLst>
          </p:cNvPr>
          <p:cNvSpPr>
            <a:spLocks noGrp="1"/>
          </p:cNvSpPr>
          <p:nvPr>
            <p:ph type="title"/>
          </p:nvPr>
        </p:nvSpPr>
        <p:spPr/>
        <p:txBody>
          <a:bodyPr/>
          <a:lstStyle/>
          <a:p>
            <a:r>
              <a:rPr lang="it" dirty="0"/>
              <a:t>The ALADDIN RICH detector</a:t>
            </a:r>
            <a:endParaRPr lang="en-US" dirty="0"/>
          </a:p>
        </p:txBody>
      </p:sp>
      <p:sp>
        <p:nvSpPr>
          <p:cNvPr id="3" name="Slide Number Placeholder 2">
            <a:extLst>
              <a:ext uri="{FF2B5EF4-FFF2-40B4-BE49-F238E27FC236}">
                <a16:creationId xmlns:a16="http://schemas.microsoft.com/office/drawing/2014/main" id="{9587C964-5B9F-3696-9D98-0EEC20D5C9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7</a:t>
            </a:fld>
            <a:endParaRPr lang="it"/>
          </a:p>
        </p:txBody>
      </p:sp>
      <p:sp>
        <p:nvSpPr>
          <p:cNvPr id="5" name="TextBox 4">
            <a:extLst>
              <a:ext uri="{FF2B5EF4-FFF2-40B4-BE49-F238E27FC236}">
                <a16:creationId xmlns:a16="http://schemas.microsoft.com/office/drawing/2014/main" id="{872F7ED5-58F8-B497-440F-2CA753A7F0B7}"/>
              </a:ext>
            </a:extLst>
          </p:cNvPr>
          <p:cNvSpPr txBox="1"/>
          <p:nvPr/>
        </p:nvSpPr>
        <p:spPr>
          <a:xfrm>
            <a:off x="311725" y="1025596"/>
            <a:ext cx="4572000" cy="2893100"/>
          </a:xfrm>
          <a:prstGeom prst="rect">
            <a:avLst/>
          </a:prstGeom>
          <a:noFill/>
        </p:spPr>
        <p:txBody>
          <a:bodyPr wrap="square">
            <a:spAutoFit/>
          </a:bodyPr>
          <a:lstStyle/>
          <a:p>
            <a:pPr>
              <a:buNone/>
            </a:pPr>
            <a:br>
              <a:rPr lang="en-US" b="0" dirty="0">
                <a:effectLst/>
              </a:rPr>
            </a:br>
            <a:endParaRPr lang="en-US" b="0" dirty="0">
              <a:effectLst/>
            </a:endParaRPr>
          </a:p>
          <a:p>
            <a:pPr>
              <a:buNone/>
            </a:pPr>
            <a:br>
              <a:rPr lang="en-US" b="0" dirty="0">
                <a:effectLst/>
              </a:rPr>
            </a:br>
            <a:br>
              <a:rPr lang="en-US" b="0" dirty="0">
                <a:effectLst/>
              </a:rPr>
            </a:br>
            <a:br>
              <a:rPr lang="en-US" b="0" dirty="0">
                <a:effectLst/>
              </a:rPr>
            </a:br>
            <a:br>
              <a:rPr lang="en-US" b="0" dirty="0">
                <a:effectLst/>
              </a:rPr>
            </a:br>
            <a:br>
              <a:rPr lang="en-US" b="0" dirty="0">
                <a:effectLst/>
              </a:rPr>
            </a:br>
            <a:br>
              <a:rPr lang="en-US" b="0" dirty="0">
                <a:effectLst/>
              </a:rPr>
            </a:br>
            <a:endParaRPr lang="en-US" b="0" dirty="0">
              <a:effectLst/>
            </a:endParaRPr>
          </a:p>
          <a:p>
            <a:pPr rtl="0">
              <a:buNone/>
            </a:pPr>
            <a:endParaRPr lang="en-US" sz="1400" b="1" i="0" u="none" strike="noStrike" dirty="0">
              <a:solidFill>
                <a:srgbClr val="000000"/>
              </a:solidFill>
              <a:effectLst/>
              <a:latin typeface="Roboto" panose="02000000000000000000" pitchFamily="2" charset="0"/>
            </a:endParaRPr>
          </a:p>
          <a:p>
            <a:pPr rtl="0">
              <a:buNone/>
            </a:pPr>
            <a:endParaRPr lang="en-US" b="1" dirty="0">
              <a:latin typeface="Roboto" panose="02000000000000000000" pitchFamily="2" charset="0"/>
            </a:endParaRPr>
          </a:p>
          <a:p>
            <a:pPr>
              <a:buNone/>
            </a:pPr>
            <a:br>
              <a:rPr lang="en-US" dirty="0"/>
            </a:br>
            <a:endParaRPr lang="en-US" dirty="0"/>
          </a:p>
        </p:txBody>
      </p:sp>
      <p:pic>
        <p:nvPicPr>
          <p:cNvPr id="1026" name="Picture 2">
            <a:extLst>
              <a:ext uri="{FF2B5EF4-FFF2-40B4-BE49-F238E27FC236}">
                <a16:creationId xmlns:a16="http://schemas.microsoft.com/office/drawing/2014/main" id="{BBF32F26-2F21-0EBC-717A-C29634042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86" y="1771556"/>
            <a:ext cx="7985027" cy="23137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18CDBF2-A7C3-6794-8597-C0D8D39331CE}"/>
              </a:ext>
            </a:extLst>
          </p:cNvPr>
          <p:cNvSpPr txBox="1"/>
          <p:nvPr/>
        </p:nvSpPr>
        <p:spPr>
          <a:xfrm>
            <a:off x="408441" y="1161399"/>
            <a:ext cx="7821160" cy="307777"/>
          </a:xfrm>
          <a:prstGeom prst="rect">
            <a:avLst/>
          </a:prstGeom>
          <a:noFill/>
        </p:spPr>
        <p:txBody>
          <a:bodyPr wrap="square" rtlCol="0">
            <a:spAutoFit/>
          </a:bodyPr>
          <a:lstStyle/>
          <a:p>
            <a:r>
              <a:rPr lang="en-US" b="1" dirty="0">
                <a:latin typeface="Roboto" panose="02000000000000000000" pitchFamily="2" charset="0"/>
              </a:rPr>
              <a:t>Long vessel RICH radiator </a:t>
            </a:r>
            <a:r>
              <a:rPr lang="en-US" dirty="0">
                <a:latin typeface="Roboto" panose="02000000000000000000" pitchFamily="2" charset="0"/>
              </a:rPr>
              <a:t>filled with </a:t>
            </a:r>
            <a:r>
              <a:rPr lang="en-US" b="1" dirty="0">
                <a:latin typeface="Roboto" panose="02000000000000000000" pitchFamily="2" charset="0"/>
              </a:rPr>
              <a:t>He or Ne</a:t>
            </a:r>
            <a:r>
              <a:rPr lang="en-US" dirty="0">
                <a:latin typeface="Roboto" panose="02000000000000000000" pitchFamily="2" charset="0"/>
              </a:rPr>
              <a:t>, originally proposed in </a:t>
            </a:r>
            <a:r>
              <a:rPr lang="en-US" dirty="0">
                <a:latin typeface="Roboto" panose="02000000000000000000" pitchFamily="2" charset="0"/>
                <a:hlinkClick r:id="rId4"/>
              </a:rPr>
              <a:t>LoI</a:t>
            </a:r>
            <a:r>
              <a:rPr lang="en-US" dirty="0">
                <a:latin typeface="Roboto" panose="02000000000000000000" pitchFamily="2" charset="0"/>
              </a:rPr>
              <a:t> by R. Forty</a:t>
            </a:r>
          </a:p>
        </p:txBody>
      </p:sp>
      <p:sp>
        <p:nvSpPr>
          <p:cNvPr id="11" name="TextBox 10">
            <a:extLst>
              <a:ext uri="{FF2B5EF4-FFF2-40B4-BE49-F238E27FC236}">
                <a16:creationId xmlns:a16="http://schemas.microsoft.com/office/drawing/2014/main" id="{46B4358A-9D8D-523A-99FA-EEF884605770}"/>
              </a:ext>
            </a:extLst>
          </p:cNvPr>
          <p:cNvSpPr txBox="1"/>
          <p:nvPr/>
        </p:nvSpPr>
        <p:spPr>
          <a:xfrm>
            <a:off x="2026763" y="1771556"/>
            <a:ext cx="4826524" cy="330621"/>
          </a:xfrm>
          <a:prstGeom prst="rect">
            <a:avLst/>
          </a:prstGeom>
          <a:solidFill>
            <a:schemeClr val="bg1"/>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8AA98EA1-0B32-5B07-7603-DE48C30F0A4E}"/>
              </a:ext>
            </a:extLst>
          </p:cNvPr>
          <p:cNvSpPr txBox="1"/>
          <p:nvPr/>
        </p:nvSpPr>
        <p:spPr>
          <a:xfrm>
            <a:off x="7711126" y="1866507"/>
            <a:ext cx="837532" cy="1781666"/>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64228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a:off x="311725" y="196125"/>
            <a:ext cx="8520600" cy="623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dirty="0"/>
              <a:t>RICH requirements</a:t>
            </a:r>
            <a:endParaRPr dirty="0"/>
          </a:p>
        </p:txBody>
      </p:sp>
      <p:sp>
        <p:nvSpPr>
          <p:cNvPr id="186" name="Google Shape;186;p31"/>
          <p:cNvSpPr txBox="1"/>
          <p:nvPr/>
        </p:nvSpPr>
        <p:spPr>
          <a:xfrm>
            <a:off x="399325" y="943081"/>
            <a:ext cx="6933600" cy="3539400"/>
          </a:xfrm>
          <a:prstGeom prst="rect">
            <a:avLst/>
          </a:prstGeom>
          <a:noFill/>
          <a:ln>
            <a:noFill/>
          </a:ln>
        </p:spPr>
        <p:txBody>
          <a:bodyPr spcFirstLastPara="1" wrap="square" lIns="91425" tIns="91425" rIns="91425" bIns="91425" anchor="t" anchorCtr="0">
            <a:spAutoFit/>
          </a:bodyPr>
          <a:lstStyle/>
          <a:p>
            <a:pPr lvl="0">
              <a:spcBef>
                <a:spcPts val="600"/>
              </a:spcBef>
            </a:pPr>
            <a:r>
              <a:rPr lang="it" sz="1300" dirty="0">
                <a:solidFill>
                  <a:schemeClr val="tx1">
                    <a:lumMod val="50000"/>
                  </a:schemeClr>
                </a:solidFill>
                <a:latin typeface="Roboto"/>
                <a:ea typeface="Roboto"/>
                <a:cs typeface="Roboto"/>
                <a:sym typeface="Roboto"/>
              </a:rPr>
              <a:t>The RICH layout is chosen in order to achieve</a:t>
            </a:r>
            <a:r>
              <a:rPr lang="en-US" sz="1300" dirty="0">
                <a:solidFill>
                  <a:schemeClr val="tx1">
                    <a:lumMod val="50000"/>
                  </a:schemeClr>
                </a:solidFill>
                <a:latin typeface="Roboto"/>
                <a:ea typeface="Roboto"/>
                <a:cs typeface="Roboto"/>
                <a:sym typeface="Roboto"/>
              </a:rPr>
              <a:t>:</a:t>
            </a:r>
          </a:p>
          <a:p>
            <a:pPr marL="431800" lvl="0" indent="-285750">
              <a:spcBef>
                <a:spcPts val="600"/>
              </a:spcBef>
              <a:buSzPts val="1300"/>
              <a:buFont typeface="Arial" panose="020B0604020202020204" pitchFamily="34" charset="0"/>
              <a:buChar char="•"/>
            </a:pPr>
            <a:r>
              <a:rPr lang="en-US" sz="1300" b="1" dirty="0">
                <a:solidFill>
                  <a:schemeClr val="tx1">
                    <a:lumMod val="50000"/>
                  </a:schemeClr>
                </a:solidFill>
                <a:latin typeface="Roboto"/>
                <a:ea typeface="Roboto"/>
                <a:cs typeface="Roboto"/>
                <a:sym typeface="Roboto"/>
              </a:rPr>
              <a:t>Good separation </a:t>
            </a:r>
            <a:r>
              <a:rPr lang="en-US" sz="1300" dirty="0">
                <a:solidFill>
                  <a:schemeClr val="tx1">
                    <a:lumMod val="50000"/>
                  </a:schemeClr>
                </a:solidFill>
                <a:latin typeface="Roboto"/>
                <a:ea typeface="Roboto"/>
                <a:cs typeface="Roboto"/>
                <a:sym typeface="Roboto"/>
              </a:rPr>
              <a:t>for particles at </a:t>
            </a:r>
            <a:r>
              <a:rPr lang="en-US" sz="1300" b="1" dirty="0">
                <a:solidFill>
                  <a:schemeClr val="tx1">
                    <a:lumMod val="50000"/>
                  </a:schemeClr>
                </a:solidFill>
                <a:latin typeface="Roboto"/>
                <a:ea typeface="Roboto"/>
                <a:cs typeface="Roboto"/>
                <a:sym typeface="Roboto"/>
              </a:rPr>
              <a:t>O(1 TeV)</a:t>
            </a:r>
          </a:p>
          <a:p>
            <a:pPr marL="431800" lvl="0" indent="-285750" algn="l" rtl="0">
              <a:spcBef>
                <a:spcPts val="0"/>
              </a:spcBef>
              <a:spcAft>
                <a:spcPts val="0"/>
              </a:spcAft>
              <a:buSzPts val="1300"/>
              <a:buFont typeface="Arial" panose="020B0604020202020204" pitchFamily="34" charset="0"/>
              <a:buChar char="•"/>
            </a:pPr>
            <a:r>
              <a:rPr lang="en-US" sz="1300" dirty="0">
                <a:solidFill>
                  <a:schemeClr val="tx1">
                    <a:lumMod val="50000"/>
                  </a:schemeClr>
                </a:solidFill>
                <a:latin typeface="Roboto"/>
                <a:ea typeface="Roboto"/>
                <a:cs typeface="Roboto"/>
                <a:sym typeface="Roboto"/>
              </a:rPr>
              <a:t>Maximum </a:t>
            </a:r>
            <a:r>
              <a:rPr lang="en-US" sz="1300" b="1" dirty="0">
                <a:solidFill>
                  <a:schemeClr val="tx1">
                    <a:lumMod val="50000"/>
                  </a:schemeClr>
                </a:solidFill>
                <a:latin typeface="Roboto"/>
                <a:ea typeface="Roboto"/>
                <a:cs typeface="Roboto"/>
                <a:sym typeface="Roboto"/>
              </a:rPr>
              <a:t>photon yield </a:t>
            </a:r>
            <a:r>
              <a:rPr lang="en-US" sz="1300" dirty="0">
                <a:solidFill>
                  <a:schemeClr val="tx1">
                    <a:lumMod val="50000"/>
                  </a:schemeClr>
                </a:solidFill>
                <a:latin typeface="Roboto"/>
                <a:ea typeface="Roboto"/>
                <a:cs typeface="Roboto"/>
                <a:sym typeface="Wingdings" pitchFamily="2" charset="2"/>
              </a:rPr>
              <a:t> increasing the </a:t>
            </a:r>
            <a:r>
              <a:rPr lang="en-US" sz="1300" dirty="0">
                <a:solidFill>
                  <a:srgbClr val="0070C0"/>
                </a:solidFill>
                <a:latin typeface="Roboto"/>
                <a:ea typeface="Roboto"/>
                <a:cs typeface="Roboto"/>
                <a:sym typeface="Wingdings" pitchFamily="2" charset="2"/>
              </a:rPr>
              <a:t>vessel length </a:t>
            </a:r>
            <a:r>
              <a:rPr lang="en-US" sz="1300" i="1" dirty="0">
                <a:solidFill>
                  <a:srgbClr val="0070C0"/>
                </a:solidFill>
                <a:latin typeface="Roboto"/>
                <a:ea typeface="Roboto"/>
                <a:cs typeface="Roboto"/>
                <a:sym typeface="Wingdings" pitchFamily="2" charset="2"/>
              </a:rPr>
              <a:t>L</a:t>
            </a:r>
            <a:endParaRPr lang="en-US" sz="1300" i="1" dirty="0">
              <a:solidFill>
                <a:srgbClr val="0070C0"/>
              </a:solidFill>
              <a:latin typeface="Roboto"/>
              <a:ea typeface="Roboto"/>
              <a:cs typeface="Roboto"/>
              <a:sym typeface="Roboto"/>
            </a:endParaRPr>
          </a:p>
          <a:p>
            <a:pPr marL="431800" lvl="0" indent="-285750" algn="l" rtl="0">
              <a:spcBef>
                <a:spcPts val="0"/>
              </a:spcBef>
              <a:spcAft>
                <a:spcPts val="0"/>
              </a:spcAft>
              <a:buSzPts val="1300"/>
              <a:buFont typeface="Arial" panose="020B0604020202020204" pitchFamily="34" charset="0"/>
              <a:buChar char="•"/>
            </a:pPr>
            <a:endParaRPr lang="en-US" sz="1300" dirty="0">
              <a:solidFill>
                <a:schemeClr val="tx1">
                  <a:lumMod val="50000"/>
                </a:schemeClr>
              </a:solidFill>
              <a:latin typeface="Roboto"/>
              <a:ea typeface="Roboto"/>
              <a:cs typeface="Roboto"/>
              <a:sym typeface="Roboto"/>
            </a:endParaRPr>
          </a:p>
          <a:p>
            <a:pPr marL="431800" lvl="0" indent="-285750" algn="l" rtl="0">
              <a:spcBef>
                <a:spcPts val="0"/>
              </a:spcBef>
              <a:spcAft>
                <a:spcPts val="0"/>
              </a:spcAft>
              <a:buSzPts val="1300"/>
              <a:buFont typeface="Arial" panose="020B0604020202020204" pitchFamily="34" charset="0"/>
              <a:buChar char="•"/>
            </a:pPr>
            <a:endParaRPr lang="en-US" sz="1300" dirty="0">
              <a:solidFill>
                <a:schemeClr val="tx1">
                  <a:lumMod val="50000"/>
                </a:schemeClr>
              </a:solidFill>
              <a:latin typeface="Roboto"/>
              <a:ea typeface="Roboto"/>
              <a:cs typeface="Roboto"/>
              <a:sym typeface="Roboto"/>
            </a:endParaRPr>
          </a:p>
          <a:p>
            <a:pPr marL="431800" lvl="0" indent="-285750" algn="l" rtl="0">
              <a:spcBef>
                <a:spcPts val="0"/>
              </a:spcBef>
              <a:spcAft>
                <a:spcPts val="0"/>
              </a:spcAft>
              <a:buSzPts val="1300"/>
              <a:buFont typeface="Arial" panose="020B0604020202020204" pitchFamily="34" charset="0"/>
              <a:buChar char="•"/>
            </a:pPr>
            <a:endParaRPr lang="en-US" sz="1300" dirty="0">
              <a:solidFill>
                <a:schemeClr val="tx1">
                  <a:lumMod val="50000"/>
                </a:schemeClr>
              </a:solidFill>
              <a:latin typeface="Roboto"/>
              <a:ea typeface="Roboto"/>
              <a:cs typeface="Roboto"/>
              <a:sym typeface="Roboto"/>
            </a:endParaRPr>
          </a:p>
          <a:p>
            <a:pPr marL="146050" lvl="0" algn="l" rtl="0">
              <a:spcBef>
                <a:spcPts val="0"/>
              </a:spcBef>
              <a:spcAft>
                <a:spcPts val="0"/>
              </a:spcAft>
              <a:buSzPts val="1300"/>
            </a:pPr>
            <a:r>
              <a:rPr lang="en-US" sz="1300" dirty="0">
                <a:solidFill>
                  <a:schemeClr val="tx1">
                    <a:lumMod val="50000"/>
                  </a:schemeClr>
                </a:solidFill>
                <a:latin typeface="Roboto"/>
                <a:ea typeface="Roboto"/>
                <a:cs typeface="Roboto"/>
                <a:sym typeface="Roboto"/>
              </a:rPr>
              <a:t>  </a:t>
            </a:r>
          </a:p>
          <a:p>
            <a:pPr marL="431800" lvl="0" indent="-285750" algn="l" rtl="0">
              <a:spcBef>
                <a:spcPts val="0"/>
              </a:spcBef>
              <a:spcAft>
                <a:spcPts val="0"/>
              </a:spcAft>
              <a:buSzPts val="1300"/>
              <a:buFont typeface="Arial" panose="020B0604020202020204" pitchFamily="34" charset="0"/>
              <a:buChar char="•"/>
            </a:pPr>
            <a:endParaRPr lang="en-US" sz="1300" dirty="0">
              <a:solidFill>
                <a:schemeClr val="tx1">
                  <a:lumMod val="50000"/>
                </a:schemeClr>
              </a:solidFill>
              <a:latin typeface="Roboto"/>
              <a:ea typeface="Roboto"/>
              <a:cs typeface="Roboto"/>
              <a:sym typeface="Roboto"/>
            </a:endParaRPr>
          </a:p>
          <a:p>
            <a:pPr marL="431800" lvl="0" indent="-285750" algn="l" rtl="0">
              <a:spcBef>
                <a:spcPts val="0"/>
              </a:spcBef>
              <a:spcAft>
                <a:spcPts val="0"/>
              </a:spcAft>
              <a:buSzPts val="1300"/>
              <a:buFont typeface="Arial" panose="020B0604020202020204" pitchFamily="34" charset="0"/>
              <a:buChar char="•"/>
            </a:pPr>
            <a:r>
              <a:rPr lang="en-US" sz="1300" dirty="0">
                <a:solidFill>
                  <a:schemeClr val="tx1">
                    <a:lumMod val="50000"/>
                  </a:schemeClr>
                </a:solidFill>
                <a:latin typeface="Roboto"/>
                <a:ea typeface="Roboto"/>
                <a:cs typeface="Roboto"/>
                <a:sym typeface="Roboto"/>
              </a:rPr>
              <a:t>Small </a:t>
            </a:r>
            <a:r>
              <a:rPr lang="en-US" sz="1300" b="1" dirty="0">
                <a:solidFill>
                  <a:schemeClr val="tx1">
                    <a:lumMod val="50000"/>
                  </a:schemeClr>
                </a:solidFill>
                <a:latin typeface="Roboto"/>
                <a:ea typeface="Roboto"/>
                <a:cs typeface="Roboto"/>
                <a:sym typeface="Roboto"/>
              </a:rPr>
              <a:t>Cherenkov resolutions</a:t>
            </a:r>
            <a:r>
              <a:rPr lang="en-US" sz="1300" dirty="0">
                <a:solidFill>
                  <a:schemeClr val="tx1">
                    <a:lumMod val="50000"/>
                  </a:schemeClr>
                </a:solidFill>
                <a:latin typeface="Roboto"/>
                <a:ea typeface="Roboto"/>
                <a:cs typeface="Roboto"/>
                <a:sym typeface="Roboto"/>
              </a:rPr>
              <a:t>, currently limited by chromatic and pixel size error</a:t>
            </a:r>
          </a:p>
          <a:p>
            <a:pPr marL="431800" lvl="0" indent="-285750" algn="l" rtl="0">
              <a:spcBef>
                <a:spcPts val="0"/>
              </a:spcBef>
              <a:spcAft>
                <a:spcPts val="0"/>
              </a:spcAft>
              <a:buSzPts val="1300"/>
              <a:buFont typeface="Arial" panose="020B0604020202020204" pitchFamily="34" charset="0"/>
              <a:buChar char="•"/>
            </a:pPr>
            <a:endParaRPr lang="en-US" sz="1300" dirty="0">
              <a:solidFill>
                <a:schemeClr val="tx1">
                  <a:lumMod val="50000"/>
                </a:schemeClr>
              </a:solidFill>
              <a:latin typeface="Roboto"/>
              <a:ea typeface="Roboto"/>
              <a:cs typeface="Roboto"/>
              <a:sym typeface="Roboto"/>
            </a:endParaRPr>
          </a:p>
          <a:p>
            <a:pPr marL="431800" lvl="0" indent="-285750" algn="l" rtl="0">
              <a:spcBef>
                <a:spcPts val="0"/>
              </a:spcBef>
              <a:spcAft>
                <a:spcPts val="0"/>
              </a:spcAft>
              <a:buSzPts val="1300"/>
              <a:buFont typeface="Arial" panose="020B0604020202020204" pitchFamily="34" charset="0"/>
              <a:buChar char="•"/>
            </a:pPr>
            <a:endParaRPr lang="en-US" sz="1300" dirty="0">
              <a:solidFill>
                <a:schemeClr val="tx1">
                  <a:lumMod val="50000"/>
                </a:schemeClr>
              </a:solidFill>
              <a:latin typeface="Roboto"/>
              <a:ea typeface="Roboto"/>
              <a:cs typeface="Roboto"/>
              <a:sym typeface="Roboto"/>
            </a:endParaRPr>
          </a:p>
          <a:p>
            <a:pPr marL="146050" lvl="0" algn="l" rtl="0">
              <a:spcBef>
                <a:spcPts val="0"/>
              </a:spcBef>
              <a:spcAft>
                <a:spcPts val="0"/>
              </a:spcAft>
              <a:buSzPts val="1300"/>
            </a:pPr>
            <a:endParaRPr lang="en-US" sz="1300" dirty="0">
              <a:solidFill>
                <a:schemeClr val="tx1">
                  <a:lumMod val="50000"/>
                </a:schemeClr>
              </a:solidFill>
              <a:latin typeface="Roboto"/>
              <a:ea typeface="Roboto"/>
              <a:cs typeface="Roboto"/>
              <a:sym typeface="Roboto"/>
            </a:endParaRPr>
          </a:p>
          <a:p>
            <a:pPr marL="146050" lvl="0" algn="l" rtl="0">
              <a:spcBef>
                <a:spcPts val="0"/>
              </a:spcBef>
              <a:spcAft>
                <a:spcPts val="0"/>
              </a:spcAft>
              <a:buSzPts val="1300"/>
            </a:pPr>
            <a:endParaRPr lang="en-US" sz="1300" dirty="0">
              <a:solidFill>
                <a:schemeClr val="tx1">
                  <a:lumMod val="50000"/>
                </a:schemeClr>
              </a:solidFill>
              <a:latin typeface="Roboto"/>
              <a:ea typeface="Roboto"/>
              <a:cs typeface="Roboto"/>
              <a:sym typeface="Roboto"/>
            </a:endParaRPr>
          </a:p>
          <a:p>
            <a:pPr marL="146050" lvl="0" algn="l" rtl="0">
              <a:spcBef>
                <a:spcPts val="0"/>
              </a:spcBef>
              <a:spcAft>
                <a:spcPts val="0"/>
              </a:spcAft>
              <a:buSzPts val="1300"/>
            </a:pPr>
            <a:endParaRPr lang="en-US" sz="1300" dirty="0">
              <a:solidFill>
                <a:schemeClr val="tx1">
                  <a:lumMod val="50000"/>
                </a:schemeClr>
              </a:solidFill>
              <a:latin typeface="Roboto"/>
              <a:ea typeface="Roboto"/>
              <a:cs typeface="Roboto"/>
              <a:sym typeface="Roboto"/>
            </a:endParaRPr>
          </a:p>
          <a:p>
            <a:pPr marL="146050" lvl="0" algn="l" rtl="0">
              <a:spcBef>
                <a:spcPts val="0"/>
              </a:spcBef>
              <a:spcAft>
                <a:spcPts val="0"/>
              </a:spcAft>
              <a:buSzPts val="1300"/>
            </a:pPr>
            <a:endParaRPr lang="en-US" sz="1300" dirty="0">
              <a:solidFill>
                <a:schemeClr val="tx1">
                  <a:lumMod val="50000"/>
                </a:schemeClr>
              </a:solidFill>
              <a:latin typeface="Roboto"/>
              <a:ea typeface="Roboto"/>
              <a:cs typeface="Roboto"/>
              <a:sym typeface="Roboto"/>
            </a:endParaRPr>
          </a:p>
          <a:p>
            <a:pPr marL="431800" lvl="0" indent="-285750" algn="l" rtl="0">
              <a:spcBef>
                <a:spcPts val="0"/>
              </a:spcBef>
              <a:spcAft>
                <a:spcPts val="0"/>
              </a:spcAft>
              <a:buSzPts val="1300"/>
              <a:buFont typeface="Arial" panose="020B0604020202020204" pitchFamily="34" charset="0"/>
              <a:buChar char="•"/>
            </a:pPr>
            <a:r>
              <a:rPr lang="en-US" sz="1300" dirty="0">
                <a:solidFill>
                  <a:schemeClr val="tx1">
                    <a:lumMod val="50000"/>
                  </a:schemeClr>
                </a:solidFill>
                <a:latin typeface="Roboto"/>
                <a:ea typeface="Roboto"/>
                <a:cs typeface="Roboto"/>
                <a:sym typeface="Roboto"/>
              </a:rPr>
              <a:t>Keep system compact: vertical </a:t>
            </a:r>
            <a:r>
              <a:rPr lang="en-US" sz="1300" dirty="0">
                <a:latin typeface="Roboto"/>
                <a:ea typeface="Roboto"/>
                <a:cs typeface="Roboto"/>
                <a:sym typeface="Roboto"/>
              </a:rPr>
              <a:t>direction (~70 cm) and along beam (~</a:t>
            </a:r>
            <a:r>
              <a:rPr lang="en-US" sz="1300" b="1" dirty="0">
                <a:latin typeface="Roboto"/>
                <a:ea typeface="Roboto"/>
                <a:cs typeface="Roboto"/>
                <a:sym typeface="Roboto"/>
              </a:rPr>
              <a:t>29 m max</a:t>
            </a:r>
            <a:r>
              <a:rPr lang="en-US" sz="1300" dirty="0">
                <a:latin typeface="Roboto"/>
                <a:ea typeface="Roboto"/>
                <a:cs typeface="Roboto"/>
                <a:sym typeface="Roboto"/>
              </a:rPr>
              <a:t>) </a:t>
            </a:r>
            <a:endParaRPr sz="1300" dirty="0">
              <a:latin typeface="Roboto"/>
              <a:ea typeface="Roboto"/>
              <a:cs typeface="Roboto"/>
              <a:sym typeface="Roboto"/>
            </a:endParaRPr>
          </a:p>
        </p:txBody>
      </p:sp>
      <p:sp>
        <p:nvSpPr>
          <p:cNvPr id="195" name="Google Shape;195;p31"/>
          <p:cNvSpPr txBox="1"/>
          <p:nvPr/>
        </p:nvSpPr>
        <p:spPr>
          <a:xfrm>
            <a:off x="7162508" y="4029437"/>
            <a:ext cx="2772300" cy="57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it" sz="1300" dirty="0">
                <a:solidFill>
                  <a:srgbClr val="FF0000"/>
                </a:solidFill>
                <a:latin typeface="Roboto"/>
                <a:ea typeface="Roboto"/>
                <a:cs typeface="Roboto"/>
                <a:sym typeface="Roboto"/>
              </a:rPr>
              <a:t>New</a:t>
            </a:r>
            <a:r>
              <a:rPr lang="it" sz="1300" dirty="0">
                <a:latin typeface="Roboto"/>
                <a:ea typeface="Roboto"/>
                <a:cs typeface="Roboto"/>
                <a:sym typeface="Roboto"/>
              </a:rPr>
              <a:t> space request </a:t>
            </a:r>
          </a:p>
          <a:p>
            <a:pPr marL="0" lvl="0" indent="0" algn="l" rtl="0">
              <a:spcBef>
                <a:spcPts val="0"/>
              </a:spcBef>
              <a:spcAft>
                <a:spcPts val="0"/>
              </a:spcAft>
              <a:buNone/>
            </a:pPr>
            <a:r>
              <a:rPr lang="it" sz="1300" dirty="0">
                <a:latin typeface="Roboto"/>
                <a:ea typeface="Roboto"/>
                <a:cs typeface="Roboto"/>
                <a:sym typeface="Roboto"/>
              </a:rPr>
              <a:t>under consideration</a:t>
            </a:r>
            <a:endParaRPr sz="1300" dirty="0">
              <a:latin typeface="Roboto"/>
              <a:ea typeface="Roboto"/>
              <a:cs typeface="Roboto"/>
              <a:sym typeface="Roboto"/>
            </a:endParaRPr>
          </a:p>
        </p:txBody>
      </p:sp>
      <p:cxnSp>
        <p:nvCxnSpPr>
          <p:cNvPr id="12" name="Straight Arrow Connector 11">
            <a:extLst>
              <a:ext uri="{FF2B5EF4-FFF2-40B4-BE49-F238E27FC236}">
                <a16:creationId xmlns:a16="http://schemas.microsoft.com/office/drawing/2014/main" id="{CF57044B-D268-69E5-047C-D04E1495529E}"/>
              </a:ext>
            </a:extLst>
          </p:cNvPr>
          <p:cNvCxnSpPr>
            <a:cxnSpLocks/>
          </p:cNvCxnSpPr>
          <p:nvPr/>
        </p:nvCxnSpPr>
        <p:spPr>
          <a:xfrm>
            <a:off x="6895928" y="4249391"/>
            <a:ext cx="33256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E1F397B-D112-711C-AA9C-FD3C6341B5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8</a:t>
            </a:fld>
            <a:endParaRPr lang="it"/>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1CAC7BD9-3AAC-6AA3-4CD3-890963042B4B}"/>
                  </a:ext>
                </a:extLst>
              </p:cNvPr>
              <p:cNvSpPr txBox="1"/>
              <p:nvPr/>
            </p:nvSpPr>
            <p:spPr>
              <a:xfrm>
                <a:off x="1212782" y="3072026"/>
                <a:ext cx="6620891" cy="855875"/>
              </a:xfrm>
              <a:prstGeom prst="rect">
                <a:avLst/>
              </a:prstGeom>
              <a:solidFill>
                <a:schemeClr val="lt1"/>
              </a:solidFill>
              <a:ln>
                <a:solidFill>
                  <a:srgbClr val="C00000"/>
                </a:solidFill>
                <a:extLst>
                  <a:ext uri="{C807C97D-BFC1-408E-A445-0C87EB9F89A2}">
                    <ask:lineSketchStyleProps xmlns:ask="http://schemas.microsoft.com/office/drawing/2018/sketchyshapes" sd="1219033472">
                      <a:custGeom>
                        <a:avLst/>
                        <a:gdLst>
                          <a:gd name="connsiteX0" fmla="*/ 0 w 5737135"/>
                          <a:gd name="connsiteY0" fmla="*/ 0 h 1040541"/>
                          <a:gd name="connsiteX1" fmla="*/ 5737135 w 5737135"/>
                          <a:gd name="connsiteY1" fmla="*/ 0 h 1040541"/>
                          <a:gd name="connsiteX2" fmla="*/ 5737135 w 5737135"/>
                          <a:gd name="connsiteY2" fmla="*/ 1040541 h 1040541"/>
                          <a:gd name="connsiteX3" fmla="*/ 0 w 5737135"/>
                          <a:gd name="connsiteY3" fmla="*/ 1040541 h 1040541"/>
                          <a:gd name="connsiteX4" fmla="*/ 0 w 5737135"/>
                          <a:gd name="connsiteY4" fmla="*/ 0 h 104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135" h="1040541" fill="none" extrusionOk="0">
                            <a:moveTo>
                              <a:pt x="0" y="0"/>
                            </a:moveTo>
                            <a:cubicBezTo>
                              <a:pt x="2528037" y="-49533"/>
                              <a:pt x="4527746" y="-14809"/>
                              <a:pt x="5737135" y="0"/>
                            </a:cubicBezTo>
                            <a:cubicBezTo>
                              <a:pt x="5806692" y="394920"/>
                              <a:pt x="5687787" y="909986"/>
                              <a:pt x="5737135" y="1040541"/>
                            </a:cubicBezTo>
                            <a:cubicBezTo>
                              <a:pt x="4933778" y="992310"/>
                              <a:pt x="1173273" y="1124996"/>
                              <a:pt x="0" y="1040541"/>
                            </a:cubicBezTo>
                            <a:cubicBezTo>
                              <a:pt x="-84624" y="896291"/>
                              <a:pt x="18193" y="313153"/>
                              <a:pt x="0" y="0"/>
                            </a:cubicBezTo>
                            <a:close/>
                          </a:path>
                          <a:path w="5737135" h="1040541" stroke="0" extrusionOk="0">
                            <a:moveTo>
                              <a:pt x="0" y="0"/>
                            </a:moveTo>
                            <a:cubicBezTo>
                              <a:pt x="1794007" y="118645"/>
                              <a:pt x="3851135" y="116012"/>
                              <a:pt x="5737135" y="0"/>
                            </a:cubicBezTo>
                            <a:cubicBezTo>
                              <a:pt x="5649582" y="272679"/>
                              <a:pt x="5684585" y="672007"/>
                              <a:pt x="5737135" y="1040541"/>
                            </a:cubicBezTo>
                            <a:cubicBezTo>
                              <a:pt x="4386983" y="1175141"/>
                              <a:pt x="1998692" y="883345"/>
                              <a:pt x="0" y="1040541"/>
                            </a:cubicBezTo>
                            <a:cubicBezTo>
                              <a:pt x="-79786" y="787299"/>
                              <a:pt x="-48742" y="313918"/>
                              <a:pt x="0" y="0"/>
                            </a:cubicBezTo>
                            <a:close/>
                          </a:path>
                        </a:pathLst>
                      </a:custGeom>
                      <ask:type>
                        <ask:lineSketchNone/>
                      </ask:type>
                    </ask:lineSketchStyleProps>
                  </a:ext>
                </a:extLst>
              </a:ln>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ts val="600"/>
                  </a:spcBef>
                </a:pPr>
                <a:r>
                  <a:rPr lang="en-US" sz="1200" i="1" dirty="0">
                    <a:solidFill>
                      <a:srgbClr val="C00000"/>
                    </a:solidFill>
                  </a:rPr>
                  <a:t>Chromatic error</a:t>
                </a:r>
                <a:r>
                  <a:rPr lang="en-US" sz="1200" i="1" dirty="0"/>
                  <a:t>:</a:t>
                </a:r>
                <a:r>
                  <a:rPr lang="en-US" sz="1200" dirty="0"/>
                  <a:t> variation of refractive index with wavelength </a:t>
                </a:r>
              </a:p>
              <a:p>
                <a:pPr>
                  <a:spcBef>
                    <a:spcPts val="600"/>
                  </a:spcBef>
                </a:pPr>
                <a:r>
                  <a:rPr lang="en-US" sz="1200" i="1" dirty="0">
                    <a:solidFill>
                      <a:srgbClr val="C00000"/>
                    </a:solidFill>
                  </a:rPr>
                  <a:t>Emission point error: </a:t>
                </a:r>
                <a:r>
                  <a:rPr lang="en-US" sz="1200" dirty="0"/>
                  <a:t>quality of focusing; excellent due to long focal length and on-axis photons</a:t>
                </a:r>
              </a:p>
              <a:p>
                <a:pPr>
                  <a:spcBef>
                    <a:spcPts val="600"/>
                  </a:spcBef>
                </a:pPr>
                <a:r>
                  <a:rPr lang="en-US" sz="1200" i="1" dirty="0">
                    <a:solidFill>
                      <a:srgbClr val="C00000"/>
                    </a:solidFill>
                  </a:rPr>
                  <a:t>Pixel error: </a:t>
                </a:r>
                <a14:m>
                  <m:oMath xmlns:m="http://schemas.openxmlformats.org/officeDocument/2006/math">
                    <m:r>
                      <a:rPr lang="en-US" sz="1200" i="1" smtClean="0">
                        <a:latin typeface="Cambria Math" panose="02040503050406030204" pitchFamily="18" charset="0"/>
                        <a:ea typeface="Cambria Math" panose="02040503050406030204" pitchFamily="18" charset="0"/>
                      </a:rPr>
                      <m:t>𝜎</m:t>
                    </m:r>
                    <m:r>
                      <a:rPr lang="en-US" sz="1200" b="0" i="1" smtClean="0">
                        <a:latin typeface="Cambria Math" panose="02040503050406030204" pitchFamily="18" charset="0"/>
                        <a:ea typeface="Cambria Math" panose="02040503050406030204" pitchFamily="18" charset="0"/>
                      </a:rPr>
                      <m:t>=</m:t>
                    </m:r>
                    <m:f>
                      <m:fPr>
                        <m:type m:val="skw"/>
                        <m:ctrlPr>
                          <a:rPr lang="en-US" sz="1200" b="0" i="1" smtClean="0">
                            <a:latin typeface="Cambria Math" panose="02040503050406030204" pitchFamily="18" charset="0"/>
                            <a:ea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2 </m:t>
                        </m:r>
                        <m:r>
                          <a:rPr lang="en-US" sz="1200" b="0" i="1" smtClean="0">
                            <a:latin typeface="Cambria Math" panose="02040503050406030204" pitchFamily="18" charset="0"/>
                            <a:ea typeface="Cambria Math" panose="02040503050406030204" pitchFamily="18" charset="0"/>
                          </a:rPr>
                          <m:t>𝑝</m:t>
                        </m:r>
                      </m:num>
                      <m:den>
                        <m:r>
                          <a:rPr lang="en-US" sz="1200" b="0" i="1" smtClean="0">
                            <a:latin typeface="Cambria Math" panose="02040503050406030204" pitchFamily="18" charset="0"/>
                            <a:ea typeface="Cambria Math" panose="02040503050406030204" pitchFamily="18" charset="0"/>
                          </a:rPr>
                          <m:t>𝑅</m:t>
                        </m:r>
                        <m:rad>
                          <m:radPr>
                            <m:degHide m:val="on"/>
                            <m:ctrlPr>
                              <a:rPr lang="en-US" sz="1200" b="0" i="1" smtClean="0">
                                <a:latin typeface="Cambria Math" panose="02040503050406030204" pitchFamily="18" charset="0"/>
                                <a:ea typeface="Cambria Math" panose="02040503050406030204" pitchFamily="18" charset="0"/>
                              </a:rPr>
                            </m:ctrlPr>
                          </m:radPr>
                          <m:deg/>
                          <m:e>
                            <m:r>
                              <a:rPr lang="en-US" sz="1200" b="0" i="1" smtClean="0">
                                <a:latin typeface="Cambria Math" panose="02040503050406030204" pitchFamily="18" charset="0"/>
                                <a:ea typeface="Cambria Math" panose="02040503050406030204" pitchFamily="18" charset="0"/>
                              </a:rPr>
                              <m:t>12</m:t>
                            </m:r>
                          </m:e>
                        </m:rad>
                      </m:den>
                    </m:f>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𝑝</m:t>
                    </m:r>
                  </m:oMath>
                </a14:m>
                <a:r>
                  <a:rPr lang="en-US" sz="1200" dirty="0"/>
                  <a:t> = pitch; to be below chromatic error we need mm-pixel size</a:t>
                </a:r>
              </a:p>
            </p:txBody>
          </p:sp>
        </mc:Choice>
        <mc:Fallback>
          <p:sp>
            <p:nvSpPr>
              <p:cNvPr id="3" name="TextBox 2">
                <a:extLst>
                  <a:ext uri="{FF2B5EF4-FFF2-40B4-BE49-F238E27FC236}">
                    <a16:creationId xmlns:a16="http://schemas.microsoft.com/office/drawing/2014/main" id="{1CAC7BD9-3AAC-6AA3-4CD3-890963042B4B}"/>
                  </a:ext>
                </a:extLst>
              </p:cNvPr>
              <p:cNvSpPr txBox="1">
                <a:spLocks noRot="1" noChangeAspect="1" noMove="1" noResize="1" noEditPoints="1" noAdjustHandles="1" noChangeArrowheads="1" noChangeShapeType="1" noTextEdit="1"/>
              </p:cNvSpPr>
              <p:nvPr/>
            </p:nvSpPr>
            <p:spPr>
              <a:xfrm>
                <a:off x="1212782" y="3072026"/>
                <a:ext cx="6620891" cy="855875"/>
              </a:xfrm>
              <a:prstGeom prst="rect">
                <a:avLst/>
              </a:prstGeom>
              <a:blipFill>
                <a:blip r:embed="rId3"/>
                <a:stretch>
                  <a:fillRect/>
                </a:stretch>
              </a:blipFill>
              <a:ln>
                <a:solidFill>
                  <a:srgbClr val="C00000"/>
                </a:solidFill>
                <a:extLst>
                  <a:ext uri="{C807C97D-BFC1-408E-A445-0C87EB9F89A2}">
                    <ask:lineSketchStyleProps xmlns:ask="http://schemas.microsoft.com/office/drawing/2018/sketchyshapes" sd="1219033472">
                      <a:custGeom>
                        <a:avLst/>
                        <a:gdLst>
                          <a:gd name="connsiteX0" fmla="*/ 0 w 5737135"/>
                          <a:gd name="connsiteY0" fmla="*/ 0 h 1040541"/>
                          <a:gd name="connsiteX1" fmla="*/ 5737135 w 5737135"/>
                          <a:gd name="connsiteY1" fmla="*/ 0 h 1040541"/>
                          <a:gd name="connsiteX2" fmla="*/ 5737135 w 5737135"/>
                          <a:gd name="connsiteY2" fmla="*/ 1040541 h 1040541"/>
                          <a:gd name="connsiteX3" fmla="*/ 0 w 5737135"/>
                          <a:gd name="connsiteY3" fmla="*/ 1040541 h 1040541"/>
                          <a:gd name="connsiteX4" fmla="*/ 0 w 5737135"/>
                          <a:gd name="connsiteY4" fmla="*/ 0 h 1040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7135" h="1040541" fill="none" extrusionOk="0">
                            <a:moveTo>
                              <a:pt x="0" y="0"/>
                            </a:moveTo>
                            <a:cubicBezTo>
                              <a:pt x="2528037" y="-49533"/>
                              <a:pt x="4527746" y="-14809"/>
                              <a:pt x="5737135" y="0"/>
                            </a:cubicBezTo>
                            <a:cubicBezTo>
                              <a:pt x="5806692" y="394920"/>
                              <a:pt x="5687787" y="909986"/>
                              <a:pt x="5737135" y="1040541"/>
                            </a:cubicBezTo>
                            <a:cubicBezTo>
                              <a:pt x="4933778" y="992310"/>
                              <a:pt x="1173273" y="1124996"/>
                              <a:pt x="0" y="1040541"/>
                            </a:cubicBezTo>
                            <a:cubicBezTo>
                              <a:pt x="-84624" y="896291"/>
                              <a:pt x="18193" y="313153"/>
                              <a:pt x="0" y="0"/>
                            </a:cubicBezTo>
                            <a:close/>
                          </a:path>
                          <a:path w="5737135" h="1040541" stroke="0" extrusionOk="0">
                            <a:moveTo>
                              <a:pt x="0" y="0"/>
                            </a:moveTo>
                            <a:cubicBezTo>
                              <a:pt x="1794007" y="118645"/>
                              <a:pt x="3851135" y="116012"/>
                              <a:pt x="5737135" y="0"/>
                            </a:cubicBezTo>
                            <a:cubicBezTo>
                              <a:pt x="5649582" y="272679"/>
                              <a:pt x="5684585" y="672007"/>
                              <a:pt x="5737135" y="1040541"/>
                            </a:cubicBezTo>
                            <a:cubicBezTo>
                              <a:pt x="4386983" y="1175141"/>
                              <a:pt x="1998692" y="883345"/>
                              <a:pt x="0" y="1040541"/>
                            </a:cubicBezTo>
                            <a:cubicBezTo>
                              <a:pt x="-79786" y="787299"/>
                              <a:pt x="-48742" y="313918"/>
                              <a:pt x="0" y="0"/>
                            </a:cubicBezTo>
                            <a:close/>
                          </a:path>
                        </a:pathLst>
                      </a:custGeom>
                      <ask:type>
                        <ask:lineSketchNone/>
                      </ask:type>
                    </ask:lineSketchStyleProps>
                  </a:ext>
                </a:extLst>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69266047-BC85-519C-A7C5-A7455D311A4D}"/>
                  </a:ext>
                </a:extLst>
              </p:cNvPr>
              <p:cNvSpPr txBox="1"/>
              <p:nvPr/>
            </p:nvSpPr>
            <p:spPr>
              <a:xfrm>
                <a:off x="7896239" y="3346074"/>
                <a:ext cx="120111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𝜎</m:t>
                          </m:r>
                        </m:e>
                        <m:sub>
                          <m:r>
                            <a:rPr lang="en-US" b="0" i="1" smtClean="0">
                              <a:solidFill>
                                <a:srgbClr val="FF0000"/>
                              </a:solidFill>
                              <a:latin typeface="Cambria Math" panose="02040503050406030204" pitchFamily="18" charset="0"/>
                            </a:rPr>
                            <m:t>𝑡𝑜𝑡</m:t>
                          </m:r>
                        </m:sub>
                      </m:sSub>
                      <m:r>
                        <a:rPr lang="en-US" b="0" i="1" smtClean="0">
                          <a:solidFill>
                            <a:srgbClr val="FF0000"/>
                          </a:solidFill>
                          <a:latin typeface="Cambria Math" panose="02040503050406030204" pitchFamily="18" charset="0"/>
                        </a:rPr>
                        <m:t>~50 </m:t>
                      </m:r>
                      <m:r>
                        <a:rPr lang="en-US" b="0" i="1" smtClean="0">
                          <a:solidFill>
                            <a:srgbClr val="FF0000"/>
                          </a:solidFill>
                          <a:latin typeface="Cambria Math" panose="02040503050406030204" pitchFamily="18" charset="0"/>
                          <a:ea typeface="Cambria Math" panose="02040503050406030204" pitchFamily="18" charset="0"/>
                        </a:rPr>
                        <m:t>𝜇</m:t>
                      </m:r>
                      <m:r>
                        <a:rPr lang="en-US" b="0" i="1" smtClean="0">
                          <a:solidFill>
                            <a:srgbClr val="FF0000"/>
                          </a:solidFill>
                          <a:latin typeface="Cambria Math" panose="02040503050406030204" pitchFamily="18" charset="0"/>
                          <a:ea typeface="Cambria Math" panose="02040503050406030204" pitchFamily="18" charset="0"/>
                        </a:rPr>
                        <m:t>𝑟𝑎𝑑</m:t>
                      </m:r>
                    </m:oMath>
                  </m:oMathPara>
                </a14:m>
                <a:endParaRPr lang="en-US" dirty="0">
                  <a:solidFill>
                    <a:srgbClr val="FF0000"/>
                  </a:solidFill>
                </a:endParaRPr>
              </a:p>
            </p:txBody>
          </p:sp>
        </mc:Choice>
        <mc:Fallback>
          <p:sp>
            <p:nvSpPr>
              <p:cNvPr id="4" name="TextBox 3">
                <a:extLst>
                  <a:ext uri="{FF2B5EF4-FFF2-40B4-BE49-F238E27FC236}">
                    <a16:creationId xmlns:a16="http://schemas.microsoft.com/office/drawing/2014/main" id="{69266047-BC85-519C-A7C5-A7455D311A4D}"/>
                  </a:ext>
                </a:extLst>
              </p:cNvPr>
              <p:cNvSpPr txBox="1">
                <a:spLocks noRot="1" noChangeAspect="1" noMove="1" noResize="1" noEditPoints="1" noAdjustHandles="1" noChangeArrowheads="1" noChangeShapeType="1" noTextEdit="1"/>
              </p:cNvSpPr>
              <p:nvPr/>
            </p:nvSpPr>
            <p:spPr>
              <a:xfrm>
                <a:off x="7896239" y="3346074"/>
                <a:ext cx="1201119" cy="307777"/>
              </a:xfrm>
              <a:prstGeom prst="rect">
                <a:avLst/>
              </a:prstGeom>
              <a:blipFill>
                <a:blip r:embed="rId4"/>
                <a:stretch>
                  <a:fillRect r="-1042" b="-16000"/>
                </a:stretch>
              </a:blipFill>
            </p:spPr>
            <p:txBody>
              <a:bodyPr/>
              <a:lstStyle/>
              <a:p>
                <a:r>
                  <a:rPr lang="en-US">
                    <a:noFill/>
                  </a:rPr>
                  <a:t> </a:t>
                </a:r>
              </a:p>
            </p:txBody>
          </p:sp>
        </mc:Fallback>
      </mc:AlternateContent>
      <p:pic>
        <p:nvPicPr>
          <p:cNvPr id="4100" name="Picture 4" descr="N_{pe} = \alpha L \int \epsilon \sin^2\theta_C  dE, \\ \alpha=370 cm^{-1} eV^{-1}">
            <a:extLst>
              <a:ext uri="{FF2B5EF4-FFF2-40B4-BE49-F238E27FC236}">
                <a16:creationId xmlns:a16="http://schemas.microsoft.com/office/drawing/2014/main" id="{4DF513E8-F319-8980-4719-92534AD99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0187" y="1917473"/>
            <a:ext cx="2013875" cy="51605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203;p32">
            <a:extLst>
              <a:ext uri="{FF2B5EF4-FFF2-40B4-BE49-F238E27FC236}">
                <a16:creationId xmlns:a16="http://schemas.microsoft.com/office/drawing/2014/main" id="{EE3C4E03-52C3-A5AF-7843-27FAF7E100F8}"/>
              </a:ext>
            </a:extLst>
          </p:cNvPr>
          <p:cNvSpPr txBox="1"/>
          <p:nvPr/>
        </p:nvSpPr>
        <p:spPr>
          <a:xfrm>
            <a:off x="4618493" y="1847434"/>
            <a:ext cx="2013875" cy="4514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GR" sz="1100" dirty="0">
                <a:latin typeface="Roboto"/>
                <a:ea typeface="Roboto"/>
                <a:cs typeface="Roboto"/>
                <a:sym typeface="Roboto"/>
              </a:rPr>
              <a:t>ε =</a:t>
            </a:r>
            <a:r>
              <a:rPr lang="en-US" sz="1100" dirty="0">
                <a:latin typeface="Roboto"/>
                <a:ea typeface="Roboto"/>
                <a:cs typeface="Roboto"/>
                <a:sym typeface="Roboto"/>
              </a:rPr>
              <a:t> quantum efficiency (</a:t>
            </a:r>
            <a:r>
              <a:rPr lang="en-US" sz="1100" dirty="0">
                <a:solidFill>
                  <a:schemeClr val="tx1">
                    <a:lumMod val="50000"/>
                  </a:schemeClr>
                </a:solidFill>
                <a:latin typeface="Roboto"/>
                <a:ea typeface="Roboto"/>
                <a:cs typeface="Roboto"/>
                <a:sym typeface="Roboto"/>
              </a:rPr>
              <a:t>PDE)</a:t>
            </a:r>
          </a:p>
          <a:p>
            <a:pPr marL="0" lvl="0" indent="0" algn="l" rtl="0">
              <a:spcBef>
                <a:spcPts val="0"/>
              </a:spcBef>
              <a:spcAft>
                <a:spcPts val="0"/>
              </a:spcAft>
              <a:buNone/>
            </a:pPr>
            <a:r>
              <a:rPr lang="en-US" sz="1100" dirty="0">
                <a:latin typeface="Roboto"/>
                <a:ea typeface="Roboto"/>
                <a:cs typeface="Roboto"/>
                <a:sym typeface="Roboto"/>
              </a:rPr>
              <a:t>   + geom acceptance </a:t>
            </a:r>
          </a:p>
          <a:p>
            <a:pPr marL="0" lvl="0" indent="0" algn="l" rtl="0">
              <a:spcBef>
                <a:spcPts val="0"/>
              </a:spcBef>
              <a:spcAft>
                <a:spcPts val="0"/>
              </a:spcAft>
              <a:buNone/>
            </a:pPr>
            <a:r>
              <a:rPr lang="en-US" sz="1100" dirty="0">
                <a:latin typeface="Roboto"/>
                <a:ea typeface="Roboto"/>
                <a:cs typeface="Roboto"/>
                <a:sym typeface="Roboto"/>
              </a:rPr>
              <a:t>   + mirror reflectivity </a:t>
            </a:r>
          </a:p>
          <a:p>
            <a:pPr marL="0" lvl="0" indent="0" algn="l" rtl="0">
              <a:spcBef>
                <a:spcPts val="0"/>
              </a:spcBef>
              <a:spcAft>
                <a:spcPts val="0"/>
              </a:spcAft>
              <a:buNone/>
            </a:pPr>
            <a:r>
              <a:rPr lang="en-US" sz="1100" dirty="0">
                <a:latin typeface="Roboto"/>
                <a:ea typeface="Roboto"/>
                <a:cs typeface="Roboto"/>
                <a:sym typeface="Roboto"/>
              </a:rPr>
              <a:t>   + front-end efficiency</a:t>
            </a:r>
            <a:r>
              <a:rPr lang="en-US" sz="1200" dirty="0">
                <a:latin typeface="Roboto"/>
                <a:ea typeface="Roboto"/>
                <a:cs typeface="Roboto"/>
                <a:sym typeface="Roboto"/>
              </a:rPr>
              <a:t> </a:t>
            </a:r>
            <a:endParaRPr sz="1300" dirty="0">
              <a:solidFill>
                <a:schemeClr val="dk2"/>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85A5-4D6B-D062-882F-BB0184D7666C}"/>
              </a:ext>
            </a:extLst>
          </p:cNvPr>
          <p:cNvSpPr>
            <a:spLocks noGrp="1"/>
          </p:cNvSpPr>
          <p:nvPr>
            <p:ph type="title"/>
          </p:nvPr>
        </p:nvSpPr>
        <p:spPr/>
        <p:txBody>
          <a:bodyPr/>
          <a:lstStyle/>
          <a:p>
            <a:r>
              <a:rPr lang="en-US" dirty="0"/>
              <a:t>Detector options</a:t>
            </a:r>
          </a:p>
        </p:txBody>
      </p:sp>
      <p:sp>
        <p:nvSpPr>
          <p:cNvPr id="3" name="Slide Number Placeholder 2">
            <a:extLst>
              <a:ext uri="{FF2B5EF4-FFF2-40B4-BE49-F238E27FC236}">
                <a16:creationId xmlns:a16="http://schemas.microsoft.com/office/drawing/2014/main" id="{175D7B75-226F-B8F2-D093-6E1B7045F2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it" smtClean="0"/>
              <a:t>9</a:t>
            </a:fld>
            <a:endParaRPr lang="it"/>
          </a:p>
        </p:txBody>
      </p:sp>
      <p:sp>
        <p:nvSpPr>
          <p:cNvPr id="5" name="Google Shape;188;p31">
            <a:extLst>
              <a:ext uri="{FF2B5EF4-FFF2-40B4-BE49-F238E27FC236}">
                <a16:creationId xmlns:a16="http://schemas.microsoft.com/office/drawing/2014/main" id="{63965FEA-E40D-D39B-01C9-8F4758DF5669}"/>
              </a:ext>
            </a:extLst>
          </p:cNvPr>
          <p:cNvSpPr txBox="1"/>
          <p:nvPr/>
        </p:nvSpPr>
        <p:spPr>
          <a:xfrm>
            <a:off x="311725" y="1017612"/>
            <a:ext cx="4802100" cy="7056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it" sz="1300" b="1" dirty="0">
                <a:latin typeface="Roboto"/>
                <a:ea typeface="Roboto"/>
                <a:cs typeface="Roboto"/>
                <a:sym typeface="Roboto"/>
              </a:rPr>
              <a:t>Different geometries</a:t>
            </a:r>
            <a:r>
              <a:rPr lang="it" sz="1300" dirty="0">
                <a:latin typeface="Roboto"/>
                <a:ea typeface="Roboto"/>
                <a:cs typeface="Roboto"/>
                <a:sym typeface="Roboto"/>
              </a:rPr>
              <a:t> and </a:t>
            </a:r>
            <a:r>
              <a:rPr lang="it" sz="1300" dirty="0">
                <a:solidFill>
                  <a:srgbClr val="0070C0"/>
                </a:solidFill>
                <a:latin typeface="Roboto"/>
                <a:ea typeface="Roboto"/>
                <a:cs typeface="Roboto"/>
                <a:sym typeface="Roboto"/>
              </a:rPr>
              <a:t>gas options </a:t>
            </a:r>
            <a:r>
              <a:rPr lang="it" sz="1300" dirty="0">
                <a:latin typeface="Roboto"/>
                <a:ea typeface="Roboto"/>
                <a:cs typeface="Roboto"/>
                <a:sym typeface="Roboto"/>
              </a:rPr>
              <a:t>are under investigation:</a:t>
            </a:r>
            <a:endParaRPr sz="1300" dirty="0">
              <a:latin typeface="Roboto"/>
              <a:ea typeface="Roboto"/>
              <a:cs typeface="Roboto"/>
              <a:sym typeface="Roboto"/>
            </a:endParaRPr>
          </a:p>
          <a:p>
            <a:pPr marL="457200" lvl="0" indent="-311150">
              <a:spcBef>
                <a:spcPts val="600"/>
              </a:spcBef>
              <a:buSzPts val="1300"/>
              <a:buFont typeface="Roboto"/>
              <a:buAutoNum type="arabicPeriod"/>
            </a:pPr>
            <a:r>
              <a:rPr lang="it" sz="1300" dirty="0">
                <a:solidFill>
                  <a:srgbClr val="FF0000"/>
                </a:solidFill>
                <a:latin typeface="Roboto"/>
                <a:ea typeface="Roboto"/>
                <a:cs typeface="Roboto"/>
                <a:sym typeface="Roboto"/>
              </a:rPr>
              <a:t>Single reflection,</a:t>
            </a:r>
            <a:r>
              <a:rPr lang="it" sz="1300" dirty="0">
                <a:latin typeface="Roboto"/>
                <a:ea typeface="Roboto"/>
                <a:cs typeface="Roboto"/>
                <a:sym typeface="Roboto"/>
              </a:rPr>
              <a:t> 12-20 m long vessel</a:t>
            </a:r>
            <a:endParaRPr lang="it" sz="1300" dirty="0">
              <a:solidFill>
                <a:srgbClr val="FF0000"/>
              </a:solidFill>
              <a:latin typeface="Roboto"/>
              <a:ea typeface="Roboto"/>
              <a:cs typeface="Roboto"/>
              <a:sym typeface="Roboto"/>
            </a:endParaRPr>
          </a:p>
          <a:p>
            <a:pPr marL="457200" indent="-311150">
              <a:spcBef>
                <a:spcPts val="600"/>
              </a:spcBef>
              <a:buSzPts val="1300"/>
              <a:buFont typeface="Roboto"/>
              <a:buAutoNum type="arabicPeriod"/>
            </a:pPr>
            <a:r>
              <a:rPr lang="en-US" sz="1300" dirty="0">
                <a:solidFill>
                  <a:srgbClr val="FF0000"/>
                </a:solidFill>
                <a:latin typeface="Roboto"/>
                <a:ea typeface="Roboto"/>
                <a:cs typeface="Roboto"/>
                <a:sym typeface="Roboto"/>
              </a:rPr>
              <a:t>Double reflection, </a:t>
            </a:r>
            <a:r>
              <a:rPr lang="en-US" sz="1300" dirty="0">
                <a:latin typeface="Roboto"/>
                <a:ea typeface="Roboto"/>
                <a:cs typeface="Roboto"/>
                <a:sym typeface="Roboto"/>
              </a:rPr>
              <a:t>7.5-12 m  long vessel</a:t>
            </a:r>
            <a:endParaRPr lang="en-US" sz="1300" dirty="0">
              <a:solidFill>
                <a:srgbClr val="FF0000"/>
              </a:solidFill>
              <a:latin typeface="Roboto"/>
              <a:ea typeface="Roboto"/>
              <a:cs typeface="Roboto"/>
              <a:sym typeface="Roboto"/>
            </a:endParaRPr>
          </a:p>
        </p:txBody>
      </p:sp>
      <mc:AlternateContent xmlns:mc="http://schemas.openxmlformats.org/markup-compatibility/2006">
        <mc:Choice xmlns:a14="http://schemas.microsoft.com/office/drawing/2010/main" Requires="a14">
          <p:sp>
            <p:nvSpPr>
              <p:cNvPr id="6" name="Google Shape;189;p31">
                <a:extLst>
                  <a:ext uri="{FF2B5EF4-FFF2-40B4-BE49-F238E27FC236}">
                    <a16:creationId xmlns:a16="http://schemas.microsoft.com/office/drawing/2014/main" id="{D969F8B6-4D4F-7B60-90B9-BDFC7C19E70A}"/>
                  </a:ext>
                </a:extLst>
              </p:cNvPr>
              <p:cNvSpPr txBox="1"/>
              <p:nvPr/>
            </p:nvSpPr>
            <p:spPr>
              <a:xfrm>
                <a:off x="5037995" y="1072325"/>
                <a:ext cx="3992883" cy="928903"/>
              </a:xfrm>
              <a:prstGeom prst="rect">
                <a:avLst/>
              </a:prstGeom>
              <a:solidFill>
                <a:schemeClr val="lt1"/>
              </a:solidFill>
              <a:ln>
                <a:solidFill>
                  <a:srgbClr val="0070C0"/>
                </a:solidFill>
                <a:extLst>
                  <a:ext uri="{C807C97D-BFC1-408E-A445-0C87EB9F89A2}">
                    <ask:lineSketchStyleProps xmlns:ask="http://schemas.microsoft.com/office/drawing/2018/sketchyshapes">
                      <ask:type>
                        <ask:lineSketchNone/>
                      </ask:type>
                    </ask:lineSketchStyleProps>
                  </a:ext>
                </a:extLst>
              </a:ln>
              <a:effectLst>
                <a:outerShdw blurRad="38100" dist="50800" dir="5400000" sx="95885" sy="95885" algn="ctr" rotWithShape="0">
                  <a:srgbClr val="000000">
                    <a:alpha val="40000"/>
                  </a:srgbClr>
                </a:outerShdw>
              </a:effectLst>
            </p:spPr>
            <p:txBody>
              <a:bodyPr spcFirstLastPara="1" wrap="square" lIns="91425" tIns="91425" rIns="91425" bIns="91425" anchor="t" anchorCtr="0">
                <a:noAutofit/>
              </a:bodyPr>
              <a:lstStyle/>
              <a:p>
                <a:pPr marL="146050" lvl="0" algn="l" rtl="0">
                  <a:spcBef>
                    <a:spcPts val="0"/>
                  </a:spcBef>
                  <a:spcAft>
                    <a:spcPts val="0"/>
                  </a:spcAft>
                  <a:buSzPts val="1300"/>
                </a:pPr>
                <a:r>
                  <a:rPr lang="en-US" sz="1300" dirty="0">
                    <a:solidFill>
                      <a:srgbClr val="0070C0"/>
                    </a:solidFill>
                    <a:latin typeface="Roboto"/>
                    <a:ea typeface="Roboto"/>
                    <a:cs typeface="Roboto"/>
                    <a:sym typeface="Roboto"/>
                  </a:rPr>
                  <a:t>Helium</a:t>
                </a:r>
                <a:r>
                  <a:rPr lang="en-US" sz="1300" dirty="0">
                    <a:solidFill>
                      <a:schemeClr val="dk1"/>
                    </a:solidFill>
                    <a:latin typeface="Roboto"/>
                    <a:ea typeface="Roboto"/>
                    <a:cs typeface="Roboto"/>
                    <a:sym typeface="Roboto"/>
                  </a:rPr>
                  <a:t> </a:t>
                </a:r>
                <a:r>
                  <a:rPr lang="en-US" sz="1300" dirty="0">
                    <a:solidFill>
                      <a:schemeClr val="tx1"/>
                    </a:solidFill>
                    <a:latin typeface="Roboto"/>
                    <a:ea typeface="Roboto"/>
                    <a:cs typeface="Roboto"/>
                    <a:sym typeface="Roboto"/>
                  </a:rPr>
                  <a:t>(</a:t>
                </a:r>
                <a14:m>
                  <m:oMath xmlns:m="http://schemas.openxmlformats.org/officeDocument/2006/math">
                    <m:d>
                      <m:dPr>
                        <m:ctrlPr>
                          <a:rPr lang="en-US" sz="1300" b="0" i="1" smtClean="0">
                            <a:solidFill>
                              <a:schemeClr val="tx1"/>
                            </a:solidFill>
                            <a:latin typeface="Cambria Math" panose="02040503050406030204" pitchFamily="18" charset="0"/>
                            <a:ea typeface="Roboto"/>
                            <a:cs typeface="Roboto"/>
                            <a:sym typeface="Roboto"/>
                          </a:rPr>
                        </m:ctrlPr>
                      </m:dPr>
                      <m:e>
                        <m:r>
                          <a:rPr lang="en-US" sz="1300" b="0" i="1" smtClean="0">
                            <a:solidFill>
                              <a:schemeClr val="tx1"/>
                            </a:solidFill>
                            <a:latin typeface="Cambria Math" panose="02040503050406030204" pitchFamily="18" charset="0"/>
                            <a:ea typeface="Roboto"/>
                            <a:cs typeface="Roboto"/>
                            <a:sym typeface="Roboto"/>
                          </a:rPr>
                          <m:t>𝑛</m:t>
                        </m:r>
                        <m:r>
                          <a:rPr lang="en-US" sz="1300" b="0" i="1" smtClean="0">
                            <a:solidFill>
                              <a:schemeClr val="tx1"/>
                            </a:solidFill>
                            <a:latin typeface="Cambria Math" panose="02040503050406030204" pitchFamily="18" charset="0"/>
                            <a:ea typeface="Roboto"/>
                            <a:cs typeface="Roboto"/>
                            <a:sym typeface="Roboto"/>
                          </a:rPr>
                          <m:t>−1</m:t>
                        </m:r>
                      </m:e>
                    </m:d>
                    <m:r>
                      <a:rPr lang="en-US" sz="1300" b="0" i="1" smtClean="0">
                        <a:solidFill>
                          <a:schemeClr val="tx1"/>
                        </a:solidFill>
                        <a:latin typeface="Cambria Math" panose="02040503050406030204" pitchFamily="18" charset="0"/>
                        <a:ea typeface="Roboto"/>
                        <a:cs typeface="Roboto"/>
                        <a:sym typeface="Roboto"/>
                      </a:rPr>
                      <m:t>=3.1</m:t>
                    </m:r>
                    <m:sSup>
                      <m:sSupPr>
                        <m:ctrlPr>
                          <a:rPr lang="en-US" sz="1300" b="0" i="1" smtClean="0">
                            <a:solidFill>
                              <a:schemeClr val="tx1"/>
                            </a:solidFill>
                            <a:latin typeface="Cambria Math" panose="02040503050406030204" pitchFamily="18" charset="0"/>
                            <a:ea typeface="Roboto"/>
                            <a:cs typeface="Roboto"/>
                            <a:sym typeface="Roboto"/>
                          </a:rPr>
                        </m:ctrlPr>
                      </m:sSupPr>
                      <m:e>
                        <m:r>
                          <a:rPr lang="en-US" sz="1300" b="0" i="1" smtClean="0">
                            <a:solidFill>
                              <a:schemeClr val="tx1"/>
                            </a:solidFill>
                            <a:latin typeface="Cambria Math" panose="02040503050406030204" pitchFamily="18" charset="0"/>
                            <a:ea typeface="Cambria Math" panose="02040503050406030204" pitchFamily="18" charset="0"/>
                            <a:cs typeface="Roboto"/>
                            <a:sym typeface="Roboto"/>
                          </a:rPr>
                          <m:t>∙</m:t>
                        </m:r>
                        <m:r>
                          <a:rPr lang="en-US" sz="1300" b="0" i="1" smtClean="0">
                            <a:solidFill>
                              <a:schemeClr val="tx1"/>
                            </a:solidFill>
                            <a:latin typeface="Cambria Math" panose="02040503050406030204" pitchFamily="18" charset="0"/>
                            <a:ea typeface="Roboto"/>
                            <a:cs typeface="Roboto"/>
                            <a:sym typeface="Roboto"/>
                          </a:rPr>
                          <m:t>10</m:t>
                        </m:r>
                      </m:e>
                      <m:sup>
                        <m:r>
                          <a:rPr lang="en-US" sz="1300" b="0" i="1" smtClean="0">
                            <a:solidFill>
                              <a:schemeClr val="tx1"/>
                            </a:solidFill>
                            <a:latin typeface="Cambria Math" panose="02040503050406030204" pitchFamily="18" charset="0"/>
                            <a:ea typeface="Roboto"/>
                            <a:cs typeface="Roboto"/>
                            <a:sym typeface="Roboto"/>
                          </a:rPr>
                          <m:t>−5</m:t>
                        </m:r>
                      </m:sup>
                    </m:sSup>
                  </m:oMath>
                </a14:m>
                <a:r>
                  <a:rPr lang="en-US" sz="1300" dirty="0">
                    <a:solidFill>
                      <a:schemeClr val="tx1"/>
                    </a:solidFill>
                    <a:latin typeface="Roboto"/>
                    <a:ea typeface="Roboto"/>
                    <a:cs typeface="Roboto"/>
                    <a:sym typeface="Roboto"/>
                  </a:rPr>
                  <a:t>): better high-momentum separation and lower chromatic error </a:t>
                </a:r>
              </a:p>
              <a:p>
                <a:pPr marL="146050" lvl="0">
                  <a:buClr>
                    <a:schemeClr val="dk1"/>
                  </a:buClr>
                  <a:buSzPts val="1300"/>
                </a:pPr>
                <a:r>
                  <a:rPr lang="en-US" sz="1300" dirty="0">
                    <a:solidFill>
                      <a:srgbClr val="0070C0"/>
                    </a:solidFill>
                    <a:latin typeface="Roboto"/>
                    <a:ea typeface="Roboto"/>
                    <a:cs typeface="Roboto"/>
                    <a:sym typeface="Roboto"/>
                  </a:rPr>
                  <a:t>Neon</a:t>
                </a:r>
                <a:r>
                  <a:rPr lang="en-US" sz="1300" dirty="0">
                    <a:solidFill>
                      <a:schemeClr val="dk1"/>
                    </a:solidFill>
                    <a:latin typeface="Roboto"/>
                    <a:ea typeface="Roboto"/>
                    <a:cs typeface="Roboto"/>
                    <a:sym typeface="Roboto"/>
                  </a:rPr>
                  <a:t> (</a:t>
                </a:r>
                <a14:m>
                  <m:oMath xmlns:m="http://schemas.openxmlformats.org/officeDocument/2006/math">
                    <m:d>
                      <m:dPr>
                        <m:ctrlPr>
                          <a:rPr lang="en-US" sz="1300" i="1">
                            <a:solidFill>
                              <a:schemeClr val="dk1"/>
                            </a:solidFill>
                            <a:latin typeface="Cambria Math" panose="02040503050406030204" pitchFamily="18" charset="0"/>
                            <a:ea typeface="Roboto"/>
                            <a:cs typeface="Roboto"/>
                            <a:sym typeface="Roboto"/>
                          </a:rPr>
                        </m:ctrlPr>
                      </m:dPr>
                      <m:e>
                        <m:r>
                          <a:rPr lang="en-US" sz="1300" i="1">
                            <a:solidFill>
                              <a:schemeClr val="dk1"/>
                            </a:solidFill>
                            <a:latin typeface="Cambria Math" panose="02040503050406030204" pitchFamily="18" charset="0"/>
                            <a:ea typeface="Roboto"/>
                            <a:cs typeface="Roboto"/>
                            <a:sym typeface="Roboto"/>
                          </a:rPr>
                          <m:t>𝑛</m:t>
                        </m:r>
                        <m:r>
                          <a:rPr lang="en-US" sz="1300" i="1">
                            <a:solidFill>
                              <a:schemeClr val="dk1"/>
                            </a:solidFill>
                            <a:latin typeface="Cambria Math" panose="02040503050406030204" pitchFamily="18" charset="0"/>
                            <a:ea typeface="Roboto"/>
                            <a:cs typeface="Roboto"/>
                            <a:sym typeface="Roboto"/>
                          </a:rPr>
                          <m:t>−1</m:t>
                        </m:r>
                      </m:e>
                    </m:d>
                    <m:r>
                      <a:rPr lang="en-US" sz="1300" i="1">
                        <a:solidFill>
                          <a:schemeClr val="dk1"/>
                        </a:solidFill>
                        <a:latin typeface="Cambria Math" panose="02040503050406030204" pitchFamily="18" charset="0"/>
                        <a:ea typeface="Roboto"/>
                        <a:cs typeface="Roboto"/>
                        <a:sym typeface="Roboto"/>
                      </a:rPr>
                      <m:t>=</m:t>
                    </m:r>
                    <m:r>
                      <a:rPr lang="en-US" sz="1300" b="0" i="1" smtClean="0">
                        <a:solidFill>
                          <a:schemeClr val="dk1"/>
                        </a:solidFill>
                        <a:latin typeface="Cambria Math" panose="02040503050406030204" pitchFamily="18" charset="0"/>
                        <a:ea typeface="Roboto"/>
                        <a:cs typeface="Roboto"/>
                        <a:sym typeface="Roboto"/>
                      </a:rPr>
                      <m:t>5</m:t>
                    </m:r>
                    <m:r>
                      <a:rPr lang="en-US" sz="1300" i="1">
                        <a:solidFill>
                          <a:schemeClr val="dk1"/>
                        </a:solidFill>
                        <a:latin typeface="Cambria Math" panose="02040503050406030204" pitchFamily="18" charset="0"/>
                        <a:ea typeface="Roboto"/>
                        <a:cs typeface="Roboto"/>
                        <a:sym typeface="Roboto"/>
                      </a:rPr>
                      <m:t>.</m:t>
                    </m:r>
                    <m:r>
                      <a:rPr lang="en-US" sz="1300" b="0" i="1" smtClean="0">
                        <a:solidFill>
                          <a:schemeClr val="dk1"/>
                        </a:solidFill>
                        <a:latin typeface="Cambria Math" panose="02040503050406030204" pitchFamily="18" charset="0"/>
                        <a:ea typeface="Roboto"/>
                        <a:cs typeface="Roboto"/>
                        <a:sym typeface="Roboto"/>
                      </a:rPr>
                      <m:t>9</m:t>
                    </m:r>
                    <m:sSup>
                      <m:sSupPr>
                        <m:ctrlPr>
                          <a:rPr lang="en-US" sz="1300" i="1">
                            <a:solidFill>
                              <a:schemeClr val="dk1"/>
                            </a:solidFill>
                            <a:latin typeface="Cambria Math" panose="02040503050406030204" pitchFamily="18" charset="0"/>
                            <a:ea typeface="Roboto"/>
                            <a:cs typeface="Roboto"/>
                            <a:sym typeface="Roboto"/>
                          </a:rPr>
                        </m:ctrlPr>
                      </m:sSupPr>
                      <m:e>
                        <m:r>
                          <a:rPr lang="en-US" sz="1300" i="1">
                            <a:solidFill>
                              <a:schemeClr val="dk1"/>
                            </a:solidFill>
                            <a:latin typeface="Cambria Math" panose="02040503050406030204" pitchFamily="18" charset="0"/>
                            <a:ea typeface="Cambria Math" panose="02040503050406030204" pitchFamily="18" charset="0"/>
                            <a:cs typeface="Roboto"/>
                            <a:sym typeface="Roboto"/>
                          </a:rPr>
                          <m:t>∙</m:t>
                        </m:r>
                        <m:r>
                          <a:rPr lang="en-US" sz="1300" i="1">
                            <a:solidFill>
                              <a:schemeClr val="dk1"/>
                            </a:solidFill>
                            <a:latin typeface="Cambria Math" panose="02040503050406030204" pitchFamily="18" charset="0"/>
                            <a:ea typeface="Roboto"/>
                            <a:cs typeface="Roboto"/>
                            <a:sym typeface="Roboto"/>
                          </a:rPr>
                          <m:t>10</m:t>
                        </m:r>
                      </m:e>
                      <m:sup>
                        <m:r>
                          <a:rPr lang="en-US" sz="1300" i="1">
                            <a:solidFill>
                              <a:schemeClr val="dk1"/>
                            </a:solidFill>
                            <a:latin typeface="Cambria Math" panose="02040503050406030204" pitchFamily="18" charset="0"/>
                            <a:ea typeface="Roboto"/>
                            <a:cs typeface="Roboto"/>
                            <a:sym typeface="Roboto"/>
                          </a:rPr>
                          <m:t>−</m:t>
                        </m:r>
                        <m:r>
                          <a:rPr lang="en-US" sz="1300" b="0" i="1" smtClean="0">
                            <a:solidFill>
                              <a:schemeClr val="dk1"/>
                            </a:solidFill>
                            <a:latin typeface="Cambria Math" panose="02040503050406030204" pitchFamily="18" charset="0"/>
                            <a:ea typeface="Roboto"/>
                            <a:cs typeface="Roboto"/>
                            <a:sym typeface="Roboto"/>
                          </a:rPr>
                          <m:t>5</m:t>
                        </m:r>
                      </m:sup>
                    </m:sSup>
                  </m:oMath>
                </a14:m>
                <a:r>
                  <a:rPr lang="en-US" sz="1300" dirty="0">
                    <a:solidFill>
                      <a:schemeClr val="dk1"/>
                    </a:solidFill>
                    <a:latin typeface="Roboto"/>
                    <a:ea typeface="Roboto"/>
                    <a:cs typeface="Roboto"/>
                    <a:sym typeface="Roboto"/>
                  </a:rPr>
                  <a:t>): higher yield</a:t>
                </a:r>
              </a:p>
              <a:p>
                <a:pPr marL="146050" lvl="0">
                  <a:buClr>
                    <a:schemeClr val="dk1"/>
                  </a:buClr>
                  <a:buSzPts val="1300"/>
                </a:pPr>
                <a:r>
                  <a:rPr lang="en-US" sz="1300" dirty="0">
                    <a:solidFill>
                      <a:schemeClr val="dk1"/>
                    </a:solidFill>
                    <a:latin typeface="Roboto"/>
                    <a:ea typeface="Roboto"/>
                    <a:cs typeface="Roboto"/>
                    <a:sym typeface="Roboto"/>
                  </a:rPr>
                  <a:t>	</a:t>
                </a:r>
                <a:r>
                  <a:rPr lang="en-US" sz="1300" dirty="0">
                    <a:solidFill>
                      <a:schemeClr val="bg2"/>
                    </a:solidFill>
                    <a:latin typeface="Roboto"/>
                    <a:ea typeface="Roboto"/>
                    <a:cs typeface="Roboto"/>
                    <a:sym typeface="Roboto"/>
                  </a:rPr>
                  <a:t>    </a:t>
                </a:r>
                <a:r>
                  <a:rPr lang="en-US" sz="1300" dirty="0">
                    <a:solidFill>
                      <a:schemeClr val="bg2">
                        <a:lumMod val="60000"/>
                        <a:lumOff val="40000"/>
                      </a:schemeClr>
                    </a:solidFill>
                    <a:latin typeface="Roboto"/>
                    <a:ea typeface="Roboto"/>
                    <a:cs typeface="Roboto"/>
                    <a:sym typeface="Roboto"/>
                  </a:rPr>
                  <a:t>@</a:t>
                </a:r>
                <a14:m>
                  <m:oMath xmlns:m="http://schemas.openxmlformats.org/officeDocument/2006/math">
                    <m:r>
                      <a:rPr lang="en-US" sz="1300" i="1" smtClean="0">
                        <a:solidFill>
                          <a:schemeClr val="bg2">
                            <a:lumMod val="60000"/>
                            <a:lumOff val="40000"/>
                          </a:schemeClr>
                        </a:solidFill>
                        <a:latin typeface="Cambria Math" panose="02040503050406030204" pitchFamily="18" charset="0"/>
                        <a:ea typeface="Cambria Math" panose="02040503050406030204" pitchFamily="18" charset="0"/>
                        <a:cs typeface="Roboto"/>
                        <a:sym typeface="Roboto"/>
                      </a:rPr>
                      <m:t>𝜆</m:t>
                    </m:r>
                    <m:r>
                      <a:rPr lang="en-US" sz="1300" b="0" i="1" smtClean="0">
                        <a:solidFill>
                          <a:schemeClr val="bg2">
                            <a:lumMod val="60000"/>
                            <a:lumOff val="40000"/>
                          </a:schemeClr>
                        </a:solidFill>
                        <a:latin typeface="Cambria Math" panose="02040503050406030204" pitchFamily="18" charset="0"/>
                        <a:ea typeface="Cambria Math" panose="02040503050406030204" pitchFamily="18" charset="0"/>
                        <a:cs typeface="Roboto"/>
                        <a:sym typeface="Roboto"/>
                      </a:rPr>
                      <m:t>=309 </m:t>
                    </m:r>
                    <m:r>
                      <a:rPr lang="en-US" sz="1300" b="0" i="1" smtClean="0">
                        <a:solidFill>
                          <a:schemeClr val="bg2">
                            <a:lumMod val="60000"/>
                            <a:lumOff val="40000"/>
                          </a:schemeClr>
                        </a:solidFill>
                        <a:latin typeface="Cambria Math" panose="02040503050406030204" pitchFamily="18" charset="0"/>
                        <a:ea typeface="Cambria Math" panose="02040503050406030204" pitchFamily="18" charset="0"/>
                        <a:cs typeface="Roboto"/>
                        <a:sym typeface="Roboto"/>
                      </a:rPr>
                      <m:t>𝑛𝑚</m:t>
                    </m:r>
                    <m:r>
                      <a:rPr lang="en-US" sz="1300" b="0" i="1" smtClean="0">
                        <a:solidFill>
                          <a:schemeClr val="bg2">
                            <a:lumMod val="60000"/>
                            <a:lumOff val="40000"/>
                          </a:schemeClr>
                        </a:solidFill>
                        <a:latin typeface="Cambria Math" panose="02040503050406030204" pitchFamily="18" charset="0"/>
                        <a:ea typeface="Cambria Math" panose="02040503050406030204" pitchFamily="18" charset="0"/>
                        <a:cs typeface="Roboto"/>
                        <a:sym typeface="Roboto"/>
                      </a:rPr>
                      <m:t>, </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P</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=980 </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mbar</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T</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=300 </m:t>
                    </m:r>
                    <m:r>
                      <m:rPr>
                        <m:nor/>
                      </m:rPr>
                      <a:rPr lang="en-US" sz="1300" dirty="0">
                        <a:solidFill>
                          <a:schemeClr val="bg2">
                            <a:lumMod val="60000"/>
                            <a:lumOff val="40000"/>
                          </a:schemeClr>
                        </a:solidFill>
                        <a:latin typeface="Roboto" panose="02000000000000000000" pitchFamily="2" charset="0"/>
                        <a:ea typeface="Roboto" panose="02000000000000000000" pitchFamily="2" charset="0"/>
                        <a:cs typeface="Roboto" panose="02000000000000000000" pitchFamily="2" charset="0"/>
                      </a:rPr>
                      <m:t>K</m:t>
                    </m:r>
                  </m:oMath>
                </a14:m>
                <a:endParaRPr sz="1300" dirty="0">
                  <a:solidFill>
                    <a:schemeClr val="dk1"/>
                  </a:solidFill>
                  <a:latin typeface="Roboto"/>
                  <a:ea typeface="Roboto"/>
                  <a:cs typeface="Roboto"/>
                  <a:sym typeface="Roboto"/>
                </a:endParaRPr>
              </a:p>
            </p:txBody>
          </p:sp>
        </mc:Choice>
        <mc:Fallback>
          <p:sp>
            <p:nvSpPr>
              <p:cNvPr id="6" name="Google Shape;189;p31">
                <a:extLst>
                  <a:ext uri="{FF2B5EF4-FFF2-40B4-BE49-F238E27FC236}">
                    <a16:creationId xmlns:a16="http://schemas.microsoft.com/office/drawing/2014/main" id="{D969F8B6-4D4F-7B60-90B9-BDFC7C19E70A}"/>
                  </a:ext>
                </a:extLst>
              </p:cNvPr>
              <p:cNvSpPr txBox="1">
                <a:spLocks noRot="1" noChangeAspect="1" noMove="1" noResize="1" noEditPoints="1" noAdjustHandles="1" noChangeArrowheads="1" noChangeShapeType="1" noTextEdit="1"/>
              </p:cNvSpPr>
              <p:nvPr/>
            </p:nvSpPr>
            <p:spPr>
              <a:xfrm>
                <a:off x="5037995" y="1072325"/>
                <a:ext cx="3992883" cy="928903"/>
              </a:xfrm>
              <a:prstGeom prst="rect">
                <a:avLst/>
              </a:prstGeom>
              <a:blipFill>
                <a:blip r:embed="rId2"/>
                <a:stretch>
                  <a:fillRect/>
                </a:stretch>
              </a:blipFill>
              <a:ln>
                <a:solidFill>
                  <a:srgbClr val="0070C0"/>
                </a:solidFill>
                <a:extLst>
                  <a:ext uri="{C807C97D-BFC1-408E-A445-0C87EB9F89A2}">
                    <ask:lineSketchStyleProps xmlns:ask="http://schemas.microsoft.com/office/drawing/2018/sketchyshapes">
                      <ask:type>
                        <ask:lineSketchNone/>
                      </ask:type>
                    </ask:lineSketchStyleProps>
                  </a:ext>
                </a:extLst>
              </a:ln>
              <a:effectLst>
                <a:outerShdw blurRad="38100" dist="50800" dir="5400000" sx="95885" sy="95885" algn="ctr" rotWithShape="0">
                  <a:srgbClr val="000000">
                    <a:alpha val="40000"/>
                  </a:srgbClr>
                </a:outerShdw>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1A0FDBA-3BB7-AEB4-8FD6-E774C9985EF5}"/>
                  </a:ext>
                </a:extLst>
              </p:cNvPr>
              <p:cNvSpPr txBox="1"/>
              <p:nvPr/>
            </p:nvSpPr>
            <p:spPr>
              <a:xfrm>
                <a:off x="398598" y="3781048"/>
                <a:ext cx="3965418" cy="49244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300" b="0" i="1" smtClean="0">
                          <a:solidFill>
                            <a:srgbClr val="FF0000"/>
                          </a:solidFill>
                          <a:latin typeface="Cambria Math" panose="02040503050406030204" pitchFamily="18" charset="0"/>
                        </a:rPr>
                        <m:t>𝑓</m:t>
                      </m:r>
                      <m:r>
                        <a:rPr lang="en-US" sz="1300" i="1">
                          <a:solidFill>
                            <a:srgbClr val="FF0000"/>
                          </a:solidFill>
                          <a:latin typeface="Cambria Math" panose="02040503050406030204" pitchFamily="18" charset="0"/>
                        </a:rPr>
                        <m:t>~</m:t>
                      </m:r>
                      <m:r>
                        <a:rPr lang="en-US" sz="1300" b="0" i="1" smtClean="0">
                          <a:solidFill>
                            <a:srgbClr val="FF0000"/>
                          </a:solidFill>
                          <a:latin typeface="Cambria Math" panose="02040503050406030204" pitchFamily="18" charset="0"/>
                        </a:rPr>
                        <m:t>𝐿</m:t>
                      </m:r>
                    </m:oMath>
                  </m:oMathPara>
                </a14:m>
                <a:endParaRPr lang="en-US" sz="1300" b="0" dirty="0">
                  <a:solidFill>
                    <a:srgbClr val="FF0000"/>
                  </a:solidFill>
                </a:endParaRPr>
              </a:p>
              <a:p>
                <a:r>
                  <a:rPr lang="en-US" sz="1300" dirty="0">
                    <a:latin typeface="Roboto" panose="02000000000000000000" pitchFamily="2" charset="0"/>
                    <a:ea typeface="Roboto" panose="02000000000000000000" pitchFamily="2" charset="0"/>
                    <a:cs typeface="Roboto" panose="02000000000000000000" pitchFamily="2" charset="0"/>
                    <a:sym typeface="Wingdings" pitchFamily="2" charset="2"/>
                  </a:rPr>
                  <a:t>  </a:t>
                </a:r>
                <a:r>
                  <a:rPr lang="en-US" sz="1300" dirty="0">
                    <a:latin typeface="Roboto" panose="02000000000000000000" pitchFamily="2" charset="0"/>
                    <a:ea typeface="Roboto" panose="02000000000000000000" pitchFamily="2" charset="0"/>
                    <a:cs typeface="Roboto" panose="02000000000000000000" pitchFamily="2" charset="0"/>
                  </a:rPr>
                  <a:t>Optimal solution if sufficient space is available</a:t>
                </a:r>
              </a:p>
            </p:txBody>
          </p:sp>
        </mc:Choice>
        <mc:Fallback>
          <p:sp>
            <p:nvSpPr>
              <p:cNvPr id="8" name="TextBox 7">
                <a:extLst>
                  <a:ext uri="{FF2B5EF4-FFF2-40B4-BE49-F238E27FC236}">
                    <a16:creationId xmlns:a16="http://schemas.microsoft.com/office/drawing/2014/main" id="{61A0FDBA-3BB7-AEB4-8FD6-E774C9985EF5}"/>
                  </a:ext>
                </a:extLst>
              </p:cNvPr>
              <p:cNvSpPr txBox="1">
                <a:spLocks noRot="1" noChangeAspect="1" noMove="1" noResize="1" noEditPoints="1" noAdjustHandles="1" noChangeArrowheads="1" noChangeShapeType="1" noTextEdit="1"/>
              </p:cNvSpPr>
              <p:nvPr/>
            </p:nvSpPr>
            <p:spPr>
              <a:xfrm>
                <a:off x="398598" y="3781048"/>
                <a:ext cx="3965418" cy="492443"/>
              </a:xfrm>
              <a:prstGeom prst="rect">
                <a:avLst/>
              </a:prstGeom>
              <a:blipFill>
                <a:blip r:embed="rId3"/>
                <a:stretch>
                  <a:fillRect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B7C5B77-8BD9-3D85-09F8-6D9492F50D76}"/>
                  </a:ext>
                </a:extLst>
              </p:cNvPr>
              <p:cNvSpPr txBox="1"/>
              <p:nvPr/>
            </p:nvSpPr>
            <p:spPr>
              <a:xfrm>
                <a:off x="4680023" y="3781048"/>
                <a:ext cx="4463977" cy="707886"/>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1300" i="1" smtClean="0">
                          <a:solidFill>
                            <a:srgbClr val="FF0000"/>
                          </a:solidFill>
                          <a:latin typeface="Cambria Math" panose="02040503050406030204" pitchFamily="18" charset="0"/>
                        </a:rPr>
                        <m:t>𝑓</m:t>
                      </m:r>
                      <m:r>
                        <a:rPr lang="en-US" sz="1300" i="1">
                          <a:solidFill>
                            <a:srgbClr val="FF0000"/>
                          </a:solidFill>
                          <a:latin typeface="Cambria Math" panose="02040503050406030204" pitchFamily="18" charset="0"/>
                        </a:rPr>
                        <m:t>~</m:t>
                      </m:r>
                      <m:r>
                        <a:rPr lang="en-US" sz="1300" b="0" i="1" smtClean="0">
                          <a:solidFill>
                            <a:srgbClr val="FF0000"/>
                          </a:solidFill>
                          <a:latin typeface="Cambria Math" panose="02040503050406030204" pitchFamily="18" charset="0"/>
                        </a:rPr>
                        <m:t>2</m:t>
                      </m:r>
                      <m:r>
                        <a:rPr lang="en-US" sz="1300" i="1">
                          <a:solidFill>
                            <a:srgbClr val="FF0000"/>
                          </a:solidFill>
                          <a:latin typeface="Cambria Math" panose="02040503050406030204" pitchFamily="18" charset="0"/>
                        </a:rPr>
                        <m:t>𝐿</m:t>
                      </m:r>
                    </m:oMath>
                  </m:oMathPara>
                </a14:m>
                <a:endParaRPr lang="en-US" sz="1300" dirty="0">
                  <a:solidFill>
                    <a:srgbClr val="FF0000"/>
                  </a:solidFill>
                </a:endParaRPr>
              </a:p>
              <a:p>
                <a:r>
                  <a:rPr lang="en-US" sz="1300" dirty="0">
                    <a:latin typeface="Roboto" panose="02000000000000000000" pitchFamily="2" charset="0"/>
                    <a:ea typeface="Roboto" panose="02000000000000000000" pitchFamily="2" charset="0"/>
                    <a:cs typeface="Roboto" panose="02000000000000000000" pitchFamily="2" charset="0"/>
                    <a:sym typeface="Wingdings" pitchFamily="2" charset="2"/>
                  </a:rPr>
                  <a:t>  Increase focal length t</a:t>
                </a:r>
                <a:r>
                  <a:rPr lang="en-US" sz="1300" dirty="0">
                    <a:latin typeface="Roboto" panose="02000000000000000000" pitchFamily="2" charset="0"/>
                    <a:ea typeface="Roboto" panose="02000000000000000000" pitchFamily="2" charset="0"/>
                    <a:cs typeface="Roboto" panose="02000000000000000000" pitchFamily="2" charset="0"/>
                  </a:rPr>
                  <a:t>o accommodate larger pixel size</a:t>
                </a:r>
              </a:p>
              <a:p>
                <a:endParaRPr lang="en-US" dirty="0"/>
              </a:p>
            </p:txBody>
          </p:sp>
        </mc:Choice>
        <mc:Fallback>
          <p:sp>
            <p:nvSpPr>
              <p:cNvPr id="9" name="TextBox 8">
                <a:extLst>
                  <a:ext uri="{FF2B5EF4-FFF2-40B4-BE49-F238E27FC236}">
                    <a16:creationId xmlns:a16="http://schemas.microsoft.com/office/drawing/2014/main" id="{AB7C5B77-8BD9-3D85-09F8-6D9492F50D76}"/>
                  </a:ext>
                </a:extLst>
              </p:cNvPr>
              <p:cNvSpPr txBox="1">
                <a:spLocks noRot="1" noChangeAspect="1" noMove="1" noResize="1" noEditPoints="1" noAdjustHandles="1" noChangeArrowheads="1" noChangeShapeType="1" noTextEdit="1"/>
              </p:cNvSpPr>
              <p:nvPr/>
            </p:nvSpPr>
            <p:spPr>
              <a:xfrm>
                <a:off x="4680023" y="3781048"/>
                <a:ext cx="4463977" cy="707886"/>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030D29A4-5E83-8AF5-B096-2C0B8F5C2857}"/>
              </a:ext>
            </a:extLst>
          </p:cNvPr>
          <p:cNvSpPr txBox="1"/>
          <p:nvPr/>
        </p:nvSpPr>
        <p:spPr>
          <a:xfrm>
            <a:off x="394059" y="4398984"/>
            <a:ext cx="5648390" cy="292388"/>
          </a:xfrm>
          <a:prstGeom prst="rect">
            <a:avLst/>
          </a:prstGeom>
          <a:noFill/>
        </p:spPr>
        <p:txBody>
          <a:bodyPr wrap="square" rtlCol="0">
            <a:spAutoFit/>
          </a:bodyPr>
          <a:lstStyle/>
          <a:p>
            <a:r>
              <a:rPr lang="en-US" sz="1300" b="1" dirty="0"/>
              <a:t>Photodetector technology</a:t>
            </a:r>
            <a:r>
              <a:rPr lang="en-US" sz="1300" dirty="0"/>
              <a:t>: </a:t>
            </a:r>
            <a:r>
              <a:rPr lang="en-US" sz="1300" dirty="0" err="1"/>
              <a:t>SiPM</a:t>
            </a:r>
            <a:r>
              <a:rPr lang="en-US" sz="1300" dirty="0"/>
              <a:t> or MCP of mm-pixel size </a:t>
            </a:r>
          </a:p>
        </p:txBody>
      </p:sp>
      <p:pic>
        <p:nvPicPr>
          <p:cNvPr id="3074" name="Picture 2">
            <a:extLst>
              <a:ext uri="{FF2B5EF4-FFF2-40B4-BE49-F238E27FC236}">
                <a16:creationId xmlns:a16="http://schemas.microsoft.com/office/drawing/2014/main" id="{2CDD9C94-E546-88D4-FEC6-88037BE610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889" t="5469" r="24"/>
          <a:stretch>
            <a:fillRect/>
          </a:stretch>
        </p:blipFill>
        <p:spPr bwMode="auto">
          <a:xfrm>
            <a:off x="149319" y="2260947"/>
            <a:ext cx="4463977" cy="15621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EC4321FF-ABD9-0082-B1FF-09998F8650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3" t="-914" r="53986" b="914"/>
          <a:stretch>
            <a:fillRect/>
          </a:stretch>
        </p:blipFill>
        <p:spPr bwMode="auto">
          <a:xfrm>
            <a:off x="4837751" y="2128543"/>
            <a:ext cx="4061509" cy="1652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96F1DD-69EB-EC30-F397-420AB2B6FB7D}"/>
              </a:ext>
            </a:extLst>
          </p:cNvPr>
          <p:cNvSpPr txBox="1"/>
          <p:nvPr/>
        </p:nvSpPr>
        <p:spPr>
          <a:xfrm>
            <a:off x="8404497" y="2417861"/>
            <a:ext cx="837022" cy="307777"/>
          </a:xfrm>
          <a:prstGeom prst="rect">
            <a:avLst/>
          </a:prstGeom>
          <a:noFill/>
        </p:spPr>
        <p:txBody>
          <a:bodyPr wrap="square" rtlCol="0">
            <a:spAutoFit/>
          </a:bodyPr>
          <a:lstStyle/>
          <a:p>
            <a:r>
              <a:rPr lang="en-US" b="1" dirty="0">
                <a:latin typeface="Roboto" panose="02000000000000000000" pitchFamily="2" charset="0"/>
                <a:ea typeface="Roboto" panose="02000000000000000000" pitchFamily="2" charset="0"/>
                <a:cs typeface="Roboto" panose="02000000000000000000" pitchFamily="2" charset="0"/>
              </a:rPr>
              <a:t>PDA</a:t>
            </a:r>
          </a:p>
        </p:txBody>
      </p:sp>
    </p:spTree>
    <p:extLst>
      <p:ext uri="{BB962C8B-B14F-4D97-AF65-F5344CB8AC3E}">
        <p14:creationId xmlns:p14="http://schemas.microsoft.com/office/powerpoint/2010/main" val="467482239"/>
      </p:ext>
    </p:extLst>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9874</TotalTime>
  <Words>2848</Words>
  <Application>Microsoft Macintosh PowerPoint</Application>
  <PresentationFormat>On-screen Show (16:9)</PresentationFormat>
  <Paragraphs>392</Paragraphs>
  <Slides>29</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Merriweather</vt:lpstr>
      <vt:lpstr>Arial</vt:lpstr>
      <vt:lpstr>Roboto</vt:lpstr>
      <vt:lpstr>Cambria Math</vt:lpstr>
      <vt:lpstr>Wingdings</vt:lpstr>
      <vt:lpstr>Courier New</vt:lpstr>
      <vt:lpstr>Paradigm</vt:lpstr>
      <vt:lpstr>A RICH detector for the ALADDIN experiment     </vt:lpstr>
      <vt:lpstr>Electromagnetic dipole moments of charm baryons</vt:lpstr>
      <vt:lpstr>ALADDIN experiment</vt:lpstr>
      <vt:lpstr>The ALADDIN Collaboration</vt:lpstr>
      <vt:lpstr>ALADDIN schedule and TWOCRYST</vt:lpstr>
      <vt:lpstr>Λc+ signal and identification</vt:lpstr>
      <vt:lpstr>The ALADDIN RICH detector</vt:lpstr>
      <vt:lpstr>RICH requirements</vt:lpstr>
      <vt:lpstr>Detector options</vt:lpstr>
      <vt:lpstr> Layout studies &amp; methods</vt:lpstr>
      <vt:lpstr>Layout definition with OpticaEM</vt:lpstr>
      <vt:lpstr>Geometrical layout with Optica</vt:lpstr>
      <vt:lpstr>Results and PID separation</vt:lpstr>
      <vt:lpstr>Geant4 simulation </vt:lpstr>
      <vt:lpstr>Full simulation with Geant4</vt:lpstr>
      <vt:lpstr>RICH position and photon losses</vt:lpstr>
      <vt:lpstr>RICH position and photon losses</vt:lpstr>
      <vt:lpstr>p/K/π separation and pixel granularity</vt:lpstr>
      <vt:lpstr>Signal separation from D^+/D_s background</vt:lpstr>
      <vt:lpstr>R&amp;D of photodetectors: SiPM vs MCP</vt:lpstr>
      <vt:lpstr>Photosensor option: SiPM</vt:lpstr>
      <vt:lpstr>Setup with ALCOR chip</vt:lpstr>
      <vt:lpstr>Photosensor option: MCP-PMT</vt:lpstr>
      <vt:lpstr>Conclusions &amp; outlook</vt:lpstr>
      <vt:lpstr>Backup slides</vt:lpstr>
      <vt:lpstr>Channeling in bent crystals</vt:lpstr>
      <vt:lpstr>QE/PDE of photosensors</vt:lpstr>
      <vt:lpstr>Proof-of-principle test: TWOCRYST</vt:lpstr>
      <vt:lpstr>Λc+ signal and identification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Elisabetta Spadaro Norella</cp:lastModifiedBy>
  <cp:revision>20</cp:revision>
  <cp:lastPrinted>2025-09-17T20:56:24Z</cp:lastPrinted>
  <dcterms:modified xsi:type="dcterms:W3CDTF">2025-09-18T11:28:52Z</dcterms:modified>
  <cp:category/>
</cp:coreProperties>
</file>