
<file path=[Content_Types].xml><?xml version="1.0" encoding="utf-8"?>
<Types xmlns="http://schemas.openxmlformats.org/package/2006/content-types">
  <Default Extension="bmp" ContentType="image/bmp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95" r:id="rId3"/>
    <p:sldId id="257" r:id="rId4"/>
    <p:sldId id="317" r:id="rId5"/>
    <p:sldId id="290" r:id="rId6"/>
    <p:sldId id="291" r:id="rId7"/>
    <p:sldId id="336" r:id="rId8"/>
    <p:sldId id="337" r:id="rId9"/>
    <p:sldId id="356" r:id="rId10"/>
    <p:sldId id="358" r:id="rId11"/>
    <p:sldId id="352" r:id="rId12"/>
    <p:sldId id="339" r:id="rId13"/>
    <p:sldId id="351" r:id="rId14"/>
    <p:sldId id="334" r:id="rId15"/>
    <p:sldId id="414" r:id="rId16"/>
    <p:sldId id="303" r:id="rId17"/>
    <p:sldId id="360" r:id="rId18"/>
    <p:sldId id="398" r:id="rId19"/>
    <p:sldId id="412" r:id="rId20"/>
    <p:sldId id="405" r:id="rId21"/>
    <p:sldId id="413" r:id="rId22"/>
    <p:sldId id="408" r:id="rId23"/>
    <p:sldId id="260" r:id="rId24"/>
    <p:sldId id="407" r:id="rId25"/>
    <p:sldId id="411" r:id="rId26"/>
    <p:sldId id="324" r:id="rId27"/>
    <p:sldId id="346" r:id="rId28"/>
    <p:sldId id="292" r:id="rId29"/>
    <p:sldId id="299" r:id="rId30"/>
    <p:sldId id="302" r:id="rId31"/>
    <p:sldId id="296" r:id="rId32"/>
    <p:sldId id="297" r:id="rId33"/>
    <p:sldId id="417" r:id="rId34"/>
    <p:sldId id="333" r:id="rId35"/>
    <p:sldId id="418" r:id="rId36"/>
    <p:sldId id="359" r:id="rId37"/>
    <p:sldId id="354" r:id="rId38"/>
    <p:sldId id="353" r:id="rId39"/>
    <p:sldId id="357" r:id="rId40"/>
    <p:sldId id="404" r:id="rId41"/>
    <p:sldId id="318" r:id="rId42"/>
    <p:sldId id="41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F00"/>
    <a:srgbClr val="FF9933"/>
    <a:srgbClr val="FFFFFF"/>
    <a:srgbClr val="808080"/>
    <a:srgbClr val="800000"/>
    <a:srgbClr val="E48D00"/>
    <a:srgbClr val="E3A801"/>
    <a:srgbClr val="00B888"/>
    <a:srgbClr val="00CC99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5097" autoAdjust="0"/>
  </p:normalViewPr>
  <p:slideViewPr>
    <p:cSldViewPr snapToGrid="0">
      <p:cViewPr varScale="1">
        <p:scale>
          <a:sx n="83" d="100"/>
          <a:sy n="83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BDC12-D96A-4541-8E99-E047FFF1370F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E2D9-8AD9-45B6-9DBB-944F77CC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9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6E2D9-8AD9-45B6-9DBB-944F77CC044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09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9C36B-079D-29C0-425D-B302B3A5D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8D687F-B5DA-47A6-A327-24B8E3324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670BAE-C03F-BC15-8A13-24A16A7C4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1CFF68-442A-C5A1-77F5-D1EEB84DF9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6E2D9-8AD9-45B6-9DBB-944F77CC044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9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6E2D9-8AD9-45B6-9DBB-944F77CC044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9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99BC6-F9F9-47FA-B38F-9BA7189C4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8B7250-5FC0-49AF-809B-E9E2AD2A5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E98646-FFB3-4D0E-BD2D-76374F62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067C5-1521-4FED-9D94-BAC56C09DE2C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B865F-A0D5-4757-B9C2-D7C706CEC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B67EB-A217-463E-B69B-97CF2B6D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0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69810-16BF-45D8-AAA4-6ED699CB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E27E18-5BA7-414F-94D7-455CB9D77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50FF4D-CA11-4FF1-93AA-0D37DD9C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5A83-324C-44EE-96FA-B11870F96B21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04053-6404-4342-8F42-A15499FD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DAA89-05FE-400E-B540-DAD0F659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1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A7B99-5017-4786-8F07-33ABD25DA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E57348-8CC2-4A65-8CA5-323BA6344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F5FB7-63D6-486B-967D-6987818B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E059-5627-44CD-8F52-F8CD46B52694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9DEB0-AE88-4144-9E7D-EAE5533C3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2B4C2A-EE89-44B1-92D2-428AB024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5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212D6-3127-45F4-B201-D9F782CC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894C6-58C4-4844-B7C6-333E06E1D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0145F-2019-413B-8629-42EB2D2A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4D38D-4C33-40C8-BCD5-6C8B4AC08DB3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2D4685-2686-49D8-817E-4BFF109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85267-B8F4-4983-8871-4AB2D169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8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4257-4A12-439D-8091-779598DB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095B2E-CECB-4F89-A194-E1A0EA33B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DD2BB-2F67-4C78-BD0D-602BA7B6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51B9-46A9-412A-A245-AC793D00BF2E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BAEF2-4931-46F6-8A36-5E8F9191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BEF5D-74E3-488E-A9BF-B8B969F7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3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69988-5368-49AC-BBF2-AA900BCE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9AC790-81AC-4EE9-98D6-B04BFA123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7C3B1F-7150-415B-BBE1-71EB68E10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354116-24A2-4F09-804F-22C193FA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ED-B9A2-4830-9E52-43325CFB0407}" type="datetime1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99A660-794D-415A-B21A-5EE54541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73D387-0399-4465-9EFA-74A68AE87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71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1E6E4-669C-4754-A47D-0605AE6C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78755-832F-41B2-9CCC-715C9C08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4FBBAD-AA80-4A7A-AF44-2494227C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10FE7F-59EF-4BDE-96EC-AE680D0DD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DE384B-65CD-46F2-B671-A268A22AF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288BE1-17C4-4FDA-917C-F2FE2874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5EAF-B5DA-44AB-ABFA-05EBB46B3265}" type="datetime1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66A196-D596-429F-90D4-E7615099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5C0569-1726-4066-9C77-456E3A14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8FEA3-8C33-4326-A486-261E8A94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0544D1-099D-443D-913A-6A3EE00C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5DAA1-4393-4814-A30C-82E9FE829912}" type="datetime1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C6C9B7-2930-4CF8-B060-AEAF7DC3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A201CB-A657-488B-929D-AB725429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9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EFE542-33FD-4FD9-B7ED-F9DA5DA6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903E-6FF7-481F-BB14-4AE801AC05EB}" type="datetime1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1B34F7-5319-4684-88AC-9DF29FA0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5FE2D8-0C15-4935-B858-1D4B30B3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8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13BAA-3C09-4379-A536-CFA29764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37E6C4-A5ED-4A4A-B967-3528E61D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1798B3-1D64-4A84-AC5B-2DA294A7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657E62-8B52-480F-8836-194E7BA0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A42B-67F7-45F6-AF78-B325E8B1669A}" type="datetime1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DB6E17-433B-41B8-B58A-3F5A4C0F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123CF2-0866-4BA1-8D8A-784F9E59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7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2F304-DA06-477C-9AB3-6BD8A753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27CB2A-6C56-497E-A814-F3A0A34D8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72DAE7-F91F-4D4E-A97B-AF4879CB8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1FA13F-53C2-40A6-8F78-8FFBDE35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E257-EA22-4B9F-9F60-A25E3C98014C}" type="datetime1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5B0B4B-B440-454F-9755-4AFCAB03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Yury Melikyan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3785B8-A86F-4ED1-9F08-5BC13289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4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6D0F5-A409-41FF-ACBD-8E01AC9A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C3AA97-9930-4797-B64E-5B3BC113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E56BB-E163-4A18-A506-F194BD5BB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D95F-8E74-491E-B96E-604F75B1E134}" type="datetime1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C3377-7F37-40CE-8C01-742D18EF8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Yury Melikyan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7C770D-6793-4A09-8E9A-4349B6E9E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4DCE-C9DE-4291-AAA4-9D4AF24A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0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459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2323/1.476.092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8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12.004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doi.org/10.1088/1748-0221/16/12/P1203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hyperlink" Target="https://youtu.be/PjsBIbKsuO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748-0221/13/09/T09001" TargetMode="External"/><Relationship Id="rId3" Type="http://schemas.openxmlformats.org/officeDocument/2006/relationships/hyperlink" Target="https://doi.org/10.1088/1748-0221/16/12/P12032" TargetMode="External"/><Relationship Id="rId7" Type="http://schemas.openxmlformats.org/officeDocument/2006/relationships/hyperlink" Target="https://www.inr.ru/rus/referat/melikjan/dis.pdf" TargetMode="External"/><Relationship Id="rId2" Type="http://schemas.openxmlformats.org/officeDocument/2006/relationships/hyperlink" Target="https://doi.org/10.22323/1.476.09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8.12.004" TargetMode="External"/><Relationship Id="rId5" Type="http://schemas.openxmlformats.org/officeDocument/2006/relationships/hyperlink" Target="https://doi.org/10.1016/j.nima.2020.164591" TargetMode="External"/><Relationship Id="rId10" Type="http://schemas.openxmlformats.org/officeDocument/2006/relationships/hyperlink" Target="https://doi.org/10.1088/1742-6596/675/4/042016" TargetMode="External"/><Relationship Id="rId4" Type="http://schemas.openxmlformats.org/officeDocument/2006/relationships/hyperlink" Target="https://doi.org/10.1016/j.nima.2019.162854" TargetMode="External"/><Relationship Id="rId9" Type="http://schemas.openxmlformats.org/officeDocument/2006/relationships/hyperlink" Target="https://doi.org/10.1088/1742-6596/675/4/04201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8/1748-0221/16/12/P1203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20.164591" TargetMode="Externa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20.164591" TargetMode="Externa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mp"/><Relationship Id="rId7" Type="http://schemas.openxmlformats.org/officeDocument/2006/relationships/hyperlink" Target="https://doi.org/10.1016/j.nima.2019.16285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748-0221/13/09/T09001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doi.org/10.1088/1748-0221/16/12/P1203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B8A145-9443-4089-9854-042661CA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151" y="330403"/>
            <a:ext cx="744111" cy="100615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DB8ED0-579D-4D4F-A90B-1AB7A5F81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637" y="3429000"/>
            <a:ext cx="9144000" cy="16047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b="1" dirty="0"/>
              <a:t>Yury Melikyan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on behalf of the ALICE Collaboration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Helsinki Institute of Physics, University of Helsinki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BB5D3D0-CEF1-4474-A77E-794475998BCB}"/>
              </a:ext>
            </a:extLst>
          </p:cNvPr>
          <p:cNvSpPr txBox="1">
            <a:spLocks/>
          </p:cNvSpPr>
          <p:nvPr/>
        </p:nvSpPr>
        <p:spPr>
          <a:xfrm>
            <a:off x="3100674" y="5093596"/>
            <a:ext cx="6257925" cy="96750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XII International Workshop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on Ring Imaging Cherenkov Detectors</a:t>
            </a:r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80022BE5-1D5A-42D4-AABF-5F5CCE01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0040" y="6519544"/>
            <a:ext cx="4114800" cy="338456"/>
          </a:xfrm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yuri.melikyan@cern.ch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376F0-C114-459A-A2B1-C8F566FFA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8" y="414166"/>
            <a:ext cx="1394379" cy="1242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6EF3D5-523F-454D-9082-661531FAE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7" y="414166"/>
            <a:ext cx="3198990" cy="89012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F3E57F-E9FF-C771-77E6-DD95ECC6F948}"/>
              </a:ext>
            </a:extLst>
          </p:cNvPr>
          <p:cNvSpPr txBox="1">
            <a:spLocks/>
          </p:cNvSpPr>
          <p:nvPr/>
        </p:nvSpPr>
        <p:spPr>
          <a:xfrm>
            <a:off x="0" y="1858481"/>
            <a:ext cx="12192000" cy="1250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Long-term performance of non-ALD MCP-PMTs</a:t>
            </a:r>
            <a:b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in the high-radiation environment of ALICE</a:t>
            </a:r>
            <a:endParaRPr lang="ru-RU" sz="3200" b="1" dirty="0">
              <a:ea typeface="Gadugi" panose="020B0502040204020203" pitchFamily="34" charset="0"/>
            </a:endParaRPr>
          </a:p>
        </p:txBody>
      </p:sp>
      <p:sp>
        <p:nvSpPr>
          <p:cNvPr id="2" name="Нижний колонтитул 3">
            <a:extLst>
              <a:ext uri="{FF2B5EF4-FFF2-40B4-BE49-F238E27FC236}">
                <a16:creationId xmlns:a16="http://schemas.microsoft.com/office/drawing/2014/main" id="{C9FE337A-6790-7B1E-3DAA-02E3FF845905}"/>
              </a:ext>
            </a:extLst>
          </p:cNvPr>
          <p:cNvSpPr txBox="1">
            <a:spLocks/>
          </p:cNvSpPr>
          <p:nvPr/>
        </p:nvSpPr>
        <p:spPr>
          <a:xfrm>
            <a:off x="10801637" y="6519544"/>
            <a:ext cx="1390362" cy="338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17.09.2025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1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68D0-11E4-B9BE-BE8E-CC735E1C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D3ED7-EA58-1BDE-8B46-C3767389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AAC limit in B-field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25369-1589-FF22-322E-02C4F59D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7"/>
            <a:ext cx="11878496" cy="118640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In B = 0.5 T AAC limit reduce to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0.4 … 0.9 </a:t>
            </a:r>
            <a:r>
              <a:rPr lang="en-US" sz="2000" dirty="0"/>
              <a:t>of its value outside the magnetic field.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The reduction factor somehow looks correlated with the along-the-chevron tilt angle for maximum gain.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09762CE2-AF90-AE4E-D867-A17F1875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8273A036-D75F-7058-949A-B5D95E53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8/26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5" name="Рисунок 4" descr="Изображение выглядит как текст, диаграмма, снимок экрана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C5A2BC-981C-908C-DE39-A6293B5C2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"/>
          <a:stretch/>
        </p:blipFill>
        <p:spPr>
          <a:xfrm>
            <a:off x="213902" y="1850151"/>
            <a:ext cx="5882098" cy="4433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аграмма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32EEE-F3E2-575B-F92E-00092E697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780301"/>
            <a:ext cx="5882098" cy="45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8231-EB33-A95F-5ED7-CFF008C4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F3B874C-A903-0F4C-0D6C-9042C36BE3B9}"/>
              </a:ext>
            </a:extLst>
          </p:cNvPr>
          <p:cNvGrpSpPr/>
          <p:nvPr/>
        </p:nvGrpSpPr>
        <p:grpSpPr>
          <a:xfrm>
            <a:off x="8849335" y="176300"/>
            <a:ext cx="3342667" cy="1787575"/>
            <a:chOff x="9024472" y="176301"/>
            <a:chExt cx="3140113" cy="1679254"/>
          </a:xfrm>
        </p:grpSpPr>
        <p:pic>
          <p:nvPicPr>
            <p:cNvPr id="12" name="Рисунок 11" descr="Изображение выглядит как текст, снимок экрана, диаграмма, Граф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1948B8-73A9-30EC-1671-8850C34C6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151" r="2116"/>
            <a:stretch/>
          </p:blipFill>
          <p:spPr>
            <a:xfrm>
              <a:off x="9024472" y="176301"/>
              <a:ext cx="3100514" cy="1679254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снимок экрана, диаграмма, Граф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D221A-3669-4E66-7EB7-9A8D5AF55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32" r="27304" b="424"/>
            <a:stretch/>
          </p:blipFill>
          <p:spPr>
            <a:xfrm>
              <a:off x="9861927" y="1737625"/>
              <a:ext cx="2302658" cy="1020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D7E21-74DF-9F94-2043-54255B9C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B-field effect on the detector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ACDA5C-ABF3-1047-679C-C875009E2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6"/>
            <a:ext cx="8853898" cy="9419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0.45 T B-field reduce gain x3 for the (flat) A-side, x5-x3 – for the (concave) C-side;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Easily compensated by + ~60 V; still average V</a:t>
            </a:r>
            <a:r>
              <a:rPr lang="en-US" sz="2000" baseline="-25000" dirty="0"/>
              <a:t>bias</a:t>
            </a:r>
            <a:r>
              <a:rPr lang="en-US" sz="2000" dirty="0"/>
              <a:t> &lt; 1.4 kV (&lt;&lt; V</a:t>
            </a:r>
            <a:r>
              <a:rPr lang="en-US" sz="2000" baseline="-25000" dirty="0"/>
              <a:t>max</a:t>
            </a:r>
            <a:r>
              <a:rPr lang="en-US" sz="2000" dirty="0"/>
              <a:t> = 2.0 kV).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7CB1868D-6768-700A-4FB8-F8540E44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672DB698-845E-CA6A-F2DB-688D6E1B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9/26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0DB12-D5A0-BBAC-CF77-B0EBAC262B24}"/>
              </a:ext>
            </a:extLst>
          </p:cNvPr>
          <p:cNvSpPr txBox="1"/>
          <p:nvPr/>
        </p:nvSpPr>
        <p:spPr>
          <a:xfrm>
            <a:off x="9195455" y="1333467"/>
            <a:ext cx="19928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FIT B-field data published earlier in</a:t>
            </a:r>
          </a:p>
          <a:p>
            <a:pPr>
              <a:lnSpc>
                <a:spcPct val="80000"/>
              </a:lnSpc>
            </a:pPr>
            <a:r>
              <a:rPr lang="en-US" sz="1000" dirty="0">
                <a:hlinkClick r:id="rId3"/>
              </a:rPr>
              <a:t>[</a:t>
            </a:r>
            <a:r>
              <a:rPr lang="pl-PL" sz="1000" dirty="0">
                <a:hlinkClick r:id="rId3"/>
              </a:rPr>
              <a:t>NIM A 983 (2020) 164591</a:t>
            </a:r>
            <a:r>
              <a:rPr lang="en-US" sz="1000" dirty="0">
                <a:hlinkClick r:id="rId3"/>
              </a:rPr>
              <a:t>]</a:t>
            </a:r>
            <a:endParaRPr lang="ru-RU" sz="1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C77DC5-7370-217C-7177-094DE06BE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9"/>
          <a:stretch/>
        </p:blipFill>
        <p:spPr>
          <a:xfrm>
            <a:off x="607020" y="1821396"/>
            <a:ext cx="5570826" cy="456705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7A5AA5-B4CA-A84D-ACF3-7E9370A77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9"/>
          <a:stretch/>
        </p:blipFill>
        <p:spPr>
          <a:xfrm>
            <a:off x="6240781" y="1821395"/>
            <a:ext cx="4772660" cy="4567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8AB80-9ADD-3636-E0D4-FBA79CCEF201}"/>
              </a:ext>
            </a:extLst>
          </p:cNvPr>
          <p:cNvSpPr txBox="1"/>
          <p:nvPr/>
        </p:nvSpPr>
        <p:spPr>
          <a:xfrm>
            <a:off x="2724376" y="3827967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701A9-94DC-62CD-B38D-929F51A76EC3}"/>
              </a:ext>
            </a:extLst>
          </p:cNvPr>
          <p:cNvSpPr txBox="1"/>
          <p:nvPr/>
        </p:nvSpPr>
        <p:spPr>
          <a:xfrm>
            <a:off x="8099016" y="3797487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4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C2B65-470E-929E-ABF3-214E61E6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D350A-6D21-0F49-9091-5DB58C5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Characteristic MCP recovery time</a:t>
            </a:r>
            <a:endParaRPr lang="ru-RU" sz="3000" b="1" dirty="0">
              <a:latin typeface="+mn-lt"/>
            </a:endParaRP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E7046C4C-FD95-0161-2383-CD3BB4EE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3E0C0560-1247-1050-051D-BEFFA62E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10/26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1" name="Рисунок 10" descr="Изображение выглядит как текст, диаграмма, линия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16224-4859-1604-0BBF-CD0A99F5F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28539"/>
            <a:ext cx="6256748" cy="4789836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93DC847B-8611-BF60-402E-C4E56328F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95298"/>
            <a:ext cx="11749498" cy="111778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/>
              <a:t>Shape of the recovery curve is gain-dependent, but the typical </a:t>
            </a:r>
            <a:r>
              <a:rPr lang="el-GR" sz="2000" dirty="0"/>
              <a:t>τ</a:t>
            </a:r>
            <a:r>
              <a:rPr lang="en-US" sz="2000" dirty="0"/>
              <a:t> = 300 </a:t>
            </a:r>
            <a:r>
              <a:rPr lang="el-GR" sz="2000" dirty="0"/>
              <a:t>μ</a:t>
            </a:r>
            <a:r>
              <a:rPr lang="en-US" sz="2000" dirty="0"/>
              <a:t>s (with R</a:t>
            </a:r>
            <a:r>
              <a:rPr lang="en-US" sz="2000" baseline="-25000" dirty="0"/>
              <a:t>MCP stack</a:t>
            </a:r>
            <a:r>
              <a:rPr lang="en-US" sz="2000" dirty="0"/>
              <a:t> = 14 M</a:t>
            </a:r>
            <a:r>
              <a:rPr lang="el-GR" sz="2000" dirty="0"/>
              <a:t>Ω</a:t>
            </a:r>
            <a:r>
              <a:rPr lang="en-US" sz="2000" dirty="0"/>
              <a:t>). </a:t>
            </a:r>
            <a:br>
              <a:rPr lang="en-US" sz="2000" dirty="0"/>
            </a:br>
            <a:r>
              <a:rPr lang="en-US" sz="2000" dirty="0"/>
              <a:t>Saturation is reached once 10 </a:t>
            </a:r>
            <a:r>
              <a:rPr lang="en-US" sz="2000" dirty="0" err="1"/>
              <a:t>nC</a:t>
            </a:r>
            <a:r>
              <a:rPr lang="en-US" sz="2000" dirty="0"/>
              <a:t> (~1.7*10</a:t>
            </a:r>
            <a:r>
              <a:rPr lang="en-US" sz="2000" baseline="30000" dirty="0"/>
              <a:t>4</a:t>
            </a:r>
            <a:r>
              <a:rPr lang="en-US" sz="2000" dirty="0"/>
              <a:t> MIPs) is detected within a time period notably shorter than that.</a:t>
            </a:r>
          </a:p>
        </p:txBody>
      </p:sp>
      <p:pic>
        <p:nvPicPr>
          <p:cNvPr id="9" name="Рисунок 8" descr="Изображение выглядит как текст, линия, График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CCE944-19F5-8783-12DE-1AA33FBB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 b="3417"/>
          <a:stretch/>
        </p:blipFill>
        <p:spPr>
          <a:xfrm>
            <a:off x="6820454" y="1572542"/>
            <a:ext cx="5267900" cy="4845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09868-E2BB-4344-662B-3E3329A35D40}"/>
              </a:ext>
            </a:extLst>
          </p:cNvPr>
          <p:cNvSpPr txBox="1"/>
          <p:nvPr/>
        </p:nvSpPr>
        <p:spPr>
          <a:xfrm>
            <a:off x="1090470" y="1564891"/>
            <a:ext cx="5233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Illustration of the measurement technique and saturation conditions: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42D05-4515-0AD2-1E9B-6D81922B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, линия, График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17E28A-DF60-0D18-9705-2A3193D4D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 b="3417"/>
          <a:stretch/>
        </p:blipFill>
        <p:spPr>
          <a:xfrm>
            <a:off x="6820454" y="1572542"/>
            <a:ext cx="5267900" cy="48458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67DF-949A-5E5B-D82E-CC495DE8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Characteristic MCP recovery time</a:t>
            </a:r>
            <a:endParaRPr lang="ru-RU" sz="3000" b="1" dirty="0">
              <a:latin typeface="+mn-lt"/>
            </a:endParaRP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EE2A136D-4D61-0576-1A00-EF777965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AC36EDF3-E25E-B6A1-D680-01353900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11/26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1B69083-AE81-C4F4-BB0E-1E26EC680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95298"/>
            <a:ext cx="11749498" cy="111778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/>
              <a:t>Shape of the recovery curve is gain-dependent, but the typical </a:t>
            </a:r>
            <a:r>
              <a:rPr lang="el-GR" sz="2000" dirty="0"/>
              <a:t>τ</a:t>
            </a:r>
            <a:r>
              <a:rPr lang="en-US" sz="2000" dirty="0"/>
              <a:t> = 300 </a:t>
            </a:r>
            <a:r>
              <a:rPr lang="el-GR" sz="2000" dirty="0"/>
              <a:t>μ</a:t>
            </a:r>
            <a:r>
              <a:rPr lang="en-US" sz="2000" dirty="0"/>
              <a:t>s (with R</a:t>
            </a:r>
            <a:r>
              <a:rPr lang="en-US" sz="2000" baseline="-25000" dirty="0"/>
              <a:t>MCP stack</a:t>
            </a:r>
            <a:r>
              <a:rPr lang="en-US" sz="2000" dirty="0"/>
              <a:t> = 14 M</a:t>
            </a:r>
            <a:r>
              <a:rPr lang="el-GR" sz="2000" dirty="0"/>
              <a:t>Ω</a:t>
            </a:r>
            <a:r>
              <a:rPr lang="en-US" sz="2000" dirty="0"/>
              <a:t>). </a:t>
            </a:r>
            <a:br>
              <a:rPr lang="en-US" sz="2000" dirty="0"/>
            </a:br>
            <a:r>
              <a:rPr lang="en-US" sz="2000" dirty="0"/>
              <a:t>Saturation is reached once 10 </a:t>
            </a:r>
            <a:r>
              <a:rPr lang="en-US" sz="2000" dirty="0" err="1"/>
              <a:t>nC</a:t>
            </a:r>
            <a:r>
              <a:rPr lang="en-US" sz="2000" dirty="0"/>
              <a:t> (~1.7*10</a:t>
            </a:r>
            <a:r>
              <a:rPr lang="en-US" sz="2000" baseline="30000" dirty="0"/>
              <a:t>4</a:t>
            </a:r>
            <a:r>
              <a:rPr lang="en-US" sz="2000" dirty="0"/>
              <a:t> MIPs) is detected within a time period notably shorter than that.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02B324B-80BE-F451-835C-2BC357DA1062}"/>
              </a:ext>
            </a:extLst>
          </p:cNvPr>
          <p:cNvSpPr txBox="1">
            <a:spLocks/>
          </p:cNvSpPr>
          <p:nvPr/>
        </p:nvSpPr>
        <p:spPr>
          <a:xfrm>
            <a:off x="266700" y="1562166"/>
            <a:ext cx="6885940" cy="111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Load from the LHC collisions is distributed ~uniformly: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typical period &lt; 2 </a:t>
            </a:r>
            <a:r>
              <a:rPr lang="el-GR" sz="2000" dirty="0"/>
              <a:t>μ</a:t>
            </a:r>
            <a:r>
              <a:rPr lang="en-US" sz="2000" dirty="0"/>
              <a:t>s in pp and &lt;30 </a:t>
            </a:r>
            <a:r>
              <a:rPr lang="el-GR" sz="2000" dirty="0"/>
              <a:t>μ</a:t>
            </a:r>
            <a:r>
              <a:rPr lang="en-US" sz="2000" dirty="0"/>
              <a:t>s in Pb-Pb.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longest gap – 140 BC in pp (= 3.5 </a:t>
            </a:r>
            <a:r>
              <a:rPr lang="el-GR" sz="2000" dirty="0"/>
              <a:t>μ</a:t>
            </a:r>
            <a:r>
              <a:rPr lang="en-US" sz="2000" dirty="0"/>
              <a:t>s), 600 BC in Pb-Pb (=15 </a:t>
            </a:r>
            <a:r>
              <a:rPr lang="el-GR" sz="2000" dirty="0"/>
              <a:t>μ</a:t>
            </a:r>
            <a:r>
              <a:rPr lang="en-US" sz="2000" dirty="0"/>
              <a:t>s).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9DD571-7E36-634E-3061-2B0BA18A9C70}"/>
              </a:ext>
            </a:extLst>
          </p:cNvPr>
          <p:cNvSpPr/>
          <p:nvPr/>
        </p:nvSpPr>
        <p:spPr>
          <a:xfrm>
            <a:off x="158421" y="5950161"/>
            <a:ext cx="6719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dirty="0">
                <a:latin typeface="FreeSansBold"/>
              </a:rPr>
              <a:t>Visualization of a fully-packed LHC orbit. </a:t>
            </a:r>
            <a:r>
              <a:rPr lang="en-US" sz="1400" b="1" dirty="0">
                <a:solidFill>
                  <a:srgbClr val="00B888"/>
                </a:solidFill>
                <a:latin typeface="FreeSansBold"/>
              </a:rPr>
              <a:t>Green cells = colliding BCs.</a:t>
            </a:r>
            <a:r>
              <a:rPr lang="en-US" sz="1400" b="1" dirty="0">
                <a:solidFill>
                  <a:srgbClr val="00CC99"/>
                </a:solidFill>
                <a:latin typeface="FreeSansBold"/>
              </a:rPr>
              <a:t> </a:t>
            </a:r>
            <a:br>
              <a:rPr lang="en-US" sz="1400" b="1" dirty="0">
                <a:latin typeface="FreeSansBold"/>
              </a:rPr>
            </a:br>
            <a:r>
              <a:rPr lang="en-US" sz="1400" dirty="0">
                <a:latin typeface="FreeSansBold"/>
              </a:rPr>
              <a:t>Number of cells = 3600 (27 km / 25 ns at the speed of light).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094EA-D000-59D6-3266-D48861E80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42"/>
          <a:stretch/>
        </p:blipFill>
        <p:spPr>
          <a:xfrm>
            <a:off x="213902" y="2837731"/>
            <a:ext cx="6529243" cy="31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9CE767-83D4-BE9D-F69F-66900D3AC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2" y="1252234"/>
            <a:ext cx="11323214" cy="7595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0A35A-D214-9E25-81E2-5CEF0802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4" b="1588"/>
          <a:stretch/>
        </p:blipFill>
        <p:spPr>
          <a:xfrm>
            <a:off x="6549262" y="2103471"/>
            <a:ext cx="4496680" cy="43208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354C7D-A136-5819-B742-B092A13B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9" b="1588"/>
          <a:stretch/>
        </p:blipFill>
        <p:spPr>
          <a:xfrm>
            <a:off x="933993" y="2103472"/>
            <a:ext cx="4455123" cy="43208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03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AAC saturation effect on the FT0 performance</a:t>
            </a:r>
            <a:endParaRPr lang="ru-RU" sz="3000" b="1" dirty="0">
              <a:latin typeface="+mn-lt"/>
            </a:endParaRP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63779939-1234-F97C-6476-80256824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362A070C-2E63-07D8-3515-27D72523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12/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Звезда: 7 точек 17">
            <a:extLst>
              <a:ext uri="{FF2B5EF4-FFF2-40B4-BE49-F238E27FC236}">
                <a16:creationId xmlns:a16="http://schemas.microsoft.com/office/drawing/2014/main" id="{5B6C0174-FF02-B379-7D88-EEF3FC985913}"/>
              </a:ext>
            </a:extLst>
          </p:cNvPr>
          <p:cNvSpPr/>
          <p:nvPr/>
        </p:nvSpPr>
        <p:spPr>
          <a:xfrm rot="3563224">
            <a:off x="11613353" y="1767112"/>
            <a:ext cx="225784" cy="225784"/>
          </a:xfrm>
          <a:prstGeom prst="star7">
            <a:avLst>
              <a:gd name="adj" fmla="val 18371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8002D-AA4C-D94F-D3A4-9995D7AD0885}"/>
              </a:ext>
            </a:extLst>
          </p:cNvPr>
          <p:cNvSpPr txBox="1"/>
          <p:nvPr/>
        </p:nvSpPr>
        <p:spPr>
          <a:xfrm>
            <a:off x="11526272" y="1449996"/>
            <a:ext cx="40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353E65-009A-079D-6C22-8F604B87E7FC}"/>
              </a:ext>
            </a:extLst>
          </p:cNvPr>
          <p:cNvSpPr txBox="1"/>
          <p:nvPr/>
        </p:nvSpPr>
        <p:spPr>
          <a:xfrm>
            <a:off x="4270104" y="1820122"/>
            <a:ext cx="1784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E7F00"/>
                </a:solidFill>
              </a:rPr>
              <a:t>7 cm of </a:t>
            </a:r>
            <a:r>
              <a:rPr lang="ru-RU" sz="1400" i="1" dirty="0" err="1">
                <a:solidFill>
                  <a:srgbClr val="FE7F00"/>
                </a:solidFill>
              </a:rPr>
              <a:t>aluminium</a:t>
            </a:r>
            <a:endParaRPr lang="ru-RU" sz="1400" i="1" dirty="0">
              <a:solidFill>
                <a:srgbClr val="FE7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6C9B7-BD80-16AB-F97F-54ABC5861880}"/>
              </a:ext>
            </a:extLst>
          </p:cNvPr>
          <p:cNvSpPr txBox="1"/>
          <p:nvPr/>
        </p:nvSpPr>
        <p:spPr>
          <a:xfrm>
            <a:off x="9212901" y="1837072"/>
            <a:ext cx="1919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4">
                    <a:lumMod val="75000"/>
                  </a:schemeClr>
                </a:solidFill>
              </a:rPr>
              <a:t>1 </a:t>
            </a:r>
            <a:r>
              <a:rPr lang="ru-RU" sz="1400" i="1" dirty="0" err="1">
                <a:solidFill>
                  <a:schemeClr val="accent4">
                    <a:lumMod val="75000"/>
                  </a:schemeClr>
                </a:solidFill>
              </a:rPr>
              <a:t>cm</a:t>
            </a:r>
            <a:r>
              <a:rPr lang="ru-RU" sz="1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accent4">
                    <a:lumMod val="75000"/>
                  </a:schemeClr>
                </a:solidFill>
              </a:rPr>
              <a:t>of</a:t>
            </a:r>
            <a:r>
              <a:rPr lang="ru-RU" sz="1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accent4">
                    <a:lumMod val="75000"/>
                  </a:schemeClr>
                </a:solidFill>
              </a:rPr>
              <a:t>beryllium</a:t>
            </a:r>
            <a:endParaRPr lang="ru-RU" sz="14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1CAD4BE-DBED-0243-187C-AACC8C62E4FA}"/>
              </a:ext>
            </a:extLst>
          </p:cNvPr>
          <p:cNvCxnSpPr>
            <a:cxnSpLocks/>
          </p:cNvCxnSpPr>
          <p:nvPr/>
        </p:nvCxnSpPr>
        <p:spPr>
          <a:xfrm flipV="1">
            <a:off x="10613013" y="1819328"/>
            <a:ext cx="387350" cy="150793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DAFE075-8D18-F4C0-198B-796D89956C52}"/>
              </a:ext>
            </a:extLst>
          </p:cNvPr>
          <p:cNvCxnSpPr>
            <a:cxnSpLocks/>
          </p:cNvCxnSpPr>
          <p:nvPr/>
        </p:nvCxnSpPr>
        <p:spPr>
          <a:xfrm flipV="1">
            <a:off x="5749683" y="1797844"/>
            <a:ext cx="327266" cy="164320"/>
          </a:xfrm>
          <a:prstGeom prst="straightConnector1">
            <a:avLst/>
          </a:prstGeom>
          <a:ln w="19050">
            <a:solidFill>
              <a:srgbClr val="FE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C157212-72FD-7A32-AC58-0F05BE3E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838201"/>
            <a:ext cx="11749498" cy="45515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/>
              <a:t>Innermost FT0-A load is ~x6 of that for FT0-C (different </a:t>
            </a:r>
            <a:r>
              <a:rPr lang="en-US" sz="2000" dirty="0" err="1"/>
              <a:t>pseudorapidity</a:t>
            </a:r>
            <a:r>
              <a:rPr lang="en-US" sz="2000" dirty="0"/>
              <a:t> and material budget):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D97D0BE-EE99-2E23-AEFB-C809CA22C0A3}"/>
              </a:ext>
            </a:extLst>
          </p:cNvPr>
          <p:cNvSpPr/>
          <p:nvPr/>
        </p:nvSpPr>
        <p:spPr>
          <a:xfrm>
            <a:off x="463550" y="1249059"/>
            <a:ext cx="11552648" cy="86549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 descr="Изображение выглядит как текст, снимок экрана, число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244C4-7806-F0A2-AFF2-1E94812FE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9" t="2951" r="7841" b="3619"/>
          <a:stretch/>
        </p:blipFill>
        <p:spPr>
          <a:xfrm>
            <a:off x="5592316" y="2200393"/>
            <a:ext cx="817507" cy="414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613ED-412C-FE36-A1DD-2083C18E9AC1}"/>
              </a:ext>
            </a:extLst>
          </p:cNvPr>
          <p:cNvSpPr txBox="1"/>
          <p:nvPr/>
        </p:nvSpPr>
        <p:spPr>
          <a:xfrm>
            <a:off x="2915920" y="400857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103A2-E4CB-A3F6-26D4-C2B3FEDE74B1}"/>
              </a:ext>
            </a:extLst>
          </p:cNvPr>
          <p:cNvSpPr txBox="1"/>
          <p:nvPr/>
        </p:nvSpPr>
        <p:spPr>
          <a:xfrm>
            <a:off x="8544560" y="4008571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7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E9797-47EC-69A6-6FAA-44BEF4E1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DD580-B6DC-88A3-4D8B-91B8C49E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03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AAC saturation effect on the FT0 performance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96BD9-86A8-3CA4-5515-BA0D60E7B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51" y="837028"/>
            <a:ext cx="9684534" cy="11364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So far LHC can run without a visible beam burnout at Pb-Pb rates ≤30 kHz;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30 kHz is also the preferred rate by ALICE to maximize the data taking efficiency;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Good stability of the FT0 </a:t>
            </a:r>
            <a:r>
              <a:rPr lang="en-US" sz="2000" dirty="0" err="1"/>
              <a:t>Planacons</a:t>
            </a:r>
            <a:r>
              <a:rPr lang="en-US" sz="2000" dirty="0"/>
              <a:t>’ response seen.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D82E4A66-63CA-4DE4-843A-1EE827D7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08D24E40-A8BD-D811-9D4E-8AE3A65E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13/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5" name="Рисунок 14" descr="Изображение выглядит как текст, снимок экрана, число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A558CB-1784-8FB2-0119-684C11D9F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0"/>
          <a:stretch/>
        </p:blipFill>
        <p:spPr>
          <a:xfrm>
            <a:off x="931655" y="2033883"/>
            <a:ext cx="4496680" cy="439028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снимок экрана, Параллельный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453A1C-789B-7DDC-45A9-BC697F4CE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6"/>
          <a:stretch/>
        </p:blipFill>
        <p:spPr>
          <a:xfrm>
            <a:off x="6800011" y="2024647"/>
            <a:ext cx="4604721" cy="439028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нимок экрана, число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4EA4B-8A61-A234-DA24-C1961325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3" r="7905" b="4820"/>
          <a:stretch/>
        </p:blipFill>
        <p:spPr>
          <a:xfrm>
            <a:off x="5722506" y="2002953"/>
            <a:ext cx="808069" cy="425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снимок экрана, число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99F174-A78E-02B5-2238-CB1708D2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4" r="8102" b="3559"/>
          <a:stretch/>
        </p:blipFill>
        <p:spPr>
          <a:xfrm>
            <a:off x="5717709" y="1967895"/>
            <a:ext cx="835861" cy="4369405"/>
          </a:xfrm>
          <a:prstGeom prst="rect">
            <a:avLst/>
          </a:prstGeom>
        </p:spPr>
      </p:pic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3CD3552F-F243-D540-8DBF-A28459E5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19361416-87C5-E4F4-AB24-2F18AD28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14/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1EF6EF5-FF67-5302-B2E2-4A6E5B13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AAC saturation effect on the FT0 performance (worst case)</a:t>
            </a:r>
            <a:endParaRPr lang="ru-RU" sz="3000" b="1" dirty="0">
              <a:latin typeface="+mn-lt"/>
            </a:endParaRPr>
          </a:p>
        </p:txBody>
      </p:sp>
      <p:pic>
        <p:nvPicPr>
          <p:cNvPr id="3" name="Рисунок 2" descr="Изображение выглядит как текст, снимок экрана, число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A18EBF-B69C-A359-F1DB-EE2F6FA41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6"/>
          <a:stretch/>
        </p:blipFill>
        <p:spPr>
          <a:xfrm>
            <a:off x="909899" y="1992040"/>
            <a:ext cx="4507690" cy="442392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аграмма, снимок экрана, Паралле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FA8D34-46A8-D0FA-3E64-FFCCC2F1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6"/>
          <a:stretch/>
        </p:blipFill>
        <p:spPr>
          <a:xfrm>
            <a:off x="6786536" y="2013527"/>
            <a:ext cx="4619796" cy="4423928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78C593DA-52C7-7759-943D-6A30614A3D9F}"/>
              </a:ext>
            </a:extLst>
          </p:cNvPr>
          <p:cNvSpPr txBox="1">
            <a:spLocks/>
          </p:cNvSpPr>
          <p:nvPr/>
        </p:nvSpPr>
        <p:spPr>
          <a:xfrm>
            <a:off x="318450" y="920152"/>
            <a:ext cx="11790423" cy="1136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Stable response at highest rates, except the inner FT0-A ring (treated separately in the Pb-Pb data processing).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AAC saturation is correlated with an increased bias current consumption – can be corrected offline.</a:t>
            </a:r>
          </a:p>
        </p:txBody>
      </p:sp>
    </p:spTree>
    <p:extLst>
      <p:ext uri="{BB962C8B-B14F-4D97-AF65-F5344CB8AC3E}">
        <p14:creationId xmlns:p14="http://schemas.microsoft.com/office/powerpoint/2010/main" val="2542772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0C066D-12FB-DEC7-9365-D36FA1B1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of the non-ALD </a:t>
            </a:r>
            <a:r>
              <a:rPr lang="en-US" sz="3000" b="1" dirty="0" err="1">
                <a:latin typeface="+mn-lt"/>
              </a:rPr>
              <a:t>Planacons</a:t>
            </a:r>
            <a:endParaRPr lang="ru-RU" sz="3000" b="1" dirty="0">
              <a:latin typeface="+mn-lt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8AF704A5-51EF-5503-45A9-F6B6156D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AE3F792D-B587-46C5-9E65-887F55C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15/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D299E-8F83-0641-82EE-F3EBD7D07F94}"/>
              </a:ext>
            </a:extLst>
          </p:cNvPr>
          <p:cNvSpPr txBox="1"/>
          <p:nvPr/>
        </p:nvSpPr>
        <p:spPr>
          <a:xfrm>
            <a:off x="266700" y="890376"/>
            <a:ext cx="12097155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By September 2025, response of the inner FT0-A ring dropped by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~2/3 </a:t>
            </a:r>
            <a:r>
              <a:rPr lang="en-US" sz="2000" dirty="0"/>
              <a:t>– compensated with HV increase;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&lt; 100 V used, ~400 V of margin left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–</a:t>
            </a:r>
            <a:r>
              <a:rPr lang="ru-RU" sz="2000" dirty="0"/>
              <a:t> </a:t>
            </a:r>
            <a:r>
              <a:rPr lang="en-US" sz="2000" dirty="0"/>
              <a:t>profit of the high yield / low gain strategy (~15 k gain @ ~1.3 kV typ.).</a:t>
            </a:r>
          </a:p>
        </p:txBody>
      </p:sp>
      <p:pic>
        <p:nvPicPr>
          <p:cNvPr id="4" name="Рисунок 3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7A2A19-A650-9833-D96E-1B416ADFA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0"/>
          <a:stretch/>
        </p:blipFill>
        <p:spPr>
          <a:xfrm>
            <a:off x="617702" y="1988558"/>
            <a:ext cx="4462988" cy="440340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диаграмм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5505F9-2493-1C47-2C75-84687D3EA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20030"/>
          <a:stretch/>
        </p:blipFill>
        <p:spPr>
          <a:xfrm>
            <a:off x="7016543" y="1988558"/>
            <a:ext cx="4462987" cy="440340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9EE56A-A5EE-3C26-2F4A-66346087D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4" r="4520"/>
          <a:stretch/>
        </p:blipFill>
        <p:spPr>
          <a:xfrm>
            <a:off x="5539397" y="1988557"/>
            <a:ext cx="1018439" cy="4403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9456C-4E07-06C8-18A2-3476989556A6}"/>
              </a:ext>
            </a:extLst>
          </p:cNvPr>
          <p:cNvSpPr txBox="1"/>
          <p:nvPr/>
        </p:nvSpPr>
        <p:spPr>
          <a:xfrm>
            <a:off x="2641600" y="391713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006B2-E815-244D-D848-A2C1590E2473}"/>
              </a:ext>
            </a:extLst>
          </p:cNvPr>
          <p:cNvSpPr txBox="1"/>
          <p:nvPr/>
        </p:nvSpPr>
        <p:spPr>
          <a:xfrm>
            <a:off x="8625840" y="3917131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731BAFA1-9E8F-4E8F-AEE5-32E26B6A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D138-8094-46C1-8EDA-18875D7C4785}" type="datetime1">
              <a:rPr lang="ru-RU" smtClean="0"/>
              <a:t>17.09.2025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754B12A-133E-F31F-3CEC-FFB4B31F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of the non-ALD </a:t>
            </a:r>
            <a:r>
              <a:rPr lang="en-US" sz="3000" b="1" dirty="0" err="1">
                <a:latin typeface="+mn-lt"/>
              </a:rPr>
              <a:t>Planacons</a:t>
            </a:r>
            <a:endParaRPr lang="ru-RU" sz="3000" b="1" dirty="0">
              <a:latin typeface="+mn-lt"/>
            </a:endParaRPr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220EBF73-E6B8-D8AE-075F-EBD90220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8E8C59BE-5DAF-A04E-9885-7523D1F1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16/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8" name="Рисунок 17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8FB00E-853D-4299-1C09-0208141C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"/>
          <a:stretch/>
        </p:blipFill>
        <p:spPr>
          <a:xfrm>
            <a:off x="621731" y="1979320"/>
            <a:ext cx="5491997" cy="440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4EC8C-0559-4CAA-57A0-8618B8E06717}"/>
              </a:ext>
            </a:extLst>
          </p:cNvPr>
          <p:cNvSpPr txBox="1"/>
          <p:nvPr/>
        </p:nvSpPr>
        <p:spPr>
          <a:xfrm>
            <a:off x="266700" y="1023305"/>
            <a:ext cx="11847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/>
              <a:t>No visible deterioration of the (excellent) time resolution –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no real side effects of ageing seen so far.</a:t>
            </a:r>
          </a:p>
        </p:txBody>
      </p:sp>
      <p:pic>
        <p:nvPicPr>
          <p:cNvPr id="7" name="Рисунок 6" descr="Изображение выглядит как текст, снимок экрана, диаграмма, диспл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3E6881-BA3B-6405-CCD7-F94FC1412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56" y="2008631"/>
            <a:ext cx="5786683" cy="4429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D8F38-8B96-98D2-D842-9706ABD10912}"/>
              </a:ext>
            </a:extLst>
          </p:cNvPr>
          <p:cNvSpPr txBox="1"/>
          <p:nvPr/>
        </p:nvSpPr>
        <p:spPr>
          <a:xfrm>
            <a:off x="2641600" y="391713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17791-BEB0-158A-C8DE-228EB29A8E49}"/>
              </a:ext>
            </a:extLst>
          </p:cNvPr>
          <p:cNvSpPr txBox="1"/>
          <p:nvPr/>
        </p:nvSpPr>
        <p:spPr>
          <a:xfrm>
            <a:off x="8166358" y="3917131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8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2AF3-72C7-879D-6D71-5C9352FC3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A00FE81-B4E5-6E60-B584-6A2DA92D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of the non-ALD </a:t>
            </a:r>
            <a:r>
              <a:rPr lang="en-US" sz="3000" b="1" dirty="0" err="1">
                <a:latin typeface="+mn-lt"/>
              </a:rPr>
              <a:t>Planacons</a:t>
            </a:r>
            <a:endParaRPr lang="ru-RU" sz="3000" b="1" dirty="0">
              <a:latin typeface="+mn-lt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19527BE3-DE7D-905C-4685-27E27DF8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D5E0B291-CB25-7815-AB41-35DB9A8E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17/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B9540-144F-EC4D-E4F7-F242EF36298E}"/>
              </a:ext>
            </a:extLst>
          </p:cNvPr>
          <p:cNvSpPr txBox="1"/>
          <p:nvPr/>
        </p:nvSpPr>
        <p:spPr>
          <a:xfrm>
            <a:off x="266700" y="890376"/>
            <a:ext cx="1087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/>
              <a:t>MCP-PMTs are (deservedly) considered rad-hard photosensors: FIT </a:t>
            </a:r>
            <a:r>
              <a:rPr lang="en-US" sz="2000" dirty="0" err="1"/>
              <a:t>Planacons</a:t>
            </a:r>
            <a:r>
              <a:rPr lang="en-US" sz="2000" dirty="0"/>
              <a:t> have been exposed to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&gt;100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kRad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and ~7*10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11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 1-MeV-n</a:t>
            </a:r>
            <a:r>
              <a:rPr lang="en-US" sz="2000" b="1" i="1" baseline="-25000" dirty="0">
                <a:solidFill>
                  <a:schemeClr val="accent4">
                    <a:lumMod val="75000"/>
                  </a:schemeClr>
                </a:solidFill>
              </a:rPr>
              <a:t>eqv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/cm</a:t>
            </a:r>
            <a:r>
              <a:rPr lang="en-US" sz="2000" b="1" i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i="1" dirty="0"/>
              <a:t> without any clear correlation to ageing nor other effects.</a:t>
            </a:r>
            <a:endParaRPr lang="en-US" sz="2000" dirty="0"/>
          </a:p>
        </p:txBody>
      </p:sp>
      <p:pic>
        <p:nvPicPr>
          <p:cNvPr id="4" name="Рисунок 3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DA2F22-075E-6AAB-CB1C-F0BACA5E4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0"/>
          <a:stretch/>
        </p:blipFill>
        <p:spPr>
          <a:xfrm>
            <a:off x="617702" y="1988558"/>
            <a:ext cx="4462988" cy="440340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диаграмм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914109-D60D-C254-6B8D-935B9A58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20030"/>
          <a:stretch/>
        </p:blipFill>
        <p:spPr>
          <a:xfrm>
            <a:off x="7016543" y="1988558"/>
            <a:ext cx="4462987" cy="440340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2296AF-0851-557B-E043-B8EAA80B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4" r="4520"/>
          <a:stretch/>
        </p:blipFill>
        <p:spPr>
          <a:xfrm>
            <a:off x="5539397" y="1988557"/>
            <a:ext cx="1018439" cy="440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1C2C37-B26E-FC9E-6005-4B8FC50945B2}"/>
              </a:ext>
            </a:extLst>
          </p:cNvPr>
          <p:cNvSpPr txBox="1"/>
          <p:nvPr/>
        </p:nvSpPr>
        <p:spPr>
          <a:xfrm>
            <a:off x="250579" y="1693442"/>
            <a:ext cx="1057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i="1" dirty="0">
                <a:solidFill>
                  <a:srgbClr val="0070C0"/>
                </a:solidFill>
              </a:rPr>
              <a:t>Radiation conditions indicated in blue: </a:t>
            </a:r>
            <a:r>
              <a:rPr lang="en-US" sz="1800" i="1" dirty="0">
                <a:solidFill>
                  <a:srgbClr val="0070C0"/>
                </a:solidFill>
              </a:rPr>
              <a:t>NIEL (equivalent for silicon, 1-MeV-n</a:t>
            </a:r>
            <a:r>
              <a:rPr lang="en-US" sz="1800" i="1" baseline="-25000" dirty="0">
                <a:solidFill>
                  <a:srgbClr val="0070C0"/>
                </a:solidFill>
              </a:rPr>
              <a:t>eqv</a:t>
            </a:r>
            <a:r>
              <a:rPr lang="en-US" sz="1800" i="1" dirty="0">
                <a:solidFill>
                  <a:srgbClr val="0070C0"/>
                </a:solidFill>
              </a:rPr>
              <a:t>/cm</a:t>
            </a:r>
            <a:r>
              <a:rPr lang="en-US" sz="1800" i="1" baseline="30000" dirty="0">
                <a:solidFill>
                  <a:srgbClr val="0070C0"/>
                </a:solidFill>
              </a:rPr>
              <a:t>2</a:t>
            </a:r>
            <a:r>
              <a:rPr lang="en-US" sz="1800" i="1" dirty="0">
                <a:solidFill>
                  <a:srgbClr val="0070C0"/>
                </a:solidFill>
              </a:rPr>
              <a:t>) &amp; TID (</a:t>
            </a:r>
            <a:r>
              <a:rPr lang="en-US" sz="1800" i="1" dirty="0" err="1">
                <a:solidFill>
                  <a:srgbClr val="0070C0"/>
                </a:solidFill>
              </a:rPr>
              <a:t>kRad</a:t>
            </a:r>
            <a:r>
              <a:rPr lang="en-US" sz="1800" i="1" dirty="0">
                <a:solidFill>
                  <a:srgbClr val="0070C0"/>
                </a:solidFill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9A6B7-2E32-80E2-8325-A83AB7656963}"/>
              </a:ext>
            </a:extLst>
          </p:cNvPr>
          <p:cNvSpPr txBox="1"/>
          <p:nvPr/>
        </p:nvSpPr>
        <p:spPr>
          <a:xfrm>
            <a:off x="2685750" y="3752971"/>
            <a:ext cx="883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rtl="0" eaLnBrk="1" fontAlgn="t" latinLnBrk="0" hangingPunct="1">
              <a:buNone/>
            </a:pP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4*10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11</a:t>
            </a:r>
            <a:endParaRPr lang="en-US" sz="2000" b="1" u="none" strike="noStrike" kern="1200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pPr marL="0" algn="ctr" rtl="0" eaLnBrk="1" fontAlgn="t" latinLnBrk="0" hangingPunct="1">
              <a:buNone/>
            </a:pP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&amp; 110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 </a:t>
            </a:r>
            <a:endParaRPr lang="ru-RU" sz="2000" b="1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BEE9693-38CF-9056-D8F2-AA147DD26C12}"/>
              </a:ext>
            </a:extLst>
          </p:cNvPr>
          <p:cNvSpPr/>
          <p:nvPr/>
        </p:nvSpPr>
        <p:spPr>
          <a:xfrm>
            <a:off x="2413262" y="3403076"/>
            <a:ext cx="1357460" cy="1357460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10B42BB-0201-FC5E-9E17-9A89CAF7BCFE}"/>
              </a:ext>
            </a:extLst>
          </p:cNvPr>
          <p:cNvSpPr/>
          <p:nvPr/>
        </p:nvSpPr>
        <p:spPr>
          <a:xfrm>
            <a:off x="1512601" y="2587639"/>
            <a:ext cx="3087680" cy="3073217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1EF1E-315A-62E8-A834-FD744A418E23}"/>
              </a:ext>
            </a:extLst>
          </p:cNvPr>
          <p:cNvSpPr txBox="1"/>
          <p:nvPr/>
        </p:nvSpPr>
        <p:spPr>
          <a:xfrm>
            <a:off x="1552232" y="2146889"/>
            <a:ext cx="322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rtl="0" eaLnBrk="1" fontAlgn="t" latinLnBrk="0" hangingPunct="1">
              <a:buNone/>
            </a:pP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1.1*10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</a:rPr>
              <a:t>n</a:t>
            </a:r>
            <a:r>
              <a:rPr lang="en-US" sz="2000" b="1" i="1" baseline="-25000" dirty="0" err="1">
                <a:solidFill>
                  <a:srgbClr val="0070C0"/>
                </a:solidFill>
              </a:rPr>
              <a:t>eqv</a:t>
            </a:r>
            <a:r>
              <a:rPr lang="en-US" sz="2000" b="1" i="1" dirty="0">
                <a:solidFill>
                  <a:srgbClr val="0070C0"/>
                </a:solidFill>
              </a:rPr>
              <a:t>/cm</a:t>
            </a:r>
            <a:r>
              <a:rPr lang="en-US" sz="2000" b="1" i="1" baseline="30000" dirty="0">
                <a:solidFill>
                  <a:srgbClr val="0070C0"/>
                </a:solidFill>
              </a:rPr>
              <a:t>2 </a:t>
            </a: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&amp; 20 </a:t>
            </a:r>
            <a:r>
              <a:rPr lang="en-US" sz="2000" b="1" u="none" strike="noStrike" kern="1200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kRad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 </a:t>
            </a:r>
            <a:endParaRPr lang="ru-RU" sz="2000" b="1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C31A7-165D-5414-583A-854E36E9159D}"/>
              </a:ext>
            </a:extLst>
          </p:cNvPr>
          <p:cNvSpPr txBox="1"/>
          <p:nvPr/>
        </p:nvSpPr>
        <p:spPr>
          <a:xfrm>
            <a:off x="8620508" y="3770304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rtl="0" eaLnBrk="1" fontAlgn="t" latinLnBrk="0" hangingPunct="1">
              <a:buNone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7</a:t>
            </a: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*10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algn="ctr" rtl="0" eaLnBrk="1" fontAlgn="t" latinLnBrk="0" hangingPunct="1">
              <a:buNone/>
            </a:pPr>
            <a:r>
              <a:rPr lang="en-US" sz="2000" b="1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&amp; 20</a:t>
            </a:r>
            <a:r>
              <a:rPr lang="en-US" sz="2000" b="1" u="none" strike="noStrike" kern="120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 </a:t>
            </a:r>
            <a:endParaRPr lang="ru-RU" sz="2000" b="1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0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138FA6F-8D97-49DE-2008-C8B185410D1B}"/>
              </a:ext>
            </a:extLst>
          </p:cNvPr>
          <p:cNvGrpSpPr/>
          <p:nvPr/>
        </p:nvGrpSpPr>
        <p:grpSpPr>
          <a:xfrm>
            <a:off x="266700" y="3253006"/>
            <a:ext cx="6074594" cy="3042333"/>
            <a:chOff x="5710001" y="357505"/>
            <a:chExt cx="6355312" cy="318292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9B24F62-475A-4650-93FD-744A3EB34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1" r="9424" b="10969"/>
            <a:stretch/>
          </p:blipFill>
          <p:spPr>
            <a:xfrm>
              <a:off x="5710001" y="357505"/>
              <a:ext cx="6355312" cy="318292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44ACEB8-4256-6571-E600-9440E49696D8}"/>
                </a:ext>
              </a:extLst>
            </p:cNvPr>
            <p:cNvSpPr/>
            <p:nvPr/>
          </p:nvSpPr>
          <p:spPr>
            <a:xfrm>
              <a:off x="5710001" y="357505"/>
              <a:ext cx="6355312" cy="318292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Звезда: 7 точек 13">
              <a:extLst>
                <a:ext uri="{FF2B5EF4-FFF2-40B4-BE49-F238E27FC236}">
                  <a16:creationId xmlns:a16="http://schemas.microsoft.com/office/drawing/2014/main" id="{6B648B09-DF96-9C12-A13D-FB30A80AB876}"/>
                </a:ext>
              </a:extLst>
            </p:cNvPr>
            <p:cNvSpPr/>
            <p:nvPr/>
          </p:nvSpPr>
          <p:spPr>
            <a:xfrm rot="3563224">
              <a:off x="9798059" y="1891984"/>
              <a:ext cx="236218" cy="236218"/>
            </a:xfrm>
            <a:prstGeom prst="star7">
              <a:avLst>
                <a:gd name="adj" fmla="val 18371"/>
                <a:gd name="hf" fmla="val 102572"/>
                <a:gd name="vf" fmla="val 105210"/>
              </a:avLst>
            </a:prstGeom>
            <a:gradFill flip="none" rotWithShape="1">
              <a:gsLst>
                <a:gs pos="0">
                  <a:srgbClr val="FF6600"/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190F55-8FA1-653F-9FF3-BDD1668D0734}"/>
                </a:ext>
              </a:extLst>
            </p:cNvPr>
            <p:cNvSpPr txBox="1"/>
            <p:nvPr/>
          </p:nvSpPr>
          <p:spPr>
            <a:xfrm>
              <a:off x="9736460" y="2091371"/>
              <a:ext cx="341502" cy="319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1DE014-4C4C-742C-15CD-33B1E4C00135}"/>
                </a:ext>
              </a:extLst>
            </p:cNvPr>
            <p:cNvSpPr txBox="1"/>
            <p:nvPr/>
          </p:nvSpPr>
          <p:spPr>
            <a:xfrm rot="20784864">
              <a:off x="5763790" y="1660509"/>
              <a:ext cx="6247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n w="6350">
                    <a:solidFill>
                      <a:srgbClr val="000000"/>
                    </a:solidFill>
                  </a:ln>
                  <a:solidFill>
                    <a:schemeClr val="bg1"/>
                  </a:solidFill>
                </a:rPr>
                <a:t>FT0-A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CAE822-9543-29DA-4D41-E143CA9F1DEF}"/>
                </a:ext>
              </a:extLst>
            </p:cNvPr>
            <p:cNvSpPr txBox="1"/>
            <p:nvPr/>
          </p:nvSpPr>
          <p:spPr>
            <a:xfrm rot="19482665">
              <a:off x="11177155" y="2315024"/>
              <a:ext cx="6247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n w="6350">
                    <a:solidFill>
                      <a:srgbClr val="000000"/>
                    </a:solidFill>
                  </a:ln>
                  <a:solidFill>
                    <a:schemeClr val="bg1"/>
                  </a:solidFill>
                </a:rPr>
                <a:t>FT0-C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291846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ALICE and FIT</a:t>
            </a:r>
            <a:endParaRPr lang="ru-RU" sz="3000" b="1" dirty="0">
              <a:latin typeface="+mn-lt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0B4E558D-3FE5-474D-9F9A-153840C9AAAD}"/>
              </a:ext>
            </a:extLst>
          </p:cNvPr>
          <p:cNvSpPr txBox="1">
            <a:spLocks/>
          </p:cNvSpPr>
          <p:nvPr/>
        </p:nvSpPr>
        <p:spPr>
          <a:xfrm>
            <a:off x="6847840" y="4268873"/>
            <a:ext cx="5254174" cy="2148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FT0 physics purpose: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On-line trigger;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Precise time-zero detector for TOF;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Main luminometer &amp; background monitor;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Centrality &amp; multiplicity measurements.</a:t>
            </a:r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A1D888DB-C997-53A7-ECAB-6CFBFB3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D281D16-025B-DE1B-8503-6CB91FC5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4DBB005-BD88-20FA-AB4F-17782CDDB1AD}"/>
              </a:ext>
            </a:extLst>
          </p:cNvPr>
          <p:cNvSpPr txBox="1">
            <a:spLocks/>
          </p:cNvSpPr>
          <p:nvPr/>
        </p:nvSpPr>
        <p:spPr>
          <a:xfrm>
            <a:off x="266700" y="844133"/>
            <a:ext cx="6074594" cy="2203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 Large Ion Collider Experiment (ALICE):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One of the four large LHC apparatus;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Fine-tuned to study heavy-ion collisions;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Undergone a major upgrade in 2018-2021: </a:t>
            </a:r>
            <a:br>
              <a:rPr lang="en-US" sz="2000" dirty="0"/>
            </a:br>
            <a:r>
              <a:rPr lang="en-US" sz="2000" dirty="0"/>
              <a:t>the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Fast Interaction Trigger (FIT)</a:t>
            </a:r>
            <a:r>
              <a:rPr lang="en-US" sz="2000" dirty="0"/>
              <a:t> detectors</a:t>
            </a:r>
            <a:br>
              <a:rPr lang="en-US" sz="2000" dirty="0"/>
            </a:br>
            <a:r>
              <a:rPr lang="en-US" sz="2000" dirty="0"/>
              <a:t>(including the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FT0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Cherenkov</a:t>
            </a:r>
            <a:r>
              <a:rPr lang="en-US" sz="2000" dirty="0"/>
              <a:t> detector) were installed.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9075D28-C609-3D4E-E689-AE4AE96B2D1D}"/>
              </a:ext>
            </a:extLst>
          </p:cNvPr>
          <p:cNvGrpSpPr/>
          <p:nvPr/>
        </p:nvGrpSpPr>
        <p:grpSpPr>
          <a:xfrm>
            <a:off x="5612835" y="451513"/>
            <a:ext cx="6579165" cy="3612204"/>
            <a:chOff x="0" y="2893922"/>
            <a:chExt cx="6417623" cy="35235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38694A-90FD-42D9-9F13-545ACE39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93922"/>
              <a:ext cx="6417623" cy="3523511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802F136-69BF-C73C-720F-90DE56E9DE10}"/>
                </a:ext>
              </a:extLst>
            </p:cNvPr>
            <p:cNvSpPr/>
            <p:nvPr/>
          </p:nvSpPr>
          <p:spPr>
            <a:xfrm>
              <a:off x="1745129" y="4268874"/>
              <a:ext cx="636121" cy="344962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E48D00"/>
                </a:highlight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B4A4C9E-27D3-D06C-CDF1-3D3D0E770A23}"/>
              </a:ext>
            </a:extLst>
          </p:cNvPr>
          <p:cNvCxnSpPr>
            <a:cxnSpLocks/>
          </p:cNvCxnSpPr>
          <p:nvPr/>
        </p:nvCxnSpPr>
        <p:spPr>
          <a:xfrm flipV="1">
            <a:off x="6341294" y="2214720"/>
            <a:ext cx="1060598" cy="1038286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30D98D-3CC2-6966-3C57-A98A1E6FEBFC}"/>
              </a:ext>
            </a:extLst>
          </p:cNvPr>
          <p:cNvSpPr/>
          <p:nvPr/>
        </p:nvSpPr>
        <p:spPr>
          <a:xfrm>
            <a:off x="9593655" y="186055"/>
            <a:ext cx="2598345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eeSansBold"/>
              </a:rPr>
              <a:t>Further reading on the ALICE FIT:</a:t>
            </a:r>
          </a:p>
          <a:p>
            <a:pPr algn="r"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eeSansBold"/>
                <a:hlinkClick r:id="rId4"/>
              </a:rPr>
              <a:t>PoS(ICHEP2024)921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FreeSansBold"/>
            </a:endParaRPr>
          </a:p>
        </p:txBody>
      </p:sp>
    </p:spTree>
    <p:extLst>
      <p:ext uri="{BB962C8B-B14F-4D97-AF65-F5344CB8AC3E}">
        <p14:creationId xmlns:p14="http://schemas.microsoft.com/office/powerpoint/2010/main" val="2942607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E9C96-5D52-DBEE-744C-5A3F4818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AE0B34-2D07-F76D-91F5-33524365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The blind spots</a:t>
            </a:r>
            <a:endParaRPr lang="ru-RU" sz="3000" b="1" dirty="0">
              <a:latin typeface="+mn-lt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9E72EC2C-A06B-9352-07A5-A04C474C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E2F4E469-6587-E247-3E72-37B740AB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18/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9" name="Рисунок 18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90029-7BCF-26F0-B1C3-934454202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9788" r="25514" b="13018"/>
          <a:stretch/>
        </p:blipFill>
        <p:spPr>
          <a:xfrm>
            <a:off x="173020" y="2834149"/>
            <a:ext cx="3305961" cy="30572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898E9D4-1489-2EBE-67C9-ACC670F66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5" b="20097"/>
          <a:stretch/>
        </p:blipFill>
        <p:spPr>
          <a:xfrm>
            <a:off x="4948126" y="4946116"/>
            <a:ext cx="3305961" cy="13720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238C81A-DFE7-F280-5ECE-C8BD56AB9225}"/>
              </a:ext>
            </a:extLst>
          </p:cNvPr>
          <p:cNvSpPr txBox="1"/>
          <p:nvPr/>
        </p:nvSpPr>
        <p:spPr>
          <a:xfrm>
            <a:off x="3633212" y="281740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Nov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2022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8B098D-2EE2-F508-22A1-3281D93577A1}"/>
              </a:ext>
            </a:extLst>
          </p:cNvPr>
          <p:cNvSpPr txBox="1"/>
          <p:nvPr/>
        </p:nvSpPr>
        <p:spPr>
          <a:xfrm>
            <a:off x="3632539" y="342882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Apr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98711B-C2FB-173F-AF14-26CCEA85A6E4}"/>
              </a:ext>
            </a:extLst>
          </p:cNvPr>
          <p:cNvSpPr txBox="1"/>
          <p:nvPr/>
        </p:nvSpPr>
        <p:spPr>
          <a:xfrm>
            <a:off x="3637067" y="400334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Jun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CBFB54-B17C-45F6-497C-DBF6481704C9}"/>
              </a:ext>
            </a:extLst>
          </p:cNvPr>
          <p:cNvSpPr txBox="1"/>
          <p:nvPr/>
        </p:nvSpPr>
        <p:spPr>
          <a:xfrm>
            <a:off x="3633212" y="458478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Oct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F350E3E-1A0C-4502-D809-B77284A8DF0E}"/>
              </a:ext>
            </a:extLst>
          </p:cNvPr>
          <p:cNvSpPr txBox="1"/>
          <p:nvPr/>
        </p:nvSpPr>
        <p:spPr>
          <a:xfrm>
            <a:off x="3632581" y="57638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May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2024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988F664-4086-B5B3-F155-99E6DAFD4043}"/>
              </a:ext>
            </a:extLst>
          </p:cNvPr>
          <p:cNvGrpSpPr/>
          <p:nvPr/>
        </p:nvGrpSpPr>
        <p:grpSpPr>
          <a:xfrm>
            <a:off x="4123716" y="2834149"/>
            <a:ext cx="604835" cy="3487541"/>
            <a:chOff x="4145280" y="2500263"/>
            <a:chExt cx="676018" cy="389799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BFBA45F-0177-DF70-1C04-528B8450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280" y="2500263"/>
              <a:ext cx="664443" cy="61735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2010D0A4-9E80-133E-1CDD-9328A9EF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1193" y="3171244"/>
              <a:ext cx="669675" cy="6173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7B6C2CD-D988-E122-DDAA-0A0830A6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6855" y="3815908"/>
              <a:ext cx="664443" cy="638284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61744FD-7576-FA86-6675-289C778E7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4332" y="4482572"/>
              <a:ext cx="648747" cy="606893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84CE2A6-AA88-81E2-589E-4E5BD3A5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6279" y="5120558"/>
              <a:ext cx="643515" cy="617356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966200C-17A3-E325-D491-EA97C010E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5906" y="5775669"/>
              <a:ext cx="648747" cy="622588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2D8654-D3AA-7DC2-3D3E-DB943B941CEC}"/>
              </a:ext>
            </a:extLst>
          </p:cNvPr>
          <p:cNvSpPr txBox="1"/>
          <p:nvPr/>
        </p:nvSpPr>
        <p:spPr>
          <a:xfrm>
            <a:off x="3632555" y="518780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Apr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0F5CF6E-7C64-B7B7-17D0-E6D18782858E}"/>
              </a:ext>
            </a:extLst>
          </p:cNvPr>
          <p:cNvGrpSpPr/>
          <p:nvPr/>
        </p:nvGrpSpPr>
        <p:grpSpPr>
          <a:xfrm>
            <a:off x="8389988" y="2614317"/>
            <a:ext cx="3665936" cy="3496901"/>
            <a:chOff x="8389988" y="2614317"/>
            <a:chExt cx="3665936" cy="3496901"/>
          </a:xfrm>
        </p:grpSpPr>
        <p:pic>
          <p:nvPicPr>
            <p:cNvPr id="22" name="Рисунок 21" descr="Изображение выглядит как текст, снимок экрана, диаграмма, ка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41CBB1-0F9B-695D-7E0F-A69FF00F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1" t="6194" r="28136" b="8213"/>
            <a:stretch/>
          </p:blipFill>
          <p:spPr>
            <a:xfrm>
              <a:off x="8389988" y="2614317"/>
              <a:ext cx="3665936" cy="3496901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7A83C52-0F02-E2FE-2170-8A62348C6654}"/>
                </a:ext>
              </a:extLst>
            </p:cNvPr>
            <p:cNvGrpSpPr/>
            <p:nvPr/>
          </p:nvGrpSpPr>
          <p:grpSpPr>
            <a:xfrm>
              <a:off x="8435975" y="4372292"/>
              <a:ext cx="520700" cy="520700"/>
              <a:chOff x="8435975" y="4372292"/>
              <a:chExt cx="520700" cy="5207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99739C0-28C4-75FD-6198-361E6E41601D}"/>
                  </a:ext>
                </a:extLst>
              </p:cNvPr>
              <p:cNvSpPr/>
              <p:nvPr/>
            </p:nvSpPr>
            <p:spPr>
              <a:xfrm>
                <a:off x="8435975" y="4372292"/>
                <a:ext cx="520700" cy="520700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2060A288-5CA2-7FFE-9C39-092FDCE778BA}"/>
                  </a:ext>
                </a:extLst>
              </p:cNvPr>
              <p:cNvCxnSpPr>
                <a:stCxn id="7" idx="2"/>
                <a:endCxn id="7" idx="0"/>
              </p:cNvCxnSpPr>
              <p:nvPr/>
            </p:nvCxnSpPr>
            <p:spPr>
              <a:xfrm flipV="1">
                <a:off x="8696325" y="4372292"/>
                <a:ext cx="0" cy="5207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0E9DE314-7427-125C-18DB-EDDF8F05CC45}"/>
                  </a:ext>
                </a:extLst>
              </p:cNvPr>
              <p:cNvCxnSpPr>
                <a:stCxn id="7" idx="3"/>
                <a:endCxn id="7" idx="1"/>
              </p:cNvCxnSpPr>
              <p:nvPr/>
            </p:nvCxnSpPr>
            <p:spPr>
              <a:xfrm flipH="1">
                <a:off x="8435975" y="4632642"/>
                <a:ext cx="52070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792954-196E-F405-A308-401A86E124B6}"/>
              </a:ext>
            </a:extLst>
          </p:cNvPr>
          <p:cNvSpPr txBox="1"/>
          <p:nvPr/>
        </p:nvSpPr>
        <p:spPr>
          <a:xfrm>
            <a:off x="286493" y="995122"/>
            <a:ext cx="783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only </a:t>
            </a:r>
            <a:r>
              <a:rPr lang="en-US" sz="2000" u="sng" dirty="0"/>
              <a:t>blind PMT</a:t>
            </a:r>
            <a:r>
              <a:rPr lang="en-US" sz="2000" dirty="0"/>
              <a:t> suffered from a proven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vacuum microleak.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640973-101E-0231-71D0-50862C5A44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5865" b="897"/>
          <a:stretch/>
        </p:blipFill>
        <p:spPr>
          <a:xfrm>
            <a:off x="4865002" y="2609594"/>
            <a:ext cx="3394742" cy="2340466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26AF74C-3295-D21E-DECD-CD3D3969D4BE}"/>
              </a:ext>
            </a:extLst>
          </p:cNvPr>
          <p:cNvCxnSpPr/>
          <p:nvPr/>
        </p:nvCxnSpPr>
        <p:spPr>
          <a:xfrm>
            <a:off x="2142837" y="1311564"/>
            <a:ext cx="609600" cy="22721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F6E1572-71BF-D65E-96CC-91E6AC5C957C}"/>
              </a:ext>
            </a:extLst>
          </p:cNvPr>
          <p:cNvSpPr txBox="1"/>
          <p:nvPr/>
        </p:nvSpPr>
        <p:spPr>
          <a:xfrm>
            <a:off x="1412566" y="413166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BB21A-2C8C-01BA-EF09-9FA10F4E1B46}"/>
              </a:ext>
            </a:extLst>
          </p:cNvPr>
          <p:cNvSpPr txBox="1"/>
          <p:nvPr/>
        </p:nvSpPr>
        <p:spPr>
          <a:xfrm>
            <a:off x="9816976" y="4116843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6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CF5C-4A4D-A651-8CB8-E7D65857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DF3565E-EF98-C83F-63B1-16317C3181E6}"/>
              </a:ext>
            </a:extLst>
          </p:cNvPr>
          <p:cNvSpPr txBox="1"/>
          <p:nvPr/>
        </p:nvSpPr>
        <p:spPr>
          <a:xfrm>
            <a:off x="286493" y="998125"/>
            <a:ext cx="783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only </a:t>
            </a:r>
            <a:r>
              <a:rPr lang="en-US" sz="2000" u="sng" dirty="0"/>
              <a:t>blind PMT</a:t>
            </a:r>
            <a:r>
              <a:rPr lang="en-US" sz="2000" dirty="0"/>
              <a:t> suffered from a proven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vacuum microleak.</a:t>
            </a:r>
          </a:p>
        </p:txBody>
      </p:sp>
      <p:pic>
        <p:nvPicPr>
          <p:cNvPr id="19" name="Рисунок 18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C6CA37-E809-DF22-A0D7-B24B33159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9788" r="25514" b="13018"/>
          <a:stretch/>
        </p:blipFill>
        <p:spPr>
          <a:xfrm>
            <a:off x="173020" y="2834149"/>
            <a:ext cx="3305961" cy="3057236"/>
          </a:xfrm>
          <a:prstGeom prst="rect">
            <a:avLst/>
          </a:prstGeom>
        </p:spPr>
      </p:pic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05CAD0FC-5BD4-3591-086A-12F6AB7F09F4}"/>
              </a:ext>
            </a:extLst>
          </p:cNvPr>
          <p:cNvCxnSpPr/>
          <p:nvPr/>
        </p:nvCxnSpPr>
        <p:spPr>
          <a:xfrm>
            <a:off x="2142837" y="1311564"/>
            <a:ext cx="609600" cy="227214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628F9D1-C8B5-8555-DA1C-406EF79D767A}"/>
              </a:ext>
            </a:extLst>
          </p:cNvPr>
          <p:cNvSpPr/>
          <p:nvPr/>
        </p:nvSpPr>
        <p:spPr>
          <a:xfrm>
            <a:off x="286493" y="995673"/>
            <a:ext cx="7056416" cy="35160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A40F16A-7873-3968-2335-9704C2AEE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5865" b="897"/>
          <a:stretch/>
        </p:blipFill>
        <p:spPr>
          <a:xfrm>
            <a:off x="4865002" y="2609594"/>
            <a:ext cx="3394742" cy="234046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194DB6-E261-3C3F-66DF-E42DFFDD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The blind spots</a:t>
            </a:r>
            <a:endParaRPr lang="ru-RU" sz="3000" b="1" dirty="0">
              <a:latin typeface="+mn-lt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76C5D95C-CFF9-1EED-7486-8807A4E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22EBA749-25EB-80C2-2CE3-67091B2B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18/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3DFB5-1322-2BCF-B2B5-8C8A551A45EB}"/>
              </a:ext>
            </a:extLst>
          </p:cNvPr>
          <p:cNvSpPr txBox="1"/>
          <p:nvPr/>
        </p:nvSpPr>
        <p:spPr>
          <a:xfrm>
            <a:off x="286493" y="1492130"/>
            <a:ext cx="783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HV breakdowns across the MCP: </a:t>
            </a:r>
            <a:br>
              <a:rPr lang="en-US" sz="2000" dirty="0"/>
            </a:br>
            <a:r>
              <a:rPr lang="en-US" sz="2000" dirty="0"/>
              <a:t>four cases over  four years – three repairable, one </a:t>
            </a:r>
            <a:r>
              <a:rPr lang="en-US" sz="2000" u="sng" dirty="0"/>
              <a:t>ultimate</a:t>
            </a:r>
            <a:endParaRPr lang="en-US" sz="20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AA6B0D3-FE04-2289-E9EF-3CB4DEBD0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5" b="20097"/>
          <a:stretch/>
        </p:blipFill>
        <p:spPr>
          <a:xfrm>
            <a:off x="4948126" y="4946116"/>
            <a:ext cx="3305961" cy="13720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399316D-F419-2348-ADC1-EDD7A266C3F0}"/>
              </a:ext>
            </a:extLst>
          </p:cNvPr>
          <p:cNvSpPr txBox="1"/>
          <p:nvPr/>
        </p:nvSpPr>
        <p:spPr>
          <a:xfrm>
            <a:off x="3633212" y="281740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Nov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2022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9775FC-53A0-F819-E908-4F7095D8F50E}"/>
              </a:ext>
            </a:extLst>
          </p:cNvPr>
          <p:cNvSpPr txBox="1"/>
          <p:nvPr/>
        </p:nvSpPr>
        <p:spPr>
          <a:xfrm>
            <a:off x="3632539" y="342882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Apr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75F5E-7815-061F-25BC-F5EB5D65D36F}"/>
              </a:ext>
            </a:extLst>
          </p:cNvPr>
          <p:cNvSpPr txBox="1"/>
          <p:nvPr/>
        </p:nvSpPr>
        <p:spPr>
          <a:xfrm>
            <a:off x="3637067" y="400334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Jun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C6B7F1-0F2C-CA4A-A62C-ADF857D5B8B3}"/>
              </a:ext>
            </a:extLst>
          </p:cNvPr>
          <p:cNvSpPr txBox="1"/>
          <p:nvPr/>
        </p:nvSpPr>
        <p:spPr>
          <a:xfrm>
            <a:off x="3633212" y="458478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Oct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0F4707-4194-1D5B-5E0C-336EDD7C2F75}"/>
              </a:ext>
            </a:extLst>
          </p:cNvPr>
          <p:cNvSpPr txBox="1"/>
          <p:nvPr/>
        </p:nvSpPr>
        <p:spPr>
          <a:xfrm>
            <a:off x="3632581" y="57638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May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2024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A91F087C-EA6A-6137-52BB-B91024D3C918}"/>
              </a:ext>
            </a:extLst>
          </p:cNvPr>
          <p:cNvGrpSpPr/>
          <p:nvPr/>
        </p:nvGrpSpPr>
        <p:grpSpPr>
          <a:xfrm>
            <a:off x="4123716" y="2834149"/>
            <a:ext cx="604835" cy="3487541"/>
            <a:chOff x="4145280" y="2500263"/>
            <a:chExt cx="676018" cy="389799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0C60222-D624-6640-7853-B8BD3F34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5280" y="2500263"/>
              <a:ext cx="664443" cy="61735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81079DF-49A1-053C-E1ED-0FA94792F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1193" y="3171244"/>
              <a:ext cx="669675" cy="6173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842EE35-1998-8D22-9EE3-83398AD4B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6855" y="3815908"/>
              <a:ext cx="664443" cy="638284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C5C028AE-89CA-ABD7-3A78-D5712253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4332" y="4482572"/>
              <a:ext cx="648747" cy="606893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89A1C601-5525-263B-0E98-A3C3DC1D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6279" y="5120558"/>
              <a:ext cx="643515" cy="617356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33C1B9DD-0724-2458-42FA-0C4DF75D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65906" y="5775669"/>
              <a:ext cx="648747" cy="622588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F7A6268-B39B-B40B-0302-FA3EEBCFA388}"/>
              </a:ext>
            </a:extLst>
          </p:cNvPr>
          <p:cNvSpPr txBox="1"/>
          <p:nvPr/>
        </p:nvSpPr>
        <p:spPr>
          <a:xfrm>
            <a:off x="3632555" y="518780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Apr</a:t>
            </a:r>
          </a:p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EDA28CB-8ED4-A27E-8B9A-D3F2E4C89FC4}"/>
              </a:ext>
            </a:extLst>
          </p:cNvPr>
          <p:cNvGrpSpPr/>
          <p:nvPr/>
        </p:nvGrpSpPr>
        <p:grpSpPr>
          <a:xfrm>
            <a:off x="8389988" y="2614317"/>
            <a:ext cx="3665936" cy="3496901"/>
            <a:chOff x="8389988" y="2614317"/>
            <a:chExt cx="3665936" cy="3496901"/>
          </a:xfrm>
        </p:grpSpPr>
        <p:pic>
          <p:nvPicPr>
            <p:cNvPr id="22" name="Рисунок 21" descr="Изображение выглядит как текст, снимок экрана, диаграмма, ка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1F56A0-37D8-458A-0485-3534942D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1" t="6194" r="28136" b="8213"/>
            <a:stretch/>
          </p:blipFill>
          <p:spPr>
            <a:xfrm>
              <a:off x="8389988" y="2614317"/>
              <a:ext cx="3665936" cy="3496901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6FCEAD9-7740-088F-C7CC-501CE6701F25}"/>
                </a:ext>
              </a:extLst>
            </p:cNvPr>
            <p:cNvGrpSpPr/>
            <p:nvPr/>
          </p:nvGrpSpPr>
          <p:grpSpPr>
            <a:xfrm>
              <a:off x="8435975" y="4372292"/>
              <a:ext cx="520700" cy="520700"/>
              <a:chOff x="8435975" y="4372292"/>
              <a:chExt cx="520700" cy="5207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DD56AA9-A32B-9FC8-89D8-DB48008514DE}"/>
                  </a:ext>
                </a:extLst>
              </p:cNvPr>
              <p:cNvSpPr/>
              <p:nvPr/>
            </p:nvSpPr>
            <p:spPr>
              <a:xfrm>
                <a:off x="8435975" y="4372292"/>
                <a:ext cx="520700" cy="520700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BCCCEBF3-4735-FE42-6535-3F81C7D3C26B}"/>
                  </a:ext>
                </a:extLst>
              </p:cNvPr>
              <p:cNvCxnSpPr>
                <a:stCxn id="7" idx="2"/>
                <a:endCxn id="7" idx="0"/>
              </p:cNvCxnSpPr>
              <p:nvPr/>
            </p:nvCxnSpPr>
            <p:spPr>
              <a:xfrm flipV="1">
                <a:off x="8696325" y="4372292"/>
                <a:ext cx="0" cy="5207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443DC29C-9FA7-ED31-E8FE-5B70C7065ED9}"/>
                  </a:ext>
                </a:extLst>
              </p:cNvPr>
              <p:cNvCxnSpPr>
                <a:stCxn id="7" idx="3"/>
                <a:endCxn id="7" idx="1"/>
              </p:cNvCxnSpPr>
              <p:nvPr/>
            </p:nvCxnSpPr>
            <p:spPr>
              <a:xfrm flipH="1">
                <a:off x="8435975" y="4632642"/>
                <a:ext cx="52070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Рисунок 20" descr="Изображение выглядит как текст, диаграмма, линия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656F2D-99FE-1A20-E24D-D5EFC46E2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266108"/>
            <a:ext cx="4067175" cy="225996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00B54A-326E-D325-651F-5A961802E7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08" y="2001211"/>
            <a:ext cx="2325027" cy="2540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B10A7F-7FC0-9B72-8713-6D57C0E03772}"/>
              </a:ext>
            </a:extLst>
          </p:cNvPr>
          <p:cNvSpPr txBox="1"/>
          <p:nvPr/>
        </p:nvSpPr>
        <p:spPr>
          <a:xfrm>
            <a:off x="1412566" y="413166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2DAD9-4902-E96D-0E3D-59BD97EC6AE5}"/>
              </a:ext>
            </a:extLst>
          </p:cNvPr>
          <p:cNvSpPr txBox="1"/>
          <p:nvPr/>
        </p:nvSpPr>
        <p:spPr>
          <a:xfrm>
            <a:off x="9816976" y="4116843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3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97648-C14E-F3B0-6084-9691FF9F0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текст, снимок экрана, График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C40BBF-CC7F-9EC6-4D12-D5717D8C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90" y="1847274"/>
            <a:ext cx="4560838" cy="456083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764A25-4F14-58C6-D102-8F311E8F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The ageing outliers</a:t>
            </a:r>
            <a:endParaRPr lang="ru-RU" sz="3000" b="1" dirty="0">
              <a:latin typeface="+mn-lt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13711548-2D58-BBB6-46FD-98E9604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A080D684-66FE-7CDD-D678-2DF5F34D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19/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4" name="Рисунок 3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6ED8A3-AC43-BE0C-EDBE-13939E68F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9788" r="25514" b="13018"/>
          <a:stretch/>
        </p:blipFill>
        <p:spPr>
          <a:xfrm>
            <a:off x="173020" y="2834159"/>
            <a:ext cx="3305961" cy="305723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диаграмм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6254B4-9978-5995-DB38-EF7A879D2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6194" r="28136" b="8213"/>
          <a:stretch/>
        </p:blipFill>
        <p:spPr>
          <a:xfrm>
            <a:off x="8389988" y="2614327"/>
            <a:ext cx="3665936" cy="3496901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афика, снимок экрана, графический дизайн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A82444-76FC-E3F5-3E56-2729EDB5E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738">
            <a:off x="5737551" y="2341209"/>
            <a:ext cx="3844730" cy="40879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904F66-F7A7-070D-8920-1263402EA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79" y="5492518"/>
            <a:ext cx="5941372" cy="479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87C3D-D181-17B5-206F-01FB0417E6DD}"/>
              </a:ext>
            </a:extLst>
          </p:cNvPr>
          <p:cNvSpPr txBox="1"/>
          <p:nvPr/>
        </p:nvSpPr>
        <p:spPr>
          <a:xfrm>
            <a:off x="891228" y="5668388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#2176</a:t>
            </a:r>
            <a:endParaRPr lang="ru-RU" sz="15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9F1FD-2C49-0243-D5CF-BC2BDCA28B8C}"/>
              </a:ext>
            </a:extLst>
          </p:cNvPr>
          <p:cNvSpPr txBox="1"/>
          <p:nvPr/>
        </p:nvSpPr>
        <p:spPr>
          <a:xfrm>
            <a:off x="286492" y="987433"/>
            <a:ext cx="1176943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The only two outliers in terms of ageing speed are the only two outliers in terms of the intrinsic noise characteristics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(DCR &amp;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afterpulsing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02C7E-8B40-8B71-8CD5-E13D6FD3E3E1}"/>
              </a:ext>
            </a:extLst>
          </p:cNvPr>
          <p:cNvSpPr txBox="1"/>
          <p:nvPr/>
        </p:nvSpPr>
        <p:spPr>
          <a:xfrm>
            <a:off x="9592234" y="2439936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#2127</a:t>
            </a:r>
            <a:endParaRPr lang="ru-RU" sz="15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E1C81-7FA0-8762-D12D-21CD2F28D6C0}"/>
              </a:ext>
            </a:extLst>
          </p:cNvPr>
          <p:cNvSpPr txBox="1"/>
          <p:nvPr/>
        </p:nvSpPr>
        <p:spPr>
          <a:xfrm>
            <a:off x="1412566" y="413166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FT0-A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4413F-AE8E-33F1-5C24-34BA40A77A44}"/>
              </a:ext>
            </a:extLst>
          </p:cNvPr>
          <p:cNvSpPr txBox="1"/>
          <p:nvPr/>
        </p:nvSpPr>
        <p:spPr>
          <a:xfrm>
            <a:off x="9816976" y="4116843"/>
            <a:ext cx="832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FT0-C</a:t>
            </a:r>
            <a:endParaRPr lang="ru-RU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DEE247-7B3D-D071-E64E-97BDEF44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development</a:t>
            </a:r>
            <a:endParaRPr lang="ru-RU" sz="3000" b="1" dirty="0">
              <a:latin typeface="+mn-lt"/>
            </a:endParaRP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FD43BF3C-C902-8385-928D-81ED5314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C0634EA5-3022-E941-47FC-3A2E78E5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20/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4" name="Рисунок 13" descr="Изображение выглядит как текст, линия, График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BBA2C4-9CD0-2BC6-F438-6CEDA1429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3301" r="2275"/>
          <a:stretch/>
        </p:blipFill>
        <p:spPr>
          <a:xfrm>
            <a:off x="6151030" y="2048841"/>
            <a:ext cx="5907979" cy="43670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9E4E4-A6E0-2FF7-DDA8-8B913813CA16}"/>
              </a:ext>
            </a:extLst>
          </p:cNvPr>
          <p:cNvSpPr txBox="1"/>
          <p:nvPr/>
        </p:nvSpPr>
        <p:spPr>
          <a:xfrm>
            <a:off x="266700" y="890376"/>
            <a:ext cx="1184761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Trends’ shapes ~repeatable across different MCP-PMTs;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Moderately-loaded </a:t>
            </a:r>
            <a:r>
              <a:rPr lang="en-US" sz="2000" dirty="0" err="1"/>
              <a:t>Planacons</a:t>
            </a:r>
            <a:r>
              <a:rPr lang="en-US" sz="2000" dirty="0"/>
              <a:t> age as fast as in the dedicated ageing test in lab (outside ALICE);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Ageing of the most loaded channels is slow enough to avoid any FT0 performance deterioration in LHC Run 3.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FC19BBD-67E7-0238-E696-66D6BAB07D22}"/>
              </a:ext>
            </a:extLst>
          </p:cNvPr>
          <p:cNvGrpSpPr/>
          <p:nvPr/>
        </p:nvGrpSpPr>
        <p:grpSpPr>
          <a:xfrm>
            <a:off x="100720" y="2105937"/>
            <a:ext cx="6031838" cy="4294863"/>
            <a:chOff x="100720" y="2105937"/>
            <a:chExt cx="6031838" cy="4294863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4E4D019-D534-E446-E7F1-F01062CE8F25}"/>
                </a:ext>
              </a:extLst>
            </p:cNvPr>
            <p:cNvGrpSpPr/>
            <p:nvPr/>
          </p:nvGrpSpPr>
          <p:grpSpPr>
            <a:xfrm>
              <a:off x="100720" y="2105937"/>
              <a:ext cx="5995280" cy="4294863"/>
              <a:chOff x="100720" y="2118637"/>
              <a:chExt cx="5995280" cy="4294863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512EE29-0739-D4D1-19F5-E321D25EE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5" r="1939" b="903"/>
              <a:stretch/>
            </p:blipFill>
            <p:spPr>
              <a:xfrm>
                <a:off x="100720" y="2118637"/>
                <a:ext cx="5995280" cy="4294863"/>
              </a:xfrm>
              <a:prstGeom prst="rect">
                <a:avLst/>
              </a:prstGeom>
            </p:spPr>
          </p:pic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FB004BF4-C3E9-E2AF-EB73-2EF76DD64E75}"/>
                  </a:ext>
                </a:extLst>
              </p:cNvPr>
              <p:cNvGrpSpPr/>
              <p:nvPr/>
            </p:nvGrpSpPr>
            <p:grpSpPr>
              <a:xfrm>
                <a:off x="858528" y="3117849"/>
                <a:ext cx="1387472" cy="1400661"/>
                <a:chOff x="1012081" y="2309648"/>
                <a:chExt cx="1472501" cy="1486498"/>
              </a:xfrm>
            </p:grpSpPr>
            <p:pic>
              <p:nvPicPr>
                <p:cNvPr id="10" name="Рисунок 9">
                  <a:extLst>
                    <a:ext uri="{FF2B5EF4-FFF2-40B4-BE49-F238E27FC236}">
                      <a16:creationId xmlns:a16="http://schemas.microsoft.com/office/drawing/2014/main" id="{726C2773-BA73-449D-8CF5-337B5B853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079" y="2309648"/>
                  <a:ext cx="1447212" cy="1447211"/>
                </a:xfrm>
                <a:prstGeom prst="rect">
                  <a:avLst/>
                </a:prstGeom>
              </p:spPr>
            </p:pic>
            <p:sp>
              <p:nvSpPr>
                <p:cNvPr id="2" name="Прямоугольник 1">
                  <a:extLst>
                    <a:ext uri="{FF2B5EF4-FFF2-40B4-BE49-F238E27FC236}">
                      <a16:creationId xmlns:a16="http://schemas.microsoft.com/office/drawing/2014/main" id="{EA6E784E-C7EC-9984-9829-6A0C70A30B51}"/>
                    </a:ext>
                  </a:extLst>
                </p:cNvPr>
                <p:cNvSpPr/>
                <p:nvPr/>
              </p:nvSpPr>
              <p:spPr>
                <a:xfrm>
                  <a:off x="1012081" y="2309648"/>
                  <a:ext cx="1472501" cy="1486498"/>
                </a:xfrm>
                <a:prstGeom prst="rect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" name="Овал 18">
                  <a:extLst>
                    <a:ext uri="{FF2B5EF4-FFF2-40B4-BE49-F238E27FC236}">
                      <a16:creationId xmlns:a16="http://schemas.microsoft.com/office/drawing/2014/main" id="{DDA0E2F9-0BFD-46DC-91A5-20C8FDB83B82}"/>
                    </a:ext>
                  </a:extLst>
                </p:cNvPr>
                <p:cNvSpPr/>
                <p:nvPr/>
              </p:nvSpPr>
              <p:spPr>
                <a:xfrm>
                  <a:off x="1481216" y="2760596"/>
                  <a:ext cx="553195" cy="55319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" name="Овал 19">
                  <a:extLst>
                    <a:ext uri="{FF2B5EF4-FFF2-40B4-BE49-F238E27FC236}">
                      <a16:creationId xmlns:a16="http://schemas.microsoft.com/office/drawing/2014/main" id="{EDA7ACE5-8E2C-4F36-AB2F-40F4652DA0B7}"/>
                    </a:ext>
                  </a:extLst>
                </p:cNvPr>
                <p:cNvSpPr/>
                <p:nvPr/>
              </p:nvSpPr>
              <p:spPr>
                <a:xfrm>
                  <a:off x="1222658" y="2498657"/>
                  <a:ext cx="1069415" cy="1069415"/>
                </a:xfrm>
                <a:prstGeom prst="ellipse">
                  <a:avLst/>
                </a:prstGeom>
                <a:noFill/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4F8BC4-5896-EA90-93C1-B22B0CD42C30}"/>
                </a:ext>
              </a:extLst>
            </p:cNvPr>
            <p:cNvSpPr txBox="1"/>
            <p:nvPr/>
          </p:nvSpPr>
          <p:spPr>
            <a:xfrm>
              <a:off x="5332339" y="5597238"/>
              <a:ext cx="8002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(B = 0.0 T)</a:t>
              </a:r>
              <a:endParaRPr lang="ru-RU" sz="11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3F3ADE-00EE-77E7-3B91-911DF6140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t="93091" r="-8058" b="405"/>
          <a:stretch/>
        </p:blipFill>
        <p:spPr>
          <a:xfrm>
            <a:off x="7438092" y="6139677"/>
            <a:ext cx="4490627" cy="291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0044D-117C-A5E7-38DF-000F751BC87C}"/>
              </a:ext>
            </a:extLst>
          </p:cNvPr>
          <p:cNvSpPr txBox="1"/>
          <p:nvPr/>
        </p:nvSpPr>
        <p:spPr>
          <a:xfrm>
            <a:off x="9622445" y="6151816"/>
            <a:ext cx="178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collected at B = 0.45 T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2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C569-087F-7368-DBED-9CF7C721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4C3A0-51D1-ADDF-7603-C6875A394970}"/>
              </a:ext>
            </a:extLst>
          </p:cNvPr>
          <p:cNvSpPr txBox="1"/>
          <p:nvPr/>
        </p:nvSpPr>
        <p:spPr>
          <a:xfrm>
            <a:off x="266700" y="890376"/>
            <a:ext cx="1184761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Trends’ shapes ~repeatable among different MCP-PMTs;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Moderately-loaded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Planacons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age as fast as expected from the dedicated ageing test in lab (outside ALICE);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Ageing of the most loaded channels is slow enough to avoid any FT0 performance deterioration in LHC Run 3.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7C4C7C-ED46-BB94-E9A4-E065D4A2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development</a:t>
            </a:r>
            <a:endParaRPr lang="ru-RU" sz="3000" b="1" dirty="0">
              <a:latin typeface="+mn-lt"/>
            </a:endParaRP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5CA14B74-F622-8D0E-E28D-B6B5D080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E2CA2C8C-D266-4344-EEA9-7FDE1966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20/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4" name="Рисунок 13" descr="Изображение выглядит как текст, линия, График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B044A6-B082-F562-D71E-8ECB079C5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3301" r="2275"/>
          <a:stretch/>
        </p:blipFill>
        <p:spPr>
          <a:xfrm>
            <a:off x="6151030" y="2048841"/>
            <a:ext cx="5907979" cy="436704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DBC2094-D016-DC72-29DE-172159983D62}"/>
              </a:ext>
            </a:extLst>
          </p:cNvPr>
          <p:cNvSpPr/>
          <p:nvPr/>
        </p:nvSpPr>
        <p:spPr>
          <a:xfrm>
            <a:off x="8532581" y="3546764"/>
            <a:ext cx="306621" cy="6365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6BF19CC-4284-DF7E-AF79-64D430379AB5}"/>
              </a:ext>
            </a:extLst>
          </p:cNvPr>
          <p:cNvSpPr/>
          <p:nvPr/>
        </p:nvSpPr>
        <p:spPr>
          <a:xfrm>
            <a:off x="10825884" y="4165575"/>
            <a:ext cx="306621" cy="6365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9882A60-73E6-0E44-24B8-3241C9D2C0AE}"/>
              </a:ext>
            </a:extLst>
          </p:cNvPr>
          <p:cNvSpPr/>
          <p:nvPr/>
        </p:nvSpPr>
        <p:spPr>
          <a:xfrm>
            <a:off x="7617717" y="3135657"/>
            <a:ext cx="306621" cy="6365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CE17A-F94F-F818-0621-0D4D5ACF725E}"/>
              </a:ext>
            </a:extLst>
          </p:cNvPr>
          <p:cNvSpPr txBox="1"/>
          <p:nvPr/>
        </p:nvSpPr>
        <p:spPr>
          <a:xfrm>
            <a:off x="9228358" y="537342"/>
            <a:ext cx="1597526" cy="707886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Real effect –</a:t>
            </a:r>
            <a:br>
              <a:rPr lang="en-US" sz="2000" b="1" dirty="0"/>
            </a:br>
            <a:r>
              <a:rPr lang="en-US" sz="2000" b="1" dirty="0"/>
              <a:t>not errors</a:t>
            </a:r>
            <a:endParaRPr lang="ru-RU" sz="2000" b="1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695ED01-69DD-1E72-9C58-601584584316}"/>
              </a:ext>
            </a:extLst>
          </p:cNvPr>
          <p:cNvSpPr/>
          <p:nvPr/>
        </p:nvSpPr>
        <p:spPr>
          <a:xfrm>
            <a:off x="11280039" y="4236090"/>
            <a:ext cx="306621" cy="6365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AFB3F33-57C0-B7B6-F1A7-D59A8BE141A1}"/>
              </a:ext>
            </a:extLst>
          </p:cNvPr>
          <p:cNvCxnSpPr>
            <a:cxnSpLocks/>
          </p:cNvCxnSpPr>
          <p:nvPr/>
        </p:nvCxnSpPr>
        <p:spPr>
          <a:xfrm flipH="1">
            <a:off x="7859949" y="1250358"/>
            <a:ext cx="1541226" cy="19208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52C4253-DF01-C162-EAC3-741C444E312D}"/>
              </a:ext>
            </a:extLst>
          </p:cNvPr>
          <p:cNvCxnSpPr>
            <a:cxnSpLocks/>
          </p:cNvCxnSpPr>
          <p:nvPr/>
        </p:nvCxnSpPr>
        <p:spPr>
          <a:xfrm flipH="1">
            <a:off x="8745166" y="1245228"/>
            <a:ext cx="1063445" cy="22956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92A7D12-7485-CBFB-71AA-00563367508E}"/>
              </a:ext>
            </a:extLst>
          </p:cNvPr>
          <p:cNvCxnSpPr>
            <a:cxnSpLocks/>
          </p:cNvCxnSpPr>
          <p:nvPr/>
        </p:nvCxnSpPr>
        <p:spPr>
          <a:xfrm>
            <a:off x="10222006" y="1256254"/>
            <a:ext cx="711883" cy="2878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D77A98F-CC2C-3700-F08B-9ADA876C73B0}"/>
              </a:ext>
            </a:extLst>
          </p:cNvPr>
          <p:cNvCxnSpPr>
            <a:cxnSpLocks/>
          </p:cNvCxnSpPr>
          <p:nvPr/>
        </p:nvCxnSpPr>
        <p:spPr>
          <a:xfrm>
            <a:off x="10656377" y="1256254"/>
            <a:ext cx="724985" cy="2965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3641406-3F1E-4BD2-0E21-8DA05744848E}"/>
              </a:ext>
            </a:extLst>
          </p:cNvPr>
          <p:cNvSpPr/>
          <p:nvPr/>
        </p:nvSpPr>
        <p:spPr>
          <a:xfrm>
            <a:off x="9080500" y="537342"/>
            <a:ext cx="1853389" cy="71301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D21462D-49F5-3F0F-985A-3EE6796D2509}"/>
              </a:ext>
            </a:extLst>
          </p:cNvPr>
          <p:cNvGrpSpPr/>
          <p:nvPr/>
        </p:nvGrpSpPr>
        <p:grpSpPr>
          <a:xfrm>
            <a:off x="100720" y="2105937"/>
            <a:ext cx="6031838" cy="4294863"/>
            <a:chOff x="100720" y="2105937"/>
            <a:chExt cx="6031838" cy="429486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0BF1D46F-8268-94AB-C0FF-8AC4AACD9CB3}"/>
                </a:ext>
              </a:extLst>
            </p:cNvPr>
            <p:cNvGrpSpPr/>
            <p:nvPr/>
          </p:nvGrpSpPr>
          <p:grpSpPr>
            <a:xfrm>
              <a:off x="100720" y="2105937"/>
              <a:ext cx="5995280" cy="4294863"/>
              <a:chOff x="100720" y="2118637"/>
              <a:chExt cx="5995280" cy="4294863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ACE8F43E-ABBE-9A3C-8CD6-97209DE53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5" r="1939" b="903"/>
              <a:stretch/>
            </p:blipFill>
            <p:spPr>
              <a:xfrm>
                <a:off x="100720" y="2118637"/>
                <a:ext cx="5995280" cy="4294863"/>
              </a:xfrm>
              <a:prstGeom prst="rect">
                <a:avLst/>
              </a:prstGeom>
            </p:spPr>
          </p:pic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B16C4AC1-A6C0-810E-9310-D3C4CDBFD171}"/>
                  </a:ext>
                </a:extLst>
              </p:cNvPr>
              <p:cNvGrpSpPr/>
              <p:nvPr/>
            </p:nvGrpSpPr>
            <p:grpSpPr>
              <a:xfrm>
                <a:off x="858528" y="3117849"/>
                <a:ext cx="1387472" cy="1400661"/>
                <a:chOff x="1012081" y="2309648"/>
                <a:chExt cx="1472501" cy="1486498"/>
              </a:xfrm>
            </p:grpSpPr>
            <p:pic>
              <p:nvPicPr>
                <p:cNvPr id="38" name="Рисунок 37">
                  <a:extLst>
                    <a:ext uri="{FF2B5EF4-FFF2-40B4-BE49-F238E27FC236}">
                      <a16:creationId xmlns:a16="http://schemas.microsoft.com/office/drawing/2014/main" id="{FAB405F8-B147-C405-FDD9-0720438F30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079" y="2309648"/>
                  <a:ext cx="1447212" cy="1447211"/>
                </a:xfrm>
                <a:prstGeom prst="rect">
                  <a:avLst/>
                </a:prstGeom>
              </p:spPr>
            </p:pic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6108E51D-F6B9-704E-7FD9-C5B1CE8814A2}"/>
                    </a:ext>
                  </a:extLst>
                </p:cNvPr>
                <p:cNvSpPr/>
                <p:nvPr/>
              </p:nvSpPr>
              <p:spPr>
                <a:xfrm>
                  <a:off x="1012081" y="2309648"/>
                  <a:ext cx="1472501" cy="1486498"/>
                </a:xfrm>
                <a:prstGeom prst="rect">
                  <a:avLst/>
                </a:prstGeom>
                <a:solidFill>
                  <a:srgbClr val="FFFFF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F1B88118-69B5-429D-B5D5-7BE35EAA3CC7}"/>
                    </a:ext>
                  </a:extLst>
                </p:cNvPr>
                <p:cNvSpPr/>
                <p:nvPr/>
              </p:nvSpPr>
              <p:spPr>
                <a:xfrm>
                  <a:off x="1481216" y="2760596"/>
                  <a:ext cx="553195" cy="55319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E0B93376-E77F-C103-4AAD-5A3782D5772E}"/>
                    </a:ext>
                  </a:extLst>
                </p:cNvPr>
                <p:cNvSpPr/>
                <p:nvPr/>
              </p:nvSpPr>
              <p:spPr>
                <a:xfrm>
                  <a:off x="1222658" y="2498657"/>
                  <a:ext cx="1069415" cy="1069415"/>
                </a:xfrm>
                <a:prstGeom prst="ellipse">
                  <a:avLst/>
                </a:prstGeom>
                <a:noFill/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6E9D78-DCB5-591F-E800-EB2DFCF9F13A}"/>
                </a:ext>
              </a:extLst>
            </p:cNvPr>
            <p:cNvSpPr txBox="1"/>
            <p:nvPr/>
          </p:nvSpPr>
          <p:spPr>
            <a:xfrm>
              <a:off x="5332339" y="5597238"/>
              <a:ext cx="8002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(B = 0.0 T)</a:t>
              </a:r>
              <a:endParaRPr lang="ru-RU" sz="11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F7BF2D-76D3-859D-87EF-EC4484F30EFC}"/>
              </a:ext>
            </a:extLst>
          </p:cNvPr>
          <p:cNvSpPr/>
          <p:nvPr/>
        </p:nvSpPr>
        <p:spPr>
          <a:xfrm>
            <a:off x="118425" y="1999053"/>
            <a:ext cx="5963009" cy="446662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3524E01-7959-6873-6960-500A92EA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t="93091" r="-8058" b="405"/>
          <a:stretch/>
        </p:blipFill>
        <p:spPr>
          <a:xfrm>
            <a:off x="7438092" y="6139677"/>
            <a:ext cx="4490627" cy="2916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BB16D2E-B9A4-A44B-CA64-B5DD7D70FC76}"/>
              </a:ext>
            </a:extLst>
          </p:cNvPr>
          <p:cNvSpPr txBox="1"/>
          <p:nvPr/>
        </p:nvSpPr>
        <p:spPr>
          <a:xfrm>
            <a:off x="9622445" y="6151816"/>
            <a:ext cx="178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collected at B = 0.45 T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42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2A91B-DC49-BE6E-4E8A-082FB08E0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6C146E1-2906-B0E8-80EF-7E7EE7A6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Self-recovery of the ageing effect</a:t>
            </a:r>
            <a:endParaRPr lang="ru-RU" sz="3000" b="1" dirty="0">
              <a:latin typeface="+mn-lt"/>
            </a:endParaRP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43248101-D4A6-C0C2-67BD-0B6C5044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C2C5CEA8-FD64-B5B4-1B29-3039193F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21/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4" name="Рисунок 13" descr="Изображение выглядит как текст, линия, График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42E2-EBEF-D75C-279D-616365C2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3301" r="2275"/>
          <a:stretch/>
        </p:blipFill>
        <p:spPr>
          <a:xfrm>
            <a:off x="6151030" y="2048841"/>
            <a:ext cx="5907979" cy="43670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линия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7206E-1213-B6A1-A384-51B4E310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6"/>
          <a:stretch/>
        </p:blipFill>
        <p:spPr>
          <a:xfrm>
            <a:off x="172876" y="1985040"/>
            <a:ext cx="5887552" cy="4269847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7EA4485-E30E-51F5-157E-01CD5A37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888621"/>
            <a:ext cx="11529060" cy="13001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dirty="0"/>
              <a:t>LHC normally runs for ~7 months in a row – then no collisions for ~5 month (“YETS” period);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dirty="0"/>
              <a:t>Heavy-ion running results in faster ageing (x6 proton load) – proportional to IAC;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dirty="0"/>
              <a:t>Notable self-recovery of the aged MCP-PMTs is observed throughout YETS (at room temperature).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2CE817-DD1E-E288-6004-E8D73E901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t="93091" r="-8058" b="405"/>
          <a:stretch/>
        </p:blipFill>
        <p:spPr>
          <a:xfrm>
            <a:off x="7438092" y="6139677"/>
            <a:ext cx="4490627" cy="291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5028A-1FE5-5ED9-E629-5A29798B4160}"/>
              </a:ext>
            </a:extLst>
          </p:cNvPr>
          <p:cNvSpPr txBox="1"/>
          <p:nvPr/>
        </p:nvSpPr>
        <p:spPr>
          <a:xfrm>
            <a:off x="9622445" y="6151816"/>
            <a:ext cx="178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collected at B = 0.45 T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F3B3AF-80EB-FE6E-5443-5156AAB8EF76}"/>
              </a:ext>
            </a:extLst>
          </p:cNvPr>
          <p:cNvSpPr/>
          <p:nvPr/>
        </p:nvSpPr>
        <p:spPr>
          <a:xfrm>
            <a:off x="6096000" y="1949265"/>
            <a:ext cx="5963009" cy="44666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0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ямоугольник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410743-FBBB-2BCB-C9EF-5B861AA1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3476" r="22876" b="6179"/>
          <a:stretch/>
        </p:blipFill>
        <p:spPr>
          <a:xfrm>
            <a:off x="880340" y="1949774"/>
            <a:ext cx="4305301" cy="434109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4D269D-C3EA-7519-0551-6835219A0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3114" r="22707" b="6108"/>
          <a:stretch/>
        </p:blipFill>
        <p:spPr>
          <a:xfrm>
            <a:off x="7054849" y="1955746"/>
            <a:ext cx="4318001" cy="4361927"/>
          </a:xfrm>
          <a:prstGeom prst="rect">
            <a:avLst/>
          </a:prstGeom>
        </p:spPr>
      </p:pic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D1B34803-0D7E-1043-7FF8-98EEB042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8982B748-386F-B862-1C1C-20DED59B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22/26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B89DF84-4EB2-DBDC-DF86-A9F7EA0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800100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Self-recovery of the ageing effect</a:t>
            </a:r>
            <a:endParaRPr lang="ru-RU" sz="3000" b="1" dirty="0">
              <a:latin typeface="+mn-lt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9438CFD-55A5-95C6-570E-7CA59BDB1E53}"/>
              </a:ext>
            </a:extLst>
          </p:cNvPr>
          <p:cNvSpPr txBox="1">
            <a:spLocks/>
          </p:cNvSpPr>
          <p:nvPr/>
        </p:nvSpPr>
        <p:spPr>
          <a:xfrm>
            <a:off x="396240" y="937261"/>
            <a:ext cx="10245820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ym typeface="Symbol" panose="05050102010706020507" pitchFamily="18" charset="2"/>
              </a:rPr>
              <a:t>Stronger ageing  stronger self-recovery</a:t>
            </a:r>
          </a:p>
        </p:txBody>
      </p:sp>
      <p:pic>
        <p:nvPicPr>
          <p:cNvPr id="12" name="Рисунок 11" descr="Изображение выглядит как текст, снимок экрана, Прямоугольник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CC86A5-8E52-4B9F-7A2D-9A93DE2B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0" t="3476" r="6220" b="6179"/>
          <a:stretch/>
        </p:blipFill>
        <p:spPr>
          <a:xfrm>
            <a:off x="5818909" y="1968249"/>
            <a:ext cx="877455" cy="4341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FE5B49-092D-49B1-E1BF-14E528789C16}"/>
              </a:ext>
            </a:extLst>
          </p:cNvPr>
          <p:cNvSpPr txBox="1"/>
          <p:nvPr/>
        </p:nvSpPr>
        <p:spPr>
          <a:xfrm>
            <a:off x="5298738" y="1931305"/>
            <a:ext cx="1643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    </a:t>
            </a:r>
            <a:r>
              <a:rPr lang="en-US" sz="1400" b="1" dirty="0"/>
              <a:t>Change in the </a:t>
            </a:r>
          </a:p>
          <a:p>
            <a:r>
              <a:rPr lang="en-US" sz="1400" b="1" dirty="0"/>
              <a:t>MCP-PMT response</a:t>
            </a:r>
            <a:endParaRPr lang="ru-RU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6A1EC-2DA9-9011-0527-0886F9E251E4}"/>
              </a:ext>
            </a:extLst>
          </p:cNvPr>
          <p:cNvSpPr txBox="1"/>
          <p:nvPr/>
        </p:nvSpPr>
        <p:spPr>
          <a:xfrm>
            <a:off x="2464432" y="3623715"/>
            <a:ext cx="112082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/>
              <a:t>During </a:t>
            </a:r>
          </a:p>
          <a:p>
            <a:pPr algn="ctr"/>
            <a:r>
              <a:rPr lang="en-US" sz="1700" b="1" dirty="0"/>
              <a:t>7 months </a:t>
            </a:r>
          </a:p>
          <a:p>
            <a:pPr algn="ctr"/>
            <a:r>
              <a:rPr lang="en-US" sz="1700" b="1" dirty="0"/>
              <a:t>of running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1CD06-8CD6-9EA5-FFF7-CEBAE995470F}"/>
              </a:ext>
            </a:extLst>
          </p:cNvPr>
          <p:cNvSpPr txBox="1"/>
          <p:nvPr/>
        </p:nvSpPr>
        <p:spPr>
          <a:xfrm>
            <a:off x="8695875" y="3690154"/>
            <a:ext cx="103380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/>
              <a:t>During</a:t>
            </a:r>
          </a:p>
          <a:p>
            <a:pPr algn="ctr"/>
            <a:r>
              <a:rPr lang="en-US" sz="1700" b="1" dirty="0"/>
              <a:t>5 months</a:t>
            </a:r>
          </a:p>
          <a:p>
            <a:pPr algn="ctr"/>
            <a:r>
              <a:rPr lang="en-US" sz="1700" b="1" dirty="0"/>
              <a:t>of YETS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3B5F6-418B-3EA4-9502-B60FF3050194}"/>
              </a:ext>
            </a:extLst>
          </p:cNvPr>
          <p:cNvSpPr txBox="1"/>
          <p:nvPr/>
        </p:nvSpPr>
        <p:spPr>
          <a:xfrm>
            <a:off x="901172" y="5898222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24.11.2024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87CFC-44C3-9C44-B32B-98FDB163A0EC}"/>
              </a:ext>
            </a:extLst>
          </p:cNvPr>
          <p:cNvSpPr txBox="1"/>
          <p:nvPr/>
        </p:nvSpPr>
        <p:spPr>
          <a:xfrm>
            <a:off x="7091793" y="5898222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07.05.2025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0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E9F2D-8B1D-76D3-EAE1-4FFF9BF6D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Изображение выглядит как текст, диаграмма, линия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569402-7ECF-4C88-0983-BB388869F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0" y="2474866"/>
            <a:ext cx="5594350" cy="39082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AE594-7010-A768-BA26-F1A5AB67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Self-recovery of the ageing effect</a:t>
            </a:r>
            <a:endParaRPr lang="ru-RU" sz="3000" b="1" dirty="0">
              <a:latin typeface="+mn-lt"/>
            </a:endParaRP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CFFEE3A9-2F78-6B8C-B24F-5322EF65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C20244-607F-19DD-A053-EBC01FE7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3/26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00486DF6-E37F-867C-3235-A019F8290AA3}"/>
              </a:ext>
            </a:extLst>
          </p:cNvPr>
          <p:cNvSpPr txBox="1">
            <a:spLocks/>
          </p:cNvSpPr>
          <p:nvPr/>
        </p:nvSpPr>
        <p:spPr>
          <a:xfrm>
            <a:off x="396240" y="937261"/>
            <a:ext cx="11544146" cy="153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ym typeface="Symbol" panose="05050102010706020507" pitchFamily="18" charset="2"/>
              </a:rPr>
              <a:t>Stronger ageing  stronger self-recovery (true at moderate ageing);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ym typeface="Symbol" panose="05050102010706020507" pitchFamily="18" charset="2"/>
              </a:rPr>
              <a:t>No ageing  no recovery;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Very strong ageing </a:t>
            </a:r>
            <a:r>
              <a:rPr lang="en-US" sz="2000" dirty="0">
                <a:sym typeface="Symbol" panose="05050102010706020507" pitchFamily="18" charset="2"/>
              </a:rPr>
              <a:t> notable recovery.</a:t>
            </a:r>
            <a:endParaRPr lang="ru-RU" sz="2000" dirty="0"/>
          </a:p>
        </p:txBody>
      </p:sp>
      <p:pic>
        <p:nvPicPr>
          <p:cNvPr id="40" name="Рисунок 39" descr="Изображение выглядит как текст, диаграмма, снимок экрана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C71012-6029-5A85-5355-1241281F1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474866"/>
            <a:ext cx="5594350" cy="390820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5137DE-97C9-771F-53D6-CCAC3C5662AF}"/>
              </a:ext>
            </a:extLst>
          </p:cNvPr>
          <p:cNvSpPr txBox="1"/>
          <p:nvPr/>
        </p:nvSpPr>
        <p:spPr>
          <a:xfrm>
            <a:off x="1172119" y="2614040"/>
            <a:ext cx="14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160 days of YETS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2023 - 2024</a:t>
            </a:r>
            <a:endParaRPr lang="ru-RU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859489-B7EE-EE4F-3A28-A4A2704B1741}"/>
              </a:ext>
            </a:extLst>
          </p:cNvPr>
          <p:cNvSpPr txBox="1"/>
          <p:nvPr/>
        </p:nvSpPr>
        <p:spPr>
          <a:xfrm>
            <a:off x="6977735" y="263777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2024 - 2025</a:t>
            </a:r>
            <a:endParaRPr lang="ru-RU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E22E40F-45FA-A6C2-BC7A-0CC2F64A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633" y="5218368"/>
            <a:ext cx="989213" cy="5108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рямоугольный, Красочность, пикс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565E2-3062-470F-5D0F-BA4A5DC6F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2"/>
          <a:stretch/>
        </p:blipFill>
        <p:spPr>
          <a:xfrm>
            <a:off x="2321856" y="5141120"/>
            <a:ext cx="719794" cy="73626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прямоугольный, Красочность, пикс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01ECF7-A6E5-D41F-6A6F-7D213B128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3"/>
          <a:stretch/>
        </p:blipFill>
        <p:spPr>
          <a:xfrm>
            <a:off x="3053555" y="5110402"/>
            <a:ext cx="774700" cy="7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3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07621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laser calibration system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AB8BD-1D05-4058-815B-8ADF89F1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970245"/>
            <a:ext cx="6424515" cy="30603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000" dirty="0"/>
              <a:t>Essential tool to calibrate the detector and monitor the MCP-PMT response;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000" dirty="0"/>
              <a:t>Light from a single laser delivered to 208 channels;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000" dirty="0"/>
              <a:t>Dedicated fibers traced through both detectors</a:t>
            </a:r>
            <a:br>
              <a:rPr lang="en-US" sz="2000" dirty="0"/>
            </a:br>
            <a:r>
              <a:rPr lang="en-US" sz="2000" dirty="0"/>
              <a:t>to monitor for possible radiation damage;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000" dirty="0"/>
              <a:t>“Non-invasive” solution to monitor and correct for laser light instability with the photon leakage via fiber walls.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461622-EEB3-496C-A394-F876B62E0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10" y="1648871"/>
            <a:ext cx="2496556" cy="1194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653CA4AE-A5B4-E851-88AA-4A12385F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800A9FE5-0838-1A9A-455D-CDE3BB87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24/26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4" name="Рисунок 13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90BC56-F00A-525F-05CA-44081D4E2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769">
            <a:off x="6820896" y="226192"/>
            <a:ext cx="1678688" cy="15819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Электронная техника, электроника, Электрическая проводка, ка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DECCF-A41B-0B4C-A11F-E7E45399B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26389" r="3549" b="3796"/>
          <a:stretch/>
        </p:blipFill>
        <p:spPr>
          <a:xfrm>
            <a:off x="6857010" y="2949351"/>
            <a:ext cx="2565876" cy="3398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BED052-0526-4DCC-95FA-D3E9EE4D9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8501" r="46411" b="4089"/>
          <a:stretch/>
        </p:blipFill>
        <p:spPr>
          <a:xfrm>
            <a:off x="4508350" y="3944145"/>
            <a:ext cx="2182865" cy="22481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8B596FB-891F-4F24-849E-DA297240B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2835" r="2820" b="10643"/>
          <a:stretch/>
        </p:blipFill>
        <p:spPr>
          <a:xfrm>
            <a:off x="266700" y="3944145"/>
            <a:ext cx="4169139" cy="224815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0060FA-1044-9DBD-3600-313527C46376}"/>
              </a:ext>
            </a:extLst>
          </p:cNvPr>
          <p:cNvSpPr/>
          <p:nvPr/>
        </p:nvSpPr>
        <p:spPr>
          <a:xfrm>
            <a:off x="9553167" y="5487360"/>
            <a:ext cx="2601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FreeSansBold"/>
              </a:rPr>
              <a:t>1-to-64 optical splitter boxes</a:t>
            </a:r>
            <a:br>
              <a:rPr lang="en-US" sz="1400" b="1" dirty="0">
                <a:latin typeface="FreeSansBold"/>
              </a:rPr>
            </a:br>
            <a:r>
              <a:rPr lang="en-US" sz="1400" b="1" dirty="0">
                <a:latin typeface="FreeSansBold"/>
              </a:rPr>
              <a:t>custom-made to deliver 440 nm light from a single laser to 208 detector channels</a:t>
            </a:r>
            <a:endParaRPr lang="ru-RU" sz="1400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0DF8B9B-58E7-8BC9-E4A4-8EA6AAE9C439}"/>
              </a:ext>
            </a:extLst>
          </p:cNvPr>
          <p:cNvCxnSpPr>
            <a:cxnSpLocks/>
          </p:cNvCxnSpPr>
          <p:nvPr/>
        </p:nvCxnSpPr>
        <p:spPr>
          <a:xfrm flipV="1">
            <a:off x="9553167" y="5585460"/>
            <a:ext cx="0" cy="7626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73449B-CB87-A4D8-0B5A-A21ED525E563}"/>
              </a:ext>
            </a:extLst>
          </p:cNvPr>
          <p:cNvSpPr/>
          <p:nvPr/>
        </p:nvSpPr>
        <p:spPr>
          <a:xfrm>
            <a:off x="7928614" y="164962"/>
            <a:ext cx="3666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FreeSansBold"/>
              </a:rPr>
              <a:t>← “PMT view” of the radiators – black</a:t>
            </a:r>
            <a:br>
              <a:rPr lang="en-US" sz="1400" b="1" dirty="0">
                <a:latin typeface="FreeSansBold"/>
              </a:rPr>
            </a:br>
            <a:r>
              <a:rPr lang="en-US" sz="1400" b="1" dirty="0">
                <a:latin typeface="FreeSansBold"/>
              </a:rPr>
              <a:t>     edge to suppress backward signals (&gt; x20).</a:t>
            </a:r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F43E025-F698-89D9-7A12-EDD8D9BB526C}"/>
              </a:ext>
            </a:extLst>
          </p:cNvPr>
          <p:cNvSpPr/>
          <p:nvPr/>
        </p:nvSpPr>
        <p:spPr>
          <a:xfrm>
            <a:off x="126001" y="6167094"/>
            <a:ext cx="6705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FreeSansBold"/>
              </a:rPr>
              <a:t>↑ FT0 reference PMT module with a laser intensity monitoring loop and return inputs ↑</a:t>
            </a:r>
            <a:endParaRPr lang="ru-RU" sz="1400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6D6235E-0EC4-C021-4897-F09AF2606FE5}"/>
              </a:ext>
            </a:extLst>
          </p:cNvPr>
          <p:cNvCxnSpPr>
            <a:cxnSpLocks/>
          </p:cNvCxnSpPr>
          <p:nvPr/>
        </p:nvCxnSpPr>
        <p:spPr>
          <a:xfrm>
            <a:off x="5506720" y="2611120"/>
            <a:ext cx="2951480" cy="1499628"/>
          </a:xfrm>
          <a:prstGeom prst="straightConnector1">
            <a:avLst/>
          </a:prstGeom>
          <a:ln w="12700">
            <a:solidFill>
              <a:srgbClr val="E3A80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85D4045-A5F7-AB47-FD6E-97C50E126604}"/>
              </a:ext>
            </a:extLst>
          </p:cNvPr>
          <p:cNvCxnSpPr>
            <a:cxnSpLocks/>
          </p:cNvCxnSpPr>
          <p:nvPr/>
        </p:nvCxnSpPr>
        <p:spPr>
          <a:xfrm flipV="1">
            <a:off x="5506720" y="2174416"/>
            <a:ext cx="2633228" cy="304624"/>
          </a:xfrm>
          <a:prstGeom prst="straightConnector1">
            <a:avLst/>
          </a:prstGeom>
          <a:ln w="12700">
            <a:solidFill>
              <a:srgbClr val="E3A80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A15BB57-759B-3776-F43C-8C97F674C834}"/>
              </a:ext>
            </a:extLst>
          </p:cNvPr>
          <p:cNvCxnSpPr>
            <a:cxnSpLocks/>
          </p:cNvCxnSpPr>
          <p:nvPr/>
        </p:nvCxnSpPr>
        <p:spPr>
          <a:xfrm flipH="1">
            <a:off x="3674269" y="3661890"/>
            <a:ext cx="1362814" cy="1260154"/>
          </a:xfrm>
          <a:prstGeom prst="straightConnector1">
            <a:avLst/>
          </a:prstGeom>
          <a:ln w="12700">
            <a:solidFill>
              <a:srgbClr val="E3A80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FCFB09-E943-DD37-E95A-DFEAC9F18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658" y="3618730"/>
            <a:ext cx="2619483" cy="1868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217238-5FF1-8DA0-E559-09FA49E51C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48"/>
          <a:stretch/>
        </p:blipFill>
        <p:spPr>
          <a:xfrm>
            <a:off x="9541513" y="734781"/>
            <a:ext cx="2624780" cy="28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9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>
            <a:extLst>
              <a:ext uri="{FF2B5EF4-FFF2-40B4-BE49-F238E27FC236}">
                <a16:creationId xmlns:a16="http://schemas.microsoft.com/office/drawing/2014/main" id="{0CFCBD5B-62A7-4340-CF55-1807CC8E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AC866C40-3DE3-DBD7-0B5A-0437BBBF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25/26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7FB48DD-96B4-1A0E-039C-6FD6431A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Stability of the laser calibration system</a:t>
            </a:r>
            <a:endParaRPr lang="ru-RU" sz="3000" b="1" dirty="0">
              <a:latin typeface="+mn-lt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0101B20-D90B-885D-ABAB-86C03D63E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888621"/>
            <a:ext cx="11529060" cy="13001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dirty="0"/>
              <a:t>Fiber transparency is stable within ±1% over the 5 months-long YETS periods;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dirty="0"/>
              <a:t>Sample rad-hard fiber degrades by &lt;5% after </a:t>
            </a:r>
            <a:r>
              <a:rPr lang="en-US" sz="2000" b="0" i="1" dirty="0">
                <a:solidFill>
                  <a:schemeClr val="tx1"/>
                </a:solidFill>
              </a:rPr>
              <a:t>4*10</a:t>
            </a:r>
            <a:r>
              <a:rPr lang="en-US" sz="2000" b="0" i="1" baseline="30000" dirty="0">
                <a:solidFill>
                  <a:schemeClr val="tx1"/>
                </a:solidFill>
              </a:rPr>
              <a:t>12</a:t>
            </a:r>
            <a:r>
              <a:rPr lang="en-US" sz="2000" b="0" i="1" dirty="0">
                <a:solidFill>
                  <a:schemeClr val="tx1"/>
                </a:solidFill>
              </a:rPr>
              <a:t> </a:t>
            </a:r>
            <a:r>
              <a:rPr lang="en-US" sz="2000" b="0" i="1" dirty="0" err="1">
                <a:solidFill>
                  <a:schemeClr val="tx1"/>
                </a:solidFill>
              </a:rPr>
              <a:t>n</a:t>
            </a:r>
            <a:r>
              <a:rPr lang="en-US" sz="2000" b="0" i="1" baseline="-25000" dirty="0" err="1">
                <a:solidFill>
                  <a:schemeClr val="tx1"/>
                </a:solidFill>
              </a:rPr>
              <a:t>eqv</a:t>
            </a:r>
            <a:r>
              <a:rPr lang="en-US" sz="2000" b="0" i="1" dirty="0">
                <a:solidFill>
                  <a:schemeClr val="tx1"/>
                </a:solidFill>
              </a:rPr>
              <a:t>/cm fluence</a:t>
            </a:r>
            <a:r>
              <a:rPr lang="en-US" sz="2000" b="0" dirty="0">
                <a:solidFill>
                  <a:schemeClr val="tx1"/>
                </a:solidFill>
              </a:rPr>
              <a:t>, but on-detector fibers get ~x10 less.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ru-RU" sz="20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ru-RU" sz="2000" dirty="0"/>
          </a:p>
        </p:txBody>
      </p:sp>
      <p:pic>
        <p:nvPicPr>
          <p:cNvPr id="12" name="Рисунок 11" descr="Изображение выглядит как текст, График, снимок экрана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D05D5E-7B86-9288-8DA4-54F04D150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94" y="1842124"/>
            <a:ext cx="5954922" cy="455877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График, диаграмма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A27A77-8084-D9E5-FEAA-F5E79DE08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"/>
          <a:stretch/>
        </p:blipFill>
        <p:spPr>
          <a:xfrm>
            <a:off x="266700" y="1842125"/>
            <a:ext cx="5789552" cy="45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7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57505"/>
            <a:ext cx="10138947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Cherenkov detector</a:t>
            </a:r>
            <a:endParaRPr lang="ru-RU" sz="3000" b="1" dirty="0">
              <a:latin typeface="+mn-lt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CBABE0-5DBE-482E-ADBD-09D94ADAD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9E33AB-CC06-484B-AD4E-05F6F115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3/26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0E23DA-74BE-4AEA-BF0E-2F685EAE6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8368" b="3650"/>
          <a:stretch/>
        </p:blipFill>
        <p:spPr>
          <a:xfrm>
            <a:off x="6328433" y="2335892"/>
            <a:ext cx="5580192" cy="3949163"/>
          </a:xfrm>
          <a:prstGeom prst="rect">
            <a:avLst/>
          </a:prstGeom>
        </p:spPr>
      </p:pic>
      <p:sp>
        <p:nvSpPr>
          <p:cNvPr id="13" name="Звезда: 7 точек 12">
            <a:extLst>
              <a:ext uri="{FF2B5EF4-FFF2-40B4-BE49-F238E27FC236}">
                <a16:creationId xmlns:a16="http://schemas.microsoft.com/office/drawing/2014/main" id="{CC6ED8EC-42F1-447E-BF30-510A4B318529}"/>
              </a:ext>
            </a:extLst>
          </p:cNvPr>
          <p:cNvSpPr/>
          <p:nvPr/>
        </p:nvSpPr>
        <p:spPr>
          <a:xfrm rot="3563224">
            <a:off x="10645463" y="3270963"/>
            <a:ext cx="479653" cy="479653"/>
          </a:xfrm>
          <a:prstGeom prst="star7">
            <a:avLst>
              <a:gd name="adj" fmla="val 18371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DCBAE-EBFE-496B-B17C-C9E9B824CB59}"/>
              </a:ext>
            </a:extLst>
          </p:cNvPr>
          <p:cNvSpPr txBox="1"/>
          <p:nvPr/>
        </p:nvSpPr>
        <p:spPr>
          <a:xfrm>
            <a:off x="10710583" y="3723361"/>
            <a:ext cx="1509586" cy="958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FT0-C</a:t>
            </a:r>
          </a:p>
          <a:p>
            <a:pPr algn="ctr"/>
            <a:r>
              <a:rPr lang="en-US" dirty="0"/>
              <a:t>-3.3 &lt; </a:t>
            </a:r>
            <a:r>
              <a:rPr lang="en-US" dirty="0">
                <a:sym typeface="Symbol" panose="05050102010706020507" pitchFamily="18" charset="2"/>
              </a:rPr>
              <a:t></a:t>
            </a:r>
            <a:r>
              <a:rPr lang="en-US" dirty="0"/>
              <a:t> &lt; -2</a:t>
            </a:r>
            <a:r>
              <a:rPr lang="ru-RU" dirty="0"/>
              <a:t>.</a:t>
            </a:r>
            <a:r>
              <a:rPr lang="en-US" dirty="0"/>
              <a:t>1</a:t>
            </a:r>
          </a:p>
          <a:p>
            <a:pPr algn="ctr"/>
            <a:r>
              <a:rPr lang="ru-RU" dirty="0"/>
              <a:t>-</a:t>
            </a:r>
            <a:r>
              <a:rPr lang="en-US" dirty="0"/>
              <a:t>1m from 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DD627-7056-43AF-AE29-B75C67A2BFE5}"/>
              </a:ext>
            </a:extLst>
          </p:cNvPr>
          <p:cNvSpPr txBox="1"/>
          <p:nvPr/>
        </p:nvSpPr>
        <p:spPr>
          <a:xfrm>
            <a:off x="7087033" y="5130635"/>
            <a:ext cx="1927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DDDDDD"/>
                </a:solidFill>
              </a:rPr>
              <a:t>FV0 sub-detector</a:t>
            </a:r>
            <a:r>
              <a:rPr lang="en-US" sz="1600" b="1" dirty="0">
                <a:solidFill>
                  <a:srgbClr val="DDDDDD"/>
                </a:solidFill>
              </a:rPr>
              <a:t>  </a:t>
            </a:r>
          </a:p>
          <a:p>
            <a:pPr algn="ctr"/>
            <a:r>
              <a:rPr lang="en-US" sz="1600" dirty="0">
                <a:solidFill>
                  <a:srgbClr val="DDDDDD"/>
                </a:solidFill>
              </a:rPr>
              <a:t>3m from IP</a:t>
            </a:r>
          </a:p>
          <a:p>
            <a:pPr algn="ctr"/>
            <a:r>
              <a:rPr lang="en-US" sz="1600" dirty="0">
                <a:solidFill>
                  <a:srgbClr val="DDDDDD"/>
                </a:solidFill>
              </a:rPr>
              <a:t>2.2 &lt; </a:t>
            </a:r>
            <a:r>
              <a:rPr lang="en-US" sz="1600" dirty="0">
                <a:solidFill>
                  <a:srgbClr val="DDDDDD"/>
                </a:solidFill>
                <a:sym typeface="Symbol" panose="05050102010706020507" pitchFamily="18" charset="2"/>
              </a:rPr>
              <a:t></a:t>
            </a:r>
            <a:r>
              <a:rPr lang="en-US" sz="1600" dirty="0">
                <a:solidFill>
                  <a:srgbClr val="DDDDDD"/>
                </a:solidFill>
              </a:rPr>
              <a:t> &lt; 5</a:t>
            </a:r>
            <a:r>
              <a:rPr lang="ru-RU" sz="1600" dirty="0">
                <a:solidFill>
                  <a:srgbClr val="DDDDDD"/>
                </a:solidFill>
              </a:rPr>
              <a:t>.</a:t>
            </a:r>
            <a:r>
              <a:rPr lang="en-US" sz="1600" dirty="0">
                <a:solidFill>
                  <a:srgbClr val="DDDDDD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D2509E-4C70-4BA8-8559-ADFA56D97787}"/>
              </a:ext>
            </a:extLst>
          </p:cNvPr>
          <p:cNvSpPr txBox="1"/>
          <p:nvPr/>
        </p:nvSpPr>
        <p:spPr>
          <a:xfrm>
            <a:off x="9779569" y="4871069"/>
            <a:ext cx="1449354" cy="958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FT0-A</a:t>
            </a:r>
          </a:p>
          <a:p>
            <a:pPr algn="ctr"/>
            <a:r>
              <a:rPr lang="en-US" dirty="0"/>
              <a:t>3.5 &lt; </a:t>
            </a:r>
            <a:r>
              <a:rPr lang="en-US" dirty="0">
                <a:sym typeface="Symbol" panose="05050102010706020507" pitchFamily="18" charset="2"/>
              </a:rPr>
              <a:t></a:t>
            </a:r>
            <a:r>
              <a:rPr lang="en-US" dirty="0"/>
              <a:t> &lt; 4</a:t>
            </a:r>
            <a:r>
              <a:rPr lang="ru-RU" dirty="0"/>
              <a:t>.</a:t>
            </a:r>
            <a:r>
              <a:rPr lang="en-US" dirty="0"/>
              <a:t>9</a:t>
            </a:r>
          </a:p>
          <a:p>
            <a:pPr algn="ctr"/>
            <a:r>
              <a:rPr lang="en-US" dirty="0"/>
              <a:t>3m from IP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13AC211-57C3-4ABE-8AC3-A17B8412349E}"/>
              </a:ext>
            </a:extLst>
          </p:cNvPr>
          <p:cNvCxnSpPr>
            <a:cxnSpLocks/>
          </p:cNvCxnSpPr>
          <p:nvPr/>
        </p:nvCxnSpPr>
        <p:spPr>
          <a:xfrm flipH="1" flipV="1">
            <a:off x="8408495" y="4444914"/>
            <a:ext cx="1726496" cy="68572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33EE21-3BEB-4489-AFB3-4DCB514BF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283">
            <a:off x="8092817" y="3696708"/>
            <a:ext cx="348078" cy="3480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3D527F-082F-47AC-A00E-60962DF4B58A}"/>
              </a:ext>
            </a:extLst>
          </p:cNvPr>
          <p:cNvSpPr txBox="1"/>
          <p:nvPr/>
        </p:nvSpPr>
        <p:spPr>
          <a:xfrm>
            <a:off x="10710583" y="3365283"/>
            <a:ext cx="341502" cy="31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5E84CF-1FAA-4918-B019-CC7AE5E8D401}"/>
              </a:ext>
            </a:extLst>
          </p:cNvPr>
          <p:cNvSpPr txBox="1"/>
          <p:nvPr/>
        </p:nvSpPr>
        <p:spPr>
          <a:xfrm>
            <a:off x="10493715" y="6115778"/>
            <a:ext cx="1698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* Banana for scale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4934C2-7A4A-18A5-B1EF-30000D58B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970">
            <a:off x="402976" y="3442185"/>
            <a:ext cx="2263913" cy="2283376"/>
          </a:xfrm>
          <a:prstGeom prst="rect">
            <a:avLst/>
          </a:prstGeom>
          <a:effectLst>
            <a:outerShdw blurRad="165100" dist="114300" dir="2520000" algn="l" rotWithShape="0">
              <a:prstClr val="black">
                <a:alpha val="56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FF31E0-FFB4-6655-B89B-B0C829DC49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/>
          <a:stretch/>
        </p:blipFill>
        <p:spPr>
          <a:xfrm>
            <a:off x="3996140" y="3313006"/>
            <a:ext cx="2104319" cy="2371561"/>
          </a:xfrm>
          <a:prstGeom prst="rect">
            <a:avLst/>
          </a:prstGeom>
          <a:effectLst>
            <a:outerShdw blurRad="165100" dist="114300" dir="2520000" algn="tl" rotWithShape="0">
              <a:prstClr val="black">
                <a:alpha val="56000"/>
              </a:prst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E643665-D0B3-12BD-FDB2-411056F0CABD}"/>
              </a:ext>
            </a:extLst>
          </p:cNvPr>
          <p:cNvSpPr/>
          <p:nvPr/>
        </p:nvSpPr>
        <p:spPr>
          <a:xfrm>
            <a:off x="8452310" y="290075"/>
            <a:ext cx="326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← FT0-A fully-assembled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ED85CEA-557A-DFA4-B494-C1DC7CDA82CF}"/>
              </a:ext>
            </a:extLst>
          </p:cNvPr>
          <p:cNvSpPr/>
          <p:nvPr/>
        </p:nvSpPr>
        <p:spPr>
          <a:xfrm>
            <a:off x="2706223" y="4777441"/>
            <a:ext cx="1416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←     FT0     → Cherenkov module </a:t>
            </a:r>
            <a:b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</a:b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(4 channels)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51C2C1-4893-0FE9-31ED-F9EB7E7B0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43" y="1015974"/>
            <a:ext cx="3532969" cy="1335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15AB8BD-1D05-4058-815B-8ADF89F1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883034"/>
            <a:ext cx="5623561" cy="130849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Two arrays of Cherenkov counters</a:t>
            </a:r>
            <a:r>
              <a:rPr lang="en-US" sz="2000" dirty="0"/>
              <a:t>: 96 &amp; 112 fused silica radiators coupled to 52 </a:t>
            </a:r>
            <a:r>
              <a:rPr lang="en-US" sz="2000" dirty="0" err="1"/>
              <a:t>multianode</a:t>
            </a:r>
            <a:r>
              <a:rPr lang="en-US" sz="2000" dirty="0"/>
              <a:t> </a:t>
            </a:r>
            <a:r>
              <a:rPr lang="en-US" sz="2000" dirty="0" err="1"/>
              <a:t>Planacon</a:t>
            </a:r>
            <a:r>
              <a:rPr lang="en-US" sz="2000" dirty="0"/>
              <a:t> XP85002/ FIT-Q MCP-PMTs (custom backplane).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E040074-052B-41F9-88E6-C9E0CF2517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8061" r="19903" b="13702"/>
          <a:stretch/>
        </p:blipFill>
        <p:spPr>
          <a:xfrm>
            <a:off x="5862994" y="357505"/>
            <a:ext cx="2589316" cy="197838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FCE0B92-612E-498C-84DC-3D75192F9F8E}"/>
              </a:ext>
            </a:extLst>
          </p:cNvPr>
          <p:cNvSpPr/>
          <p:nvPr/>
        </p:nvSpPr>
        <p:spPr>
          <a:xfrm>
            <a:off x="59285" y="5887768"/>
            <a:ext cx="834921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FreeSansBold"/>
              </a:rPr>
              <a:t>Planacon upgrade for ALICE FIT – </a:t>
            </a:r>
            <a:r>
              <a:rPr lang="pl-PL" sz="1300" dirty="0">
                <a:solidFill>
                  <a:srgbClr val="0070C0"/>
                </a:solidFill>
                <a:latin typeface="FreeSansBold"/>
                <a:hlinkClick r:id="rId8"/>
              </a:rPr>
              <a:t>NIM A 952 (2020) 161689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FreeSansBold"/>
              </a:rPr>
              <a:t> (RICH-2018 proceedings)</a:t>
            </a:r>
          </a:p>
          <a:p>
            <a:pPr>
              <a:spcAft>
                <a:spcPts val="300"/>
              </a:spcAft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FreeSansBold"/>
              </a:rPr>
              <a:t>Bench testing of the ALICE FIT Planacons – </a:t>
            </a:r>
            <a:r>
              <a:rPr lang="en-US" sz="1300" dirty="0">
                <a:solidFill>
                  <a:srgbClr val="0070C0"/>
                </a:solidFill>
                <a:latin typeface="FreeSans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 16 (2021) P12032</a:t>
            </a:r>
            <a:r>
              <a:rPr lang="en-US" sz="1300" dirty="0">
                <a:solidFill>
                  <a:srgbClr val="3366FF"/>
                </a:solidFill>
                <a:latin typeface="FreeSans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13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B7B1422-6922-7B53-E4C0-EE39082F315F}"/>
              </a:ext>
            </a:extLst>
          </p:cNvPr>
          <p:cNvSpPr txBox="1">
            <a:spLocks/>
          </p:cNvSpPr>
          <p:nvPr/>
        </p:nvSpPr>
        <p:spPr>
          <a:xfrm>
            <a:off x="274045" y="1961410"/>
            <a:ext cx="5974355" cy="153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Now completing its 4</a:t>
            </a:r>
            <a:r>
              <a:rPr lang="en-US" sz="2000" b="1" u="sng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 year in operation: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First large-scale deployment of the </a:t>
            </a:r>
            <a:r>
              <a:rPr lang="en-US" sz="2000" dirty="0" err="1"/>
              <a:t>Planacons</a:t>
            </a:r>
            <a:r>
              <a:rPr lang="en-US" sz="2000" dirty="0"/>
              <a:t> in HEP;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First large-scale deployment of MCP-PMTs in a hadron collider experiment.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79B651-8853-98A0-42EA-298B51C24E50}"/>
              </a:ext>
            </a:extLst>
          </p:cNvPr>
          <p:cNvSpPr/>
          <p:nvPr/>
        </p:nvSpPr>
        <p:spPr>
          <a:xfrm>
            <a:off x="9039643" y="685251"/>
            <a:ext cx="3152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↓ FT0-C half – back view without covers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1D2A28E-B184-5F67-B861-D597C2C9029C}"/>
              </a:ext>
            </a:extLst>
          </p:cNvPr>
          <p:cNvCxnSpPr/>
          <p:nvPr/>
        </p:nvCxnSpPr>
        <p:spPr>
          <a:xfrm flipV="1">
            <a:off x="2660043" y="4204607"/>
            <a:ext cx="69058" cy="4793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0755EC2-94EB-919B-5C1E-D4112A3EFFF9}"/>
              </a:ext>
            </a:extLst>
          </p:cNvPr>
          <p:cNvSpPr/>
          <p:nvPr/>
        </p:nvSpPr>
        <p:spPr>
          <a:xfrm>
            <a:off x="2315170" y="4184089"/>
            <a:ext cx="1416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  20 mm </a:t>
            </a:r>
          </a:p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quartz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7FD2680-E494-2BB9-9957-174AE138E6C6}"/>
              </a:ext>
            </a:extLst>
          </p:cNvPr>
          <p:cNvSpPr/>
          <p:nvPr/>
        </p:nvSpPr>
        <p:spPr>
          <a:xfrm>
            <a:off x="2093901" y="3448451"/>
            <a:ext cx="2091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← 2-inch | 25 </a:t>
            </a:r>
            <a:r>
              <a:rPr lang="el-GR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μ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m-pore → 8x8 anode | 2x2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FreeSansBold"/>
              </a:rPr>
              <a:t>ch.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FreeSansBold"/>
            </a:endParaRPr>
          </a:p>
          <a:p>
            <a:pPr algn="ctr"/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FreeSansBold"/>
              </a:rPr>
              <a:t>non-ALD</a:t>
            </a:r>
          </a:p>
        </p:txBody>
      </p:sp>
    </p:spTree>
    <p:extLst>
      <p:ext uri="{BB962C8B-B14F-4D97-AF65-F5344CB8AC3E}">
        <p14:creationId xmlns:p14="http://schemas.microsoft.com/office/powerpoint/2010/main" val="1465335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36652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Conclusions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AB8BD-1D05-4058-815B-8ADF89F1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950618"/>
            <a:ext cx="11612880" cy="512957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100"/>
              </a:spcAft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ALICE FIT-FT0 – success story of the using the cost-effective* MCP-PMTs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Key contributor to the </a:t>
            </a:r>
            <a:r>
              <a:rPr lang="en-US" sz="2000" b="1" u="sng" dirty="0"/>
              <a:t>remarkable time resolution</a:t>
            </a:r>
            <a:r>
              <a:rPr lang="ru-RU" sz="2000" b="1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 Pb-Pb collisions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 = 4.4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ps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;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u="sng" dirty="0"/>
              <a:t>Handling high photon fluxes &amp; AAC</a:t>
            </a:r>
            <a:r>
              <a:rPr lang="en-US" sz="2000" dirty="0"/>
              <a:t>: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~10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p.e.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/cm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/s | 600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/cm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Profit of the low-resistance MCPs with 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τ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0.3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u="sng" dirty="0"/>
              <a:t>AAC limit is B-field dependent</a:t>
            </a:r>
            <a:r>
              <a:rPr lang="en-US" sz="2000" dirty="0"/>
              <a:t>,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and peculiarly correlated to the tilt angle for the maximum gain.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Beyond 1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C/cm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IAC the </a:t>
            </a:r>
            <a:r>
              <a:rPr lang="en-US" sz="2000" b="1" u="sng" dirty="0">
                <a:sym typeface="Symbol" panose="05050102010706020507" pitchFamily="18" charset="2"/>
              </a:rPr>
              <a:t>strong ageing is balanced by HV increase without timing deterioration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Profit of the large Cherenkov yield (2 cm of quartz + VUV-sensitivity);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u="sng" dirty="0">
                <a:sym typeface="Symbol" panose="05050102010706020507" pitchFamily="18" charset="2"/>
              </a:rPr>
              <a:t>Outliers in terms of DCR and </a:t>
            </a:r>
            <a:r>
              <a:rPr lang="en-US" sz="2000" b="1" u="sng" dirty="0" err="1">
                <a:sym typeface="Symbol" panose="05050102010706020507" pitchFamily="18" charset="2"/>
              </a:rPr>
              <a:t>afterpulsing</a:t>
            </a:r>
            <a:r>
              <a:rPr lang="en-US" sz="2000" b="1" u="sng" dirty="0">
                <a:sym typeface="Symbol" panose="05050102010706020507" pitchFamily="18" charset="2"/>
              </a:rPr>
              <a:t> age notably faster;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u="sng" dirty="0">
                <a:sym typeface="Symbol" panose="05050102010706020507" pitchFamily="18" charset="2"/>
              </a:rPr>
              <a:t>Self-recovery of the aged MCP-PMTs</a:t>
            </a:r>
            <a:r>
              <a:rPr lang="en-US" sz="2000" b="1" dirty="0"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– newly observed effect (to be scrutinized during the LS3).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Among the unpleasant surprises: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Vacuum microleak (1 case), non-repairable HV breakdown across the MCP (1 case).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6E4FA-E23F-40B8-8B8B-6028E4B99D25}"/>
              </a:ext>
            </a:extLst>
          </p:cNvPr>
          <p:cNvSpPr txBox="1"/>
          <p:nvPr/>
        </p:nvSpPr>
        <p:spPr>
          <a:xfrm>
            <a:off x="9709155" y="6104474"/>
            <a:ext cx="264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(*25 µm pore size, non-ALD)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46FE5901-3520-06B4-4C0C-6135BE7E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9B49E2AB-5FFE-A3C3-F071-47406EDE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26/26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147BA1C-0A47-8338-3C40-16ED2B7C2695}"/>
              </a:ext>
            </a:extLst>
          </p:cNvPr>
          <p:cNvGrpSpPr/>
          <p:nvPr/>
        </p:nvGrpSpPr>
        <p:grpSpPr>
          <a:xfrm rot="888869">
            <a:off x="8980742" y="355101"/>
            <a:ext cx="3173052" cy="711360"/>
            <a:chOff x="8716058" y="416329"/>
            <a:chExt cx="3173052" cy="7113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060D6B-ADE4-512D-65EC-2F7341F061DF}"/>
                </a:ext>
              </a:extLst>
            </p:cNvPr>
            <p:cNvSpPr txBox="1"/>
            <p:nvPr/>
          </p:nvSpPr>
          <p:spPr>
            <a:xfrm rot="21047621">
              <a:off x="8716058" y="416329"/>
              <a:ext cx="317305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u="sng" dirty="0">
                  <a:solidFill>
                    <a:schemeClr val="accent4">
                      <a:lumMod val="75000"/>
                    </a:schemeClr>
                  </a:solidFill>
                </a:rPr>
                <a:t>The first large-scale</a:t>
              </a:r>
              <a:br>
                <a:rPr lang="en-US" sz="2000" i="1" u="sng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US" sz="2000" i="1" u="sng" dirty="0" err="1">
                  <a:solidFill>
                    <a:schemeClr val="accent4">
                      <a:lumMod val="75000"/>
                    </a:schemeClr>
                  </a:solidFill>
                </a:rPr>
                <a:t>Planacon</a:t>
              </a:r>
              <a:r>
                <a:rPr lang="en-US" sz="2000" i="1" u="sng" dirty="0">
                  <a:solidFill>
                    <a:schemeClr val="accent4">
                      <a:lumMod val="75000"/>
                    </a:schemeClr>
                  </a:solidFill>
                </a:rPr>
                <a:t> application in HEP!</a:t>
              </a:r>
              <a:endParaRPr lang="ru-RU" sz="2000" i="1" u="sng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E04F4546-655C-F4B3-7635-FF028AADB916}"/>
                </a:ext>
              </a:extLst>
            </p:cNvPr>
            <p:cNvSpPr/>
            <p:nvPr/>
          </p:nvSpPr>
          <p:spPr>
            <a:xfrm rot="21049303">
              <a:off x="8737824" y="429625"/>
              <a:ext cx="3129520" cy="698064"/>
            </a:xfrm>
            <a:prstGeom prst="round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4387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92" y="1638994"/>
            <a:ext cx="7511416" cy="81946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Thanks a lot for your attention!</a:t>
            </a:r>
            <a:endParaRPr lang="ru-RU" sz="3600" b="1" dirty="0">
              <a:latin typeface="+mn-lt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BE9A22D-D16D-423E-85A8-DE1B6BA25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0" y="3756126"/>
            <a:ext cx="1910659" cy="16703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/>
              <a:t>More on the</a:t>
            </a:r>
            <a:br>
              <a:rPr lang="en-US" sz="2400" b="1" dirty="0"/>
            </a:br>
            <a:r>
              <a:rPr lang="en-US" sz="2400" b="1" dirty="0">
                <a:hlinkClick r:id="rId2"/>
              </a:rPr>
              <a:t>ALICE FIT</a:t>
            </a:r>
            <a:br>
              <a:rPr lang="en-US" sz="2400" b="1" dirty="0">
                <a:hlinkClick r:id="rId2"/>
              </a:rPr>
            </a:br>
            <a:r>
              <a:rPr lang="en-US" sz="2400" b="1" dirty="0">
                <a:hlinkClick r:id="rId2"/>
              </a:rPr>
              <a:t>on YouTube</a:t>
            </a:r>
            <a:endParaRPr lang="en-US" sz="2400" b="1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18C2224-3503-4D7A-AD8E-76304EE0E39D}"/>
              </a:ext>
            </a:extLst>
          </p:cNvPr>
          <p:cNvGrpSpPr/>
          <p:nvPr/>
        </p:nvGrpSpPr>
        <p:grpSpPr>
          <a:xfrm>
            <a:off x="6483740" y="3531448"/>
            <a:ext cx="1492042" cy="1896059"/>
            <a:chOff x="10187507" y="2499054"/>
            <a:chExt cx="1051994" cy="133685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D976F67-E959-4751-9BE8-6D42B97F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7507" y="2815881"/>
              <a:ext cx="1051994" cy="1020027"/>
            </a:xfrm>
            <a:prstGeom prst="rect">
              <a:avLst/>
            </a:prstGeom>
          </p:spPr>
        </p:pic>
        <p:pic>
          <p:nvPicPr>
            <p:cNvPr id="1026" name="Picture 2" descr="The YouTube logo: a history | Creative Bloq">
              <a:extLst>
                <a:ext uri="{FF2B5EF4-FFF2-40B4-BE49-F238E27FC236}">
                  <a16:creationId xmlns:a16="http://schemas.microsoft.com/office/drawing/2014/main" id="{BA77DEB3-93CA-4E2B-B3A5-6DAF2406FE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49" b="22318"/>
            <a:stretch/>
          </p:blipFill>
          <p:spPr bwMode="auto">
            <a:xfrm>
              <a:off x="10187507" y="2499054"/>
              <a:ext cx="1051994" cy="31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69EC8442-66CF-CE34-4832-D46A3CA4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08A52A52-0653-A1DE-8AC7-01E46319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25/24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75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405" y="1928655"/>
            <a:ext cx="3425190" cy="162988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Back-up slides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C7C796DD-58C5-9DF0-CFF4-640A4734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7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16C644-3023-2D7C-E1EB-7D2D8A8E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09" y="960582"/>
            <a:ext cx="11591636" cy="5395767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Yu. Melikyan, on behalf of ALICE. </a:t>
            </a:r>
            <a:r>
              <a:rPr lang="en-US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Status and performance of the ALICE Fast Interaction Trigger</a:t>
            </a: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7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PoS</a:t>
            </a:r>
            <a:r>
              <a:rPr lang="en-US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(ICHEP2024)921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.A. Melikyan et al. 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Characteristic properties of </a:t>
            </a:r>
            <a:r>
              <a:rPr lang="en-GB" sz="17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Planacon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MCP-PMTs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JINST 16 (2021) P12032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Yu. Melikyan et al. 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Load capacity and recovery behaviour of ALD-coated MCP-PMTs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NIM A 949 (2020)162854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Yu.A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Melikyan et al. 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Performance of the cost-effective </a:t>
            </a:r>
            <a:r>
              <a:rPr lang="en-GB" sz="17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Planacon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® MCP-PMTs in strong magnetic fields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NIM A 983 (2020) 164591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Yu.A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Melikyan, on behalf of ALICE. 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Performance of </a:t>
            </a:r>
            <a:r>
              <a:rPr lang="en-GB" sz="17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Planacon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MCP-PMT photosensors under extreme working conditions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NIM A 952 (2020) 161689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Yu. Melikyan, PhD thesis (2019) in Russian: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Development of the Fast Interaction Trigger detecting system for the upgraded ALICE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E.V. </a:t>
            </a:r>
            <a:r>
              <a:rPr lang="en-GB" sz="17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Antamanova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et al. 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Anode current saturation of ALD-coated </a:t>
            </a:r>
            <a:r>
              <a:rPr lang="en-GB" sz="17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Planacon</a:t>
            </a:r>
            <a:r>
              <a:rPr lang="en-GB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® MCP-PMTs</a:t>
            </a:r>
            <a:r>
              <a:rPr lang="en-GB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JINST 13 (2018) T09001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V.A. Grigoryev et al. </a:t>
            </a:r>
            <a:r>
              <a:rPr lang="en-US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Fast timing and trigger Cherenkov detector for collider experiments</a:t>
            </a: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J. Phys. Conf. Ser. (2016) 675(4):042015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V.A. Grigoryev et al., </a:t>
            </a:r>
            <a:r>
              <a:rPr lang="en-US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of the </a:t>
            </a:r>
            <a:r>
              <a:rPr lang="en-US" sz="17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Planacon</a:t>
            </a:r>
            <a:r>
              <a:rPr lang="en-US" sz="17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XP85012 photomultiplier characteristics for its use in a Cherenkov detector</a:t>
            </a:r>
            <a:r>
              <a:rPr lang="en-US" sz="17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7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J. Phys. Conf. Ser. (2016) 675 (042015)</a:t>
            </a:r>
            <a:endParaRPr lang="ru-RU" sz="1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9A4BFD-F3F8-9DB9-8B91-1B5621E0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57505"/>
            <a:ext cx="7371773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Our publications on the relevant topic</a:t>
            </a:r>
            <a:endParaRPr lang="ru-RU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028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03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Effective AAC saturation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AB8BD-1D05-4058-815B-8ADF89F1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69" y="937261"/>
            <a:ext cx="11400883" cy="11051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Sufficient rate capability of all FT0 channels at 26 kHz.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77BE49B8-2935-B9D9-E814-D238C226F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8" name="Рисунок 7" descr="Изображение выглядит как текст, диаграмма, снимок экрана, Паралле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C3809B-6038-1F86-8E9D-9D9C21A3A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3"/>
          <a:stretch/>
        </p:blipFill>
        <p:spPr>
          <a:xfrm>
            <a:off x="6472270" y="1327726"/>
            <a:ext cx="5221982" cy="49910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диаграмм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4B42C-0A8C-4481-9971-D63C68C64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>
          <a:xfrm>
            <a:off x="583186" y="1327727"/>
            <a:ext cx="5889084" cy="49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36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0900-6C13-9DC4-4832-F0504AFBA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F8F8F-73BA-18C7-8961-EE410F09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750859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Warm-up trends</a:t>
            </a:r>
            <a:br>
              <a:rPr lang="en-US" sz="3000" b="1" dirty="0">
                <a:latin typeface="+mn-lt"/>
              </a:rPr>
            </a:br>
            <a:r>
              <a:rPr lang="en-US" sz="2400" dirty="0">
                <a:latin typeface="+mn-lt"/>
              </a:rPr>
              <a:t>(11 M</a:t>
            </a:r>
            <a:r>
              <a:rPr lang="el-GR" sz="2400" dirty="0">
                <a:latin typeface="+mn-lt"/>
              </a:rPr>
              <a:t>Ω</a:t>
            </a:r>
            <a:r>
              <a:rPr lang="en-US" sz="2400" dirty="0">
                <a:latin typeface="+mn-lt"/>
              </a:rPr>
              <a:t> ≤ R</a:t>
            </a:r>
            <a:r>
              <a:rPr lang="en-US" sz="2400" baseline="-25000" dirty="0">
                <a:latin typeface="+mn-lt"/>
              </a:rPr>
              <a:t>MCP stack</a:t>
            </a:r>
            <a:r>
              <a:rPr lang="en-US" sz="2400" dirty="0">
                <a:latin typeface="+mn-lt"/>
              </a:rPr>
              <a:t> ≤ 20 M</a:t>
            </a:r>
            <a:r>
              <a:rPr lang="el-GR" sz="2400" dirty="0">
                <a:latin typeface="+mn-lt"/>
              </a:rPr>
              <a:t>Ω</a:t>
            </a:r>
            <a:r>
              <a:rPr lang="en-US" sz="2400" dirty="0">
                <a:latin typeface="+mn-lt"/>
              </a:rPr>
              <a:t>)</a:t>
            </a:r>
            <a:endParaRPr lang="ru-RU" sz="3000" dirty="0">
              <a:latin typeface="+mn-lt"/>
            </a:endParaRP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7F1BC853-2E3D-3B41-7712-D49B21EE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C0A81-4084-7D06-D4CA-24120BDC9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03" b="2082"/>
          <a:stretch/>
        </p:blipFill>
        <p:spPr>
          <a:xfrm>
            <a:off x="6200285" y="317295"/>
            <a:ext cx="5891264" cy="60835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BC6A21-7311-773D-3487-EBEF4B21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17" y="1643297"/>
            <a:ext cx="4640151" cy="4664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C2DFD-0EBB-25A7-252D-76A85FEFF8DE}"/>
              </a:ext>
            </a:extLst>
          </p:cNvPr>
          <p:cNvSpPr txBox="1"/>
          <p:nvPr/>
        </p:nvSpPr>
        <p:spPr>
          <a:xfrm>
            <a:off x="328771" y="1249417"/>
            <a:ext cx="5504654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Planacon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data published earlier in </a:t>
            </a:r>
            <a:r>
              <a:rPr lang="en-US" sz="1600" dirty="0">
                <a:hlinkClick r:id="rId4"/>
              </a:rPr>
              <a:t>[JINST 16 (2021) P12032]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75782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2B0CC-C7AD-2B26-7E51-A9DE0407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797CB9D-1C21-77C8-9AC1-337372BACE15}"/>
              </a:ext>
            </a:extLst>
          </p:cNvPr>
          <p:cNvGrpSpPr/>
          <p:nvPr/>
        </p:nvGrpSpPr>
        <p:grpSpPr>
          <a:xfrm>
            <a:off x="8820150" y="176300"/>
            <a:ext cx="3371852" cy="1787575"/>
            <a:chOff x="9024472" y="176301"/>
            <a:chExt cx="3167530" cy="1679254"/>
          </a:xfrm>
        </p:grpSpPr>
        <p:pic>
          <p:nvPicPr>
            <p:cNvPr id="12" name="Рисунок 11" descr="Изображение выглядит как текст, снимок экрана, диаграмма, Граф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0AF9D1-AC51-360B-48C6-41A2CE26E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1"/>
            <a:stretch/>
          </p:blipFill>
          <p:spPr>
            <a:xfrm>
              <a:off x="9024472" y="176301"/>
              <a:ext cx="3167530" cy="1679254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снимок экрана, диаграмма, Граф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F39AC9-82D2-6AD5-9CB9-B92159C5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32" r="27304" b="424"/>
            <a:stretch/>
          </p:blipFill>
          <p:spPr>
            <a:xfrm>
              <a:off x="9889342" y="1737625"/>
              <a:ext cx="2302658" cy="1020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382B0-609F-4095-E6A3-DE22090C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B-field effect on the detector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AF358-4ADD-DFFD-F209-E7490A9BC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6"/>
            <a:ext cx="8853898" cy="9419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0.45 T B-field reduce gain x3 for the (flat) A-side, x5-x3 – for the (concave) C-side;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Easily compensated by + ~60 V; still average V</a:t>
            </a:r>
            <a:r>
              <a:rPr lang="en-US" sz="2000" baseline="-25000" dirty="0"/>
              <a:t>bias</a:t>
            </a:r>
            <a:r>
              <a:rPr lang="en-US" sz="2000" dirty="0"/>
              <a:t> &lt; 1.4 kV (&lt;&lt; V</a:t>
            </a:r>
            <a:r>
              <a:rPr lang="en-US" sz="2000" baseline="-25000" dirty="0"/>
              <a:t>max</a:t>
            </a:r>
            <a:r>
              <a:rPr lang="en-US" sz="2000" dirty="0"/>
              <a:t> = 2.0 kV).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0B626C49-EF13-A9B4-0C4E-9BC61B2C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1" name="Рисунок 10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06EDEC-0175-6A6B-FD9F-B49DBB4C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808735"/>
            <a:ext cx="6036954" cy="462157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прямоугольный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748363-A26B-4F57-0915-F4876FDFC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r="20377"/>
          <a:stretch/>
        </p:blipFill>
        <p:spPr>
          <a:xfrm>
            <a:off x="6163320" y="1901760"/>
            <a:ext cx="4806806" cy="4528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BEDBB-9C88-D605-CE4D-2438962AD132}"/>
              </a:ext>
            </a:extLst>
          </p:cNvPr>
          <p:cNvSpPr txBox="1"/>
          <p:nvPr/>
        </p:nvSpPr>
        <p:spPr>
          <a:xfrm>
            <a:off x="9166271" y="1333467"/>
            <a:ext cx="19928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FIT B-field data published earlier in</a:t>
            </a:r>
          </a:p>
          <a:p>
            <a:pPr>
              <a:lnSpc>
                <a:spcPct val="80000"/>
              </a:lnSpc>
            </a:pPr>
            <a:r>
              <a:rPr lang="en-US" sz="1000" dirty="0">
                <a:hlinkClick r:id="rId5"/>
              </a:rPr>
              <a:t>[</a:t>
            </a:r>
            <a:r>
              <a:rPr lang="pl-PL" sz="1000" dirty="0">
                <a:hlinkClick r:id="rId5"/>
              </a:rPr>
              <a:t>NIM A 983 (2020) 164591</a:t>
            </a:r>
            <a:r>
              <a:rPr lang="en-US" sz="1000" dirty="0">
                <a:hlinkClick r:id="rId5"/>
              </a:rPr>
              <a:t>]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667487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13EBE-84A6-7DAD-6513-0D54805E7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6E80C-34C3-A4B6-8BA0-58B7E450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B-field effect on the detector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7203C-5707-269C-0202-6DFE8BC4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6"/>
            <a:ext cx="7583463" cy="199144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Reduced field vs no field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39CA8B9F-E3EA-C2AF-383E-A3DA73C8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5" name="Рисунок 4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357AA0-875E-2CEA-6240-4EB010704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0" y="1757190"/>
            <a:ext cx="6055786" cy="463599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A88002-ECF0-0F19-9803-12D8D6A2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8"/>
          <a:stretch/>
        </p:blipFill>
        <p:spPr>
          <a:xfrm>
            <a:off x="6096001" y="1757190"/>
            <a:ext cx="4857452" cy="463599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диаграмма, числ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56A419-A1B7-2745-F674-EDC1488FB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50" y="162681"/>
            <a:ext cx="3092450" cy="1675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1CE2A5-02C9-E499-78AC-D3CECE5990B2}"/>
              </a:ext>
            </a:extLst>
          </p:cNvPr>
          <p:cNvSpPr txBox="1"/>
          <p:nvPr/>
        </p:nvSpPr>
        <p:spPr>
          <a:xfrm>
            <a:off x="10156871" y="268128"/>
            <a:ext cx="19928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FIT B-field data published earlier in</a:t>
            </a:r>
          </a:p>
          <a:p>
            <a:pPr algn="r">
              <a:lnSpc>
                <a:spcPct val="80000"/>
              </a:lnSpc>
            </a:pPr>
            <a:r>
              <a:rPr lang="en-US" sz="1000" dirty="0">
                <a:hlinkClick r:id="rId5"/>
              </a:rPr>
              <a:t>[</a:t>
            </a:r>
            <a:r>
              <a:rPr lang="pl-PL" sz="1000" dirty="0">
                <a:hlinkClick r:id="rId5"/>
              </a:rPr>
              <a:t>NIM A 983 (2020) 164591</a:t>
            </a:r>
            <a:r>
              <a:rPr lang="en-US" sz="1000" dirty="0">
                <a:hlinkClick r:id="rId5"/>
              </a:rPr>
              <a:t>]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57724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5B803-0C1A-998F-A179-EBF96F29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62103-97EC-2C9D-545C-98DF7A2C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B-field effect on the detector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439BA6-C57B-111F-ED1D-AADFA564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6"/>
            <a:ext cx="7583463" cy="199144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Full field – positive vs negative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5DA4B68C-002A-F5E5-A9DF-BA800402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5" name="Рисунок 4" descr="Изображение выглядит как текст, снимок экрана, диаграмма, Паралле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B150CB-6AEA-CCC9-EEEF-DE97DB05B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2" y="1670050"/>
            <a:ext cx="6194497" cy="474218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аграмма, Прямо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142CE5-9C07-D1A3-B839-BD9273162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6"/>
          <a:stretch/>
        </p:blipFill>
        <p:spPr>
          <a:xfrm>
            <a:off x="6530171" y="1670050"/>
            <a:ext cx="4950297" cy="47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80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FF40-8247-88E6-C811-A12AED497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C5489905-1E77-1DA0-FACC-38753BBF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2555A3F-91C8-66AE-FCA7-A6DDA3B3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8930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Gain change vs tilt</a:t>
            </a:r>
            <a:endParaRPr lang="ru-RU" sz="3000" b="1" dirty="0">
              <a:latin typeface="+mn-lt"/>
            </a:endParaRPr>
          </a:p>
        </p:txBody>
      </p:sp>
      <p:pic>
        <p:nvPicPr>
          <p:cNvPr id="11" name="Рисунок 10" descr="Изображение выглядит как текст, диаграмма, График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974321-C710-49A9-8F23-E574D670F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441450"/>
            <a:ext cx="10397243" cy="4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9B0E4DD-8F65-4A5A-A0F6-5911F38DBEE5}"/>
              </a:ext>
            </a:extLst>
          </p:cNvPr>
          <p:cNvGrpSpPr/>
          <p:nvPr/>
        </p:nvGrpSpPr>
        <p:grpSpPr>
          <a:xfrm>
            <a:off x="2250720" y="4616449"/>
            <a:ext cx="1714500" cy="1686734"/>
            <a:chOff x="2312670" y="2828722"/>
            <a:chExt cx="1840230" cy="18104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D6FCCFC-8BDB-4433-977B-775E5FCB8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4" t="14909" r="22919" b="10497"/>
            <a:stretch/>
          </p:blipFill>
          <p:spPr>
            <a:xfrm>
              <a:off x="2312670" y="2828722"/>
              <a:ext cx="1840230" cy="1810428"/>
            </a:xfrm>
            <a:prstGeom prst="rect">
              <a:avLst/>
            </a:prstGeom>
          </p:spPr>
        </p:pic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65090980-35D8-4E61-888B-06D685D3F321}"/>
                </a:ext>
              </a:extLst>
            </p:cNvPr>
            <p:cNvCxnSpPr>
              <a:cxnSpLocks/>
            </p:cNvCxnSpPr>
            <p:nvPr/>
          </p:nvCxnSpPr>
          <p:spPr>
            <a:xfrm>
              <a:off x="2409825" y="3808703"/>
              <a:ext cx="16668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CEA40A-9D37-429C-84F0-A0B17D26DF85}"/>
                </a:ext>
              </a:extLst>
            </p:cNvPr>
            <p:cNvSpPr txBox="1"/>
            <p:nvPr/>
          </p:nvSpPr>
          <p:spPr>
            <a:xfrm>
              <a:off x="2905903" y="3531704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35 cm</a:t>
              </a:r>
              <a:endParaRPr lang="ru-RU" sz="1200" b="1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1152144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detector performance</a:t>
            </a:r>
            <a:endParaRPr lang="ru-RU" sz="3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76A08B0-5F9A-4EE5-8DBF-20B82906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3406998"/>
            <a:ext cx="4114800" cy="1209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FT0 trigger efficiency exceeds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90%</a:t>
            </a:r>
            <a:r>
              <a:rPr lang="en-US" sz="2000" dirty="0"/>
              <a:t> in top-energy pp collisions – limited by the inter-PMT radiator gaps.</a:t>
            </a:r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B177E0F3-9832-4C7B-A57A-DFC5BE51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F1C0D8F6-FB30-3457-36EB-F39F6AAB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4/26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7B1C2D-6A84-9A7C-D33B-199E954CE1C2}"/>
              </a:ext>
            </a:extLst>
          </p:cNvPr>
          <p:cNvGrpSpPr/>
          <p:nvPr/>
        </p:nvGrpSpPr>
        <p:grpSpPr>
          <a:xfrm>
            <a:off x="8890105" y="357505"/>
            <a:ext cx="3243251" cy="3009636"/>
            <a:chOff x="8809700" y="357505"/>
            <a:chExt cx="3243251" cy="300963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9EC7D39-043E-71B8-F37F-3E9E862F4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" t="9042" r="13810" b="7103"/>
            <a:stretch/>
          </p:blipFill>
          <p:spPr>
            <a:xfrm>
              <a:off x="8809700" y="357505"/>
              <a:ext cx="3243251" cy="300963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92F6E28-1023-1B97-9631-0A22E249D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92" r="78705" b="-1"/>
            <a:stretch/>
          </p:blipFill>
          <p:spPr>
            <a:xfrm>
              <a:off x="9012279" y="3229961"/>
              <a:ext cx="843538" cy="11114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0494E62-208E-47BC-4EAB-E71F0C438607}"/>
              </a:ext>
            </a:extLst>
          </p:cNvPr>
          <p:cNvGrpSpPr/>
          <p:nvPr/>
        </p:nvGrpSpPr>
        <p:grpSpPr>
          <a:xfrm>
            <a:off x="9035731" y="3429000"/>
            <a:ext cx="3097625" cy="2927286"/>
            <a:chOff x="8328660" y="2506979"/>
            <a:chExt cx="3931920" cy="371570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E0A0209-55CF-879B-3286-5336D2269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" t="7998" r="13901" b="6914"/>
            <a:stretch/>
          </p:blipFill>
          <p:spPr>
            <a:xfrm>
              <a:off x="8328660" y="2506979"/>
              <a:ext cx="3931920" cy="368046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15B58D-9F6C-C9B4-D87E-DAE220C52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33" r="79629" b="-661"/>
            <a:stretch/>
          </p:blipFill>
          <p:spPr>
            <a:xfrm>
              <a:off x="8672019" y="6039802"/>
              <a:ext cx="944702" cy="182880"/>
            </a:xfrm>
            <a:prstGeom prst="rect">
              <a:avLst/>
            </a:prstGeom>
          </p:spPr>
        </p:pic>
      </p:grp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AD0BEAA-637F-FA8E-C031-3CC23D2F8244}"/>
              </a:ext>
            </a:extLst>
          </p:cNvPr>
          <p:cNvSpPr txBox="1">
            <a:spLocks/>
          </p:cNvSpPr>
          <p:nvPr/>
        </p:nvSpPr>
        <p:spPr>
          <a:xfrm>
            <a:off x="269397" y="910695"/>
            <a:ext cx="5518650" cy="1661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000" dirty="0"/>
              <a:t>Collision point of the LHC beams fluctuates within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±10 cm along the beam axis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2000" dirty="0"/>
              <a:t> FT0 resolves it with: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 = 17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ps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  ±5.1 mm</a:t>
            </a:r>
            <a:r>
              <a:rPr lang="en-US" sz="2000" dirty="0">
                <a:sym typeface="Symbol" panose="05050102010706020507" pitchFamily="18" charset="2"/>
              </a:rPr>
              <a:t> – precision in proton collisions (twice worse online);</a:t>
            </a:r>
            <a:endParaRPr lang="en-US" sz="2000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4522903F-4984-038E-3D1C-9B13304AFF7F}"/>
              </a:ext>
            </a:extLst>
          </p:cNvPr>
          <p:cNvSpPr txBox="1">
            <a:spLocks/>
          </p:cNvSpPr>
          <p:nvPr/>
        </p:nvSpPr>
        <p:spPr>
          <a:xfrm>
            <a:off x="222070" y="2498065"/>
            <a:ext cx="5391807" cy="869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 = 4.4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ps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sym typeface="Symbol" panose="05050102010706020507" pitchFamily="18" charset="2"/>
              </a:rPr>
              <a:t>  ± 1.3 mm</a:t>
            </a:r>
            <a:r>
              <a:rPr lang="en-US" sz="2000" b="1" dirty="0">
                <a:sym typeface="Symbol" panose="05050102010706020507" pitchFamily="18" charset="2"/>
              </a:rPr>
              <a:t> </a:t>
            </a:r>
            <a:r>
              <a:rPr lang="en-US" sz="2000" dirty="0">
                <a:sym typeface="Symbol" panose="05050102010706020507" pitchFamily="18" charset="2"/>
              </a:rPr>
              <a:t>– precision for lead ion collisions (twice worse online);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EB5C9F-11FB-38FA-7526-1B62F4B59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16" y="3435987"/>
            <a:ext cx="4421801" cy="2963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575DDE-14C8-524F-BE8A-8E6793AB28C3}"/>
              </a:ext>
            </a:extLst>
          </p:cNvPr>
          <p:cNvGrpSpPr/>
          <p:nvPr/>
        </p:nvGrpSpPr>
        <p:grpSpPr>
          <a:xfrm>
            <a:off x="614885" y="4658984"/>
            <a:ext cx="1482907" cy="1482908"/>
            <a:chOff x="551296" y="2947640"/>
            <a:chExt cx="1572590" cy="1572591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AA78D4A-34C5-C94C-4518-225B8DF82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9" t="21510" r="26358" b="21134"/>
            <a:stretch/>
          </p:blipFill>
          <p:spPr>
            <a:xfrm>
              <a:off x="551296" y="2947640"/>
              <a:ext cx="1572590" cy="1572591"/>
            </a:xfrm>
            <a:prstGeom prst="rect">
              <a:avLst/>
            </a:prstGeom>
          </p:spPr>
        </p:pic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B091F1A0-6480-6D66-F4DB-18466618F397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5" y="3809524"/>
              <a:ext cx="1490663" cy="82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62AC77-84FC-3E8B-0CC7-EC1D8214B524}"/>
                </a:ext>
              </a:extLst>
            </p:cNvPr>
            <p:cNvSpPr txBox="1"/>
            <p:nvPr/>
          </p:nvSpPr>
          <p:spPr>
            <a:xfrm>
              <a:off x="1062315" y="3595435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32 cm</a:t>
              </a:r>
              <a:endParaRPr lang="ru-RU" sz="1200" b="1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956EB6C-A131-0EF4-E609-EEDF9EBBC514}"/>
              </a:ext>
            </a:extLst>
          </p:cNvPr>
          <p:cNvGrpSpPr/>
          <p:nvPr/>
        </p:nvGrpSpPr>
        <p:grpSpPr>
          <a:xfrm>
            <a:off x="5613877" y="336120"/>
            <a:ext cx="3282758" cy="3004986"/>
            <a:chOff x="335280" y="1402079"/>
            <a:chExt cx="3962400" cy="362712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E7385-23F6-2086-A9B0-75B116F47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" t="7365" r="3861" b="6938"/>
            <a:stretch/>
          </p:blipFill>
          <p:spPr>
            <a:xfrm>
              <a:off x="335280" y="1402079"/>
              <a:ext cx="3962400" cy="362712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5DA0677-EDC7-C8B8-98E0-95E00D8C8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03" r="79476"/>
            <a:stretch/>
          </p:blipFill>
          <p:spPr>
            <a:xfrm>
              <a:off x="396240" y="4850813"/>
              <a:ext cx="868679" cy="118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158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A5DD-4ADF-F463-A8C6-8A9D8E83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DB05463-D0D0-7926-84A4-33F7A06F7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D138-8094-46C1-8EDA-18875D7C4785}" type="datetime1">
              <a:rPr lang="ru-RU" smtClean="0"/>
              <a:t>17.09.2025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6CE6844-DF6A-D958-B37E-F73445A8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49325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Ageing of the non-ALD </a:t>
            </a:r>
            <a:r>
              <a:rPr lang="en-US" sz="3000" b="1" dirty="0" err="1">
                <a:latin typeface="+mn-lt"/>
              </a:rPr>
              <a:t>Planacons</a:t>
            </a:r>
            <a:endParaRPr lang="ru-RU" sz="3000" b="1" dirty="0">
              <a:latin typeface="+mn-lt"/>
            </a:endParaRPr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47FE905E-BDB2-1A89-B48A-33928875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2" name="Рисунок 1" descr="Изображение выглядит как текст, снимок экрана, диаграмма, прямоуго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33843B-57EA-9683-6F03-B4606BF80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7" y="1283201"/>
            <a:ext cx="6045541" cy="4628147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диаграмм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E7AED-8EE5-3FB6-236A-4EFC6AAE4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2"/>
          <a:stretch/>
        </p:blipFill>
        <p:spPr>
          <a:xfrm>
            <a:off x="6631731" y="1316259"/>
            <a:ext cx="4847799" cy="46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6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FEC57B-B6C4-45ED-80E2-2A918E8AA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t="4074" r="10236" b="6688"/>
          <a:stretch/>
        </p:blipFill>
        <p:spPr>
          <a:xfrm>
            <a:off x="6275681" y="1415581"/>
            <a:ext cx="5743575" cy="4829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C7DA94-0F41-4766-A619-4756638AD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4124" r="10840" b="6781"/>
          <a:stretch/>
        </p:blipFill>
        <p:spPr>
          <a:xfrm>
            <a:off x="386400" y="1425106"/>
            <a:ext cx="5664201" cy="4797425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43C45357-2892-4BB5-A04F-1866BCD4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937261"/>
            <a:ext cx="11529060" cy="651842"/>
          </a:xfrm>
        </p:spPr>
        <p:txBody>
          <a:bodyPr>
            <a:normAutofit/>
          </a:bodyPr>
          <a:lstStyle/>
          <a:p>
            <a:r>
              <a:rPr lang="en-US" sz="2000" dirty="0"/>
              <a:t>Partial ageing recovery during the year-end technical stops (160 days of no-</a:t>
            </a:r>
            <a:r>
              <a:rPr lang="en-US" sz="2000" dirty="0" err="1"/>
              <a:t>lumi</a:t>
            </a:r>
            <a:r>
              <a:rPr lang="en-US" sz="2000" dirty="0"/>
              <a:t>);</a:t>
            </a:r>
            <a:endParaRPr lang="ru-RU" sz="20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BFF2DC2-0F20-47B9-B5F1-AC2D409C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903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C-side ageing &amp; annealing maps</a:t>
            </a:r>
            <a:endParaRPr lang="ru-RU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6730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6510ED-5F86-BE7B-5EDD-2F264511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4DCE-C9DE-4291-AAA4-9D4AF24AC045}" type="slidenum">
              <a:rPr lang="ru-RU" smtClean="0"/>
              <a:t>42</a:t>
            </a:fld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F2A460-C2C5-E9C0-D267-270C77576A57}"/>
              </a:ext>
            </a:extLst>
          </p:cNvPr>
          <p:cNvGrpSpPr/>
          <p:nvPr/>
        </p:nvGrpSpPr>
        <p:grpSpPr>
          <a:xfrm>
            <a:off x="2170546" y="598650"/>
            <a:ext cx="8005695" cy="5660699"/>
            <a:chOff x="500310" y="2572584"/>
            <a:chExt cx="5448748" cy="3852723"/>
          </a:xfrm>
        </p:grpSpPr>
        <p:pic>
          <p:nvPicPr>
            <p:cNvPr id="12" name="Рисунок 11" descr="Изображение выглядит как текст, диаграмма, снимок экрана, Граф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D22570-28DC-35A1-928B-BF9AF0ED0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 b="1"/>
            <a:stretch/>
          </p:blipFill>
          <p:spPr>
            <a:xfrm>
              <a:off x="500310" y="2572584"/>
              <a:ext cx="5448748" cy="385272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A4D67B-ACA9-6EA4-7825-C2A7228B4F53}"/>
                </a:ext>
              </a:extLst>
            </p:cNvPr>
            <p:cNvSpPr txBox="1"/>
            <p:nvPr/>
          </p:nvSpPr>
          <p:spPr>
            <a:xfrm>
              <a:off x="2555459" y="2742972"/>
              <a:ext cx="1874403" cy="703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160 days of YETS</a:t>
              </a:r>
            </a:p>
            <a:p>
              <a:pPr algn="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2023 - 2024</a:t>
              </a:r>
              <a:endParaRPr lang="ru-RU" sz="1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51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6B5133-7284-4C9C-B655-F170C1E81FD7}"/>
              </a:ext>
            </a:extLst>
          </p:cNvPr>
          <p:cNvSpPr txBox="1"/>
          <p:nvPr/>
        </p:nvSpPr>
        <p:spPr>
          <a:xfrm>
            <a:off x="1441332" y="5697974"/>
            <a:ext cx="53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D3797"/>
                </a:solidFill>
              </a:rPr>
              <a:t>No make-up view of FT0+FV0 (all cables connected) </a:t>
            </a:r>
            <a:r>
              <a:rPr lang="en-US" dirty="0">
                <a:solidFill>
                  <a:srgbClr val="AD3797"/>
                </a:solidFill>
                <a:sym typeface="Symbol" panose="05050102010706020507" pitchFamily="18" charset="2"/>
              </a:rPr>
              <a:t></a:t>
            </a:r>
            <a:endParaRPr lang="ru-RU" dirty="0">
              <a:solidFill>
                <a:srgbClr val="AD379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5D1AF7-ABAD-4C46-AFED-0F077239E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2829" r="7259" b="-70"/>
          <a:stretch/>
        </p:blipFill>
        <p:spPr>
          <a:xfrm>
            <a:off x="6721147" y="973138"/>
            <a:ext cx="5280353" cy="52788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A2905-41C9-4A2F-B737-6DAEF972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522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design constraints</a:t>
            </a:r>
            <a:endParaRPr lang="ru-RU" sz="30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63E8E7-3FBA-4BAB-AAC8-4F9D57506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23410"/>
          <a:stretch/>
        </p:blipFill>
        <p:spPr>
          <a:xfrm>
            <a:off x="6721147" y="973138"/>
            <a:ext cx="5280353" cy="52788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AAD09-ADE0-42C1-A978-8A17A01B011D}"/>
              </a:ext>
            </a:extLst>
          </p:cNvPr>
          <p:cNvSpPr/>
          <p:nvPr/>
        </p:nvSpPr>
        <p:spPr>
          <a:xfrm>
            <a:off x="1349406" y="5705161"/>
            <a:ext cx="52803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24D7E-CB65-4898-A1B2-A23C43160CFE}"/>
              </a:ext>
            </a:extLst>
          </p:cNvPr>
          <p:cNvSpPr txBox="1"/>
          <p:nvPr/>
        </p:nvSpPr>
        <p:spPr>
          <a:xfrm>
            <a:off x="1836574" y="5697974"/>
            <a:ext cx="488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FT0+FV0 just after the installation in the cavern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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B39317-7203-4AE7-BA93-FDE5756A8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23410"/>
          <a:stretch/>
        </p:blipFill>
        <p:spPr>
          <a:xfrm>
            <a:off x="6721147" y="973104"/>
            <a:ext cx="5280353" cy="5278834"/>
          </a:xfrm>
          <a:prstGeom prst="rect">
            <a:avLst/>
          </a:prstGeom>
        </p:spPr>
      </p:pic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1FC72487-6A7E-CE43-E313-4F727502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9A337BCD-DEDA-76AD-91A9-52260135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5/26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0BEE3A3-3C4B-F1F9-3BB7-6835CF22FFBC}"/>
              </a:ext>
            </a:extLst>
          </p:cNvPr>
          <p:cNvSpPr txBox="1">
            <a:spLocks/>
          </p:cNvSpPr>
          <p:nvPr/>
        </p:nvSpPr>
        <p:spPr>
          <a:xfrm>
            <a:off x="301066" y="1091327"/>
            <a:ext cx="6510134" cy="4318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Single-MIP time resolution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50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ps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(the lower – the better);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BC</a:t>
            </a:r>
            <a:r>
              <a:rPr lang="en-US" sz="2000" baseline="30000" dirty="0"/>
              <a:t>*</a:t>
            </a:r>
            <a:r>
              <a:rPr lang="en-US" sz="2000" dirty="0"/>
              <a:t>-per-BC readout capability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(dead time ~15 ns)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0E187-00C7-A255-DF6A-609CEA4F326D}"/>
              </a:ext>
            </a:extLst>
          </p:cNvPr>
          <p:cNvSpPr txBox="1"/>
          <p:nvPr/>
        </p:nvSpPr>
        <p:spPr>
          <a:xfrm>
            <a:off x="60960" y="6067306"/>
            <a:ext cx="3258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*BC – Bunch Crossing interval (25 ns)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4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E477F47-4E76-4F2E-B504-A2108F5A3D08}"/>
              </a:ext>
            </a:extLst>
          </p:cNvPr>
          <p:cNvSpPr txBox="1"/>
          <p:nvPr/>
        </p:nvSpPr>
        <p:spPr>
          <a:xfrm>
            <a:off x="1467966" y="5697974"/>
            <a:ext cx="53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No make-up view of FT0+FV0 (all cables connected)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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5F67A76-C939-4D4E-9E02-82D167E3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522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design constraints</a:t>
            </a:r>
            <a:endParaRPr lang="ru-RU" sz="3000" b="1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472483-A646-455E-9269-6F43BC1BA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2829" r="7259" b="-70"/>
          <a:stretch/>
        </p:blipFill>
        <p:spPr>
          <a:xfrm>
            <a:off x="6721147" y="973138"/>
            <a:ext cx="5280353" cy="5278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A8E69-EFF4-4CA9-9B2D-C253405E758E}"/>
              </a:ext>
            </a:extLst>
          </p:cNvPr>
          <p:cNvSpPr txBox="1"/>
          <p:nvPr/>
        </p:nvSpPr>
        <p:spPr>
          <a:xfrm>
            <a:off x="60960" y="6067306"/>
            <a:ext cx="6159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**NIEL equivalent converted for 1 MeV neutrons as for silicon detectors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Нижний колонтитул 3">
            <a:extLst>
              <a:ext uri="{FF2B5EF4-FFF2-40B4-BE49-F238E27FC236}">
                <a16:creationId xmlns:a16="http://schemas.microsoft.com/office/drawing/2014/main" id="{1160F408-9728-3B63-7B15-53D0BD7A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897924B9-2774-FF01-7337-7B198693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5/26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526613-0277-A454-E4FE-9FAD62F184D5}"/>
              </a:ext>
            </a:extLst>
          </p:cNvPr>
          <p:cNvSpPr txBox="1">
            <a:spLocks/>
          </p:cNvSpPr>
          <p:nvPr/>
        </p:nvSpPr>
        <p:spPr>
          <a:xfrm>
            <a:off x="301066" y="1091327"/>
            <a:ext cx="7153834" cy="4318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Single-MIP time resolution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50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ps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(the lower – the better);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BC</a:t>
            </a:r>
            <a:r>
              <a:rPr lang="en-US" sz="2000" baseline="30000" dirty="0"/>
              <a:t>*</a:t>
            </a:r>
            <a:r>
              <a:rPr lang="en-US" sz="2000" dirty="0"/>
              <a:t>-per-BC readout capability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(dead time ~15 ns)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Harsh radiation conditions:</a:t>
            </a:r>
            <a:r>
              <a:rPr lang="en-US" sz="2000" b="1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~3*10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10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US" sz="2000" b="1" baseline="-25000" dirty="0" err="1">
                <a:solidFill>
                  <a:schemeClr val="accent4">
                    <a:lumMod val="75000"/>
                  </a:schemeClr>
                </a:solidFill>
              </a:rPr>
              <a:t>eqv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month </a:t>
            </a:r>
            <a:r>
              <a:rPr lang="en-US" sz="2000" dirty="0"/>
              <a:t>(full program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3*10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12</a:t>
            </a:r>
            <a:r>
              <a:rPr lang="en-US" sz="2000" dirty="0"/>
              <a:t>)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sz="2000" dirty="0"/>
              <a:t>;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~4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kRad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month </a:t>
            </a:r>
            <a:r>
              <a:rPr lang="en-US" sz="2000" dirty="0"/>
              <a:t>(full program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0.5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MRad</a:t>
            </a:r>
            <a:r>
              <a:rPr lang="en-US" sz="2000" dirty="0"/>
              <a:t>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Non-axial magnetic field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≤ B = 0.5 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84E8F2-9B68-0410-67DE-FF77360FF52A}"/>
              </a:ext>
            </a:extLst>
          </p:cNvPr>
          <p:cNvSpPr/>
          <p:nvPr/>
        </p:nvSpPr>
        <p:spPr>
          <a:xfrm>
            <a:off x="266700" y="996692"/>
            <a:ext cx="6454447" cy="105243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5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0752A-EC18-9CFE-21C0-12587051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5809DA2-7C16-5B7A-B250-8A93CEB6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5227320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FT0 design constraints</a:t>
            </a:r>
            <a:endParaRPr lang="ru-RU" sz="3000" b="1" dirty="0">
              <a:latin typeface="+mn-lt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F76916B-CBE7-FCC0-EA98-215E258DE587}"/>
              </a:ext>
            </a:extLst>
          </p:cNvPr>
          <p:cNvSpPr txBox="1">
            <a:spLocks/>
          </p:cNvSpPr>
          <p:nvPr/>
        </p:nvSpPr>
        <p:spPr>
          <a:xfrm>
            <a:off x="301066" y="1091327"/>
            <a:ext cx="7153834" cy="427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Single-MIP time resolution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50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ps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(the lower – the better);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BC</a:t>
            </a:r>
            <a:r>
              <a:rPr lang="en-US" sz="2000" baseline="30000" dirty="0"/>
              <a:t>*</a:t>
            </a:r>
            <a:r>
              <a:rPr lang="en-US" sz="2000" dirty="0"/>
              <a:t>-per-BC readout capability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(dead time ~15 ns)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Harsh radiation conditions:</a:t>
            </a:r>
            <a:r>
              <a:rPr lang="en-US" sz="2000" b="1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~3*10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10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US" sz="2000" b="1" baseline="-25000" dirty="0" err="1">
                <a:solidFill>
                  <a:schemeClr val="accent4">
                    <a:lumMod val="75000"/>
                  </a:schemeClr>
                </a:solidFill>
              </a:rPr>
              <a:t>eqv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month </a:t>
            </a:r>
            <a:r>
              <a:rPr lang="en-US" sz="2000" dirty="0"/>
              <a:t>(full program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3*10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12</a:t>
            </a:r>
            <a:r>
              <a:rPr lang="en-US" sz="2000" dirty="0"/>
              <a:t>)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sz="2000" dirty="0"/>
              <a:t>;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~4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kRad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month </a:t>
            </a:r>
            <a:r>
              <a:rPr lang="en-US" sz="2000" dirty="0"/>
              <a:t>(full program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≲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0.5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MRad</a:t>
            </a:r>
            <a:r>
              <a:rPr lang="en-US" sz="2000" dirty="0"/>
              <a:t>);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Non-axial magnetic field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≤ B = 0.5 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Total thickness of the C-side array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≤ 9 cm.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/>
              <a:t>Efficient running at nominal collision rates:</a:t>
            </a:r>
            <a:br>
              <a:rPr lang="en-US" sz="2000" dirty="0"/>
            </a:br>
            <a:r>
              <a:rPr lang="en-US" sz="2000" dirty="0"/>
              <a:t>(0.5 MHz for pp, 30-50 kHz for Pb-Pb)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≤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MIPs / 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s;</a:t>
            </a:r>
          </a:p>
        </p:txBody>
      </p:sp>
      <p:sp>
        <p:nvSpPr>
          <p:cNvPr id="2" name="Нижний колонтитул 3">
            <a:extLst>
              <a:ext uri="{FF2B5EF4-FFF2-40B4-BE49-F238E27FC236}">
                <a16:creationId xmlns:a16="http://schemas.microsoft.com/office/drawing/2014/main" id="{720FDB17-04D1-A985-570E-647990DE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55E76C6D-32EB-F279-AEFA-67EF215D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5/26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pic>
        <p:nvPicPr>
          <p:cNvPr id="13" name="Рисунок 12" descr="Изображение выглядит как машина, в помещении, инжиниринг, электрон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C3908-9D2D-7C7A-7C2E-BB7A16F1B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9" r="6523"/>
          <a:stretch/>
        </p:blipFill>
        <p:spPr>
          <a:xfrm>
            <a:off x="7536180" y="2501527"/>
            <a:ext cx="4514348" cy="39105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C5E356-7D68-FFD0-CE92-E564C52B45EB}"/>
              </a:ext>
            </a:extLst>
          </p:cNvPr>
          <p:cNvSpPr txBox="1"/>
          <p:nvPr/>
        </p:nvSpPr>
        <p:spPr>
          <a:xfrm rot="21087550">
            <a:off x="8998380" y="5231859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&lt; 9 cm</a:t>
            </a:r>
            <a:endParaRPr lang="ru-RU" sz="1600" b="1" dirty="0">
              <a:solidFill>
                <a:srgbClr val="FFFF00"/>
              </a:solidFill>
            </a:endParaRP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7979147F-7902-A0F8-46DE-8D2FFEE1CE85}"/>
              </a:ext>
            </a:extLst>
          </p:cNvPr>
          <p:cNvCxnSpPr>
            <a:cxnSpLocks/>
          </p:cNvCxnSpPr>
          <p:nvPr/>
        </p:nvCxnSpPr>
        <p:spPr>
          <a:xfrm flipH="1">
            <a:off x="9077802" y="5072063"/>
            <a:ext cx="204311" cy="28868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8FCD66B-5293-88CC-A158-B88935D9464F}"/>
              </a:ext>
            </a:extLst>
          </p:cNvPr>
          <p:cNvCxnSpPr>
            <a:cxnSpLocks/>
          </p:cNvCxnSpPr>
          <p:nvPr/>
        </p:nvCxnSpPr>
        <p:spPr>
          <a:xfrm flipV="1">
            <a:off x="8818636" y="5548313"/>
            <a:ext cx="158677" cy="22035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зеркал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2276D-F9DB-719B-42D7-9C15062C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t="37440" r="30361" b="36551"/>
          <a:stretch/>
        </p:blipFill>
        <p:spPr>
          <a:xfrm>
            <a:off x="7536180" y="208958"/>
            <a:ext cx="4514348" cy="22413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B99147-37E6-88CF-56D6-0AAF33528CF6}"/>
              </a:ext>
            </a:extLst>
          </p:cNvPr>
          <p:cNvSpPr txBox="1"/>
          <p:nvPr/>
        </p:nvSpPr>
        <p:spPr>
          <a:xfrm rot="1074694">
            <a:off x="9065200" y="1882799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&lt;9 cm</a:t>
            </a:r>
            <a:endParaRPr lang="ru-RU" sz="1600" b="1" dirty="0">
              <a:solidFill>
                <a:srgbClr val="FFFF00"/>
              </a:solidFill>
            </a:endParaRP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35E2B7B-0336-AE6D-B289-4EC328A2B323}"/>
              </a:ext>
            </a:extLst>
          </p:cNvPr>
          <p:cNvCxnSpPr>
            <a:cxnSpLocks/>
          </p:cNvCxnSpPr>
          <p:nvPr/>
        </p:nvCxnSpPr>
        <p:spPr>
          <a:xfrm flipH="1">
            <a:off x="9063637" y="1242916"/>
            <a:ext cx="116764" cy="54229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7B342E8-9CCB-FB9B-B04C-D324634EE1D9}"/>
              </a:ext>
            </a:extLst>
          </p:cNvPr>
          <p:cNvCxnSpPr>
            <a:cxnSpLocks/>
          </p:cNvCxnSpPr>
          <p:nvPr/>
        </p:nvCxnSpPr>
        <p:spPr>
          <a:xfrm flipV="1">
            <a:off x="8910918" y="1907536"/>
            <a:ext cx="118894" cy="45914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0EAB8A4-92A8-44CA-0011-AD86FF41D86F}"/>
              </a:ext>
            </a:extLst>
          </p:cNvPr>
          <p:cNvSpPr txBox="1"/>
          <p:nvPr/>
        </p:nvSpPr>
        <p:spPr>
          <a:xfrm>
            <a:off x="4506440" y="5750913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Congested spacing of FT0-C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</a:t>
            </a:r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983BC4-F999-2FF6-A2E2-83B8FA8B5294}"/>
              </a:ext>
            </a:extLst>
          </p:cNvPr>
          <p:cNvSpPr txBox="1"/>
          <p:nvPr/>
        </p:nvSpPr>
        <p:spPr>
          <a:xfrm>
            <a:off x="866955" y="5382812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we can’t use ALD-coated MCP-PMTs</a:t>
            </a:r>
            <a:endParaRPr lang="ru-RU" b="1" dirty="0"/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FBB42FC-D6A3-F5DB-6636-278CDA81BA28}"/>
              </a:ext>
            </a:extLst>
          </p:cNvPr>
          <p:cNvCxnSpPr>
            <a:cxnSpLocks/>
          </p:cNvCxnSpPr>
          <p:nvPr/>
        </p:nvCxnSpPr>
        <p:spPr>
          <a:xfrm flipV="1">
            <a:off x="4864706" y="5200720"/>
            <a:ext cx="202897" cy="2767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1BED98-F035-C1AE-C2CF-CFE185AC3D20}"/>
              </a:ext>
            </a:extLst>
          </p:cNvPr>
          <p:cNvSpPr/>
          <p:nvPr/>
        </p:nvSpPr>
        <p:spPr>
          <a:xfrm>
            <a:off x="313434" y="1091327"/>
            <a:ext cx="6454447" cy="28405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DDEC7-555F-D1A5-5444-C0E1A1AD940F}"/>
              </a:ext>
            </a:extLst>
          </p:cNvPr>
          <p:cNvSpPr txBox="1"/>
          <p:nvPr/>
        </p:nvSpPr>
        <p:spPr>
          <a:xfrm>
            <a:off x="60960" y="5827023"/>
            <a:ext cx="3258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*BC – Bunch Crossing interval (25 ns)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2CD09-5205-803B-2FA2-4534C2BBC7F2}"/>
              </a:ext>
            </a:extLst>
          </p:cNvPr>
          <p:cNvSpPr txBox="1"/>
          <p:nvPr/>
        </p:nvSpPr>
        <p:spPr>
          <a:xfrm>
            <a:off x="60960" y="6084700"/>
            <a:ext cx="6159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**NIEL equivalent converted for 1 MeV neutrons as for silicon detectors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5EB04-2ECB-4580-DF07-E6E96C77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2EAEB-788C-0FE6-4A95-A56A94D04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Average anode current saturation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F67C4-A56C-9457-5E0F-33B7BB242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2" y="896396"/>
            <a:ext cx="7583463" cy="199144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Rate capability is naturally limited by the MCP RC: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~100 nA/cm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for standard non-ALD </a:t>
            </a:r>
            <a:r>
              <a:rPr lang="en-US" sz="2000" dirty="0" err="1"/>
              <a:t>Planacons</a:t>
            </a:r>
            <a:r>
              <a:rPr lang="en-US" sz="2000" dirty="0"/>
              <a:t>;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~800 nA/cm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for the low-resistance non-ALD </a:t>
            </a:r>
            <a:r>
              <a:rPr lang="en-US" sz="2000" dirty="0" err="1"/>
              <a:t>Planacons</a:t>
            </a:r>
            <a:r>
              <a:rPr lang="en-US" sz="2000" dirty="0"/>
              <a:t>;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/>
              <a:t>(↑ </a:t>
            </a:r>
            <a:r>
              <a:rPr lang="en-US" sz="2000" u="sng" dirty="0"/>
              <a:t>gets further suppressed in 0.5 T B-field </a:t>
            </a:r>
            <a:r>
              <a:rPr lang="en-US" sz="2000" dirty="0"/>
              <a:t>↑)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~50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/cm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for the low-resistance ALD </a:t>
            </a:r>
            <a:r>
              <a:rPr lang="en-US" sz="2000" dirty="0" err="1"/>
              <a:t>Planacons</a:t>
            </a:r>
            <a:r>
              <a:rPr lang="en-US" sz="2000" dirty="0"/>
              <a:t> (in 2018).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E3CC867D-0A29-4491-7589-C3C0DEC6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A52F723A-8E1B-42E1-65BA-84431A23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6/26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4A9AE3F-0C46-3960-2D80-EB8653840014}"/>
              </a:ext>
            </a:extLst>
          </p:cNvPr>
          <p:cNvSpPr txBox="1">
            <a:spLocks/>
          </p:cNvSpPr>
          <p:nvPr/>
        </p:nvSpPr>
        <p:spPr>
          <a:xfrm>
            <a:off x="213902" y="2854559"/>
            <a:ext cx="7812497" cy="438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Innermost FIT </a:t>
            </a:r>
            <a:r>
              <a:rPr lang="en-US" sz="2000" dirty="0" err="1"/>
              <a:t>Planacons</a:t>
            </a:r>
            <a:r>
              <a:rPr lang="en-US" sz="2000" dirty="0"/>
              <a:t> see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~3x10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8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p.e.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/ 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 /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s ≈ 600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/cm</a:t>
            </a:r>
            <a:r>
              <a:rPr lang="en-US" sz="2000" b="1" baseline="30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7A75AF1-F5B5-6A97-B7A9-2DD12A244EF1}"/>
              </a:ext>
            </a:extLst>
          </p:cNvPr>
          <p:cNvGrpSpPr/>
          <p:nvPr/>
        </p:nvGrpSpPr>
        <p:grpSpPr>
          <a:xfrm>
            <a:off x="7358001" y="419099"/>
            <a:ext cx="4786076" cy="5983017"/>
            <a:chOff x="7358001" y="419099"/>
            <a:chExt cx="4786076" cy="5983017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53EBCD5-2BA4-FD8B-D788-853A9452A2A4}"/>
                </a:ext>
              </a:extLst>
            </p:cNvPr>
            <p:cNvGrpSpPr/>
            <p:nvPr/>
          </p:nvGrpSpPr>
          <p:grpSpPr>
            <a:xfrm>
              <a:off x="7358001" y="419099"/>
              <a:ext cx="4786076" cy="5983017"/>
              <a:chOff x="7327780" y="357505"/>
              <a:chExt cx="4860747" cy="607636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E843316-2EDE-94C0-0D71-410D876F8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7780" y="357505"/>
                <a:ext cx="4860747" cy="6076362"/>
              </a:xfrm>
              <a:prstGeom prst="rect">
                <a:avLst/>
              </a:prstGeom>
            </p:spPr>
          </p:pic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FF97AA54-7273-A17B-1C8D-3C33CA80C766}"/>
                  </a:ext>
                </a:extLst>
              </p:cNvPr>
              <p:cNvGrpSpPr/>
              <p:nvPr/>
            </p:nvGrpSpPr>
            <p:grpSpPr>
              <a:xfrm>
                <a:off x="10677894" y="1642942"/>
                <a:ext cx="972429" cy="912856"/>
                <a:chOff x="10636250" y="490733"/>
                <a:chExt cx="717174" cy="822433"/>
              </a:xfrm>
            </p:grpSpPr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6C53542E-7220-D371-62F0-D0FB37625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36250" y="490733"/>
                  <a:ext cx="0" cy="799829"/>
                </a:xfrm>
                <a:prstGeom prst="line">
                  <a:avLst/>
                </a:prstGeom>
                <a:ln w="19050">
                  <a:solidFill>
                    <a:srgbClr val="E3A801">
                      <a:alpha val="60000"/>
                    </a:srgb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Группа 30">
                  <a:extLst>
                    <a:ext uri="{FF2B5EF4-FFF2-40B4-BE49-F238E27FC236}">
                      <a16:creationId xmlns:a16="http://schemas.microsoft.com/office/drawing/2014/main" id="{51AE8ABF-E89F-F066-A72F-4BD7247B5BF4}"/>
                    </a:ext>
                  </a:extLst>
                </p:cNvPr>
                <p:cNvGrpSpPr/>
                <p:nvPr/>
              </p:nvGrpSpPr>
              <p:grpSpPr>
                <a:xfrm>
                  <a:off x="10876465" y="490733"/>
                  <a:ext cx="476959" cy="822433"/>
                  <a:chOff x="10876465" y="490733"/>
                  <a:chExt cx="476959" cy="822433"/>
                </a:xfrm>
              </p:grpSpPr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id="{47907F16-67D9-FDBD-F4D5-76DC114A3D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303000" y="490733"/>
                    <a:ext cx="0" cy="799829"/>
                  </a:xfrm>
                  <a:prstGeom prst="line">
                    <a:avLst/>
                  </a:prstGeom>
                  <a:ln w="19050">
                    <a:solidFill>
                      <a:schemeClr val="accent4">
                        <a:lumMod val="75000"/>
                        <a:alpha val="6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251BBDD-9651-8B4F-FC60-34AD570C86C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76465" y="890742"/>
                    <a:ext cx="476959" cy="4224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50 kHz</a:t>
                    </a:r>
                  </a:p>
                  <a:p>
                    <a:r>
                      <a: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Pb-Pb</a:t>
                    </a:r>
                    <a:endParaRPr lang="ru-RU" sz="12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p:txBody>
              </p:sp>
            </p:grp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63E5A-996D-E73D-8A89-56FDC37ECAAB}"/>
                </a:ext>
              </a:extLst>
            </p:cNvPr>
            <p:cNvSpPr txBox="1"/>
            <p:nvPr/>
          </p:nvSpPr>
          <p:spPr>
            <a:xfrm>
              <a:off x="10010624" y="2119062"/>
              <a:ext cx="682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</a:rPr>
                <a:t>500 kHz</a:t>
              </a:r>
            </a:p>
            <a:p>
              <a:r>
                <a:rPr lang="en-US" sz="1200" dirty="0">
                  <a:solidFill>
                    <a:srgbClr val="FFC000"/>
                  </a:solidFill>
                </a:rPr>
                <a:t>protons</a:t>
              </a:r>
              <a:endParaRPr lang="ru-RU" sz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AFE3FBD-9CEC-55C4-B2A2-C74BCE920CA7}"/>
              </a:ext>
            </a:extLst>
          </p:cNvPr>
          <p:cNvGrpSpPr/>
          <p:nvPr/>
        </p:nvGrpSpPr>
        <p:grpSpPr>
          <a:xfrm>
            <a:off x="36944" y="3281779"/>
            <a:ext cx="3442362" cy="3128457"/>
            <a:chOff x="36944" y="3281779"/>
            <a:chExt cx="3442362" cy="312845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945B2DE-3A74-200C-0272-1F2002174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" y="3281779"/>
              <a:ext cx="3442362" cy="31284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364E20-67BD-C8C6-01EF-715F16E18C35}"/>
                </a:ext>
              </a:extLst>
            </p:cNvPr>
            <p:cNvSpPr txBox="1"/>
            <p:nvPr/>
          </p:nvSpPr>
          <p:spPr>
            <a:xfrm>
              <a:off x="1146971" y="5638446"/>
              <a:ext cx="2289942" cy="36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FIT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Planacon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data published earlier in</a:t>
              </a:r>
            </a:p>
            <a:p>
              <a:pPr algn="r">
                <a:lnSpc>
                  <a:spcPct val="80000"/>
                </a:lnSpc>
              </a:pPr>
              <a:r>
                <a:rPr lang="en-US" sz="1100" dirty="0">
                  <a:hlinkClick r:id="rId4"/>
                </a:rPr>
                <a:t>[JINST 16 (2021) P12032]</a:t>
              </a:r>
              <a:endParaRPr lang="ru-RU" sz="1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4F574C-10CB-4187-B534-7125D006CF7F}"/>
                </a:ext>
              </a:extLst>
            </p:cNvPr>
            <p:cNvSpPr txBox="1"/>
            <p:nvPr/>
          </p:nvSpPr>
          <p:spPr>
            <a:xfrm>
              <a:off x="2599998" y="3429000"/>
              <a:ext cx="808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 = 0.0 T</a:t>
              </a:r>
              <a:endPara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7FFCCF2-ECDD-ED35-4416-2C6510005D22}"/>
              </a:ext>
            </a:extLst>
          </p:cNvPr>
          <p:cNvGrpSpPr/>
          <p:nvPr/>
        </p:nvGrpSpPr>
        <p:grpSpPr>
          <a:xfrm>
            <a:off x="3436913" y="3271294"/>
            <a:ext cx="3831100" cy="3150266"/>
            <a:chOff x="3436913" y="3271294"/>
            <a:chExt cx="3831100" cy="3150266"/>
          </a:xfrm>
        </p:grpSpPr>
        <p:pic>
          <p:nvPicPr>
            <p:cNvPr id="11" name="Рисунок 10" descr="Изображение выглядит как текст, линия, График, диаграм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008340-AB5F-41F3-C174-19D604ED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2"/>
            <a:stretch/>
          </p:blipFill>
          <p:spPr>
            <a:xfrm>
              <a:off x="3436913" y="3271294"/>
              <a:ext cx="3831100" cy="31502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7AB691-C59A-AD08-DEC0-9F96A4FD2B9C}"/>
                </a:ext>
              </a:extLst>
            </p:cNvPr>
            <p:cNvSpPr txBox="1"/>
            <p:nvPr/>
          </p:nvSpPr>
          <p:spPr>
            <a:xfrm>
              <a:off x="3977925" y="5323305"/>
              <a:ext cx="2616711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Our data on low AAC limit &amp; long </a:t>
              </a:r>
              <a:b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recovery of ALD MCPs published earlier in:</a:t>
              </a:r>
            </a:p>
            <a:p>
              <a:pPr>
                <a:lnSpc>
                  <a:spcPct val="9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hlinkClick r:id="rId6"/>
                </a:rPr>
                <a:t>[JINST 13 (2018) T09001]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hlinkClick r:id="rId7"/>
                </a:rPr>
                <a:t>[NIM A 949 (2020) 162854]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43456D-38BB-3C3A-4F44-DEFD1BAD20F8}"/>
                </a:ext>
              </a:extLst>
            </p:cNvPr>
            <p:cNvSpPr txBox="1"/>
            <p:nvPr/>
          </p:nvSpPr>
          <p:spPr>
            <a:xfrm>
              <a:off x="6459778" y="5752206"/>
              <a:ext cx="808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 = 0.0 T</a:t>
              </a:r>
              <a:endPara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0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37087-9600-3D02-D3A7-354E0C999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75C83C0F-B430-66E8-2AB9-5F20204F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900" y="6500495"/>
            <a:ext cx="4114800" cy="35750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Yury Melikyan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A3739758-7B75-CC63-9E01-34A924E7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530" y="6492875"/>
            <a:ext cx="71247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7/26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287D0-8716-7451-E96A-BC723769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57505"/>
            <a:ext cx="7342115" cy="48069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Effect of non-axial B-field</a:t>
            </a:r>
            <a:endParaRPr lang="ru-RU" sz="3000" b="1" dirty="0">
              <a:latin typeface="+mn-lt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DFAEF217-45A5-A80B-A9BA-69FEEB6C56FE}"/>
              </a:ext>
            </a:extLst>
          </p:cNvPr>
          <p:cNvSpPr txBox="1">
            <a:spLocks/>
          </p:cNvSpPr>
          <p:nvPr/>
        </p:nvSpPr>
        <p:spPr>
          <a:xfrm>
            <a:off x="213903" y="2326078"/>
            <a:ext cx="3260817" cy="1888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Centers of the gain vs </a:t>
            </a:r>
            <a:br>
              <a:rPr lang="en-US" sz="2000" dirty="0"/>
            </a:br>
            <a:r>
              <a:rPr lang="en-US" sz="2000" dirty="0"/>
              <a:t>angle dependencies of </a:t>
            </a:r>
            <a:br>
              <a:rPr lang="en-US" sz="2000" dirty="0"/>
            </a:br>
            <a:r>
              <a:rPr lang="en-US" sz="2000" dirty="0"/>
              <a:t>perpendicular tilts</a:t>
            </a:r>
            <a:br>
              <a:rPr lang="en-US" sz="2000" dirty="0"/>
            </a:br>
            <a:r>
              <a:rPr lang="en-US" sz="2000" dirty="0"/>
              <a:t>are consistently</a:t>
            </a:r>
            <a:br>
              <a:rPr lang="en-US" sz="2000" dirty="0"/>
            </a:br>
            <a:r>
              <a:rPr lang="en-US" sz="2000" dirty="0"/>
              <a:t>shifted to ~6°.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BBC234-D60A-95A0-3594-80DB765C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3" y="869950"/>
            <a:ext cx="4389847" cy="14561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Gain vs angle dependencies for along-the-chevron tilts are Gaussian-like, with their centers scattered</a:t>
            </a:r>
            <a:br>
              <a:rPr lang="en-US" sz="2000" dirty="0"/>
            </a:br>
            <a:r>
              <a:rPr lang="en-US" sz="2000" dirty="0"/>
              <a:t>around 0°;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023515-13A8-D231-3BEF-468BD096EF1D}"/>
              </a:ext>
            </a:extLst>
          </p:cNvPr>
          <p:cNvGrpSpPr/>
          <p:nvPr/>
        </p:nvGrpSpPr>
        <p:grpSpPr>
          <a:xfrm>
            <a:off x="7420954" y="288072"/>
            <a:ext cx="2577452" cy="1754676"/>
            <a:chOff x="6709088" y="305735"/>
            <a:chExt cx="2569580" cy="1749316"/>
          </a:xfrm>
        </p:grpSpPr>
        <p:pic>
          <p:nvPicPr>
            <p:cNvPr id="15" name="Рисунок 14" descr="Изображение выглядит как текст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9AA1B3-D8CC-4999-24D6-FF0241E6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088" y="305735"/>
              <a:ext cx="1463123" cy="174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B8CB35-157A-5A8E-83A4-0C00245C4335}"/>
                </a:ext>
              </a:extLst>
            </p:cNvPr>
            <p:cNvSpPr txBox="1"/>
            <p:nvPr/>
          </p:nvSpPr>
          <p:spPr>
            <a:xfrm>
              <a:off x="7977080" y="498725"/>
              <a:ext cx="1301588" cy="306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↓ B = 0.5 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0928417-0CFA-A939-B950-E1097A98962F}"/>
              </a:ext>
            </a:extLst>
          </p:cNvPr>
          <p:cNvGrpSpPr/>
          <p:nvPr/>
        </p:nvGrpSpPr>
        <p:grpSpPr>
          <a:xfrm>
            <a:off x="1466962" y="869950"/>
            <a:ext cx="5953992" cy="5570948"/>
            <a:chOff x="1466962" y="869950"/>
            <a:chExt cx="5953992" cy="5570948"/>
          </a:xfrm>
        </p:grpSpPr>
        <p:pic>
          <p:nvPicPr>
            <p:cNvPr id="11" name="Рисунок 10" descr="Изображение выглядит как Красочность, текст, снимок экра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35C62-4234-A708-AB27-AEB3DEB3F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62" y="869950"/>
              <a:ext cx="5953992" cy="5570948"/>
            </a:xfrm>
            <a:prstGeom prst="rect">
              <a:avLst/>
            </a:prstGeom>
          </p:spPr>
        </p:pic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C0BCBA5-79EC-946E-720E-43FA54E27187}"/>
                </a:ext>
              </a:extLst>
            </p:cNvPr>
            <p:cNvSpPr/>
            <p:nvPr/>
          </p:nvSpPr>
          <p:spPr>
            <a:xfrm>
              <a:off x="6369050" y="3613150"/>
              <a:ext cx="628650" cy="889000"/>
            </a:xfrm>
            <a:custGeom>
              <a:avLst/>
              <a:gdLst>
                <a:gd name="connsiteX0" fmla="*/ 400050 w 628650"/>
                <a:gd name="connsiteY0" fmla="*/ 0 h 889000"/>
                <a:gd name="connsiteX1" fmla="*/ 0 w 628650"/>
                <a:gd name="connsiteY1" fmla="*/ 863600 h 889000"/>
                <a:gd name="connsiteX2" fmla="*/ 279400 w 628650"/>
                <a:gd name="connsiteY2" fmla="*/ 889000 h 889000"/>
                <a:gd name="connsiteX3" fmla="*/ 628650 w 628650"/>
                <a:gd name="connsiteY3" fmla="*/ 0 h 889000"/>
                <a:gd name="connsiteX4" fmla="*/ 400050 w 62865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650" h="889000">
                  <a:moveTo>
                    <a:pt x="400050" y="0"/>
                  </a:moveTo>
                  <a:lnTo>
                    <a:pt x="0" y="863600"/>
                  </a:lnTo>
                  <a:lnTo>
                    <a:pt x="279400" y="889000"/>
                  </a:lnTo>
                  <a:lnTo>
                    <a:pt x="628650" y="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FACCE4-9B56-74D8-F41B-274E111D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790670">
              <a:off x="6751391" y="2742862"/>
              <a:ext cx="878145" cy="19775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83E47B-C55D-C94A-A2C7-2985D74AA390}"/>
              </a:ext>
            </a:extLst>
          </p:cNvPr>
          <p:cNvSpPr txBox="1"/>
          <p:nvPr/>
        </p:nvSpPr>
        <p:spPr>
          <a:xfrm>
            <a:off x="4961106" y="722967"/>
            <a:ext cx="196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 the chevron:</a:t>
            </a:r>
            <a:endParaRPr lang="ru-RU" dirty="0"/>
          </a:p>
        </p:txBody>
      </p:sp>
      <p:pic>
        <p:nvPicPr>
          <p:cNvPr id="13" name="Рисунок 12" descr="Изображение выглядит как радуга, текст, Красочность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585C41-FF38-2F7A-3D20-0D2FCECC7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 b="1699"/>
          <a:stretch/>
        </p:blipFill>
        <p:spPr>
          <a:xfrm>
            <a:off x="6311106" y="878052"/>
            <a:ext cx="5880894" cy="5558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ED798-7358-B5B7-C9C5-2A4D00B87C12}"/>
              </a:ext>
            </a:extLst>
          </p:cNvPr>
          <p:cNvSpPr txBox="1"/>
          <p:nvPr/>
        </p:nvSpPr>
        <p:spPr>
          <a:xfrm>
            <a:off x="9524795" y="722967"/>
            <a:ext cx="26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Perpendicular to chevron: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6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HEP draft.pptx" id="{08452207-DBEE-4B23-B627-0B9793605901}" vid="{3BB16CDD-E4B4-4F5C-A9F3-653FCE30610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8700</TotalTime>
  <Words>2736</Words>
  <Application>Microsoft Office PowerPoint</Application>
  <PresentationFormat>Широкоэкранный</PresentationFormat>
  <Paragraphs>368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FreeSansBold</vt:lpstr>
      <vt:lpstr>Gadugi</vt:lpstr>
      <vt:lpstr>Symbol</vt:lpstr>
      <vt:lpstr>Тема Office</vt:lpstr>
      <vt:lpstr>Презентация PowerPoint</vt:lpstr>
      <vt:lpstr>ALICE and FIT</vt:lpstr>
      <vt:lpstr>FT0 Cherenkov detector</vt:lpstr>
      <vt:lpstr>FT0 detector performance</vt:lpstr>
      <vt:lpstr>FT0 design constraints</vt:lpstr>
      <vt:lpstr>FT0 design constraints</vt:lpstr>
      <vt:lpstr>FT0 design constraints</vt:lpstr>
      <vt:lpstr>Average anode current saturation</vt:lpstr>
      <vt:lpstr>Effect of non-axial B-field</vt:lpstr>
      <vt:lpstr>AAC limit in B-field</vt:lpstr>
      <vt:lpstr>B-field effect on the detector</vt:lpstr>
      <vt:lpstr>Characteristic MCP recovery time</vt:lpstr>
      <vt:lpstr>Characteristic MCP recovery time</vt:lpstr>
      <vt:lpstr>AAC saturation effect on the FT0 performance</vt:lpstr>
      <vt:lpstr>AAC saturation effect on the FT0 performance</vt:lpstr>
      <vt:lpstr>AAC saturation effect on the FT0 performance (worst case)</vt:lpstr>
      <vt:lpstr>Ageing of the non-ALD Planacons</vt:lpstr>
      <vt:lpstr>Ageing of the non-ALD Planacons</vt:lpstr>
      <vt:lpstr>Ageing of the non-ALD Planacons</vt:lpstr>
      <vt:lpstr>The blind spots</vt:lpstr>
      <vt:lpstr>The blind spots</vt:lpstr>
      <vt:lpstr>The ageing outliers</vt:lpstr>
      <vt:lpstr>Ageing development</vt:lpstr>
      <vt:lpstr>Ageing development</vt:lpstr>
      <vt:lpstr>Self-recovery of the ageing effect</vt:lpstr>
      <vt:lpstr>Self-recovery of the ageing effect</vt:lpstr>
      <vt:lpstr>Self-recovery of the ageing effect</vt:lpstr>
      <vt:lpstr>FT0 laser calibration system</vt:lpstr>
      <vt:lpstr>Stability of the laser calibration system</vt:lpstr>
      <vt:lpstr>Conclusions</vt:lpstr>
      <vt:lpstr>Thanks a lot for your attention!</vt:lpstr>
      <vt:lpstr>Back-up slides</vt:lpstr>
      <vt:lpstr>Our publications on the relevant topic</vt:lpstr>
      <vt:lpstr>Effective AAC saturation</vt:lpstr>
      <vt:lpstr>Warm-up trends (11 MΩ ≤ RMCP stack ≤ 20 MΩ)</vt:lpstr>
      <vt:lpstr>B-field effect on the detector</vt:lpstr>
      <vt:lpstr>B-field effect on the detector</vt:lpstr>
      <vt:lpstr>B-field effect on the detector</vt:lpstr>
      <vt:lpstr>Gain change vs tilt</vt:lpstr>
      <vt:lpstr>Ageing of the non-ALD Planacons</vt:lpstr>
      <vt:lpstr>C-side ageing &amp; annealing maps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Yury Melikyan</dc:creator>
  <cp:lastModifiedBy>ymelikyan</cp:lastModifiedBy>
  <cp:revision>272</cp:revision>
  <dcterms:created xsi:type="dcterms:W3CDTF">2024-06-21T13:17:54Z</dcterms:created>
  <dcterms:modified xsi:type="dcterms:W3CDTF">2025-09-17T07:47:19Z</dcterms:modified>
</cp:coreProperties>
</file>