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708" r:id="rId3"/>
    <p:sldMasterId id="2147483717" r:id="rId4"/>
  </p:sldMasterIdLst>
  <p:notesMasterIdLst>
    <p:notesMasterId r:id="rId27"/>
  </p:notesMasterIdLst>
  <p:sldIdLst>
    <p:sldId id="256" r:id="rId5"/>
    <p:sldId id="1467" r:id="rId6"/>
    <p:sldId id="258" r:id="rId7"/>
    <p:sldId id="263" r:id="rId8"/>
    <p:sldId id="366" r:id="rId9"/>
    <p:sldId id="280" r:id="rId10"/>
    <p:sldId id="4190" r:id="rId11"/>
    <p:sldId id="4191" r:id="rId12"/>
    <p:sldId id="4192" r:id="rId13"/>
    <p:sldId id="317" r:id="rId14"/>
    <p:sldId id="319" r:id="rId15"/>
    <p:sldId id="320" r:id="rId16"/>
    <p:sldId id="323" r:id="rId17"/>
    <p:sldId id="1413" r:id="rId18"/>
    <p:sldId id="4195" r:id="rId19"/>
    <p:sldId id="4193" r:id="rId20"/>
    <p:sldId id="4194" r:id="rId21"/>
    <p:sldId id="4186" r:id="rId22"/>
    <p:sldId id="909" r:id="rId23"/>
    <p:sldId id="293" r:id="rId24"/>
    <p:sldId id="1461" r:id="rId25"/>
    <p:sldId id="1483" r:id="rId26"/>
  </p:sldIdLst>
  <p:sldSz cx="9144000" cy="5143500" type="screen16x9"/>
  <p:notesSz cx="10234613" cy="7104063"/>
  <p:defaultTextStyle>
    <a:defPPr>
      <a:defRPr lang="de-DE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2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547" y="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D96ED-946E-4A01-816E-4FB71CDC847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0E26BCF-E53C-4FD2-87D4-F7AEA8067820}">
      <dgm:prSet phldrT="[Text]"/>
      <dgm:spPr/>
      <dgm:t>
        <a:bodyPr/>
        <a:lstStyle/>
        <a:p>
          <a:r>
            <a:rPr lang="en-US" dirty="0"/>
            <a:t>FAIR2028</a:t>
          </a:r>
          <a:endParaRPr lang="en-GB" dirty="0"/>
        </a:p>
      </dgm:t>
    </dgm:pt>
    <dgm:pt modelId="{FA6E53D4-E4DB-499B-9220-26D59C6AE748}" type="parTrans" cxnId="{B0E4B6CC-433F-4F54-A52B-46DCDA636087}">
      <dgm:prSet/>
      <dgm:spPr/>
      <dgm:t>
        <a:bodyPr/>
        <a:lstStyle/>
        <a:p>
          <a:endParaRPr lang="en-GB"/>
        </a:p>
      </dgm:t>
    </dgm:pt>
    <dgm:pt modelId="{5CC9DFE7-3C5F-44AE-AB2F-E8BD76600D5D}" type="sibTrans" cxnId="{B0E4B6CC-433F-4F54-A52B-46DCDA636087}">
      <dgm:prSet/>
      <dgm:spPr/>
      <dgm:t>
        <a:bodyPr/>
        <a:lstStyle/>
        <a:p>
          <a:endParaRPr lang="en-GB"/>
        </a:p>
      </dgm:t>
    </dgm:pt>
    <dgm:pt modelId="{1F67B06D-1F62-4B97-8BC3-14561EEC9575}">
      <dgm:prSet phldrT="[Text]"/>
      <dgm:spPr/>
      <dgm:t>
        <a:bodyPr/>
        <a:lstStyle/>
        <a:p>
          <a:r>
            <a:rPr lang="en-US" dirty="0"/>
            <a:t>Early Science (ES)</a:t>
          </a:r>
          <a:endParaRPr lang="en-GB" dirty="0"/>
        </a:p>
      </dgm:t>
    </dgm:pt>
    <dgm:pt modelId="{C7D49A33-FDBF-4F37-8477-665419C16C05}" type="parTrans" cxnId="{69A1C508-66A8-4A29-9A6D-DE4F2035EB2B}">
      <dgm:prSet/>
      <dgm:spPr/>
      <dgm:t>
        <a:bodyPr/>
        <a:lstStyle/>
        <a:p>
          <a:endParaRPr lang="en-GB"/>
        </a:p>
      </dgm:t>
    </dgm:pt>
    <dgm:pt modelId="{C8C3D3AE-9F36-44D0-BB6E-3F209C5105F7}" type="sibTrans" cxnId="{69A1C508-66A8-4A29-9A6D-DE4F2035EB2B}">
      <dgm:prSet/>
      <dgm:spPr/>
      <dgm:t>
        <a:bodyPr/>
        <a:lstStyle/>
        <a:p>
          <a:endParaRPr lang="en-GB"/>
        </a:p>
      </dgm:t>
    </dgm:pt>
    <dgm:pt modelId="{06E157F4-3510-4B34-B063-6735F7D4B2FE}">
      <dgm:prSet phldrT="[Text]"/>
      <dgm:spPr/>
      <dgm:t>
        <a:bodyPr/>
        <a:lstStyle/>
        <a:p>
          <a:r>
            <a:rPr lang="en-US" dirty="0"/>
            <a:t>First Science/+ (FS/FS+)</a:t>
          </a:r>
          <a:endParaRPr lang="en-GB" dirty="0"/>
        </a:p>
      </dgm:t>
    </dgm:pt>
    <dgm:pt modelId="{08993327-BA34-434E-B585-048F330777CD}" type="parTrans" cxnId="{1EA32851-56C3-48A0-BDAF-0DE9867AB162}">
      <dgm:prSet/>
      <dgm:spPr/>
      <dgm:t>
        <a:bodyPr/>
        <a:lstStyle/>
        <a:p>
          <a:endParaRPr lang="en-GB"/>
        </a:p>
      </dgm:t>
    </dgm:pt>
    <dgm:pt modelId="{5ADA461F-A7FC-4BEA-AEEC-CA742463DF4A}" type="sibTrans" cxnId="{1EA32851-56C3-48A0-BDAF-0DE9867AB162}">
      <dgm:prSet/>
      <dgm:spPr/>
      <dgm:t>
        <a:bodyPr/>
        <a:lstStyle/>
        <a:p>
          <a:endParaRPr lang="en-GB"/>
        </a:p>
      </dgm:t>
    </dgm:pt>
    <dgm:pt modelId="{7F241DB4-104E-4C30-B2F7-8F4641F4A20F}">
      <dgm:prSet phldrT="[Text]"/>
      <dgm:spPr/>
      <dgm:t>
        <a:bodyPr/>
        <a:lstStyle/>
        <a:p>
          <a:r>
            <a:rPr lang="en-US" dirty="0"/>
            <a:t>200 days/y</a:t>
          </a:r>
          <a:endParaRPr lang="en-GB" dirty="0"/>
        </a:p>
      </dgm:t>
    </dgm:pt>
    <dgm:pt modelId="{DFBE8BC2-379F-46EC-ADB6-7CB5624DD112}" type="parTrans" cxnId="{4EE8BC44-83D9-44FF-B049-CDB0B1D2E3AD}">
      <dgm:prSet/>
      <dgm:spPr/>
      <dgm:t>
        <a:bodyPr/>
        <a:lstStyle/>
        <a:p>
          <a:endParaRPr lang="en-GB"/>
        </a:p>
      </dgm:t>
    </dgm:pt>
    <dgm:pt modelId="{54D9BD43-FEAF-4A77-A757-4A2542EB887E}" type="sibTrans" cxnId="{4EE8BC44-83D9-44FF-B049-CDB0B1D2E3AD}">
      <dgm:prSet/>
      <dgm:spPr/>
      <dgm:t>
        <a:bodyPr/>
        <a:lstStyle/>
        <a:p>
          <a:endParaRPr lang="en-GB"/>
        </a:p>
      </dgm:t>
    </dgm:pt>
    <dgm:pt modelId="{3A1AB3D7-8038-468C-A561-04C309B5C7EF}">
      <dgm:prSet phldrT="[Text]"/>
      <dgm:spPr/>
      <dgm:t>
        <a:bodyPr/>
        <a:lstStyle/>
        <a:p>
          <a:r>
            <a:rPr lang="en-US" dirty="0"/>
            <a:t>&gt;5 y SIS100</a:t>
          </a:r>
          <a:endParaRPr lang="en-GB" dirty="0"/>
        </a:p>
      </dgm:t>
    </dgm:pt>
    <dgm:pt modelId="{A927446D-2281-4397-824E-2608BE588AD5}" type="parTrans" cxnId="{280FE832-E5B7-4556-97B2-037400C79D03}">
      <dgm:prSet/>
      <dgm:spPr/>
      <dgm:t>
        <a:bodyPr/>
        <a:lstStyle/>
        <a:p>
          <a:endParaRPr lang="en-GB"/>
        </a:p>
      </dgm:t>
    </dgm:pt>
    <dgm:pt modelId="{62B6D952-2B4F-4B99-A59C-A09307152BC7}" type="sibTrans" cxnId="{280FE832-E5B7-4556-97B2-037400C79D03}">
      <dgm:prSet/>
      <dgm:spPr/>
      <dgm:t>
        <a:bodyPr/>
        <a:lstStyle/>
        <a:p>
          <a:endParaRPr lang="en-GB"/>
        </a:p>
      </dgm:t>
    </dgm:pt>
    <dgm:pt modelId="{50202B7D-1260-406A-8DEE-502F48D57C13}">
      <dgm:prSet phldrT="[Text]"/>
      <dgm:spPr/>
      <dgm:t>
        <a:bodyPr/>
        <a:lstStyle/>
        <a:p>
          <a:r>
            <a:rPr lang="en-US"/>
            <a:t>UNILAC/Rings</a:t>
          </a:r>
          <a:endParaRPr lang="en-GB" dirty="0"/>
        </a:p>
      </dgm:t>
    </dgm:pt>
    <dgm:pt modelId="{343CA468-4835-4405-9B03-FAD49BCC24F9}" type="parTrans" cxnId="{1036289C-7B17-4A0C-9AC3-4F82D43CCCC0}">
      <dgm:prSet/>
      <dgm:spPr/>
      <dgm:t>
        <a:bodyPr/>
        <a:lstStyle/>
        <a:p>
          <a:endParaRPr lang="en-GB"/>
        </a:p>
      </dgm:t>
    </dgm:pt>
    <dgm:pt modelId="{FC074CD1-1A00-433F-A909-37F3E06F09BA}" type="sibTrans" cxnId="{1036289C-7B17-4A0C-9AC3-4F82D43CCCC0}">
      <dgm:prSet/>
      <dgm:spPr/>
      <dgm:t>
        <a:bodyPr/>
        <a:lstStyle/>
        <a:p>
          <a:endParaRPr lang="en-GB"/>
        </a:p>
      </dgm:t>
    </dgm:pt>
    <dgm:pt modelId="{B3BB016F-DACB-4483-A21F-2F36A9655D13}" type="pres">
      <dgm:prSet presAssocID="{896D96ED-946E-4A01-816E-4FB71CDC84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2485204-5ACD-4F21-B10D-6EB3E37CA3E9}" type="pres">
      <dgm:prSet presAssocID="{B0E26BCF-E53C-4FD2-87D4-F7AEA8067820}" presName="hierRoot1" presStyleCnt="0">
        <dgm:presLayoutVars>
          <dgm:hierBranch val="init"/>
        </dgm:presLayoutVars>
      </dgm:prSet>
      <dgm:spPr/>
    </dgm:pt>
    <dgm:pt modelId="{A152BD3E-1347-49D7-9B4B-4B483D21F570}" type="pres">
      <dgm:prSet presAssocID="{B0E26BCF-E53C-4FD2-87D4-F7AEA8067820}" presName="rootComposite1" presStyleCnt="0"/>
      <dgm:spPr/>
    </dgm:pt>
    <dgm:pt modelId="{AF29A828-91BD-461C-9629-0A11B729F87F}" type="pres">
      <dgm:prSet presAssocID="{B0E26BCF-E53C-4FD2-87D4-F7AEA8067820}" presName="rootText1" presStyleLbl="node0" presStyleIdx="0" presStyleCnt="1">
        <dgm:presLayoutVars>
          <dgm:chPref val="3"/>
        </dgm:presLayoutVars>
      </dgm:prSet>
      <dgm:spPr/>
    </dgm:pt>
    <dgm:pt modelId="{9A11EAB9-5906-4004-B5D6-F21ABE3B8494}" type="pres">
      <dgm:prSet presAssocID="{B0E26BCF-E53C-4FD2-87D4-F7AEA8067820}" presName="rootConnector1" presStyleLbl="node1" presStyleIdx="0" presStyleCnt="0"/>
      <dgm:spPr/>
    </dgm:pt>
    <dgm:pt modelId="{3027E498-22C3-45C6-8140-311374223AFB}" type="pres">
      <dgm:prSet presAssocID="{B0E26BCF-E53C-4FD2-87D4-F7AEA8067820}" presName="hierChild2" presStyleCnt="0"/>
      <dgm:spPr/>
    </dgm:pt>
    <dgm:pt modelId="{4DBBFA8E-CE8D-4B1D-AFB9-A137A4049DC1}" type="pres">
      <dgm:prSet presAssocID="{C7D49A33-FDBF-4F37-8477-665419C16C05}" presName="Name64" presStyleLbl="parChTrans1D2" presStyleIdx="0" presStyleCnt="5"/>
      <dgm:spPr/>
    </dgm:pt>
    <dgm:pt modelId="{03B1B85F-4F94-43D8-BD5C-5ED5ED8366C3}" type="pres">
      <dgm:prSet presAssocID="{1F67B06D-1F62-4B97-8BC3-14561EEC9575}" presName="hierRoot2" presStyleCnt="0">
        <dgm:presLayoutVars>
          <dgm:hierBranch val="init"/>
        </dgm:presLayoutVars>
      </dgm:prSet>
      <dgm:spPr/>
    </dgm:pt>
    <dgm:pt modelId="{C0E28105-82F8-4C66-B6DC-11A1A7751198}" type="pres">
      <dgm:prSet presAssocID="{1F67B06D-1F62-4B97-8BC3-14561EEC9575}" presName="rootComposite" presStyleCnt="0"/>
      <dgm:spPr/>
    </dgm:pt>
    <dgm:pt modelId="{9D3CCE8C-9017-482F-9F7B-920D1C248535}" type="pres">
      <dgm:prSet presAssocID="{1F67B06D-1F62-4B97-8BC3-14561EEC9575}" presName="rootText" presStyleLbl="node2" presStyleIdx="0" presStyleCnt="5">
        <dgm:presLayoutVars>
          <dgm:chPref val="3"/>
        </dgm:presLayoutVars>
      </dgm:prSet>
      <dgm:spPr/>
    </dgm:pt>
    <dgm:pt modelId="{1FD33710-39E2-463E-833A-7E2D4B53DFC7}" type="pres">
      <dgm:prSet presAssocID="{1F67B06D-1F62-4B97-8BC3-14561EEC9575}" presName="rootConnector" presStyleLbl="node2" presStyleIdx="0" presStyleCnt="5"/>
      <dgm:spPr/>
    </dgm:pt>
    <dgm:pt modelId="{927A6AA7-F5BF-49F3-BE8D-DFEB74CD3D1E}" type="pres">
      <dgm:prSet presAssocID="{1F67B06D-1F62-4B97-8BC3-14561EEC9575}" presName="hierChild4" presStyleCnt="0"/>
      <dgm:spPr/>
    </dgm:pt>
    <dgm:pt modelId="{5303B968-65FC-4307-A600-B08B4E8A91E4}" type="pres">
      <dgm:prSet presAssocID="{1F67B06D-1F62-4B97-8BC3-14561EEC9575}" presName="hierChild5" presStyleCnt="0"/>
      <dgm:spPr/>
    </dgm:pt>
    <dgm:pt modelId="{B0897703-7623-451A-A069-2D0217BFF306}" type="pres">
      <dgm:prSet presAssocID="{08993327-BA34-434E-B585-048F330777CD}" presName="Name64" presStyleLbl="parChTrans1D2" presStyleIdx="1" presStyleCnt="5"/>
      <dgm:spPr/>
    </dgm:pt>
    <dgm:pt modelId="{D2AF4012-5893-44E6-9187-7FF8E842DF38}" type="pres">
      <dgm:prSet presAssocID="{06E157F4-3510-4B34-B063-6735F7D4B2FE}" presName="hierRoot2" presStyleCnt="0">
        <dgm:presLayoutVars>
          <dgm:hierBranch val="init"/>
        </dgm:presLayoutVars>
      </dgm:prSet>
      <dgm:spPr/>
    </dgm:pt>
    <dgm:pt modelId="{C2249FCE-E267-4BE3-9792-CCD73A9B2472}" type="pres">
      <dgm:prSet presAssocID="{06E157F4-3510-4B34-B063-6735F7D4B2FE}" presName="rootComposite" presStyleCnt="0"/>
      <dgm:spPr/>
    </dgm:pt>
    <dgm:pt modelId="{52BD1FA4-C3A6-4892-AE14-DE68C64034E0}" type="pres">
      <dgm:prSet presAssocID="{06E157F4-3510-4B34-B063-6735F7D4B2FE}" presName="rootText" presStyleLbl="node2" presStyleIdx="1" presStyleCnt="5">
        <dgm:presLayoutVars>
          <dgm:chPref val="3"/>
        </dgm:presLayoutVars>
      </dgm:prSet>
      <dgm:spPr/>
    </dgm:pt>
    <dgm:pt modelId="{60ED7F68-E122-4BF1-86BE-B75A3679F797}" type="pres">
      <dgm:prSet presAssocID="{06E157F4-3510-4B34-B063-6735F7D4B2FE}" presName="rootConnector" presStyleLbl="node2" presStyleIdx="1" presStyleCnt="5"/>
      <dgm:spPr/>
    </dgm:pt>
    <dgm:pt modelId="{DB7E6F2D-FC39-4B75-8CCB-0E0FAB0ED6A1}" type="pres">
      <dgm:prSet presAssocID="{06E157F4-3510-4B34-B063-6735F7D4B2FE}" presName="hierChild4" presStyleCnt="0"/>
      <dgm:spPr/>
    </dgm:pt>
    <dgm:pt modelId="{6EE9AA17-D167-42E6-8B4C-5836EB8F1E79}" type="pres">
      <dgm:prSet presAssocID="{06E157F4-3510-4B34-B063-6735F7D4B2FE}" presName="hierChild5" presStyleCnt="0"/>
      <dgm:spPr/>
    </dgm:pt>
    <dgm:pt modelId="{CA1B9936-E0D8-456D-A32D-C42592B1D20D}" type="pres">
      <dgm:prSet presAssocID="{343CA468-4835-4405-9B03-FAD49BCC24F9}" presName="Name64" presStyleLbl="parChTrans1D2" presStyleIdx="2" presStyleCnt="5"/>
      <dgm:spPr/>
    </dgm:pt>
    <dgm:pt modelId="{F85047A9-0357-4925-92A0-6CDD6F42661A}" type="pres">
      <dgm:prSet presAssocID="{50202B7D-1260-406A-8DEE-502F48D57C13}" presName="hierRoot2" presStyleCnt="0">
        <dgm:presLayoutVars>
          <dgm:hierBranch val="init"/>
        </dgm:presLayoutVars>
      </dgm:prSet>
      <dgm:spPr/>
    </dgm:pt>
    <dgm:pt modelId="{3FD5353A-E3ED-47F2-8E4D-259902748379}" type="pres">
      <dgm:prSet presAssocID="{50202B7D-1260-406A-8DEE-502F48D57C13}" presName="rootComposite" presStyleCnt="0"/>
      <dgm:spPr/>
    </dgm:pt>
    <dgm:pt modelId="{40CA798D-6A5B-43AA-B307-EC763F7E09E0}" type="pres">
      <dgm:prSet presAssocID="{50202B7D-1260-406A-8DEE-502F48D57C13}" presName="rootText" presStyleLbl="node2" presStyleIdx="2" presStyleCnt="5">
        <dgm:presLayoutVars>
          <dgm:chPref val="3"/>
        </dgm:presLayoutVars>
      </dgm:prSet>
      <dgm:spPr/>
    </dgm:pt>
    <dgm:pt modelId="{AD7D432D-3DA7-4196-ADC0-12E05F2EA905}" type="pres">
      <dgm:prSet presAssocID="{50202B7D-1260-406A-8DEE-502F48D57C13}" presName="rootConnector" presStyleLbl="node2" presStyleIdx="2" presStyleCnt="5"/>
      <dgm:spPr/>
    </dgm:pt>
    <dgm:pt modelId="{BE242570-454C-47E5-AFD1-2F21A19C5764}" type="pres">
      <dgm:prSet presAssocID="{50202B7D-1260-406A-8DEE-502F48D57C13}" presName="hierChild4" presStyleCnt="0"/>
      <dgm:spPr/>
    </dgm:pt>
    <dgm:pt modelId="{67542D31-D5C9-44F8-A67E-823D52E1315E}" type="pres">
      <dgm:prSet presAssocID="{50202B7D-1260-406A-8DEE-502F48D57C13}" presName="hierChild5" presStyleCnt="0"/>
      <dgm:spPr/>
    </dgm:pt>
    <dgm:pt modelId="{7A645E01-FEF2-49DF-9130-BAF005CA982C}" type="pres">
      <dgm:prSet presAssocID="{DFBE8BC2-379F-46EC-ADB6-7CB5624DD112}" presName="Name64" presStyleLbl="parChTrans1D2" presStyleIdx="3" presStyleCnt="5"/>
      <dgm:spPr/>
    </dgm:pt>
    <dgm:pt modelId="{343A7CC7-68A4-4282-BFCA-67531A5F7E16}" type="pres">
      <dgm:prSet presAssocID="{7F241DB4-104E-4C30-B2F7-8F4641F4A20F}" presName="hierRoot2" presStyleCnt="0">
        <dgm:presLayoutVars>
          <dgm:hierBranch val="init"/>
        </dgm:presLayoutVars>
      </dgm:prSet>
      <dgm:spPr/>
    </dgm:pt>
    <dgm:pt modelId="{FAB39A8A-E2CE-4570-9915-B459B391F93A}" type="pres">
      <dgm:prSet presAssocID="{7F241DB4-104E-4C30-B2F7-8F4641F4A20F}" presName="rootComposite" presStyleCnt="0"/>
      <dgm:spPr/>
    </dgm:pt>
    <dgm:pt modelId="{9B4E9975-A2BD-4388-B232-8998108B452A}" type="pres">
      <dgm:prSet presAssocID="{7F241DB4-104E-4C30-B2F7-8F4641F4A20F}" presName="rootText" presStyleLbl="node2" presStyleIdx="3" presStyleCnt="5">
        <dgm:presLayoutVars>
          <dgm:chPref val="3"/>
        </dgm:presLayoutVars>
      </dgm:prSet>
      <dgm:spPr/>
    </dgm:pt>
    <dgm:pt modelId="{2D31FDFB-CA4A-4072-B0DF-56B64637769D}" type="pres">
      <dgm:prSet presAssocID="{7F241DB4-104E-4C30-B2F7-8F4641F4A20F}" presName="rootConnector" presStyleLbl="node2" presStyleIdx="3" presStyleCnt="5"/>
      <dgm:spPr/>
    </dgm:pt>
    <dgm:pt modelId="{03EF54D8-F5B1-40AA-9E83-C421F68684BD}" type="pres">
      <dgm:prSet presAssocID="{7F241DB4-104E-4C30-B2F7-8F4641F4A20F}" presName="hierChild4" presStyleCnt="0"/>
      <dgm:spPr/>
    </dgm:pt>
    <dgm:pt modelId="{EB1D313F-1B31-4686-9B29-4FA18BA97F37}" type="pres">
      <dgm:prSet presAssocID="{7F241DB4-104E-4C30-B2F7-8F4641F4A20F}" presName="hierChild5" presStyleCnt="0"/>
      <dgm:spPr/>
    </dgm:pt>
    <dgm:pt modelId="{09B61527-6F2F-44E0-B658-6A069836CA2B}" type="pres">
      <dgm:prSet presAssocID="{A927446D-2281-4397-824E-2608BE588AD5}" presName="Name64" presStyleLbl="parChTrans1D2" presStyleIdx="4" presStyleCnt="5"/>
      <dgm:spPr/>
    </dgm:pt>
    <dgm:pt modelId="{BD4CD438-7891-41C2-84AD-655C113960A8}" type="pres">
      <dgm:prSet presAssocID="{3A1AB3D7-8038-468C-A561-04C309B5C7EF}" presName="hierRoot2" presStyleCnt="0">
        <dgm:presLayoutVars>
          <dgm:hierBranch val="init"/>
        </dgm:presLayoutVars>
      </dgm:prSet>
      <dgm:spPr/>
    </dgm:pt>
    <dgm:pt modelId="{70208FC7-3363-44BD-9085-4B91BBBA9217}" type="pres">
      <dgm:prSet presAssocID="{3A1AB3D7-8038-468C-A561-04C309B5C7EF}" presName="rootComposite" presStyleCnt="0"/>
      <dgm:spPr/>
    </dgm:pt>
    <dgm:pt modelId="{3D3D0CFC-2A57-4AC7-A819-D41D6397D86D}" type="pres">
      <dgm:prSet presAssocID="{3A1AB3D7-8038-468C-A561-04C309B5C7EF}" presName="rootText" presStyleLbl="node2" presStyleIdx="4" presStyleCnt="5">
        <dgm:presLayoutVars>
          <dgm:chPref val="3"/>
        </dgm:presLayoutVars>
      </dgm:prSet>
      <dgm:spPr/>
    </dgm:pt>
    <dgm:pt modelId="{7D8E148C-A695-43B4-9FAF-3E81FF85D0C7}" type="pres">
      <dgm:prSet presAssocID="{3A1AB3D7-8038-468C-A561-04C309B5C7EF}" presName="rootConnector" presStyleLbl="node2" presStyleIdx="4" presStyleCnt="5"/>
      <dgm:spPr/>
    </dgm:pt>
    <dgm:pt modelId="{258D47EA-9150-4DE5-9DCA-B2B8F205444D}" type="pres">
      <dgm:prSet presAssocID="{3A1AB3D7-8038-468C-A561-04C309B5C7EF}" presName="hierChild4" presStyleCnt="0"/>
      <dgm:spPr/>
    </dgm:pt>
    <dgm:pt modelId="{284C4D48-E347-4842-90B5-171D7878A5A2}" type="pres">
      <dgm:prSet presAssocID="{3A1AB3D7-8038-468C-A561-04C309B5C7EF}" presName="hierChild5" presStyleCnt="0"/>
      <dgm:spPr/>
    </dgm:pt>
    <dgm:pt modelId="{59D3811A-3D30-4783-B7C1-955899AE5FC7}" type="pres">
      <dgm:prSet presAssocID="{B0E26BCF-E53C-4FD2-87D4-F7AEA8067820}" presName="hierChild3" presStyleCnt="0"/>
      <dgm:spPr/>
    </dgm:pt>
  </dgm:ptLst>
  <dgm:cxnLst>
    <dgm:cxn modelId="{69A1C508-66A8-4A29-9A6D-DE4F2035EB2B}" srcId="{B0E26BCF-E53C-4FD2-87D4-F7AEA8067820}" destId="{1F67B06D-1F62-4B97-8BC3-14561EEC9575}" srcOrd="0" destOrd="0" parTransId="{C7D49A33-FDBF-4F37-8477-665419C16C05}" sibTransId="{C8C3D3AE-9F36-44D0-BB6E-3F209C5105F7}"/>
    <dgm:cxn modelId="{9A4F9028-4F8C-4D2D-A9D6-6298C52B4247}" type="presOf" srcId="{B0E26BCF-E53C-4FD2-87D4-F7AEA8067820}" destId="{AF29A828-91BD-461C-9629-0A11B729F87F}" srcOrd="0" destOrd="0" presId="urn:microsoft.com/office/officeart/2009/3/layout/HorizontalOrganizationChart"/>
    <dgm:cxn modelId="{280FE832-E5B7-4556-97B2-037400C79D03}" srcId="{B0E26BCF-E53C-4FD2-87D4-F7AEA8067820}" destId="{3A1AB3D7-8038-468C-A561-04C309B5C7EF}" srcOrd="4" destOrd="0" parTransId="{A927446D-2281-4397-824E-2608BE588AD5}" sibTransId="{62B6D952-2B4F-4B99-A59C-A09307152BC7}"/>
    <dgm:cxn modelId="{BAE4A063-590D-477F-A0EE-A040A9B27C51}" type="presOf" srcId="{1F67B06D-1F62-4B97-8BC3-14561EEC9575}" destId="{9D3CCE8C-9017-482F-9F7B-920D1C248535}" srcOrd="0" destOrd="0" presId="urn:microsoft.com/office/officeart/2009/3/layout/HorizontalOrganizationChart"/>
    <dgm:cxn modelId="{4EE8BC44-83D9-44FF-B049-CDB0B1D2E3AD}" srcId="{B0E26BCF-E53C-4FD2-87D4-F7AEA8067820}" destId="{7F241DB4-104E-4C30-B2F7-8F4641F4A20F}" srcOrd="3" destOrd="0" parTransId="{DFBE8BC2-379F-46EC-ADB6-7CB5624DD112}" sibTransId="{54D9BD43-FEAF-4A77-A757-4A2542EB887E}"/>
    <dgm:cxn modelId="{8FB34F6D-8A99-4331-AD78-E50717B77E73}" type="presOf" srcId="{50202B7D-1260-406A-8DEE-502F48D57C13}" destId="{40CA798D-6A5B-43AA-B307-EC763F7E09E0}" srcOrd="0" destOrd="0" presId="urn:microsoft.com/office/officeart/2009/3/layout/HorizontalOrganizationChart"/>
    <dgm:cxn modelId="{1EA32851-56C3-48A0-BDAF-0DE9867AB162}" srcId="{B0E26BCF-E53C-4FD2-87D4-F7AEA8067820}" destId="{06E157F4-3510-4B34-B063-6735F7D4B2FE}" srcOrd="1" destOrd="0" parTransId="{08993327-BA34-434E-B585-048F330777CD}" sibTransId="{5ADA461F-A7FC-4BEA-AEEC-CA742463DF4A}"/>
    <dgm:cxn modelId="{7F01BC72-2681-4E52-9730-7E246C5188BF}" type="presOf" srcId="{3A1AB3D7-8038-468C-A561-04C309B5C7EF}" destId="{7D8E148C-A695-43B4-9FAF-3E81FF85D0C7}" srcOrd="1" destOrd="0" presId="urn:microsoft.com/office/officeart/2009/3/layout/HorizontalOrganizationChart"/>
    <dgm:cxn modelId="{1A2A5678-79C7-44B0-89F9-60121DAFC6E2}" type="presOf" srcId="{08993327-BA34-434E-B585-048F330777CD}" destId="{B0897703-7623-451A-A069-2D0217BFF306}" srcOrd="0" destOrd="0" presId="urn:microsoft.com/office/officeart/2009/3/layout/HorizontalOrganizationChart"/>
    <dgm:cxn modelId="{52DDE57B-C8EE-4D90-B249-BE3402842003}" type="presOf" srcId="{343CA468-4835-4405-9B03-FAD49BCC24F9}" destId="{CA1B9936-E0D8-456D-A32D-C42592B1D20D}" srcOrd="0" destOrd="0" presId="urn:microsoft.com/office/officeart/2009/3/layout/HorizontalOrganizationChart"/>
    <dgm:cxn modelId="{8DCBE77F-3B6B-4CB2-805A-02381989752E}" type="presOf" srcId="{1F67B06D-1F62-4B97-8BC3-14561EEC9575}" destId="{1FD33710-39E2-463E-833A-7E2D4B53DFC7}" srcOrd="1" destOrd="0" presId="urn:microsoft.com/office/officeart/2009/3/layout/HorizontalOrganizationChart"/>
    <dgm:cxn modelId="{B81F7683-8D60-428B-BF55-4861B2B3F6E3}" type="presOf" srcId="{06E157F4-3510-4B34-B063-6735F7D4B2FE}" destId="{52BD1FA4-C3A6-4892-AE14-DE68C64034E0}" srcOrd="0" destOrd="0" presId="urn:microsoft.com/office/officeart/2009/3/layout/HorizontalOrganizationChart"/>
    <dgm:cxn modelId="{30775D9B-A450-4096-8750-B05A57C91D4C}" type="presOf" srcId="{3A1AB3D7-8038-468C-A561-04C309B5C7EF}" destId="{3D3D0CFC-2A57-4AC7-A819-D41D6397D86D}" srcOrd="0" destOrd="0" presId="urn:microsoft.com/office/officeart/2009/3/layout/HorizontalOrganizationChart"/>
    <dgm:cxn modelId="{C77E9F9B-6F1A-4269-91E3-85744A3A13D6}" type="presOf" srcId="{896D96ED-946E-4A01-816E-4FB71CDC847B}" destId="{B3BB016F-DACB-4483-A21F-2F36A9655D13}" srcOrd="0" destOrd="0" presId="urn:microsoft.com/office/officeart/2009/3/layout/HorizontalOrganizationChart"/>
    <dgm:cxn modelId="{1036289C-7B17-4A0C-9AC3-4F82D43CCCC0}" srcId="{B0E26BCF-E53C-4FD2-87D4-F7AEA8067820}" destId="{50202B7D-1260-406A-8DEE-502F48D57C13}" srcOrd="2" destOrd="0" parTransId="{343CA468-4835-4405-9B03-FAD49BCC24F9}" sibTransId="{FC074CD1-1A00-433F-A909-37F3E06F09BA}"/>
    <dgm:cxn modelId="{B08D1DAC-CB45-4C99-B88A-99FF4104C9D8}" type="presOf" srcId="{7F241DB4-104E-4C30-B2F7-8F4641F4A20F}" destId="{2D31FDFB-CA4A-4072-B0DF-56B64637769D}" srcOrd="1" destOrd="0" presId="urn:microsoft.com/office/officeart/2009/3/layout/HorizontalOrganizationChart"/>
    <dgm:cxn modelId="{315208C3-C623-4479-A712-0EC6BC8CD2DA}" type="presOf" srcId="{7F241DB4-104E-4C30-B2F7-8F4641F4A20F}" destId="{9B4E9975-A2BD-4388-B232-8998108B452A}" srcOrd="0" destOrd="0" presId="urn:microsoft.com/office/officeart/2009/3/layout/HorizontalOrganizationChart"/>
    <dgm:cxn modelId="{35B6DEC6-2ACD-4810-9259-07A1DAB4A07B}" type="presOf" srcId="{B0E26BCF-E53C-4FD2-87D4-F7AEA8067820}" destId="{9A11EAB9-5906-4004-B5D6-F21ABE3B8494}" srcOrd="1" destOrd="0" presId="urn:microsoft.com/office/officeart/2009/3/layout/HorizontalOrganizationChart"/>
    <dgm:cxn modelId="{B0E4B6CC-433F-4F54-A52B-46DCDA636087}" srcId="{896D96ED-946E-4A01-816E-4FB71CDC847B}" destId="{B0E26BCF-E53C-4FD2-87D4-F7AEA8067820}" srcOrd="0" destOrd="0" parTransId="{FA6E53D4-E4DB-499B-9220-26D59C6AE748}" sibTransId="{5CC9DFE7-3C5F-44AE-AB2F-E8BD76600D5D}"/>
    <dgm:cxn modelId="{15A017E0-8A5B-4154-9D2F-97FAE32C608D}" type="presOf" srcId="{50202B7D-1260-406A-8DEE-502F48D57C13}" destId="{AD7D432D-3DA7-4196-ADC0-12E05F2EA905}" srcOrd="1" destOrd="0" presId="urn:microsoft.com/office/officeart/2009/3/layout/HorizontalOrganizationChart"/>
    <dgm:cxn modelId="{6EB3ADED-579E-48AD-B058-FDED51C8342B}" type="presOf" srcId="{A927446D-2281-4397-824E-2608BE588AD5}" destId="{09B61527-6F2F-44E0-B658-6A069836CA2B}" srcOrd="0" destOrd="0" presId="urn:microsoft.com/office/officeart/2009/3/layout/HorizontalOrganizationChart"/>
    <dgm:cxn modelId="{53CD6CF1-F46E-4A5C-B411-24D76F5C5245}" type="presOf" srcId="{DFBE8BC2-379F-46EC-ADB6-7CB5624DD112}" destId="{7A645E01-FEF2-49DF-9130-BAF005CA982C}" srcOrd="0" destOrd="0" presId="urn:microsoft.com/office/officeart/2009/3/layout/HorizontalOrganizationChart"/>
    <dgm:cxn modelId="{CC241DF4-5D32-4961-A969-4D61840D8311}" type="presOf" srcId="{06E157F4-3510-4B34-B063-6735F7D4B2FE}" destId="{60ED7F68-E122-4BF1-86BE-B75A3679F797}" srcOrd="1" destOrd="0" presId="urn:microsoft.com/office/officeart/2009/3/layout/HorizontalOrganizationChart"/>
    <dgm:cxn modelId="{373864F6-9397-4CA0-AF70-71C11DB1483D}" type="presOf" srcId="{C7D49A33-FDBF-4F37-8477-665419C16C05}" destId="{4DBBFA8E-CE8D-4B1D-AFB9-A137A4049DC1}" srcOrd="0" destOrd="0" presId="urn:microsoft.com/office/officeart/2009/3/layout/HorizontalOrganizationChart"/>
    <dgm:cxn modelId="{8BC14C04-AB45-4AD7-9BA9-7BD59BB19C26}" type="presParOf" srcId="{B3BB016F-DACB-4483-A21F-2F36A9655D13}" destId="{02485204-5ACD-4F21-B10D-6EB3E37CA3E9}" srcOrd="0" destOrd="0" presId="urn:microsoft.com/office/officeart/2009/3/layout/HorizontalOrganizationChart"/>
    <dgm:cxn modelId="{65AF657B-2E16-408F-A6F0-B3AED2F68F8C}" type="presParOf" srcId="{02485204-5ACD-4F21-B10D-6EB3E37CA3E9}" destId="{A152BD3E-1347-49D7-9B4B-4B483D21F570}" srcOrd="0" destOrd="0" presId="urn:microsoft.com/office/officeart/2009/3/layout/HorizontalOrganizationChart"/>
    <dgm:cxn modelId="{502719EB-DC0D-429B-8B8A-6E1F6D52C45B}" type="presParOf" srcId="{A152BD3E-1347-49D7-9B4B-4B483D21F570}" destId="{AF29A828-91BD-461C-9629-0A11B729F87F}" srcOrd="0" destOrd="0" presId="urn:microsoft.com/office/officeart/2009/3/layout/HorizontalOrganizationChart"/>
    <dgm:cxn modelId="{ED871AC6-745E-4FC9-A5AA-6040CC714218}" type="presParOf" srcId="{A152BD3E-1347-49D7-9B4B-4B483D21F570}" destId="{9A11EAB9-5906-4004-B5D6-F21ABE3B8494}" srcOrd="1" destOrd="0" presId="urn:microsoft.com/office/officeart/2009/3/layout/HorizontalOrganizationChart"/>
    <dgm:cxn modelId="{4078934D-12B5-4C9C-97D9-8F72EBE6151D}" type="presParOf" srcId="{02485204-5ACD-4F21-B10D-6EB3E37CA3E9}" destId="{3027E498-22C3-45C6-8140-311374223AFB}" srcOrd="1" destOrd="0" presId="urn:microsoft.com/office/officeart/2009/3/layout/HorizontalOrganizationChart"/>
    <dgm:cxn modelId="{0E6AD834-A950-416B-8561-810E2A448909}" type="presParOf" srcId="{3027E498-22C3-45C6-8140-311374223AFB}" destId="{4DBBFA8E-CE8D-4B1D-AFB9-A137A4049DC1}" srcOrd="0" destOrd="0" presId="urn:microsoft.com/office/officeart/2009/3/layout/HorizontalOrganizationChart"/>
    <dgm:cxn modelId="{777420E3-FC4C-4D57-8A62-66F7F2800257}" type="presParOf" srcId="{3027E498-22C3-45C6-8140-311374223AFB}" destId="{03B1B85F-4F94-43D8-BD5C-5ED5ED8366C3}" srcOrd="1" destOrd="0" presId="urn:microsoft.com/office/officeart/2009/3/layout/HorizontalOrganizationChart"/>
    <dgm:cxn modelId="{9F06D505-CD47-4522-8A1B-83462E4B96F5}" type="presParOf" srcId="{03B1B85F-4F94-43D8-BD5C-5ED5ED8366C3}" destId="{C0E28105-82F8-4C66-B6DC-11A1A7751198}" srcOrd="0" destOrd="0" presId="urn:microsoft.com/office/officeart/2009/3/layout/HorizontalOrganizationChart"/>
    <dgm:cxn modelId="{1E48C868-A235-4D24-90C6-F2D3CB39926C}" type="presParOf" srcId="{C0E28105-82F8-4C66-B6DC-11A1A7751198}" destId="{9D3CCE8C-9017-482F-9F7B-920D1C248535}" srcOrd="0" destOrd="0" presId="urn:microsoft.com/office/officeart/2009/3/layout/HorizontalOrganizationChart"/>
    <dgm:cxn modelId="{A1505C58-0A69-4C77-ACFC-8DFB2775D35C}" type="presParOf" srcId="{C0E28105-82F8-4C66-B6DC-11A1A7751198}" destId="{1FD33710-39E2-463E-833A-7E2D4B53DFC7}" srcOrd="1" destOrd="0" presId="urn:microsoft.com/office/officeart/2009/3/layout/HorizontalOrganizationChart"/>
    <dgm:cxn modelId="{7751F5EF-CA5E-4B71-B51B-F8EC1C372478}" type="presParOf" srcId="{03B1B85F-4F94-43D8-BD5C-5ED5ED8366C3}" destId="{927A6AA7-F5BF-49F3-BE8D-DFEB74CD3D1E}" srcOrd="1" destOrd="0" presId="urn:microsoft.com/office/officeart/2009/3/layout/HorizontalOrganizationChart"/>
    <dgm:cxn modelId="{11B2A432-5472-4C46-B631-EFE90530C690}" type="presParOf" srcId="{03B1B85F-4F94-43D8-BD5C-5ED5ED8366C3}" destId="{5303B968-65FC-4307-A600-B08B4E8A91E4}" srcOrd="2" destOrd="0" presId="urn:microsoft.com/office/officeart/2009/3/layout/HorizontalOrganizationChart"/>
    <dgm:cxn modelId="{14C11ED8-23CA-4921-9457-B75BE05D055E}" type="presParOf" srcId="{3027E498-22C3-45C6-8140-311374223AFB}" destId="{B0897703-7623-451A-A069-2D0217BFF306}" srcOrd="2" destOrd="0" presId="urn:microsoft.com/office/officeart/2009/3/layout/HorizontalOrganizationChart"/>
    <dgm:cxn modelId="{93859B9C-962A-49E8-B07E-314737CBC990}" type="presParOf" srcId="{3027E498-22C3-45C6-8140-311374223AFB}" destId="{D2AF4012-5893-44E6-9187-7FF8E842DF38}" srcOrd="3" destOrd="0" presId="urn:microsoft.com/office/officeart/2009/3/layout/HorizontalOrganizationChart"/>
    <dgm:cxn modelId="{876953C0-42F5-4883-B18F-934BC11AB134}" type="presParOf" srcId="{D2AF4012-5893-44E6-9187-7FF8E842DF38}" destId="{C2249FCE-E267-4BE3-9792-CCD73A9B2472}" srcOrd="0" destOrd="0" presId="urn:microsoft.com/office/officeart/2009/3/layout/HorizontalOrganizationChart"/>
    <dgm:cxn modelId="{CB2666A3-14FD-42DA-8837-F6FE5989CF8E}" type="presParOf" srcId="{C2249FCE-E267-4BE3-9792-CCD73A9B2472}" destId="{52BD1FA4-C3A6-4892-AE14-DE68C64034E0}" srcOrd="0" destOrd="0" presId="urn:microsoft.com/office/officeart/2009/3/layout/HorizontalOrganizationChart"/>
    <dgm:cxn modelId="{BD0D2418-B79A-4DE1-B214-84A8C16C7AC7}" type="presParOf" srcId="{C2249FCE-E267-4BE3-9792-CCD73A9B2472}" destId="{60ED7F68-E122-4BF1-86BE-B75A3679F797}" srcOrd="1" destOrd="0" presId="urn:microsoft.com/office/officeart/2009/3/layout/HorizontalOrganizationChart"/>
    <dgm:cxn modelId="{F0DA3739-5081-45C0-9ECD-2FC3EB80850E}" type="presParOf" srcId="{D2AF4012-5893-44E6-9187-7FF8E842DF38}" destId="{DB7E6F2D-FC39-4B75-8CCB-0E0FAB0ED6A1}" srcOrd="1" destOrd="0" presId="urn:microsoft.com/office/officeart/2009/3/layout/HorizontalOrganizationChart"/>
    <dgm:cxn modelId="{F3A7B67B-762D-4BED-8A59-743AC9FBB0E1}" type="presParOf" srcId="{D2AF4012-5893-44E6-9187-7FF8E842DF38}" destId="{6EE9AA17-D167-42E6-8B4C-5836EB8F1E79}" srcOrd="2" destOrd="0" presId="urn:microsoft.com/office/officeart/2009/3/layout/HorizontalOrganizationChart"/>
    <dgm:cxn modelId="{AC251C8A-4885-42D3-A85C-2FDAE82A1FF3}" type="presParOf" srcId="{3027E498-22C3-45C6-8140-311374223AFB}" destId="{CA1B9936-E0D8-456D-A32D-C42592B1D20D}" srcOrd="4" destOrd="0" presId="urn:microsoft.com/office/officeart/2009/3/layout/HorizontalOrganizationChart"/>
    <dgm:cxn modelId="{A618AEB1-9D49-4E05-ACC4-D5AD5A2DC58C}" type="presParOf" srcId="{3027E498-22C3-45C6-8140-311374223AFB}" destId="{F85047A9-0357-4925-92A0-6CDD6F42661A}" srcOrd="5" destOrd="0" presId="urn:microsoft.com/office/officeart/2009/3/layout/HorizontalOrganizationChart"/>
    <dgm:cxn modelId="{B6F46A37-FF44-4B0E-93C6-7AE31278C470}" type="presParOf" srcId="{F85047A9-0357-4925-92A0-6CDD6F42661A}" destId="{3FD5353A-E3ED-47F2-8E4D-259902748379}" srcOrd="0" destOrd="0" presId="urn:microsoft.com/office/officeart/2009/3/layout/HorizontalOrganizationChart"/>
    <dgm:cxn modelId="{EADBE021-F542-485B-B941-2F4CDC097C87}" type="presParOf" srcId="{3FD5353A-E3ED-47F2-8E4D-259902748379}" destId="{40CA798D-6A5B-43AA-B307-EC763F7E09E0}" srcOrd="0" destOrd="0" presId="urn:microsoft.com/office/officeart/2009/3/layout/HorizontalOrganizationChart"/>
    <dgm:cxn modelId="{48780AAA-E013-4D9B-BB8D-7F57B33BFBE6}" type="presParOf" srcId="{3FD5353A-E3ED-47F2-8E4D-259902748379}" destId="{AD7D432D-3DA7-4196-ADC0-12E05F2EA905}" srcOrd="1" destOrd="0" presId="urn:microsoft.com/office/officeart/2009/3/layout/HorizontalOrganizationChart"/>
    <dgm:cxn modelId="{5658624D-77C8-4696-8097-C339EABC4669}" type="presParOf" srcId="{F85047A9-0357-4925-92A0-6CDD6F42661A}" destId="{BE242570-454C-47E5-AFD1-2F21A19C5764}" srcOrd="1" destOrd="0" presId="urn:microsoft.com/office/officeart/2009/3/layout/HorizontalOrganizationChart"/>
    <dgm:cxn modelId="{A94363E8-BD2B-4E3E-82F4-E40F61C4F44B}" type="presParOf" srcId="{F85047A9-0357-4925-92A0-6CDD6F42661A}" destId="{67542D31-D5C9-44F8-A67E-823D52E1315E}" srcOrd="2" destOrd="0" presId="urn:microsoft.com/office/officeart/2009/3/layout/HorizontalOrganizationChart"/>
    <dgm:cxn modelId="{ED2CB589-6780-4B8A-925B-3D259DCED7D4}" type="presParOf" srcId="{3027E498-22C3-45C6-8140-311374223AFB}" destId="{7A645E01-FEF2-49DF-9130-BAF005CA982C}" srcOrd="6" destOrd="0" presId="urn:microsoft.com/office/officeart/2009/3/layout/HorizontalOrganizationChart"/>
    <dgm:cxn modelId="{F24B7FCF-86FC-45E5-8FBD-6880F79B6236}" type="presParOf" srcId="{3027E498-22C3-45C6-8140-311374223AFB}" destId="{343A7CC7-68A4-4282-BFCA-67531A5F7E16}" srcOrd="7" destOrd="0" presId="urn:microsoft.com/office/officeart/2009/3/layout/HorizontalOrganizationChart"/>
    <dgm:cxn modelId="{6B2B5AA3-330F-42D0-9536-5074E5B2D3C9}" type="presParOf" srcId="{343A7CC7-68A4-4282-BFCA-67531A5F7E16}" destId="{FAB39A8A-E2CE-4570-9915-B459B391F93A}" srcOrd="0" destOrd="0" presId="urn:microsoft.com/office/officeart/2009/3/layout/HorizontalOrganizationChart"/>
    <dgm:cxn modelId="{3BE185F1-F7F2-4947-8B01-94107BD2629C}" type="presParOf" srcId="{FAB39A8A-E2CE-4570-9915-B459B391F93A}" destId="{9B4E9975-A2BD-4388-B232-8998108B452A}" srcOrd="0" destOrd="0" presId="urn:microsoft.com/office/officeart/2009/3/layout/HorizontalOrganizationChart"/>
    <dgm:cxn modelId="{8552BD4B-E889-4AAC-AF05-D3289AC78B5E}" type="presParOf" srcId="{FAB39A8A-E2CE-4570-9915-B459B391F93A}" destId="{2D31FDFB-CA4A-4072-B0DF-56B64637769D}" srcOrd="1" destOrd="0" presId="urn:microsoft.com/office/officeart/2009/3/layout/HorizontalOrganizationChart"/>
    <dgm:cxn modelId="{4146E6FA-BD88-4219-9D3D-6DBF3A136AA0}" type="presParOf" srcId="{343A7CC7-68A4-4282-BFCA-67531A5F7E16}" destId="{03EF54D8-F5B1-40AA-9E83-C421F68684BD}" srcOrd="1" destOrd="0" presId="urn:microsoft.com/office/officeart/2009/3/layout/HorizontalOrganizationChart"/>
    <dgm:cxn modelId="{5FCE6834-172C-4E75-89D3-03199B33004C}" type="presParOf" srcId="{343A7CC7-68A4-4282-BFCA-67531A5F7E16}" destId="{EB1D313F-1B31-4686-9B29-4FA18BA97F37}" srcOrd="2" destOrd="0" presId="urn:microsoft.com/office/officeart/2009/3/layout/HorizontalOrganizationChart"/>
    <dgm:cxn modelId="{E2BA2E8E-A1A5-4A0D-A3EF-9BE93FAEA4F4}" type="presParOf" srcId="{3027E498-22C3-45C6-8140-311374223AFB}" destId="{09B61527-6F2F-44E0-B658-6A069836CA2B}" srcOrd="8" destOrd="0" presId="urn:microsoft.com/office/officeart/2009/3/layout/HorizontalOrganizationChart"/>
    <dgm:cxn modelId="{B33FC055-C50A-4FE7-BEF1-DF313E2B119A}" type="presParOf" srcId="{3027E498-22C3-45C6-8140-311374223AFB}" destId="{BD4CD438-7891-41C2-84AD-655C113960A8}" srcOrd="9" destOrd="0" presId="urn:microsoft.com/office/officeart/2009/3/layout/HorizontalOrganizationChart"/>
    <dgm:cxn modelId="{62222B4D-CDFA-4B75-AA2D-5D56B23F1775}" type="presParOf" srcId="{BD4CD438-7891-41C2-84AD-655C113960A8}" destId="{70208FC7-3363-44BD-9085-4B91BBBA9217}" srcOrd="0" destOrd="0" presId="urn:microsoft.com/office/officeart/2009/3/layout/HorizontalOrganizationChart"/>
    <dgm:cxn modelId="{19252984-FF44-4F70-B595-A21A728D5A9B}" type="presParOf" srcId="{70208FC7-3363-44BD-9085-4B91BBBA9217}" destId="{3D3D0CFC-2A57-4AC7-A819-D41D6397D86D}" srcOrd="0" destOrd="0" presId="urn:microsoft.com/office/officeart/2009/3/layout/HorizontalOrganizationChart"/>
    <dgm:cxn modelId="{0BFDDB17-1625-4B64-9D54-6EB65FE2E76E}" type="presParOf" srcId="{70208FC7-3363-44BD-9085-4B91BBBA9217}" destId="{7D8E148C-A695-43B4-9FAF-3E81FF85D0C7}" srcOrd="1" destOrd="0" presId="urn:microsoft.com/office/officeart/2009/3/layout/HorizontalOrganizationChart"/>
    <dgm:cxn modelId="{7563AE6F-76C5-4864-B7C0-582B0E6B0D38}" type="presParOf" srcId="{BD4CD438-7891-41C2-84AD-655C113960A8}" destId="{258D47EA-9150-4DE5-9DCA-B2B8F205444D}" srcOrd="1" destOrd="0" presId="urn:microsoft.com/office/officeart/2009/3/layout/HorizontalOrganizationChart"/>
    <dgm:cxn modelId="{018F87E0-E857-435B-83D1-81396AF644B1}" type="presParOf" srcId="{BD4CD438-7891-41C2-84AD-655C113960A8}" destId="{284C4D48-E347-4842-90B5-171D7878A5A2}" srcOrd="2" destOrd="0" presId="urn:microsoft.com/office/officeart/2009/3/layout/HorizontalOrganizationChart"/>
    <dgm:cxn modelId="{75392C68-08AD-45B2-9521-92540A3435E8}" type="presParOf" srcId="{02485204-5ACD-4F21-B10D-6EB3E37CA3E9}" destId="{59D3811A-3D30-4783-B7C1-955899AE5FC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61527-6F2F-44E0-B658-6A069836CA2B}">
      <dsp:nvSpPr>
        <dsp:cNvPr id="0" name=""/>
        <dsp:cNvSpPr/>
      </dsp:nvSpPr>
      <dsp:spPr>
        <a:xfrm>
          <a:off x="1000281" y="1190156"/>
          <a:ext cx="199841" cy="859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920" y="0"/>
              </a:lnTo>
              <a:lnTo>
                <a:pt x="99920" y="859317"/>
              </a:lnTo>
              <a:lnTo>
                <a:pt x="199841" y="8593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45E01-FEF2-49DF-9130-BAF005CA982C}">
      <dsp:nvSpPr>
        <dsp:cNvPr id="0" name=""/>
        <dsp:cNvSpPr/>
      </dsp:nvSpPr>
      <dsp:spPr>
        <a:xfrm>
          <a:off x="1000281" y="1190156"/>
          <a:ext cx="199841" cy="429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920" y="0"/>
              </a:lnTo>
              <a:lnTo>
                <a:pt x="99920" y="429658"/>
              </a:lnTo>
              <a:lnTo>
                <a:pt x="199841" y="4296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B9936-E0D8-456D-A32D-C42592B1D20D}">
      <dsp:nvSpPr>
        <dsp:cNvPr id="0" name=""/>
        <dsp:cNvSpPr/>
      </dsp:nvSpPr>
      <dsp:spPr>
        <a:xfrm>
          <a:off x="1000281" y="1144436"/>
          <a:ext cx="1998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9841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97703-7623-451A-A069-2D0217BFF306}">
      <dsp:nvSpPr>
        <dsp:cNvPr id="0" name=""/>
        <dsp:cNvSpPr/>
      </dsp:nvSpPr>
      <dsp:spPr>
        <a:xfrm>
          <a:off x="1000281" y="760497"/>
          <a:ext cx="199841" cy="429658"/>
        </a:xfrm>
        <a:custGeom>
          <a:avLst/>
          <a:gdLst/>
          <a:ahLst/>
          <a:cxnLst/>
          <a:rect l="0" t="0" r="0" b="0"/>
          <a:pathLst>
            <a:path>
              <a:moveTo>
                <a:pt x="0" y="429658"/>
              </a:moveTo>
              <a:lnTo>
                <a:pt x="99920" y="429658"/>
              </a:lnTo>
              <a:lnTo>
                <a:pt x="99920" y="0"/>
              </a:lnTo>
              <a:lnTo>
                <a:pt x="1998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BFA8E-CE8D-4B1D-AFB9-A137A4049DC1}">
      <dsp:nvSpPr>
        <dsp:cNvPr id="0" name=""/>
        <dsp:cNvSpPr/>
      </dsp:nvSpPr>
      <dsp:spPr>
        <a:xfrm>
          <a:off x="1000281" y="330838"/>
          <a:ext cx="199841" cy="859317"/>
        </a:xfrm>
        <a:custGeom>
          <a:avLst/>
          <a:gdLst/>
          <a:ahLst/>
          <a:cxnLst/>
          <a:rect l="0" t="0" r="0" b="0"/>
          <a:pathLst>
            <a:path>
              <a:moveTo>
                <a:pt x="0" y="859317"/>
              </a:moveTo>
              <a:lnTo>
                <a:pt x="99920" y="859317"/>
              </a:lnTo>
              <a:lnTo>
                <a:pt x="99920" y="0"/>
              </a:lnTo>
              <a:lnTo>
                <a:pt x="19984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9A828-91BD-461C-9629-0A11B729F87F}">
      <dsp:nvSpPr>
        <dsp:cNvPr id="0" name=""/>
        <dsp:cNvSpPr/>
      </dsp:nvSpPr>
      <dsp:spPr>
        <a:xfrm>
          <a:off x="1074" y="1037777"/>
          <a:ext cx="999206" cy="3047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FAIR2028</a:t>
          </a:r>
          <a:endParaRPr lang="en-GB" sz="1100" kern="1200" dirty="0"/>
        </a:p>
      </dsp:txBody>
      <dsp:txXfrm>
        <a:off x="1074" y="1037777"/>
        <a:ext cx="999206" cy="304758"/>
      </dsp:txXfrm>
    </dsp:sp>
    <dsp:sp modelId="{9D3CCE8C-9017-482F-9F7B-920D1C248535}">
      <dsp:nvSpPr>
        <dsp:cNvPr id="0" name=""/>
        <dsp:cNvSpPr/>
      </dsp:nvSpPr>
      <dsp:spPr>
        <a:xfrm>
          <a:off x="1200122" y="178459"/>
          <a:ext cx="999206" cy="3047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Early Science (ES)</a:t>
          </a:r>
          <a:endParaRPr lang="en-GB" sz="1100" kern="1200" dirty="0"/>
        </a:p>
      </dsp:txBody>
      <dsp:txXfrm>
        <a:off x="1200122" y="178459"/>
        <a:ext cx="999206" cy="304758"/>
      </dsp:txXfrm>
    </dsp:sp>
    <dsp:sp modelId="{52BD1FA4-C3A6-4892-AE14-DE68C64034E0}">
      <dsp:nvSpPr>
        <dsp:cNvPr id="0" name=""/>
        <dsp:cNvSpPr/>
      </dsp:nvSpPr>
      <dsp:spPr>
        <a:xfrm>
          <a:off x="1200122" y="608118"/>
          <a:ext cx="999206" cy="3047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First Science/+ (FS/FS+)</a:t>
          </a:r>
          <a:endParaRPr lang="en-GB" sz="1100" kern="1200" dirty="0"/>
        </a:p>
      </dsp:txBody>
      <dsp:txXfrm>
        <a:off x="1200122" y="608118"/>
        <a:ext cx="999206" cy="304758"/>
      </dsp:txXfrm>
    </dsp:sp>
    <dsp:sp modelId="{40CA798D-6A5B-43AA-B307-EC763F7E09E0}">
      <dsp:nvSpPr>
        <dsp:cNvPr id="0" name=""/>
        <dsp:cNvSpPr/>
      </dsp:nvSpPr>
      <dsp:spPr>
        <a:xfrm>
          <a:off x="1200122" y="1037777"/>
          <a:ext cx="999206" cy="3047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UNILAC/Rings</a:t>
          </a:r>
          <a:endParaRPr lang="en-GB" sz="1100" kern="1200" dirty="0"/>
        </a:p>
      </dsp:txBody>
      <dsp:txXfrm>
        <a:off x="1200122" y="1037777"/>
        <a:ext cx="999206" cy="304758"/>
      </dsp:txXfrm>
    </dsp:sp>
    <dsp:sp modelId="{9B4E9975-A2BD-4388-B232-8998108B452A}">
      <dsp:nvSpPr>
        <dsp:cNvPr id="0" name=""/>
        <dsp:cNvSpPr/>
      </dsp:nvSpPr>
      <dsp:spPr>
        <a:xfrm>
          <a:off x="1200122" y="1467436"/>
          <a:ext cx="999206" cy="3047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200 days/y</a:t>
          </a:r>
          <a:endParaRPr lang="en-GB" sz="1100" kern="1200" dirty="0"/>
        </a:p>
      </dsp:txBody>
      <dsp:txXfrm>
        <a:off x="1200122" y="1467436"/>
        <a:ext cx="999206" cy="304758"/>
      </dsp:txXfrm>
    </dsp:sp>
    <dsp:sp modelId="{3D3D0CFC-2A57-4AC7-A819-D41D6397D86D}">
      <dsp:nvSpPr>
        <dsp:cNvPr id="0" name=""/>
        <dsp:cNvSpPr/>
      </dsp:nvSpPr>
      <dsp:spPr>
        <a:xfrm>
          <a:off x="1200122" y="1897095"/>
          <a:ext cx="999206" cy="3047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&gt;5 y SIS100</a:t>
          </a:r>
          <a:endParaRPr lang="en-GB" sz="1100" kern="1200" dirty="0"/>
        </a:p>
      </dsp:txBody>
      <dsp:txXfrm>
        <a:off x="1200122" y="1897095"/>
        <a:ext cx="999206" cy="304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326249" cy="631472"/>
          </a:xfrm>
          <a:prstGeom prst="rect">
            <a:avLst/>
          </a:prstGeom>
        </p:spPr>
        <p:txBody>
          <a:bodyPr vert="horz" lIns="110962" tIns="55481" rIns="110962" bIns="55481" rtlCol="0"/>
          <a:lstStyle>
            <a:lvl1pPr algn="l">
              <a:defRPr sz="15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4347934" y="0"/>
            <a:ext cx="3326249" cy="631472"/>
          </a:xfrm>
          <a:prstGeom prst="rect">
            <a:avLst/>
          </a:prstGeom>
        </p:spPr>
        <p:txBody>
          <a:bodyPr vert="horz" lIns="110962" tIns="55481" rIns="110962" bIns="55481" rtlCol="0"/>
          <a:lstStyle>
            <a:lvl1pPr algn="r">
              <a:defRPr sz="1500"/>
            </a:lvl1pPr>
          </a:lstStyle>
          <a:p>
            <a:pPr>
              <a:defRPr/>
            </a:pPr>
            <a:fld id="{98C828EF-C252-394A-93BF-1C478CFA0896}" type="datetimeFigureOut">
              <a:rPr lang="de-DE"/>
              <a:t>14.09.2025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-369888" y="947738"/>
            <a:ext cx="8416926" cy="4735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0962" tIns="55481" rIns="110962" bIns="55481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767596" y="5998987"/>
            <a:ext cx="6140768" cy="5683250"/>
          </a:xfrm>
          <a:prstGeom prst="rect">
            <a:avLst/>
          </a:prstGeom>
        </p:spPr>
        <p:txBody>
          <a:bodyPr vert="horz" lIns="110962" tIns="55481" rIns="110962" bIns="55481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11995781"/>
            <a:ext cx="3326249" cy="631472"/>
          </a:xfrm>
          <a:prstGeom prst="rect">
            <a:avLst/>
          </a:prstGeom>
        </p:spPr>
        <p:txBody>
          <a:bodyPr vert="horz" lIns="110962" tIns="55481" rIns="110962" bIns="55481" rtlCol="0" anchor="b"/>
          <a:lstStyle>
            <a:lvl1pPr algn="l">
              <a:defRPr sz="15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4347934" y="11995781"/>
            <a:ext cx="3326249" cy="631472"/>
          </a:xfrm>
          <a:prstGeom prst="rect">
            <a:avLst/>
          </a:prstGeom>
        </p:spPr>
        <p:txBody>
          <a:bodyPr vert="horz" lIns="110962" tIns="55481" rIns="110962" bIns="55481" rtlCol="0" anchor="b"/>
          <a:lstStyle>
            <a:lvl1pPr algn="r">
              <a:defRPr sz="1500"/>
            </a:lvl1pPr>
          </a:lstStyle>
          <a:p>
            <a:pPr>
              <a:defRPr/>
            </a:pPr>
            <a:fld id="{DAE02386-BEE7-5D4D-B4E7-4BB579C47884}" type="slidenum">
              <a:rPr lang="de-DE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Version 1.3 Data Date 27.02.2025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54812" rtl="0">
              <a:defRPr/>
            </a:pPr>
            <a:fld id="{DAE02386-BEE7-5D4D-B4E7-4BB579C47884}" type="slidenum">
              <a:rPr lang="de-DE" kern="1200">
                <a:solidFill>
                  <a:prstClr val="black"/>
                </a:solidFill>
                <a:latin typeface="Calibri"/>
              </a:rPr>
              <a:pPr defTabSz="554812" rtl="0">
                <a:defRPr/>
              </a:pPr>
              <a:t>19</a:t>
            </a:fld>
            <a:endParaRPr lang="de-DE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20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979438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104889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393379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479D19-098E-0C9A-714D-27D22FFCFA24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068081" y="1566209"/>
            <a:ext cx="7007838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068080" y="2343208"/>
            <a:ext cx="7007838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1068080" y="382855"/>
            <a:ext cx="7473940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00589E"/>
                </a:solidFill>
                <a:latin typeface="Calibri" panose="020F0502020204030204" pitchFamily="34" charset="0"/>
              </a:rPr>
              <a:t>RICH 2025</a:t>
            </a:r>
            <a:br>
              <a:rPr lang="en-US" sz="2400" b="1" i="0" u="none" strike="noStrike" baseline="0" dirty="0">
                <a:solidFill>
                  <a:srgbClr val="00589E"/>
                </a:solidFill>
                <a:latin typeface="Calibri" panose="020F0502020204030204" pitchFamily="34" charset="0"/>
              </a:rPr>
            </a:br>
            <a:r>
              <a:rPr lang="en-US" sz="2400" b="1" i="0" u="none" strike="noStrike" baseline="0" dirty="0">
                <a:solidFill>
                  <a:srgbClr val="00589E"/>
                </a:solidFill>
                <a:latin typeface="Calibri" panose="020F0502020204030204" pitchFamily="34" charset="0"/>
              </a:rPr>
              <a:t>12</a:t>
            </a:r>
            <a:r>
              <a:rPr lang="en-US" sz="2400" b="1" i="0" u="none" strike="noStrike" baseline="30000" dirty="0">
                <a:solidFill>
                  <a:srgbClr val="00589E"/>
                </a:solidFill>
                <a:latin typeface="Calibri" panose="020F0502020204030204" pitchFamily="34" charset="0"/>
              </a:rPr>
              <a:t>th</a:t>
            </a:r>
            <a:r>
              <a:rPr lang="en-US" sz="2400" b="1" i="0" u="none" strike="noStrike" baseline="0" dirty="0">
                <a:solidFill>
                  <a:srgbClr val="00589E"/>
                </a:solidFill>
                <a:latin typeface="Calibri" panose="020F0502020204030204" pitchFamily="34" charset="0"/>
              </a:rPr>
              <a:t> International Workshop on Ring Imaging Cherenkov Detectors </a:t>
            </a:r>
          </a:p>
          <a:p>
            <a:pPr algn="ctr"/>
            <a:endParaRPr lang="de-DE" sz="2400" dirty="0"/>
          </a:p>
        </p:txBody>
      </p:sp>
      <p:grpSp>
        <p:nvGrpSpPr>
          <p:cNvPr id="6" name="Gruppieren 5"/>
          <p:cNvGrpSpPr/>
          <p:nvPr userDrawn="1"/>
        </p:nvGrpSpPr>
        <p:grpSpPr bwMode="auto">
          <a:xfrm>
            <a:off x="1078425" y="3331226"/>
            <a:ext cx="7001113" cy="1360372"/>
            <a:chOff x="-16933" y="-30699"/>
            <a:chExt cx="30293037" cy="5886182"/>
          </a:xfrm>
        </p:grpSpPr>
        <p:pic>
          <p:nvPicPr>
            <p:cNvPr id="7" name="Inhaltsplatzhalter 3"/>
            <p:cNvPicPr>
              <a:picLocks noChangeAspect="1"/>
            </p:cNvPicPr>
            <p:nvPr userDrawn="1"/>
          </p:nvPicPr>
          <p:blipFill>
            <a:blip r:embed="rId2"/>
            <a:srcRect t="43" b="43"/>
            <a:stretch/>
          </p:blipFill>
          <p:spPr bwMode="auto">
            <a:xfrm>
              <a:off x="-16933" y="-30699"/>
              <a:ext cx="7570800" cy="587874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 userDrawn="1"/>
          </p:nvPicPr>
          <p:blipFill>
            <a:blip r:embed="rId3"/>
            <a:srcRect l="1364" r="1364"/>
            <a:stretch/>
          </p:blipFill>
          <p:spPr bwMode="auto">
            <a:xfrm>
              <a:off x="7563703" y="-30699"/>
              <a:ext cx="7570800" cy="5878744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4"/>
            <a:srcRect l="73" r="72"/>
            <a:stretch/>
          </p:blipFill>
          <p:spPr bwMode="auto">
            <a:xfrm>
              <a:off x="15134503" y="-30612"/>
              <a:ext cx="7570800" cy="5878744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5"/>
            <a:srcRect t="43" b="43"/>
            <a:stretch/>
          </p:blipFill>
          <p:spPr bwMode="auto">
            <a:xfrm>
              <a:off x="22705304" y="-23261"/>
              <a:ext cx="7570800" cy="5878744"/>
            </a:xfrm>
            <a:prstGeom prst="rect">
              <a:avLst/>
            </a:prstGeom>
          </p:spPr>
        </p:pic>
      </p:grpSp>
      <p:sp>
        <p:nvSpPr>
          <p:cNvPr id="14" name="Rechteck 13"/>
          <p:cNvSpPr/>
          <p:nvPr userDrawn="1"/>
        </p:nvSpPr>
        <p:spPr bwMode="auto">
          <a:xfrm>
            <a:off x="0" y="0"/>
            <a:ext cx="360000" cy="36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201599" y="4949824"/>
            <a:ext cx="8942401" cy="201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bl" userDrawn="1">
  <p:cSld name="Titel und Tabel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87343" y="169068"/>
            <a:ext cx="8605837" cy="367904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 bwMode="auto">
          <a:xfrm>
            <a:off x="287343" y="844154"/>
            <a:ext cx="8605837" cy="3942159"/>
          </a:xfrm>
        </p:spPr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t>‹#›</a:t>
            </a:fld>
            <a:endParaRPr lang="de-DE"/>
          </a:p>
        </p:txBody>
      </p:sp>
      <p:pic>
        <p:nvPicPr>
          <p:cNvPr id="6" name="Picture 10"/>
          <p:cNvPicPr>
            <a:picLocks noChangeArrowheads="1"/>
          </p:cNvPicPr>
          <p:nvPr userDrawn="1"/>
        </p:nvPicPr>
        <p:blipFill>
          <a:blip r:embed="rId2"/>
          <a:stretch/>
        </p:blipFill>
        <p:spPr bwMode="auto">
          <a:xfrm>
            <a:off x="7900543" y="27626"/>
            <a:ext cx="992312" cy="61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49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4955382"/>
            <a:ext cx="728662" cy="18811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7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17635" y="1088015"/>
            <a:ext cx="8643485" cy="367768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4" y="130629"/>
            <a:ext cx="7072979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419739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34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068081" y="1566210"/>
            <a:ext cx="7007838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068080" y="2343209"/>
            <a:ext cx="7007838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1068081" y="382855"/>
            <a:ext cx="747394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800" dirty="0"/>
              <a:t>Beam Time </a:t>
            </a:r>
            <a:r>
              <a:rPr lang="de-DE" sz="1800" dirty="0" err="1"/>
              <a:t>retreat</a:t>
            </a:r>
            <a:r>
              <a:rPr lang="de-DE" sz="1800" dirty="0"/>
              <a:t> 2025</a:t>
            </a:r>
          </a:p>
        </p:txBody>
      </p:sp>
      <p:grpSp>
        <p:nvGrpSpPr>
          <p:cNvPr id="6" name="Gruppieren 5"/>
          <p:cNvGrpSpPr/>
          <p:nvPr userDrawn="1"/>
        </p:nvGrpSpPr>
        <p:grpSpPr bwMode="auto">
          <a:xfrm>
            <a:off x="1078426" y="3331227"/>
            <a:ext cx="7001113" cy="1360372"/>
            <a:chOff x="-16933" y="-30699"/>
            <a:chExt cx="30293037" cy="5886182"/>
          </a:xfrm>
        </p:grpSpPr>
        <p:pic>
          <p:nvPicPr>
            <p:cNvPr id="7" name="Inhaltsplatzhalter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933" y="-30699"/>
              <a:ext cx="7570800" cy="587874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63703" y="-30699"/>
              <a:ext cx="7570800" cy="5878744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134503" y="-30612"/>
              <a:ext cx="7570800" cy="5878744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705304" y="-23261"/>
              <a:ext cx="7570800" cy="5878744"/>
            </a:xfrm>
            <a:prstGeom prst="rect">
              <a:avLst/>
            </a:prstGeom>
          </p:spPr>
        </p:pic>
      </p:grpSp>
      <p:sp>
        <p:nvSpPr>
          <p:cNvPr id="14" name="Rechteck 13"/>
          <p:cNvSpPr/>
          <p:nvPr userDrawn="1"/>
        </p:nvSpPr>
        <p:spPr bwMode="auto">
          <a:xfrm>
            <a:off x="0" y="0"/>
            <a:ext cx="360000" cy="36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-1" y="4949825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201600" y="4949824"/>
            <a:ext cx="8942401" cy="201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87288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17636" y="1088016"/>
            <a:ext cx="8643485" cy="367768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30629"/>
            <a:ext cx="7072979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284276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419739" y="4914483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281684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FAIR Status, RRBs14, Thomas Nilsson</a:t>
            </a:r>
          </a:p>
        </p:txBody>
      </p:sp>
    </p:spTree>
    <p:extLst>
      <p:ext uri="{BB962C8B-B14F-4D97-AF65-F5344CB8AC3E}">
        <p14:creationId xmlns:p14="http://schemas.microsoft.com/office/powerpoint/2010/main" val="249562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1" y="490292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6" y="1544275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3925128" cy="2745912"/>
          </a:xfrm>
          <a:prstGeom prst="rect">
            <a:avLst/>
          </a:prstGeom>
        </p:spPr>
        <p:txBody>
          <a:bodyPr/>
          <a:lstStyle>
            <a:lvl1pPr marL="125988" indent="-125988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7962" indent="-125988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5942" indent="-125988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3921" indent="-125988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5905" indent="-125988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/>
              <a:t>Punktlista en kolumn</a:t>
            </a:r>
          </a:p>
          <a:p>
            <a:pPr lvl="1"/>
            <a:r>
              <a:rPr lang="sv-SE" noProof="0"/>
              <a:t>Andra nivån</a:t>
            </a:r>
          </a:p>
          <a:p>
            <a:pPr lvl="2"/>
            <a:r>
              <a:rPr lang="sv-SE" noProof="0"/>
              <a:t>Tredje nivån</a:t>
            </a:r>
          </a:p>
          <a:p>
            <a:pPr lvl="3"/>
            <a:r>
              <a:rPr lang="sv-SE" noProof="0"/>
              <a:t>Fjärde nivån</a:t>
            </a:r>
          </a:p>
          <a:p>
            <a:pPr lvl="4"/>
            <a:r>
              <a:rPr lang="sv-SE" noProof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1" y="2037026"/>
            <a:ext cx="4109399" cy="2745912"/>
          </a:xfrm>
          <a:prstGeom prst="rect">
            <a:avLst/>
          </a:prstGeom>
          <a:solidFill>
            <a:srgbClr val="DCE4E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177362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FAIR Status, RRBs14, Thomas Nilsson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91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FAIR Status, RRBs14, Thomas Nilsson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080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3262554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7044048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1900160083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9" y="4914485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54654475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4" y="4920460"/>
            <a:ext cx="3136599" cy="26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en-GB"/>
              <a:t>FAIR Status, RRBs14, Thomas Nilsson</a:t>
            </a:r>
            <a:endParaRPr/>
          </a:p>
        </p:txBody>
      </p:sp>
      <p:sp>
        <p:nvSpPr>
          <p:cNvPr id="2125268099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7" y="130632"/>
            <a:ext cx="6071291" cy="584987"/>
          </a:xfrm>
        </p:spPr>
        <p:txBody>
          <a:bodyPr anchor="b"/>
          <a:lstStyle>
            <a:lvl1pPr marL="0" indent="0" algn="l">
              <a:buNone/>
              <a:defRPr sz="135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560534105" name="Textfeld 6"/>
          <p:cNvSpPr txBox="1"/>
          <p:nvPr userDrawn="1"/>
        </p:nvSpPr>
        <p:spPr bwMode="auto">
          <a:xfrm>
            <a:off x="320657" y="4971008"/>
            <a:ext cx="1792992" cy="170175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506">
                <a:solidFill>
                  <a:srgbClr val="333333"/>
                </a:solidFill>
                <a:cs typeface="Arial"/>
              </a:rPr>
              <a:t>FAIR GmbH | GSI GmbH</a:t>
            </a:r>
            <a:endParaRPr sz="1041"/>
          </a:p>
        </p:txBody>
      </p:sp>
    </p:spTree>
    <p:extLst>
      <p:ext uri="{BB962C8B-B14F-4D97-AF65-F5344CB8AC3E}">
        <p14:creationId xmlns:p14="http://schemas.microsoft.com/office/powerpoint/2010/main" val="2800400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2pPr marL="341317">
              <a:buSzPct val="100000"/>
              <a:defRPr/>
            </a:lvl2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-36509" y="4955390"/>
            <a:ext cx="4392613" cy="18811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FAIR Status, RRBs14, Thomas Nilsson</a:t>
            </a: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CDCF3-065A-CA45-1D7F-84B9CE304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6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17635" y="1088015"/>
            <a:ext cx="8643485" cy="367768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4" y="130629"/>
            <a:ext cx="7072979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419739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2" y="4955383"/>
            <a:ext cx="4392613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 sz="1100">
                <a:solidFill>
                  <a:srgbClr val="00599D"/>
                </a:solidFill>
                <a:latin typeface="Arial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95248" marR="0" indent="0" algn="l" defTabSz="6857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5248" algn="l"/>
                <a:tab pos="1066773" algn="l"/>
                <a:tab pos="2046634" algn="l"/>
                <a:tab pos="3019349" algn="l"/>
                <a:tab pos="3999210" algn="l"/>
                <a:tab pos="4971926" algn="l"/>
                <a:tab pos="5943452" algn="l"/>
                <a:tab pos="6923312" algn="l"/>
                <a:tab pos="7896028" algn="l"/>
                <a:tab pos="8875888" algn="l"/>
                <a:tab pos="9848604" algn="l"/>
                <a:tab pos="10820129" algn="l"/>
                <a:tab pos="11124922" algn="l"/>
              </a:tabLst>
              <a:defRPr/>
            </a:pPr>
            <a:r>
              <a:rPr lang="en-US" sz="825" dirty="0">
                <a:solidFill>
                  <a:srgbClr val="00599D"/>
                </a:solidFill>
              </a:rPr>
              <a:t>J. Blaurock – 43</a:t>
            </a:r>
            <a:r>
              <a:rPr lang="en-US" sz="825" baseline="30000" dirty="0">
                <a:solidFill>
                  <a:srgbClr val="00599D"/>
                </a:solidFill>
              </a:rPr>
              <a:t>rd</a:t>
            </a:r>
            <a:r>
              <a:rPr lang="en-US" sz="825" dirty="0">
                <a:solidFill>
                  <a:srgbClr val="00599D"/>
                </a:solidFill>
              </a:rPr>
              <a:t> Council</a:t>
            </a:r>
            <a:r>
              <a:rPr lang="en-US" sz="825" baseline="0" dirty="0">
                <a:solidFill>
                  <a:srgbClr val="00599D"/>
                </a:solidFill>
              </a:rPr>
              <a:t> </a:t>
            </a:r>
            <a:r>
              <a:rPr lang="en-US" sz="825" dirty="0">
                <a:solidFill>
                  <a:srgbClr val="00599D"/>
                </a:solidFill>
              </a:rPr>
              <a:t> – 08</a:t>
            </a:r>
            <a:r>
              <a:rPr lang="en-US" sz="825" baseline="30000" dirty="0">
                <a:solidFill>
                  <a:srgbClr val="00599D"/>
                </a:solidFill>
                <a:latin typeface="Arial"/>
                <a:cs typeface="Arial"/>
              </a:rPr>
              <a:t>th</a:t>
            </a:r>
            <a:r>
              <a:rPr lang="en-US" sz="825" baseline="0" dirty="0">
                <a:solidFill>
                  <a:srgbClr val="00599D"/>
                </a:solidFill>
                <a:latin typeface="Arial"/>
                <a:cs typeface="+mn-cs"/>
              </a:rPr>
              <a:t> </a:t>
            </a:r>
            <a:r>
              <a:rPr lang="en-US" sz="825" dirty="0">
                <a:solidFill>
                  <a:srgbClr val="00599D"/>
                </a:solidFill>
              </a:rPr>
              <a:t>&amp; 09</a:t>
            </a:r>
            <a:r>
              <a:rPr lang="en-US" sz="825" baseline="30000" dirty="0">
                <a:solidFill>
                  <a:srgbClr val="00599D"/>
                </a:solidFill>
              </a:rPr>
              <a:t>th</a:t>
            </a:r>
            <a:r>
              <a:rPr lang="en-US" sz="825" dirty="0">
                <a:solidFill>
                  <a:srgbClr val="00599D"/>
                </a:solidFill>
              </a:rPr>
              <a:t> July, 2025</a:t>
            </a:r>
            <a:endParaRPr sz="825" dirty="0"/>
          </a:p>
        </p:txBody>
      </p:sp>
    </p:spTree>
    <p:extLst>
      <p:ext uri="{BB962C8B-B14F-4D97-AF65-F5344CB8AC3E}">
        <p14:creationId xmlns:p14="http://schemas.microsoft.com/office/powerpoint/2010/main" val="2329715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DE39F29-B8C0-C64D-ADFE-A8AFF963C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578" y="976199"/>
            <a:ext cx="6099496" cy="38776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621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49944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52A7306-5B4F-4965-8B8D-E1C13082E4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6700" y="4962525"/>
            <a:ext cx="2875192" cy="225801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algn="l"/>
            <a:r>
              <a:rPr lang="en-US" dirty="0"/>
              <a:t>Research retreat – July 02-03,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175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2pPr marL="341317">
              <a:buSzPct val="100000"/>
              <a:defRPr/>
            </a:lvl2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-36509" y="4955390"/>
            <a:ext cx="4392613" cy="18811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FAIR Status, RRBs14, Thomas Nilsson</a:t>
            </a: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CDCF3-065A-CA45-1D7F-84B9CE304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447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FAIR Status, RRBs14, Thomas Nilsson</a:t>
            </a:r>
          </a:p>
        </p:txBody>
      </p:sp>
    </p:spTree>
    <p:extLst>
      <p:ext uri="{BB962C8B-B14F-4D97-AF65-F5344CB8AC3E}">
        <p14:creationId xmlns:p14="http://schemas.microsoft.com/office/powerpoint/2010/main" val="2836779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4914484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r>
              <a:rPr lang="de-DE"/>
              <a:t>11.11.2024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812235" y="4920460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9. WG – Center Evaluation 2025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6" y="130630"/>
            <a:ext cx="6071291" cy="701284"/>
          </a:xfrm>
        </p:spPr>
        <p:txBody>
          <a:bodyPr anchor="b"/>
          <a:lstStyle>
            <a:lvl1pPr marL="0" indent="0" algn="l">
              <a:buNone/>
              <a:defRPr sz="15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1667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10" y="206010"/>
            <a:ext cx="8229330" cy="4033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110" y="885330"/>
            <a:ext cx="8229330" cy="370899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34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664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3262554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70440481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1900160083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9" y="4914484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54654475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3" y="4920459"/>
            <a:ext cx="3136599" cy="26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en-GB"/>
              <a:t>C43 9a, Intro, Thomas Nilsson – July 2025 </a:t>
            </a:r>
            <a:endParaRPr/>
          </a:p>
        </p:txBody>
      </p:sp>
      <p:sp>
        <p:nvSpPr>
          <p:cNvPr id="2125268099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6" y="130631"/>
            <a:ext cx="6071291" cy="584987"/>
          </a:xfrm>
        </p:spPr>
        <p:txBody>
          <a:bodyPr anchor="b"/>
          <a:lstStyle>
            <a:lvl1pPr marL="0" indent="0" algn="l">
              <a:buNone/>
              <a:defRPr sz="135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560534105" name="Textfeld 6"/>
          <p:cNvSpPr txBox="1"/>
          <p:nvPr userDrawn="1"/>
        </p:nvSpPr>
        <p:spPr bwMode="auto">
          <a:xfrm>
            <a:off x="320657" y="4971007"/>
            <a:ext cx="1792992" cy="170175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506">
                <a:solidFill>
                  <a:srgbClr val="333333"/>
                </a:solidFill>
                <a:cs typeface="Arial"/>
              </a:rPr>
              <a:t>FAIR GmbH | GSI GmbH</a:t>
            </a:r>
            <a:endParaRPr sz="1041"/>
          </a:p>
        </p:txBody>
      </p:sp>
    </p:spTree>
    <p:extLst>
      <p:ext uri="{BB962C8B-B14F-4D97-AF65-F5344CB8AC3E}">
        <p14:creationId xmlns:p14="http://schemas.microsoft.com/office/powerpoint/2010/main" val="19577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437" y="1062865"/>
            <a:ext cx="8926586" cy="3792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251564" y="2433272"/>
            <a:ext cx="6607515" cy="584900"/>
          </a:xfrm>
        </p:spPr>
        <p:txBody>
          <a:bodyPr anchor="b" anchorCtr="0">
            <a:noAutofit/>
          </a:bodyPr>
          <a:lstStyle>
            <a:lvl1pPr algn="ctr">
              <a:defRPr sz="27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371600" y="3018172"/>
            <a:ext cx="6400800" cy="438495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66666"/>
                </a:solidFill>
                <a:latin typeface="Calibri"/>
                <a:cs typeface="Calibri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de-DE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0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22566" y="203502"/>
            <a:ext cx="5584535" cy="59066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769101" y="4914483"/>
            <a:ext cx="1179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73301" y="4920458"/>
            <a:ext cx="4825699" cy="26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938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 bwMode="auto">
          <a:xfrm>
            <a:off x="6604001" y="4914483"/>
            <a:ext cx="13448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73301" y="4920458"/>
            <a:ext cx="4825699" cy="26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806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502401" y="4914483"/>
            <a:ext cx="14464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60601" y="4920458"/>
            <a:ext cx="4838399" cy="26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de-DE">
                <a:solidFill>
                  <a:prstClr val="black"/>
                </a:solidFill>
              </a:rPr>
              <a:t>The Universe in the Laboratory | Prof. Dr. Paolo Giubellino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386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The Universe in the Laboratory | Prof. Dr. Paolo Giubellino</a:t>
            </a:r>
            <a:endParaRPr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t>‹#›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97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201599" y="4949824"/>
            <a:ext cx="8942401" cy="201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Rechteck 23"/>
          <p:cNvSpPr/>
          <p:nvPr userDrawn="1"/>
        </p:nvSpPr>
        <p:spPr bwMode="auto"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Rechteck 24"/>
          <p:cNvSpPr/>
          <p:nvPr userDrawn="1"/>
        </p:nvSpPr>
        <p:spPr bwMode="auto"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17635" y="1088015"/>
            <a:ext cx="8634039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284275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317638" y="231075"/>
            <a:ext cx="707297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419739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281684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6"/>
          <a:srcRect l="12933" r="13034"/>
          <a:stretch/>
        </p:blipFill>
        <p:spPr bwMode="auto">
          <a:xfrm>
            <a:off x="8282812" y="4924345"/>
            <a:ext cx="668862" cy="259154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 bwMode="auto">
          <a:xfrm>
            <a:off x="201598" y="728101"/>
            <a:ext cx="8942401" cy="201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2" name="Bild 6" descr="GSI_Logo_rgb.png">
            <a:extLst>
              <a:ext uri="{FF2B5EF4-FFF2-40B4-BE49-F238E27FC236}">
                <a16:creationId xmlns:a16="http://schemas.microsoft.com/office/drawing/2014/main" id="{26089236-1C16-454D-97F0-8AC221EE608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27D370C1-4F68-4F42-9BE5-D6C453A34B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89" r:id="rId4"/>
  </p:sldLayoutIdLst>
  <p:hf hdr="0" ftr="0" dt="0"/>
  <p:txStyles>
    <p:titleStyle>
      <a:lvl1pPr algn="l" defTabSz="342900">
        <a:spcBef>
          <a:spcPts val="0"/>
        </a:spcBef>
        <a:buNone/>
        <a:defRPr sz="1800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>
        <a:spcBef>
          <a:spcPts val="0"/>
        </a:spcBef>
        <a:buClr>
          <a:srgbClr val="FDBB63"/>
        </a:buClr>
        <a:buFont typeface="Wingdings"/>
        <a:buChar char="§"/>
        <a:defRPr sz="18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>
        <a:spcBef>
          <a:spcPts val="0"/>
        </a:spcBef>
        <a:buClr>
          <a:srgbClr val="FDBB63"/>
        </a:buClr>
        <a:buFont typeface="Wingdings"/>
        <a:buChar char="§"/>
        <a:defRPr sz="15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35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05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auto">
          <a:xfrm>
            <a:off x="0" y="4959308"/>
            <a:ext cx="9144000" cy="1917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565" y="1088014"/>
            <a:ext cx="8211834" cy="3677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964992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342900">
              <a:defRPr/>
            </a:pPr>
            <a:fld id="{125CBDDA-5CCF-8748-8988-9DC6C8981774}" type="slidenum">
              <a:rPr lang="de-DE" smtClean="0"/>
              <a:pPr defTabSz="342900">
                <a:defRPr/>
              </a:pPr>
              <a:t>‹#›</a:t>
            </a:fld>
            <a:endParaRPr lang="de-DE"/>
          </a:p>
        </p:txBody>
      </p:sp>
      <p:pic>
        <p:nvPicPr>
          <p:cNvPr id="7" name="Bild 6" descr="GSI_Logo_rgb.png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7518400" y="437691"/>
            <a:ext cx="1129081" cy="282271"/>
          </a:xfrm>
          <a:prstGeom prst="rect">
            <a:avLst/>
          </a:prstGeom>
        </p:spPr>
      </p:pic>
      <p:cxnSp>
        <p:nvCxnSpPr>
          <p:cNvPr id="9" name="Gerade Verbindung 8"/>
          <p:cNvCxnSpPr>
            <a:cxnSpLocks/>
          </p:cNvCxnSpPr>
          <p:nvPr/>
        </p:nvCxnSpPr>
        <p:spPr bwMode="auto">
          <a:xfrm>
            <a:off x="0" y="801205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 bwMode="auto">
          <a:xfrm>
            <a:off x="435268" y="4950516"/>
            <a:ext cx="20285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342900">
              <a:defRPr/>
            </a:pPr>
            <a:r>
              <a:rPr lang="de-DE" sz="75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  <a:endParaRPr sz="135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422566" y="202500"/>
            <a:ext cx="5584535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4" name="Rechteck 3"/>
          <p:cNvSpPr/>
          <p:nvPr/>
        </p:nvSpPr>
        <p:spPr bwMode="auto"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-1" y="4957403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426202" y="4914483"/>
            <a:ext cx="15226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342900"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463801" y="4920458"/>
            <a:ext cx="3962400" cy="26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r>
              <a:rPr lang="en-GB" dirty="0" err="1"/>
              <a:t>Physikalisches</a:t>
            </a:r>
            <a:r>
              <a:rPr lang="en-GB" dirty="0"/>
              <a:t> </a:t>
            </a:r>
            <a:r>
              <a:rPr lang="en-GB" dirty="0" err="1"/>
              <a:t>Kolloquium</a:t>
            </a:r>
            <a:r>
              <a:rPr lang="en-GB" dirty="0"/>
              <a:t> </a:t>
            </a:r>
            <a:r>
              <a:rPr lang="de-DE" dirty="0"/>
              <a:t>TU Darmstadt 13.06.2025</a:t>
            </a:r>
            <a:endParaRPr lang="de-DE" sz="750" dirty="0">
              <a:solidFill>
                <a:srgbClr val="333333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13" name="Bild 12" descr="FAIR_Logo_rgb.png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6533250" y="323209"/>
            <a:ext cx="775055" cy="4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84" r:id="rId8"/>
  </p:sldLayoutIdLst>
  <p:hf hdr="0" ftr="0" dt="0"/>
  <p:txStyles>
    <p:titleStyle>
      <a:lvl1pPr algn="l" defTabSz="342900">
        <a:spcBef>
          <a:spcPts val="0"/>
        </a:spcBef>
        <a:buNone/>
        <a:defRPr sz="1800" b="1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257175" indent="-257175" algn="l" defTabSz="342900">
        <a:spcBef>
          <a:spcPts val="0"/>
        </a:spcBef>
        <a:buClr>
          <a:srgbClr val="FDBB63"/>
        </a:buClr>
        <a:buFont typeface="Wingdings"/>
        <a:buChar char="§"/>
        <a:defRPr sz="1800">
          <a:solidFill>
            <a:srgbClr val="333333"/>
          </a:solidFill>
          <a:latin typeface="Calibri"/>
          <a:ea typeface="+mn-ea"/>
          <a:cs typeface="Calibri"/>
        </a:defRPr>
      </a:lvl1pPr>
      <a:lvl2pPr marL="557213" indent="-214313" algn="l" defTabSz="342900">
        <a:spcBef>
          <a:spcPts val="0"/>
        </a:spcBef>
        <a:buClr>
          <a:srgbClr val="FDBB63"/>
        </a:buClr>
        <a:buFont typeface="Wingdings"/>
        <a:buChar char="§"/>
        <a:defRPr sz="1500">
          <a:solidFill>
            <a:srgbClr val="333333"/>
          </a:solidFill>
          <a:latin typeface="Calibri"/>
          <a:ea typeface="+mn-ea"/>
          <a:cs typeface="Calibri"/>
        </a:defRPr>
      </a:lvl2pPr>
      <a:lvl3pPr marL="8572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350">
          <a:solidFill>
            <a:srgbClr val="333333"/>
          </a:solidFill>
          <a:latin typeface="Calibri"/>
          <a:ea typeface="+mn-ea"/>
          <a:cs typeface="Calibri"/>
        </a:defRPr>
      </a:lvl3pPr>
      <a:lvl4pPr marL="12001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200">
          <a:solidFill>
            <a:srgbClr val="333333"/>
          </a:solidFill>
          <a:latin typeface="Calibri"/>
          <a:ea typeface="+mn-ea"/>
          <a:cs typeface="Calibri"/>
        </a:defRPr>
      </a:lvl4pPr>
      <a:lvl5pPr marL="1543050" indent="-171450" algn="l" defTabSz="342900">
        <a:spcBef>
          <a:spcPts val="0"/>
        </a:spcBef>
        <a:buClr>
          <a:srgbClr val="FDBB63"/>
        </a:buClr>
        <a:buFont typeface="Wingdings"/>
        <a:buChar char="§"/>
        <a:defRPr sz="1050">
          <a:solidFill>
            <a:srgbClr val="333333"/>
          </a:solidFill>
          <a:latin typeface="Calibri"/>
          <a:ea typeface="+mn-ea"/>
          <a:cs typeface="Calibri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201600" y="4949824"/>
            <a:ext cx="8942401" cy="201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4" name="Rechteck 23"/>
          <p:cNvSpPr/>
          <p:nvPr userDrawn="1"/>
        </p:nvSpPr>
        <p:spPr bwMode="auto"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5" name="Rechteck 24"/>
          <p:cNvSpPr/>
          <p:nvPr userDrawn="1"/>
        </p:nvSpPr>
        <p:spPr bwMode="auto">
          <a:xfrm>
            <a:off x="-1" y="4949825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17636" y="1088016"/>
            <a:ext cx="8634039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284276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317638" y="231075"/>
            <a:ext cx="707297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6419739" y="4914483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281684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r>
              <a:rPr lang="de-DE"/>
              <a:t>FAIR Status, RRBs14, Thomas Nilsson</a:t>
            </a: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201599" y="728101"/>
            <a:ext cx="8942401" cy="201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pic>
        <p:nvPicPr>
          <p:cNvPr id="12" name="Bild 6" descr="GSI_Logo_rgb.png">
            <a:extLst>
              <a:ext uri="{FF2B5EF4-FFF2-40B4-BE49-F238E27FC236}">
                <a16:creationId xmlns:a16="http://schemas.microsoft.com/office/drawing/2014/main" id="{26089236-1C16-454D-97F0-8AC221EE608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40" y="363876"/>
            <a:ext cx="1129081" cy="376361"/>
          </a:xfrm>
          <a:prstGeom prst="rect">
            <a:avLst/>
          </a:prstGeom>
        </p:spPr>
      </p:pic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27D370C1-4F68-4F42-9BE5-D6C453A34B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30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6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hf hdr="0" dt="0"/>
  <p:txStyles>
    <p:titleStyle>
      <a:lvl1pPr algn="l" defTabSz="342892">
        <a:spcBef>
          <a:spcPts val="0"/>
        </a:spcBef>
        <a:buNone/>
        <a:defRPr sz="1800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68" indent="-257168" algn="l" defTabSz="342892">
        <a:spcBef>
          <a:spcPts val="0"/>
        </a:spcBef>
        <a:buClr>
          <a:srgbClr val="FDBB63"/>
        </a:buClr>
        <a:buFont typeface="Wingdings"/>
        <a:buChar char="§"/>
        <a:defRPr sz="1800">
          <a:solidFill>
            <a:srgbClr val="333333"/>
          </a:solidFill>
          <a:latin typeface="Arial"/>
          <a:ea typeface="+mn-ea"/>
          <a:cs typeface="Arial"/>
        </a:defRPr>
      </a:lvl1pPr>
      <a:lvl2pPr marL="557199" indent="-214308" algn="l" defTabSz="342892">
        <a:spcBef>
          <a:spcPts val="0"/>
        </a:spcBef>
        <a:buClr>
          <a:srgbClr val="FDBB63"/>
        </a:buClr>
        <a:buFont typeface="Wingdings"/>
        <a:buChar char="§"/>
        <a:defRPr sz="1500">
          <a:solidFill>
            <a:srgbClr val="333333"/>
          </a:solidFill>
          <a:latin typeface="Arial"/>
          <a:ea typeface="+mn-ea"/>
          <a:cs typeface="Arial"/>
        </a:defRPr>
      </a:lvl2pPr>
      <a:lvl3pPr marL="857228" indent="-171446" algn="l" defTabSz="342892">
        <a:spcBef>
          <a:spcPts val="0"/>
        </a:spcBef>
        <a:buClr>
          <a:srgbClr val="FDBB63"/>
        </a:buClr>
        <a:buFont typeface="Wingdings"/>
        <a:buChar char="§"/>
        <a:defRPr sz="1350">
          <a:solidFill>
            <a:srgbClr val="333333"/>
          </a:solidFill>
          <a:latin typeface="Arial"/>
          <a:ea typeface="+mn-ea"/>
          <a:cs typeface="Arial"/>
        </a:defRPr>
      </a:lvl3pPr>
      <a:lvl4pPr marL="1200120" indent="-171446" algn="l" defTabSz="342892">
        <a:spcBef>
          <a:spcPts val="0"/>
        </a:spcBef>
        <a:buClr>
          <a:srgbClr val="FDBB63"/>
        </a:buClr>
        <a:buFont typeface="Wingdings"/>
        <a:buChar char="§"/>
        <a:defRPr sz="1200">
          <a:solidFill>
            <a:srgbClr val="333333"/>
          </a:solidFill>
          <a:latin typeface="Arial"/>
          <a:ea typeface="+mn-ea"/>
          <a:cs typeface="Arial"/>
        </a:defRPr>
      </a:lvl4pPr>
      <a:lvl5pPr marL="1543012" indent="-171446" algn="l" defTabSz="342892">
        <a:spcBef>
          <a:spcPts val="0"/>
        </a:spcBef>
        <a:buClr>
          <a:srgbClr val="FDBB63"/>
        </a:buClr>
        <a:buFont typeface="Wingdings"/>
        <a:buChar char="§"/>
        <a:defRPr sz="1050">
          <a:solidFill>
            <a:srgbClr val="333333"/>
          </a:solidFill>
          <a:latin typeface="Arial"/>
          <a:ea typeface="+mn-ea"/>
          <a:cs typeface="Arial"/>
        </a:defRPr>
      </a:lvl5pPr>
      <a:lvl6pPr marL="1885903" indent="-171446" algn="l" defTabSz="342892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5" y="149568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3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83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emf"/><Relationship Id="rId15" Type="http://schemas.openxmlformats.org/officeDocument/2006/relationships/image" Target="../media/image85.jpeg"/><Relationship Id="rId10" Type="http://schemas.openxmlformats.org/officeDocument/2006/relationships/image" Target="../media/image80.emf"/><Relationship Id="rId4" Type="http://schemas.openxmlformats.org/officeDocument/2006/relationships/image" Target="../media/image74.jpeg"/><Relationship Id="rId9" Type="http://schemas.openxmlformats.org/officeDocument/2006/relationships/image" Target="../media/image79.jpg"/><Relationship Id="rId1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jp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829159" y="1566209"/>
            <a:ext cx="7415939" cy="58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Welcome </a:t>
            </a:r>
            <a:r>
              <a:rPr lang="de-DE" dirty="0" err="1">
                <a:solidFill>
                  <a:schemeClr val="tx1"/>
                </a:solidFill>
              </a:rPr>
              <a:t>from</a:t>
            </a:r>
            <a:r>
              <a:rPr lang="de-DE" dirty="0">
                <a:solidFill>
                  <a:schemeClr val="tx1"/>
                </a:solidFill>
              </a:rPr>
              <a:t> GSI/FAIR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068080" y="2343208"/>
            <a:ext cx="7007838" cy="9036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1800" b="1" i="1" dirty="0">
                <a:solidFill>
                  <a:schemeClr val="tx1"/>
                </a:solidFill>
              </a:rPr>
              <a:t>Thomas Nilsson</a:t>
            </a:r>
            <a:endParaRPr lang="de-DE" sz="1400" b="1" i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b="1" i="1" dirty="0">
                <a:solidFill>
                  <a:schemeClr val="tx1"/>
                </a:solidFill>
              </a:rPr>
              <a:t>Scientific Managing </a:t>
            </a:r>
            <a:r>
              <a:rPr lang="en-US" sz="1400" b="1" i="1" dirty="0">
                <a:solidFill>
                  <a:schemeClr val="tx1"/>
                </a:solidFill>
              </a:rPr>
              <a:t>Director </a:t>
            </a:r>
            <a:r>
              <a:rPr lang="en-DE" sz="1400" b="1" i="1" dirty="0">
                <a:solidFill>
                  <a:schemeClr val="tx1"/>
                </a:solidFill>
              </a:rPr>
              <a:t>GSI</a:t>
            </a:r>
            <a:r>
              <a:rPr lang="de-DE" sz="1400" b="1" i="1" dirty="0">
                <a:solidFill>
                  <a:schemeClr val="tx1"/>
                </a:solidFill>
              </a:rPr>
              <a:t>/FAIR</a:t>
            </a:r>
            <a:endParaRPr sz="12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auto">
          <a:xfrm>
            <a:off x="317634" y="114301"/>
            <a:ext cx="7072979" cy="701284"/>
          </a:xfrm>
        </p:spPr>
        <p:txBody>
          <a:bodyPr/>
          <a:lstStyle/>
          <a:p>
            <a:pPr>
              <a:defRPr/>
            </a:pPr>
            <a:r>
              <a:rPr lang="en-US"/>
              <a:t>FAIR Project Progress – Civil Construction</a:t>
            </a:r>
            <a:br>
              <a:rPr lang="en-US"/>
            </a:br>
            <a:r>
              <a:rPr lang="en-US" sz="1600"/>
              <a:t>- Construction site view</a:t>
            </a: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 bwMode="auto">
          <a:xfrm>
            <a:off x="7743778" y="4910016"/>
            <a:ext cx="411191" cy="273844"/>
          </a:xfrm>
        </p:spPr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10</a:t>
            </a:fld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rcRect l="11653" t="26341" r="7257" b="15117"/>
          <a:stretch/>
        </p:blipFill>
        <p:spPr bwMode="auto">
          <a:xfrm>
            <a:off x="411192" y="937293"/>
            <a:ext cx="8379130" cy="4000538"/>
          </a:xfrm>
          <a:prstGeom prst="rect">
            <a:avLst/>
          </a:prstGeom>
        </p:spPr>
      </p:pic>
      <p:sp>
        <p:nvSpPr>
          <p:cNvPr id="14" name="Bulle rectangulaire 9"/>
          <p:cNvSpPr/>
          <p:nvPr/>
        </p:nvSpPr>
        <p:spPr bwMode="auto">
          <a:xfrm>
            <a:off x="1400221" y="1100017"/>
            <a:ext cx="875669" cy="207749"/>
          </a:xfrm>
          <a:prstGeom prst="wedgeRectCallout">
            <a:avLst>
              <a:gd name="adj1" fmla="val -31588"/>
              <a:gd name="adj2" fmla="val 331236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FCC </a:t>
            </a:r>
            <a:endParaRPr sz="850"/>
          </a:p>
        </p:txBody>
      </p:sp>
      <p:sp>
        <p:nvSpPr>
          <p:cNvPr id="15" name="Bulle rectangulaire 9"/>
          <p:cNvSpPr/>
          <p:nvPr/>
        </p:nvSpPr>
        <p:spPr bwMode="auto">
          <a:xfrm>
            <a:off x="2169841" y="2526743"/>
            <a:ext cx="875669" cy="207749"/>
          </a:xfrm>
          <a:prstGeom prst="wedgeRectCallout">
            <a:avLst>
              <a:gd name="adj1" fmla="val 107643"/>
              <a:gd name="adj2" fmla="val 217531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APPA Cave </a:t>
            </a:r>
            <a:endParaRPr sz="850"/>
          </a:p>
        </p:txBody>
      </p:sp>
      <p:sp>
        <p:nvSpPr>
          <p:cNvPr id="16" name="Bulle rectangulaire 9"/>
          <p:cNvSpPr/>
          <p:nvPr/>
        </p:nvSpPr>
        <p:spPr bwMode="auto">
          <a:xfrm>
            <a:off x="1125901" y="3174443"/>
            <a:ext cx="875669" cy="207749"/>
          </a:xfrm>
          <a:prstGeom prst="wedgeRectCallout">
            <a:avLst>
              <a:gd name="adj1" fmla="val 107643"/>
              <a:gd name="adj2" fmla="val 217531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NUSTAR HEB</a:t>
            </a:r>
            <a:endParaRPr sz="850"/>
          </a:p>
        </p:txBody>
      </p:sp>
      <p:sp>
        <p:nvSpPr>
          <p:cNvPr id="17" name="Bulle rectangulaire 9"/>
          <p:cNvSpPr/>
          <p:nvPr/>
        </p:nvSpPr>
        <p:spPr bwMode="auto">
          <a:xfrm>
            <a:off x="2086020" y="4602858"/>
            <a:ext cx="875669" cy="207749"/>
          </a:xfrm>
          <a:prstGeom prst="wedgeRectCallout">
            <a:avLst>
              <a:gd name="adj1" fmla="val 87628"/>
              <a:gd name="adj2" fmla="val -182268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NUSTAR LEB</a:t>
            </a:r>
            <a:endParaRPr sz="850"/>
          </a:p>
        </p:txBody>
      </p:sp>
      <p:sp>
        <p:nvSpPr>
          <p:cNvPr id="18" name="Bulle rectangulaire 9"/>
          <p:cNvSpPr/>
          <p:nvPr/>
        </p:nvSpPr>
        <p:spPr bwMode="auto">
          <a:xfrm>
            <a:off x="4966381" y="4220358"/>
            <a:ext cx="875669" cy="207749"/>
          </a:xfrm>
          <a:prstGeom prst="wedgeRectCallout">
            <a:avLst>
              <a:gd name="adj1" fmla="val -33328"/>
              <a:gd name="adj2" fmla="val -545390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S-FRS</a:t>
            </a:r>
            <a:endParaRPr sz="850"/>
          </a:p>
        </p:txBody>
      </p:sp>
      <p:sp>
        <p:nvSpPr>
          <p:cNvPr id="19" name="Bulle rectangulaire 9"/>
          <p:cNvSpPr/>
          <p:nvPr/>
        </p:nvSpPr>
        <p:spPr bwMode="auto">
          <a:xfrm>
            <a:off x="6280515" y="3628530"/>
            <a:ext cx="875669" cy="207749"/>
          </a:xfrm>
          <a:prstGeom prst="wedgeRectCallout">
            <a:avLst>
              <a:gd name="adj1" fmla="val -115996"/>
              <a:gd name="adj2" fmla="val -332651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CBM</a:t>
            </a:r>
            <a:endParaRPr sz="850"/>
          </a:p>
        </p:txBody>
      </p:sp>
      <p:sp>
        <p:nvSpPr>
          <p:cNvPr id="20" name="Bulle rectangulaire 9"/>
          <p:cNvSpPr/>
          <p:nvPr/>
        </p:nvSpPr>
        <p:spPr bwMode="auto">
          <a:xfrm>
            <a:off x="4867321" y="1496034"/>
            <a:ext cx="875669" cy="207749"/>
          </a:xfrm>
          <a:prstGeom prst="wedgeRectCallout">
            <a:avLst>
              <a:gd name="adj1" fmla="val 50210"/>
              <a:gd name="adj2" fmla="val 466946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CRYO PLANT</a:t>
            </a:r>
            <a:endParaRPr sz="850"/>
          </a:p>
        </p:txBody>
      </p:sp>
      <p:sp>
        <p:nvSpPr>
          <p:cNvPr id="21" name="Bulle rectangulaire 9"/>
          <p:cNvSpPr/>
          <p:nvPr/>
        </p:nvSpPr>
        <p:spPr bwMode="auto">
          <a:xfrm>
            <a:off x="7305944" y="1183322"/>
            <a:ext cx="875669" cy="207749"/>
          </a:xfrm>
          <a:prstGeom prst="wedgeRectCallout">
            <a:avLst>
              <a:gd name="adj1" fmla="val -64655"/>
              <a:gd name="adj2" fmla="val 316564"/>
            </a:avLst>
          </a:prstGeom>
          <a:solidFill>
            <a:srgbClr val="FF9900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50"/>
              <a:t>SIS100</a:t>
            </a:r>
            <a:endParaRPr sz="8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feld 13"/>
          <p:cNvSpPr txBox="1"/>
          <p:nvPr/>
        </p:nvSpPr>
        <p:spPr bwMode="auto">
          <a:xfrm>
            <a:off x="544512" y="831913"/>
            <a:ext cx="8054976" cy="77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40000"/>
              </a:lnSpc>
              <a:spcAft>
                <a:spcPts val="375"/>
              </a:spcAft>
              <a:defRPr/>
            </a:pPr>
            <a:r>
              <a:rPr lang="en-US" sz="1400"/>
              <a:t>View of north area (SIS100) with all buildings completed</a:t>
            </a:r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889B27-1FF3-4287-9800-600ACDC9D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FAIR Project Progress – Civil Construction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11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19012" b="9126"/>
          <a:stretch/>
        </p:blipFill>
        <p:spPr bwMode="auto">
          <a:xfrm>
            <a:off x="0" y="1268307"/>
            <a:ext cx="9144000" cy="36903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0089E9-D22D-4F86-A512-C2576259E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FAIR Project Progress – Civil Construction</a:t>
            </a:r>
            <a:endParaRPr/>
          </a:p>
          <a:p>
            <a:pPr>
              <a:tabLst>
                <a:tab pos="5021263" algn="l"/>
              </a:tabLst>
              <a:defRPr/>
            </a:pPr>
            <a:r>
              <a:rPr lang="en-US" sz="1800"/>
              <a:t>- Central Transfer building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12</a:t>
            </a:fld>
            <a:endParaRPr lang="de-DE"/>
          </a:p>
        </p:txBody>
      </p:sp>
      <p:pic>
        <p:nvPicPr>
          <p:cNvPr id="10" name="E7F1C9CB-F2F5-44A2-AEDB-6420FEE836E6" descr="IMG_5550.jpg"/>
          <p:cNvPicPr/>
          <p:nvPr/>
        </p:nvPicPr>
        <p:blipFill>
          <a:blip r:embed="rId2"/>
          <a:srcRect t="13244" b="9641"/>
          <a:stretch/>
        </p:blipFill>
        <p:spPr bwMode="auto">
          <a:xfrm>
            <a:off x="1288752" y="969632"/>
            <a:ext cx="6726056" cy="394485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/>
          <p:nvPr/>
        </p:nvSpPr>
        <p:spPr bwMode="auto">
          <a:xfrm>
            <a:off x="303620" y="116940"/>
            <a:ext cx="6562543" cy="7875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>
              <a:spcBef>
                <a:spcPts val="0"/>
              </a:spcBef>
              <a:buNone/>
              <a:defRPr sz="18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FAIR Project Progress – Accelerator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Accelerator Installation - SIS100</a:t>
            </a:r>
            <a:endParaRPr lang="de-DE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Grafik 2"/>
          <p:cNvPicPr/>
          <p:nvPr/>
        </p:nvPicPr>
        <p:blipFill>
          <a:blip r:embed="rId2"/>
          <a:srcRect b="8372"/>
          <a:stretch/>
        </p:blipFill>
        <p:spPr bwMode="auto">
          <a:xfrm>
            <a:off x="0" y="953481"/>
            <a:ext cx="9143999" cy="40240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0664AE-2722-40C6-BF8F-917E743D7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54DC3-2627-41FC-80F4-B5F029290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13</a:t>
            </a:fld>
            <a:endParaRPr lang="de-DE"/>
          </a:p>
        </p:txBody>
      </p:sp>
      <p:pic>
        <p:nvPicPr>
          <p:cNvPr id="8" name="Grafik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21600" y="3076562"/>
            <a:ext cx="1774317" cy="179876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570C-5322-0E6F-EA5E-4EB2937C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C5D03-E0CC-3E91-861D-41F456F3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4994" y="4914483"/>
            <a:ext cx="74489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DE"/>
            </a:defPPr>
            <a:lvl1pPr marL="0" algn="r" defTabSz="685800" rtl="0" eaLnBrk="1" latinLnBrk="0" hangingPunct="1">
              <a:defRPr sz="674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7442"/>
            <a:fld id="{125CBDDA-5CCF-8748-8988-9DC6C8981774}" type="slidenum">
              <a:rPr lang="de-DE" smtClean="0"/>
              <a:pPr defTabSz="427442"/>
              <a:t>14</a:t>
            </a:fld>
            <a:endParaRPr lang="de-DE"/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5565C3BA-1C07-779F-3891-6B90A3B7C9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34115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F535275-683E-02D6-8359-C726AF039D18}"/>
              </a:ext>
            </a:extLst>
          </p:cNvPr>
          <p:cNvSpPr/>
          <p:nvPr/>
        </p:nvSpPr>
        <p:spPr bwMode="auto">
          <a:xfrm>
            <a:off x="4731408" y="2932244"/>
            <a:ext cx="3745738" cy="1898853"/>
          </a:xfrm>
          <a:prstGeom prst="roundRect">
            <a:avLst>
              <a:gd name="adj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39528" tIns="19764" rIns="39528" bIns="197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427442">
              <a:defRPr/>
            </a:pPr>
            <a:r>
              <a:rPr lang="en-GB" sz="788" b="1">
                <a:solidFill>
                  <a:srgbClr val="000000"/>
                </a:solidFill>
                <a:latin typeface="Arial"/>
              </a:rPr>
              <a:t>PANDA</a:t>
            </a:r>
            <a:endParaRPr sz="1688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2604B60D-EB41-40FC-D906-4CE031A4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093839" y="3036672"/>
            <a:ext cx="1487936" cy="326465"/>
          </a:xfrm>
          <a:prstGeom prst="rect">
            <a:avLst/>
          </a:prstGeom>
          <a:noFill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3FB94A-D10E-F9EE-87C0-6FC453992B7A}"/>
              </a:ext>
            </a:extLst>
          </p:cNvPr>
          <p:cNvGrpSpPr/>
          <p:nvPr/>
        </p:nvGrpSpPr>
        <p:grpSpPr>
          <a:xfrm>
            <a:off x="4731408" y="795309"/>
            <a:ext cx="3763198" cy="1900793"/>
            <a:chOff x="6192798" y="1215472"/>
            <a:chExt cx="5017596" cy="25343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C29214F-A5CD-B7E9-B297-28CA70CFC0FC}"/>
                </a:ext>
              </a:extLst>
            </p:cNvPr>
            <p:cNvGrpSpPr/>
            <p:nvPr/>
          </p:nvGrpSpPr>
          <p:grpSpPr>
            <a:xfrm>
              <a:off x="6192798" y="1215472"/>
              <a:ext cx="4994318" cy="2531804"/>
              <a:chOff x="6192798" y="1215472"/>
              <a:chExt cx="4994318" cy="2531804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97AFA948-283C-285E-B93A-2A737A328E13}"/>
                  </a:ext>
                </a:extLst>
              </p:cNvPr>
              <p:cNvSpPr/>
              <p:nvPr/>
            </p:nvSpPr>
            <p:spPr bwMode="auto">
              <a:xfrm>
                <a:off x="6192798" y="1215472"/>
                <a:ext cx="4994318" cy="2531804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39528" tIns="19764" rIns="39528" bIns="1976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27442">
                  <a:defRPr/>
                </a:pPr>
                <a:r>
                  <a:rPr lang="en-GB" sz="769" b="1">
                    <a:solidFill>
                      <a:srgbClr val="000000"/>
                    </a:solidFill>
                    <a:latin typeface="Arial"/>
                  </a:rPr>
                  <a:t>CBM</a:t>
                </a:r>
                <a:endParaRPr sz="1683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236" name="Picture 7">
                <a:extLst>
                  <a:ext uri="{FF2B5EF4-FFF2-40B4-BE49-F238E27FC236}">
                    <a16:creationId xmlns:a16="http://schemas.microsoft.com/office/drawing/2014/main" id="{82FFC6CE-E2C0-DEAC-A4EF-BECF094781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0523576" y="2795727"/>
                <a:ext cx="553424" cy="7156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ABD3E0-B74C-9D74-977C-90E7FF0B0D22}"/>
                </a:ext>
              </a:extLst>
            </p:cNvPr>
            <p:cNvSpPr txBox="1"/>
            <p:nvPr/>
          </p:nvSpPr>
          <p:spPr>
            <a:xfrm>
              <a:off x="9196168" y="1471464"/>
              <a:ext cx="2014226" cy="116955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GB" sz="1050" b="1" dirty="0"/>
                <a:t>Series production</a:t>
              </a:r>
            </a:p>
            <a:p>
              <a:r>
                <a:rPr lang="en-GB" sz="1050" dirty="0"/>
                <a:t>- STS modules/ladders</a:t>
              </a:r>
            </a:p>
            <a:p>
              <a:r>
                <a:rPr lang="en-GB" sz="1050" dirty="0"/>
                <a:t>- TOF MRPC counters</a:t>
              </a:r>
              <a:br>
                <a:rPr lang="en-GB" sz="1050" dirty="0"/>
              </a:br>
              <a:r>
                <a:rPr lang="en-GB" sz="1050" dirty="0"/>
                <a:t>- RICH cameras</a:t>
              </a:r>
              <a:br>
                <a:rPr lang="en-GB" sz="1050" dirty="0"/>
              </a:br>
              <a:endParaRPr lang="en-GB" sz="105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2AC283-2729-F14B-9ACB-F299F3A54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5567" y="1463682"/>
              <a:ext cx="2577923" cy="1042595"/>
            </a:xfrm>
            <a:prstGeom prst="rect">
              <a:avLst/>
            </a:prstGeom>
          </p:spPr>
        </p:pic>
        <p:pic>
          <p:nvPicPr>
            <p:cNvPr id="6" name="Grafik 6">
              <a:extLst>
                <a:ext uri="{FF2B5EF4-FFF2-40B4-BE49-F238E27FC236}">
                  <a16:creationId xmlns:a16="http://schemas.microsoft.com/office/drawing/2014/main" id="{C307FBA0-803C-DE22-0F78-E83A297D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601697" y="2557275"/>
              <a:ext cx="1554331" cy="11653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DA83F9-5499-69F7-530A-CAA67A594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2786" y="2552119"/>
              <a:ext cx="2120415" cy="11481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D57FA-04F7-CD99-9484-5BBCD654C15B}"/>
                </a:ext>
              </a:extLst>
            </p:cNvPr>
            <p:cNvSpPr txBox="1"/>
            <p:nvPr/>
          </p:nvSpPr>
          <p:spPr>
            <a:xfrm>
              <a:off x="6703445" y="1785965"/>
              <a:ext cx="458245" cy="26161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825" b="1" dirty="0">
                  <a:solidFill>
                    <a:schemeClr val="bg1"/>
                  </a:solidFill>
                </a:rPr>
                <a:t>STS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928268-AA10-3999-B46E-AA5F6BA40AA5}"/>
                </a:ext>
              </a:extLst>
            </p:cNvPr>
            <p:cNvSpPr txBox="1"/>
            <p:nvPr/>
          </p:nvSpPr>
          <p:spPr>
            <a:xfrm>
              <a:off x="9677193" y="3488251"/>
              <a:ext cx="530915" cy="26161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825" b="1" dirty="0">
                  <a:solidFill>
                    <a:schemeClr val="bg1"/>
                  </a:solidFill>
                </a:rPr>
                <a:t>RICH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6BE092-912E-A715-FAEC-6521A044B564}"/>
                </a:ext>
              </a:extLst>
            </p:cNvPr>
            <p:cNvSpPr txBox="1"/>
            <p:nvPr/>
          </p:nvSpPr>
          <p:spPr>
            <a:xfrm>
              <a:off x="6569859" y="3292263"/>
              <a:ext cx="464657" cy="26161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en-US" sz="825" b="1" dirty="0">
                  <a:solidFill>
                    <a:schemeClr val="bg1"/>
                  </a:solidFill>
                </a:rPr>
                <a:t>TOF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272732-0313-E22C-9410-207FDF6CA09D}"/>
              </a:ext>
            </a:extLst>
          </p:cNvPr>
          <p:cNvGrpSpPr/>
          <p:nvPr/>
        </p:nvGrpSpPr>
        <p:grpSpPr>
          <a:xfrm>
            <a:off x="504894" y="792662"/>
            <a:ext cx="3675010" cy="1898853"/>
            <a:chOff x="1043587" y="1211943"/>
            <a:chExt cx="4900013" cy="2531804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503E3431-8909-5864-688B-EB662106B68F}"/>
                </a:ext>
              </a:extLst>
            </p:cNvPr>
            <p:cNvSpPr/>
            <p:nvPr/>
          </p:nvSpPr>
          <p:spPr bwMode="auto">
            <a:xfrm>
              <a:off x="1043587" y="1211943"/>
              <a:ext cx="4900013" cy="253180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39528" tIns="19764" rIns="39528" bIns="1976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27442">
                <a:defRPr/>
              </a:pPr>
              <a:r>
                <a:rPr lang="en-GB" sz="788" b="1">
                  <a:solidFill>
                    <a:srgbClr val="000000"/>
                  </a:solidFill>
                  <a:latin typeface="Arial"/>
                </a:rPr>
                <a:t>APPA</a:t>
              </a:r>
              <a:endParaRPr sz="1688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58" name="Grafik 15">
              <a:extLst>
                <a:ext uri="{FF2B5EF4-FFF2-40B4-BE49-F238E27FC236}">
                  <a16:creationId xmlns:a16="http://schemas.microsoft.com/office/drawing/2014/main" id="{9E6F410A-EDC1-21FC-FE11-80242B76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4844836" y="1281273"/>
              <a:ext cx="852715" cy="496450"/>
            </a:xfrm>
            <a:prstGeom prst="rect">
              <a:avLst/>
            </a:prstGeom>
            <a:solidFill>
              <a:srgbClr val="ACD9DD"/>
            </a:solidFill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E080753-3659-6B47-BA43-7302C1D48976}"/>
                </a:ext>
              </a:extLst>
            </p:cNvPr>
            <p:cNvGrpSpPr/>
            <p:nvPr/>
          </p:nvGrpSpPr>
          <p:grpSpPr>
            <a:xfrm>
              <a:off x="1424902" y="1829866"/>
              <a:ext cx="4410061" cy="1812628"/>
              <a:chOff x="1424902" y="1829866"/>
              <a:chExt cx="4410061" cy="1812628"/>
            </a:xfrm>
          </p:grpSpPr>
          <p:pic>
            <p:nvPicPr>
              <p:cNvPr id="14" name="Grafik 4">
                <a:extLst>
                  <a:ext uri="{FF2B5EF4-FFF2-40B4-BE49-F238E27FC236}">
                    <a16:creationId xmlns:a16="http://schemas.microsoft.com/office/drawing/2014/main" id="{37D0FFF6-480D-1C10-B475-115E8CCCE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259" t="20945" r="1732" b="8170"/>
              <a:stretch/>
            </p:blipFill>
            <p:spPr>
              <a:xfrm>
                <a:off x="1424902" y="1829866"/>
                <a:ext cx="4410061" cy="1812628"/>
              </a:xfrm>
              <a:prstGeom prst="rect">
                <a:avLst/>
              </a:prstGeom>
            </p:spPr>
          </p:pic>
          <p:sp>
            <p:nvSpPr>
              <p:cNvPr id="15" name="Rechteck 5">
                <a:extLst>
                  <a:ext uri="{FF2B5EF4-FFF2-40B4-BE49-F238E27FC236}">
                    <a16:creationId xmlns:a16="http://schemas.microsoft.com/office/drawing/2014/main" id="{06CE547A-035A-57AC-728A-1D70E883C423}"/>
                  </a:ext>
                </a:extLst>
              </p:cNvPr>
              <p:cNvSpPr/>
              <p:nvPr/>
            </p:nvSpPr>
            <p:spPr>
              <a:xfrm>
                <a:off x="5070368" y="3429000"/>
                <a:ext cx="667405" cy="1635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350"/>
              </a:p>
            </p:txBody>
          </p:sp>
        </p:grpSp>
        <p:sp>
          <p:nvSpPr>
            <p:cNvPr id="16" name="Textfeld 8">
              <a:extLst>
                <a:ext uri="{FF2B5EF4-FFF2-40B4-BE49-F238E27FC236}">
                  <a16:creationId xmlns:a16="http://schemas.microsoft.com/office/drawing/2014/main" id="{DD44F039-8E0B-BD38-500E-95EA0329ED4A}"/>
                </a:ext>
              </a:extLst>
            </p:cNvPr>
            <p:cNvSpPr txBox="1"/>
            <p:nvPr/>
          </p:nvSpPr>
          <p:spPr>
            <a:xfrm>
              <a:off x="1361086" y="1513888"/>
              <a:ext cx="3164114" cy="338555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1200" b="1" dirty="0"/>
                <a:t>1</a:t>
              </a:r>
              <a:r>
                <a:rPr lang="de-DE" sz="1200" b="1" baseline="30000" dirty="0"/>
                <a:t>st</a:t>
              </a:r>
              <a:r>
                <a:rPr lang="de-DE" sz="1200" b="1" dirty="0"/>
                <a:t> User Experiment at HITRAP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620225-83FE-2DCD-6697-348EF213F0BB}"/>
              </a:ext>
            </a:extLst>
          </p:cNvPr>
          <p:cNvGrpSpPr/>
          <p:nvPr/>
        </p:nvGrpSpPr>
        <p:grpSpPr>
          <a:xfrm>
            <a:off x="475867" y="2932245"/>
            <a:ext cx="3745850" cy="1907758"/>
            <a:chOff x="1004885" y="4064719"/>
            <a:chExt cx="4994466" cy="2543677"/>
          </a:xfrm>
        </p:grpSpPr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F29E1C6-76F2-9BEF-7D74-964D7DD76F5D}"/>
                </a:ext>
              </a:extLst>
            </p:cNvPr>
            <p:cNvSpPr txBox="1"/>
            <p:nvPr/>
          </p:nvSpPr>
          <p:spPr bwMode="auto">
            <a:xfrm>
              <a:off x="3152801" y="4091070"/>
              <a:ext cx="797655" cy="312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27442">
                <a:defRPr/>
              </a:pPr>
              <a:r>
                <a:rPr lang="en-GB" sz="923">
                  <a:solidFill>
                    <a:prstClr val="white"/>
                  </a:solidFill>
                  <a:latin typeface="Arial"/>
                </a:rPr>
                <a:t>CALIFA</a:t>
              </a:r>
              <a:endParaRPr sz="1683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roup 241">
              <a:extLst>
                <a:ext uri="{FF2B5EF4-FFF2-40B4-BE49-F238E27FC236}">
                  <a16:creationId xmlns:a16="http://schemas.microsoft.com/office/drawing/2014/main" id="{93BAEB11-ACFF-A2F9-BEF4-665C84EC5816}"/>
                </a:ext>
              </a:extLst>
            </p:cNvPr>
            <p:cNvGrpSpPr/>
            <p:nvPr/>
          </p:nvGrpSpPr>
          <p:grpSpPr bwMode="auto">
            <a:xfrm>
              <a:off x="1004885" y="4064719"/>
              <a:ext cx="4994466" cy="2543677"/>
              <a:chOff x="0" y="0"/>
              <a:chExt cx="7486544" cy="4309827"/>
            </a:xfrm>
          </p:grpSpPr>
          <p:sp>
            <p:nvSpPr>
              <p:cNvPr id="8" name="Rounded Rectangle 272">
                <a:extLst>
                  <a:ext uri="{FF2B5EF4-FFF2-40B4-BE49-F238E27FC236}">
                    <a16:creationId xmlns:a16="http://schemas.microsoft.com/office/drawing/2014/main" id="{37653B8C-E211-2B41-3D9A-1C6371C8DC65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7486544" cy="430982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39528" tIns="19764" rIns="39528" bIns="1976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27442">
                  <a:defRPr/>
                </a:pPr>
                <a:r>
                  <a:rPr lang="en-GB" sz="1050" b="1">
                    <a:solidFill>
                      <a:srgbClr val="000000"/>
                    </a:solidFill>
                    <a:latin typeface="Arial"/>
                  </a:rPr>
                  <a:t>NUSTAR</a:t>
                </a:r>
                <a:endParaRPr sz="40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2F6923AA-AC43-5CB2-48DB-54E1573FF2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tretch/>
            </p:blipFill>
            <p:spPr bwMode="auto">
              <a:xfrm>
                <a:off x="629592" y="133678"/>
                <a:ext cx="1640827" cy="1327916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Grafik 3">
              <a:extLst>
                <a:ext uri="{FF2B5EF4-FFF2-40B4-BE49-F238E27FC236}">
                  <a16:creationId xmlns:a16="http://schemas.microsoft.com/office/drawing/2014/main" id="{E064EA76-69DE-2E25-1072-00A9EB72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6497" y="5213191"/>
              <a:ext cx="2766681" cy="135550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EF307-D2B4-6DE7-008D-C8CD362B83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68542" y="4099997"/>
              <a:ext cx="1550059" cy="1464616"/>
              <a:chOff x="3644033" y="2077888"/>
              <a:chExt cx="3315243" cy="3105479"/>
            </a:xfrm>
          </p:grpSpPr>
          <p:pic>
            <p:nvPicPr>
              <p:cNvPr id="21" name="Google Shape;479;p37" title="82nb_allspill_lifetime.png">
                <a:extLst>
                  <a:ext uri="{FF2B5EF4-FFF2-40B4-BE49-F238E27FC236}">
                    <a16:creationId xmlns:a16="http://schemas.microsoft.com/office/drawing/2014/main" id="{83E1B466-7EBC-87FF-DFB8-0D11E9B3225C}"/>
                  </a:ext>
                </a:extLst>
              </p:cNvPr>
              <p:cNvPicPr preferRelativeResize="0"/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44033" y="2077888"/>
                <a:ext cx="529388" cy="28263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479;p37" title="82nb_allspill_lifetime.png">
                <a:extLst>
                  <a:ext uri="{FF2B5EF4-FFF2-40B4-BE49-F238E27FC236}">
                    <a16:creationId xmlns:a16="http://schemas.microsoft.com/office/drawing/2014/main" id="{B94DC11E-0F81-EB30-C1B2-7E51E5B71BE5}"/>
                  </a:ext>
                </a:extLst>
              </p:cNvPr>
              <p:cNvPicPr preferRelativeResize="0"/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66142" y="2081252"/>
                <a:ext cx="2793134" cy="310211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3" name="Google Shape;481;p37">
                <a:extLst>
                  <a:ext uri="{FF2B5EF4-FFF2-40B4-BE49-F238E27FC236}">
                    <a16:creationId xmlns:a16="http://schemas.microsoft.com/office/drawing/2014/main" id="{394BEA6B-BF5F-FAD6-6E7A-78002B050C24}"/>
                  </a:ext>
                </a:extLst>
              </p:cNvPr>
              <p:cNvCxnSpPr/>
              <p:nvPr/>
            </p:nvCxnSpPr>
            <p:spPr>
              <a:xfrm flipH="1">
                <a:off x="4592752" y="3307856"/>
                <a:ext cx="420411" cy="349485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FCAC22-2D41-2A1A-9888-C5F6A91A670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10604" y="4942334"/>
              <a:ext cx="2306014" cy="461665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en-GB" sz="900" dirty="0">
                  <a:solidFill>
                    <a:srgbClr val="000000"/>
                  </a:solidFill>
                  <a:latin typeface="Aptos" panose="020B0004020202020204" pitchFamily="34" charset="0"/>
                </a:rPr>
                <a:t>fission measurement, published in </a:t>
              </a:r>
              <a:r>
                <a:rPr lang="en-GB" sz="900" dirty="0"/>
                <a:t>Nature (2025)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2C94654-C3AB-F4DE-FFAA-CFD95905E1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64472" y="4767482"/>
              <a:ext cx="1410112" cy="1701141"/>
              <a:chOff x="5518157" y="1056241"/>
              <a:chExt cx="3899451" cy="470424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71EB211-45CA-2F6A-C4C9-59C7E3384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8157" y="1470832"/>
                <a:ext cx="3529017" cy="4289657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D1D16C-30C7-D300-9F77-722629AC1D5A}"/>
                  </a:ext>
                </a:extLst>
              </p:cNvPr>
              <p:cNvSpPr/>
              <p:nvPr/>
            </p:nvSpPr>
            <p:spPr bwMode="auto">
              <a:xfrm>
                <a:off x="7622026" y="1056241"/>
                <a:ext cx="1795582" cy="1101596"/>
              </a:xfrm>
              <a:prstGeom prst="rect">
                <a:avLst/>
              </a:prstGeom>
              <a:solidFill>
                <a:schemeClr val="bg1"/>
              </a:solidFill>
              <a:ln w="12573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 defTabSz="685800"/>
                <a:r>
                  <a:rPr lang="en-US" sz="675" dirty="0">
                    <a:solidFill>
                      <a:sysClr val="windowText" lastClr="000000"/>
                    </a:solidFill>
                  </a:rPr>
                  <a:t>Isomer in</a:t>
                </a:r>
              </a:p>
              <a:p>
                <a:pPr algn="ctr" defTabSz="685800"/>
                <a:r>
                  <a:rPr lang="en-US" sz="675" b="1" baseline="30000" dirty="0">
                    <a:solidFill>
                      <a:sysClr val="windowText" lastClr="000000"/>
                    </a:solidFill>
                  </a:rPr>
                  <a:t>184</a:t>
                </a:r>
                <a:r>
                  <a:rPr lang="en-US" sz="675" b="1" dirty="0">
                    <a:solidFill>
                      <a:sysClr val="windowText" lastClr="000000"/>
                    </a:solidFill>
                  </a:rPr>
                  <a:t>Pt</a:t>
                </a:r>
                <a:r>
                  <a:rPr lang="en-US" sz="675" b="1" baseline="30000" dirty="0">
                    <a:solidFill>
                      <a:sysClr val="windowText" lastClr="000000"/>
                    </a:solidFill>
                  </a:rPr>
                  <a:t>78+</a:t>
                </a:r>
              </a:p>
              <a:p>
                <a:pPr algn="ctr" defTabSz="685800"/>
                <a:r>
                  <a:rPr lang="en-US" sz="675" dirty="0">
                    <a:solidFill>
                      <a:sysClr val="windowText" lastClr="000000"/>
                    </a:solidFill>
                  </a:rPr>
                  <a:t>T</a:t>
                </a:r>
                <a:r>
                  <a:rPr lang="en-US" sz="675" baseline="-25000" dirty="0">
                    <a:solidFill>
                      <a:sysClr val="windowText" lastClr="000000"/>
                    </a:solidFill>
                  </a:rPr>
                  <a:t>1/2</a:t>
                </a:r>
                <a:r>
                  <a:rPr lang="en-US" sz="675" dirty="0">
                    <a:solidFill>
                      <a:sysClr val="windowText" lastClr="000000"/>
                    </a:solidFill>
                  </a:rPr>
                  <a:t>~1 </a:t>
                </a:r>
                <a:r>
                  <a:rPr lang="en-US" sz="675" dirty="0" err="1">
                    <a:solidFill>
                      <a:sysClr val="windowText" lastClr="000000"/>
                    </a:solidFill>
                  </a:rPr>
                  <a:t>ms</a:t>
                </a:r>
                <a:endParaRPr lang="en-US" sz="675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1194D6A-8F5B-5258-0B68-55895C7A8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4008" y="3946436"/>
                <a:ext cx="0" cy="526275"/>
              </a:xfrm>
              <a:prstGeom prst="straightConnector1">
                <a:avLst/>
              </a:prstGeom>
              <a:ln w="381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Oval 282">
            <a:extLst>
              <a:ext uri="{FF2B5EF4-FFF2-40B4-BE49-F238E27FC236}">
                <a16:creationId xmlns:a16="http://schemas.microsoft.com/office/drawing/2014/main" id="{396512A8-0892-C5E6-A791-07A4DBFBB451}"/>
              </a:ext>
            </a:extLst>
          </p:cNvPr>
          <p:cNvSpPr/>
          <p:nvPr/>
        </p:nvSpPr>
        <p:spPr bwMode="auto">
          <a:xfrm>
            <a:off x="3412013" y="2460469"/>
            <a:ext cx="2091374" cy="768738"/>
          </a:xfrm>
          <a:prstGeom prst="ellipse">
            <a:avLst/>
          </a:prstGeom>
          <a:solidFill>
            <a:srgbClr val="FDBB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27442">
              <a:defRPr/>
            </a:pPr>
            <a:r>
              <a:rPr lang="en-GB" sz="1076" dirty="0">
                <a:solidFill>
                  <a:schemeClr val="tx1"/>
                </a:solidFill>
                <a:latin typeface="Arial"/>
              </a:rPr>
              <a:t>Effort to best use the part of FAIR which will be available by 2028</a:t>
            </a:r>
            <a:endParaRPr sz="1683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0D535D1-0C56-E858-3285-033B6F9F51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887" y="3294310"/>
            <a:ext cx="1646957" cy="14408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9E42356-E72A-88BA-EC0A-81F0DA52B9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233" y="3544048"/>
            <a:ext cx="1622870" cy="1218836"/>
          </a:xfrm>
          <a:prstGeom prst="rect">
            <a:avLst/>
          </a:prstGeom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A0FB3B60-A902-EA71-3DE9-B3E8C76DD014}"/>
              </a:ext>
            </a:extLst>
          </p:cNvPr>
          <p:cNvSpPr txBox="1"/>
          <p:nvPr/>
        </p:nvSpPr>
        <p:spPr>
          <a:xfrm>
            <a:off x="6760653" y="3112118"/>
            <a:ext cx="1735090" cy="2077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GB" sz="900" dirty="0"/>
              <a:t>Forward Tracker at JU Krakow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77578E-D23F-DD32-856A-B2CA5CDDB182}"/>
              </a:ext>
            </a:extLst>
          </p:cNvPr>
          <p:cNvSpPr txBox="1"/>
          <p:nvPr/>
        </p:nvSpPr>
        <p:spPr>
          <a:xfrm>
            <a:off x="4981179" y="3378876"/>
            <a:ext cx="1683794" cy="20774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n-GB" sz="900" dirty="0"/>
              <a:t>EMC </a:t>
            </a:r>
            <a:r>
              <a:rPr lang="en-GB" sz="900" dirty="0" err="1"/>
              <a:t>Backw</a:t>
            </a:r>
            <a:r>
              <a:rPr lang="en-GB" sz="900" dirty="0"/>
              <a:t>. Endcap at MAMI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499E10-E4BA-89FA-5D4C-8432040409EF}"/>
              </a:ext>
            </a:extLst>
          </p:cNvPr>
          <p:cNvSpPr txBox="1"/>
          <p:nvPr/>
        </p:nvSpPr>
        <p:spPr>
          <a:xfrm>
            <a:off x="3027588" y="3282473"/>
            <a:ext cx="1012689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675" dirty="0">
                <a:solidFill>
                  <a:srgbClr val="000000"/>
                </a:solidFill>
                <a:latin typeface="Aptos" panose="020B0004020202020204" pitchFamily="34" charset="0"/>
              </a:rPr>
              <a:t>lifetime measurement with AIDA</a:t>
            </a:r>
            <a:endParaRPr lang="en-GB" sz="675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31254D57-8F0F-AFDC-2CE2-03E93825E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-48683" y="6607176"/>
            <a:ext cx="585681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FAIR Status, RRBs14, Thomas Nilsson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05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D0FA6-AE65-402F-8E52-AB226EFE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55DB1-6C57-477F-82DC-5E24A588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1E4E4-1973-4143-8FFE-C3259180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98" y="0"/>
            <a:ext cx="75850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5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4A13-16A2-445B-B61B-94287C8D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final setup including HADES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F4CCA6-C4E6-478D-9FDF-9BF17717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8660B-D614-44D1-884E-F0BEBEBE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885223"/>
            <a:ext cx="7622381" cy="40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8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B38-C04C-4284-9BD5-5AEA422F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38" y="145347"/>
            <a:ext cx="7072976" cy="590668"/>
          </a:xfrm>
        </p:spPr>
        <p:txBody>
          <a:bodyPr/>
          <a:lstStyle/>
          <a:p>
            <a:r>
              <a:rPr lang="en-US" dirty="0"/>
              <a:t>PANDA@MSV visualization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449DC6-1638-443C-9312-4A7B5FCB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570E6-F0B6-4625-927D-F3AF80E3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3" y="821743"/>
            <a:ext cx="7658100" cy="41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55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D8067-6726-4FDE-B244-5A3CB600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 for the future: FAIR 2028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B64CE7-EB61-41F0-B0A6-29360B5E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3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189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/>
              <a:pPr/>
              <a:t>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E29802-2DEE-423D-BD5B-29ADF5F2F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189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Arial"/>
                <a:cs typeface="Arial"/>
              </a:rPr>
              <a:t>PANDA Collaboration Meeting 24. March. 2025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FACE0C-6267-4214-9FA1-6BF899B1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8" y="998319"/>
            <a:ext cx="6676432" cy="3481403"/>
          </a:xfrm>
        </p:spPr>
        <p:txBody>
          <a:bodyPr>
            <a:noAutofit/>
          </a:bodyPr>
          <a:lstStyle/>
          <a:p>
            <a:r>
              <a:rPr lang="en-US" sz="1600" dirty="0"/>
              <a:t>FAIR in 2028 will feature the most valuable science program which can be hosted in the FS+ infrastructure.  </a:t>
            </a:r>
          </a:p>
          <a:p>
            <a:r>
              <a:rPr lang="en-US" sz="1600" dirty="0"/>
              <a:t>The „</a:t>
            </a:r>
            <a:r>
              <a:rPr lang="en-US" sz="1600" b="1" dirty="0"/>
              <a:t>FAIR 2028</a:t>
            </a:r>
            <a:r>
              <a:rPr lang="en-US" sz="1600" dirty="0"/>
              <a:t>“ science program will include:</a:t>
            </a:r>
          </a:p>
          <a:p>
            <a:pPr lvl="1"/>
            <a:r>
              <a:rPr lang="en-US" sz="1400" b="1" dirty="0"/>
              <a:t>APPA</a:t>
            </a:r>
            <a:r>
              <a:rPr lang="en-US" sz="1400" dirty="0"/>
              <a:t> experiments </a:t>
            </a:r>
            <a:r>
              <a:rPr lang="en-US" sz="1400" b="1" i="1" dirty="0">
                <a:solidFill>
                  <a:schemeClr val="tx2"/>
                </a:solidFill>
              </a:rPr>
              <a:t>at the low-energy rings</a:t>
            </a:r>
            <a:r>
              <a:rPr lang="en-US" sz="1400" dirty="0"/>
              <a:t>, </a:t>
            </a:r>
            <a:r>
              <a:rPr lang="en-US" sz="1400" b="1" i="1" dirty="0">
                <a:solidFill>
                  <a:schemeClr val="tx2"/>
                </a:solidFill>
              </a:rPr>
              <a:t>at SIS100</a:t>
            </a:r>
            <a:r>
              <a:rPr lang="en-US" sz="1400" dirty="0"/>
              <a:t>, at the </a:t>
            </a:r>
            <a:r>
              <a:rPr lang="en-US" sz="1400" b="1" i="1" dirty="0">
                <a:solidFill>
                  <a:schemeClr val="tx2"/>
                </a:solidFill>
              </a:rPr>
              <a:t>caves at SIS18 and UNILAC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/>
                </a:solidFill>
              </a:rPr>
              <a:t>with and at </a:t>
            </a:r>
            <a:r>
              <a:rPr lang="en-US" sz="1400" b="1" i="1" dirty="0">
                <a:solidFill>
                  <a:schemeClr val="tx2"/>
                </a:solidFill>
              </a:rPr>
              <a:t>PHELIX</a:t>
            </a:r>
            <a:r>
              <a:rPr lang="en-US" sz="1400" dirty="0"/>
              <a:t> and a limited set of experiments which could be hosted at all the </a:t>
            </a:r>
            <a:r>
              <a:rPr lang="en-US" sz="1400" b="1" i="1" dirty="0">
                <a:solidFill>
                  <a:schemeClr val="tx2"/>
                </a:solidFill>
              </a:rPr>
              <a:t>caves served by SIS100</a:t>
            </a:r>
          </a:p>
          <a:p>
            <a:pPr lvl="1"/>
            <a:r>
              <a:rPr lang="en-US" sz="1400" b="1" dirty="0"/>
              <a:t>NUSTAR</a:t>
            </a:r>
            <a:r>
              <a:rPr lang="en-US" sz="1400" dirty="0"/>
              <a:t> at the </a:t>
            </a:r>
            <a:r>
              <a:rPr lang="en-US" sz="1400" b="1" i="1" dirty="0">
                <a:solidFill>
                  <a:schemeClr val="tx2"/>
                </a:solidFill>
              </a:rPr>
              <a:t>Super FRS with SIS100 beams</a:t>
            </a:r>
            <a:r>
              <a:rPr lang="en-US" sz="1400" dirty="0"/>
              <a:t>, plus </a:t>
            </a:r>
            <a:r>
              <a:rPr lang="en-US" sz="1400" b="1" i="1" dirty="0">
                <a:solidFill>
                  <a:schemeClr val="tx2"/>
                </a:solidFill>
              </a:rPr>
              <a:t>SHE and MATS experiments at UNILAC</a:t>
            </a:r>
            <a:r>
              <a:rPr lang="en-US" sz="1400" dirty="0"/>
              <a:t> and </a:t>
            </a:r>
            <a:r>
              <a:rPr lang="en-US" sz="1400" b="1" i="1" dirty="0">
                <a:solidFill>
                  <a:schemeClr val="tx2"/>
                </a:solidFill>
              </a:rPr>
              <a:t>ILIMA at the low-energy rings</a:t>
            </a:r>
          </a:p>
          <a:p>
            <a:pPr lvl="1"/>
            <a:r>
              <a:rPr lang="en-US" sz="1400" b="1" dirty="0"/>
              <a:t>CBM</a:t>
            </a:r>
            <a:r>
              <a:rPr lang="en-US" sz="1400" dirty="0"/>
              <a:t> at the </a:t>
            </a:r>
            <a:r>
              <a:rPr lang="en-US" sz="1400" b="1" i="1" dirty="0">
                <a:solidFill>
                  <a:schemeClr val="tx2"/>
                </a:solidFill>
              </a:rPr>
              <a:t>new cave with SIS100 beams</a:t>
            </a:r>
            <a:r>
              <a:rPr lang="en-US" sz="1400" dirty="0"/>
              <a:t>, and </a:t>
            </a:r>
            <a:r>
              <a:rPr lang="en-US" sz="1400" b="1" i="1" dirty="0">
                <a:solidFill>
                  <a:schemeClr val="tx2"/>
                </a:solidFill>
              </a:rPr>
              <a:t>HADES at SIS18</a:t>
            </a:r>
          </a:p>
          <a:p>
            <a:pPr lvl="1"/>
            <a:r>
              <a:rPr lang="en-US" sz="1400" b="1" dirty="0"/>
              <a:t>PANDA </a:t>
            </a:r>
            <a:r>
              <a:rPr lang="en-US" sz="1400" dirty="0"/>
              <a:t>is developing a hadron physics program to be carried as bridge towards the program with antiprotons, when possible</a:t>
            </a:r>
            <a:r>
              <a:rPr lang="en-US" sz="1400" b="1" i="1" dirty="0">
                <a:solidFill>
                  <a:schemeClr val="tx2"/>
                </a:solidFill>
              </a:rPr>
              <a:t> using the caves and beams available at GSI/FAIR</a:t>
            </a:r>
            <a:r>
              <a:rPr lang="en-US" sz="1400" dirty="0"/>
              <a:t> and synergies with other experiments.</a:t>
            </a:r>
          </a:p>
          <a:p>
            <a:r>
              <a:rPr lang="en-US" sz="1600" dirty="0"/>
              <a:t>Given the limits of financial and human resources, other activities will be downscaled, delayed or even discontinued.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4F7FF03-6DAA-4CB5-913C-75851653E98C}"/>
              </a:ext>
            </a:extLst>
          </p:cNvPr>
          <p:cNvGraphicFramePr/>
          <p:nvPr/>
        </p:nvGraphicFramePr>
        <p:xfrm>
          <a:off x="6711023" y="1381594"/>
          <a:ext cx="2200404" cy="23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083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5046-A77F-96AD-DEDA-C6BE6FD5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A0F17A46-B4AD-A3D0-DE6E-6B40833AAE92}"/>
              </a:ext>
            </a:extLst>
          </p:cNvPr>
          <p:cNvSpPr/>
          <p:nvPr/>
        </p:nvSpPr>
        <p:spPr>
          <a:xfrm>
            <a:off x="-8782" y="1124796"/>
            <a:ext cx="9152782" cy="239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7B4C57-081B-6E0B-1E4D-8152F9A6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FAIR &amp; GSI Integrated Schedule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93BBA-BE69-E9F5-33F6-9B2A85976AB1}"/>
              </a:ext>
            </a:extLst>
          </p:cNvPr>
          <p:cNvSpPr txBox="1"/>
          <p:nvPr/>
        </p:nvSpPr>
        <p:spPr>
          <a:xfrm>
            <a:off x="-10600" y="1128708"/>
            <a:ext cx="9154600" cy="284693"/>
          </a:xfrm>
          <a:prstGeom prst="rect">
            <a:avLst/>
          </a:prstGeom>
          <a:solidFill>
            <a:srgbClr val="EAEBEB"/>
          </a:solidFill>
          <a:ln>
            <a:noFill/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	                     2025			     2026			     2027			     2028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D6E7D67-4564-7114-B896-2630E814E274}"/>
              </a:ext>
            </a:extLst>
          </p:cNvPr>
          <p:cNvGrpSpPr/>
          <p:nvPr/>
        </p:nvGrpSpPr>
        <p:grpSpPr>
          <a:xfrm>
            <a:off x="941887" y="1127021"/>
            <a:ext cx="6140638" cy="3804370"/>
            <a:chOff x="949570" y="977900"/>
            <a:chExt cx="6140638" cy="3917574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2F1BE7E-C91F-D3C9-1CE0-7A1AF528068D}"/>
                </a:ext>
              </a:extLst>
            </p:cNvPr>
            <p:cNvCxnSpPr>
              <a:cxnSpLocks/>
            </p:cNvCxnSpPr>
            <p:nvPr/>
          </p:nvCxnSpPr>
          <p:spPr>
            <a:xfrm>
              <a:off x="7090208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0FFBE04D-5C3D-EA66-B561-9810A54FB8EC}"/>
                </a:ext>
              </a:extLst>
            </p:cNvPr>
            <p:cNvCxnSpPr>
              <a:cxnSpLocks/>
            </p:cNvCxnSpPr>
            <p:nvPr/>
          </p:nvCxnSpPr>
          <p:spPr>
            <a:xfrm>
              <a:off x="5014547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8F7B8FF3-8F82-B564-576E-0D42560756CE}"/>
                </a:ext>
              </a:extLst>
            </p:cNvPr>
            <p:cNvCxnSpPr>
              <a:cxnSpLocks/>
            </p:cNvCxnSpPr>
            <p:nvPr/>
          </p:nvCxnSpPr>
          <p:spPr>
            <a:xfrm>
              <a:off x="949570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E7CF6B-78B5-22BE-BA52-6BF6EF915FC5}"/>
                </a:ext>
              </a:extLst>
            </p:cNvPr>
            <p:cNvCxnSpPr>
              <a:cxnSpLocks/>
            </p:cNvCxnSpPr>
            <p:nvPr/>
          </p:nvCxnSpPr>
          <p:spPr>
            <a:xfrm>
              <a:off x="2986454" y="977900"/>
              <a:ext cx="0" cy="3917574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B4F71B1F-137D-887C-A7E9-979BDB82E5ED}"/>
              </a:ext>
            </a:extLst>
          </p:cNvPr>
          <p:cNvSpPr/>
          <p:nvPr/>
        </p:nvSpPr>
        <p:spPr>
          <a:xfrm>
            <a:off x="977074" y="1516979"/>
            <a:ext cx="107671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F2A1245A-109B-598C-FD45-81BB014E37D4}"/>
              </a:ext>
            </a:extLst>
          </p:cNvPr>
          <p:cNvSpPr/>
          <p:nvPr/>
        </p:nvSpPr>
        <p:spPr>
          <a:xfrm>
            <a:off x="3179783" y="1794499"/>
            <a:ext cx="1006477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Commissioning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8796BAA-8FA0-A3C8-ADC0-3528A47ED8FA}"/>
              </a:ext>
            </a:extLst>
          </p:cNvPr>
          <p:cNvSpPr/>
          <p:nvPr/>
        </p:nvSpPr>
        <p:spPr>
          <a:xfrm>
            <a:off x="1" y="2039359"/>
            <a:ext cx="3440568" cy="216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Injector Controls Upgrade: 1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version of new production system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472C32BB-B3C4-212A-A19B-6FD88365B0FC}"/>
              </a:ext>
            </a:extLst>
          </p:cNvPr>
          <p:cNvSpPr/>
          <p:nvPr/>
        </p:nvSpPr>
        <p:spPr>
          <a:xfrm>
            <a:off x="4324580" y="2040950"/>
            <a:ext cx="2096020" cy="216000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Injector Controls Upgrade: finalization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5FADCCC-0FEE-FB95-94CA-AEA3F3E7C6EE}"/>
              </a:ext>
            </a:extLst>
          </p:cNvPr>
          <p:cNvGrpSpPr/>
          <p:nvPr/>
        </p:nvGrpSpPr>
        <p:grpSpPr>
          <a:xfrm>
            <a:off x="4230662" y="1743734"/>
            <a:ext cx="874768" cy="315471"/>
            <a:chOff x="4238515" y="1336378"/>
            <a:chExt cx="874768" cy="315471"/>
          </a:xfrm>
        </p:grpSpPr>
        <p:sp>
          <p:nvSpPr>
            <p:cNvPr id="25" name="Raute 24">
              <a:extLst>
                <a:ext uri="{FF2B5EF4-FFF2-40B4-BE49-F238E27FC236}">
                  <a16:creationId xmlns:a16="http://schemas.microsoft.com/office/drawing/2014/main" id="{372C7946-269A-237F-215A-9C09E30556AA}"/>
                </a:ext>
              </a:extLst>
            </p:cNvPr>
            <p:cNvSpPr/>
            <p:nvPr/>
          </p:nvSpPr>
          <p:spPr>
            <a:xfrm>
              <a:off x="4238515" y="1409674"/>
              <a:ext cx="172130" cy="172130"/>
            </a:xfrm>
            <a:prstGeom prst="diamond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3082D16-5023-137E-E794-F9804955B12C}"/>
                </a:ext>
              </a:extLst>
            </p:cNvPr>
            <p:cNvSpPr txBox="1"/>
            <p:nvPr/>
          </p:nvSpPr>
          <p:spPr>
            <a:xfrm>
              <a:off x="4349612" y="1336378"/>
              <a:ext cx="763671" cy="315471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ACC operation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from new FCC</a:t>
              </a:r>
            </a:p>
          </p:txBody>
        </p:sp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17C3D889-0547-F37B-DE9A-6439FE61D0AA}"/>
              </a:ext>
            </a:extLst>
          </p:cNvPr>
          <p:cNvSpPr/>
          <p:nvPr/>
        </p:nvSpPr>
        <p:spPr>
          <a:xfrm>
            <a:off x="1" y="1798757"/>
            <a:ext cx="2437892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FCC Construction &amp; Procurement of Interior equipment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D30A1982-3B8F-E828-2D30-217D211E2A7B}"/>
              </a:ext>
            </a:extLst>
          </p:cNvPr>
          <p:cNvSpPr/>
          <p:nvPr/>
        </p:nvSpPr>
        <p:spPr>
          <a:xfrm>
            <a:off x="5163854" y="4338422"/>
            <a:ext cx="1250146" cy="144000"/>
          </a:xfrm>
          <a:prstGeom prst="rect">
            <a:avLst/>
          </a:prstGeom>
          <a:gradFill>
            <a:gsLst>
              <a:gs pos="78000">
                <a:srgbClr val="00B0F0"/>
              </a:gs>
              <a:gs pos="18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SFRS Cooldown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A17AFDC-2A1D-6E51-751F-41AC3874526B}"/>
              </a:ext>
            </a:extLst>
          </p:cNvPr>
          <p:cNvSpPr/>
          <p:nvPr/>
        </p:nvSpPr>
        <p:spPr>
          <a:xfrm>
            <a:off x="6946621" y="4776247"/>
            <a:ext cx="945061" cy="144000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FFC00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SIS100 Cooldown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0063C363-6AEA-13F7-F04B-49FF5ACE831F}"/>
              </a:ext>
            </a:extLst>
          </p:cNvPr>
          <p:cNvSpPr/>
          <p:nvPr/>
        </p:nvSpPr>
        <p:spPr>
          <a:xfrm>
            <a:off x="2" y="2275318"/>
            <a:ext cx="3440567" cy="216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Controls &amp; BI Digitization UNILAC, SIS18, ESR, Cryring, HEBT</a:t>
            </a: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BB5B50DD-061E-EB17-0E8E-1049A7C66057}"/>
              </a:ext>
            </a:extLst>
          </p:cNvPr>
          <p:cNvGrpSpPr/>
          <p:nvPr/>
        </p:nvGrpSpPr>
        <p:grpSpPr>
          <a:xfrm>
            <a:off x="3814741" y="4105300"/>
            <a:ext cx="3222314" cy="216000"/>
            <a:chOff x="3819537" y="3409789"/>
            <a:chExt cx="3222314" cy="273762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FA0D57C0-35B7-DC78-755B-BE9EC09AC857}"/>
                </a:ext>
              </a:extLst>
            </p:cNvPr>
            <p:cNvSpPr/>
            <p:nvPr/>
          </p:nvSpPr>
          <p:spPr>
            <a:xfrm>
              <a:off x="3819537" y="3409789"/>
              <a:ext cx="2448135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SFRS Hardware-Commissioning                                                                      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114F656-F249-222A-2BDA-580AF87C2ECF}"/>
                </a:ext>
              </a:extLst>
            </p:cNvPr>
            <p:cNvSpPr/>
            <p:nvPr/>
          </p:nvSpPr>
          <p:spPr>
            <a:xfrm>
              <a:off x="6267675" y="3409789"/>
              <a:ext cx="774176" cy="2737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ES Beam Commissioning</a:t>
              </a: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3B7910A-11A5-E315-60C9-1A81C9117C5A}"/>
                </a:ext>
              </a:extLst>
            </p:cNvPr>
            <p:cNvSpPr/>
            <p:nvPr/>
          </p:nvSpPr>
          <p:spPr>
            <a:xfrm>
              <a:off x="5561448" y="3458882"/>
              <a:ext cx="657869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Dry-Runs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24109BB0-686A-818E-D556-EA3D62B07750}"/>
              </a:ext>
            </a:extLst>
          </p:cNvPr>
          <p:cNvGrpSpPr/>
          <p:nvPr/>
        </p:nvGrpSpPr>
        <p:grpSpPr>
          <a:xfrm>
            <a:off x="1841196" y="3868676"/>
            <a:ext cx="4426477" cy="215997"/>
            <a:chOff x="1841196" y="3097583"/>
            <a:chExt cx="4426477" cy="280195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217A6B4-EE7F-7DB1-EAB9-AEE257C3A997}"/>
                </a:ext>
              </a:extLst>
            </p:cNvPr>
            <p:cNvSpPr/>
            <p:nvPr/>
          </p:nvSpPr>
          <p:spPr>
            <a:xfrm>
              <a:off x="2743200" y="3104016"/>
              <a:ext cx="3524473" cy="273762"/>
            </a:xfrm>
            <a:prstGeom prst="rect">
              <a:avLst/>
            </a:prstGeom>
            <a:gradFill flip="none" rotWithShape="1">
              <a:gsLst>
                <a:gs pos="800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  HEBT-ES Hardware-Commissioning</a:t>
              </a: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E361EFE1-A066-35B4-105E-2CEDD271BC8A}"/>
                </a:ext>
              </a:extLst>
            </p:cNvPr>
            <p:cNvSpPr/>
            <p:nvPr/>
          </p:nvSpPr>
          <p:spPr>
            <a:xfrm>
              <a:off x="1841196" y="3097579"/>
              <a:ext cx="1330616" cy="273762"/>
            </a:xfrm>
            <a:prstGeom prst="rect">
              <a:avLst/>
            </a:prstGeom>
            <a:gradFill>
              <a:gsLst>
                <a:gs pos="32000">
                  <a:srgbClr val="64B5F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Cryo</a:t>
              </a: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Commissioning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0678A5D-4BCB-402F-3694-983CB1108057}"/>
                </a:ext>
              </a:extLst>
            </p:cNvPr>
            <p:cNvSpPr/>
            <p:nvPr/>
          </p:nvSpPr>
          <p:spPr>
            <a:xfrm>
              <a:off x="5316504" y="3155950"/>
              <a:ext cx="908291" cy="17385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Dry-Runs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85014490-A682-0DA1-EFE7-B2C68B0E62FD}"/>
              </a:ext>
            </a:extLst>
          </p:cNvPr>
          <p:cNvGrpSpPr/>
          <p:nvPr/>
        </p:nvGrpSpPr>
        <p:grpSpPr>
          <a:xfrm>
            <a:off x="3045759" y="4545228"/>
            <a:ext cx="5238028" cy="216000"/>
            <a:chOff x="3045759" y="3983745"/>
            <a:chExt cx="5238028" cy="273762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6454CD8-DD02-7BFC-6A88-2217EE6A6CEC}"/>
                </a:ext>
              </a:extLst>
            </p:cNvPr>
            <p:cNvSpPr/>
            <p:nvPr/>
          </p:nvSpPr>
          <p:spPr>
            <a:xfrm>
              <a:off x="3045759" y="3983745"/>
              <a:ext cx="5238028" cy="27376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C107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HEBT &amp; SIS100 -FS Hardware-Commissioning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2E30D2C-7653-7EC7-3FA2-15E938A7E8E1}"/>
                </a:ext>
              </a:extLst>
            </p:cNvPr>
            <p:cNvSpPr/>
            <p:nvPr/>
          </p:nvSpPr>
          <p:spPr>
            <a:xfrm>
              <a:off x="7322026" y="4037291"/>
              <a:ext cx="872399" cy="18301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Dry-Runs</a:t>
              </a:r>
            </a:p>
          </p:txBody>
        </p: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7EBD6A02-1D44-936E-ABB4-676688CB2B9C}"/>
              </a:ext>
            </a:extLst>
          </p:cNvPr>
          <p:cNvSpPr/>
          <p:nvPr/>
        </p:nvSpPr>
        <p:spPr>
          <a:xfrm>
            <a:off x="8283787" y="4542696"/>
            <a:ext cx="774176" cy="2130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FS Beam Commissioning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FFD4E9B-3B0A-CDD2-F97E-66921282D96E}"/>
              </a:ext>
            </a:extLst>
          </p:cNvPr>
          <p:cNvSpPr/>
          <p:nvPr/>
        </p:nvSpPr>
        <p:spPr>
          <a:xfrm>
            <a:off x="4324580" y="1506840"/>
            <a:ext cx="624704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7454F0E2-F778-E211-072A-BB44B3FE40DA}"/>
              </a:ext>
            </a:extLst>
          </p:cNvPr>
          <p:cNvSpPr/>
          <p:nvPr/>
        </p:nvSpPr>
        <p:spPr>
          <a:xfrm>
            <a:off x="2502232" y="1796861"/>
            <a:ext cx="622930" cy="216000"/>
          </a:xfrm>
          <a:prstGeom prst="rect">
            <a:avLst/>
          </a:prstGeom>
          <a:solidFill>
            <a:srgbClr val="6DC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Equipment</a:t>
            </a:r>
          </a:p>
          <a:p>
            <a:pPr marL="0" marR="0" lvl="0" indent="0" algn="ctr" defTabSz="6858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Installation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25B2971B-EE18-264C-AA9C-0CBDABDEC2E7}"/>
              </a:ext>
            </a:extLst>
          </p:cNvPr>
          <p:cNvSpPr/>
          <p:nvPr/>
        </p:nvSpPr>
        <p:spPr>
          <a:xfrm>
            <a:off x="3081472" y="1502405"/>
            <a:ext cx="81873" cy="216000"/>
          </a:xfrm>
          <a:prstGeom prst="rect">
            <a:avLst/>
          </a:prstGeom>
          <a:solidFill>
            <a:srgbClr val="D246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8A8F6868-FBC6-208D-4579-473B69EA9FB6}"/>
              </a:ext>
            </a:extLst>
          </p:cNvPr>
          <p:cNvSpPr/>
          <p:nvPr/>
        </p:nvSpPr>
        <p:spPr>
          <a:xfrm>
            <a:off x="-4889" y="2544061"/>
            <a:ext cx="952488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Civil Construction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1F98AB9B-3C68-D733-5698-8786AEDF8182}"/>
              </a:ext>
            </a:extLst>
          </p:cNvPr>
          <p:cNvSpPr/>
          <p:nvPr/>
        </p:nvSpPr>
        <p:spPr>
          <a:xfrm>
            <a:off x="0" y="2795766"/>
            <a:ext cx="2978770" cy="216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FAIR Tech. Buildings Infrastructure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42808A65-B101-E6A2-C903-22808C275727}"/>
              </a:ext>
            </a:extLst>
          </p:cNvPr>
          <p:cNvSpPr/>
          <p:nvPr/>
        </p:nvSpPr>
        <p:spPr>
          <a:xfrm>
            <a:off x="347241" y="3028804"/>
            <a:ext cx="2711177" cy="216000"/>
          </a:xfrm>
          <a:prstGeom prst="rect">
            <a:avLst/>
          </a:prstGeom>
          <a:gradFill flip="none" rotWithShape="1">
            <a:gsLst>
              <a:gs pos="41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FAIR Buildings Testing &amp; Commissioning 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889AE85-91E3-3F01-D8C4-2F1B65E95870}"/>
              </a:ext>
            </a:extLst>
          </p:cNvPr>
          <p:cNvGrpSpPr/>
          <p:nvPr/>
        </p:nvGrpSpPr>
        <p:grpSpPr>
          <a:xfrm>
            <a:off x="-10600" y="3339783"/>
            <a:ext cx="7212176" cy="216000"/>
            <a:chOff x="-8783" y="2926548"/>
            <a:chExt cx="7220112" cy="216000"/>
          </a:xfrm>
          <a:solidFill>
            <a:srgbClr val="4FC3F7"/>
          </a:solidFill>
        </p:grpSpPr>
        <p:sp>
          <p:nvSpPr>
            <p:cNvPr id="129" name="Rechteck 128">
              <a:extLst>
                <a:ext uri="{FF2B5EF4-FFF2-40B4-BE49-F238E27FC236}">
                  <a16:creationId xmlns:a16="http://schemas.microsoft.com/office/drawing/2014/main" id="{E4B4D471-8676-0A9F-136B-4166180D1EBC}"/>
                </a:ext>
              </a:extLst>
            </p:cNvPr>
            <p:cNvSpPr/>
            <p:nvPr/>
          </p:nvSpPr>
          <p:spPr>
            <a:xfrm>
              <a:off x="-8783" y="2926548"/>
              <a:ext cx="7220112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FAIR Accelerator / Experiments Procurement &amp; Manufacturing</a:t>
              </a:r>
            </a:p>
          </p:txBody>
        </p:sp>
        <p:sp>
          <p:nvSpPr>
            <p:cNvPr id="153" name="Raute 152">
              <a:extLst>
                <a:ext uri="{FF2B5EF4-FFF2-40B4-BE49-F238E27FC236}">
                  <a16:creationId xmlns:a16="http://schemas.microsoft.com/office/drawing/2014/main" id="{61CFCD5F-CB56-AA26-EBCA-B4D7022F2FE2}"/>
                </a:ext>
              </a:extLst>
            </p:cNvPr>
            <p:cNvSpPr/>
            <p:nvPr/>
          </p:nvSpPr>
          <p:spPr>
            <a:xfrm>
              <a:off x="4993410" y="2944183"/>
              <a:ext cx="172130" cy="172130"/>
            </a:xfrm>
            <a:prstGeom prst="diamond">
              <a:avLst/>
            </a:prstGeom>
            <a:solidFill>
              <a:srgbClr val="FFCE2D"/>
            </a:solidFill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5" name="Textfeld 154">
              <a:extLst>
                <a:ext uri="{FF2B5EF4-FFF2-40B4-BE49-F238E27FC236}">
                  <a16:creationId xmlns:a16="http://schemas.microsoft.com/office/drawing/2014/main" id="{F968D96C-4907-F49B-A02B-26FD3891CB79}"/>
                </a:ext>
              </a:extLst>
            </p:cNvPr>
            <p:cNvSpPr txBox="1"/>
            <p:nvPr/>
          </p:nvSpPr>
          <p:spPr>
            <a:xfrm>
              <a:off x="6584189" y="2926548"/>
              <a:ext cx="542456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SIS100-FS</a:t>
              </a:r>
            </a:p>
          </p:txBody>
        </p:sp>
        <p:sp>
          <p:nvSpPr>
            <p:cNvPr id="156" name="Textfeld 155">
              <a:extLst>
                <a:ext uri="{FF2B5EF4-FFF2-40B4-BE49-F238E27FC236}">
                  <a16:creationId xmlns:a16="http://schemas.microsoft.com/office/drawing/2014/main" id="{B9291E9F-5ADA-34E1-8AFE-A6ACBA318491}"/>
                </a:ext>
              </a:extLst>
            </p:cNvPr>
            <p:cNvSpPr txBox="1"/>
            <p:nvPr/>
          </p:nvSpPr>
          <p:spPr>
            <a:xfrm>
              <a:off x="5173412" y="2941150"/>
              <a:ext cx="468719" cy="192360"/>
            </a:xfrm>
            <a:prstGeom prst="rect">
              <a:avLst/>
            </a:prstGeom>
            <a:noFill/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SFRS-ES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FF7422D-55E6-8B9A-66D5-B55A5CF0E334}"/>
              </a:ext>
            </a:extLst>
          </p:cNvPr>
          <p:cNvGrpSpPr/>
          <p:nvPr/>
        </p:nvGrpSpPr>
        <p:grpSpPr>
          <a:xfrm>
            <a:off x="-3697" y="3569862"/>
            <a:ext cx="8117317" cy="216000"/>
            <a:chOff x="-2018" y="3168305"/>
            <a:chExt cx="8117317" cy="216000"/>
          </a:xfrm>
        </p:grpSpPr>
        <p:sp>
          <p:nvSpPr>
            <p:cNvPr id="164" name="Rechteck 163">
              <a:extLst>
                <a:ext uri="{FF2B5EF4-FFF2-40B4-BE49-F238E27FC236}">
                  <a16:creationId xmlns:a16="http://schemas.microsoft.com/office/drawing/2014/main" id="{499C7590-AA49-5FCC-B0EF-930CBF2E7213}"/>
                </a:ext>
              </a:extLst>
            </p:cNvPr>
            <p:cNvSpPr/>
            <p:nvPr/>
          </p:nvSpPr>
          <p:spPr>
            <a:xfrm>
              <a:off x="-2018" y="3168305"/>
              <a:ext cx="8117317" cy="21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                                                             FAIR Accelerator / Experiments Installation</a:t>
              </a:r>
            </a:p>
          </p:txBody>
        </p: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C9860CF0-E6D3-2F3B-3304-6D24354AABDB}"/>
                </a:ext>
              </a:extLst>
            </p:cNvPr>
            <p:cNvSpPr txBox="1"/>
            <p:nvPr/>
          </p:nvSpPr>
          <p:spPr>
            <a:xfrm>
              <a:off x="7430293" y="3189477"/>
              <a:ext cx="587177" cy="19236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SIS100-FS</a:t>
              </a:r>
            </a:p>
          </p:txBody>
        </p:sp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42D071D4-B0A8-9FD1-738F-3C12A4DA05A0}"/>
                </a:ext>
              </a:extLst>
            </p:cNvPr>
            <p:cNvGrpSpPr/>
            <p:nvPr/>
          </p:nvGrpSpPr>
          <p:grpSpPr>
            <a:xfrm>
              <a:off x="5124112" y="3178721"/>
              <a:ext cx="911719" cy="192908"/>
              <a:chOff x="6648346" y="3115272"/>
              <a:chExt cx="911719" cy="192908"/>
            </a:xfrm>
          </p:grpSpPr>
          <p:sp>
            <p:nvSpPr>
              <p:cNvPr id="158" name="Raute 157">
                <a:extLst>
                  <a:ext uri="{FF2B5EF4-FFF2-40B4-BE49-F238E27FC236}">
                    <a16:creationId xmlns:a16="http://schemas.microsoft.com/office/drawing/2014/main" id="{92D1E747-F533-6DF3-5366-24BE1994C05C}"/>
                  </a:ext>
                </a:extLst>
              </p:cNvPr>
              <p:cNvSpPr/>
              <p:nvPr/>
            </p:nvSpPr>
            <p:spPr>
              <a:xfrm>
                <a:off x="6648346" y="3115272"/>
                <a:ext cx="172130" cy="172130"/>
              </a:xfrm>
              <a:prstGeom prst="diamond">
                <a:avLst/>
              </a:prstGeom>
              <a:solidFill>
                <a:srgbClr val="FFCE2D"/>
              </a:solidFill>
              <a:ln w="3175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3" name="Textfeld 162">
                <a:extLst>
                  <a:ext uri="{FF2B5EF4-FFF2-40B4-BE49-F238E27FC236}">
                    <a16:creationId xmlns:a16="http://schemas.microsoft.com/office/drawing/2014/main" id="{819E60B4-9533-67D4-4A0E-36FE8F8BA84A}"/>
                  </a:ext>
                </a:extLst>
              </p:cNvPr>
              <p:cNvSpPr txBox="1"/>
              <p:nvPr/>
            </p:nvSpPr>
            <p:spPr>
              <a:xfrm>
                <a:off x="6823645" y="3115820"/>
                <a:ext cx="736420" cy="192360"/>
              </a:xfrm>
              <a:prstGeom prst="rect">
                <a:avLst/>
              </a:prstGeom>
            </p:spPr>
            <p:txBody>
              <a:bodyPr vert="horz" wrap="none" lIns="68580" tIns="34290" rIns="68580" bIns="34290" rtlCol="0" anchor="t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HEBT/SFRS-ES</a:t>
                </a:r>
              </a:p>
            </p:txBody>
          </p:sp>
        </p:grpSp>
      </p:grpSp>
      <p:sp>
        <p:nvSpPr>
          <p:cNvPr id="76" name="Stern mit 5 Zacken 75">
            <a:extLst>
              <a:ext uri="{FF2B5EF4-FFF2-40B4-BE49-F238E27FC236}">
                <a16:creationId xmlns:a16="http://schemas.microsoft.com/office/drawing/2014/main" id="{C251A28A-35BD-B995-5FCC-EB6A263A6563}"/>
              </a:ext>
            </a:extLst>
          </p:cNvPr>
          <p:cNvSpPr/>
          <p:nvPr/>
        </p:nvSpPr>
        <p:spPr>
          <a:xfrm>
            <a:off x="6936904" y="4030257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Stern mit 5 Zacken 79">
            <a:extLst>
              <a:ext uri="{FF2B5EF4-FFF2-40B4-BE49-F238E27FC236}">
                <a16:creationId xmlns:a16="http://schemas.microsoft.com/office/drawing/2014/main" id="{571243CB-1082-3FA8-2C45-12A4A7FE464D}"/>
              </a:ext>
            </a:extLst>
          </p:cNvPr>
          <p:cNvSpPr/>
          <p:nvPr/>
        </p:nvSpPr>
        <p:spPr>
          <a:xfrm>
            <a:off x="8850019" y="4471041"/>
            <a:ext cx="308167" cy="284693"/>
          </a:xfrm>
          <a:prstGeom prst="star5">
            <a:avLst/>
          </a:prstGeom>
          <a:gradFill flip="none" rotWithShape="1">
            <a:gsLst>
              <a:gs pos="5000">
                <a:srgbClr val="FFFF00"/>
              </a:gs>
              <a:gs pos="65000">
                <a:srgbClr val="FFC000">
                  <a:shade val="67500"/>
                  <a:satMod val="115000"/>
                </a:srgbClr>
              </a:gs>
              <a:gs pos="93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6361DFD2-CD16-1AC4-D12A-D00C8C04DF50}"/>
              </a:ext>
            </a:extLst>
          </p:cNvPr>
          <p:cNvSpPr/>
          <p:nvPr/>
        </p:nvSpPr>
        <p:spPr>
          <a:xfrm>
            <a:off x="3017116" y="3029677"/>
            <a:ext cx="1998429" cy="216000"/>
          </a:xfrm>
          <a:prstGeom prst="rect">
            <a:avLst/>
          </a:prstGeom>
          <a:gradFill flip="none" rotWithShape="1">
            <a:gsLst>
              <a:gs pos="49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HBO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E1E17F16-2699-A94E-468C-DB188BBE1CAB}"/>
              </a:ext>
            </a:extLst>
          </p:cNvPr>
          <p:cNvSpPr/>
          <p:nvPr/>
        </p:nvSpPr>
        <p:spPr>
          <a:xfrm>
            <a:off x="4998174" y="3028804"/>
            <a:ext cx="4150117" cy="216000"/>
          </a:xfrm>
          <a:prstGeom prst="rect">
            <a:avLst/>
          </a:prstGeom>
          <a:gradFill flip="none" rotWithShape="1">
            <a:gsLst>
              <a:gs pos="52000">
                <a:schemeClr val="accent4"/>
              </a:gs>
              <a:gs pos="10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Regular Operation of Tech. Buildings Infrastructure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68A1EC-5D0C-B8DB-BDFF-272F6DC85B99}"/>
              </a:ext>
            </a:extLst>
          </p:cNvPr>
          <p:cNvSpPr txBox="1"/>
          <p:nvPr/>
        </p:nvSpPr>
        <p:spPr>
          <a:xfrm>
            <a:off x="7744451" y="4931391"/>
            <a:ext cx="1140056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Version Q2 2025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E0A9EE8-DAF5-1A52-F21B-8BF5011E326B}"/>
              </a:ext>
            </a:extLst>
          </p:cNvPr>
          <p:cNvSpPr txBox="1"/>
          <p:nvPr/>
        </p:nvSpPr>
        <p:spPr>
          <a:xfrm>
            <a:off x="7209764" y="3971840"/>
            <a:ext cx="610740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Start of 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science program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5D4D5D1-2719-1A74-F27A-D2E400F05C66}"/>
              </a:ext>
            </a:extLst>
          </p:cNvPr>
          <p:cNvSpPr txBox="1"/>
          <p:nvPr/>
        </p:nvSpPr>
        <p:spPr>
          <a:xfrm>
            <a:off x="8568547" y="4073194"/>
            <a:ext cx="575454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Start of FS science program</a:t>
            </a: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AFFD4E9B-3B0A-CDD2-F97E-66921282D96E}"/>
              </a:ext>
            </a:extLst>
          </p:cNvPr>
          <p:cNvSpPr/>
          <p:nvPr/>
        </p:nvSpPr>
        <p:spPr>
          <a:xfrm>
            <a:off x="5065650" y="1502405"/>
            <a:ext cx="390219" cy="216000"/>
          </a:xfrm>
          <a:prstGeom prst="rect">
            <a:avLst/>
          </a:prstGeom>
          <a:solidFill>
            <a:srgbClr val="D2469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AFFD4E9B-3B0A-CDD2-F97E-66921282D96E}"/>
              </a:ext>
            </a:extLst>
          </p:cNvPr>
          <p:cNvSpPr/>
          <p:nvPr/>
        </p:nvSpPr>
        <p:spPr>
          <a:xfrm>
            <a:off x="6664343" y="1515099"/>
            <a:ext cx="387972" cy="216000"/>
          </a:xfrm>
          <a:prstGeom prst="rect">
            <a:avLst/>
          </a:prstGeom>
          <a:solidFill>
            <a:srgbClr val="D2469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AFFD4E9B-3B0A-CDD2-F97E-66921282D96E}"/>
              </a:ext>
            </a:extLst>
          </p:cNvPr>
          <p:cNvSpPr/>
          <p:nvPr/>
        </p:nvSpPr>
        <p:spPr>
          <a:xfrm>
            <a:off x="7112736" y="1519968"/>
            <a:ext cx="521878" cy="208412"/>
          </a:xfrm>
          <a:prstGeom prst="rect">
            <a:avLst/>
          </a:prstGeom>
          <a:solidFill>
            <a:srgbClr val="D2469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AFFD4E9B-3B0A-CDD2-F97E-66921282D96E}"/>
              </a:ext>
            </a:extLst>
          </p:cNvPr>
          <p:cNvSpPr/>
          <p:nvPr/>
        </p:nvSpPr>
        <p:spPr>
          <a:xfrm>
            <a:off x="8562381" y="1514650"/>
            <a:ext cx="521878" cy="216000"/>
          </a:xfrm>
          <a:prstGeom prst="rect">
            <a:avLst/>
          </a:prstGeom>
          <a:solidFill>
            <a:srgbClr val="D2469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 Time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AABA690B-79D1-DC7C-77DC-EF7019FA0142}"/>
              </a:ext>
            </a:extLst>
          </p:cNvPr>
          <p:cNvSpPr/>
          <p:nvPr/>
        </p:nvSpPr>
        <p:spPr>
          <a:xfrm>
            <a:off x="-8264" y="1128708"/>
            <a:ext cx="1972809" cy="3806596"/>
          </a:xfrm>
          <a:prstGeom prst="rect">
            <a:avLst/>
          </a:prstGeom>
          <a:solidFill>
            <a:srgbClr val="D9D9D9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05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316800" y="129600"/>
            <a:ext cx="7124913" cy="701284"/>
          </a:xfrm>
        </p:spPr>
        <p:txBody>
          <a:bodyPr/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GSI </a:t>
            </a:r>
            <a:r>
              <a:rPr lang="de-DE" dirty="0">
                <a:latin typeface="Calibri"/>
                <a:cs typeface="Calibri"/>
              </a:rPr>
              <a:t>– </a:t>
            </a:r>
            <a:r>
              <a:rPr lang="en-US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Facts and Numbers</a:t>
            </a:r>
            <a:endParaRPr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2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4589039" y="1544337"/>
            <a:ext cx="2049649" cy="12572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4738979" y="3067901"/>
            <a:ext cx="314871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endParaRPr lang="de-DE" dirty="0"/>
          </a:p>
        </p:txBody>
      </p:sp>
      <p:sp>
        <p:nvSpPr>
          <p:cNvPr id="25" name="Inhaltsplatzhalter 1"/>
          <p:cNvSpPr txBox="1"/>
          <p:nvPr/>
        </p:nvSpPr>
        <p:spPr bwMode="auto">
          <a:xfrm>
            <a:off x="228142" y="1016088"/>
            <a:ext cx="4902658" cy="3831684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180975" indent="-180975" algn="l" defTabSz="180000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/>
              <a:buChar char="§"/>
              <a:tabLst>
                <a:tab pos="180000" algn="l"/>
                <a:tab pos="360000" algn="l"/>
              </a:tabLs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>
              <a:spcBef>
                <a:spcPts val="0"/>
              </a:spcBef>
              <a:buClr>
                <a:schemeClr val="accent3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>
              <a:spcBef>
                <a:spcPts val="0"/>
              </a:spcBef>
              <a:buClr>
                <a:schemeClr val="accent3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>
              <a:spcBef>
                <a:spcPts val="0"/>
              </a:spcBef>
              <a:buClr>
                <a:schemeClr val="accent3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>
              <a:spcBef>
                <a:spcPts val="0"/>
              </a:spcBef>
              <a:buClr>
                <a:schemeClr val="accent3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180000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buSzTx/>
              <a:buFont typeface="Wingdings"/>
              <a:buChar char="§"/>
              <a:tabLst>
                <a:tab pos="180000" algn="l"/>
                <a:tab pos="360000" algn="l"/>
              </a:tabLst>
              <a:defRPr/>
            </a:pPr>
            <a:r>
              <a:rPr lang="en-US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n-ea"/>
                <a:cs typeface="Arial"/>
              </a:rPr>
              <a:t>GSI </a:t>
            </a:r>
            <a:r>
              <a:rPr lang="en-US" sz="2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n-ea"/>
                <a:cs typeface="Arial"/>
              </a:rPr>
              <a:t>Helmholtzzentrum</a:t>
            </a:r>
            <a:r>
              <a:rPr lang="en-US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n-ea"/>
                <a:cs typeface="Arial"/>
              </a:rPr>
              <a:t> </a:t>
            </a:r>
            <a:r>
              <a:rPr lang="en-US" sz="2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n-ea"/>
                <a:cs typeface="Arial"/>
              </a:rPr>
              <a:t>für</a:t>
            </a:r>
            <a:r>
              <a:rPr lang="en-US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n-ea"/>
                <a:cs typeface="Arial"/>
              </a:rPr>
              <a:t> </a:t>
            </a:r>
            <a:r>
              <a:rPr lang="en-US" sz="2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+mn-ea"/>
                <a:cs typeface="Arial"/>
              </a:rPr>
              <a:t>Schwerionenforschung</a:t>
            </a:r>
            <a:endParaRPr lang="en-US" sz="2200" b="1" i="0" u="none" strike="noStrike" cap="none" spc="0" dirty="0">
              <a:ln>
                <a:noFill/>
              </a:ln>
              <a:solidFill>
                <a:sysClr val="windowText" lastClr="000000"/>
              </a:solidFill>
              <a:latin typeface="+mn-ea"/>
              <a:cs typeface="+mn-cs"/>
            </a:endParaRPr>
          </a:p>
          <a:p>
            <a:pPr marL="180975" marR="0" lvl="0" indent="-180975" algn="l" defTabSz="180000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buSzTx/>
              <a:buFont typeface="Wingdings"/>
              <a:buChar char="§"/>
              <a:tabLst>
                <a:tab pos="180000" algn="l"/>
                <a:tab pos="360000" algn="l"/>
              </a:tabLst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+mn-ea"/>
              </a:rPr>
              <a:t>F</a:t>
            </a:r>
            <a:r>
              <a:rPr lang="en-US" sz="220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ounded</a:t>
            </a:r>
            <a:r>
              <a:rPr lang="en-US" sz="2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 in 1969</a:t>
            </a:r>
          </a:p>
          <a:p>
            <a:pPr marL="180975" marR="0" lvl="0" indent="-180975" algn="l" defTabSz="180000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buSzTx/>
              <a:buFont typeface="Wingdings"/>
              <a:buChar char="§"/>
              <a:tabLst>
                <a:tab pos="180000" algn="l"/>
                <a:tab pos="360000" algn="l"/>
              </a:tabLst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+mn-ea"/>
              </a:rPr>
              <a:t>Campus Darmstadt</a:t>
            </a:r>
            <a:endParaRPr sz="2200" dirty="0">
              <a:latin typeface="+mn-ea"/>
            </a:endParaRPr>
          </a:p>
          <a:p>
            <a:pPr lvl="1" indent="-180975" defTabSz="180000">
              <a:lnSpc>
                <a:spcPct val="120000"/>
              </a:lnSpc>
              <a:buClr>
                <a:srgbClr val="FDBB63"/>
              </a:buClr>
              <a:tabLst>
                <a:tab pos="180000" algn="l"/>
                <a:tab pos="360000" algn="l"/>
              </a:tabLs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+mn-ea"/>
              </a:rPr>
              <a:t>Budget (core-financed, 2023): </a:t>
            </a:r>
            <a:r>
              <a:rPr lang="de-DE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+mn-ea"/>
                <a:cs typeface="Arial"/>
              </a:rPr>
              <a:t>153.3 </a:t>
            </a:r>
            <a:r>
              <a:rPr lang="de-DE" sz="2000" b="0" i="0" u="none" strike="noStrike" cap="none" spc="0" dirty="0" err="1">
                <a:ln>
                  <a:noFill/>
                </a:ln>
                <a:solidFill>
                  <a:srgbClr val="333333"/>
                </a:solidFill>
                <a:latin typeface="+mn-ea"/>
                <a:cs typeface="Arial"/>
              </a:rPr>
              <a:t>Mio</a:t>
            </a:r>
            <a:r>
              <a:rPr lang="de-DE" sz="20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+mn-ea"/>
                <a:cs typeface="Arial"/>
              </a:rPr>
              <a:t> € </a:t>
            </a:r>
            <a:endParaRPr sz="2000" dirty="0">
              <a:latin typeface="+mn-ea"/>
            </a:endParaRPr>
          </a:p>
          <a:p>
            <a:pPr lvl="1">
              <a:lnSpc>
                <a:spcPct val="120000"/>
              </a:lnSpc>
              <a:buClr>
                <a:srgbClr val="FDBB63"/>
              </a:buClr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+mn-ea"/>
              </a:rPr>
              <a:t>Employees (2023)</a:t>
            </a:r>
            <a:r>
              <a:rPr lang="en-US" sz="200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: </a:t>
            </a:r>
            <a:r>
              <a:rPr lang="en-US" sz="20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1,550 (thereof 1,150 scientific personnel) </a:t>
            </a:r>
            <a:endParaRPr sz="2000" dirty="0">
              <a:latin typeface="+mn-ea"/>
            </a:endParaRPr>
          </a:p>
          <a:p>
            <a:pPr lvl="1">
              <a:lnSpc>
                <a:spcPct val="120000"/>
              </a:lnSpc>
              <a:buClr>
                <a:srgbClr val="FDBB63"/>
              </a:buClr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Users of the GSI facilities:</a:t>
            </a:r>
            <a:r>
              <a:rPr lang="en-US" sz="2000" dirty="0">
                <a:solidFill>
                  <a:sysClr val="windowText" lastClr="000000"/>
                </a:solidFill>
                <a:latin typeface="+mn-ea"/>
              </a:rPr>
              <a:t> more than 1,500 per year</a:t>
            </a:r>
            <a:endParaRPr sz="2000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endParaRPr lang="en-US" sz="1800" dirty="0">
              <a:solidFill>
                <a:sysClr val="windowText" lastClr="000000"/>
              </a:solidFill>
              <a:latin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r>
              <a:rPr lang="en-US" sz="2200" b="1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Mission:</a:t>
            </a:r>
            <a:endParaRPr sz="2200" dirty="0">
              <a:latin typeface="+mn-ea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r>
              <a:rPr lang="en-US" sz="2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Fundamental and applied research with heavy ions.</a:t>
            </a:r>
            <a:endParaRPr sz="2200" dirty="0">
              <a:latin typeface="+mn-ea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r>
              <a:rPr lang="en-US" sz="2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Development, construction and operation of </a:t>
            </a:r>
            <a:r>
              <a:rPr lang="en-US" sz="2200" dirty="0">
                <a:solidFill>
                  <a:sysClr val="windowText" lastClr="000000"/>
                </a:solidFill>
                <a:latin typeface="+mn-ea"/>
              </a:rPr>
              <a:t>heavy-ion </a:t>
            </a:r>
            <a:r>
              <a:rPr lang="en-US" sz="2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 accelerators and experimental facilities.</a:t>
            </a:r>
            <a:endParaRPr sz="2200" dirty="0">
              <a:latin typeface="+mn-ea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r>
              <a:rPr lang="en-US" sz="2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Research </a:t>
            </a:r>
            <a:r>
              <a:rPr lang="en-US" sz="2200" dirty="0">
                <a:solidFill>
                  <a:sysClr val="windowText" lastClr="000000"/>
                </a:solidFill>
                <a:latin typeface="+mn-ea"/>
              </a:rPr>
              <a:t>in</a:t>
            </a:r>
            <a:r>
              <a:rPr lang="en-US" sz="2200" b="0" i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+mn-cs"/>
              </a:rPr>
              <a:t> hadron, nuclear, atomic, plasma physics, materials research, biophysics and heavy-ion therapy</a:t>
            </a:r>
            <a:endParaRPr sz="2200" dirty="0">
              <a:latin typeface="+mn-ea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r>
              <a:rPr lang="en-US" sz="2200" b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Arial"/>
              </a:rPr>
              <a:t>Forefront developments and innovations in accelerator, laser, detector and IT technologies</a:t>
            </a:r>
            <a:endParaRPr sz="2200" dirty="0">
              <a:latin typeface="+mn-ea"/>
            </a:endParaRPr>
          </a:p>
          <a:p>
            <a:pPr marL="360363" lvl="2" indent="0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buNone/>
              <a:defRPr/>
            </a:pPr>
            <a:endParaRPr lang="en-US" sz="1800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r>
              <a:rPr lang="en-US" sz="2200" b="1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Arial"/>
              </a:rPr>
              <a:t>Two outposts</a:t>
            </a:r>
            <a:r>
              <a:rPr lang="en-US" sz="2200" b="0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Arial"/>
              </a:rPr>
              <a:t>: Helmholtz Institute Jena and Mainz</a:t>
            </a:r>
            <a:br>
              <a:rPr lang="en-US" sz="1800" b="0" i="1" u="none" strike="noStrike" cap="none" spc="0" dirty="0">
                <a:ln>
                  <a:noFill/>
                </a:ln>
                <a:solidFill>
                  <a:sysClr val="windowText" lastClr="000000"/>
                </a:solidFill>
                <a:latin typeface="+mn-ea"/>
                <a:cs typeface="Arial"/>
              </a:rPr>
            </a:br>
            <a:endParaRPr lang="en-US" sz="1800" b="0" i="0" u="none" strike="noStrike" cap="none" spc="0" dirty="0">
              <a:ln>
                <a:noFill/>
              </a:ln>
              <a:solidFill>
                <a:sysClr val="windowText" lastClr="000000"/>
              </a:solidFill>
              <a:latin typeface="+mn-ea"/>
              <a:cs typeface="+mn-cs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defRPr/>
            </a:pPr>
            <a:endParaRPr lang="en-US" sz="1400" b="0" i="0" u="none" strike="noStrike" cap="none" spc="0" dirty="0">
              <a:ln>
                <a:noFill/>
              </a:ln>
              <a:solidFill>
                <a:sysClr val="windowText" lastClr="000000"/>
              </a:solidFill>
              <a:latin typeface="Arial"/>
              <a:ea typeface="+mn-ea"/>
              <a:cs typeface="+mn-cs"/>
            </a:endParaRPr>
          </a:p>
          <a:p>
            <a:pPr marL="180975" marR="0" lvl="0" indent="-180975" algn="l" defTabSz="180000">
              <a:lnSpc>
                <a:spcPct val="120000"/>
              </a:lnSpc>
              <a:spcBef>
                <a:spcPts val="0"/>
              </a:spcBef>
              <a:buClr>
                <a:srgbClr val="FDBB63"/>
              </a:buClr>
              <a:buSzTx/>
              <a:buFont typeface="Wingdings"/>
              <a:buChar char="§"/>
              <a:tabLst>
                <a:tab pos="180000" algn="l"/>
                <a:tab pos="360000" algn="l"/>
              </a:tabLst>
              <a:defRPr/>
            </a:pPr>
            <a:endParaRPr lang="de-DE" sz="1400" b="0" i="0" u="none" strike="noStrike" cap="none" spc="0" dirty="0">
              <a:ln>
                <a:noFill/>
              </a:ln>
              <a:solidFill>
                <a:sysClr val="windowText" lastClr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34881" y="1129533"/>
            <a:ext cx="3810558" cy="25185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7603387" name="Textfeld 8"/>
          <p:cNvSpPr txBox="1"/>
          <p:nvPr/>
        </p:nvSpPr>
        <p:spPr bwMode="auto">
          <a:xfrm rot="16199998">
            <a:off x="7595501" y="3872405"/>
            <a:ext cx="1992176" cy="165600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pPr algn="l">
              <a:defRPr/>
            </a:pPr>
            <a:r>
              <a:rPr lang="de-DE" sz="615">
                <a:solidFill>
                  <a:schemeClr val="bg1"/>
                </a:solidFill>
              </a:rPr>
              <a:t>Grafik: ion42/D. Fehrenz, GSI/FAIR</a:t>
            </a:r>
            <a:endParaRPr sz="1383"/>
          </a:p>
        </p:txBody>
      </p:sp>
      <p:pic>
        <p:nvPicPr>
          <p:cNvPr id="1008491294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3976" y="0"/>
            <a:ext cx="8822904" cy="4954891"/>
          </a:xfrm>
          <a:prstGeom prst="rect">
            <a:avLst/>
          </a:prstGeom>
        </p:spPr>
      </p:pic>
      <p:sp>
        <p:nvSpPr>
          <p:cNvPr id="1322293733" name="Titel 1"/>
          <p:cNvSpPr>
            <a:spLocks noGrp="1"/>
          </p:cNvSpPr>
          <p:nvPr>
            <p:ph type="title"/>
          </p:nvPr>
        </p:nvSpPr>
        <p:spPr bwMode="auto">
          <a:xfrm>
            <a:off x="3907218" y="4188310"/>
            <a:ext cx="4891325" cy="5906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1691" dirty="0" err="1">
                <a:solidFill>
                  <a:schemeClr val="bg1"/>
                </a:solidFill>
              </a:rPr>
              <a:t>Thank</a:t>
            </a:r>
            <a:r>
              <a:rPr lang="de-DE" sz="1691" dirty="0">
                <a:solidFill>
                  <a:schemeClr val="bg1"/>
                </a:solidFill>
              </a:rPr>
              <a:t> </a:t>
            </a:r>
            <a:r>
              <a:rPr lang="de-DE" sz="1691" dirty="0" err="1">
                <a:solidFill>
                  <a:schemeClr val="bg1"/>
                </a:solidFill>
              </a:rPr>
              <a:t>you</a:t>
            </a:r>
            <a:r>
              <a:rPr lang="de-DE" sz="1691" dirty="0">
                <a:solidFill>
                  <a:schemeClr val="bg1"/>
                </a:solidFill>
              </a:rPr>
              <a:t> </a:t>
            </a:r>
            <a:r>
              <a:rPr lang="de-DE" sz="1691" dirty="0" err="1">
                <a:solidFill>
                  <a:schemeClr val="bg1"/>
                </a:solidFill>
              </a:rPr>
              <a:t>for</a:t>
            </a:r>
            <a:r>
              <a:rPr lang="de-DE" sz="1691" dirty="0">
                <a:solidFill>
                  <a:schemeClr val="bg1"/>
                </a:solidFill>
              </a:rPr>
              <a:t> </a:t>
            </a:r>
            <a:r>
              <a:rPr lang="de-DE" sz="1691" dirty="0" err="1">
                <a:solidFill>
                  <a:schemeClr val="bg1"/>
                </a:solidFill>
              </a:rPr>
              <a:t>your</a:t>
            </a:r>
            <a:r>
              <a:rPr lang="de-DE" sz="1691" dirty="0">
                <a:solidFill>
                  <a:schemeClr val="bg1"/>
                </a:solidFill>
              </a:rPr>
              <a:t> </a:t>
            </a:r>
            <a:r>
              <a:rPr lang="de-DE" sz="1691" dirty="0" err="1">
                <a:solidFill>
                  <a:schemeClr val="bg1"/>
                </a:solidFill>
              </a:rPr>
              <a:t>attention</a:t>
            </a:r>
            <a:r>
              <a:rPr lang="de-DE" sz="1691" dirty="0">
                <a:solidFill>
                  <a:schemeClr val="bg1"/>
                </a:solidFill>
              </a:rPr>
              <a:t>, </a:t>
            </a:r>
            <a:r>
              <a:rPr lang="de-DE" sz="1691" dirty="0" err="1">
                <a:solidFill>
                  <a:schemeClr val="bg1"/>
                </a:solidFill>
              </a:rPr>
              <a:t>wishing</a:t>
            </a:r>
            <a:r>
              <a:rPr lang="de-DE" sz="1691" dirty="0">
                <a:solidFill>
                  <a:schemeClr val="bg1"/>
                </a:solidFill>
              </a:rPr>
              <a:t> </a:t>
            </a:r>
            <a:r>
              <a:rPr lang="de-DE" sz="1691" dirty="0" err="1">
                <a:solidFill>
                  <a:schemeClr val="bg1"/>
                </a:solidFill>
              </a:rPr>
              <a:t>you</a:t>
            </a:r>
            <a:r>
              <a:rPr lang="de-DE" sz="1691" dirty="0">
                <a:solidFill>
                  <a:schemeClr val="bg1"/>
                </a:solidFill>
              </a:rPr>
              <a:t> a </a:t>
            </a:r>
            <a:r>
              <a:rPr lang="de-DE" sz="1691" dirty="0" err="1">
                <a:solidFill>
                  <a:schemeClr val="bg1"/>
                </a:solidFill>
              </a:rPr>
              <a:t>productive</a:t>
            </a:r>
            <a:r>
              <a:rPr lang="de-DE" sz="1691" dirty="0">
                <a:solidFill>
                  <a:schemeClr val="bg1"/>
                </a:solidFill>
              </a:rPr>
              <a:t> </a:t>
            </a:r>
            <a:r>
              <a:rPr lang="de-DE" sz="1691" dirty="0" err="1">
                <a:solidFill>
                  <a:schemeClr val="bg1"/>
                </a:solidFill>
              </a:rPr>
              <a:t>workshop</a:t>
            </a:r>
            <a:r>
              <a:rPr lang="de-DE" sz="1691" dirty="0">
                <a:solidFill>
                  <a:schemeClr val="bg1"/>
                </a:solidFill>
              </a:rPr>
              <a:t>!</a:t>
            </a:r>
            <a:endParaRPr sz="169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316800" y="129600"/>
            <a:ext cx="7072979" cy="701284"/>
          </a:xfrm>
        </p:spPr>
        <p:txBody>
          <a:bodyPr/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GSI/FAIR – Common Strategic Goals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 bwMode="auto">
          <a:xfrm>
            <a:off x="197912" y="981263"/>
            <a:ext cx="6629233" cy="3710007"/>
          </a:xfrm>
        </p:spPr>
        <p:txBody>
          <a:bodyPr/>
          <a:lstStyle/>
          <a:p>
            <a:pPr>
              <a:defRPr/>
            </a:pPr>
            <a:r>
              <a:rPr lang="en-GB" sz="1600" b="1" dirty="0"/>
              <a:t>Construction, installation and commissioning of FAIR</a:t>
            </a:r>
            <a:endParaRPr dirty="0"/>
          </a:p>
          <a:p>
            <a:pPr marL="342900" lvl="1" indent="0">
              <a:buNone/>
              <a:defRPr/>
            </a:pPr>
            <a:r>
              <a:rPr lang="en-GB" sz="1600" dirty="0"/>
              <a:t>and start operation of the new facilities in </a:t>
            </a:r>
            <a:r>
              <a:rPr lang="en-GB" sz="1600" b="1" dirty="0"/>
              <a:t>2028.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endParaRPr dirty="0"/>
          </a:p>
          <a:p>
            <a:pPr marL="342900" lvl="1" indent="0">
              <a:buNone/>
              <a:defRPr/>
            </a:pPr>
            <a:endParaRPr lang="en-GB" sz="1400" dirty="0"/>
          </a:p>
          <a:p>
            <a:pPr>
              <a:defRPr/>
            </a:pPr>
            <a:r>
              <a:rPr lang="en-GB" sz="1600" b="1" dirty="0"/>
              <a:t>GSI ready for FAIR</a:t>
            </a:r>
            <a:endParaRPr dirty="0"/>
          </a:p>
          <a:p>
            <a:pPr lvl="1">
              <a:defRPr/>
            </a:pPr>
            <a:r>
              <a:rPr lang="en-GB" sz="1400" dirty="0"/>
              <a:t>Perform a </a:t>
            </a:r>
            <a:r>
              <a:rPr lang="en-GB" sz="1400" b="1" dirty="0"/>
              <a:t>world-class scientific </a:t>
            </a:r>
            <a:r>
              <a:rPr lang="en-GB" sz="1400" b="1" i="1" dirty="0"/>
              <a:t>FAIR Phase-0</a:t>
            </a:r>
            <a:r>
              <a:rPr lang="en-GB" sz="1400" b="1" dirty="0"/>
              <a:t> program</a:t>
            </a:r>
            <a:r>
              <a:rPr lang="en-GB" sz="1400" dirty="0"/>
              <a:t> through: </a:t>
            </a:r>
            <a:endParaRPr dirty="0"/>
          </a:p>
          <a:p>
            <a:pPr lvl="2">
              <a:defRPr/>
            </a:pPr>
            <a:r>
              <a:rPr lang="en-US" sz="1400" b="1" dirty="0">
                <a:latin typeface="+mn-lt"/>
              </a:rPr>
              <a:t>E</a:t>
            </a:r>
            <a:r>
              <a:rPr lang="en-US" sz="1400" b="1" dirty="0">
                <a:latin typeface="+mn-lt"/>
                <a:cs typeface="Arial"/>
              </a:rPr>
              <a:t>arly physics experiments with FAIR equipment at GSI</a:t>
            </a:r>
            <a:endParaRPr lang="en-GB" sz="1400" dirty="0">
              <a:latin typeface="+mn-lt"/>
            </a:endParaRPr>
          </a:p>
          <a:p>
            <a:pPr marL="685800" lvl="2" indent="0">
              <a:buNone/>
              <a:defRPr/>
            </a:pPr>
            <a:r>
              <a:rPr lang="en-US" sz="1400" dirty="0">
                <a:latin typeface="+mn-lt"/>
              </a:rPr>
              <a:t>combined with:</a:t>
            </a:r>
            <a:endParaRPr dirty="0"/>
          </a:p>
          <a:p>
            <a:pPr lvl="2">
              <a:defRPr/>
            </a:pPr>
            <a:r>
              <a:rPr lang="en-US" sz="1400" b="1" dirty="0">
                <a:latin typeface="+mn-lt"/>
              </a:rPr>
              <a:t>T</a:t>
            </a:r>
            <a:r>
              <a:rPr lang="en-US" sz="1400" b="1" dirty="0">
                <a:latin typeface="+mn-lt"/>
                <a:cs typeface="Arial"/>
              </a:rPr>
              <a:t>esting and commissioning </a:t>
            </a:r>
            <a:r>
              <a:rPr lang="en-US" sz="1400" dirty="0">
                <a:latin typeface="+mn-lt"/>
                <a:cs typeface="Arial"/>
              </a:rPr>
              <a:t>of new accelerators and detector instrumentation </a:t>
            </a:r>
            <a:endParaRPr dirty="0"/>
          </a:p>
          <a:p>
            <a:pPr lvl="2">
              <a:defRPr/>
            </a:pPr>
            <a:r>
              <a:rPr lang="en-US" sz="1400" dirty="0">
                <a:latin typeface="+mn-lt"/>
              </a:rPr>
              <a:t>P</a:t>
            </a:r>
            <a:r>
              <a:rPr lang="en-US" sz="1400" dirty="0">
                <a:latin typeface="+mn-lt"/>
                <a:cs typeface="Arial"/>
              </a:rPr>
              <a:t>reserving and </a:t>
            </a:r>
            <a:r>
              <a:rPr lang="en-US" sz="1400" dirty="0">
                <a:latin typeface="+mn-lt"/>
              </a:rPr>
              <a:t>extending</a:t>
            </a:r>
            <a:r>
              <a:rPr lang="en-US" sz="1400" dirty="0">
                <a:latin typeface="+mn-lt"/>
                <a:cs typeface="Arial"/>
              </a:rPr>
              <a:t> the </a:t>
            </a:r>
            <a:r>
              <a:rPr lang="en-US" sz="1400" b="1" dirty="0">
                <a:latin typeface="+mn-lt"/>
                <a:cs typeface="Arial"/>
              </a:rPr>
              <a:t>FAIR</a:t>
            </a:r>
            <a:r>
              <a:rPr lang="en-US" sz="1400" dirty="0">
                <a:latin typeface="+mn-lt"/>
                <a:cs typeface="Arial"/>
              </a:rPr>
              <a:t> </a:t>
            </a:r>
            <a:r>
              <a:rPr lang="en-US" sz="1400" b="1" dirty="0">
                <a:latin typeface="+mn-lt"/>
                <a:cs typeface="Arial"/>
              </a:rPr>
              <a:t>science community</a:t>
            </a:r>
            <a:endParaRPr lang="en-US" sz="1400" b="1" dirty="0">
              <a:latin typeface="Arial"/>
              <a:cs typeface="Arial"/>
            </a:endParaRPr>
          </a:p>
          <a:p>
            <a:pPr marL="685800" lvl="2" indent="0">
              <a:buClr>
                <a:srgbClr val="FDBB63"/>
              </a:buClr>
              <a:buFont typeface="Wingdings"/>
              <a:buNone/>
              <a:defRPr/>
            </a:pPr>
            <a:endParaRPr lang="en-GB" sz="1250" b="1" dirty="0"/>
          </a:p>
          <a:p>
            <a:pPr lvl="1">
              <a:defRPr/>
            </a:pPr>
            <a:r>
              <a:rPr lang="en-GB" sz="1400" b="1" dirty="0">
                <a:latin typeface="+mn-lt"/>
              </a:rPr>
              <a:t>Upgrade of existing GSI facilities </a:t>
            </a:r>
            <a:r>
              <a:rPr lang="en-GB" sz="1400" dirty="0">
                <a:latin typeface="+mn-lt"/>
              </a:rPr>
              <a:t>for the </a:t>
            </a:r>
            <a:r>
              <a:rPr lang="en-GB" sz="1400" b="1" dirty="0">
                <a:latin typeface="+mn-lt"/>
              </a:rPr>
              <a:t>FAIR operation</a:t>
            </a:r>
            <a:endParaRPr lang="en-GB" sz="1400" b="1" dirty="0">
              <a:latin typeface="Arial"/>
            </a:endParaRPr>
          </a:p>
          <a:p>
            <a:pPr marL="342900" lvl="1" indent="0">
              <a:buClr>
                <a:srgbClr val="FDBB63"/>
              </a:buClr>
              <a:buFont typeface="Wingdings"/>
              <a:buNone/>
              <a:defRPr/>
            </a:pPr>
            <a:r>
              <a:rPr lang="en-GB" sz="1400" b="1" dirty="0">
                <a:latin typeface="Arial"/>
              </a:rPr>
              <a:t> </a:t>
            </a:r>
            <a:endParaRPr dirty="0"/>
          </a:p>
          <a:p>
            <a:pPr lvl="1">
              <a:defRPr/>
            </a:pPr>
            <a:r>
              <a:rPr lang="en-GB" sz="1400" b="1" dirty="0">
                <a:latin typeface="+mn-lt"/>
                <a:cs typeface="Calibri"/>
              </a:rPr>
              <a:t>Build a modern campus </a:t>
            </a:r>
            <a:r>
              <a:rPr lang="en-GB" sz="1400" dirty="0">
                <a:latin typeface="+mn-lt"/>
                <a:cs typeface="Calibri"/>
              </a:rPr>
              <a:t>with appropriate infrastructure for the employees and international users</a:t>
            </a:r>
            <a:endParaRPr lang="en-GB" sz="1400" dirty="0">
              <a:latin typeface="+mn-lt"/>
            </a:endParaRP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93632" y="1104099"/>
            <a:ext cx="2365269" cy="1835043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21</a:t>
            </a:fld>
            <a:endParaRPr lang="de-D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C53CDE-39B7-BB46-161A-66C890220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/>
              <a:t>FAIR Status, RRBs14, Thomas Nilsson</a:t>
            </a:r>
          </a:p>
        </p:txBody>
      </p:sp>
    </p:spTree>
    <p:extLst>
      <p:ext uri="{BB962C8B-B14F-4D97-AF65-F5344CB8AC3E}">
        <p14:creationId xmlns:p14="http://schemas.microsoft.com/office/powerpoint/2010/main" val="2164473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B8FEA9-88C4-4FFB-9C88-ADE400A0F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A7810-DB06-4A6F-AA71-4694827F6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Beamtime</a:t>
            </a:r>
            <a:r>
              <a:rPr lang="de-DE" dirty="0"/>
              <a:t> 2025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E67C0-B455-43A5-B9AB-A77B5743F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6E074C39-DD8A-4707-8DBF-5F3F5EEC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128" y="939237"/>
            <a:ext cx="2248967" cy="28132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5436BB3A-1A37-45DA-995A-EE1D9E2F3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53" y="1327655"/>
            <a:ext cx="2244799" cy="28080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AB15F4FE-C256-40EE-9B57-07CB4DFEE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549" y="1710859"/>
            <a:ext cx="2236463" cy="27976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03D4BEE6-7F1D-47B0-888B-C04715850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072" y="2083637"/>
            <a:ext cx="2244800" cy="28080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1488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316800" y="129600"/>
            <a:ext cx="7124913" cy="701284"/>
          </a:xfrm>
        </p:spPr>
        <p:txBody>
          <a:bodyPr/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GSI </a:t>
            </a:r>
            <a:r>
              <a:rPr lang="de-DE">
                <a:latin typeface="Calibri"/>
                <a:cs typeface="Calibri"/>
              </a:rPr>
              <a:t>– </a:t>
            </a:r>
            <a:r>
              <a:rPr lang="en-US" b="1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Facts and Numbers</a:t>
            </a:r>
            <a:endParaRPr/>
          </a:p>
        </p:txBody>
      </p:sp>
      <p:grpSp>
        <p:nvGrpSpPr>
          <p:cNvPr id="14" name="Gruppieren 13"/>
          <p:cNvGrpSpPr/>
          <p:nvPr/>
        </p:nvGrpSpPr>
        <p:grpSpPr bwMode="auto">
          <a:xfrm>
            <a:off x="3789218" y="950180"/>
            <a:ext cx="5235829" cy="1927638"/>
            <a:chOff x="4476351" y="713743"/>
            <a:chExt cx="4488830" cy="1916788"/>
          </a:xfrm>
        </p:grpSpPr>
        <p:sp>
          <p:nvSpPr>
            <p:cNvPr id="15" name="Rechteck 14"/>
            <p:cNvSpPr/>
            <p:nvPr/>
          </p:nvSpPr>
          <p:spPr bwMode="auto">
            <a:xfrm>
              <a:off x="4476351" y="713743"/>
              <a:ext cx="4488830" cy="1916788"/>
            </a:xfrm>
            <a:prstGeom prst="rect">
              <a:avLst/>
            </a:prstGeom>
            <a:solidFill>
              <a:sysClr val="window" lastClr="FFFFFF">
                <a:lumMod val="85000"/>
                <a:alpha val="44961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15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Inhaltsplatzhalter 1"/>
            <p:cNvSpPr txBox="1"/>
            <p:nvPr/>
          </p:nvSpPr>
          <p:spPr bwMode="auto">
            <a:xfrm>
              <a:off x="4486122" y="720276"/>
              <a:ext cx="4435355" cy="319299"/>
            </a:xfrm>
            <a:prstGeom prst="rect">
              <a:avLst/>
            </a:prstGeom>
            <a:grpFill/>
          </p:spPr>
          <p:txBody>
            <a:bodyPr vert="horz" lIns="58670" tIns="29335" rIns="58670" bIns="29335" rtlCol="0">
              <a:noAutofit/>
            </a:bodyPr>
            <a:lstStyle>
              <a:lvl1pPr marL="300612" indent="-300612" algn="l" defTabSz="400816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21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1pPr>
              <a:lvl2pPr marL="651326" indent="-250510" algn="l" defTabSz="400816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75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2pPr>
              <a:lvl3pPr marL="1002040" indent="-200408" algn="l" defTabSz="400816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6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3pPr>
              <a:lvl4pPr marL="1402855" indent="-200408" algn="l" defTabSz="400816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4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4pPr>
              <a:lvl5pPr marL="1803671" indent="-200408" algn="l" defTabSz="400816">
                <a:spcBef>
                  <a:spcPts val="0"/>
                </a:spcBef>
                <a:buClr>
                  <a:srgbClr val="FDBB63"/>
                </a:buClr>
                <a:buFont typeface="Wingdings"/>
                <a:buChar char="§"/>
                <a:defRPr sz="125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5pPr>
              <a:lvl6pPr marL="2204487" indent="-200408" algn="l" defTabSz="400816">
                <a:spcBef>
                  <a:spcPts val="0"/>
                </a:spcBef>
                <a:buFont typeface="Arial"/>
                <a:buChar char="•"/>
                <a:defRPr sz="17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5303" indent="-200408" algn="l" defTabSz="400816">
                <a:spcBef>
                  <a:spcPts val="0"/>
                </a:spcBef>
                <a:buFont typeface="Arial"/>
                <a:buChar char="•"/>
                <a:defRPr sz="17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6119" indent="-200408" algn="l" defTabSz="400816">
                <a:spcBef>
                  <a:spcPts val="0"/>
                </a:spcBef>
                <a:buFont typeface="Arial"/>
                <a:buChar char="•"/>
                <a:defRPr sz="17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06934" indent="-200408" algn="l" defTabSz="400816">
                <a:spcBef>
                  <a:spcPts val="0"/>
                </a:spcBef>
                <a:buFont typeface="Arial"/>
                <a:buChar char="•"/>
                <a:defRPr sz="17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00816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BB63"/>
                </a:buClr>
                <a:buSzTx/>
                <a:buFont typeface="Wingdings"/>
                <a:buNone/>
                <a:defRPr/>
              </a:pPr>
              <a:r>
                <a:rPr lang="de-DE" sz="1400" b="1" i="0" u="none" strike="noStrike" cap="none" spc="0">
                  <a:ln>
                    <a:noFill/>
                  </a:ln>
                  <a:solidFill>
                    <a:srgbClr val="333333"/>
                  </a:solidFill>
                  <a:latin typeface="Arial"/>
                  <a:ea typeface="+mn-ea"/>
                  <a:cs typeface="Arial"/>
                </a:rPr>
                <a:t>Helmholtz Institute Jena (HI Jena)</a:t>
              </a:r>
              <a:endParaRPr/>
            </a:p>
          </p:txBody>
        </p:sp>
        <p:pic>
          <p:nvPicPr>
            <p:cNvPr id="17" name="Picture 32" descr="A picture containing building, tree, outdoor, house&#10;&#10;Description automatically generated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140784" y="1050443"/>
              <a:ext cx="1780693" cy="752966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 bwMode="auto">
          <a:xfrm>
            <a:off x="3789218" y="2996269"/>
            <a:ext cx="5235829" cy="1848824"/>
          </a:xfrm>
          <a:prstGeom prst="rect">
            <a:avLst/>
          </a:prstGeom>
          <a:solidFill>
            <a:sysClr val="window" lastClr="FFFFFF">
              <a:lumMod val="85000"/>
              <a:alpha val="44961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15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9" name="Inhaltsplatzhalter 1"/>
          <p:cNvSpPr txBox="1"/>
          <p:nvPr/>
        </p:nvSpPr>
        <p:spPr bwMode="auto">
          <a:xfrm>
            <a:off x="3879256" y="3272203"/>
            <a:ext cx="4906257" cy="1691341"/>
          </a:xfrm>
          <a:prstGeom prst="rect">
            <a:avLst/>
          </a:prstGeom>
        </p:spPr>
        <p:txBody>
          <a:bodyPr vert="horz" lIns="58670" tIns="29335" rIns="58670" bIns="29335" rtlCol="0">
            <a:noAutofit/>
          </a:bodyPr>
          <a:lstStyle>
            <a:lvl1pPr marL="300612" indent="-300612" algn="l" defTabSz="400816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1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51326" indent="-250510" algn="l" defTabSz="400816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7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002040" indent="-200408" algn="l" defTabSz="400816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402855" indent="-200408" algn="l" defTabSz="400816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803671" indent="-200408" algn="l" defTabSz="400816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204487" indent="-200408" algn="l" defTabSz="400816">
              <a:spcBef>
                <a:spcPts val="0"/>
              </a:spcBef>
              <a:buFont typeface="Arial"/>
              <a:buChar char="•"/>
              <a:defRPr sz="1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5303" indent="-200408" algn="l" defTabSz="400816">
              <a:spcBef>
                <a:spcPts val="0"/>
              </a:spcBef>
              <a:buFont typeface="Arial"/>
              <a:buChar char="•"/>
              <a:defRPr sz="1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6119" indent="-200408" algn="l" defTabSz="400816">
              <a:spcBef>
                <a:spcPts val="0"/>
              </a:spcBef>
              <a:buFont typeface="Arial"/>
              <a:buChar char="•"/>
              <a:defRPr sz="1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934" indent="-200408" algn="l" defTabSz="400816">
              <a:spcBef>
                <a:spcPts val="0"/>
              </a:spcBef>
              <a:buFont typeface="Arial"/>
              <a:buChar char="•"/>
              <a:defRPr sz="17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Founded in June 2009</a:t>
            </a:r>
            <a:endParaRPr dirty="0"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Affiliated to Johannes </a:t>
            </a:r>
            <a:endParaRPr dirty="0"/>
          </a:p>
          <a:p>
            <a:pPr marL="0" marR="0" lvl="0" indent="0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None/>
              <a:defRPr/>
            </a:pPr>
            <a:r>
              <a:rPr lang="en-US" sz="1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      Gutenberg University Mainz</a:t>
            </a:r>
            <a:endParaRPr dirty="0"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Budget (2023): 6.9 Mio €</a:t>
            </a:r>
            <a:endParaRPr dirty="0"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Arial"/>
                <a:ea typeface="+mn-ea"/>
                <a:cs typeface="Arial"/>
              </a:rPr>
              <a:t>Employees (2023): 50</a:t>
            </a:r>
            <a:endParaRPr dirty="0"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dirty="0">
                <a:solidFill>
                  <a:schemeClr val="tx1"/>
                </a:solidFill>
              </a:rPr>
              <a:t>Expertise: fundamental physics, strong interaction, </a:t>
            </a:r>
            <a:r>
              <a:rPr lang="en-US" sz="1400" dirty="0" err="1">
                <a:solidFill>
                  <a:schemeClr val="tx1"/>
                </a:solidFill>
              </a:rPr>
              <a:t>superheavies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s.c.</a:t>
            </a:r>
            <a:r>
              <a:rPr lang="en-US" sz="1400" dirty="0">
                <a:solidFill>
                  <a:schemeClr val="tx1"/>
                </a:solidFill>
              </a:rPr>
              <a:t> accelerators and detector technology</a:t>
            </a:r>
            <a:endParaRPr lang="en-US" sz="1400" b="0" i="0" u="none" strike="noStrike" cap="none" spc="0" dirty="0">
              <a:ln>
                <a:noFill/>
              </a:ln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14631" y="3120393"/>
            <a:ext cx="1628633" cy="1116421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3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 bwMode="auto">
          <a:xfrm>
            <a:off x="4589039" y="1544337"/>
            <a:ext cx="2049649" cy="12572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endParaRPr lang="de-DE"/>
          </a:p>
        </p:txBody>
      </p:sp>
      <p:sp>
        <p:nvSpPr>
          <p:cNvPr id="21" name="Textfeld 20"/>
          <p:cNvSpPr txBox="1"/>
          <p:nvPr/>
        </p:nvSpPr>
        <p:spPr bwMode="auto">
          <a:xfrm>
            <a:off x="3879256" y="1294162"/>
            <a:ext cx="45023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Founded</a:t>
            </a:r>
            <a:r>
              <a:rPr lang="de-DE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 in June 2009</a:t>
            </a:r>
            <a:endParaRPr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Affiliated to Friedrich </a:t>
            </a:r>
            <a:endParaRPr/>
          </a:p>
          <a:p>
            <a:pPr marL="0" marR="0" lvl="0" indent="0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None/>
              <a:defRPr/>
            </a:pPr>
            <a:r>
              <a:rPr lang="en-US" sz="1400"/>
              <a:t>      </a:t>
            </a:r>
            <a:r>
              <a:rPr lang="en-US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Schiller University Jena</a:t>
            </a:r>
            <a:endParaRPr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Budget (2023): 6.9 </a:t>
            </a:r>
            <a:r>
              <a:rPr lang="de-DE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Mio € </a:t>
            </a:r>
            <a:endParaRPr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Employees</a:t>
            </a:r>
            <a:r>
              <a:rPr lang="de-DE" sz="1400" b="0" i="0" u="none" strike="noStrike" cap="none" spc="0">
                <a:ln>
                  <a:noFill/>
                </a:ln>
                <a:solidFill>
                  <a:srgbClr val="333333"/>
                </a:solidFill>
                <a:ea typeface="+mn-ea"/>
                <a:cs typeface="Arial"/>
              </a:rPr>
              <a:t> (2023): 65</a:t>
            </a:r>
            <a:endParaRPr/>
          </a:p>
          <a:p>
            <a:pPr marL="300612" marR="0" lvl="0" indent="-300612" algn="l" defTabSz="400816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de-DE" sz="1400">
                <a:solidFill>
                  <a:srgbClr val="333333"/>
                </a:solidFill>
                <a:cs typeface="Arial"/>
              </a:rPr>
              <a:t>Expertise: </a:t>
            </a:r>
            <a:r>
              <a:rPr lang="de-DE" sz="1400">
                <a:cs typeface="Arial"/>
              </a:rPr>
              <a:t>fundamental physics, </a:t>
            </a:r>
            <a:r>
              <a:rPr lang="en-US" sz="1400">
                <a:cs typeface="Arial"/>
              </a:rPr>
              <a:t>high-power lasers, laser-particle acceleration, X-ray technologies</a:t>
            </a:r>
            <a:endParaRPr lang="de-DE" sz="1400" b="0" i="0" u="none" strike="noStrike" cap="none" spc="0">
              <a:ln>
                <a:noFill/>
              </a:ln>
              <a:ea typeface="+mn-ea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4738979" y="3067901"/>
            <a:ext cx="314871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defRPr/>
            </a:pPr>
            <a:endParaRPr lang="de-DE"/>
          </a:p>
        </p:txBody>
      </p:sp>
      <p:sp>
        <p:nvSpPr>
          <p:cNvPr id="24" name="Textfeld 23"/>
          <p:cNvSpPr txBox="1"/>
          <p:nvPr/>
        </p:nvSpPr>
        <p:spPr bwMode="auto">
          <a:xfrm>
            <a:off x="3789218" y="2990410"/>
            <a:ext cx="3793374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sz="1400" b="1" i="0" u="none" strike="noStrike" cap="none" spc="0">
                <a:ln>
                  <a:noFill/>
                </a:ln>
                <a:solidFill>
                  <a:srgbClr val="333333"/>
                </a:solidFill>
                <a:latin typeface="Arial"/>
                <a:ea typeface="+mn-ea"/>
                <a:cs typeface="Arial"/>
              </a:rPr>
              <a:t>Helmholtz Institute Mainz (HIM)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5086" y="1142747"/>
            <a:ext cx="2710955" cy="35228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306321" y="-18408"/>
            <a:ext cx="7072979" cy="701284"/>
          </a:xfrm>
        </p:spPr>
        <p:txBody>
          <a:bodyPr/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>
                <a:solidFill>
                  <a:prstClr val="black"/>
                </a:solidFill>
                <a:latin typeface="+mj-lt"/>
                <a:cs typeface="Calibri"/>
              </a:rPr>
              <a:t>GSI: Unique </a:t>
            </a:r>
            <a:r>
              <a:rPr lang="de-DE" dirty="0" err="1">
                <a:solidFill>
                  <a:prstClr val="black"/>
                </a:solidFill>
                <a:latin typeface="+mj-lt"/>
                <a:cs typeface="Calibri"/>
              </a:rPr>
              <a:t>Accelerator</a:t>
            </a:r>
            <a:r>
              <a:rPr lang="de-DE" dirty="0">
                <a:solidFill>
                  <a:prstClr val="black"/>
                </a:solidFill>
                <a:latin typeface="+mj-lt"/>
                <a:cs typeface="Calibri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+mj-lt"/>
                <a:cs typeface="Calibri"/>
              </a:rPr>
              <a:t>Complex</a:t>
            </a:r>
            <a:r>
              <a:rPr lang="de-DE" dirty="0">
                <a:solidFill>
                  <a:prstClr val="black"/>
                </a:solidFill>
                <a:latin typeface="+mj-lt"/>
                <a:cs typeface="Calibri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+mj-lt"/>
                <a:cs typeface="Calibri"/>
              </a:rPr>
              <a:t>for</a:t>
            </a:r>
            <a:r>
              <a:rPr lang="de-DE" dirty="0">
                <a:solidFill>
                  <a:prstClr val="black"/>
                </a:solidFill>
                <a:latin typeface="+mj-lt"/>
                <a:cs typeface="Calibri"/>
              </a:rPr>
              <a:t> Heavy Ions</a:t>
            </a:r>
            <a:endParaRPr lang="en-US" b="1" i="0" u="none" strike="noStrike" cap="none" spc="0" dirty="0">
              <a:ln>
                <a:noFill/>
              </a:ln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CBDDA-5CCF-8748-8988-9DC6C8981774}" type="slidenum">
              <a:rPr lang="de-DE" sz="750" b="0" i="0" u="none" strike="noStrike" cap="none" spc="0">
                <a:ln>
                  <a:noFill/>
                </a:ln>
                <a:solidFill>
                  <a:srgbClr val="333333"/>
                </a:solidFill>
                <a:latin typeface="Arial"/>
                <a:ea typeface="+mn-ea"/>
                <a:cs typeface="Arial"/>
              </a:rPr>
              <a:t>4</a:t>
            </a:fld>
            <a:endParaRPr lang="de-DE" sz="750" b="0" i="0" u="none" strike="noStrike" cap="none" spc="0">
              <a:ln>
                <a:noFill/>
              </a:ln>
              <a:solidFill>
                <a:srgbClr val="333333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-514350" y="2105739"/>
            <a:ext cx="1587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1" name="Grafik 20"/>
          <p:cNvPicPr/>
          <p:nvPr/>
        </p:nvPicPr>
        <p:blipFill>
          <a:blip r:embed="rId2"/>
          <a:stretch/>
        </p:blipFill>
        <p:spPr bwMode="auto">
          <a:xfrm>
            <a:off x="188686" y="945029"/>
            <a:ext cx="8384419" cy="396945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 bwMode="auto">
          <a:xfrm>
            <a:off x="236818" y="3468915"/>
            <a:ext cx="2008058" cy="14220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Ion Sources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High-Current Injector</a:t>
            </a:r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High-Charge Injector</a:t>
            </a:r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UNILAC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Low-Energy Exp. Hall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Transfer Channel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SIS18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HITRAP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FRS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ESR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High-Energy Exp. Hall</a:t>
            </a:r>
            <a:endParaRPr/>
          </a:p>
          <a:p>
            <a:pPr marL="228600" marR="0" lvl="0" indent="-22860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de-DE" sz="700" b="1" i="1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Cryring @ ESR</a:t>
            </a:r>
            <a:endParaRPr/>
          </a:p>
        </p:txBody>
      </p:sp>
      <p:sp>
        <p:nvSpPr>
          <p:cNvPr id="25" name="Textfeld 24"/>
          <p:cNvSpPr txBox="1"/>
          <p:nvPr/>
        </p:nvSpPr>
        <p:spPr bwMode="auto">
          <a:xfrm>
            <a:off x="2698750" y="4272318"/>
            <a:ext cx="4068023" cy="276999"/>
          </a:xfrm>
          <a:prstGeom prst="rect">
            <a:avLst/>
          </a:prstGeom>
          <a:solidFill>
            <a:srgbClr val="FFE9A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Coupling: Fragment Separator – Storage &amp; Cooling Rings</a:t>
            </a:r>
            <a:endParaRPr/>
          </a:p>
        </p:txBody>
      </p:sp>
      <p:sp>
        <p:nvSpPr>
          <p:cNvPr id="49" name="Textfeld 48"/>
          <p:cNvSpPr txBox="1"/>
          <p:nvPr/>
        </p:nvSpPr>
        <p:spPr bwMode="auto">
          <a:xfrm>
            <a:off x="2168566" y="2956901"/>
            <a:ext cx="2006600" cy="276999"/>
          </a:xfrm>
          <a:prstGeom prst="rect">
            <a:avLst/>
          </a:prstGeom>
          <a:solidFill>
            <a:srgbClr val="FFE9A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UNILAC: 3.6 – 11.4 MeV/u</a:t>
            </a:r>
          </a:p>
        </p:txBody>
      </p:sp>
      <p:sp>
        <p:nvSpPr>
          <p:cNvPr id="48" name="Textfeld 47"/>
          <p:cNvSpPr txBox="1"/>
          <p:nvPr/>
        </p:nvSpPr>
        <p:spPr bwMode="auto">
          <a:xfrm>
            <a:off x="763875" y="2107814"/>
            <a:ext cx="1746190" cy="276999"/>
          </a:xfrm>
          <a:prstGeom prst="rect">
            <a:avLst/>
          </a:prstGeom>
          <a:solidFill>
            <a:srgbClr val="FFE9A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Ions: proton</a:t>
            </a: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 – </a:t>
            </a:r>
            <a:r>
              <a: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uranium</a:t>
            </a:r>
            <a:endParaRPr/>
          </a:p>
        </p:txBody>
      </p:sp>
      <p:sp>
        <p:nvSpPr>
          <p:cNvPr id="26" name="Textfeld 25"/>
          <p:cNvSpPr txBox="1"/>
          <p:nvPr/>
        </p:nvSpPr>
        <p:spPr bwMode="auto">
          <a:xfrm>
            <a:off x="5382894" y="1315354"/>
            <a:ext cx="2180698" cy="276999"/>
          </a:xfrm>
          <a:prstGeom prst="rect">
            <a:avLst/>
          </a:prstGeom>
          <a:solidFill>
            <a:srgbClr val="FFE9A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Highest heavy-ion intensities</a:t>
            </a:r>
            <a:endParaRPr/>
          </a:p>
        </p:txBody>
      </p:sp>
      <p:sp>
        <p:nvSpPr>
          <p:cNvPr id="50" name="Textfeld 49"/>
          <p:cNvSpPr txBox="1"/>
          <p:nvPr/>
        </p:nvSpPr>
        <p:spPr bwMode="auto">
          <a:xfrm>
            <a:off x="5225455" y="993495"/>
            <a:ext cx="3082636" cy="276999"/>
          </a:xfrm>
          <a:prstGeom prst="rect">
            <a:avLst/>
          </a:prstGeom>
          <a:solidFill>
            <a:srgbClr val="FFE9A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+mn-cs"/>
              </a:rPr>
              <a:t>SIS18: 1 – 2 GeV/u for ions, 4.5 GeV for 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8786-4AAF-4BA5-ABBC-92EE3C83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>
                <a:solidFill>
                  <a:prstClr val="black"/>
                </a:solidFill>
                <a:latin typeface="+mj-lt"/>
                <a:ea typeface="+mn-ea"/>
              </a:rPr>
              <a:t>… </a:t>
            </a:r>
            <a:r>
              <a:rPr lang="de-DE" sz="2000" dirty="0" err="1">
                <a:solidFill>
                  <a:prstClr val="black"/>
                </a:solidFill>
                <a:latin typeface="+mj-lt"/>
                <a:ea typeface="+mn-ea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+mj-lt"/>
                <a:ea typeface="+mn-ea"/>
              </a:rPr>
              <a:t>cutting-edge</a:t>
            </a:r>
            <a:r>
              <a:rPr lang="de-DE" sz="2000" dirty="0">
                <a:solidFill>
                  <a:prstClr val="black"/>
                </a:solidFill>
                <a:latin typeface="+mj-lt"/>
                <a:ea typeface="+mn-ea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+mj-lt"/>
                <a:ea typeface="+mn-ea"/>
              </a:rPr>
              <a:t>instrumentation</a:t>
            </a:r>
            <a:br>
              <a:rPr lang="en-US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lt"/>
                <a:cs typeface="Arial"/>
              </a:rPr>
            </a:b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lt"/>
                <a:cs typeface="Arial"/>
              </a:rPr>
              <a:t>CALIFA@R</a:t>
            </a:r>
            <a:r>
              <a:rPr lang="en-US" b="1" i="0" u="none" strike="noStrike" cap="none" spc="0" baseline="30000" dirty="0">
                <a:ln>
                  <a:noFill/>
                </a:ln>
                <a:solidFill>
                  <a:prstClr val="black"/>
                </a:solidFill>
                <a:latin typeface="+mj-lt"/>
                <a:cs typeface="Arial"/>
              </a:rPr>
              <a:t>3</a:t>
            </a:r>
            <a:r>
              <a:rPr lang="en-US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lt"/>
                <a:cs typeface="Arial"/>
              </a:rPr>
              <a:t>B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6384B2-D3DB-44CD-A39A-48EE6E723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744778"/>
            <a:ext cx="4040188" cy="2735031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8A0E3D-FCF6-4B67-9ABF-E092ADDCE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dirty="0"/>
              <a:t>HADES</a:t>
            </a: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57DF3AA-C0C1-480A-AA5D-38D1096F78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765329"/>
            <a:ext cx="4041775" cy="2693930"/>
          </a:xfrm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CBDDA-5CCF-8748-8988-9DC6C8981774}" type="slidenum">
              <a:rPr lang="de-DE" sz="750" b="0" i="0" u="none" strike="noStrike" cap="none" spc="0">
                <a:ln>
                  <a:noFill/>
                </a:ln>
                <a:solidFill>
                  <a:srgbClr val="333333"/>
                </a:solidFill>
                <a:latin typeface="Arial"/>
                <a:ea typeface="+mn-ea"/>
                <a:cs typeface="Arial"/>
              </a:rPr>
              <a:t>5</a:t>
            </a:fld>
            <a:endParaRPr lang="de-DE" sz="750" b="0" i="0" u="none" strike="noStrike" cap="none" spc="0">
              <a:ln>
                <a:noFill/>
              </a:ln>
              <a:solidFill>
                <a:srgbClr val="333333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-514350" y="2105739"/>
            <a:ext cx="1587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3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316800" y="129600"/>
            <a:ext cx="7072979" cy="701284"/>
          </a:xfrm>
        </p:spPr>
        <p:txBody>
          <a:bodyPr/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+mj-lt"/>
                <a:cs typeface="Arial"/>
              </a:rPr>
              <a:t>Forefront IT Developments</a:t>
            </a:r>
            <a:endParaRPr dirty="0"/>
          </a:p>
        </p:txBody>
      </p:sp>
      <p:pic>
        <p:nvPicPr>
          <p:cNvPr id="7" name="Bild 7"/>
          <p:cNvPicPr>
            <a:picLocks noChangeAspect="1"/>
          </p:cNvPicPr>
          <p:nvPr/>
        </p:nvPicPr>
        <p:blipFill>
          <a:blip r:embed="rId2"/>
          <a:srcRect l="2" r="11757"/>
          <a:stretch/>
        </p:blipFill>
        <p:spPr bwMode="auto">
          <a:xfrm>
            <a:off x="13093" y="957881"/>
            <a:ext cx="4412973" cy="301635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6066" y="892731"/>
            <a:ext cx="4677288" cy="3081508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 bwMode="auto">
          <a:xfrm>
            <a:off x="3847555" y="875759"/>
            <a:ext cx="999306" cy="967040"/>
            <a:chOff x="4696247" y="1152000"/>
            <a:chExt cx="1300331" cy="1258346"/>
          </a:xfrm>
        </p:grpSpPr>
        <p:sp>
          <p:nvSpPr>
            <p:cNvPr id="14" name="Rechteck 13"/>
            <p:cNvSpPr/>
            <p:nvPr/>
          </p:nvSpPr>
          <p:spPr bwMode="auto">
            <a:xfrm>
              <a:off x="4696247" y="1152000"/>
              <a:ext cx="1300331" cy="1258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2742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7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724300" y="1152000"/>
              <a:ext cx="1245914" cy="1245914"/>
            </a:xfrm>
            <a:prstGeom prst="rect">
              <a:avLst/>
            </a:prstGeom>
          </p:spPr>
        </p:pic>
      </p:grpSp>
      <p:sp>
        <p:nvSpPr>
          <p:cNvPr id="16" name="Inhaltsplatzhalter 2"/>
          <p:cNvSpPr>
            <a:spLocks noGrp="1"/>
          </p:cNvSpPr>
          <p:nvPr>
            <p:ph idx="1"/>
          </p:nvPr>
        </p:nvSpPr>
        <p:spPr bwMode="auto">
          <a:xfrm>
            <a:off x="757685" y="4036086"/>
            <a:ext cx="7674317" cy="8080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1400" dirty="0"/>
              <a:t>Green IT &amp; Big Data </a:t>
            </a:r>
            <a:endParaRPr dirty="0"/>
          </a:p>
          <a:p>
            <a:pPr>
              <a:defRPr/>
            </a:pPr>
            <a:r>
              <a:rPr lang="en-US" sz="1400" dirty="0"/>
              <a:t>Energy-efficient high-performance computing</a:t>
            </a:r>
            <a:r>
              <a:rPr lang="de-DE" sz="1400" dirty="0"/>
              <a:t> </a:t>
            </a:r>
            <a:endParaRPr sz="1400" dirty="0"/>
          </a:p>
          <a:p>
            <a:pPr>
              <a:defRPr/>
            </a:pPr>
            <a:r>
              <a:rPr lang="en-US" sz="1400" dirty="0"/>
              <a:t>AI innovation lab of the Hessian Center for Artificial Intelligence (hessian.AI)</a:t>
            </a:r>
          </a:p>
          <a:p>
            <a:pPr>
              <a:defRPr/>
            </a:pPr>
            <a:r>
              <a:rPr lang="en-US" sz="1400" dirty="0"/>
              <a:t>600 nodes/54.000 cores/400 GPUs (2023) 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CBDDA-5CCF-8748-8988-9DC6C8981774}" type="slidenum">
              <a:rPr lang="de-DE" sz="750" b="0" i="0" u="none" strike="noStrike" cap="none" spc="0">
                <a:ln>
                  <a:noFill/>
                </a:ln>
                <a:solidFill>
                  <a:srgbClr val="333333"/>
                </a:solidFill>
                <a:latin typeface="Arial"/>
                <a:ea typeface="+mn-ea"/>
                <a:cs typeface="Arial"/>
              </a:rPr>
              <a:t>6</a:t>
            </a:fld>
            <a:endParaRPr lang="de-DE" sz="750" b="0" i="0" u="none" strike="noStrike" cap="none" spc="0">
              <a:ln>
                <a:noFill/>
              </a:ln>
              <a:solidFill>
                <a:srgbClr val="333333"/>
              </a:solidFill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201950"/>
            <a:ext cx="9104244" cy="452875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7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 bwMode="auto">
          <a:xfrm>
            <a:off x="189375" y="3177068"/>
            <a:ext cx="2786054" cy="1549508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800" b="1" i="0" u="none" strike="noStrike" cap="none" spc="0">
                <a:ln>
                  <a:noFill/>
                </a:ln>
                <a:solidFill>
                  <a:schemeClr val="accent1"/>
                </a:solidFill>
                <a:latin typeface="Calibri"/>
                <a:ea typeface="Arial"/>
                <a:cs typeface="Calibri"/>
              </a:defRPr>
            </a:lvl1pPr>
          </a:lstStyle>
          <a:p>
            <a:pPr marL="300612" marR="0" lvl="0" indent="-300612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SzTx/>
              <a:buFont typeface="Wingdings"/>
              <a:buChar char="§"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+mn-ea"/>
                <a:cs typeface="Arial"/>
              </a:rPr>
              <a:t>World-leading accelerator laboratory for </a:t>
            </a:r>
            <a:r>
              <a:rPr lang="en-US" sz="1400" b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nuclear and heavy-ion physics</a:t>
            </a:r>
            <a:endParaRPr lang="en-US" sz="14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00612" indent="-300612" algn="l" defTabSz="556184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/>
            </a:pPr>
            <a:r>
              <a:rPr lang="en-US" sz="1400" b="0">
                <a:solidFill>
                  <a:srgbClr val="000000"/>
                </a:solidFill>
                <a:latin typeface="+mn-lt"/>
                <a:cs typeface="Arial"/>
              </a:rPr>
              <a:t>Major scientific results and technical developments for decades</a:t>
            </a:r>
            <a:endParaRPr/>
          </a:p>
        </p:txBody>
      </p:sp>
      <p:sp>
        <p:nvSpPr>
          <p:cNvPr id="10" name="Textfeld 9"/>
          <p:cNvSpPr txBox="1"/>
          <p:nvPr/>
        </p:nvSpPr>
        <p:spPr bwMode="auto">
          <a:xfrm>
            <a:off x="6088743" y="3157035"/>
            <a:ext cx="2865882" cy="154950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 marL="300612" marR="0" lvl="0" indent="-3006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SzTx/>
              <a:buFont typeface="Wingdings"/>
              <a:buChar char="§"/>
              <a:defRPr sz="1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buClr>
                <a:srgbClr val="0070C0"/>
              </a:buClr>
              <a:defRPr/>
            </a:pPr>
            <a:r>
              <a:rPr lang="en-US" sz="1400" dirty="0">
                <a:latin typeface="+mn-lt"/>
              </a:rPr>
              <a:t>Landmark for the European Research Infrastructure (ESFRI) </a:t>
            </a:r>
            <a:endParaRPr dirty="0"/>
          </a:p>
          <a:p>
            <a:pPr>
              <a:buClr>
                <a:srgbClr val="0070C0"/>
              </a:buClr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/>
              </a:rPr>
              <a:t>Top priority for European </a:t>
            </a:r>
            <a:br>
              <a:rPr lang="en-US" sz="1400" dirty="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400" dirty="0">
                <a:solidFill>
                  <a:srgbClr val="000000"/>
                </a:solidFill>
                <a:latin typeface="+mn-lt"/>
                <a:cs typeface="Arial"/>
              </a:rPr>
              <a:t>Nuclear Physics Community</a:t>
            </a:r>
            <a:endParaRPr dirty="0"/>
          </a:p>
          <a:p>
            <a:pPr>
              <a:buClr>
                <a:srgbClr val="0070C0"/>
              </a:buClr>
              <a:defRPr/>
            </a:pPr>
            <a:r>
              <a:rPr lang="en-US" sz="1400" dirty="0">
                <a:latin typeface="+mn-lt"/>
                <a:cs typeface="Arial"/>
              </a:rPr>
              <a:t>Unique scientific program</a:t>
            </a:r>
            <a:endParaRPr lang="en-US" sz="1400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04174" y="1456841"/>
            <a:ext cx="1202178" cy="837619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 bwMode="auto">
          <a:xfrm>
            <a:off x="874608" y="1288675"/>
            <a:ext cx="1123278" cy="400543"/>
            <a:chOff x="3448721" y="5051404"/>
            <a:chExt cx="1123278" cy="400543"/>
          </a:xfrm>
        </p:grpSpPr>
        <p:sp>
          <p:nvSpPr>
            <p:cNvPr id="2" name="Rechteck 1"/>
            <p:cNvSpPr/>
            <p:nvPr/>
          </p:nvSpPr>
          <p:spPr bwMode="auto">
            <a:xfrm>
              <a:off x="3448721" y="5051404"/>
              <a:ext cx="1123278" cy="400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501525" y="5083340"/>
              <a:ext cx="1017669" cy="336672"/>
            </a:xfrm>
            <a:prstGeom prst="rect">
              <a:avLst/>
            </a:prstGeom>
          </p:spPr>
        </p:pic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28842" y="308732"/>
            <a:ext cx="5616231" cy="127370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04CC2F-D85A-8C9B-85F6-D0E71206C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/>
              <a:t>FAIR Status, RRBs14, Thomas Nilsson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0FD01FB0-68E0-5089-3665-04E09D1D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 – Facility </a:t>
            </a:r>
            <a:r>
              <a:rPr lang="de-DE" dirty="0" err="1"/>
              <a:t>for</a:t>
            </a:r>
            <a:r>
              <a:rPr lang="de-DE" dirty="0"/>
              <a:t> Antiproton and Ion Research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485F2-AA07-4187-AE52-28CAA85C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pic>
        <p:nvPicPr>
          <p:cNvPr id="5" name="Grafik 38">
            <a:extLst>
              <a:ext uri="{FF2B5EF4-FFF2-40B4-BE49-F238E27FC236}">
                <a16:creationId xmlns:a16="http://schemas.microsoft.com/office/drawing/2014/main" id="{7A00FCAA-4950-4637-9EA2-DE9721D01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33500" y="982017"/>
            <a:ext cx="7586472" cy="33513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7EE52DB-0187-4A78-A4DB-AA54735485BA}"/>
              </a:ext>
            </a:extLst>
          </p:cNvPr>
          <p:cNvGrpSpPr/>
          <p:nvPr/>
        </p:nvGrpSpPr>
        <p:grpSpPr bwMode="auto">
          <a:xfrm>
            <a:off x="137635" y="1113923"/>
            <a:ext cx="360000" cy="2576847"/>
            <a:chOff x="6318166" y="7031504"/>
            <a:chExt cx="368880" cy="2640418"/>
          </a:xfrm>
        </p:grpSpPr>
        <p:grpSp>
          <p:nvGrpSpPr>
            <p:cNvPr id="7" name="Gruppieren 5">
              <a:extLst>
                <a:ext uri="{FF2B5EF4-FFF2-40B4-BE49-F238E27FC236}">
                  <a16:creationId xmlns:a16="http://schemas.microsoft.com/office/drawing/2014/main" id="{55A89A04-51E0-4A27-B37C-9786241B957A}"/>
                </a:ext>
              </a:extLst>
            </p:cNvPr>
            <p:cNvGrpSpPr/>
            <p:nvPr/>
          </p:nvGrpSpPr>
          <p:grpSpPr bwMode="auto">
            <a:xfrm>
              <a:off x="6318166" y="7031504"/>
              <a:ext cx="368880" cy="2640418"/>
              <a:chOff x="3279162" y="8906035"/>
              <a:chExt cx="368880" cy="2640418"/>
            </a:xfrm>
          </p:grpSpPr>
          <p:pic>
            <p:nvPicPr>
              <p:cNvPr id="9" name="Picture 17">
                <a:extLst>
                  <a:ext uri="{FF2B5EF4-FFF2-40B4-BE49-F238E27FC236}">
                    <a16:creationId xmlns:a16="http://schemas.microsoft.com/office/drawing/2014/main" id="{BF3611EB-43AB-41BC-BA06-7466B931B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3279162" y="10998284"/>
                <a:ext cx="368880" cy="268354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0" name="Picture 19">
                <a:extLst>
                  <a:ext uri="{FF2B5EF4-FFF2-40B4-BE49-F238E27FC236}">
                    <a16:creationId xmlns:a16="http://schemas.microsoft.com/office/drawing/2014/main" id="{965C6F50-7510-4721-8B93-0A5795EAD5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279162" y="10364399"/>
                <a:ext cx="368880" cy="246982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1" name="Picture 20">
                <a:extLst>
                  <a:ext uri="{FF2B5EF4-FFF2-40B4-BE49-F238E27FC236}">
                    <a16:creationId xmlns:a16="http://schemas.microsoft.com/office/drawing/2014/main" id="{A39E9F2E-F2B6-4452-8D60-3947533486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3279162" y="8906035"/>
                <a:ext cx="368880" cy="221501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2" name="Picture 22">
                <a:extLst>
                  <a:ext uri="{FF2B5EF4-FFF2-40B4-BE49-F238E27FC236}">
                    <a16:creationId xmlns:a16="http://schemas.microsoft.com/office/drawing/2014/main" id="{B53D2D52-7320-4573-8E36-8A0B2839A3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3279162" y="9774410"/>
                <a:ext cx="368880" cy="230653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3" name="Picture 26">
                <a:extLst>
                  <a:ext uri="{FF2B5EF4-FFF2-40B4-BE49-F238E27FC236}">
                    <a16:creationId xmlns:a16="http://schemas.microsoft.com/office/drawing/2014/main" id="{9E60E85F-2B22-498B-8C54-FE1C2D6E6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3279162" y="11330903"/>
                <a:ext cx="368880" cy="215550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4" name="Picture 28">
                <a:extLst>
                  <a:ext uri="{FF2B5EF4-FFF2-40B4-BE49-F238E27FC236}">
                    <a16:creationId xmlns:a16="http://schemas.microsoft.com/office/drawing/2014/main" id="{E4450A85-2EC4-4F79-95AD-1F3E621D5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3279162" y="10069327"/>
                <a:ext cx="368880" cy="230809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5" name="Picture 31">
                <a:extLst>
                  <a:ext uri="{FF2B5EF4-FFF2-40B4-BE49-F238E27FC236}">
                    <a16:creationId xmlns:a16="http://schemas.microsoft.com/office/drawing/2014/main" id="{01297055-8C49-460E-870F-4322B2AE9C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tretch/>
            </p:blipFill>
            <p:spPr bwMode="auto">
              <a:xfrm>
                <a:off x="3279162" y="9191799"/>
                <a:ext cx="368880" cy="226298"/>
              </a:xfrm>
              <a:prstGeom prst="rect">
                <a:avLst/>
              </a:prstGeom>
              <a:noFill/>
              <a:ln w="936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  <p:pic>
            <p:nvPicPr>
              <p:cNvPr id="16" name="Picture 32">
                <a:extLst>
                  <a:ext uri="{FF2B5EF4-FFF2-40B4-BE49-F238E27FC236}">
                    <a16:creationId xmlns:a16="http://schemas.microsoft.com/office/drawing/2014/main" id="{613628DC-FB7F-4AA0-84A4-4BF95DFE5A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279162" y="9482361"/>
                <a:ext cx="368880" cy="227786"/>
              </a:xfrm>
              <a:prstGeom prst="rect">
                <a:avLst/>
              </a:prstGeom>
              <a:noFill/>
              <a:ln w="936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</p:pic>
        </p:grpSp>
        <p:pic>
          <p:nvPicPr>
            <p:cNvPr id="8" name="Grafik 29" descr="http://www.nationalflaggen.de/media/flags/flagge-indien.gif">
              <a:extLst>
                <a:ext uri="{FF2B5EF4-FFF2-40B4-BE49-F238E27FC236}">
                  <a16:creationId xmlns:a16="http://schemas.microsoft.com/office/drawing/2014/main" id="{D2255F1E-CB96-4BA7-8396-18E073993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318166" y="8801113"/>
              <a:ext cx="368880" cy="2583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645165-D39B-4593-91C6-F9AD940EEF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55848" y="3984232"/>
            <a:ext cx="323573" cy="201942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401FEA1-7151-4519-8DE1-A4F20E11B01F}"/>
              </a:ext>
            </a:extLst>
          </p:cNvPr>
          <p:cNvSpPr/>
          <p:nvPr/>
        </p:nvSpPr>
        <p:spPr bwMode="auto">
          <a:xfrm>
            <a:off x="641208" y="3763981"/>
            <a:ext cx="32537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41"/>
              </a:spcBef>
              <a:defRPr/>
            </a:pPr>
            <a:r>
              <a:rPr lang="en-GB" sz="1600" dirty="0">
                <a:latin typeface="Calibri"/>
                <a:cs typeface="Calibri"/>
              </a:rPr>
              <a:t>FAIR  international facility </a:t>
            </a:r>
            <a:endParaRPr sz="1400" dirty="0"/>
          </a:p>
          <a:p>
            <a:pPr marL="243231" lvl="1">
              <a:spcBef>
                <a:spcPts val="441"/>
              </a:spcBef>
              <a:defRPr/>
            </a:pPr>
            <a:r>
              <a:rPr lang="en-GB" sz="1400" dirty="0">
                <a:latin typeface="Calibri"/>
                <a:cs typeface="Calibri"/>
              </a:rPr>
              <a:t>9 shareholders</a:t>
            </a:r>
            <a:endParaRPr sz="1400" dirty="0"/>
          </a:p>
          <a:p>
            <a:pPr marL="243231" lvl="1">
              <a:spcBef>
                <a:spcPts val="441"/>
              </a:spcBef>
              <a:defRPr/>
            </a:pPr>
            <a:r>
              <a:rPr lang="en-GB" sz="1400" dirty="0">
                <a:latin typeface="Calibri"/>
                <a:cs typeface="Calibri"/>
              </a:rPr>
              <a:t>+ 1 associated partner </a:t>
            </a:r>
            <a:endParaRPr sz="1400" dirty="0"/>
          </a:p>
          <a:p>
            <a:pPr marL="243231" lvl="1">
              <a:spcBef>
                <a:spcPts val="441"/>
              </a:spcBef>
              <a:defRPr/>
            </a:pPr>
            <a:r>
              <a:rPr lang="en-GB" sz="1400" dirty="0">
                <a:latin typeface="Calibri"/>
                <a:cs typeface="Calibri"/>
              </a:rPr>
              <a:t>+ 1 aspirant partner</a:t>
            </a:r>
            <a:endParaRPr sz="1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937A6DE-D641-4325-BCFF-1B09DE58B8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37635" y="4371778"/>
            <a:ext cx="323573" cy="215715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4A1-3240-C8C2-51B3-F751BB271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FAIR Status, RRBs14, Thomas Nilsson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141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7EDA-9D5B-4310-A4C8-A178E47D9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 marL="0" marR="0" lvl="0" indent="0" algn="l" defTabSz="5561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>
                <a:solidFill>
                  <a:prstClr val="black"/>
                </a:solidFill>
              </a:rPr>
              <a:t>Worldwide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 &amp; Competition</a:t>
            </a:r>
            <a:endParaRPr lang="en-US" b="1" i="0" u="none" strike="noStrike" cap="none" spc="0" dirty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CBDDA-5CCF-8748-8988-9DC6C8981774}" type="slidenum">
              <a:rPr lang="de-DE" sz="750" b="0" i="0" u="none" strike="noStrike" cap="none" spc="0">
                <a:ln>
                  <a:noFill/>
                </a:ln>
                <a:solidFill>
                  <a:srgbClr val="333333"/>
                </a:solidFill>
                <a:latin typeface="Arial"/>
                <a:cs typeface="Arial"/>
              </a:rPr>
              <a:t>9</a:t>
            </a:fld>
            <a:endParaRPr lang="de-DE" sz="750" b="0" i="0" u="none" strike="noStrike" cap="none" spc="0">
              <a:ln>
                <a:noFill/>
              </a:ln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4349796" y="5481501"/>
            <a:ext cx="429007" cy="21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Content Placeholder 8"/>
          <p:cNvSpPr txBox="1"/>
          <p:nvPr/>
        </p:nvSpPr>
        <p:spPr bwMode="auto">
          <a:xfrm>
            <a:off x="542047" y="3780424"/>
            <a:ext cx="8400762" cy="1238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4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20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6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400">
                <a:solidFill>
                  <a:srgbClr val="333333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25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Arial"/>
                <a:cs typeface="Arial"/>
              </a:rPr>
              <a:t>With major research facilities / institutions / projects from all over the world</a:t>
            </a:r>
            <a:endParaRPr dirty="0"/>
          </a:p>
          <a:p>
            <a:pPr marL="342900" marR="0" lvl="0" indent="-342900" algn="l" defTabSz="457200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25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Arial"/>
                <a:cs typeface="Arial"/>
              </a:rPr>
              <a:t>With Scientists from more than 200 institutions from 53 countries (Orange + Blue)</a:t>
            </a:r>
            <a:endParaRPr dirty="0"/>
          </a:p>
          <a:p>
            <a:pPr marL="742950" marR="0" lvl="1" indent="-285750" algn="l" defTabSz="457200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2500" b="1" i="0" u="none" strike="noStrike" cap="none" spc="0" dirty="0">
                <a:ln>
                  <a:noFill/>
                </a:ln>
                <a:solidFill>
                  <a:srgbClr val="FFC000"/>
                </a:solidFill>
                <a:latin typeface="Arial"/>
                <a:cs typeface="Arial"/>
              </a:rPr>
              <a:t>Orange:</a:t>
            </a:r>
            <a:r>
              <a:rPr lang="en-US" sz="25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 countries, which are shareholders of FAIR  </a:t>
            </a:r>
            <a:endParaRPr dirty="0"/>
          </a:p>
          <a:p>
            <a:pPr marL="742950" marR="0" lvl="1" indent="-285750" algn="l" defTabSz="457200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2500" b="1" i="0" u="none" strike="noStrike" cap="none" spc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Blue:</a:t>
            </a:r>
            <a:r>
              <a:rPr lang="en-US" sz="25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Arial"/>
                <a:cs typeface="Arial"/>
              </a:rPr>
              <a:t> countries contributing to research and technical development projects at GSI and FAIR </a:t>
            </a:r>
            <a:endParaRPr dirty="0"/>
          </a:p>
          <a:p>
            <a:pPr marL="342900" marR="0" lvl="0" indent="-342900" algn="l" defTabSz="457200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>
                <a:prstClr val="black"/>
              </a:buClr>
              <a:buSzTx/>
              <a:buFont typeface="Wingdings"/>
              <a:buChar char="§"/>
              <a:defRPr/>
            </a:pPr>
            <a:r>
              <a:rPr lang="en-US" sz="2500" b="0" i="0" u="none" strike="noStrike" cap="none" spc="0" dirty="0">
                <a:ln>
                  <a:noFill/>
                </a:ln>
                <a:solidFill>
                  <a:srgbClr val="333333"/>
                </a:solidFill>
                <a:latin typeface="Arial"/>
                <a:cs typeface="Arial"/>
              </a:rPr>
              <a:t>In total more than 3000 scientists and engineers are involved in R&amp;D for GSI and FAIR</a:t>
            </a:r>
            <a:endParaRPr dirty="0"/>
          </a:p>
          <a:p>
            <a:pPr marL="742950" marR="0" lvl="1" indent="-342900" algn="l" defTabSz="457200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endParaRPr lang="en-US" sz="1600" b="0" i="0" u="none" strike="noStrike" cap="none" spc="0" dirty="0">
              <a:ln>
                <a:noFill/>
              </a:ln>
              <a:solidFill>
                <a:srgbClr val="333333"/>
              </a:solidFill>
              <a:latin typeface="Calibri"/>
              <a:cs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5007" y="970561"/>
            <a:ext cx="7256624" cy="2809863"/>
          </a:xfrm>
          <a:prstGeom prst="rect">
            <a:avLst/>
          </a:prstGeom>
        </p:spPr>
      </p:pic>
      <p:pic>
        <p:nvPicPr>
          <p:cNvPr id="14" name="Picture 122">
            <a:extLst>
              <a:ext uri="{FF2B5EF4-FFF2-40B4-BE49-F238E27FC236}">
                <a16:creationId xmlns:a16="http://schemas.microsoft.com/office/drawing/2014/main" id="{F35501A9-7254-4481-8E6A-34AAF28A8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79878" y="1359927"/>
            <a:ext cx="432000" cy="422550"/>
          </a:xfrm>
          <a:prstGeom prst="rect">
            <a:avLst/>
          </a:prstGeom>
        </p:spPr>
      </p:pic>
      <p:pic>
        <p:nvPicPr>
          <p:cNvPr id="15" name="Picture 125">
            <a:extLst>
              <a:ext uri="{FF2B5EF4-FFF2-40B4-BE49-F238E27FC236}">
                <a16:creationId xmlns:a16="http://schemas.microsoft.com/office/drawing/2014/main" id="{9CD4C7B8-EB7A-4E03-8FC4-550C6AFB0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544705" y="2248371"/>
            <a:ext cx="468000" cy="235481"/>
          </a:xfrm>
          <a:prstGeom prst="rect">
            <a:avLst/>
          </a:prstGeom>
        </p:spPr>
      </p:pic>
      <p:pic>
        <p:nvPicPr>
          <p:cNvPr id="16" name="Picture 120">
            <a:extLst>
              <a:ext uri="{FF2B5EF4-FFF2-40B4-BE49-F238E27FC236}">
                <a16:creationId xmlns:a16="http://schemas.microsoft.com/office/drawing/2014/main" id="{62717086-5F93-49BC-A060-E1A11F68B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00554" y="1957032"/>
            <a:ext cx="719086" cy="162106"/>
          </a:xfrm>
          <a:prstGeom prst="rect">
            <a:avLst/>
          </a:prstGeom>
        </p:spPr>
      </p:pic>
      <p:pic>
        <p:nvPicPr>
          <p:cNvPr id="17" name="Picture 123">
            <a:extLst>
              <a:ext uri="{FF2B5EF4-FFF2-40B4-BE49-F238E27FC236}">
                <a16:creationId xmlns:a16="http://schemas.microsoft.com/office/drawing/2014/main" id="{E7D98F44-7EEB-4F4E-9158-6009263BA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01469" y="2201129"/>
            <a:ext cx="692477" cy="200635"/>
          </a:xfrm>
          <a:prstGeom prst="rect">
            <a:avLst/>
          </a:prstGeom>
        </p:spPr>
      </p:pic>
      <p:pic>
        <p:nvPicPr>
          <p:cNvPr id="18" name="Picture 114">
            <a:extLst>
              <a:ext uri="{FF2B5EF4-FFF2-40B4-BE49-F238E27FC236}">
                <a16:creationId xmlns:a16="http://schemas.microsoft.com/office/drawing/2014/main" id="{15D24E27-40E0-4674-A77F-B0F6E8FCFE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267965" y="2603453"/>
            <a:ext cx="720000" cy="357610"/>
          </a:xfrm>
          <a:prstGeom prst="rect">
            <a:avLst/>
          </a:prstGeom>
        </p:spPr>
      </p:pic>
      <p:pic>
        <p:nvPicPr>
          <p:cNvPr id="19" name="Picture 118">
            <a:extLst>
              <a:ext uri="{FF2B5EF4-FFF2-40B4-BE49-F238E27FC236}">
                <a16:creationId xmlns:a16="http://schemas.microsoft.com/office/drawing/2014/main" id="{F5BCF116-67DC-4516-AF2A-BB5EA6D141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4173" y="1922901"/>
            <a:ext cx="540000" cy="235829"/>
          </a:xfrm>
          <a:prstGeom prst="rect">
            <a:avLst/>
          </a:prstGeom>
        </p:spPr>
      </p:pic>
      <p:pic>
        <p:nvPicPr>
          <p:cNvPr id="20" name="Picture 119">
            <a:extLst>
              <a:ext uri="{FF2B5EF4-FFF2-40B4-BE49-F238E27FC236}">
                <a16:creationId xmlns:a16="http://schemas.microsoft.com/office/drawing/2014/main" id="{4FDA84B1-3F75-45EA-BA1E-F4DE350B66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1095" y="3224067"/>
            <a:ext cx="616269" cy="188381"/>
          </a:xfrm>
          <a:prstGeom prst="rect">
            <a:avLst/>
          </a:prstGeom>
        </p:spPr>
      </p:pic>
      <p:pic>
        <p:nvPicPr>
          <p:cNvPr id="21" name="Picture 126">
            <a:extLst>
              <a:ext uri="{FF2B5EF4-FFF2-40B4-BE49-F238E27FC236}">
                <a16:creationId xmlns:a16="http://schemas.microsoft.com/office/drawing/2014/main" id="{2A5EB388-A912-4BAB-AE96-2D46B5F627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87737" y="2252939"/>
            <a:ext cx="418452" cy="356459"/>
          </a:xfrm>
          <a:prstGeom prst="rect">
            <a:avLst/>
          </a:prstGeom>
        </p:spPr>
      </p:pic>
      <p:pic>
        <p:nvPicPr>
          <p:cNvPr id="22" name="Picture 128">
            <a:extLst>
              <a:ext uri="{FF2B5EF4-FFF2-40B4-BE49-F238E27FC236}">
                <a16:creationId xmlns:a16="http://schemas.microsoft.com/office/drawing/2014/main" id="{5F6066AB-BAB5-4D41-95FC-503D97B82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65788" y="1669229"/>
            <a:ext cx="288000" cy="489036"/>
          </a:xfrm>
          <a:prstGeom prst="rect">
            <a:avLst/>
          </a:prstGeom>
        </p:spPr>
      </p:pic>
      <p:pic>
        <p:nvPicPr>
          <p:cNvPr id="23" name="Grafik 33">
            <a:extLst>
              <a:ext uri="{FF2B5EF4-FFF2-40B4-BE49-F238E27FC236}">
                <a16:creationId xmlns:a16="http://schemas.microsoft.com/office/drawing/2014/main" id="{3A1C1C2F-5C5E-4DFF-AFA7-88AFFEFD21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87737" y="2699720"/>
            <a:ext cx="447844" cy="447844"/>
          </a:xfrm>
          <a:prstGeom prst="rect">
            <a:avLst/>
          </a:prstGeom>
        </p:spPr>
      </p:pic>
      <p:pic>
        <p:nvPicPr>
          <p:cNvPr id="24" name="Grafik 5">
            <a:extLst>
              <a:ext uri="{FF2B5EF4-FFF2-40B4-BE49-F238E27FC236}">
                <a16:creationId xmlns:a16="http://schemas.microsoft.com/office/drawing/2014/main" id="{FA0851F2-00F8-4D72-8F3B-0D2CF53351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73446" y="3472128"/>
            <a:ext cx="620500" cy="266450"/>
          </a:xfrm>
          <a:prstGeom prst="rect">
            <a:avLst/>
          </a:prstGeom>
        </p:spPr>
      </p:pic>
      <p:pic>
        <p:nvPicPr>
          <p:cNvPr id="25" name="Grafik 34">
            <a:extLst>
              <a:ext uri="{FF2B5EF4-FFF2-40B4-BE49-F238E27FC236}">
                <a16:creationId xmlns:a16="http://schemas.microsoft.com/office/drawing/2014/main" id="{7C25AE8C-9E26-4833-8353-0AA65064E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788639" y="3472128"/>
            <a:ext cx="317500" cy="317500"/>
          </a:xfrm>
          <a:prstGeom prst="rect">
            <a:avLst/>
          </a:prstGeom>
        </p:spPr>
      </p:pic>
      <p:pic>
        <p:nvPicPr>
          <p:cNvPr id="26" name="Grafik 38">
            <a:extLst>
              <a:ext uri="{FF2B5EF4-FFF2-40B4-BE49-F238E27FC236}">
                <a16:creationId xmlns:a16="http://schemas.microsoft.com/office/drawing/2014/main" id="{8E6B5E61-DD74-4385-BFD2-D8F25FB88C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59274" y="2942387"/>
            <a:ext cx="697488" cy="193747"/>
          </a:xfrm>
          <a:prstGeom prst="rect">
            <a:avLst/>
          </a:prstGeom>
        </p:spPr>
      </p:pic>
      <p:grpSp>
        <p:nvGrpSpPr>
          <p:cNvPr id="27" name="Gruppieren 3">
            <a:extLst>
              <a:ext uri="{FF2B5EF4-FFF2-40B4-BE49-F238E27FC236}">
                <a16:creationId xmlns:a16="http://schemas.microsoft.com/office/drawing/2014/main" id="{0EC4A72C-BB63-4230-8BB2-C5671ACEB9FC}"/>
              </a:ext>
            </a:extLst>
          </p:cNvPr>
          <p:cNvGrpSpPr/>
          <p:nvPr/>
        </p:nvGrpSpPr>
        <p:grpSpPr bwMode="auto">
          <a:xfrm>
            <a:off x="777438" y="2948231"/>
            <a:ext cx="540000" cy="549841"/>
            <a:chOff x="7669379" y="2523521"/>
            <a:chExt cx="537054" cy="541309"/>
          </a:xfrm>
        </p:grpSpPr>
        <p:pic>
          <p:nvPicPr>
            <p:cNvPr id="28" name="Grafik 41">
              <a:extLst>
                <a:ext uri="{FF2B5EF4-FFF2-40B4-BE49-F238E27FC236}">
                  <a16:creationId xmlns:a16="http://schemas.microsoft.com/office/drawing/2014/main" id="{CF8DD09E-3EB8-4A1C-88D2-AA856D2EF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669379" y="2523521"/>
              <a:ext cx="537054" cy="537054"/>
            </a:xfrm>
            <a:prstGeom prst="rect">
              <a:avLst/>
            </a:prstGeom>
          </p:spPr>
        </p:pic>
        <p:sp>
          <p:nvSpPr>
            <p:cNvPr id="29" name="Rechteck 44">
              <a:extLst>
                <a:ext uri="{FF2B5EF4-FFF2-40B4-BE49-F238E27FC236}">
                  <a16:creationId xmlns:a16="http://schemas.microsoft.com/office/drawing/2014/main" id="{F1255F90-26C0-4313-B08C-AC46D4E76A38}"/>
                </a:ext>
              </a:extLst>
            </p:cNvPr>
            <p:cNvSpPr/>
            <p:nvPr/>
          </p:nvSpPr>
          <p:spPr bwMode="auto">
            <a:xfrm>
              <a:off x="7722315" y="2868433"/>
              <a:ext cx="444500" cy="1963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de-DE" sz="700" b="1"/>
                <a:t>IHEP</a:t>
              </a:r>
              <a:endParaRPr/>
            </a:p>
          </p:txBody>
        </p:sp>
      </p:grpSp>
      <p:pic>
        <p:nvPicPr>
          <p:cNvPr id="30" name="Grafik 1">
            <a:extLst>
              <a:ext uri="{FF2B5EF4-FFF2-40B4-BE49-F238E27FC236}">
                <a16:creationId xmlns:a16="http://schemas.microsoft.com/office/drawing/2014/main" id="{61BDEA03-05A7-4C57-A6F4-01A439034A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342345" y="3263366"/>
            <a:ext cx="485808" cy="119875"/>
          </a:xfrm>
          <a:prstGeom prst="rect">
            <a:avLst/>
          </a:prstGeom>
        </p:spPr>
      </p:pic>
      <p:pic>
        <p:nvPicPr>
          <p:cNvPr id="31" name="Grafik 39">
            <a:extLst>
              <a:ext uri="{FF2B5EF4-FFF2-40B4-BE49-F238E27FC236}">
                <a16:creationId xmlns:a16="http://schemas.microsoft.com/office/drawing/2014/main" id="{FF42E49C-3CA6-4FD2-9A8C-47570E6535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4390" y="2650564"/>
            <a:ext cx="380617" cy="406927"/>
          </a:xfrm>
          <a:prstGeom prst="rect">
            <a:avLst/>
          </a:prstGeom>
        </p:spPr>
      </p:pic>
      <p:pic>
        <p:nvPicPr>
          <p:cNvPr id="32" name="Grafik 4">
            <a:extLst>
              <a:ext uri="{FF2B5EF4-FFF2-40B4-BE49-F238E27FC236}">
                <a16:creationId xmlns:a16="http://schemas.microsoft.com/office/drawing/2014/main" id="{60EF5009-A4DD-4CBB-B410-ED1BEF04BD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7572212" y="2565927"/>
            <a:ext cx="432854" cy="24386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7DE19BD2-5EBC-44BD-9D0A-8872487820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152798" y="2461045"/>
            <a:ext cx="749577" cy="144497"/>
          </a:xfrm>
          <a:prstGeom prst="rect">
            <a:avLst/>
          </a:prstGeom>
        </p:spPr>
      </p:pic>
      <p:pic>
        <p:nvPicPr>
          <p:cNvPr id="34" name="Grafik 37">
            <a:extLst>
              <a:ext uri="{FF2B5EF4-FFF2-40B4-BE49-F238E27FC236}">
                <a16:creationId xmlns:a16="http://schemas.microsoft.com/office/drawing/2014/main" id="{453C2D8B-B9BF-49F5-B05E-35AB10449A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34753" y="1790773"/>
            <a:ext cx="500828" cy="249117"/>
          </a:xfrm>
          <a:prstGeom prst="rect">
            <a:avLst/>
          </a:prstGeom>
        </p:spPr>
      </p:pic>
      <p:pic>
        <p:nvPicPr>
          <p:cNvPr id="35" name="Grafik 42">
            <a:extLst>
              <a:ext uri="{FF2B5EF4-FFF2-40B4-BE49-F238E27FC236}">
                <a16:creationId xmlns:a16="http://schemas.microsoft.com/office/drawing/2014/main" id="{F60BCEE9-A056-4F8D-95A6-E95931E8220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415530" y="2852663"/>
            <a:ext cx="663626" cy="304570"/>
          </a:xfrm>
          <a:prstGeom prst="rect">
            <a:avLst/>
          </a:prstGeom>
        </p:spPr>
      </p:pic>
      <p:pic>
        <p:nvPicPr>
          <p:cNvPr id="36" name="Grafik 45">
            <a:extLst>
              <a:ext uri="{FF2B5EF4-FFF2-40B4-BE49-F238E27FC236}">
                <a16:creationId xmlns:a16="http://schemas.microsoft.com/office/drawing/2014/main" id="{7E5A3661-51AE-4A3E-B48F-217636E27F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96072" y="2279903"/>
            <a:ext cx="492881" cy="27095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F568-4802-68CE-60BD-5C56AA319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/>
              <a:t>FAIR Status, RRBs14, Thomas Nilsson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2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3.xml><?xml version="1.0" encoding="utf-8"?>
<a:theme xmlns:a="http://schemas.openxmlformats.org/drawingml/2006/main" name="4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4.xml><?xml version="1.0" encoding="utf-8"?>
<a:theme xmlns:a="http://schemas.openxmlformats.org/drawingml/2006/main" name="5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1144</Words>
  <Application>Microsoft Office PowerPoint</Application>
  <DocSecurity>0</DocSecurity>
  <PresentationFormat>On-screen Show (16:9)</PresentationFormat>
  <Paragraphs>215</Paragraphs>
  <Slides>22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Wingdings</vt:lpstr>
      <vt:lpstr>fair-gsi-folienmaster_2017_onering</vt:lpstr>
      <vt:lpstr>fair-gsi-folienmaster_2016</vt:lpstr>
      <vt:lpstr>4_fair-gsi-folienmaster_2017_onering</vt:lpstr>
      <vt:lpstr>5_fair-gsi-folienmaster_2017_onering</vt:lpstr>
      <vt:lpstr>Welcome from GSI/FAIR</vt:lpstr>
      <vt:lpstr>PowerPoint Presentation</vt:lpstr>
      <vt:lpstr>PowerPoint Presentation</vt:lpstr>
      <vt:lpstr>PowerPoint Presentation</vt:lpstr>
      <vt:lpstr>… with cutting-edge instrumentation </vt:lpstr>
      <vt:lpstr>PowerPoint Presentation</vt:lpstr>
      <vt:lpstr>PowerPoint Presentation</vt:lpstr>
      <vt:lpstr>FAIR – Facility for Antiproton and Ion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Progress</vt:lpstr>
      <vt:lpstr>PowerPoint Presentation</vt:lpstr>
      <vt:lpstr>CBM final setup including HADES</vt:lpstr>
      <vt:lpstr>PANDA@MSV visualization</vt:lpstr>
      <vt:lpstr>Our vision for the future: FAIR 2028</vt:lpstr>
      <vt:lpstr>FAIR &amp; GSI Integrated Schedule </vt:lpstr>
      <vt:lpstr>Thank you for your attention, wishing you a productive workshop!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Carola Pomplun</dc:creator>
  <cp:keywords/>
  <dc:description/>
  <cp:lastModifiedBy>Nilsson, Thomas</cp:lastModifiedBy>
  <cp:revision>534</cp:revision>
  <cp:lastPrinted>2025-09-14T15:57:28Z</cp:lastPrinted>
  <dcterms:created xsi:type="dcterms:W3CDTF">2024-12-12T09:56:20Z</dcterms:created>
  <dcterms:modified xsi:type="dcterms:W3CDTF">2025-09-14T16:04:01Z</dcterms:modified>
  <cp:category/>
  <dc:identifier/>
  <cp:contentStatus/>
  <dc:language/>
  <cp:version/>
</cp:coreProperties>
</file>