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343" r:id="rId2"/>
    <p:sldId id="340" r:id="rId3"/>
    <p:sldId id="342" r:id="rId4"/>
    <p:sldId id="308" r:id="rId5"/>
    <p:sldId id="333" r:id="rId6"/>
    <p:sldId id="350" r:id="rId7"/>
    <p:sldId id="344" r:id="rId8"/>
    <p:sldId id="347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5" pos="566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pos="2252" userDrawn="1">
          <p15:clr>
            <a:srgbClr val="A4A3A4"/>
          </p15:clr>
        </p15:guide>
        <p15:guide id="8" pos="3931" userDrawn="1">
          <p15:clr>
            <a:srgbClr val="A4A3A4"/>
          </p15:clr>
        </p15:guide>
        <p15:guide id="9" pos="56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EEEEEE"/>
    <a:srgbClr val="4074AE"/>
    <a:srgbClr val="D69D90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 snapToGrid="0" showGuides="1">
      <p:cViewPr varScale="1">
        <p:scale>
          <a:sx n="108" d="100"/>
          <a:sy n="108" d="100"/>
        </p:scale>
        <p:origin x="162" y="102"/>
      </p:cViewPr>
      <p:guideLst>
        <p:guide orient="horz" pos="3407"/>
        <p:guide pos="7219"/>
        <p:guide pos="566"/>
        <p:guide orient="horz" pos="686"/>
        <p:guide pos="2252"/>
        <p:guide pos="3931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425E4-A1D3-4F29-BD29-68434853031B}" type="datetimeFigureOut">
              <a:rPr lang="de-DE" smtClean="0"/>
              <a:t>21.08.2024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F44A9-DD45-4178-B276-4DF16D844A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71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F44A9-DD45-4178-B276-4DF16D844A1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55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F44A9-DD45-4178-B276-4DF16D844A1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28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/End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093C7EB-4F9D-43A0-941B-6185D3EFFF3B}"/>
              </a:ext>
            </a:extLst>
          </p:cNvPr>
          <p:cNvSpPr/>
          <p:nvPr userDrawn="1"/>
        </p:nvSpPr>
        <p:spPr>
          <a:xfrm>
            <a:off x="-2" y="0"/>
            <a:ext cx="84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atin typeface="HelveticaNeueLT Pro 75 Bd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1F5F0C-B207-48D7-B473-2CB72C88C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000" y="3888000"/>
            <a:ext cx="6159026" cy="1329595"/>
          </a:xfrm>
        </p:spPr>
        <p:txBody>
          <a:bodyPr wrap="square" lIns="0" tIns="0" rIns="0" bIns="0" anchor="b">
            <a:sp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EBBB67-2472-4FC5-B1B0-6D73D79A0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000" y="5400000"/>
            <a:ext cx="6159026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8E4EDB0F-BD8A-4479-BCC6-B878C7D6C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00" y="0"/>
            <a:ext cx="1440000" cy="9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1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5991BC-724D-458E-82B1-3342611F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77985-FB2B-2145-8C3B-745B94AD77A0}" type="datetime1">
              <a:rPr lang="de-DE" smtClean="0"/>
              <a:t>21.08.2024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469D07-BF27-44DA-876D-F73D409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61CE3F-C08C-4EB7-8CC6-D2167895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FB5849-7629-41BB-A2E7-B762378DA0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9998" y="2880000"/>
            <a:ext cx="5040000" cy="150297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474A72-30B9-4CB2-99A9-05AA5EB55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0" y="0"/>
            <a:ext cx="457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0DE90D4-4680-4E23-BA7A-1C282F2A7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D0F212-ECCB-47AB-AB83-44799BFE9B4C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72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3 + 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89E808A-9CE5-42DF-892E-C74BE128B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0" y="0"/>
            <a:ext cx="4572000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5991BC-724D-458E-82B1-3342611F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1D7A-B151-8149-86D8-87EEFA11655B}" type="datetime1">
              <a:rPr lang="de-DE" smtClean="0"/>
              <a:t>21.08.2024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469D07-BF27-44DA-876D-F73D409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61CE3F-C08C-4EB7-8CC6-D2167895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D0F212-ECCB-47AB-AB83-44799BFE9B4C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0">
            <a:extLst>
              <a:ext uri="{FF2B5EF4-FFF2-40B4-BE49-F238E27FC236}">
                <a16:creationId xmlns:a16="http://schemas.microsoft.com/office/drawing/2014/main" id="{49FF2FE2-1DCE-42A2-9032-256B84C6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0"/>
            <a:ext cx="5220000" cy="2742289"/>
          </a:xfrm>
        </p:spPr>
        <p:txBody>
          <a:bodyPr/>
          <a:lstStyle>
            <a:lvl1pPr>
              <a:defRPr sz="6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8D077E-56AE-41AE-A2E4-9B38B0712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0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3 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5D32B08-C80E-4333-A1F0-5488EC066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0" y="0"/>
            <a:ext cx="4572000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5991BC-724D-458E-82B1-3342611F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39C5-F435-484D-A8BA-8ED86A5520CE}" type="datetime1">
              <a:rPr lang="de-DE" smtClean="0"/>
              <a:t>21.08.2024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469D07-BF27-44DA-876D-F73D409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61CE3F-C08C-4EB7-8CC6-D2167895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FB5849-7629-41BB-A2E7-B762378DA0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9998" y="2880000"/>
            <a:ext cx="5040000" cy="150297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E90D4-4680-4E23-BA7A-1C282F2A7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D0F212-ECCB-47AB-AB83-44799BFE9B4C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225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4 + 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89E808A-9CE5-42DF-892E-C74BE128B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0" y="0"/>
            <a:ext cx="457064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5991BC-724D-458E-82B1-3342611F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45C3F-E737-A14C-B110-4C16C37B0009}" type="datetime1">
              <a:rPr lang="de-DE" smtClean="0"/>
              <a:t>21.08.2024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469D07-BF27-44DA-876D-F73D409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61CE3F-C08C-4EB7-8CC6-D2167895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D0F212-ECCB-47AB-AB83-44799BFE9B4C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0">
            <a:extLst>
              <a:ext uri="{FF2B5EF4-FFF2-40B4-BE49-F238E27FC236}">
                <a16:creationId xmlns:a16="http://schemas.microsoft.com/office/drawing/2014/main" id="{49FF2FE2-1DCE-42A2-9032-256B84C6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0"/>
            <a:ext cx="5220000" cy="2742289"/>
          </a:xfrm>
        </p:spPr>
        <p:txBody>
          <a:bodyPr/>
          <a:lstStyle>
            <a:lvl1pPr>
              <a:defRPr sz="6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8D077E-56AE-41AE-A2E4-9B38B0712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7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4 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5D32B08-C80E-4333-A1F0-5488EC066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0" y="0"/>
            <a:ext cx="457064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5991BC-724D-458E-82B1-3342611F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0E6B9-C677-0A49-BEAA-6BBA448FEC14}" type="datetime1">
              <a:rPr lang="de-DE" smtClean="0"/>
              <a:t>21.08.2024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469D07-BF27-44DA-876D-F73D409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61CE3F-C08C-4EB7-8CC6-D2167895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FB5849-7629-41BB-A2E7-B762378DA0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9998" y="2880000"/>
            <a:ext cx="5040000" cy="150297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E90D4-4680-4E23-BA7A-1C282F2A7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D0F212-ECCB-47AB-AB83-44799BFE9B4C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854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3DFB-D3A3-0B4B-A2A3-99E6C605D693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7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eite Bild + Headlin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080000"/>
            <a:ext cx="4679999" cy="121879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0" y="6264000"/>
            <a:ext cx="684000" cy="123111"/>
          </a:xfrm>
        </p:spPr>
        <p:txBody>
          <a:bodyPr/>
          <a:lstStyle/>
          <a:p>
            <a:fld id="{456E9BBA-702B-294F-AFA9-9FA5C5FC0B6F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4000" y="6264000"/>
            <a:ext cx="4114800" cy="123111"/>
          </a:xfrm>
        </p:spPr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079AEC-1D7E-43E1-87DA-7B56EEA56C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0000" y="2700000"/>
            <a:ext cx="4679999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CD9413-310A-4DC1-843B-506B379457AF}"/>
              </a:ext>
            </a:extLst>
          </p:cNvPr>
          <p:cNvSpPr txBox="1"/>
          <p:nvPr userDrawn="1"/>
        </p:nvSpPr>
        <p:spPr>
          <a:xfrm>
            <a:off x="7200000" y="6264000"/>
            <a:ext cx="10579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  <a:latin typeface="+mj-lt"/>
              </a:rPr>
              <a:t>© 2024 dataTec AG  |  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748F2E-E40C-4A8A-A332-9006DD23D99C}"/>
              </a:ext>
            </a:extLst>
          </p:cNvPr>
          <p:cNvSpPr/>
          <p:nvPr userDrawn="1"/>
        </p:nvSpPr>
        <p:spPr>
          <a:xfrm>
            <a:off x="0" y="5703487"/>
            <a:ext cx="5760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60000" cy="6858000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1649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Headline + Tex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080000"/>
            <a:ext cx="4679999" cy="121879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FD22-3134-D04B-B96B-5483BD5C0BE1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0000" y="1080000"/>
            <a:ext cx="4500000" cy="4293624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FB6E335-DB69-404E-B567-9EB27581D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000" y="549360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079AEC-1D7E-43E1-87DA-7B56EEA56C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0000" y="2700000"/>
            <a:ext cx="4679999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173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ext +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5E1A-7569-D445-B330-918D5A50985E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8613" y="1080000"/>
            <a:ext cx="4500000" cy="4293624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FB6E335-DB69-404E-B567-9EB27581D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8613" y="549275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079AEC-1D7E-43E1-87DA-7B56EEA56C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000" y="2700000"/>
            <a:ext cx="4679999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2642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2x Bild + 2x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AF72-C969-9045-A909-9CEB28A227F7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EFC549F-DBBC-4520-870B-8319FB679B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9999" y="2673624"/>
            <a:ext cx="4500000" cy="2700000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8613" y="2673624"/>
            <a:ext cx="4500000" cy="2700000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5AA46E-96AE-4210-8153-BD74E2F395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6603" y="549275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FB6E335-DB69-404E-B567-9EB27581D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8613" y="549275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106630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-/End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14DCC82-214E-194A-BB30-31B112C51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019" y="-621461"/>
            <a:ext cx="6873588" cy="864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95D19C7-F8FC-DF44-B13C-AEFB1E176E68}"/>
              </a:ext>
            </a:extLst>
          </p:cNvPr>
          <p:cNvSpPr txBox="1"/>
          <p:nvPr userDrawn="1"/>
        </p:nvSpPr>
        <p:spPr>
          <a:xfrm>
            <a:off x="900000" y="4921676"/>
            <a:ext cx="66078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5400" b="1" dirty="0">
                <a:solidFill>
                  <a:schemeClr val="accent1"/>
                </a:solidFill>
              </a:rPr>
              <a:t>#</a:t>
            </a:r>
            <a:r>
              <a:rPr lang="de-DE" sz="5400" b="1" dirty="0" err="1">
                <a:solidFill>
                  <a:schemeClr val="accent1"/>
                </a:solidFill>
              </a:rPr>
              <a:t>messbaregröße</a:t>
            </a:r>
            <a:endParaRPr lang="de-DE" sz="5400" b="1" dirty="0">
              <a:solidFill>
                <a:schemeClr val="accent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A49522F-C15B-C14B-8E0A-BA1B4D4F45AC}"/>
              </a:ext>
            </a:extLst>
          </p:cNvPr>
          <p:cNvSpPr txBox="1"/>
          <p:nvPr userDrawn="1"/>
        </p:nvSpPr>
        <p:spPr>
          <a:xfrm>
            <a:off x="926126" y="992178"/>
            <a:ext cx="54779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de-DE" sz="6600" b="1" dirty="0" err="1">
                <a:solidFill>
                  <a:srgbClr val="CCCCCC"/>
                </a:solidFill>
                <a:ea typeface="+mj-ea"/>
                <a:cs typeface="+mj-cs"/>
              </a:rPr>
              <a:t>dataTec</a:t>
            </a:r>
            <a:r>
              <a:rPr lang="de-DE" sz="6600" b="1" dirty="0">
                <a:solidFill>
                  <a:srgbClr val="CCCCCC"/>
                </a:solidFill>
                <a:ea typeface="+mj-ea"/>
                <a:cs typeface="+mj-cs"/>
              </a:rPr>
              <a:t>.</a:t>
            </a:r>
          </a:p>
          <a:p>
            <a:pPr>
              <a:buClr>
                <a:schemeClr val="accent1"/>
              </a:buClr>
            </a:pPr>
            <a:r>
              <a:rPr lang="de-DE" sz="6600" b="1" dirty="0">
                <a:solidFill>
                  <a:schemeClr val="tx2"/>
                </a:solidFill>
                <a:ea typeface="+mj-ea"/>
                <a:cs typeface="+mj-cs"/>
              </a:rPr>
              <a:t>Das gute Gefühl.</a:t>
            </a:r>
            <a:endParaRPr lang="de-DE" sz="6000" b="1" dirty="0">
              <a:solidFill>
                <a:schemeClr val="tx2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EDF310-CD0D-7A4C-B62E-BBBA8C079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cxnSp>
        <p:nvCxnSpPr>
          <p:cNvPr id="8" name="Gerader Verbinder 8">
            <a:extLst>
              <a:ext uri="{FF2B5EF4-FFF2-40B4-BE49-F238E27FC236}">
                <a16:creationId xmlns:a16="http://schemas.microsoft.com/office/drawing/2014/main" id="{9900D511-3CEA-1646-85D3-84ACCE6634EA}"/>
              </a:ext>
            </a:extLst>
          </p:cNvPr>
          <p:cNvCxnSpPr>
            <a:cxnSpLocks/>
          </p:cNvCxnSpPr>
          <p:nvPr userDrawn="1"/>
        </p:nvCxnSpPr>
        <p:spPr>
          <a:xfrm>
            <a:off x="11652000" y="0"/>
            <a:ext cx="0" cy="690438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6">
            <a:extLst>
              <a:ext uri="{FF2B5EF4-FFF2-40B4-BE49-F238E27FC236}">
                <a16:creationId xmlns:a16="http://schemas.microsoft.com/office/drawing/2014/main" id="{511D854D-0BAA-DF4F-A0DD-51AA3A5AA992}"/>
              </a:ext>
            </a:extLst>
          </p:cNvPr>
          <p:cNvCxnSpPr>
            <a:cxnSpLocks/>
          </p:cNvCxnSpPr>
          <p:nvPr userDrawn="1"/>
        </p:nvCxnSpPr>
        <p:spPr>
          <a:xfrm>
            <a:off x="0" y="6192000"/>
            <a:ext cx="122039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45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2/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A5AEBB0-80EE-4A51-946B-FFD78F3D0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27" y="0"/>
            <a:ext cx="539528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586C5D-EEF8-46DD-B2B1-FAD6455F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837" y="1800000"/>
            <a:ext cx="5400000" cy="1828193"/>
          </a:xfrm>
        </p:spPr>
        <p:txBody>
          <a:bodyPr wrap="square" anchor="b" anchorCtr="0"/>
          <a:lstStyle>
            <a:lvl1pPr>
              <a:defRPr sz="6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6F90DC-E485-48B4-A3D0-5A2B5C34FD77}"/>
              </a:ext>
            </a:extLst>
          </p:cNvPr>
          <p:cNvSpPr txBox="1"/>
          <p:nvPr userDrawn="1"/>
        </p:nvSpPr>
        <p:spPr>
          <a:xfrm>
            <a:off x="4984157" y="5839494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  <a:latin typeface="+mj-lt"/>
              </a:rPr>
              <a:t>#</a:t>
            </a:r>
            <a:r>
              <a:rPr lang="de-DE" sz="2000" b="1" dirty="0" err="1">
                <a:solidFill>
                  <a:schemeClr val="accent1"/>
                </a:solidFill>
                <a:latin typeface="+mj-lt"/>
              </a:rPr>
              <a:t>messbaregröße</a:t>
            </a:r>
            <a:endParaRPr lang="de-DE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9518F3D-F9BA-4446-99C6-9B7190921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0838" y="3888000"/>
            <a:ext cx="50400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Inhaltsplatzhalter 5">
            <a:extLst>
              <a:ext uri="{FF2B5EF4-FFF2-40B4-BE49-F238E27FC236}">
                <a16:creationId xmlns:a16="http://schemas.microsoft.com/office/drawing/2014/main" id="{108375EA-0150-4F57-B6A6-20802AF15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00" y="0"/>
            <a:ext cx="1440000" cy="942218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CD45079-4457-419A-A8FC-AAD2A6A3442B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93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folie Kontakt Bild editier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1835163-C2B4-4733-8F5B-446E816711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4680000" cy="6184800"/>
          </a:xfrm>
          <a:solidFill>
            <a:schemeClr val="bg1">
              <a:lumMod val="95000"/>
            </a:schemeClr>
          </a:solidFill>
        </p:spPr>
        <p:txBody>
          <a:bodyPr lIns="180000" tIns="180000">
            <a:no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586C5D-EEF8-46DD-B2B1-FAD6455F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000" y="1242000"/>
            <a:ext cx="5328000" cy="2617640"/>
          </a:xfrm>
        </p:spPr>
        <p:txBody>
          <a:bodyPr wrap="square" anchor="b" anchorCtr="0"/>
          <a:lstStyle>
            <a:lvl1pPr>
              <a:defRPr sz="6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9518F3D-F9BA-4446-99C6-9B7190921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2000" y="4392000"/>
            <a:ext cx="50400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Inhaltsplatzhalter 5">
            <a:extLst>
              <a:ext uri="{FF2B5EF4-FFF2-40B4-BE49-F238E27FC236}">
                <a16:creationId xmlns:a16="http://schemas.microsoft.com/office/drawing/2014/main" id="{108375EA-0150-4F57-B6A6-20802AF15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00" y="0"/>
            <a:ext cx="1440000" cy="942218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CD45079-4457-419A-A8FC-AAD2A6A3442B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D9B770E5-EE71-4561-B35B-BB80B17BAA2F}"/>
              </a:ext>
            </a:extLst>
          </p:cNvPr>
          <p:cNvSpPr txBox="1"/>
          <p:nvPr userDrawn="1"/>
        </p:nvSpPr>
        <p:spPr>
          <a:xfrm>
            <a:off x="5562000" y="5939508"/>
            <a:ext cx="22517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b="1" dirty="0">
                <a:solidFill>
                  <a:schemeClr val="accent1"/>
                </a:solidFill>
                <a:latin typeface="+mj-lt"/>
              </a:rPr>
              <a:t>#</a:t>
            </a:r>
            <a:r>
              <a:rPr lang="de-DE" sz="2000" b="1" dirty="0" err="1">
                <a:solidFill>
                  <a:schemeClr val="accent1"/>
                </a:solidFill>
                <a:latin typeface="+mj-lt"/>
              </a:rPr>
              <a:t>messbaregröße</a:t>
            </a:r>
            <a:endParaRPr lang="de-DE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2FB1B642-3160-4DE9-8434-AE40A995F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00" y="6264000"/>
            <a:ext cx="684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82AE336-9587-A048-92F9-83E8CA1C3A42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2C6F43F-7D69-41CA-BCF7-922150CFB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4000" y="6264000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Unternehmensdarstellung Kurzversion 2024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A42B4CA-EA60-4434-BDC6-E693B480A18A}"/>
              </a:ext>
            </a:extLst>
          </p:cNvPr>
          <p:cNvSpPr txBox="1"/>
          <p:nvPr userDrawn="1"/>
        </p:nvSpPr>
        <p:spPr>
          <a:xfrm>
            <a:off x="1620000" y="6264000"/>
            <a:ext cx="10579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  <a:latin typeface="+mj-lt"/>
              </a:rPr>
              <a:t>© 2024 dataTec AG  |  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6703106-0C3E-4FF4-B671-814A629A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6000" y="6264001"/>
            <a:ext cx="430693" cy="123110"/>
          </a:xfrm>
        </p:spPr>
        <p:txBody>
          <a:bodyPr/>
          <a:lstStyle/>
          <a:p>
            <a:fld id="{459AFFFE-2813-4EE7-8A68-9C0337FE34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30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44A3F68-7A76-48B2-A430-A9CC66219B81}"/>
              </a:ext>
            </a:extLst>
          </p:cNvPr>
          <p:cNvSpPr/>
          <p:nvPr userDrawn="1"/>
        </p:nvSpPr>
        <p:spPr>
          <a:xfrm>
            <a:off x="-2" y="0"/>
            <a:ext cx="57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atin typeface="HelveticaNeueLT Pro 75 Bd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7930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85750" indent="-285750">
              <a:spcBef>
                <a:spcPts val="18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47675" indent="-177800">
              <a:buClr>
                <a:schemeClr val="tx2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tx2"/>
                </a:solidFill>
              </a:defRPr>
            </a:lvl2pPr>
            <a:lvl3pPr marL="447675" indent="-177800">
              <a:buClr>
                <a:schemeClr val="accent5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accent5"/>
                </a:solidFill>
              </a:defRPr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B6DF0C-D539-40DB-9C83-5AA83595AD59}"/>
              </a:ext>
            </a:extLst>
          </p:cNvPr>
          <p:cNvSpPr txBox="1"/>
          <p:nvPr userDrawn="1"/>
        </p:nvSpPr>
        <p:spPr>
          <a:xfrm>
            <a:off x="900000" y="1080000"/>
            <a:ext cx="2069477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4400" b="1" dirty="0">
                <a:solidFill>
                  <a:schemeClr val="bg1"/>
                </a:solidFill>
              </a:rPr>
              <a:t>Inhalt</a:t>
            </a:r>
          </a:p>
          <a:p>
            <a:pPr>
              <a:lnSpc>
                <a:spcPct val="90000"/>
              </a:lnSpc>
            </a:pPr>
            <a:r>
              <a:rPr lang="de-DE" sz="4400" b="1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9696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44A3F68-7A76-48B2-A430-A9CC66219B81}"/>
              </a:ext>
            </a:extLst>
          </p:cNvPr>
          <p:cNvSpPr/>
          <p:nvPr userDrawn="1"/>
        </p:nvSpPr>
        <p:spPr>
          <a:xfrm>
            <a:off x="-2" y="0"/>
            <a:ext cx="57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atin typeface="HelveticaNeueLT Pro 75 Bd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9" y="1440000"/>
            <a:ext cx="4980164" cy="728917"/>
          </a:xfrm>
          <a:prstGeom prst="rect">
            <a:avLst/>
          </a:prstGeom>
        </p:spPr>
        <p:txBody>
          <a:bodyPr wrap="square" lIns="0" tIns="0" rIns="0" bIns="0" numCol="2" spcCol="216000">
            <a:spAutoFit/>
          </a:bodyPr>
          <a:lstStyle>
            <a:lvl1pPr marL="285750" indent="-285750">
              <a:spcBef>
                <a:spcPts val="18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47675" indent="-177800">
              <a:buClr>
                <a:schemeClr val="tx2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tx2"/>
                </a:solidFill>
              </a:defRPr>
            </a:lvl2pPr>
            <a:lvl3pPr marL="447675" indent="-177800">
              <a:buClr>
                <a:schemeClr val="accent5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accent5"/>
                </a:solidFill>
              </a:defRPr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B6DF0C-D539-40DB-9C83-5AA83595AD59}"/>
              </a:ext>
            </a:extLst>
          </p:cNvPr>
          <p:cNvSpPr txBox="1"/>
          <p:nvPr userDrawn="1"/>
        </p:nvSpPr>
        <p:spPr>
          <a:xfrm>
            <a:off x="900000" y="1080000"/>
            <a:ext cx="2069477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4400" b="1" dirty="0">
                <a:solidFill>
                  <a:schemeClr val="bg1"/>
                </a:solidFill>
              </a:rPr>
              <a:t>Inhalt</a:t>
            </a:r>
          </a:p>
          <a:p>
            <a:pPr>
              <a:lnSpc>
                <a:spcPct val="90000"/>
              </a:lnSpc>
            </a:pPr>
            <a:r>
              <a:rPr lang="de-DE" sz="4400" b="1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81039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BA9CA-622C-4136-857A-02ADC3EC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680000" cy="1325563"/>
          </a:xfrm>
        </p:spPr>
        <p:txBody>
          <a:bodyPr lIns="0" tIns="0" rIns="0" bIns="0"/>
          <a:lstStyle>
            <a:lvl1pPr>
              <a:defRPr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0" scaled="0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13644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/>
            </a:lvl1pPr>
            <a:lvl2pPr marL="268288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2pPr>
            <a:lvl3pPr marL="719138" indent="-271463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83240-4E5C-48E1-98C5-291721D2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4827C-16B2-1748-939E-3AFCEBCB4DF8}" type="datetime1">
              <a:rPr lang="de-DE" smtClean="0"/>
              <a:t>21.08.2024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8E5F41-2A80-4115-A854-4FEE3A6A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5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44A3F68-7A76-48B2-A430-A9CC66219B81}"/>
              </a:ext>
            </a:extLst>
          </p:cNvPr>
          <p:cNvSpPr/>
          <p:nvPr userDrawn="1"/>
        </p:nvSpPr>
        <p:spPr>
          <a:xfrm>
            <a:off x="-2" y="0"/>
            <a:ext cx="57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atin typeface="HelveticaNeueLT Pro 75 Bd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FBA9CA-622C-4136-857A-02ADC3EC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320000" cy="1218795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13644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/>
            </a:lvl1pPr>
            <a:lvl2pPr marL="268288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2pPr>
            <a:lvl3pPr marL="719138" indent="-271463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69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1 + 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71F389F-87F4-437A-AFCE-005AB1694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0" y="0"/>
            <a:ext cx="4572000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5991BC-724D-458E-82B1-3342611F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491D-E0D6-6542-84D1-0E8D143A9C9C}" type="datetime1">
              <a:rPr lang="de-DE" smtClean="0"/>
              <a:t>21.08.2024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469D07-BF27-44DA-876D-F73D409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61CE3F-C08C-4EB7-8CC6-D21678958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D0F212-ECCB-47AB-AB83-44799BFE9B4C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0">
            <a:extLst>
              <a:ext uri="{FF2B5EF4-FFF2-40B4-BE49-F238E27FC236}">
                <a16:creationId xmlns:a16="http://schemas.microsoft.com/office/drawing/2014/main" id="{49FF2FE2-1DCE-42A2-9032-256B84C6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1800000"/>
            <a:ext cx="5220000" cy="2742289"/>
          </a:xfrm>
        </p:spPr>
        <p:txBody>
          <a:bodyPr/>
          <a:lstStyle>
            <a:lvl1pPr>
              <a:defRPr sz="6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8D077E-56AE-41AE-A2E4-9B38B0712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6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94542C7-D89A-49B3-B413-6E390E8F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679999" cy="12187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803643-5315-4C2E-9E1A-C8A377426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00" y="6264000"/>
            <a:ext cx="684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74244356-6CF8-494C-B845-75BE01328073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4E882D-9D28-4011-AC81-51501FB77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4000" y="6264000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Unternehmensdarstellung Kurzversion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1D5F91-CB7D-4C11-81BE-282C31AF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000" y="6264001"/>
            <a:ext cx="430693" cy="1231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59AFFFE-2813-4EE7-8A68-9C0337FE347A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04A0D7B-A4B1-49E9-AFF8-41B3C168BAB4}"/>
              </a:ext>
            </a:extLst>
          </p:cNvPr>
          <p:cNvCxnSpPr>
            <a:cxnSpLocks/>
          </p:cNvCxnSpPr>
          <p:nvPr userDrawn="1"/>
        </p:nvCxnSpPr>
        <p:spPr>
          <a:xfrm>
            <a:off x="899999" y="6192000"/>
            <a:ext cx="11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C350594-23BB-4D23-9232-15002DBFAC3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AAD2343-A001-48B7-833C-9D3DC1B6589D}"/>
              </a:ext>
            </a:extLst>
          </p:cNvPr>
          <p:cNvCxnSpPr>
            <a:cxnSpLocks/>
          </p:cNvCxnSpPr>
          <p:nvPr userDrawn="1"/>
        </p:nvCxnSpPr>
        <p:spPr>
          <a:xfrm>
            <a:off x="11652000" y="0"/>
            <a:ext cx="0" cy="690438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3DB3F7C-DD91-4D9D-8208-58DC0F3BE6A3}"/>
              </a:ext>
            </a:extLst>
          </p:cNvPr>
          <p:cNvSpPr txBox="1"/>
          <p:nvPr userDrawn="1"/>
        </p:nvSpPr>
        <p:spPr>
          <a:xfrm>
            <a:off x="1620000" y="6264000"/>
            <a:ext cx="10579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  <a:latin typeface="+mj-lt"/>
              </a:rPr>
              <a:t>© 2024 dataTec AG  |  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BA88EED-CDA5-4176-9FA3-CE78E2EE4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0" y="1800000"/>
            <a:ext cx="4680000" cy="13644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CF7D45-0E22-42B2-9B5F-C9AE3B436549}"/>
              </a:ext>
            </a:extLst>
          </p:cNvPr>
          <p:cNvSpPr txBox="1"/>
          <p:nvPr userDrawn="1"/>
        </p:nvSpPr>
        <p:spPr>
          <a:xfrm>
            <a:off x="12253337" y="1714020"/>
            <a:ext cx="1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/>
              <a:t>Texte formatieren </a:t>
            </a:r>
            <a:br>
              <a:rPr lang="de-DE" sz="800" dirty="0"/>
            </a:br>
            <a:r>
              <a:rPr lang="de-DE" sz="800" dirty="0"/>
              <a:t>(</a:t>
            </a:r>
            <a:r>
              <a:rPr lang="de-DE" sz="800" dirty="0" err="1"/>
              <a:t>Bulletpoints</a:t>
            </a:r>
            <a:r>
              <a:rPr lang="de-DE" sz="800" dirty="0"/>
              <a:t>) </a:t>
            </a:r>
            <a:r>
              <a:rPr lang="de-DE" sz="800" baseline="0" dirty="0"/>
              <a:t>mit Klick auf Symbol </a:t>
            </a:r>
            <a:r>
              <a:rPr lang="de-DE" sz="800" b="1" baseline="0" dirty="0"/>
              <a:t>Listenebene</a:t>
            </a:r>
            <a:r>
              <a:rPr lang="de-DE" sz="800" baseline="0" dirty="0"/>
              <a:t>. </a:t>
            </a:r>
          </a:p>
          <a:p>
            <a:pPr algn="l"/>
            <a:r>
              <a:rPr lang="de-DE" sz="800" baseline="0" dirty="0"/>
              <a:t>(Unter Menü </a:t>
            </a:r>
            <a:r>
              <a:rPr lang="de-DE" sz="800" b="1" baseline="0" dirty="0"/>
              <a:t>Start, Absatz</a:t>
            </a:r>
            <a:r>
              <a:rPr lang="de-DE" sz="800" baseline="0" dirty="0"/>
              <a:t>)</a:t>
            </a:r>
            <a:endParaRPr lang="en-US" sz="8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ABB8E0-C132-443D-B85E-04D67F990E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6" t="10687" r="58811" b="63374"/>
          <a:stretch/>
        </p:blipFill>
        <p:spPr bwMode="auto">
          <a:xfrm>
            <a:off x="12341965" y="2335925"/>
            <a:ext cx="597049" cy="30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44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60" r:id="rId3"/>
    <p:sldLayoutId id="2147483680" r:id="rId4"/>
    <p:sldLayoutId id="2147483676" r:id="rId5"/>
    <p:sldLayoutId id="2147483677" r:id="rId6"/>
    <p:sldLayoutId id="2147483665" r:id="rId7"/>
    <p:sldLayoutId id="2147483650" r:id="rId8"/>
    <p:sldLayoutId id="2147483661" r:id="rId9"/>
    <p:sldLayoutId id="2147483662" r:id="rId10"/>
    <p:sldLayoutId id="2147483669" r:id="rId11"/>
    <p:sldLayoutId id="2147483670" r:id="rId12"/>
    <p:sldLayoutId id="2147483673" r:id="rId13"/>
    <p:sldLayoutId id="2147483674" r:id="rId14"/>
    <p:sldLayoutId id="2147483664" r:id="rId15"/>
    <p:sldLayoutId id="2147483666" r:id="rId16"/>
    <p:sldLayoutId id="2147483679" r:id="rId17"/>
    <p:sldLayoutId id="2147483678" r:id="rId18"/>
    <p:sldLayoutId id="2147483675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400" b="1" kern="1200" dirty="0"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e-DE"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73342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3pPr>
      <a:lvl4pPr marL="1184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4pPr>
      <a:lvl5pPr marL="1630362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atatec.de/marke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5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C06842-AEE4-EF4B-A1BD-EC262907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4584332"/>
          </a:xfrm>
        </p:spPr>
        <p:txBody>
          <a:bodyPr/>
          <a:lstStyle/>
          <a:p>
            <a:r>
              <a:rPr lang="de-DE" sz="2400" b="1" dirty="0"/>
              <a:t>Alles unter einem Dach</a:t>
            </a:r>
          </a:p>
          <a:p>
            <a:endParaRPr lang="de-DE" sz="2000" b="1" dirty="0"/>
          </a:p>
          <a:p>
            <a:pPr lvl="1"/>
            <a:r>
              <a:rPr lang="de-DE" sz="2000" dirty="0"/>
              <a:t>Über 150 Experten</a:t>
            </a:r>
          </a:p>
          <a:p>
            <a:pPr lvl="1"/>
            <a:r>
              <a:rPr lang="de-DE" sz="2000" dirty="0"/>
              <a:t>Die größte Auswahl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2000" dirty="0"/>
              <a:t>Die stärksten Marken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2000" dirty="0"/>
              <a:t>Über 25.000 Produkte erhältlich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2000" dirty="0"/>
              <a:t>Webshop 24/7 geöffnet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2000" dirty="0"/>
              <a:t>1.500 m</a:t>
            </a:r>
            <a:r>
              <a:rPr lang="de-DE" sz="2000" baseline="30000" dirty="0"/>
              <a:t>2</a:t>
            </a:r>
            <a:r>
              <a:rPr lang="de-DE" sz="2000" dirty="0"/>
              <a:t> Lagerfläche in Reutlingen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2000" dirty="0"/>
              <a:t>24.000 Pakete im Jahr 2023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2000" dirty="0"/>
              <a:t>Reparatur- und Kalibrierservice</a:t>
            </a:r>
          </a:p>
          <a:p>
            <a:pPr marL="0" lvl="1" indent="0">
              <a:buNone/>
            </a:pPr>
            <a:endParaRPr lang="de-DE" dirty="0"/>
          </a:p>
          <a:p>
            <a:endParaRPr lang="de-DE" sz="2000" b="1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C0A1A2-3397-0C47-A837-F7AE53EF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320000" cy="3046988"/>
          </a:xfrm>
        </p:spPr>
        <p:txBody>
          <a:bodyPr/>
          <a:lstStyle/>
          <a:p>
            <a:r>
              <a:rPr lang="de-DE" dirty="0"/>
              <a:t>Deutschlands größter Fachdistributor </a:t>
            </a:r>
            <a:br>
              <a:rPr lang="de-DE" dirty="0"/>
            </a:br>
            <a:r>
              <a:rPr lang="de-DE" dirty="0"/>
              <a:t>für Mess- und Prüftechnik.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3F54C-952A-8F4B-BD16-A0DC3262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1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54195-47F8-4D2A-A4FA-A652BE9A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99" y="1089525"/>
            <a:ext cx="5878801" cy="1218795"/>
          </a:xfrm>
        </p:spPr>
        <p:txBody>
          <a:bodyPr/>
          <a:lstStyle/>
          <a:p>
            <a:r>
              <a:rPr lang="de-DE" dirty="0"/>
              <a:t>Vier Bereiche.</a:t>
            </a:r>
            <a:br>
              <a:rPr lang="de-DE" dirty="0"/>
            </a:br>
            <a:r>
              <a:rPr lang="de-DE" dirty="0"/>
              <a:t>Unter einem Dach.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D0973B-7A29-43D1-B3F7-681720C6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5A14-1511-7749-88F5-AD741008A200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F67241-DA32-4879-983A-0D87D41E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7E3903-5B1A-4791-B4DD-EB2455D4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3</a:t>
            </a:fld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789284-B660-9D4C-8BF0-85C90CF9C7FB}"/>
              </a:ext>
            </a:extLst>
          </p:cNvPr>
          <p:cNvSpPr txBox="1"/>
          <p:nvPr/>
        </p:nvSpPr>
        <p:spPr>
          <a:xfrm>
            <a:off x="915446" y="3144833"/>
            <a:ext cx="2223984" cy="492443"/>
          </a:xfrm>
          <a:prstGeom prst="rect">
            <a:avLst/>
          </a:prstGeom>
          <a:noFill/>
        </p:spPr>
        <p:txBody>
          <a:bodyPr wrap="none" lIns="180000" tIns="0" rIns="0" bIns="0" rtlCol="0">
            <a:spAutoFit/>
          </a:bodyPr>
          <a:lstStyle/>
          <a:p>
            <a:pPr lvl="0"/>
            <a:r>
              <a:rPr lang="de-DE" sz="1600" b="1" dirty="0">
                <a:solidFill>
                  <a:schemeClr val="tx2"/>
                </a:solidFill>
              </a:rPr>
              <a:t>Elektronische Mess- 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600" b="1" dirty="0">
                <a:solidFill>
                  <a:schemeClr val="tx2"/>
                </a:solidFill>
              </a:rPr>
              <a:t>und Prüftechnik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FC2FE9-0339-2F4C-80EC-F17A8E990A51}"/>
              </a:ext>
            </a:extLst>
          </p:cNvPr>
          <p:cNvSpPr txBox="1"/>
          <p:nvPr/>
        </p:nvSpPr>
        <p:spPr>
          <a:xfrm>
            <a:off x="3778001" y="3144371"/>
            <a:ext cx="1412864" cy="492443"/>
          </a:xfrm>
          <a:prstGeom prst="rect">
            <a:avLst/>
          </a:prstGeom>
          <a:noFill/>
        </p:spPr>
        <p:txBody>
          <a:bodyPr wrap="none" lIns="180000" tIns="0" rIns="0" bIns="0" rtlCol="0">
            <a:spAutoFit/>
          </a:bodyPr>
          <a:lstStyle/>
          <a:p>
            <a:pPr lvl="0"/>
            <a:r>
              <a:rPr lang="de-DE" sz="1600" b="1" dirty="0">
                <a:solidFill>
                  <a:schemeClr val="tx2"/>
                </a:solidFill>
              </a:rPr>
              <a:t>Power 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600" b="1" dirty="0">
                <a:solidFill>
                  <a:schemeClr val="tx2"/>
                </a:solidFill>
              </a:rPr>
              <a:t>Messtechnik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CEB4196-794D-3447-8EDB-49EA6FEFDBCD}"/>
              </a:ext>
            </a:extLst>
          </p:cNvPr>
          <p:cNvSpPr txBox="1"/>
          <p:nvPr/>
        </p:nvSpPr>
        <p:spPr>
          <a:xfrm>
            <a:off x="9097580" y="3146487"/>
            <a:ext cx="1412864" cy="492443"/>
          </a:xfrm>
          <a:prstGeom prst="rect">
            <a:avLst/>
          </a:prstGeom>
          <a:noFill/>
        </p:spPr>
        <p:txBody>
          <a:bodyPr wrap="none" lIns="180000" tIns="0" rIns="0" bIns="0" rtlCol="0">
            <a:spAutoFit/>
          </a:bodyPr>
          <a:lstStyle/>
          <a:p>
            <a:pPr lvl="0"/>
            <a:r>
              <a:rPr lang="de-DE" sz="1600" b="1" dirty="0">
                <a:solidFill>
                  <a:schemeClr val="tx2"/>
                </a:solidFill>
              </a:rPr>
              <a:t>Modulare </a:t>
            </a:r>
            <a:br>
              <a:rPr lang="de-DE" sz="1600" b="1" dirty="0">
                <a:solidFill>
                  <a:schemeClr val="tx2"/>
                </a:solidFill>
              </a:rPr>
            </a:br>
            <a:r>
              <a:rPr lang="de-DE" sz="1600" b="1" dirty="0">
                <a:solidFill>
                  <a:schemeClr val="tx2"/>
                </a:solidFill>
              </a:rPr>
              <a:t>Messtechnik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B8C3717-9B67-014F-BF71-B91E19CCA718}"/>
              </a:ext>
            </a:extLst>
          </p:cNvPr>
          <p:cNvSpPr txBox="1"/>
          <p:nvPr/>
        </p:nvSpPr>
        <p:spPr>
          <a:xfrm>
            <a:off x="6213829" y="3150684"/>
            <a:ext cx="2466215" cy="492443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</a:rPr>
              <a:t>High-End Test &amp; Messtechnik</a:t>
            </a:r>
          </a:p>
        </p:txBody>
      </p:sp>
      <p:cxnSp>
        <p:nvCxnSpPr>
          <p:cNvPr id="15" name="Gerader Verbinder 13">
            <a:extLst>
              <a:ext uri="{FF2B5EF4-FFF2-40B4-BE49-F238E27FC236}">
                <a16:creationId xmlns:a16="http://schemas.microsoft.com/office/drawing/2014/main" id="{374F4496-C779-2B43-9FFF-6A544CEFB18F}"/>
              </a:ext>
            </a:extLst>
          </p:cNvPr>
          <p:cNvCxnSpPr>
            <a:cxnSpLocks/>
          </p:cNvCxnSpPr>
          <p:nvPr/>
        </p:nvCxnSpPr>
        <p:spPr>
          <a:xfrm>
            <a:off x="-81116" y="1557666"/>
            <a:ext cx="12327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6732F89-98A0-D04F-95BE-E1DFAEA274E0}"/>
              </a:ext>
            </a:extLst>
          </p:cNvPr>
          <p:cNvGrpSpPr/>
          <p:nvPr/>
        </p:nvGrpSpPr>
        <p:grpSpPr>
          <a:xfrm>
            <a:off x="955898" y="4267973"/>
            <a:ext cx="2273652" cy="1411447"/>
            <a:chOff x="1036051" y="3204026"/>
            <a:chExt cx="2725593" cy="1692005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BF3766D-7E24-EE42-A115-9DC9AD102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6304" y="3204026"/>
              <a:ext cx="1515340" cy="1587501"/>
            </a:xfrm>
            <a:prstGeom prst="rect">
              <a:avLst/>
            </a:prstGeom>
          </p:spPr>
        </p:pic>
        <p:pic>
          <p:nvPicPr>
            <p:cNvPr id="18" name="Grafik 17" descr="Ein Bild, das Text, Backofen, Kamera, Systemsteuerung enthält.&#10;&#10;Automatisch generierte Beschreibung">
              <a:extLst>
                <a:ext uri="{FF2B5EF4-FFF2-40B4-BE49-F238E27FC236}">
                  <a16:creationId xmlns:a16="http://schemas.microsoft.com/office/drawing/2014/main" id="{12230BDE-ADD4-8748-8B69-84E28B07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051" y="3981631"/>
              <a:ext cx="1536700" cy="9144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D56B61CE-761F-7D5B-052E-79C075A84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91" y="4787534"/>
            <a:ext cx="2329549" cy="1104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108263-1744-2EB2-A213-1ED2BCAB3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60" y="4277763"/>
            <a:ext cx="1392096" cy="7826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DE2C7F5-F692-E253-8294-D8AA83468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88" y="3960552"/>
            <a:ext cx="2466215" cy="13868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3975BF1-2B43-B137-5BC6-E6172D0EC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46" y="4920849"/>
            <a:ext cx="1863419" cy="10508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C27826D-2F06-D4D8-A3F9-6E1D04BA5D1D}"/>
              </a:ext>
            </a:extLst>
          </p:cNvPr>
          <p:cNvGrpSpPr/>
          <p:nvPr/>
        </p:nvGrpSpPr>
        <p:grpSpPr>
          <a:xfrm>
            <a:off x="8984202" y="4160538"/>
            <a:ext cx="2310551" cy="1431706"/>
            <a:chOff x="9085303" y="3102082"/>
            <a:chExt cx="2136455" cy="1253991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B6C3F73-C687-4E2D-8C17-430995177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4557" y="3200404"/>
              <a:ext cx="316871" cy="316871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A3FF495-1F6D-3768-5A74-453BEF4F2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303" y="3639754"/>
              <a:ext cx="1432638" cy="7163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B49047C-82EF-8BCA-3B28-192970610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578" y="3195027"/>
              <a:ext cx="316871" cy="316871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64E163B3-93FE-6AE9-D348-CB4D59AA4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511" y="3102082"/>
              <a:ext cx="848247" cy="84824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002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54195-47F8-4D2A-A4FA-A652BE9A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99" y="1080000"/>
            <a:ext cx="5878801" cy="2437590"/>
          </a:xfrm>
        </p:spPr>
        <p:txBody>
          <a:bodyPr/>
          <a:lstStyle/>
          <a:p>
            <a:r>
              <a:rPr lang="de-DE" dirty="0"/>
              <a:t>Wir haben die stärksten Marken.</a:t>
            </a:r>
            <a:br>
              <a:rPr lang="de-DE" dirty="0"/>
            </a:br>
            <a:r>
              <a:rPr lang="de-DE" dirty="0"/>
              <a:t>Doch bleiben unabhängig.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D0973B-7A29-43D1-B3F7-681720C6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60D67-5FB0-7D43-992F-C3D522E8E915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F67241-DA32-4879-983A-0D87D41E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7E3903-5B1A-4791-B4DD-EB2455D4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4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34BC34-D064-7D48-A14D-6102F35BAA9A}"/>
              </a:ext>
            </a:extLst>
          </p:cNvPr>
          <p:cNvSpPr txBox="1"/>
          <p:nvPr/>
        </p:nvSpPr>
        <p:spPr>
          <a:xfrm>
            <a:off x="1905000" y="3877734"/>
            <a:ext cx="3460884" cy="1461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1600" dirty="0">
                <a:solidFill>
                  <a:schemeClr val="tx2"/>
                </a:solidFill>
              </a:rPr>
              <a:t>Über 50 Hersteller im Programm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1600" dirty="0">
                <a:solidFill>
                  <a:schemeClr val="tx2"/>
                </a:solidFill>
              </a:rPr>
              <a:t>Regelmäßige Portfolio-Erweiterung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1600" dirty="0">
                <a:solidFill>
                  <a:schemeClr val="tx2"/>
                </a:solidFill>
              </a:rPr>
              <a:t>Langjährige Partnerschaften </a:t>
            </a:r>
          </a:p>
          <a:p>
            <a:pPr marL="269875" lvl="0" indent="-269875">
              <a:spcBef>
                <a:spcPts val="6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r>
              <a:rPr lang="de-DE" sz="1600" dirty="0">
                <a:solidFill>
                  <a:schemeClr val="tx2"/>
                </a:solidFill>
              </a:rPr>
              <a:t>Enger fachlicher Austausch</a:t>
            </a:r>
          </a:p>
          <a:p>
            <a:pPr marL="269875" lvl="0" indent="-269875">
              <a:buClr>
                <a:schemeClr val="accent1"/>
              </a:buClr>
              <a:buFont typeface="HelveticaNeueLT Pro 65 Md" panose="020B0604020202020204" pitchFamily="34" charset="0"/>
              <a:buChar char="&gt;"/>
            </a:pP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9" name="Textfeld 8">
            <a:hlinkClick r:id="rId2"/>
            <a:extLst>
              <a:ext uri="{FF2B5EF4-FFF2-40B4-BE49-F238E27FC236}">
                <a16:creationId xmlns:a16="http://schemas.microsoft.com/office/drawing/2014/main" id="{FE8A834C-6462-064F-8DAA-C79C1DD524CE}"/>
              </a:ext>
            </a:extLst>
          </p:cNvPr>
          <p:cNvSpPr txBox="1"/>
          <p:nvPr/>
        </p:nvSpPr>
        <p:spPr>
          <a:xfrm>
            <a:off x="6830079" y="6020647"/>
            <a:ext cx="46300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de-DE" sz="1400" b="1" dirty="0">
                <a:solidFill>
                  <a:schemeClr val="accent1"/>
                </a:solidFill>
              </a:rPr>
              <a:t>Alle Marken unter: </a:t>
            </a:r>
            <a:r>
              <a:rPr lang="de-DE" sz="1400" dirty="0">
                <a:solidFill>
                  <a:schemeClr val="accent1"/>
                </a:solidFill>
              </a:rPr>
              <a:t>&gt;&gt;&gt; </a:t>
            </a:r>
            <a:r>
              <a:rPr lang="de-DE" sz="1400" b="1" dirty="0">
                <a:solidFill>
                  <a:schemeClr val="accent1"/>
                </a:solidFill>
              </a:rPr>
              <a:t>www.datatec.eu/marken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C1B97DE-1789-7B47-AB58-8D51D46B3469}"/>
              </a:ext>
            </a:extLst>
          </p:cNvPr>
          <p:cNvGrpSpPr/>
          <p:nvPr/>
        </p:nvGrpSpPr>
        <p:grpSpPr>
          <a:xfrm>
            <a:off x="6772384" y="1668150"/>
            <a:ext cx="4687779" cy="3505799"/>
            <a:chOff x="6772384" y="1668150"/>
            <a:chExt cx="4687779" cy="3505799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BB4DE54-8915-BE46-A521-4809D4BBB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384" y="1668150"/>
              <a:ext cx="4687779" cy="350579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907E7C8-9E90-694F-895D-A94DDEED1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5960" y="3561472"/>
              <a:ext cx="677127" cy="33856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8305F352-7848-F729-D095-E9AB9C496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84" y="2324433"/>
            <a:ext cx="936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5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3CD98793-2828-49A4-BB8F-B2748241D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/>
          <a:stretch/>
        </p:blipFill>
        <p:spPr>
          <a:xfrm>
            <a:off x="7781925" y="535468"/>
            <a:ext cx="3862489" cy="565177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560B03-4B29-4015-AC4B-D818E49D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D4A97B-CB0C-4DA6-987E-54CC7D54D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285D16F8-3D32-4553-8AAC-232A7CD0DE37}"/>
              </a:ext>
            </a:extLst>
          </p:cNvPr>
          <p:cNvSpPr txBox="1">
            <a:spLocks/>
          </p:cNvSpPr>
          <p:nvPr/>
        </p:nvSpPr>
        <p:spPr>
          <a:xfrm>
            <a:off x="853043" y="1522445"/>
            <a:ext cx="7541635" cy="9694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400" b="1" kern="1200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800" dirty="0"/>
              <a:t>#</a:t>
            </a:r>
            <a:r>
              <a:rPr lang="de-DE" sz="6800" dirty="0" err="1"/>
              <a:t>messbaregröße</a:t>
            </a:r>
            <a:endParaRPr lang="de-DE" sz="68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DD04339-BADA-4CD9-96CD-2BD5C98DFD18}"/>
              </a:ext>
            </a:extLst>
          </p:cNvPr>
          <p:cNvSpPr txBox="1">
            <a:spLocks/>
          </p:cNvSpPr>
          <p:nvPr/>
        </p:nvSpPr>
        <p:spPr>
          <a:xfrm>
            <a:off x="2228628" y="5560630"/>
            <a:ext cx="3723861" cy="559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42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30362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b="1" dirty="0"/>
              <a:t>Zwei Welten, ein Versprechen:</a:t>
            </a:r>
            <a:br>
              <a:rPr lang="de-DE" b="1" dirty="0"/>
            </a:br>
            <a:r>
              <a:rPr lang="de-DE" b="1" dirty="0">
                <a:solidFill>
                  <a:schemeClr val="accent1"/>
                </a:solidFill>
              </a:rPr>
              <a:t>Die beste Lösung für Sie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15FD8B9-AB25-4D60-AEAF-03A0FEF75AB0}"/>
              </a:ext>
            </a:extLst>
          </p:cNvPr>
          <p:cNvSpPr txBox="1">
            <a:spLocks/>
          </p:cNvSpPr>
          <p:nvPr/>
        </p:nvSpPr>
        <p:spPr>
          <a:xfrm>
            <a:off x="1405808" y="2614300"/>
            <a:ext cx="4690192" cy="257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19138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668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dataTec</a:t>
            </a:r>
            <a:r>
              <a:rPr lang="de-DE" dirty="0"/>
              <a:t> macht den Unterschied.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DE" b="1" dirty="0"/>
              <a:t>Lösungen: </a:t>
            </a:r>
            <a:r>
              <a:rPr lang="de-DE" dirty="0"/>
              <a:t>Wir verkaufen nicht nur Geräte, sondern lösen Messaufgaben.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DE" b="1" dirty="0"/>
              <a:t>Beratung: </a:t>
            </a:r>
            <a:r>
              <a:rPr lang="de-DE" dirty="0"/>
              <a:t>Wir beraten herstellerunabhängig. Damit Sie es auch bleiben.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DE" b="1" dirty="0"/>
              <a:t>Klarheit: </a:t>
            </a:r>
            <a:r>
              <a:rPr lang="de-DE" dirty="0"/>
              <a:t>Wir fachsimpeln nicht. Und kennen trotzdem alle Details.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DE" b="1" dirty="0"/>
              <a:t>Leidenschaft: </a:t>
            </a:r>
            <a:r>
              <a:rPr lang="de-DE" dirty="0"/>
              <a:t>Wir lieben Herausforderungen. Seit über 35 Jahren.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1051BAE-6C18-47DC-B7F9-B365CE517389}"/>
              </a:ext>
            </a:extLst>
          </p:cNvPr>
          <p:cNvGrpSpPr/>
          <p:nvPr/>
        </p:nvGrpSpPr>
        <p:grpSpPr>
          <a:xfrm>
            <a:off x="6258611" y="5529791"/>
            <a:ext cx="1090874" cy="532707"/>
            <a:chOff x="5650821" y="5238543"/>
            <a:chExt cx="1090874" cy="53270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CD4BECD-95D4-4218-A606-C995F468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821" y="5540850"/>
              <a:ext cx="478989" cy="23040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353AB14-C48C-46F1-A9B1-D48E5386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821" y="5238543"/>
              <a:ext cx="478988" cy="248589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50F7C95-99C1-41BF-8895-23BAD3F5EF77}"/>
                </a:ext>
              </a:extLst>
            </p:cNvPr>
            <p:cNvSpPr txBox="1"/>
            <p:nvPr/>
          </p:nvSpPr>
          <p:spPr>
            <a:xfrm>
              <a:off x="6264000" y="5238543"/>
              <a:ext cx="47769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400" dirty="0">
                  <a:solidFill>
                    <a:schemeClr val="tx2"/>
                  </a:solidFill>
                </a:rPr>
                <a:t>online</a:t>
              </a:r>
              <a:endParaRPr lang="de-DE" sz="1600" dirty="0">
                <a:solidFill>
                  <a:schemeClr val="tx2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45F1F66-8F2C-4BC5-B627-97A75DCD8F67}"/>
                </a:ext>
              </a:extLst>
            </p:cNvPr>
            <p:cNvSpPr txBox="1"/>
            <p:nvPr/>
          </p:nvSpPr>
          <p:spPr>
            <a:xfrm>
              <a:off x="6264000" y="5548328"/>
              <a:ext cx="47442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400" dirty="0">
                  <a:solidFill>
                    <a:schemeClr val="tx2"/>
                  </a:solidFill>
                </a:rPr>
                <a:t>offline</a:t>
              </a:r>
              <a:endParaRPr lang="de-DE" sz="16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1E93DB7-6FA2-44CB-BFC4-7598DA229ED2}"/>
              </a:ext>
            </a:extLst>
          </p:cNvPr>
          <p:cNvCxnSpPr>
            <a:cxnSpLocks/>
          </p:cNvCxnSpPr>
          <p:nvPr/>
        </p:nvCxnSpPr>
        <p:spPr>
          <a:xfrm>
            <a:off x="0" y="2261122"/>
            <a:ext cx="7757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267D548-A71D-4542-96BA-57F9643C2B97}"/>
              </a:ext>
            </a:extLst>
          </p:cNvPr>
          <p:cNvCxnSpPr>
            <a:cxnSpLocks/>
          </p:cNvCxnSpPr>
          <p:nvPr/>
        </p:nvCxnSpPr>
        <p:spPr>
          <a:xfrm>
            <a:off x="0" y="6192000"/>
            <a:ext cx="8139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3F41A91B-11CA-4A68-A8D5-69E670B47A29}"/>
              </a:ext>
            </a:extLst>
          </p:cNvPr>
          <p:cNvCxnSpPr>
            <a:cxnSpLocks/>
          </p:cNvCxnSpPr>
          <p:nvPr/>
        </p:nvCxnSpPr>
        <p:spPr>
          <a:xfrm>
            <a:off x="11235644" y="6192000"/>
            <a:ext cx="968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90C7E488-6923-49BB-8C7E-4A0D031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58E2-8E54-7C41-B0F2-313AECB2D8A3}" type="datetime1">
              <a:rPr lang="de-DE" smtClean="0"/>
              <a:t>21.08.2024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61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EFBFFAF6-B39A-EE48-ADB3-BF03C2A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69" y="1565436"/>
            <a:ext cx="1571583" cy="169457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EF7280-B0A1-9A46-B2F4-C6614BF11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7" y="1461253"/>
            <a:ext cx="1183798" cy="187344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71C236B-9AC3-9743-A8F6-4A6AD3A3B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26" y="1632708"/>
            <a:ext cx="1878872" cy="157477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A3BD631-F040-8442-A7F4-1DBF8159B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73" y="1651714"/>
            <a:ext cx="1710534" cy="153676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560B03-4B29-4015-AC4B-D818E49D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D4A97B-CB0C-4DA6-987E-54CC7D54D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6</a:t>
            </a:fld>
            <a:endParaRPr lang="de-DE" dirty="0"/>
          </a:p>
        </p:txBody>
      </p:sp>
      <p:cxnSp>
        <p:nvCxnSpPr>
          <p:cNvPr id="28" name="Gerader Verbinder 27" hidden="1">
            <a:extLst>
              <a:ext uri="{FF2B5EF4-FFF2-40B4-BE49-F238E27FC236}">
                <a16:creationId xmlns:a16="http://schemas.microsoft.com/office/drawing/2014/main" id="{DEB361BA-B57B-45B0-BCF6-8656B46A5226}"/>
              </a:ext>
            </a:extLst>
          </p:cNvPr>
          <p:cNvCxnSpPr>
            <a:cxnSpLocks/>
          </p:cNvCxnSpPr>
          <p:nvPr/>
        </p:nvCxnSpPr>
        <p:spPr>
          <a:xfrm>
            <a:off x="3750258" y="0"/>
            <a:ext cx="0" cy="6195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umsplatzhalter 34">
            <a:extLst>
              <a:ext uri="{FF2B5EF4-FFF2-40B4-BE49-F238E27FC236}">
                <a16:creationId xmlns:a16="http://schemas.microsoft.com/office/drawing/2014/main" id="{37CF2715-94AA-4048-8363-9BCD01B6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91A6-AAF3-9744-874C-104C9664BEAC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090899E-F376-F94B-A7A9-2D07D491C98F}"/>
              </a:ext>
            </a:extLst>
          </p:cNvPr>
          <p:cNvSpPr txBox="1"/>
          <p:nvPr/>
        </p:nvSpPr>
        <p:spPr>
          <a:xfrm>
            <a:off x="872219" y="3604636"/>
            <a:ext cx="2160000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Aufgabe besprechen.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Lösung bekommen.</a:t>
            </a:r>
          </a:p>
          <a:p>
            <a:pPr lvl="0">
              <a:buClr>
                <a:srgbClr val="E30613"/>
              </a:buClr>
            </a:pPr>
            <a:r>
              <a:rPr lang="de-DE" sz="1300" b="1" dirty="0">
                <a:solidFill>
                  <a:srgbClr val="E30613"/>
                </a:solidFill>
              </a:rPr>
              <a:t>#messbaregröße </a:t>
            </a:r>
            <a:br>
              <a:rPr lang="de-DE" sz="1300" b="1" dirty="0">
                <a:solidFill>
                  <a:srgbClr val="E30613"/>
                </a:solidFill>
              </a:rPr>
            </a:br>
            <a:r>
              <a:rPr lang="de-DE" sz="1300" dirty="0">
                <a:solidFill>
                  <a:srgbClr val="4C4C4C"/>
                </a:solidFill>
              </a:rPr>
              <a:t>in der Lösung Ihrer Messaufgabe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E0C8525-4C91-9444-9E01-849CDBA384FB}"/>
              </a:ext>
            </a:extLst>
          </p:cNvPr>
          <p:cNvSpPr txBox="1"/>
          <p:nvPr/>
        </p:nvSpPr>
        <p:spPr>
          <a:xfrm>
            <a:off x="3402478" y="3604636"/>
            <a:ext cx="2160000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Vorauswahl treffen.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Vor Ort ausprobieren.</a:t>
            </a:r>
          </a:p>
          <a:p>
            <a:pPr lvl="0">
              <a:buClr>
                <a:srgbClr val="E30613"/>
              </a:buClr>
            </a:pPr>
            <a:r>
              <a:rPr lang="de-DE" sz="1300" b="1" dirty="0">
                <a:solidFill>
                  <a:srgbClr val="E30613"/>
                </a:solidFill>
              </a:rPr>
              <a:t>#messbaregröße </a:t>
            </a:r>
            <a:br>
              <a:rPr lang="de-DE" sz="1300" b="1" dirty="0">
                <a:solidFill>
                  <a:srgbClr val="E30613"/>
                </a:solidFill>
              </a:rPr>
            </a:br>
            <a:r>
              <a:rPr lang="de-DE" sz="1300" dirty="0">
                <a:solidFill>
                  <a:srgbClr val="4C4C4C"/>
                </a:solidFill>
              </a:rPr>
              <a:t>durch über 20 Experten, die persönlich Sie besuchen</a:t>
            </a:r>
            <a:endParaRPr lang="de-DE" sz="1600" b="1" dirty="0">
              <a:solidFill>
                <a:schemeClr val="tx2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8A06E9F-447B-E240-984C-53AB85E169E8}"/>
              </a:ext>
            </a:extLst>
          </p:cNvPr>
          <p:cNvSpPr txBox="1"/>
          <p:nvPr/>
        </p:nvSpPr>
        <p:spPr>
          <a:xfrm>
            <a:off x="6021503" y="3604636"/>
            <a:ext cx="216000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Online finden.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Direkt bestellen.</a:t>
            </a:r>
          </a:p>
          <a:p>
            <a:pPr lvl="0">
              <a:buClr>
                <a:srgbClr val="E30613"/>
              </a:buClr>
            </a:pPr>
            <a:r>
              <a:rPr lang="de-DE" sz="1300" b="1" dirty="0">
                <a:solidFill>
                  <a:srgbClr val="E30613"/>
                </a:solidFill>
              </a:rPr>
              <a:t>#</a:t>
            </a:r>
            <a:r>
              <a:rPr lang="de-DE" sz="1300" b="1" dirty="0" err="1">
                <a:solidFill>
                  <a:srgbClr val="E30613"/>
                </a:solidFill>
              </a:rPr>
              <a:t>messbaregröße</a:t>
            </a:r>
            <a:r>
              <a:rPr lang="de-DE" sz="1300" b="1" dirty="0">
                <a:solidFill>
                  <a:srgbClr val="E30613"/>
                </a:solidFill>
              </a:rPr>
              <a:t> </a:t>
            </a:r>
            <a:br>
              <a:rPr lang="de-DE" sz="1300" b="1" dirty="0">
                <a:solidFill>
                  <a:srgbClr val="E30613"/>
                </a:solidFill>
              </a:rPr>
            </a:br>
            <a:r>
              <a:rPr lang="de-DE" sz="1300" dirty="0">
                <a:solidFill>
                  <a:srgbClr val="4C4C4C"/>
                </a:solidFill>
              </a:rPr>
              <a:t>bei der Auswahl im Webshop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DF98F9D-92AF-0545-BA55-FD08D9D66239}"/>
              </a:ext>
            </a:extLst>
          </p:cNvPr>
          <p:cNvSpPr txBox="1"/>
          <p:nvPr/>
        </p:nvSpPr>
        <p:spPr>
          <a:xfrm>
            <a:off x="8720432" y="3604636"/>
            <a:ext cx="2160000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Fachlich weiterbilden.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Selbst weiterkommen.</a:t>
            </a:r>
          </a:p>
          <a:p>
            <a:pPr lvl="0">
              <a:buClr>
                <a:srgbClr val="E30613"/>
              </a:buClr>
            </a:pPr>
            <a:r>
              <a:rPr lang="de-DE" sz="1300" b="1" dirty="0">
                <a:solidFill>
                  <a:srgbClr val="E30613"/>
                </a:solidFill>
              </a:rPr>
              <a:t>#</a:t>
            </a:r>
            <a:r>
              <a:rPr lang="de-DE" sz="1300" b="1" dirty="0" err="1">
                <a:solidFill>
                  <a:srgbClr val="E30613"/>
                </a:solidFill>
              </a:rPr>
              <a:t>messbaregröße</a:t>
            </a:r>
            <a:r>
              <a:rPr lang="de-DE" sz="1300" b="1" dirty="0">
                <a:solidFill>
                  <a:srgbClr val="E30613"/>
                </a:solidFill>
              </a:rPr>
              <a:t> </a:t>
            </a:r>
            <a:br>
              <a:rPr lang="de-DE" sz="1300" b="1" dirty="0">
                <a:solidFill>
                  <a:srgbClr val="E30613"/>
                </a:solidFill>
              </a:rPr>
            </a:br>
            <a:r>
              <a:rPr lang="de-DE" sz="1300" dirty="0">
                <a:solidFill>
                  <a:srgbClr val="4C4C4C"/>
                </a:solidFill>
              </a:rPr>
              <a:t>in der Weiterbildung mit </a:t>
            </a:r>
            <a:br>
              <a:rPr lang="de-DE" sz="1300" dirty="0">
                <a:solidFill>
                  <a:srgbClr val="4C4C4C"/>
                </a:solidFill>
              </a:rPr>
            </a:br>
            <a:r>
              <a:rPr lang="de-DE" sz="1300" dirty="0">
                <a:solidFill>
                  <a:srgbClr val="4C4C4C"/>
                </a:solidFill>
              </a:rPr>
              <a:t>der </a:t>
            </a:r>
            <a:r>
              <a:rPr lang="de-DE" sz="1300" dirty="0" err="1">
                <a:solidFill>
                  <a:srgbClr val="4C4C4C"/>
                </a:solidFill>
              </a:rPr>
              <a:t>dataTec</a:t>
            </a:r>
            <a:r>
              <a:rPr lang="de-DE" sz="1300" dirty="0">
                <a:solidFill>
                  <a:srgbClr val="4C4C4C"/>
                </a:solidFill>
              </a:rPr>
              <a:t> Akademie</a:t>
            </a:r>
            <a:endParaRPr lang="de-DE" b="1" dirty="0">
              <a:solidFill>
                <a:schemeClr val="tx2"/>
              </a:solidFill>
            </a:endParaRPr>
          </a:p>
        </p:txBody>
      </p:sp>
      <p:cxnSp>
        <p:nvCxnSpPr>
          <p:cNvPr id="44" name="Gerader Verbinder 13">
            <a:extLst>
              <a:ext uri="{FF2B5EF4-FFF2-40B4-BE49-F238E27FC236}">
                <a16:creationId xmlns:a16="http://schemas.microsoft.com/office/drawing/2014/main" id="{6AA1132D-D8F3-C449-ABD8-1658925E3155}"/>
              </a:ext>
            </a:extLst>
          </p:cNvPr>
          <p:cNvCxnSpPr>
            <a:cxnSpLocks/>
          </p:cNvCxnSpPr>
          <p:nvPr/>
        </p:nvCxnSpPr>
        <p:spPr>
          <a:xfrm>
            <a:off x="-8878" y="3795271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CD383C3-BD1C-0846-A4BA-493D01505277}"/>
              </a:ext>
            </a:extLst>
          </p:cNvPr>
          <p:cNvGrpSpPr/>
          <p:nvPr/>
        </p:nvGrpSpPr>
        <p:grpSpPr>
          <a:xfrm>
            <a:off x="799328" y="5120447"/>
            <a:ext cx="857296" cy="429537"/>
            <a:chOff x="1584001" y="5306400"/>
            <a:chExt cx="857296" cy="429537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D5CFBDA-2BD4-184D-8FFC-3D25927060B3}"/>
                </a:ext>
              </a:extLst>
            </p:cNvPr>
            <p:cNvGrpSpPr/>
            <p:nvPr/>
          </p:nvGrpSpPr>
          <p:grpSpPr>
            <a:xfrm>
              <a:off x="1584001" y="5306401"/>
              <a:ext cx="386222" cy="429536"/>
              <a:chOff x="1584000" y="5306400"/>
              <a:chExt cx="478989" cy="532707"/>
            </a:xfrm>
          </p:grpSpPr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8CF60081-64B7-7B4D-94F8-8F565FD16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000" y="5608707"/>
                <a:ext cx="478989" cy="230400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9FB7E891-6DD5-DE41-B3A7-300F396B1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000" y="5306400"/>
                <a:ext cx="478988" cy="248589"/>
              </a:xfrm>
              <a:prstGeom prst="rect">
                <a:avLst/>
              </a:prstGeom>
            </p:spPr>
          </p:pic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A219D9D3-23B8-5245-AE08-44DC0D4D0A28}"/>
                </a:ext>
              </a:extLst>
            </p:cNvPr>
            <p:cNvSpPr txBox="1"/>
            <p:nvPr/>
          </p:nvSpPr>
          <p:spPr>
            <a:xfrm>
              <a:off x="2062988" y="5306400"/>
              <a:ext cx="37830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online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5F961A1E-5202-5848-98DF-9ADBE670E319}"/>
                </a:ext>
              </a:extLst>
            </p:cNvPr>
            <p:cNvSpPr txBox="1"/>
            <p:nvPr/>
          </p:nvSpPr>
          <p:spPr>
            <a:xfrm>
              <a:off x="2059668" y="5549641"/>
              <a:ext cx="37670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offline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93DB1848-26E4-3E48-91BE-0F7CA50B47FD}"/>
              </a:ext>
            </a:extLst>
          </p:cNvPr>
          <p:cNvGrpSpPr/>
          <p:nvPr/>
        </p:nvGrpSpPr>
        <p:grpSpPr>
          <a:xfrm>
            <a:off x="3408461" y="5111121"/>
            <a:ext cx="857296" cy="429537"/>
            <a:chOff x="1584001" y="5306400"/>
            <a:chExt cx="857296" cy="429537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BBF49328-B7D8-B044-A3CA-C2F9DCD22526}"/>
                </a:ext>
              </a:extLst>
            </p:cNvPr>
            <p:cNvGrpSpPr/>
            <p:nvPr/>
          </p:nvGrpSpPr>
          <p:grpSpPr>
            <a:xfrm>
              <a:off x="1584001" y="5306401"/>
              <a:ext cx="386222" cy="429536"/>
              <a:chOff x="1584000" y="5306400"/>
              <a:chExt cx="478989" cy="532707"/>
            </a:xfrm>
          </p:grpSpPr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D401966E-C3F6-5C4D-ACE9-794049120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000" y="5608707"/>
                <a:ext cx="478989" cy="230400"/>
              </a:xfrm>
              <a:prstGeom prst="rect">
                <a:avLst/>
              </a:prstGeom>
            </p:spPr>
          </p:pic>
          <p:pic>
            <p:nvPicPr>
              <p:cNvPr id="58" name="Grafik 57">
                <a:extLst>
                  <a:ext uri="{FF2B5EF4-FFF2-40B4-BE49-F238E27FC236}">
                    <a16:creationId xmlns:a16="http://schemas.microsoft.com/office/drawing/2014/main" id="{342CDBAC-357B-F24C-AAFD-2D6CA1D33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000" y="5306400"/>
                <a:ext cx="478988" cy="248589"/>
              </a:xfrm>
              <a:prstGeom prst="rect">
                <a:avLst/>
              </a:prstGeom>
            </p:spPr>
          </p:pic>
        </p:grp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2C7D9926-FBE0-464B-AB7A-B63E6691C285}"/>
                </a:ext>
              </a:extLst>
            </p:cNvPr>
            <p:cNvSpPr txBox="1"/>
            <p:nvPr/>
          </p:nvSpPr>
          <p:spPr>
            <a:xfrm>
              <a:off x="2062988" y="5306400"/>
              <a:ext cx="37830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online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F01FA707-992F-A94B-8542-E68D34107FB9}"/>
                </a:ext>
              </a:extLst>
            </p:cNvPr>
            <p:cNvSpPr txBox="1"/>
            <p:nvPr/>
          </p:nvSpPr>
          <p:spPr>
            <a:xfrm>
              <a:off x="2059668" y="5549641"/>
              <a:ext cx="37670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offline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D102324-52CB-2F48-9939-C677ED14D29F}"/>
              </a:ext>
            </a:extLst>
          </p:cNvPr>
          <p:cNvGrpSpPr/>
          <p:nvPr/>
        </p:nvGrpSpPr>
        <p:grpSpPr>
          <a:xfrm>
            <a:off x="6114231" y="5115173"/>
            <a:ext cx="857296" cy="200445"/>
            <a:chOff x="1584001" y="5306400"/>
            <a:chExt cx="857296" cy="200445"/>
          </a:xfrm>
        </p:grpSpPr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AC2653F1-B5A8-0748-916A-166EAEFA4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001" y="5306401"/>
              <a:ext cx="386221" cy="200444"/>
            </a:xfrm>
            <a:prstGeom prst="rect">
              <a:avLst/>
            </a:prstGeom>
          </p:spPr>
        </p:pic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35766DD4-FFA2-564D-8086-E7255173FC3B}"/>
                </a:ext>
              </a:extLst>
            </p:cNvPr>
            <p:cNvSpPr txBox="1"/>
            <p:nvPr/>
          </p:nvSpPr>
          <p:spPr>
            <a:xfrm>
              <a:off x="2062988" y="5306400"/>
              <a:ext cx="37830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online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9261D7BD-62D0-B64E-B522-BC52D17432C3}"/>
              </a:ext>
            </a:extLst>
          </p:cNvPr>
          <p:cNvGrpSpPr/>
          <p:nvPr/>
        </p:nvGrpSpPr>
        <p:grpSpPr>
          <a:xfrm>
            <a:off x="8720432" y="5117304"/>
            <a:ext cx="857296" cy="429537"/>
            <a:chOff x="1584001" y="5306400"/>
            <a:chExt cx="857296" cy="429537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CF00AE68-7176-4547-96EF-BD1039133490}"/>
                </a:ext>
              </a:extLst>
            </p:cNvPr>
            <p:cNvGrpSpPr/>
            <p:nvPr/>
          </p:nvGrpSpPr>
          <p:grpSpPr>
            <a:xfrm>
              <a:off x="1584001" y="5306401"/>
              <a:ext cx="386222" cy="429536"/>
              <a:chOff x="1584000" y="5306400"/>
              <a:chExt cx="478989" cy="532707"/>
            </a:xfrm>
          </p:grpSpPr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9A4CC06C-454B-544C-A6EF-024D3516E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000" y="5608707"/>
                <a:ext cx="478989" cy="230400"/>
              </a:xfrm>
              <a:prstGeom prst="rect">
                <a:avLst/>
              </a:prstGeom>
            </p:spPr>
          </p:pic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C6151D92-33C3-3943-B5DD-BDCB72790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000" y="5306400"/>
                <a:ext cx="478988" cy="248589"/>
              </a:xfrm>
              <a:prstGeom prst="rect">
                <a:avLst/>
              </a:prstGeom>
            </p:spPr>
          </p:pic>
        </p:grp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90F2F83D-8B68-6F47-92AC-2011FF7C9AA7}"/>
                </a:ext>
              </a:extLst>
            </p:cNvPr>
            <p:cNvSpPr txBox="1"/>
            <p:nvPr/>
          </p:nvSpPr>
          <p:spPr>
            <a:xfrm>
              <a:off x="2062988" y="5306400"/>
              <a:ext cx="37830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online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41DBE302-D1C5-4C4C-8882-2DABCA471344}"/>
                </a:ext>
              </a:extLst>
            </p:cNvPr>
            <p:cNvSpPr txBox="1"/>
            <p:nvPr/>
          </p:nvSpPr>
          <p:spPr>
            <a:xfrm>
              <a:off x="2059668" y="5549641"/>
              <a:ext cx="37670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1100" dirty="0">
                  <a:solidFill>
                    <a:schemeClr val="tx2"/>
                  </a:solidFill>
                </a:rPr>
                <a:t>offline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42" name="Grafik 4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7A53EF-5E71-4999-B10B-E945B5E1C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62" y="5111121"/>
            <a:ext cx="799651" cy="5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9F44669F-BE8A-4E9B-B92A-1B771E362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8" b="18421"/>
          <a:stretch/>
        </p:blipFill>
        <p:spPr>
          <a:xfrm>
            <a:off x="5300133" y="2873982"/>
            <a:ext cx="3373350" cy="332252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261975-2C6F-4468-9547-E34FC34C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23724A-48A7-4514-94AC-ADC63C73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D7C26D-623B-4387-A2EC-AC848B304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2" t="26888" b="11622"/>
          <a:stretch/>
        </p:blipFill>
        <p:spPr>
          <a:xfrm>
            <a:off x="-1" y="550333"/>
            <a:ext cx="5300133" cy="354430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F6A5052-387A-4DF6-A03E-BFF00C52EE04}"/>
              </a:ext>
            </a:extLst>
          </p:cNvPr>
          <p:cNvSpPr txBox="1"/>
          <p:nvPr/>
        </p:nvSpPr>
        <p:spPr>
          <a:xfrm>
            <a:off x="5550530" y="790693"/>
            <a:ext cx="2701372" cy="1677382"/>
          </a:xfrm>
          <a:prstGeom prst="rect">
            <a:avLst/>
          </a:prstGeom>
          <a:noFill/>
        </p:spPr>
        <p:txBody>
          <a:bodyPr wrap="square" lIns="0" tIns="0" rIns="251999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de-DE" sz="2400" b="1" dirty="0">
                <a:solidFill>
                  <a:schemeClr val="accent1"/>
                </a:solidFill>
              </a:rPr>
              <a:t>Voraussicht</a:t>
            </a:r>
          </a:p>
          <a:p>
            <a:pPr lvl="0">
              <a:buClr>
                <a:srgbClr val="E30613"/>
              </a:buClr>
            </a:pPr>
            <a:r>
              <a:rPr lang="de-DE" sz="1600" dirty="0">
                <a:solidFill>
                  <a:schemeClr val="tx2"/>
                </a:solidFill>
              </a:rPr>
              <a:t>Seit 1985 denken wir immer einen Schritt weiter und wurden so führende Experten.</a:t>
            </a:r>
          </a:p>
          <a:p>
            <a:pPr algn="r">
              <a:buClr>
                <a:schemeClr val="accent1"/>
              </a:buClr>
            </a:pP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40EEE0-D7BE-45B9-9C87-D539CF68FDC2}"/>
              </a:ext>
            </a:extLst>
          </p:cNvPr>
          <p:cNvSpPr txBox="1"/>
          <p:nvPr/>
        </p:nvSpPr>
        <p:spPr>
          <a:xfrm>
            <a:off x="1823385" y="4533949"/>
            <a:ext cx="3237364" cy="1431161"/>
          </a:xfrm>
          <a:prstGeom prst="rect">
            <a:avLst/>
          </a:prstGeom>
          <a:noFill/>
        </p:spPr>
        <p:txBody>
          <a:bodyPr wrap="square" lIns="251999" tIns="0" rIns="0" bIns="0" rtlCol="0">
            <a:spAutoFit/>
          </a:bodyPr>
          <a:lstStyle/>
          <a:p>
            <a:pPr algn="r">
              <a:spcAft>
                <a:spcPts val="600"/>
              </a:spcAft>
              <a:buClr>
                <a:schemeClr val="accent1"/>
              </a:buClr>
            </a:pPr>
            <a:r>
              <a:rPr lang="de-DE" sz="2400" b="1" dirty="0">
                <a:solidFill>
                  <a:schemeClr val="accent1"/>
                </a:solidFill>
              </a:rPr>
              <a:t>Verantwortung</a:t>
            </a:r>
          </a:p>
          <a:p>
            <a:pPr algn="r">
              <a:buClr>
                <a:schemeClr val="accent1"/>
              </a:buClr>
            </a:pPr>
            <a:r>
              <a:rPr lang="de-DE" sz="1600" dirty="0">
                <a:solidFill>
                  <a:schemeClr val="tx2"/>
                </a:solidFill>
              </a:rPr>
              <a:t>Wir unterstützen soziale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Projekte und lassen andere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an unserem gemeinsamen Erfolg teilhaben.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03132D8-E138-4A1B-9370-05A11CDC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C959-86C3-0E44-BD2F-4B654902A3D5}" type="datetime1">
              <a:rPr lang="de-DE" smtClean="0"/>
              <a:t>21.08.2024</a:t>
            </a:fld>
            <a:endParaRPr lang="de-DE" dirty="0"/>
          </a:p>
        </p:txBody>
      </p:sp>
      <p:cxnSp>
        <p:nvCxnSpPr>
          <p:cNvPr id="19" name="Gerader Verbinder 27">
            <a:extLst>
              <a:ext uri="{FF2B5EF4-FFF2-40B4-BE49-F238E27FC236}">
                <a16:creationId xmlns:a16="http://schemas.microsoft.com/office/drawing/2014/main" id="{F3C86E32-F4BB-AF4A-A3D3-E8467ACA44F4}"/>
              </a:ext>
            </a:extLst>
          </p:cNvPr>
          <p:cNvCxnSpPr>
            <a:cxnSpLocks/>
          </p:cNvCxnSpPr>
          <p:nvPr/>
        </p:nvCxnSpPr>
        <p:spPr>
          <a:xfrm>
            <a:off x="5300133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A7632E1E-4876-4A9F-8788-465D2571A5D4}"/>
              </a:ext>
            </a:extLst>
          </p:cNvPr>
          <p:cNvSpPr txBox="1"/>
          <p:nvPr/>
        </p:nvSpPr>
        <p:spPr>
          <a:xfrm>
            <a:off x="9124713" y="2601738"/>
            <a:ext cx="2335450" cy="1985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accent1"/>
              </a:buClr>
            </a:pPr>
            <a:r>
              <a:rPr lang="de-DE" sz="2200" b="1" dirty="0">
                <a:solidFill>
                  <a:schemeClr val="accent1"/>
                </a:solidFill>
              </a:rPr>
              <a:t>Verlässlichkeit</a:t>
            </a:r>
          </a:p>
          <a:p>
            <a:pPr lvl="0">
              <a:buClr>
                <a:srgbClr val="E30613"/>
              </a:buClr>
            </a:pPr>
            <a:r>
              <a:rPr lang="de-DE" sz="1600" dirty="0" err="1">
                <a:solidFill>
                  <a:srgbClr val="4C4C4C"/>
                </a:solidFill>
              </a:rPr>
              <a:t>dataTec</a:t>
            </a:r>
            <a:r>
              <a:rPr lang="de-DE" sz="1600" dirty="0">
                <a:solidFill>
                  <a:srgbClr val="4C4C4C"/>
                </a:solidFill>
              </a:rPr>
              <a:t> ist </a:t>
            </a:r>
            <a:br>
              <a:rPr lang="de-DE" sz="1600" dirty="0">
                <a:solidFill>
                  <a:srgbClr val="4C4C4C"/>
                </a:solidFill>
              </a:rPr>
            </a:br>
            <a:r>
              <a:rPr lang="de-DE" sz="1600" dirty="0">
                <a:solidFill>
                  <a:srgbClr val="4C4C4C"/>
                </a:solidFill>
              </a:rPr>
              <a:t>ISO 9001:2015 (QMS) zertifiziert, was uns zum zuverlässigen Partner macht.</a:t>
            </a:r>
          </a:p>
          <a:p>
            <a:pPr algn="l">
              <a:buClr>
                <a:schemeClr val="accent1"/>
              </a:buClr>
            </a:pPr>
            <a:endParaRPr lang="de-DE" sz="2200" b="1" dirty="0">
              <a:solidFill>
                <a:schemeClr val="accent1"/>
              </a:solidFill>
            </a:endParaRPr>
          </a:p>
        </p:txBody>
      </p:sp>
      <p:cxnSp>
        <p:nvCxnSpPr>
          <p:cNvPr id="20" name="Gerader Verbinder 13">
            <a:extLst>
              <a:ext uri="{FF2B5EF4-FFF2-40B4-BE49-F238E27FC236}">
                <a16:creationId xmlns:a16="http://schemas.microsoft.com/office/drawing/2014/main" id="{7F71287E-2D8F-2D47-B338-1B3CC96BF570}"/>
              </a:ext>
            </a:extLst>
          </p:cNvPr>
          <p:cNvCxnSpPr>
            <a:cxnSpLocks/>
          </p:cNvCxnSpPr>
          <p:nvPr/>
        </p:nvCxnSpPr>
        <p:spPr>
          <a:xfrm>
            <a:off x="5303520" y="2871989"/>
            <a:ext cx="6863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9E49581D-66E1-C243-91AD-FC5A637CD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13" y="1629384"/>
            <a:ext cx="1810908" cy="9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5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6AE9-4A23-8A42-BB8D-763072AC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4226668"/>
            <a:ext cx="7247824" cy="1329595"/>
          </a:xfrm>
        </p:spPr>
        <p:txBody>
          <a:bodyPr/>
          <a:lstStyle/>
          <a:p>
            <a:r>
              <a:rPr lang="de-DE" sz="4800" dirty="0"/>
              <a:t>Deutschlandweit</a:t>
            </a:r>
            <a:br>
              <a:rPr lang="de-DE" sz="4800" dirty="0"/>
            </a:br>
            <a:r>
              <a:rPr lang="de-DE" sz="4800" dirty="0"/>
              <a:t>für Sie im Einsatz.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5A5F4C-B565-FF47-98DF-2110CEAE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3DFB-D3A3-0B4B-A2A3-99E6C605D693}" type="datetime1">
              <a:rPr lang="de-DE" smtClean="0"/>
              <a:t>21.08.2024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50FA94-1744-C440-8142-8963F8C0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Kurzversion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5A345E-056B-C747-A233-4FBE4891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736F7FC8-52A5-304B-A93A-52044B5A40D7}"/>
              </a:ext>
            </a:extLst>
          </p:cNvPr>
          <p:cNvSpPr txBox="1">
            <a:spLocks/>
          </p:cNvSpPr>
          <p:nvPr/>
        </p:nvSpPr>
        <p:spPr>
          <a:xfrm>
            <a:off x="7855374" y="4327790"/>
            <a:ext cx="3790626" cy="1042337"/>
          </a:xfrm>
          <a:prstGeom prst="rect">
            <a:avLst/>
          </a:prstGeom>
        </p:spPr>
        <p:txBody>
          <a:bodyPr wrap="square" lIns="0" tIns="0" rIns="0" bIns="4680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427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30362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Bei Interesse melden Sie sich gerne: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+49 7121 / 51 50 50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info@datatec.eu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02FB6F-DBFF-9A40-B4D6-17E78DA4B992}"/>
              </a:ext>
            </a:extLst>
          </p:cNvPr>
          <p:cNvSpPr txBox="1"/>
          <p:nvPr/>
        </p:nvSpPr>
        <p:spPr>
          <a:xfrm>
            <a:off x="7855374" y="5949033"/>
            <a:ext cx="22517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b="1" dirty="0">
                <a:solidFill>
                  <a:schemeClr val="accent1"/>
                </a:solidFill>
                <a:latin typeface="+mj-lt"/>
              </a:rPr>
              <a:t>#</a:t>
            </a:r>
            <a:r>
              <a:rPr lang="de-DE" sz="2000" b="1" dirty="0" err="1">
                <a:solidFill>
                  <a:schemeClr val="accent1"/>
                </a:solidFill>
                <a:latin typeface="+mj-lt"/>
              </a:rPr>
              <a:t>messbaregröße</a:t>
            </a:r>
            <a:endParaRPr lang="de-DE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53C7C8-F0FF-6E46-86DE-AB44C0DE1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4" r="6826" b="22876"/>
          <a:stretch/>
        </p:blipFill>
        <p:spPr>
          <a:xfrm>
            <a:off x="0" y="0"/>
            <a:ext cx="11646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9637"/>
      </p:ext>
    </p:extLst>
  </p:cSld>
  <p:clrMapOvr>
    <a:masterClrMapping/>
  </p:clrMapOvr>
</p:sld>
</file>

<file path=ppt/theme/theme1.xml><?xml version="1.0" encoding="utf-8"?>
<a:theme xmlns:a="http://schemas.openxmlformats.org/drawingml/2006/main" name="datateq_2019">
  <a:themeElements>
    <a:clrScheme name="datatec_colors">
      <a:dk1>
        <a:sysClr val="windowText" lastClr="000000"/>
      </a:dk1>
      <a:lt1>
        <a:srgbClr val="FFFFFF"/>
      </a:lt1>
      <a:dk2>
        <a:srgbClr val="4C4C4C"/>
      </a:dk2>
      <a:lt2>
        <a:srgbClr val="CCCCCC"/>
      </a:lt2>
      <a:accent1>
        <a:srgbClr val="E30613"/>
      </a:accent1>
      <a:accent2>
        <a:srgbClr val="B2B2B2"/>
      </a:accent2>
      <a:accent3>
        <a:srgbClr val="E84610"/>
      </a:accent3>
      <a:accent4>
        <a:srgbClr val="E50055"/>
      </a:accent4>
      <a:accent5>
        <a:srgbClr val="7F7F7F"/>
      </a:accent5>
      <a:accent6>
        <a:srgbClr val="CCCCCC"/>
      </a:accent6>
      <a:hlink>
        <a:srgbClr val="7F7F7F"/>
      </a:hlink>
      <a:folHlink>
        <a:srgbClr val="000000"/>
      </a:folHlink>
    </a:clrScheme>
    <a:fontScheme name="datateq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marL="269875" indent="-269875" algn="l">
          <a:buClr>
            <a:schemeClr val="accent1"/>
          </a:buClr>
          <a:buFont typeface="HelveticaNeueLT Pro 65 Md" panose="020B0604020202020204" pitchFamily="34" charset="0"/>
          <a:buChar char="&gt;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3C38907A-A0F2-4D3E-8D50-A52F4874C350}" vid="{D94C23F1-C436-4E98-9EA0-E8DFCFB492B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dataTec_AG 04_2024_DE</Template>
  <TotalTime>0</TotalTime>
  <Words>349</Words>
  <Application>Microsoft Office PowerPoint</Application>
  <PresentationFormat>Breitbild</PresentationFormat>
  <Paragraphs>83</Paragraphs>
  <Slides>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HelveticaNeueLT Pro 65 Md</vt:lpstr>
      <vt:lpstr>HelveticaNeueLT Pro 75 Bd</vt:lpstr>
      <vt:lpstr>datateq_2019</vt:lpstr>
      <vt:lpstr>PowerPoint-Präsentation</vt:lpstr>
      <vt:lpstr>Deutschlands größter Fachdistributor  für Mess- und Prüftechnik.</vt:lpstr>
      <vt:lpstr>Vier Bereiche. Unter einem Dach.</vt:lpstr>
      <vt:lpstr>Wir haben die stärksten Marken. Doch bleiben unabhängig.</vt:lpstr>
      <vt:lpstr>PowerPoint-Präsentation</vt:lpstr>
      <vt:lpstr>PowerPoint-Präsentation</vt:lpstr>
      <vt:lpstr>PowerPoint-Präsentation</vt:lpstr>
      <vt:lpstr>Deutschlandweit für Sie im Einsatz.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Lena Baumann</dc:creator>
  <cp:keywords/>
  <dc:description/>
  <cp:lastModifiedBy>Lena Baumann</cp:lastModifiedBy>
  <cp:revision>1</cp:revision>
  <dcterms:created xsi:type="dcterms:W3CDTF">2024-08-21T07:10:54Z</dcterms:created>
  <dcterms:modified xsi:type="dcterms:W3CDTF">2024-08-21T07:20:56Z</dcterms:modified>
  <cp:category/>
</cp:coreProperties>
</file>