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9" r:id="rId3"/>
    <p:sldId id="271" r:id="rId4"/>
    <p:sldId id="268" r:id="rId5"/>
    <p:sldId id="266" r:id="rId6"/>
    <p:sldId id="270" r:id="rId7"/>
    <p:sldId id="264" r:id="rId8"/>
    <p:sldId id="262" r:id="rId9"/>
  </p:sldIdLst>
  <p:sldSz cx="9144000" cy="6858000" type="screen4x3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515151"/>
    <a:srgbClr val="B9B9B9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463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07.12.2012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18633"/>
            <a:ext cx="5486400" cy="43755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35578"/>
            <a:ext cx="2971800" cy="4861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 = </a:t>
            </a:r>
            <a:r>
              <a:rPr lang="de-DE" dirty="0" err="1" smtClean="0"/>
              <a:t>rho</a:t>
            </a:r>
            <a:r>
              <a:rPr lang="de-DE" dirty="0" smtClean="0"/>
              <a:t> v d / </a:t>
            </a:r>
            <a:r>
              <a:rPr lang="de-DE" dirty="0" err="1" smtClean="0"/>
              <a:t>eta</a:t>
            </a:r>
            <a:r>
              <a:rPr lang="de-DE" dirty="0" smtClean="0"/>
              <a:t> = Verhältnis von Trägheits- zu Zähigkeitskräften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586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D7389EBD-AAEF-4835-B46E-4A0823516810}" type="datetime4">
              <a:rPr lang="de-DE" smtClean="0"/>
              <a:pPr/>
              <a:t>7. Dezember 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11 </a:t>
            </a:r>
            <a:r>
              <a:rPr lang="de-DE" dirty="0" err="1" smtClean="0"/>
              <a:t>December</a:t>
            </a:r>
            <a:r>
              <a:rPr lang="de-DE" dirty="0" smtClean="0"/>
              <a:t> 2012 | Markus Büscher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de-DE" smtClean="0"/>
              <a:t>7. Dezember 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692696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11 </a:t>
            </a:r>
            <a:r>
              <a:rPr lang="de-DE" dirty="0" err="1" smtClean="0"/>
              <a:t>December</a:t>
            </a:r>
            <a:r>
              <a:rPr lang="de-DE" dirty="0" smtClean="0"/>
              <a:t> 2012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smtClean="0"/>
              <a:t>M/J </a:t>
            </a:r>
            <a:r>
              <a:rPr lang="de-DE" dirty="0"/>
              <a:t>Pellet Target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11 </a:t>
            </a:r>
            <a:r>
              <a:rPr lang="de-DE" dirty="0" err="1" smtClean="0"/>
              <a:t>December</a:t>
            </a:r>
            <a:r>
              <a:rPr lang="de-DE" dirty="0" smtClean="0"/>
              <a:t> 2012 | Markus Büscher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45840" y="5426060"/>
            <a:ext cx="7758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A.Boukharov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V.Chernetsky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P.Fedorets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A.Gerasimov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A.Dolgolenko,V.Balanutsa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A.Balashov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L.Gusev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S.Podchasky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D.Spölgen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A.Demekhin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I.Tarasenko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20000" y="1340768"/>
            <a:ext cx="8075240" cy="4104455"/>
          </a:xfrm>
        </p:spPr>
        <p:txBody>
          <a:bodyPr/>
          <a:lstStyle/>
          <a:p>
            <a:r>
              <a:rPr lang="en-US" dirty="0" smtClean="0"/>
              <a:t>PHL mode from TDR: pellet Ø &lt; 15 µm </a:t>
            </a:r>
          </a:p>
          <a:p>
            <a:r>
              <a:rPr lang="en-US" dirty="0" smtClean="0"/>
              <a:t>Requires small nozzle </a:t>
            </a:r>
            <a:r>
              <a:rPr lang="en-US" dirty="0" smtClean="0"/>
              <a:t>Ø &amp; high jet velocity</a:t>
            </a:r>
            <a:endParaRPr lang="en-US" dirty="0" smtClean="0"/>
          </a:p>
          <a:p>
            <a:r>
              <a:rPr lang="en-US" u="sng" dirty="0" smtClean="0"/>
              <a:t>Problem</a:t>
            </a:r>
            <a:r>
              <a:rPr lang="en-US" dirty="0" smtClean="0"/>
              <a:t>: too high driving pressure (max. ~1.5 bar)</a:t>
            </a:r>
          </a:p>
          <a:p>
            <a:r>
              <a:rPr lang="de-DE" u="sng" dirty="0" smtClean="0"/>
              <a:t>Ansatz</a:t>
            </a:r>
            <a:r>
              <a:rPr lang="de-DE" dirty="0" smtClean="0"/>
              <a:t>: </a:t>
            </a:r>
            <a:r>
              <a:rPr lang="de-DE" dirty="0" err="1" smtClean="0"/>
              <a:t>optimized</a:t>
            </a:r>
            <a:r>
              <a:rPr lang="de-DE" dirty="0" smtClean="0"/>
              <a:t> </a:t>
            </a:r>
            <a:r>
              <a:rPr lang="de-DE" dirty="0" err="1" smtClean="0"/>
              <a:t>nozzle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r>
              <a:rPr lang="de-DE" dirty="0" smtClean="0"/>
              <a:t> (</a:t>
            </a:r>
            <a:r>
              <a:rPr lang="de-DE" dirty="0" err="1" smtClean="0"/>
              <a:t>smaller</a:t>
            </a:r>
            <a:r>
              <a:rPr lang="de-DE" dirty="0" smtClean="0"/>
              <a:t> </a:t>
            </a:r>
            <a:r>
              <a:rPr lang="de-DE" i="1" dirty="0" err="1" smtClean="0"/>
              <a:t>C</a:t>
            </a:r>
            <a:r>
              <a:rPr lang="de-DE" i="1" baseline="-25000" dirty="0" err="1" smtClean="0"/>
              <a:t>d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06778" y="6162628"/>
            <a:ext cx="1923211" cy="342823"/>
          </a:xfrm>
        </p:spPr>
        <p:txBody>
          <a:bodyPr/>
          <a:lstStyle/>
          <a:p>
            <a:r>
              <a:rPr lang="en-US" dirty="0" smtClean="0"/>
              <a:t>11 December, 2012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6116" y="6162628"/>
            <a:ext cx="2610073" cy="34282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39978" y="6162628"/>
            <a:ext cx="1923211" cy="342823"/>
          </a:xfrm>
        </p:spPr>
        <p:txBody>
          <a:bodyPr/>
          <a:lstStyle/>
          <a:p>
            <a:fld id="{7EB9AEA1-3281-46F0-9EDB-48FF2E5FF267}" type="slidenum">
              <a:rPr lang="en-US" smtClean="0"/>
              <a:t>2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mtClean="0"/>
              <a:t>Towards smaller pellet diameters</a:t>
            </a:r>
          </a:p>
        </p:txBody>
      </p:sp>
      <p:pic>
        <p:nvPicPr>
          <p:cNvPr id="3074" name="Picture 2" descr="s20-s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44"/>
          <a:stretch/>
        </p:blipFill>
        <p:spPr bwMode="auto">
          <a:xfrm>
            <a:off x="539552" y="3501008"/>
            <a:ext cx="4113874" cy="227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20-s3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98" b="3014"/>
          <a:stretch/>
        </p:blipFill>
        <p:spPr bwMode="auto">
          <a:xfrm>
            <a:off x="4788024" y="3501008"/>
            <a:ext cx="4113873" cy="231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123728" y="5772395"/>
            <a:ext cx="770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old</a:t>
            </a:r>
            <a:endParaRPr lang="en-US" sz="1600" dirty="0"/>
          </a:p>
        </p:txBody>
      </p:sp>
      <p:sp>
        <p:nvSpPr>
          <p:cNvPr id="13" name="Rechteck 12"/>
          <p:cNvSpPr/>
          <p:nvPr/>
        </p:nvSpPr>
        <p:spPr>
          <a:xfrm>
            <a:off x="6393819" y="5774795"/>
            <a:ext cx="770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new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8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484784"/>
            <a:ext cx="8075240" cy="4104455"/>
          </a:xfrm>
        </p:spPr>
        <p:txBody>
          <a:bodyPr/>
          <a:lstStyle/>
          <a:p>
            <a:r>
              <a:rPr lang="en-US" dirty="0" smtClean="0"/>
              <a:t>→ Measured mass flow rate relative to that of an ideal nozzle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en-US" smtClean="0"/>
              <a:t>7. Dezember 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en-US" smtClean="0"/>
              <a:t>3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mtClean="0"/>
              <a:t>Discharge coefficient </a:t>
            </a:r>
            <a:r>
              <a:rPr lang="en-US" i="1" smtClean="0"/>
              <a:t>C</a:t>
            </a:r>
            <a:r>
              <a:rPr lang="en-US" i="1" baseline="-25000" smtClean="0"/>
              <a:t>d</a:t>
            </a:r>
            <a:endParaRPr lang="en-US" i="1" baseline="-2500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960440" cy="34427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1619672" y="5445224"/>
                <a:ext cx="1673728" cy="665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𝑅𝑒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𝑣𝑑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𝑣</m:t>
                      </m:r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445224"/>
                <a:ext cx="1673728" cy="6651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3851920" y="2548292"/>
                <a:ext cx="4135043" cy="4396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jet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2∙∆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&lt;0,13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2∙∆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548292"/>
                <a:ext cx="4135043" cy="439608"/>
              </a:xfrm>
              <a:prstGeom prst="rect">
                <a:avLst/>
              </a:prstGeom>
              <a:blipFill rotWithShape="1"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hteck 10"/>
              <p:cNvSpPr/>
              <p:nvPr/>
            </p:nvSpPr>
            <p:spPr>
              <a:xfrm>
                <a:off x="395536" y="2348880"/>
                <a:ext cx="48417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1" name="Rechtec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48880"/>
                <a:ext cx="48417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ussdiagramm: Alternativer Prozess 8"/>
          <p:cNvSpPr/>
          <p:nvPr/>
        </p:nvSpPr>
        <p:spPr>
          <a:xfrm>
            <a:off x="4572000" y="3212977"/>
            <a:ext cx="4032448" cy="2232248"/>
          </a:xfrm>
          <a:prstGeom prst="flowChartAlternateProcess">
            <a:avLst/>
          </a:prstGeom>
          <a:effectLst>
            <a:outerShdw blurRad="63500" dist="50800" dir="18600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681440" y="3442682"/>
            <a:ext cx="24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PTR mode from TDR: 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feld 13"/>
              <p:cNvSpPr txBox="1"/>
              <p:nvPr/>
            </p:nvSpPr>
            <p:spPr>
              <a:xfrm>
                <a:off x="4874163" y="4438775"/>
                <a:ext cx="14875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b="0" i="1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=340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Pa</m:t>
                    </m:r>
                  </m:oMath>
                </a14:m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163" y="4438775"/>
                <a:ext cx="1487523" cy="646331"/>
              </a:xfrm>
              <a:prstGeom prst="rect">
                <a:avLst/>
              </a:prstGeom>
              <a:blipFill rotWithShape="1">
                <a:blip r:embed="rId7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6732240" y="4438775"/>
                <a:ext cx="16911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0.13</m:t>
                      </m:r>
                    </m:oMath>
                  </m:oMathPara>
                </a14:m>
                <a:endParaRPr lang="en-US" b="0" i="1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mbar</m:t>
                    </m:r>
                  </m:oMath>
                </a14:m>
                <a:r>
                  <a:rPr lang="en-US" smtClean="0"/>
                  <a:t> </a:t>
                </a:r>
                <a:endParaRPr lang="en-US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438775"/>
                <a:ext cx="1691104" cy="646331"/>
              </a:xfrm>
              <a:prstGeom prst="rect">
                <a:avLst/>
              </a:prstGeom>
              <a:blipFill rotWithShape="1">
                <a:blip r:embed="rId8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feld 15"/>
              <p:cNvSpPr txBox="1"/>
              <p:nvPr/>
            </p:nvSpPr>
            <p:spPr>
              <a:xfrm>
                <a:off x="7157439" y="3344033"/>
                <a:ext cx="1240340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jet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den>
                      </m:f>
                    </m:oMath>
                  </m:oMathPara>
                </a14:m>
                <a:endParaRPr lang="en-US" b="0" smtClean="0">
                  <a:latin typeface="Cambria Math"/>
                </a:endParaRPr>
              </a:p>
            </p:txBody>
          </p:sp>
        </mc:Choice>
        <mc:Fallback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7439" y="3344033"/>
                <a:ext cx="1240340" cy="566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2195736" y="4561383"/>
            <a:ext cx="1565172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chemeClr val="tx2"/>
                </a:solidFill>
              </a:rPr>
              <a:t>‒ </a:t>
            </a:r>
            <a:r>
              <a:rPr lang="de-DE" sz="1400" b="1" dirty="0" err="1" smtClean="0">
                <a:solidFill>
                  <a:schemeClr val="tx2"/>
                </a:solidFill>
              </a:rPr>
              <a:t>Theory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</a:rPr>
              <a:t>for</a:t>
            </a:r>
            <a:r>
              <a:rPr lang="de-DE" sz="1400" b="1" dirty="0" smtClean="0">
                <a:solidFill>
                  <a:schemeClr val="tx2"/>
                </a:solidFill>
              </a:rPr>
              <a:t> </a:t>
            </a:r>
            <a:r>
              <a:rPr lang="de-DE" sz="1400" b="1" dirty="0" err="1" smtClean="0">
                <a:solidFill>
                  <a:schemeClr val="tx2"/>
                </a:solidFill>
              </a:rPr>
              <a:t>water</a:t>
            </a:r>
            <a:endParaRPr lang="de-DE" sz="1400" b="1" dirty="0" smtClean="0">
              <a:solidFill>
                <a:schemeClr val="tx2"/>
              </a:solidFill>
            </a:endParaRPr>
          </a:p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○ Our data for H</a:t>
            </a:r>
            <a:r>
              <a:rPr lang="en-US" sz="1400" b="1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en-US" sz="1400" b="1" baseline="-25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2307094" y="2957602"/>
            <a:ext cx="576064" cy="224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20000" y="1340768"/>
            <a:ext cx="8075240" cy="4104455"/>
          </a:xfrm>
        </p:spPr>
        <p:txBody>
          <a:bodyPr/>
          <a:lstStyle/>
          <a:p>
            <a:r>
              <a:rPr lang="en-US" dirty="0" smtClean="0"/>
              <a:t>PHL mode from TDR: pellet Ø &lt; 15 µm </a:t>
            </a:r>
          </a:p>
          <a:p>
            <a:r>
              <a:rPr lang="en-US" dirty="0" smtClean="0"/>
              <a:t>Requires small nozzle Ø</a:t>
            </a:r>
          </a:p>
          <a:p>
            <a:r>
              <a:rPr lang="en-US" u="sng" dirty="0" smtClean="0"/>
              <a:t>Problem</a:t>
            </a:r>
            <a:r>
              <a:rPr lang="en-US" dirty="0" smtClean="0"/>
              <a:t>: frequent nozzle blocking</a:t>
            </a:r>
          </a:p>
          <a:p>
            <a:r>
              <a:rPr lang="de-DE" u="sng" dirty="0" smtClean="0"/>
              <a:t>Ansatz</a:t>
            </a:r>
            <a:r>
              <a:rPr lang="de-DE" dirty="0" smtClean="0"/>
              <a:t>: </a:t>
            </a: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jet</a:t>
            </a:r>
            <a:r>
              <a:rPr lang="de-DE" dirty="0" smtClean="0"/>
              <a:t> </a:t>
            </a:r>
            <a:r>
              <a:rPr lang="en-US" dirty="0" smtClean="0"/>
              <a:t>Ø by “flow </a:t>
            </a:r>
            <a:r>
              <a:rPr lang="en-US" dirty="0" err="1" smtClean="0"/>
              <a:t>focussing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December, 2012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en-US" smtClean="0"/>
              <a:t>4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mtClean="0"/>
              <a:t>Towards smaller pellet diameters</a:t>
            </a:r>
          </a:p>
        </p:txBody>
      </p:sp>
      <p:sp>
        <p:nvSpPr>
          <p:cNvPr id="2" name="Rechteck 1"/>
          <p:cNvSpPr/>
          <p:nvPr/>
        </p:nvSpPr>
        <p:spPr>
          <a:xfrm>
            <a:off x="1691679" y="5847117"/>
            <a:ext cx="1817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A. </a:t>
            </a:r>
            <a:r>
              <a:rPr lang="en-US" sz="1400" dirty="0"/>
              <a:t>M. </a:t>
            </a:r>
            <a:r>
              <a:rPr lang="en-US" sz="1400" dirty="0" err="1" smtClean="0"/>
              <a:t>Gañán-Calvo</a:t>
            </a:r>
            <a:r>
              <a:rPr lang="en-US" sz="1400" dirty="0"/>
              <a:t>, PRE 79, </a:t>
            </a:r>
            <a:r>
              <a:rPr lang="en-US" sz="1400" dirty="0" smtClean="0"/>
              <a:t>066305 (2009)</a:t>
            </a:r>
            <a:endParaRPr lang="en-US" sz="1400" dirty="0"/>
          </a:p>
        </p:txBody>
      </p:sp>
      <p:sp>
        <p:nvSpPr>
          <p:cNvPr id="6" name="Rechteck 5"/>
          <p:cNvSpPr/>
          <p:nvPr/>
        </p:nvSpPr>
        <p:spPr>
          <a:xfrm>
            <a:off x="683568" y="4271323"/>
            <a:ext cx="576064" cy="2244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 bwMode="auto">
          <a:xfrm>
            <a:off x="611560" y="2909506"/>
            <a:ext cx="4591050" cy="292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56145"/>
            <a:ext cx="2499733" cy="282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eck 10"/>
          <p:cNvSpPr/>
          <p:nvPr/>
        </p:nvSpPr>
        <p:spPr>
          <a:xfrm>
            <a:off x="6210606" y="5847222"/>
            <a:ext cx="2033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/>
              <a:t>V.Varentsov</a:t>
            </a:r>
            <a:r>
              <a:rPr lang="en-US" sz="1400" dirty="0" smtClean="0"/>
              <a:t>, </a:t>
            </a:r>
            <a:br>
              <a:rPr lang="en-US" sz="1400" dirty="0" smtClean="0"/>
            </a:br>
            <a:r>
              <a:rPr lang="en-US" sz="1400" dirty="0" smtClean="0"/>
              <a:t>NIM A 646, 12 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00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0" b="9970"/>
          <a:stretch/>
        </p:blipFill>
        <p:spPr>
          <a:xfrm>
            <a:off x="4499992" y="2575588"/>
            <a:ext cx="4280898" cy="2797628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 December, 2012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en-US" smtClean="0"/>
              <a:t>5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mtClean="0"/>
              <a:t>Towards smaller pellet diameters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34071"/>
            <a:ext cx="3096344" cy="271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1270023" y="5445223"/>
            <a:ext cx="2096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A. </a:t>
            </a:r>
            <a:r>
              <a:rPr lang="en-US" sz="1600" dirty="0"/>
              <a:t>M. </a:t>
            </a:r>
            <a:r>
              <a:rPr lang="en-US" sz="1600" dirty="0" err="1" smtClean="0"/>
              <a:t>Gañán-Calvo</a:t>
            </a:r>
            <a:r>
              <a:rPr lang="en-US" sz="1600" dirty="0"/>
              <a:t>, PRE 79, </a:t>
            </a:r>
            <a:r>
              <a:rPr lang="en-US" sz="1600" dirty="0" smtClean="0"/>
              <a:t>066305 (2009)</a:t>
            </a:r>
            <a:endParaRPr lang="en-US" sz="1600" dirty="0"/>
          </a:p>
        </p:txBody>
      </p:sp>
      <p:sp>
        <p:nvSpPr>
          <p:cNvPr id="11" name="Rechteck 10"/>
          <p:cNvSpPr/>
          <p:nvPr/>
        </p:nvSpPr>
        <p:spPr>
          <a:xfrm>
            <a:off x="5931449" y="5610726"/>
            <a:ext cx="20969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Jülich Dec. 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00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720000" y="1340768"/>
            <a:ext cx="8075240" cy="4104455"/>
          </a:xfrm>
        </p:spPr>
        <p:txBody>
          <a:bodyPr/>
          <a:lstStyle/>
          <a:p>
            <a:r>
              <a:rPr lang="en-US" smtClean="0"/>
              <a:t>New condensor layout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06778" y="6162628"/>
            <a:ext cx="1923211" cy="342823"/>
          </a:xfrm>
        </p:spPr>
        <p:txBody>
          <a:bodyPr/>
          <a:lstStyle/>
          <a:p>
            <a:r>
              <a:rPr lang="en-US" smtClean="0"/>
              <a:t>11 December, 2012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286116" y="6162628"/>
            <a:ext cx="2610073" cy="34282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39978" y="6162628"/>
            <a:ext cx="1923211" cy="342823"/>
          </a:xfrm>
        </p:spPr>
        <p:txBody>
          <a:bodyPr/>
          <a:lstStyle/>
          <a:p>
            <a:fld id="{7EB9AEA1-3281-46F0-9EDB-48FF2E5FF267}" type="slidenum">
              <a:rPr lang="en-US" smtClean="0"/>
              <a:t>6</a:t>
            </a:fld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mtClean="0"/>
              <a:t>Avoid nozzle blockings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80" y="2204864"/>
            <a:ext cx="5411772" cy="4581128"/>
          </a:xfrm>
          <a:prstGeom prst="rect">
            <a:avLst/>
          </a:prstGeom>
        </p:spPr>
      </p:pic>
      <p:sp>
        <p:nvSpPr>
          <p:cNvPr id="12" name="Eingekerbter Pfeil nach rechts 11"/>
          <p:cNvSpPr/>
          <p:nvPr/>
        </p:nvSpPr>
        <p:spPr>
          <a:xfrm rot="-1440000">
            <a:off x="2793234" y="3871205"/>
            <a:ext cx="1512168" cy="216024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Large experimental hall from ITEP directorate</a:t>
            </a:r>
          </a:p>
          <a:p>
            <a:r>
              <a:rPr lang="en-US" smtClean="0"/>
              <a:t>Money &amp; manpower for renovation</a:t>
            </a:r>
          </a:p>
          <a:p>
            <a:r>
              <a:rPr lang="en-US" smtClean="0"/>
              <a:t>Equipment ordered, support frame in production</a:t>
            </a:r>
          </a:p>
          <a:p>
            <a:r>
              <a:rPr lang="en-US" smtClean="0"/>
              <a:t>Ready in spring 2013</a:t>
            </a:r>
          </a:p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6AEF-35B4-43AE-9A3F-FBFB3D6BED1E}" type="datetime4">
              <a:rPr lang="en-US" smtClean="0"/>
              <a:t>December 7, 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en-US" smtClean="0"/>
              <a:t>7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smtClean="0"/>
              <a:t>New experimental hall @ITEP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B25D-55AD-460E-B759-D288BEC247D2}" type="datetime4">
              <a:rPr lang="de-DE" smtClean="0"/>
              <a:t>7. Dezember 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7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Bildschirmpräsentation (4:3)</PresentationFormat>
  <Paragraphs>57</Paragraphs>
  <Slides>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Markus Büscher</cp:lastModifiedBy>
  <cp:revision>61</cp:revision>
  <cp:lastPrinted>2011-05-13T10:04:16Z</cp:lastPrinted>
  <dcterms:created xsi:type="dcterms:W3CDTF">2011-04-21T10:53:40Z</dcterms:created>
  <dcterms:modified xsi:type="dcterms:W3CDTF">2012-12-07T08:59:12Z</dcterms:modified>
</cp:coreProperties>
</file>