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62" r:id="rId2"/>
    <p:sldId id="270" r:id="rId3"/>
    <p:sldId id="285" r:id="rId4"/>
    <p:sldId id="287" r:id="rId5"/>
    <p:sldId id="290" r:id="rId6"/>
    <p:sldId id="309" r:id="rId7"/>
    <p:sldId id="307" r:id="rId8"/>
    <p:sldId id="308" r:id="rId9"/>
    <p:sldId id="310" r:id="rId10"/>
    <p:sldId id="277" r:id="rId11"/>
    <p:sldId id="313" r:id="rId12"/>
    <p:sldId id="263" r:id="rId13"/>
    <p:sldId id="268" r:id="rId14"/>
    <p:sldId id="301" r:id="rId15"/>
    <p:sldId id="299" r:id="rId16"/>
    <p:sldId id="300" r:id="rId17"/>
    <p:sldId id="302" r:id="rId18"/>
    <p:sldId id="316" r:id="rId19"/>
    <p:sldId id="295" r:id="rId20"/>
    <p:sldId id="319" r:id="rId21"/>
    <p:sldId id="297" r:id="rId22"/>
    <p:sldId id="314" r:id="rId23"/>
    <p:sldId id="306" r:id="rId24"/>
    <p:sldId id="292" r:id="rId25"/>
    <p:sldId id="305" r:id="rId26"/>
    <p:sldId id="293" r:id="rId27"/>
    <p:sldId id="318" r:id="rId28"/>
    <p:sldId id="31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4660"/>
  </p:normalViewPr>
  <p:slideViewPr>
    <p:cSldViewPr>
      <p:cViewPr>
        <p:scale>
          <a:sx n="148" d="100"/>
          <a:sy n="148" d="100"/>
        </p:scale>
        <p:origin x="-882" y="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F106A-7036-42F5-9BFF-C5A92CF0359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ECBD2-F36A-4349-A4B4-F0A6DBDDF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8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5D04-1EDB-472E-A3E4-595379B5640C}" type="datetime1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1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98C8-9725-4E3D-B2F8-7701AE30D513}" type="datetime1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D288-6640-4896-8C3A-D7120FBD1E95}" type="datetime1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3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A8C-55D3-40CC-8DFA-76606A56391F}" type="datetime1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6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61AE-70A5-4904-B96F-87639C7B8FDD}" type="datetime1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0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8BB2-A774-46A7-903E-B60F405F15D0}" type="datetime1">
              <a:rPr lang="ru-RU" smtClean="0"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C0B9-1D24-428E-99C5-B063C6C3FEF2}" type="datetime1">
              <a:rPr lang="ru-RU" smtClean="0"/>
              <a:t>11.12.2012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5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6DCF-3451-42CC-A829-BC3E38682126}" type="datetime1">
              <a:rPr lang="ru-RU" smtClean="0"/>
              <a:t>11.12.2012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3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D18-5213-47F3-9BB4-741248812D8E}" type="datetime1">
              <a:rPr lang="ru-RU" smtClean="0"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19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E3C-657E-4C4C-A0EF-5382316571D2}" type="datetime1">
              <a:rPr lang="ru-RU" smtClean="0"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7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4B53-AB6A-4770-9D94-DCE4322B4DA8}" type="datetime1">
              <a:rPr lang="ru-RU" smtClean="0"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1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15615-D0F0-4587-B839-983B2511B115}" type="datetime1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3496-1A80-4455-8BD3-234DDC0C6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0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-wiki.gsi.de/pub/Magnet/Internal/keep_away_25_02_2011.zip" TargetMode="External"/><Relationship Id="rId2" Type="http://schemas.openxmlformats.org/officeDocument/2006/relationships/hyperlink" Target="https://edms.cern.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nda-wiki.gsi.de/pub/Magnet/Internal/panda_coil_25_02_2011.zip" TargetMode="External"/><Relationship Id="rId4" Type="http://schemas.openxmlformats.org/officeDocument/2006/relationships/hyperlink" Target="http://panda-wiki.gsi.de/pub/Magnet/Internal/pandaTS_spectrometer_25_02_2011.zi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PANDA Magnet Iron Yoke </a:t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 Analysis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report</a:t>
            </a: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/>
              <a:t>Presented by E. Koshurnikov </a:t>
            </a:r>
          </a:p>
          <a:p>
            <a:r>
              <a:rPr lang="en-US" sz="2000" dirty="0" smtClean="0"/>
              <a:t>December 11, 2012</a:t>
            </a:r>
          </a:p>
        </p:txBody>
      </p:sp>
    </p:spTree>
    <p:extLst>
      <p:ext uri="{BB962C8B-B14F-4D97-AF65-F5344CB8AC3E}">
        <p14:creationId xmlns:p14="http://schemas.microsoft.com/office/powerpoint/2010/main" val="34772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of the Magnet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52120" y="2492896"/>
            <a:ext cx="3297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indent="-806450"/>
            <a:r>
              <a:rPr lang="en-US" dirty="0" smtClean="0"/>
              <a:t>Model - Shell and beam finite elements</a:t>
            </a:r>
          </a:p>
          <a:p>
            <a:r>
              <a:rPr lang="en-US" dirty="0" smtClean="0"/>
              <a:t>Number of elements ~260 000</a:t>
            </a:r>
          </a:p>
          <a:p>
            <a:r>
              <a:rPr lang="en-US" dirty="0" smtClean="0"/>
              <a:t>Computation time of a basic load case                            ~30 minutes</a:t>
            </a:r>
          </a:p>
          <a:p>
            <a:r>
              <a:rPr lang="en-US" dirty="0" smtClean="0"/>
              <a:t>Data base volume for one computation case  -1.5Gb</a:t>
            </a:r>
            <a:endParaRPr lang="ru-RU" dirty="0"/>
          </a:p>
        </p:txBody>
      </p:sp>
      <p:pic>
        <p:nvPicPr>
          <p:cNvPr id="6" name="Рисунок 5" descr="C:\Users\11\Desktop\Results4\model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0230"/>
            <a:ext cx="5544616" cy="4227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0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Load Cases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152204"/>
              </p:ext>
            </p:extLst>
          </p:nvPr>
        </p:nvGraphicFramePr>
        <p:xfrm>
          <a:off x="323530" y="1124744"/>
          <a:ext cx="8496941" cy="5328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665"/>
                <a:gridCol w="668866"/>
                <a:gridCol w="668866"/>
                <a:gridCol w="445910"/>
                <a:gridCol w="446433"/>
                <a:gridCol w="446433"/>
                <a:gridCol w="371941"/>
                <a:gridCol w="400793"/>
                <a:gridCol w="400793"/>
                <a:gridCol w="520928"/>
                <a:gridCol w="371418"/>
                <a:gridCol w="299022"/>
                <a:gridCol w="371941"/>
                <a:gridCol w="371941"/>
                <a:gridCol w="371941"/>
                <a:gridCol w="445910"/>
                <a:gridCol w="371941"/>
                <a:gridCol w="371941"/>
                <a:gridCol w="371941"/>
                <a:gridCol w="337317"/>
              </a:tblGrid>
              <a:tr h="75212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LC#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Support scheme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Door position and fixation type</a:t>
                      </a:r>
                      <a:r>
                        <a:rPr lang="en-US" sz="900" baseline="30000">
                          <a:effectLst/>
                        </a:rPr>
                        <a:t>*)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Gravity load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Magnetic forces are applied to the yoke and to the coil at maximal current and for nominal position of the cryostat 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Magnetic forces applied to the cryostat and to the yoke at maximal current due to tolerable misalignments of the cryostat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Horizontal seismic forces (acceleration) applied to the yoke parts and to the cryostat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Run over an on-path irregularity</a:t>
                      </a:r>
                      <a:endParaRPr lang="ru-RU" sz="800">
                        <a:effectLst/>
                      </a:endParaRPr>
                    </a:p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of 1 mm in height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Separation of platform beams due to misalignment of the  rails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 rowSpan="2"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Doors at the cornices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 rowSpan="2"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Doors weight is applied to the barrel</a:t>
                      </a:r>
                      <a:endParaRPr lang="ru-RU" sz="800">
                        <a:effectLst/>
                      </a:endParaRPr>
                    </a:p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(without stiffness)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 rowSpan="2"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Doors stiffness is applied (without weight)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</a:t>
                      </a:r>
                      <a:r>
                        <a:rPr lang="en-US" sz="600" baseline="-25000">
                          <a:effectLst/>
                        </a:rPr>
                        <a:t>X </a:t>
                      </a:r>
                      <a:r>
                        <a:rPr lang="en-US" sz="600">
                          <a:effectLst/>
                        </a:rPr>
                        <a:t>= </a:t>
                      </a:r>
                      <a:r>
                        <a:rPr lang="ru-RU" sz="600">
                          <a:effectLst/>
                        </a:rPr>
                        <a:t>-</a:t>
                      </a:r>
                      <a:r>
                        <a:rPr lang="en-US" sz="600">
                          <a:effectLst/>
                        </a:rPr>
                        <a:t>45 kN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 rowSpan="2"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</a:t>
                      </a:r>
                      <a:r>
                        <a:rPr lang="en-US" sz="600" baseline="-25000">
                          <a:effectLst/>
                        </a:rPr>
                        <a:t>Y </a:t>
                      </a:r>
                      <a:r>
                        <a:rPr lang="en-US" sz="600">
                          <a:effectLst/>
                        </a:rPr>
                        <a:t>= +45 kN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 rowSpan="2"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</a:t>
                      </a:r>
                      <a:r>
                        <a:rPr lang="en-US" sz="600" baseline="-25000">
                          <a:effectLst/>
                        </a:rPr>
                        <a:t>Z </a:t>
                      </a:r>
                      <a:r>
                        <a:rPr lang="en-US" sz="600">
                          <a:effectLst/>
                        </a:rPr>
                        <a:t>= -100 kN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 rowSpan="2"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baseline="-25000">
                          <a:effectLst/>
                        </a:rPr>
                        <a:t>X </a:t>
                      </a:r>
                      <a:r>
                        <a:rPr lang="en-US" sz="600">
                          <a:effectLst/>
                        </a:rPr>
                        <a:t>= </a:t>
                      </a:r>
                      <a:r>
                        <a:rPr lang="ru-RU" sz="600">
                          <a:effectLst/>
                        </a:rPr>
                        <a:t>-</a:t>
                      </a:r>
                      <a:r>
                        <a:rPr lang="en-US" sz="600">
                          <a:effectLst/>
                        </a:rPr>
                        <a:t>0.75 m\s</a:t>
                      </a:r>
                      <a:r>
                        <a:rPr lang="en-US" sz="600" baseline="30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 rowSpan="2"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</a:t>
                      </a:r>
                      <a:r>
                        <a:rPr lang="en-US" sz="600" baseline="-25000">
                          <a:effectLst/>
                        </a:rPr>
                        <a:t>Z </a:t>
                      </a:r>
                      <a:r>
                        <a:rPr lang="en-US" sz="600">
                          <a:effectLst/>
                        </a:rPr>
                        <a:t>= </a:t>
                      </a:r>
                      <a:r>
                        <a:rPr lang="ru-RU" sz="600">
                          <a:effectLst/>
                        </a:rPr>
                        <a:t>-</a:t>
                      </a:r>
                      <a:r>
                        <a:rPr lang="en-US" sz="600">
                          <a:effectLst/>
                        </a:rPr>
                        <a:t>0.75 m\s</a:t>
                      </a:r>
                      <a:r>
                        <a:rPr lang="en-US" sz="600" baseline="30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</a:tr>
              <a:tr h="815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Two supports for every platform beam (magnet transportation)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Fifteen steady-state supports for every platform beam</a:t>
                      </a:r>
                      <a:endParaRPr lang="ru-RU" sz="800">
                        <a:effectLst/>
                      </a:endParaRPr>
                    </a:p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(magnet assembly and magnet operation)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Gravity of the yoke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Gravity of cryostat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Gravity of the inner detectors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Δ</a:t>
                      </a:r>
                      <a:r>
                        <a:rPr lang="en-US" sz="600" baseline="-25000">
                          <a:effectLst/>
                        </a:rPr>
                        <a:t>11 </a:t>
                      </a:r>
                      <a:r>
                        <a:rPr lang="en-US" sz="600">
                          <a:effectLst/>
                        </a:rPr>
                        <a:t>= +1mm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Δ</a:t>
                      </a:r>
                      <a:r>
                        <a:rPr lang="en-US" sz="600" baseline="-25000">
                          <a:effectLst/>
                        </a:rPr>
                        <a:t>11</a:t>
                      </a:r>
                      <a:r>
                        <a:rPr lang="en-US" sz="600">
                          <a:effectLst/>
                        </a:rPr>
                        <a:t>= -1mm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Δ</a:t>
                      </a:r>
                      <a:r>
                        <a:rPr lang="en-US" sz="600" baseline="-25000">
                          <a:effectLst/>
                        </a:rPr>
                        <a:t>12 </a:t>
                      </a:r>
                      <a:r>
                        <a:rPr lang="en-US" sz="600">
                          <a:effectLst/>
                        </a:rPr>
                        <a:t>= +1mm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Δ</a:t>
                      </a:r>
                      <a:r>
                        <a:rPr lang="en-US" sz="600" baseline="-25000">
                          <a:effectLst/>
                        </a:rPr>
                        <a:t>12 </a:t>
                      </a:r>
                      <a:r>
                        <a:rPr lang="en-US" sz="600">
                          <a:effectLst/>
                        </a:rPr>
                        <a:t>= </a:t>
                      </a:r>
                      <a:r>
                        <a:rPr lang="ru-RU" sz="600">
                          <a:effectLst/>
                        </a:rPr>
                        <a:t>-</a:t>
                      </a:r>
                      <a:r>
                        <a:rPr lang="en-US" sz="600">
                          <a:effectLst/>
                        </a:rPr>
                        <a:t>1mm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vert="vert270" anchor="ctr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52</a:t>
                      </a:r>
                      <a:r>
                        <a:rPr lang="ru-RU" sz="600">
                          <a:effectLst/>
                        </a:rPr>
                        <a:t>**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53*</a:t>
                      </a:r>
                      <a:r>
                        <a:rPr lang="ru-RU" sz="600">
                          <a:effectLst/>
                        </a:rPr>
                        <a:t>*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55</a:t>
                      </a:r>
                      <a:r>
                        <a:rPr lang="en-US" sz="600">
                          <a:effectLst/>
                        </a:rPr>
                        <a:t>*</a:t>
                      </a:r>
                      <a:r>
                        <a:rPr lang="ru-RU" sz="600">
                          <a:effectLst/>
                        </a:rPr>
                        <a:t>*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66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67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68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69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r>
                        <a:rPr lang="ru-RU" sz="6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r>
                        <a:rPr lang="ru-RU" sz="6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r>
                        <a:rPr lang="ru-RU" sz="6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r>
                        <a:rPr lang="ru-RU" sz="6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r>
                        <a:rPr lang="ru-RU" sz="6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78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81***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82****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r>
                        <a:rPr lang="en-US" sz="6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r>
                        <a:rPr lang="en-US" sz="6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r>
                        <a:rPr lang="en-US" sz="600" dirty="0" smtClean="0">
                          <a:effectLst/>
                        </a:rPr>
                        <a:t>x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r>
                        <a:rPr lang="en-US" sz="6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r>
                        <a:rPr lang="en-US" sz="600" dirty="0" smtClean="0">
                          <a:effectLst/>
                        </a:rPr>
                        <a:t>x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</a:tr>
              <a:tr h="12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87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x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9" marR="5207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1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characteristics of the magnet supports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0506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Maximal vertical </a:t>
            </a:r>
            <a:r>
              <a:rPr lang="en-US" sz="2800" dirty="0"/>
              <a:t>load on a </a:t>
            </a:r>
            <a:r>
              <a:rPr lang="en-US" sz="2800" dirty="0" smtClean="0"/>
              <a:t>support </a:t>
            </a:r>
            <a:r>
              <a:rPr lang="en-US" sz="2800" dirty="0"/>
              <a:t>(roller carriage</a:t>
            </a:r>
            <a:r>
              <a:rPr lang="en-US" sz="2800" dirty="0" smtClean="0"/>
              <a:t>) in the process of movement 	        </a:t>
            </a:r>
            <a:r>
              <a:rPr lang="en-US" sz="2800" dirty="0" smtClean="0">
                <a:solidFill>
                  <a:srgbClr val="FF0000"/>
                </a:solidFill>
              </a:rPr>
              <a:t>1221</a:t>
            </a:r>
            <a:r>
              <a:rPr lang="en-US" sz="2800" dirty="0" smtClean="0"/>
              <a:t> </a:t>
            </a:r>
            <a:r>
              <a:rPr lang="en-US" sz="2800" dirty="0" err="1" smtClean="0"/>
              <a:t>kN</a:t>
            </a:r>
            <a:r>
              <a:rPr lang="en-US" sz="2800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Torsion stiffness of the yoke 	</a:t>
            </a:r>
          </a:p>
          <a:p>
            <a:pPr marL="0" lvl="0" indent="0">
              <a:buNone/>
            </a:pPr>
            <a:r>
              <a:rPr lang="en-US" sz="2800" dirty="0"/>
              <a:t>	</a:t>
            </a:r>
            <a:r>
              <a:rPr lang="en-US" sz="2800" b="1" i="1" dirty="0" smtClean="0"/>
              <a:t>rigid fixation</a:t>
            </a:r>
            <a:r>
              <a:rPr lang="en-US" sz="2800" b="1" dirty="0" smtClean="0"/>
              <a:t> </a:t>
            </a:r>
            <a:r>
              <a:rPr lang="en-US" sz="2800" dirty="0" smtClean="0"/>
              <a:t>of the door</a:t>
            </a:r>
            <a:r>
              <a:rPr lang="en-US" sz="2800" i="1" dirty="0" smtClean="0"/>
              <a:t>	</a:t>
            </a:r>
            <a:r>
              <a:rPr lang="en-US" sz="2800" dirty="0" smtClean="0"/>
              <a:t>	</a:t>
            </a:r>
            <a:r>
              <a:rPr lang="en-US" sz="2800" dirty="0"/>
              <a:t> </a:t>
            </a:r>
            <a:r>
              <a:rPr lang="en-US" sz="2800" dirty="0" smtClean="0"/>
              <a:t>        </a:t>
            </a:r>
            <a:r>
              <a:rPr lang="ru-RU" sz="2800" dirty="0" smtClean="0">
                <a:solidFill>
                  <a:srgbClr val="FF0000"/>
                </a:solidFill>
              </a:rPr>
              <a:t>387</a:t>
            </a:r>
            <a:r>
              <a:rPr lang="ru-RU" sz="2800" dirty="0"/>
              <a:t> </a:t>
            </a:r>
            <a:r>
              <a:rPr lang="en-US" sz="2800" dirty="0" err="1" smtClean="0"/>
              <a:t>kN</a:t>
            </a:r>
            <a:r>
              <a:rPr lang="en-US" sz="2800" dirty="0" smtClean="0"/>
              <a:t>/mm</a:t>
            </a:r>
          </a:p>
          <a:p>
            <a:pPr marL="0" lvl="0" indent="0">
              <a:buNone/>
            </a:pPr>
            <a:r>
              <a:rPr lang="en-US" sz="2800" dirty="0"/>
              <a:t>	</a:t>
            </a:r>
            <a:r>
              <a:rPr lang="en-US" sz="2800" b="1" i="1" dirty="0" err="1" smtClean="0"/>
              <a:t>nonrigid</a:t>
            </a:r>
            <a:r>
              <a:rPr lang="en-US" sz="2800" b="1" i="1" dirty="0" smtClean="0"/>
              <a:t> fixation </a:t>
            </a:r>
            <a:r>
              <a:rPr lang="en-US" sz="2800" i="1" dirty="0" smtClean="0"/>
              <a:t>of the door</a:t>
            </a:r>
            <a:r>
              <a:rPr lang="en-US" sz="2800" dirty="0" smtClean="0"/>
              <a:t>	         </a:t>
            </a:r>
            <a:r>
              <a:rPr lang="ru-RU" sz="28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25</a:t>
            </a:r>
            <a:r>
              <a:rPr lang="en-US" sz="2800" dirty="0"/>
              <a:t> </a:t>
            </a:r>
            <a:r>
              <a:rPr lang="en-US" sz="2800" dirty="0" err="1"/>
              <a:t>kN</a:t>
            </a:r>
            <a:r>
              <a:rPr lang="ru-RU" sz="2800" dirty="0"/>
              <a:t>/</a:t>
            </a:r>
            <a:r>
              <a:rPr lang="en-US" sz="2800" dirty="0" smtClean="0"/>
              <a:t>mm</a:t>
            </a:r>
          </a:p>
          <a:p>
            <a:pPr marL="514350" lvl="0" indent="-514350">
              <a:buAutoNum type="arabicPeriod" startAt="3"/>
            </a:pPr>
            <a:r>
              <a:rPr lang="en-US" sz="2800" dirty="0" smtClean="0"/>
              <a:t>Separation on rail/roller interface</a:t>
            </a:r>
          </a:p>
          <a:p>
            <a:pPr marL="0" lvl="0" indent="0">
              <a:buNone/>
            </a:pPr>
            <a:r>
              <a:rPr lang="en-US" sz="2800" dirty="0" smtClean="0"/>
              <a:t>	</a:t>
            </a:r>
            <a:r>
              <a:rPr lang="en-US" sz="2800" b="1" i="1" dirty="0" smtClean="0"/>
              <a:t>rigid </a:t>
            </a:r>
            <a:r>
              <a:rPr lang="en-US" sz="2800" b="1" i="1" dirty="0"/>
              <a:t>fixation </a:t>
            </a:r>
            <a:r>
              <a:rPr lang="en-US" sz="2800" i="1" dirty="0"/>
              <a:t>of the door</a:t>
            </a:r>
            <a:r>
              <a:rPr lang="en-US" sz="2800" dirty="0"/>
              <a:t>		</a:t>
            </a:r>
            <a:r>
              <a:rPr lang="en-US" sz="2800" dirty="0" smtClean="0"/>
              <a:t>         </a:t>
            </a:r>
            <a:r>
              <a:rPr lang="en-US" sz="2800" dirty="0" smtClean="0">
                <a:solidFill>
                  <a:srgbClr val="FF0000"/>
                </a:solidFill>
              </a:rPr>
              <a:t>2.1</a:t>
            </a:r>
            <a:r>
              <a:rPr lang="en-US" sz="2800" dirty="0" smtClean="0"/>
              <a:t> mm</a:t>
            </a:r>
            <a:endParaRPr lang="en-US" sz="2800" dirty="0"/>
          </a:p>
          <a:p>
            <a:pPr marL="0" lvl="0" indent="0">
              <a:buNone/>
            </a:pPr>
            <a:r>
              <a:rPr lang="en-US" sz="2800" dirty="0"/>
              <a:t>	</a:t>
            </a:r>
            <a:r>
              <a:rPr lang="en-US" sz="2800" b="1" i="1" dirty="0" err="1"/>
              <a:t>nonrigid</a:t>
            </a:r>
            <a:r>
              <a:rPr lang="en-US" sz="2800" b="1" i="1" dirty="0"/>
              <a:t> fixation </a:t>
            </a:r>
            <a:r>
              <a:rPr lang="en-US" sz="2800" i="1" dirty="0"/>
              <a:t>of the door</a:t>
            </a:r>
            <a:r>
              <a:rPr lang="en-US" sz="2800" dirty="0"/>
              <a:t>	</a:t>
            </a:r>
            <a:r>
              <a:rPr lang="en-US" sz="2800" dirty="0" smtClean="0"/>
              <a:t>         </a:t>
            </a:r>
            <a:r>
              <a:rPr lang="en-US" sz="2800" dirty="0" smtClean="0">
                <a:solidFill>
                  <a:srgbClr val="FF0000"/>
                </a:solidFill>
              </a:rPr>
              <a:t>3.7</a:t>
            </a:r>
            <a:r>
              <a:rPr lang="en-US" sz="2800" dirty="0" smtClean="0"/>
              <a:t> mm</a:t>
            </a:r>
            <a:endParaRPr lang="en-US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the magnet supports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Axial stiffness of the yoke platform beam arrangement  </a:t>
            </a:r>
            <a:endParaRPr lang="ru-RU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ru-RU" dirty="0" smtClean="0"/>
              <a:t>           </a:t>
            </a:r>
            <a:r>
              <a:rPr lang="en-US" dirty="0" smtClean="0"/>
              <a:t>152 </a:t>
            </a:r>
            <a:r>
              <a:rPr lang="en-US" dirty="0" err="1" smtClean="0"/>
              <a:t>kN</a:t>
            </a:r>
            <a:r>
              <a:rPr lang="en-US" dirty="0" smtClean="0"/>
              <a:t>/mm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The friction force between the roller carriage and the rails in lateral direction  </a:t>
            </a:r>
            <a:r>
              <a:rPr lang="ru-RU" dirty="0" smtClean="0"/>
              <a:t>(</a:t>
            </a:r>
            <a:r>
              <a:rPr lang="en-US" dirty="0" smtClean="0"/>
              <a:t>friction factor is 0.1)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          1221 </a:t>
            </a:r>
            <a:r>
              <a:rPr lang="en-US" dirty="0" err="1" smtClean="0"/>
              <a:t>kN</a:t>
            </a:r>
            <a:r>
              <a:rPr lang="en-US" dirty="0" smtClean="0"/>
              <a:t> x 0.1 = 122 </a:t>
            </a:r>
            <a:r>
              <a:rPr lang="en-US" dirty="0" err="1" smtClean="0"/>
              <a:t>kN</a:t>
            </a: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Maximal possible separation of the platform beams before roller carriage starts slipping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	 122/152=0.8 mm</a:t>
            </a:r>
            <a:endParaRPr lang="ru-RU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roller </a:t>
            </a:r>
            <a:r>
              <a:rPr lang="en-US" dirty="0" smtClean="0">
                <a:solidFill>
                  <a:srgbClr val="FF0000"/>
                </a:solidFill>
              </a:rPr>
              <a:t>carriages will start </a:t>
            </a:r>
            <a:r>
              <a:rPr lang="en-US" dirty="0">
                <a:solidFill>
                  <a:srgbClr val="FF0000"/>
                </a:solidFill>
              </a:rPr>
              <a:t>slipping </a:t>
            </a:r>
            <a:r>
              <a:rPr lang="en-US" dirty="0" smtClean="0">
                <a:solidFill>
                  <a:srgbClr val="FF0000"/>
                </a:solidFill>
              </a:rPr>
              <a:t>before cam followers at the roller carriages interact with the rails because of platform beam separation in the process of movement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	 </a:t>
            </a:r>
            <a:r>
              <a:rPr lang="en-US" dirty="0" smtClean="0"/>
              <a:t>0.8&lt;1 mm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Equivalent stress (Von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Mises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 the plate L13 of the beam W7 (LC64)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14</a:t>
            </a:fld>
            <a:endParaRPr lang="ru-RU" dirty="0"/>
          </a:p>
        </p:txBody>
      </p:sp>
      <p:pic>
        <p:nvPicPr>
          <p:cNvPr id="5" name="Объект 4" descr="C:\Users\11\Desktop\LC23_W7_p13_top.bmp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559614" cy="31969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215753" y="5434191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Run </a:t>
            </a:r>
            <a:r>
              <a:rPr lang="en-US" dirty="0">
                <a:solidFill>
                  <a:srgbClr val="FF0000"/>
                </a:solidFill>
              </a:rPr>
              <a:t>into </a:t>
            </a:r>
            <a:r>
              <a:rPr lang="en-US" dirty="0" smtClean="0">
                <a:solidFill>
                  <a:srgbClr val="FF0000"/>
                </a:solidFill>
              </a:rPr>
              <a:t>on-path </a:t>
            </a:r>
            <a:r>
              <a:rPr lang="en-US" dirty="0">
                <a:solidFill>
                  <a:srgbClr val="FF0000"/>
                </a:solidFill>
              </a:rPr>
              <a:t>irregularity </a:t>
            </a:r>
            <a:r>
              <a:rPr lang="en-US" dirty="0" smtClean="0">
                <a:solidFill>
                  <a:srgbClr val="FF0000"/>
                </a:solidFill>
              </a:rPr>
              <a:t>1 mm in height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11\Desktop\LC61_W7_p13_top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2765"/>
            <a:ext cx="3707765" cy="32524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54341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LC</a:t>
            </a:r>
            <a:r>
              <a:rPr lang="ru-RU" dirty="0" smtClean="0">
                <a:solidFill>
                  <a:srgbClr val="FF0000"/>
                </a:solidFill>
              </a:rPr>
              <a:t>61</a:t>
            </a:r>
            <a:r>
              <a:rPr lang="en-US" dirty="0" smtClean="0">
                <a:solidFill>
                  <a:srgbClr val="FF0000"/>
                </a:solidFill>
              </a:rPr>
              <a:t> (transportation position on four rollers)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374839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62+40=</a:t>
            </a:r>
            <a:r>
              <a:rPr lang="en-US" b="1" dirty="0" smtClean="0">
                <a:solidFill>
                  <a:srgbClr val="FF0000"/>
                </a:solidFill>
              </a:rPr>
              <a:t>102</a:t>
            </a:r>
            <a:r>
              <a:rPr lang="en-US" dirty="0" smtClean="0">
                <a:solidFill>
                  <a:srgbClr val="FF0000"/>
                </a:solidFill>
              </a:rPr>
              <a:t>MPa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η = 140/102 ≈1.4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364088" y="4005064"/>
            <a:ext cx="93610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1"/>
          </p:cNvCxnSpPr>
          <p:nvPr/>
        </p:nvCxnSpPr>
        <p:spPr>
          <a:xfrm flipH="1" flipV="1">
            <a:off x="3203848" y="3964414"/>
            <a:ext cx="504056" cy="107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0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Deformity and Equivalent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(Von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Mises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run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on-path irregularity 1 mm in 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 (without gravity load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15</a:t>
            </a:fld>
            <a:endParaRPr lang="ru-RU"/>
          </a:p>
        </p:txBody>
      </p:sp>
      <p:pic>
        <p:nvPicPr>
          <p:cNvPr id="5" name="Объект 4" descr="C:\Users\11\Desktop\Results\LC23_stress_deform.b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4216"/>
            <a:ext cx="7416824" cy="49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0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Equivalent stress (Von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Mises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side plate (W8/W1 junction)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1153" y="4894187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Widening of the roller track up to +1mm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8870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LC</a:t>
            </a:r>
            <a:r>
              <a:rPr lang="ru-RU" sz="2400" dirty="0"/>
              <a:t>61</a:t>
            </a:r>
            <a:r>
              <a:rPr lang="en-US" sz="2400" dirty="0"/>
              <a:t> (transportation position on four rollers)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72197" y="5710748"/>
            <a:ext cx="395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η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dirty="0" smtClean="0">
                <a:solidFill>
                  <a:srgbClr val="FF0000"/>
                </a:solidFill>
              </a:rPr>
              <a:t>140/94 </a:t>
            </a:r>
            <a:r>
              <a:rPr lang="en-US" sz="2400" dirty="0">
                <a:solidFill>
                  <a:srgbClr val="FF0000"/>
                </a:solidFill>
              </a:rPr>
              <a:t>≈</a:t>
            </a:r>
            <a:r>
              <a:rPr lang="en-US" sz="2400" dirty="0" smtClean="0">
                <a:solidFill>
                  <a:srgbClr val="FF0000"/>
                </a:solidFill>
              </a:rPr>
              <a:t>1.5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LC67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484784"/>
            <a:ext cx="2699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50MPa+45MPa </a:t>
            </a:r>
            <a:r>
              <a:rPr lang="en-US" dirty="0">
                <a:solidFill>
                  <a:srgbClr val="FF0000"/>
                </a:solidFill>
              </a:rPr>
              <a:t>= 94 </a:t>
            </a:r>
            <a:r>
              <a:rPr lang="en-US" dirty="0" err="1">
                <a:solidFill>
                  <a:srgbClr val="FF0000"/>
                </a:solidFill>
              </a:rPr>
              <a:t>MPa</a:t>
            </a:r>
            <a:r>
              <a:rPr lang="en-US" dirty="0">
                <a:solidFill>
                  <a:srgbClr val="FF0000"/>
                </a:solidFill>
              </a:rPr>
              <a:t>   </a:t>
            </a:r>
          </a:p>
        </p:txBody>
      </p:sp>
      <p:pic>
        <p:nvPicPr>
          <p:cNvPr id="14" name="Рисунок 13" descr="C:\Users\11\Desktop\Results4\LC61_sideW8_bottom2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3" y="2063899"/>
            <a:ext cx="3815853" cy="2643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3779912" y="1854116"/>
            <a:ext cx="432048" cy="14308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C:\Users\11\Desktop\Results4\LC31_sideW8_bottom2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92" y="2121634"/>
            <a:ext cx="3732956" cy="25283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 стрелкой 11"/>
          <p:cNvCxnSpPr/>
          <p:nvPr/>
        </p:nvCxnSpPr>
        <p:spPr>
          <a:xfrm>
            <a:off x="5033392" y="1772816"/>
            <a:ext cx="3211016" cy="15121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5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deformation of the cornices under action of the door jacks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5673607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Vertical sag up to 0.6mm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Evgeny\Desktop\Results3\LC55_dispY_doors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76" y="1916832"/>
            <a:ext cx="5573490" cy="31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995936" y="3789040"/>
            <a:ext cx="504056" cy="18845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995936" y="4221088"/>
            <a:ext cx="3096344" cy="14525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5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deformity of the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yoke barrel  beams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18</a:t>
            </a:fld>
            <a:endParaRPr lang="ru-RU"/>
          </a:p>
        </p:txBody>
      </p:sp>
      <p:pic>
        <p:nvPicPr>
          <p:cNvPr id="3074" name="Picture 2" descr="C:\Users\Evgeny\Desktop\Results3\LC53_dispY_fromZ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486012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973477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Maximal </a:t>
            </a:r>
            <a:r>
              <a:rPr lang="en-US" sz="2800" dirty="0">
                <a:solidFill>
                  <a:srgbClr val="FF0000"/>
                </a:solidFill>
              </a:rPr>
              <a:t>variation of the </a:t>
            </a:r>
            <a:r>
              <a:rPr lang="en-US" sz="2800" dirty="0" smtClean="0">
                <a:solidFill>
                  <a:srgbClr val="FF0000"/>
                </a:solidFill>
              </a:rPr>
              <a:t>slots for </a:t>
            </a:r>
            <a:r>
              <a:rPr lang="en-US" sz="2800" dirty="0" err="1" smtClean="0">
                <a:solidFill>
                  <a:srgbClr val="FF0000"/>
                </a:solidFill>
              </a:rPr>
              <a:t>muon</a:t>
            </a:r>
            <a:r>
              <a:rPr lang="en-US" sz="2800" dirty="0" smtClean="0">
                <a:solidFill>
                  <a:srgbClr val="FF0000"/>
                </a:solidFill>
              </a:rPr>
              <a:t> panels ±0.5mm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Deformity and Equivalent stress (Von </a:t>
            </a:r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Mises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for 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barrel beam plate L1W1</a:t>
            </a:r>
            <a:b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“b” and without “a” gravity of the disc calorimeter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19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r="25000"/>
          <a:stretch/>
        </p:blipFill>
        <p:spPr bwMode="auto">
          <a:xfrm>
            <a:off x="899592" y="1931910"/>
            <a:ext cx="5112568" cy="428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4" t="-351" r="23545" b="10514"/>
          <a:stretch/>
        </p:blipFill>
        <p:spPr bwMode="auto">
          <a:xfrm>
            <a:off x="6192755" y="1916832"/>
            <a:ext cx="2448272" cy="407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Maximal sag ≈0.7mm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Data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main dimensions of the yoke FE model are in accordance with CAD</a:t>
            </a:r>
            <a:r>
              <a:rPr lang="ru-RU" sz="2400" dirty="0" smtClean="0"/>
              <a:t> </a:t>
            </a:r>
            <a:r>
              <a:rPr lang="en-US" sz="2400" dirty="0" smtClean="0"/>
              <a:t>model</a:t>
            </a:r>
            <a:r>
              <a:rPr lang="ru-RU" sz="2400" dirty="0" smtClean="0"/>
              <a:t> </a:t>
            </a:r>
            <a:r>
              <a:rPr lang="en-US" sz="2400" u="sng" dirty="0">
                <a:hlinkClick r:id="rId2"/>
              </a:rPr>
              <a:t>https</a:t>
            </a:r>
            <a:r>
              <a:rPr lang="ru-RU" sz="2400" u="sng" dirty="0">
                <a:hlinkClick r:id="rId2"/>
              </a:rPr>
              <a:t>://</a:t>
            </a:r>
            <a:r>
              <a:rPr lang="en-US" sz="2400" u="sng" dirty="0" err="1">
                <a:hlinkClick r:id="rId2"/>
              </a:rPr>
              <a:t>edms</a:t>
            </a:r>
            <a:r>
              <a:rPr lang="ru-RU" sz="2400" u="sng" dirty="0">
                <a:hlinkClick r:id="rId2"/>
              </a:rPr>
              <a:t>.</a:t>
            </a:r>
            <a:r>
              <a:rPr lang="en-US" sz="2400" u="sng" dirty="0" err="1">
                <a:hlinkClick r:id="rId2"/>
              </a:rPr>
              <a:t>cern</a:t>
            </a:r>
            <a:r>
              <a:rPr lang="ru-RU" sz="2400" u="sng" dirty="0">
                <a:hlinkClick r:id="rId2"/>
              </a:rPr>
              <a:t>.</a:t>
            </a:r>
            <a:r>
              <a:rPr lang="en-US" sz="2400" u="sng" dirty="0" err="1">
                <a:hlinkClick r:id="rId2"/>
              </a:rPr>
              <a:t>ch</a:t>
            </a:r>
            <a:r>
              <a:rPr lang="en-US" sz="2400" dirty="0"/>
              <a:t> FAIR Project</a:t>
            </a:r>
            <a:r>
              <a:rPr lang="ru-RU" sz="2400" dirty="0"/>
              <a:t>, </a:t>
            </a:r>
            <a:r>
              <a:rPr lang="en-US" sz="2400" dirty="0"/>
              <a:t>PANDA</a:t>
            </a:r>
            <a:r>
              <a:rPr lang="ru-RU" sz="2400" dirty="0"/>
              <a:t>, </a:t>
            </a:r>
            <a:r>
              <a:rPr lang="en-US" sz="2400" dirty="0"/>
              <a:t>Magnets</a:t>
            </a:r>
            <a:r>
              <a:rPr lang="ru-RU" sz="2400" dirty="0"/>
              <a:t>, </a:t>
            </a:r>
            <a:r>
              <a:rPr lang="en-US" sz="2400" dirty="0"/>
              <a:t>Solenoid yoke ID</a:t>
            </a:r>
            <a:r>
              <a:rPr lang="ru-RU" sz="2400" dirty="0"/>
              <a:t> = </a:t>
            </a:r>
            <a:r>
              <a:rPr lang="ru-RU" sz="2400" dirty="0" smtClean="0"/>
              <a:t>1064509</a:t>
            </a:r>
            <a:endParaRPr lang="en-US" sz="2400" dirty="0" smtClean="0"/>
          </a:p>
          <a:p>
            <a:r>
              <a:rPr lang="ru-RU" sz="2400" dirty="0" smtClean="0"/>
              <a:t> </a:t>
            </a:r>
            <a:r>
              <a:rPr lang="en-US" sz="2400" dirty="0" smtClean="0"/>
              <a:t>Cryostat FE model (dimensions, loads and points of their application) is in accordance  </a:t>
            </a:r>
            <a:r>
              <a:rPr lang="ru-RU" sz="2400" dirty="0" smtClean="0"/>
              <a:t>:</a:t>
            </a:r>
            <a:endParaRPr lang="ru-RU" sz="2400" dirty="0"/>
          </a:p>
          <a:p>
            <a:pPr marL="400050" lvl="1" indent="0">
              <a:buNone/>
            </a:pPr>
            <a:r>
              <a:rPr lang="it-IT" sz="1300" u="sng" dirty="0">
                <a:hlinkClick r:id="rId3"/>
              </a:rPr>
              <a:t>http://panda-wiki.gsi.de/pub/Magnet/Internal/keep_away_25_02_2011.zip</a:t>
            </a:r>
            <a:endParaRPr lang="ru-RU" sz="1300" dirty="0"/>
          </a:p>
          <a:p>
            <a:pPr marL="400050" lvl="1" indent="0">
              <a:buNone/>
            </a:pPr>
            <a:r>
              <a:rPr lang="it-IT" sz="1300" u="sng" dirty="0">
                <a:hlinkClick r:id="rId4"/>
              </a:rPr>
              <a:t>http://panda-wiki.gsi.de/pub/Magnet/Internal/pandaTS_spectrometer_25_02_2011.zip</a:t>
            </a:r>
            <a:endParaRPr lang="ru-RU" sz="1300" dirty="0"/>
          </a:p>
          <a:p>
            <a:pPr marL="400050" lvl="1" indent="0">
              <a:buNone/>
            </a:pPr>
            <a:r>
              <a:rPr lang="it-IT" sz="1300" u="sng" dirty="0">
                <a:hlinkClick r:id="rId5"/>
              </a:rPr>
              <a:t>http://panda-wiki.gsi.de/pub/Magnet/Internal/panda_coil_25_02_2011.zip</a:t>
            </a:r>
            <a:r>
              <a:rPr lang="ru-RU" sz="1300" dirty="0"/>
              <a:t>, </a:t>
            </a:r>
          </a:p>
          <a:p>
            <a:pPr marL="400050" lvl="1" indent="0">
              <a:buNone/>
            </a:pPr>
            <a:r>
              <a:rPr lang="en-US" sz="2000" dirty="0" smtClean="0"/>
              <a:t>(Letter from R</a:t>
            </a:r>
            <a:r>
              <a:rPr lang="ru-RU" sz="2000" dirty="0" smtClean="0"/>
              <a:t>.</a:t>
            </a:r>
            <a:r>
              <a:rPr lang="en-US" sz="2000" dirty="0" smtClean="0"/>
              <a:t>Parodi</a:t>
            </a:r>
            <a:r>
              <a:rPr lang="ru-RU" sz="2000" dirty="0" smtClean="0"/>
              <a:t> </a:t>
            </a:r>
            <a:r>
              <a:rPr lang="en-US" sz="2000" dirty="0" smtClean="0"/>
              <a:t>of</a:t>
            </a:r>
            <a:r>
              <a:rPr lang="ru-RU" sz="2000" dirty="0" smtClean="0"/>
              <a:t> 30.11.11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Material properties of the cryostat shells are from presentation </a:t>
            </a:r>
            <a:r>
              <a:rPr lang="ru-RU" sz="2400" dirty="0" smtClean="0"/>
              <a:t>«</a:t>
            </a:r>
            <a:r>
              <a:rPr lang="ru-RU" sz="2400" dirty="0" err="1" smtClean="0"/>
              <a:t>Panda</a:t>
            </a:r>
            <a:r>
              <a:rPr lang="ru-RU" sz="2400" dirty="0" smtClean="0"/>
              <a:t> </a:t>
            </a:r>
            <a:r>
              <a:rPr lang="ru-RU" sz="2400" dirty="0"/>
              <a:t>TS </a:t>
            </a:r>
            <a:r>
              <a:rPr lang="ru-RU" sz="2400" dirty="0" err="1"/>
              <a:t>Aluminium</a:t>
            </a:r>
            <a:r>
              <a:rPr lang="ru-RU" sz="2400" dirty="0"/>
              <a:t> </a:t>
            </a:r>
            <a:r>
              <a:rPr lang="ru-RU" sz="2400" dirty="0" err="1"/>
              <a:t>Cryostat</a:t>
            </a:r>
            <a:r>
              <a:rPr lang="ru-RU" sz="2400" dirty="0"/>
              <a:t>» </a:t>
            </a:r>
            <a:r>
              <a:rPr lang="ru-RU" sz="2400" dirty="0" smtClean="0"/>
              <a:t>(</a:t>
            </a:r>
            <a:r>
              <a:rPr lang="en-US" sz="2400" dirty="0" smtClean="0"/>
              <a:t>letter from R</a:t>
            </a:r>
            <a:r>
              <a:rPr lang="ru-RU" sz="2400" dirty="0"/>
              <a:t>.</a:t>
            </a:r>
            <a:r>
              <a:rPr lang="en-US" sz="2400" dirty="0"/>
              <a:t>Parodi </a:t>
            </a:r>
            <a:r>
              <a:rPr lang="en-US" sz="2400" dirty="0" smtClean="0"/>
              <a:t>of </a:t>
            </a:r>
            <a:r>
              <a:rPr lang="ru-RU" sz="2400" dirty="0" smtClean="0"/>
              <a:t>12.05.12</a:t>
            </a:r>
            <a:r>
              <a:rPr lang="ru-RU" sz="2400" dirty="0"/>
              <a:t>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 points of the yoke and cryostat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20</a:t>
            </a:fld>
            <a:endParaRPr lang="ru-RU"/>
          </a:p>
        </p:txBody>
      </p:sp>
      <p:pic>
        <p:nvPicPr>
          <p:cNvPr id="14338" name="Picture 2" descr="ref_point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452813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ref_points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38814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6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deformity under action of magnetic forces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Fx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=45kN +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Fz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=140kN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21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1173" r="12820" b="13801"/>
          <a:stretch/>
        </p:blipFill>
        <p:spPr bwMode="auto">
          <a:xfrm>
            <a:off x="5314133" y="2610609"/>
            <a:ext cx="3489379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1064" r="18858" b="9219"/>
          <a:stretch/>
        </p:blipFill>
        <p:spPr bwMode="auto">
          <a:xfrm>
            <a:off x="783513" y="2425943"/>
            <a:ext cx="3688541" cy="33030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689" y="2425943"/>
            <a:ext cx="290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Deformity in X direction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2414909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Deformity in </a:t>
            </a:r>
            <a:r>
              <a:rPr lang="en-US" dirty="0" smtClean="0"/>
              <a:t>Y </a:t>
            </a:r>
            <a:r>
              <a:rPr lang="en-US" dirty="0"/>
              <a:t>direction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74376" y="1585980"/>
            <a:ext cx="4611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Support Option 1 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3600" dirty="0">
                <a:solidFill>
                  <a:srgbClr val="FF0000"/>
                </a:solidFill>
              </a:rPr>
              <a:t>Δ</a:t>
            </a:r>
            <a:r>
              <a:rPr lang="el-GR" sz="3600" dirty="0" smtClean="0">
                <a:solidFill>
                  <a:srgbClr val="FF0000"/>
                </a:solidFill>
              </a:rPr>
              <a:t>α</a:t>
            </a:r>
            <a:r>
              <a:rPr lang="en-US" dirty="0">
                <a:solidFill>
                  <a:srgbClr val="FF0000"/>
                </a:solidFill>
              </a:rPr>
              <a:t>max = 0.137 </a:t>
            </a:r>
            <a:r>
              <a:rPr lang="en-US" dirty="0" err="1">
                <a:solidFill>
                  <a:srgbClr val="FF0000"/>
                </a:solidFill>
              </a:rPr>
              <a:t>mrad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&lt; [0.3 ] </a:t>
            </a:r>
            <a:r>
              <a:rPr lang="en-US" b="1" dirty="0" err="1">
                <a:solidFill>
                  <a:srgbClr val="FF0000"/>
                </a:solidFill>
              </a:rPr>
              <a:t>mrad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5376826"/>
            <a:ext cx="43204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0.04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6179" y="4190891"/>
            <a:ext cx="36004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0.3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24675" y="4314001"/>
            <a:ext cx="43204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0.41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3261192"/>
            <a:ext cx="43204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0.65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9862" y="3618654"/>
            <a:ext cx="43204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0.23</a:t>
            </a:r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2886870" y="2708920"/>
            <a:ext cx="43204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0.64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1875178" y="3994357"/>
            <a:ext cx="43204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0.41</a:t>
            </a:r>
            <a:endParaRPr lang="ru-RU" sz="1000" dirty="0"/>
          </a:p>
        </p:txBody>
      </p:sp>
      <p:cxnSp>
        <p:nvCxnSpPr>
          <p:cNvPr id="20" name="Прямая со стрелкой 19"/>
          <p:cNvCxnSpPr>
            <a:stCxn id="18" idx="0"/>
          </p:cNvCxnSpPr>
          <p:nvPr/>
        </p:nvCxnSpPr>
        <p:spPr>
          <a:xfrm flipV="1">
            <a:off x="2091202" y="3861048"/>
            <a:ext cx="182880" cy="1333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19994" y="5180497"/>
            <a:ext cx="43204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0.03</a:t>
            </a:r>
            <a:endParaRPr lang="ru-RU" sz="1000" dirty="0"/>
          </a:p>
        </p:txBody>
      </p:sp>
      <p:cxnSp>
        <p:nvCxnSpPr>
          <p:cNvPr id="23" name="Прямая со стрелкой 22"/>
          <p:cNvCxnSpPr>
            <a:stCxn id="21" idx="0"/>
          </p:cNvCxnSpPr>
          <p:nvPr/>
        </p:nvCxnSpPr>
        <p:spPr>
          <a:xfrm flipV="1">
            <a:off x="3136018" y="4941171"/>
            <a:ext cx="67830" cy="239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84168" y="5419825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-0.09</a:t>
            </a:r>
            <a:endParaRPr lang="ru-RU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5076056" y="4309773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0.12</a:t>
            </a:r>
            <a:endParaRPr lang="ru-RU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7092280" y="4314001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-0.41</a:t>
            </a:r>
            <a:endParaRPr lang="ru-RU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6015518" y="3278278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-0.18</a:t>
            </a:r>
            <a:endParaRPr lang="ru-RU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8316416" y="3830650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-0.07</a:t>
            </a:r>
            <a:endParaRPr lang="ru-RU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7416316" y="5130605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0.13</a:t>
            </a:r>
            <a:endParaRPr lang="ru-RU" sz="10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7596336" y="4941171"/>
            <a:ext cx="72008" cy="181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416316" y="2773562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0.22</a:t>
            </a:r>
            <a:endParaRPr lang="ru-RU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6327195" y="4097338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0.44</a:t>
            </a:r>
            <a:endParaRPr lang="ru-RU" sz="1000" dirty="0">
              <a:solidFill>
                <a:srgbClr val="FF0000"/>
              </a:solidFill>
            </a:endParaRPr>
          </a:p>
        </p:txBody>
      </p:sp>
      <p:cxnSp>
        <p:nvCxnSpPr>
          <p:cNvPr id="36" name="Прямая со стрелкой 35"/>
          <p:cNvCxnSpPr>
            <a:stCxn id="35" idx="0"/>
          </p:cNvCxnSpPr>
          <p:nvPr/>
        </p:nvCxnSpPr>
        <p:spPr>
          <a:xfrm flipV="1">
            <a:off x="6579223" y="3861048"/>
            <a:ext cx="153017" cy="236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9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deformity under action of magnetic forces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Fx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=45kN +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Fz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=140kN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22</a:t>
            </a:fld>
            <a:endParaRPr lang="ru-RU"/>
          </a:p>
        </p:txBody>
      </p:sp>
      <p:pic>
        <p:nvPicPr>
          <p:cNvPr id="1026" name="Picture 2" descr="C:\Users\Evgeny\Desktop\Results3\LC44_dispY_CR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02" y="2190517"/>
            <a:ext cx="4104456" cy="313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1712185"/>
            <a:ext cx="2410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Deformity in Y direction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09451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Support Option 2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293096"/>
            <a:ext cx="2274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3600" dirty="0" smtClean="0">
                <a:solidFill>
                  <a:srgbClr val="FF0000"/>
                </a:solidFill>
              </a:rPr>
              <a:t>Δα</a:t>
            </a:r>
            <a:r>
              <a:rPr lang="en-US" dirty="0">
                <a:solidFill>
                  <a:srgbClr val="FF0000"/>
                </a:solidFill>
              </a:rPr>
              <a:t>max = 0.07 </a:t>
            </a:r>
            <a:r>
              <a:rPr lang="en-US" dirty="0" err="1">
                <a:solidFill>
                  <a:srgbClr val="FF0000"/>
                </a:solidFill>
              </a:rPr>
              <a:t>mrad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2852936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-0.02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519574" y="3933056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-0.01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3809945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0.02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36050" y="2109901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0.18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8960" y="3155166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0.11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5085184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0.03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7064836" y="4700248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0.05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256794" y="3717032"/>
            <a:ext cx="50405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0.14</a:t>
            </a:r>
            <a:endParaRPr lang="ru-RU" sz="10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616116" y="3501008"/>
            <a:ext cx="324036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7164288" y="4484224"/>
            <a:ext cx="142664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4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support characteristics 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643192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Maximal reactions </a:t>
            </a:r>
            <a:r>
              <a:rPr lang="en-US" sz="2400" dirty="0"/>
              <a:t>in </a:t>
            </a:r>
            <a:r>
              <a:rPr lang="en-US" sz="2400" dirty="0" smtClean="0"/>
              <a:t>cryostat supports (</a:t>
            </a:r>
            <a:r>
              <a:rPr lang="en-US" sz="2400" dirty="0" smtClean="0">
                <a:solidFill>
                  <a:srgbClr val="FF0000"/>
                </a:solidFill>
              </a:rPr>
              <a:t>option 1</a:t>
            </a:r>
            <a:r>
              <a:rPr lang="en-US" sz="2400" dirty="0" smtClean="0"/>
              <a:t>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	Vertical 			</a:t>
            </a:r>
            <a:r>
              <a:rPr lang="en-US" sz="2400" dirty="0" err="1" smtClean="0"/>
              <a:t>Ry</a:t>
            </a:r>
            <a:r>
              <a:rPr lang="en-US" sz="2400" dirty="0" smtClean="0"/>
              <a:t>=-151kN/+47kN </a:t>
            </a: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	Axial				</a:t>
            </a:r>
            <a:r>
              <a:rPr lang="en-US" sz="2400" dirty="0" err="1" smtClean="0"/>
              <a:t>Rz</a:t>
            </a:r>
            <a:r>
              <a:rPr lang="en-US" sz="2400" dirty="0" smtClean="0"/>
              <a:t>=70kN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dirty="0" smtClean="0"/>
              <a:t>Lateral				Rx=27kN  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Maximal reactions in cryostat supports (</a:t>
            </a:r>
            <a:r>
              <a:rPr lang="en-US" sz="2400" dirty="0">
                <a:solidFill>
                  <a:srgbClr val="FF0000"/>
                </a:solidFill>
              </a:rPr>
              <a:t>option 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	Vertical 			</a:t>
            </a:r>
            <a:r>
              <a:rPr lang="en-US" sz="2400" dirty="0" err="1"/>
              <a:t>Ry</a:t>
            </a:r>
            <a:r>
              <a:rPr lang="en-US" sz="2400" dirty="0" smtClean="0"/>
              <a:t>=-105kN</a:t>
            </a: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	Axial				</a:t>
            </a:r>
            <a:r>
              <a:rPr lang="en-US" sz="2400" dirty="0" err="1" smtClean="0"/>
              <a:t>Rz</a:t>
            </a:r>
            <a:r>
              <a:rPr lang="en-US" sz="2400" dirty="0" smtClean="0"/>
              <a:t>=74kN</a:t>
            </a: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	Lateral				</a:t>
            </a:r>
            <a:r>
              <a:rPr lang="en-US" sz="2400" dirty="0" smtClean="0"/>
              <a:t>Rx=46kN 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2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Margins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Fixation Units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991605"/>
              </p:ext>
            </p:extLst>
          </p:nvPr>
        </p:nvGraphicFramePr>
        <p:xfrm>
          <a:off x="755576" y="1628800"/>
          <a:ext cx="7632850" cy="3755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311"/>
                <a:gridCol w="2918073"/>
                <a:gridCol w="864096"/>
                <a:gridCol w="648073"/>
                <a:gridCol w="1583687"/>
                <a:gridCol w="1080610"/>
              </a:tblGrid>
              <a:tr h="903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η</a:t>
                      </a:r>
                      <a:r>
                        <a:rPr lang="en-US" sz="1800" baseline="-25000">
                          <a:effectLst/>
                        </a:rPr>
                        <a:t>tension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η</a:t>
                      </a:r>
                      <a:r>
                        <a:rPr lang="en-US" sz="1800" baseline="-25000">
                          <a:effectLst/>
                        </a:rPr>
                        <a:t>shear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Position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Load case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27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1.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Barrel bolts </a:t>
                      </a:r>
                      <a:r>
                        <a:rPr lang="en-US" sz="1800" dirty="0" smtClean="0">
                          <a:effectLst/>
                        </a:rPr>
                        <a:t>                  M24x2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B5(W8/W1)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LC67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2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2.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Platform bolts </a:t>
                      </a:r>
                      <a:r>
                        <a:rPr lang="en-US" sz="1800" dirty="0" smtClean="0">
                          <a:effectLst/>
                        </a:rPr>
                        <a:t>              M24x2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B8P2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LC63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78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3.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Cryostat support </a:t>
                      </a:r>
                      <a:r>
                        <a:rPr lang="en-US" sz="1800" dirty="0" smtClean="0">
                          <a:effectLst/>
                        </a:rPr>
                        <a:t>boltsM24x2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B6CR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LC75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5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4.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Space frame </a:t>
                      </a:r>
                      <a:r>
                        <a:rPr lang="en-US" sz="1800" dirty="0" smtClean="0">
                          <a:effectLst/>
                        </a:rPr>
                        <a:t>bolts        M24x2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B7(W2/F2PL2)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LC85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5.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Door/barrel </a:t>
                      </a:r>
                      <a:r>
                        <a:rPr lang="en-US" sz="1800" dirty="0" smtClean="0">
                          <a:effectLst/>
                        </a:rPr>
                        <a:t>bolts         M36x3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B1(D1/W3)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LC64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6.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Door wings </a:t>
                      </a:r>
                      <a:r>
                        <a:rPr lang="en-US" sz="1800" dirty="0" smtClean="0">
                          <a:effectLst/>
                        </a:rPr>
                        <a:t>bolts           M36x3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B1(D11/D12)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LC83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998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η</a:t>
                      </a:r>
                      <a:r>
                        <a:rPr lang="en-US" sz="3200" b="1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min=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1.4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B8P2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LC63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Results of Computations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The strength of the iron </a:t>
            </a:r>
            <a:r>
              <a:rPr lang="en-US" sz="2400" dirty="0"/>
              <a:t>yoke </a:t>
            </a:r>
            <a:r>
              <a:rPr lang="en-US" sz="2400" dirty="0" smtClean="0"/>
              <a:t>is on a sufficient  level. The yoke is able to bear loads in all regimes with minimal safety margin 1.4.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The request</a:t>
            </a:r>
            <a:r>
              <a:rPr lang="ru-RU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 err="1" smtClean="0"/>
              <a:t>muon</a:t>
            </a:r>
            <a:r>
              <a:rPr lang="en-US" sz="2400" dirty="0" smtClean="0"/>
              <a:t> group for increased passages for cabling has been met.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The both cryostat support design options meet the demand of the GSI/INFN colleagues. From yoke strength point of view they are virtually identical. 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Main characteristics of the yoke supports are prepared for GSI Technical </a:t>
            </a:r>
            <a:r>
              <a:rPr lang="en-US" sz="2400" dirty="0"/>
              <a:t>Specification </a:t>
            </a:r>
            <a:r>
              <a:rPr lang="en-US" sz="2400" dirty="0" smtClean="0"/>
              <a:t>for the rail track.  </a:t>
            </a:r>
          </a:p>
          <a:p>
            <a:endParaRPr lang="en-US" sz="24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modifications based on the results of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calculations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800" dirty="0" smtClean="0"/>
              <a:t>It takes to prepare design of the yoke support arrangements  on the base of discussion with </a:t>
            </a:r>
            <a:r>
              <a:rPr lang="en-US" sz="1800" dirty="0" err="1" smtClean="0"/>
              <a:t>Boerkey</a:t>
            </a:r>
            <a:r>
              <a:rPr lang="en-US" sz="1800" dirty="0" smtClean="0"/>
              <a:t> people. </a:t>
            </a:r>
          </a:p>
          <a:p>
            <a:pPr lvl="0">
              <a:spcBef>
                <a:spcPts val="600"/>
              </a:spcBef>
            </a:pPr>
            <a:r>
              <a:rPr lang="en-US" sz="1800" dirty="0"/>
              <a:t>Door </a:t>
            </a:r>
            <a:r>
              <a:rPr lang="en-US" sz="1800" dirty="0" smtClean="0"/>
              <a:t>opener system has to be designed</a:t>
            </a:r>
          </a:p>
          <a:p>
            <a:pPr lvl="0">
              <a:spcBef>
                <a:spcPts val="600"/>
              </a:spcBef>
            </a:pPr>
            <a:r>
              <a:rPr lang="en-US" sz="1800" dirty="0" smtClean="0"/>
              <a:t>It takes to complete design of the selected option of the cryostat support.</a:t>
            </a:r>
          </a:p>
          <a:p>
            <a:pPr lvl="0">
              <a:spcBef>
                <a:spcPts val="600"/>
              </a:spcBef>
            </a:pPr>
            <a:r>
              <a:rPr lang="en-US" sz="1800" dirty="0" smtClean="0"/>
              <a:t> Barrel connection bolts  are loaded by essential shear forces. Since it is difficult </a:t>
            </a:r>
            <a:r>
              <a:rPr lang="en-US" sz="1800" dirty="0"/>
              <a:t>to provide </a:t>
            </a:r>
            <a:r>
              <a:rPr lang="en-US" sz="1800" dirty="0" smtClean="0"/>
              <a:t>their gapless mounting it takes some addition dowel pins to bear the shear forces in radial and axial directions. </a:t>
            </a:r>
          </a:p>
          <a:p>
            <a:pPr lvl="0">
              <a:spcBef>
                <a:spcPts val="600"/>
              </a:spcBef>
            </a:pPr>
            <a:r>
              <a:rPr lang="en-US" sz="1800" dirty="0" smtClean="0"/>
              <a:t>8 bolts in barrel/platform interface bear  tension/compression loads but other 12 bolts are always compressed. All bolts accept large shear forces. It takes </a:t>
            </a:r>
            <a:r>
              <a:rPr lang="en-US" sz="1800" dirty="0"/>
              <a:t>to </a:t>
            </a:r>
            <a:r>
              <a:rPr lang="en-US" sz="1800" dirty="0" smtClean="0"/>
              <a:t>remove bolts which doesn’t bear tension loads and to use addition rests for shear.   </a:t>
            </a:r>
          </a:p>
          <a:p>
            <a:pPr lvl="0">
              <a:spcBef>
                <a:spcPts val="600"/>
              </a:spcBef>
            </a:pPr>
            <a:r>
              <a:rPr lang="en-US" sz="1800" dirty="0" smtClean="0"/>
              <a:t>Some bolts in the cryostat </a:t>
            </a:r>
            <a:r>
              <a:rPr lang="en-US" sz="1800" dirty="0"/>
              <a:t>supports </a:t>
            </a:r>
            <a:r>
              <a:rPr lang="en-US" sz="1800" dirty="0" smtClean="0"/>
              <a:t>(first option of the cryostat fixation)</a:t>
            </a:r>
            <a:r>
              <a:rPr lang="en-US" sz="1800" dirty="0"/>
              <a:t> are loaded by a small part of the </a:t>
            </a:r>
            <a:r>
              <a:rPr lang="en-US" sz="1800" dirty="0" smtClean="0"/>
              <a:t>vertical tension load.  So it  takes to remove them and to take special measures to exclude </a:t>
            </a:r>
            <a:r>
              <a:rPr lang="en-US" sz="1800" dirty="0"/>
              <a:t>shear load on these </a:t>
            </a:r>
            <a:r>
              <a:rPr lang="en-US" sz="1800" dirty="0" smtClean="0"/>
              <a:t>bolts. </a:t>
            </a:r>
          </a:p>
          <a:p>
            <a:pPr lvl="0">
              <a:spcBef>
                <a:spcPts val="600"/>
              </a:spcBef>
            </a:pPr>
            <a:r>
              <a:rPr lang="en-US" sz="1800" dirty="0" smtClean="0"/>
              <a:t>Vertical sag of the beam plate under action of the disc calorimeter gravity is 0.7</a:t>
            </a:r>
            <a:r>
              <a:rPr lang="ru-RU" sz="1800" dirty="0" smtClean="0"/>
              <a:t> </a:t>
            </a:r>
            <a:r>
              <a:rPr lang="en-US" sz="1800" dirty="0" smtClean="0"/>
              <a:t>mm. To constrain deflection of the plate it takes a steel pad rigidly fixated to the beam plate. 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8031" y="188640"/>
            <a:ext cx="7772400" cy="5064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interface problems to be fixed for yoke TDR finalizing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79513" y="836712"/>
            <a:ext cx="8784976" cy="554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Solenoid coil tolerances v.r.t. the </a:t>
            </a:r>
            <a:r>
              <a:rPr lang="en-US" sz="1400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yoke</a:t>
            </a:r>
            <a:endParaRPr lang="ru-RU" sz="1400" dirty="0" smtClean="0"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Calibri" pitchFamily="34" charset="0"/>
              <a:buAutoNum type="arabicPeriod"/>
            </a:pPr>
            <a:r>
              <a:rPr lang="en-US" sz="1400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Attachment of the cryostat to the yoke:</a:t>
            </a:r>
            <a:endParaRPr lang="ru-RU" sz="1400" dirty="0" smtClean="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positions </a:t>
            </a: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(coordinates) of the support points </a:t>
            </a:r>
            <a:endParaRPr lang="ru-RU" sz="1400" dirty="0" smtClean="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engineering </a:t>
            </a: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design of the attachment units (part of the unit connected to the yoke</a:t>
            </a:r>
            <a:r>
              <a:rPr lang="en-US" sz="1400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)</a:t>
            </a:r>
            <a:endParaRPr lang="ru-RU" sz="1400" dirty="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estimates of maximal loads (components of force and momentum) acting on the attachment </a:t>
            </a:r>
            <a:r>
              <a:rPr lang="en-US" sz="1400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units</a:t>
            </a:r>
            <a:endParaRPr lang="ru-RU" sz="1400" dirty="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Calibri" pitchFamily="34" charset="0"/>
              <a:buAutoNum type="arabicPeriod" startAt="3"/>
            </a:pPr>
            <a:r>
              <a:rPr lang="en-US" sz="1400" dirty="0">
                <a:ea typeface="Calibri" pitchFamily="34" charset="0"/>
                <a:cs typeface="Times New Roman" pitchFamily="18" charset="0"/>
              </a:rPr>
              <a:t>Engineering design of the attachment units, loads on them (components of force and momentum) and their geometrical characteristics for fixation to the yoke: 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target production system</a:t>
            </a:r>
            <a:endParaRPr lang="ru-RU" sz="1400" dirty="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target dump (also shape and dimensions of the recess for it in the lower barrel beam)</a:t>
            </a:r>
            <a:endParaRPr lang="ru-RU" sz="1400" dirty="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forward </a:t>
            </a: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EMC and disc DIRC (information taken from presentation by </a:t>
            </a:r>
            <a:r>
              <a:rPr lang="en-US" sz="1400" dirty="0" err="1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H.Löhner</a:t>
            </a: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, 2009)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backward EMC (possible interference with the door and its rails)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cryogenic system on top of the magnet (chimney, bucket</a:t>
            </a:r>
            <a:r>
              <a:rPr lang="en-US" sz="1400" dirty="0">
                <a:ea typeface="Calibri" pitchFamily="34" charset="0"/>
                <a:cs typeface="Times New Roman" pitchFamily="18" charset="0"/>
              </a:rPr>
              <a:t>)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Calibri" pitchFamily="34" charset="0"/>
              <a:buAutoNum type="arabicPeriod" startAt="4"/>
            </a:pPr>
            <a:r>
              <a:rPr lang="en-US" sz="1400" dirty="0">
                <a:ea typeface="Calibri" pitchFamily="34" charset="0"/>
                <a:cs typeface="Times New Roman" pitchFamily="18" charset="0"/>
              </a:rPr>
              <a:t>Additional equipment attached to the magnet from outside (fixation points, masses, possible loads and acceptable deformations):</a:t>
            </a:r>
            <a:endParaRPr lang="ru-RU" sz="1400" dirty="0"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on the upper barrel beam (pumps, …?)</a:t>
            </a:r>
            <a:endParaRPr lang="ru-RU" sz="1400" dirty="0">
              <a:solidFill>
                <a:srgbClr val="FFC000"/>
              </a:solidFill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on the lower barrel beam (optical system for the target dump control, …?)</a:t>
            </a:r>
            <a:endParaRPr lang="ru-RU" sz="1400" dirty="0">
              <a:solidFill>
                <a:srgbClr val="FFC000"/>
              </a:solidFill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at the magnet side, on the platform (boxes with electronics, …?) – possible interference with the support frame that includes outer inclined beams </a:t>
            </a:r>
            <a:endParaRPr lang="ru-RU" sz="1400" dirty="0">
              <a:solidFill>
                <a:srgbClr val="FFC000"/>
              </a:solidFill>
              <a:ea typeface="Calibri" pitchFamily="34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15000"/>
              </a:lnSpc>
              <a:buFont typeface="Symbol" pitchFamily="18" charset="2"/>
              <a:buChar char=""/>
            </a:pPr>
            <a:r>
              <a:rPr lang="en-US" sz="1400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muon</a:t>
            </a:r>
            <a:r>
              <a:rPr lang="en-US" sz="14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filter – distance to the upstream magnet end cap, possibility of door opening: access to the units of the door halves fixation to each other is necessary</a:t>
            </a:r>
            <a:endParaRPr lang="ru-RU" sz="14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Calibri" pitchFamily="34" charset="0"/>
              <a:buAutoNum type="arabicPeriod" startAt="5"/>
            </a:pPr>
            <a:r>
              <a:rPr lang="en-US" sz="1400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Final positions, shape and dimensions of recesses in the yoke for the cable </a:t>
            </a:r>
            <a:r>
              <a:rPr lang="en-US" sz="1400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passages</a:t>
            </a:r>
          </a:p>
          <a:p>
            <a:pPr algn="just" eaLnBrk="1" hangingPunct="1">
              <a:lnSpc>
                <a:spcPct val="115000"/>
              </a:lnSpc>
              <a:buFont typeface="Calibri" pitchFamily="34" charset="0"/>
              <a:buAutoNum type="arabicPeriod" startAt="5"/>
            </a:pPr>
            <a:r>
              <a:rPr lang="en-US" sz="1400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Limitations </a:t>
            </a:r>
            <a:r>
              <a:rPr lang="en-US" sz="1400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for the  </a:t>
            </a:r>
            <a:r>
              <a:rPr lang="en-US" sz="1400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yoke parts displacements???</a:t>
            </a:r>
            <a:endParaRPr lang="ru-RU" sz="1400" dirty="0">
              <a:solidFill>
                <a:srgbClr val="FFC000"/>
              </a:solidFill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done before announce the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tender for the yoke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takes:</a:t>
            </a:r>
          </a:p>
          <a:p>
            <a:r>
              <a:rPr lang="en-US" dirty="0"/>
              <a:t>t</a:t>
            </a:r>
            <a:r>
              <a:rPr lang="en-US" dirty="0" smtClean="0"/>
              <a:t>o complete and to coordinate interfaces;</a:t>
            </a:r>
          </a:p>
          <a:p>
            <a:r>
              <a:rPr lang="en-US" dirty="0"/>
              <a:t>t</a:t>
            </a:r>
            <a:r>
              <a:rPr lang="en-US" dirty="0" smtClean="0"/>
              <a:t>o make some </a:t>
            </a:r>
            <a:r>
              <a:rPr lang="en-US" dirty="0"/>
              <a:t>design modifications based on the results of </a:t>
            </a:r>
            <a:r>
              <a:rPr lang="en-US" dirty="0" smtClean="0"/>
              <a:t>mechanical calculations and to release the final drawings;</a:t>
            </a:r>
          </a:p>
          <a:p>
            <a:r>
              <a:rPr lang="en-US" dirty="0" smtClean="0"/>
              <a:t>to prepare technical specification and test manual for the yoke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Gravity loads, Magnetic and seismic forces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088946"/>
              </p:ext>
            </p:extLst>
          </p:nvPr>
        </p:nvGraphicFramePr>
        <p:xfrm>
          <a:off x="431541" y="4005064"/>
          <a:ext cx="8136902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1"/>
                <a:gridCol w="978502"/>
                <a:gridCol w="988596"/>
                <a:gridCol w="1140687"/>
                <a:gridCol w="114068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F</a:t>
                      </a:r>
                      <a:r>
                        <a:rPr lang="en-US" sz="2000" b="0" baseline="-25000"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r>
                        <a:rPr lang="ru-RU" sz="2000" b="0">
                          <a:solidFill>
                            <a:sysClr val="windowText" lastClr="000000"/>
                          </a:solidFill>
                          <a:effectLst/>
                        </a:rPr>
                        <a:t> (</a:t>
                      </a: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kN</a:t>
                      </a:r>
                      <a:r>
                        <a:rPr lang="ru-RU" sz="2000" b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ru-RU" sz="20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F</a:t>
                      </a:r>
                      <a:r>
                        <a:rPr lang="en-US" sz="2000" b="0" baseline="-25000">
                          <a:solidFill>
                            <a:sysClr val="windowText" lastClr="000000"/>
                          </a:solidFill>
                          <a:effectLst/>
                        </a:rPr>
                        <a:t>y</a:t>
                      </a:r>
                      <a:r>
                        <a:rPr lang="ru-RU" sz="2000" b="0">
                          <a:solidFill>
                            <a:sysClr val="windowText" lastClr="000000"/>
                          </a:solidFill>
                          <a:effectLst/>
                        </a:rPr>
                        <a:t> (</a:t>
                      </a: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kN</a:t>
                      </a:r>
                      <a:r>
                        <a:rPr lang="ru-RU" sz="2000" b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ru-RU" sz="20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F</a:t>
                      </a:r>
                      <a:r>
                        <a:rPr lang="en-US" sz="2000" b="0" baseline="-25000">
                          <a:solidFill>
                            <a:sysClr val="windowText" lastClr="000000"/>
                          </a:solidFill>
                          <a:effectLst/>
                        </a:rPr>
                        <a:t>z</a:t>
                      </a:r>
                      <a:r>
                        <a:rPr lang="ru-RU" sz="2000" b="0">
                          <a:solidFill>
                            <a:sysClr val="windowText" lastClr="000000"/>
                          </a:solidFill>
                          <a:effectLst/>
                        </a:rPr>
                        <a:t> (</a:t>
                      </a: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kN)</a:t>
                      </a:r>
                      <a:endParaRPr lang="ru-RU" sz="20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Z</a:t>
                      </a:r>
                      <a:r>
                        <a:rPr lang="en-US" sz="2000" b="0" baseline="-250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g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(mm)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Magnetic forces in nominal position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ru-RU" sz="20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>
                          <a:solidFill>
                            <a:sysClr val="windowText" lastClr="000000"/>
                          </a:solidFill>
                          <a:effectLst/>
                        </a:rPr>
                        <a:t>-40</a:t>
                      </a:r>
                      <a:endParaRPr lang="ru-RU" sz="20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0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Magnetic decentering forces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±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45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±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45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±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100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355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Horizontal</a:t>
                      </a:r>
                      <a:r>
                        <a:rPr lang="en-US" sz="20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s</a:t>
                      </a: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eismic forces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±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±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264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49127" y="1412776"/>
            <a:ext cx="70567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Calibri" pitchFamily="34" charset="0"/>
              </a:rPr>
              <a:t>New load table of 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Calibri" pitchFamily="34" charset="0"/>
              </a:rPr>
              <a:t> Parodi and 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Calibri" pitchFamily="34" charset="0"/>
              </a:rPr>
              <a:t>Orth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Calibri" pitchFamily="34" charset="0"/>
              </a:rPr>
              <a:t>May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Calibri" pitchFamily="34" charset="0"/>
              </a:rPr>
              <a:t> 8, 2012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70728"/>
              </p:ext>
            </p:extLst>
          </p:nvPr>
        </p:nvGraphicFramePr>
        <p:xfrm>
          <a:off x="621135" y="2276872"/>
          <a:ext cx="7416824" cy="1273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2510"/>
                <a:gridCol w="1930137"/>
                <a:gridCol w="1584177"/>
              </a:tblGrid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m∙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ru-RU" sz="2400" b="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 (mm)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9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SC coil and cryostat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355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Inner detectors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 for the Rail Track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4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237738" cy="403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2060848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Distance between the rails:</a:t>
            </a:r>
            <a:r>
              <a:rPr lang="ru-RU" dirty="0"/>
              <a:t>		2860</a:t>
            </a:r>
            <a:r>
              <a:rPr lang="en-US" dirty="0"/>
              <a:t> </a:t>
            </a:r>
            <a:r>
              <a:rPr lang="ru-RU" dirty="0"/>
              <a:t>±0.5 </a:t>
            </a:r>
            <a:r>
              <a:rPr lang="en-US" dirty="0"/>
              <a:t>mm </a:t>
            </a:r>
            <a:endParaRPr lang="ru-RU" dirty="0"/>
          </a:p>
          <a:p>
            <a:pPr lvl="0"/>
            <a:r>
              <a:rPr lang="en-US" dirty="0"/>
              <a:t>Rail </a:t>
            </a:r>
            <a:r>
              <a:rPr lang="en-US" dirty="0" err="1"/>
              <a:t>nonparallelism</a:t>
            </a:r>
            <a:r>
              <a:rPr lang="en-US" dirty="0"/>
              <a:t> </a:t>
            </a:r>
            <a:r>
              <a:rPr lang="ru-RU" dirty="0"/>
              <a:t>			</a:t>
            </a:r>
            <a:r>
              <a:rPr lang="ru-RU" dirty="0" smtClean="0"/>
              <a:t>&lt;</a:t>
            </a:r>
            <a:r>
              <a:rPr lang="ru-RU" dirty="0"/>
              <a:t>0.2 </a:t>
            </a:r>
            <a:r>
              <a:rPr lang="en-US" dirty="0" err="1"/>
              <a:t>mrad</a:t>
            </a:r>
            <a:r>
              <a:rPr lang="ru-RU" dirty="0"/>
              <a:t> (1 </a:t>
            </a:r>
            <a:r>
              <a:rPr lang="en-US" dirty="0"/>
              <a:t>mm</a:t>
            </a:r>
            <a:r>
              <a:rPr lang="ru-RU" dirty="0"/>
              <a:t>/5 </a:t>
            </a:r>
            <a:r>
              <a:rPr lang="en-US" dirty="0"/>
              <a:t>m</a:t>
            </a:r>
            <a:r>
              <a:rPr lang="ru-RU" dirty="0"/>
              <a:t>)</a:t>
            </a:r>
          </a:p>
          <a:p>
            <a:pPr lvl="0"/>
            <a:r>
              <a:rPr lang="en-US" dirty="0" smtClean="0"/>
              <a:t>Rail dimensions</a:t>
            </a:r>
            <a:r>
              <a:rPr lang="ru-RU" dirty="0"/>
              <a:t>			</a:t>
            </a:r>
            <a:r>
              <a:rPr lang="en-US" dirty="0" smtClean="0"/>
              <a:t>325</a:t>
            </a:r>
            <a:r>
              <a:rPr lang="en-US" baseline="-25000" dirty="0" smtClean="0"/>
              <a:t>-0.14</a:t>
            </a:r>
            <a:r>
              <a:rPr lang="en-US" dirty="0" smtClean="0"/>
              <a:t> </a:t>
            </a:r>
            <a:r>
              <a:rPr lang="en-US" dirty="0"/>
              <a:t>x 70 mm</a:t>
            </a:r>
            <a:endParaRPr lang="ru-RU" dirty="0"/>
          </a:p>
          <a:p>
            <a:pPr lvl="0"/>
            <a:r>
              <a:rPr lang="en-US" dirty="0" smtClean="0"/>
              <a:t>Gap between cam followers</a:t>
            </a:r>
            <a:r>
              <a:rPr lang="ru-RU" dirty="0"/>
              <a:t>	</a:t>
            </a:r>
            <a:r>
              <a:rPr lang="en-US" dirty="0" smtClean="0"/>
              <a:t>and rail +</a:t>
            </a:r>
            <a:r>
              <a:rPr lang="ru-RU" dirty="0" smtClean="0"/>
              <a:t>0.5</a:t>
            </a:r>
            <a:r>
              <a:rPr lang="ru-RU" dirty="0"/>
              <a:t> </a:t>
            </a:r>
            <a:r>
              <a:rPr lang="en-US" dirty="0"/>
              <a:t>mm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99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Allowable Deviations Inclination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Axis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Cryostat axis inclination under action of magnetic forces has to be limited </a:t>
            </a:r>
            <a:r>
              <a:rPr lang="ru-RU" dirty="0" smtClean="0"/>
              <a:t>Δα </a:t>
            </a:r>
            <a:r>
              <a:rPr lang="ru-RU" dirty="0"/>
              <a:t>≤ </a:t>
            </a:r>
            <a:r>
              <a:rPr lang="en-US" dirty="0" smtClean="0"/>
              <a:t>0.</a:t>
            </a:r>
            <a:r>
              <a:rPr lang="ru-RU" dirty="0" smtClean="0"/>
              <a:t>3</a:t>
            </a:r>
            <a:r>
              <a:rPr lang="en-US" dirty="0"/>
              <a:t> </a:t>
            </a:r>
            <a:r>
              <a:rPr lang="en-US" dirty="0" err="1"/>
              <a:t>mrad</a:t>
            </a:r>
            <a:r>
              <a:rPr lang="ru-RU" dirty="0"/>
              <a:t> </a:t>
            </a:r>
            <a:endParaRPr lang="en-US" dirty="0" smtClean="0"/>
          </a:p>
          <a:p>
            <a:pPr marL="0" indent="0" algn="r">
              <a:buNone/>
            </a:pPr>
            <a:r>
              <a:rPr lang="en-US" sz="2800" i="1" dirty="0" smtClean="0"/>
              <a:t>Herbert </a:t>
            </a:r>
            <a:r>
              <a:rPr lang="en-US" sz="2800" i="1" dirty="0"/>
              <a:t>Orth</a:t>
            </a:r>
            <a:r>
              <a:rPr lang="ru-RU" sz="2800" i="1" dirty="0"/>
              <a:t> </a:t>
            </a:r>
            <a:r>
              <a:rPr lang="en-US" sz="2800" i="1" dirty="0" smtClean="0"/>
              <a:t>letter of </a:t>
            </a:r>
            <a:r>
              <a:rPr lang="ru-RU" sz="2800" i="1" dirty="0" smtClean="0"/>
              <a:t>31.10.12</a:t>
            </a:r>
            <a:r>
              <a:rPr lang="ru-RU" sz="2800" i="1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Cryostat fixation units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6</a:t>
            </a:fld>
            <a:endParaRPr lang="ru-RU"/>
          </a:p>
        </p:txBody>
      </p:sp>
      <p:pic>
        <p:nvPicPr>
          <p:cNvPr id="3075" name="Picture 3" descr="Cryostat suspension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25" b="-4850"/>
          <a:stretch/>
        </p:blipFill>
        <p:spPr bwMode="auto">
          <a:xfrm>
            <a:off x="4644008" y="1916832"/>
            <a:ext cx="3995936" cy="425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4127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Option 1.</a:t>
            </a:r>
            <a:r>
              <a:rPr lang="en-US" dirty="0" smtClean="0"/>
              <a:t> Bottom beam fixation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424246"/>
            <a:ext cx="3314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Option 2.</a:t>
            </a:r>
            <a:r>
              <a:rPr lang="en-US" dirty="0" smtClean="0"/>
              <a:t> Inclined beam fixation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060848"/>
            <a:ext cx="3888432" cy="388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1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 door component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arrangement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7</a:t>
            </a:fld>
            <a:endParaRPr lang="ru-RU"/>
          </a:p>
        </p:txBody>
      </p:sp>
      <p:pic>
        <p:nvPicPr>
          <p:cNvPr id="6146" name="Picture 2" descr="Solenoid12a-Door_Rollers_Gaps-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39896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oor_Halves_Fixation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45" y="1340768"/>
            <a:ext cx="3686175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7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 supports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8</a:t>
            </a:fld>
            <a:endParaRPr lang="ru-RU"/>
          </a:p>
        </p:txBody>
      </p:sp>
      <p:pic>
        <p:nvPicPr>
          <p:cNvPr id="7170" name="Picture 2" descr="Описание: C:\Users\11\Desktop\Solenoid12a-Rails_Roller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" y="2132856"/>
            <a:ext cx="5045831" cy="361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71"/>
          <a:stretch>
            <a:fillRect/>
          </a:stretch>
        </p:blipFill>
        <p:spPr bwMode="auto">
          <a:xfrm>
            <a:off x="5220071" y="2204454"/>
            <a:ext cx="3284545" cy="347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9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Passages for tubing and cabling 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9</a:t>
            </a:fld>
            <a:endParaRPr lang="ru-RU"/>
          </a:p>
        </p:txBody>
      </p:sp>
      <p:pic>
        <p:nvPicPr>
          <p:cNvPr id="4098" name="Picture 2" descr="New Cable Chann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14261"/>
            <a:ext cx="2736304" cy="425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Solenoid11b_3D(1,00)_(MAGNET)_(CLOSE)_(IC)_(MODIFIED)-2a'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5270614" cy="43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141277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Additional space requested for </a:t>
            </a:r>
            <a:r>
              <a:rPr lang="en-US" dirty="0" err="1" smtClean="0">
                <a:solidFill>
                  <a:srgbClr val="FF0000"/>
                </a:solidFill>
              </a:rPr>
              <a:t>muon</a:t>
            </a:r>
            <a:r>
              <a:rPr lang="en-US" dirty="0" smtClean="0">
                <a:solidFill>
                  <a:srgbClr val="FF0000"/>
                </a:solidFill>
              </a:rPr>
              <a:t> cabling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547664" y="2059107"/>
            <a:ext cx="792088" cy="12978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8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3676</TotalTime>
  <Words>1754</Words>
  <Application>Microsoft Office PowerPoint</Application>
  <PresentationFormat>Экран (4:3)</PresentationFormat>
  <Paragraphs>871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PANDA Magnet Iron Yoke  Strength Analysis </vt:lpstr>
      <vt:lpstr>Initial Data</vt:lpstr>
      <vt:lpstr>Gravity loads, Magnetic and seismic forces</vt:lpstr>
      <vt:lpstr>Requirements for the Rail Track</vt:lpstr>
      <vt:lpstr>Allowable Deviations Inclination of the Cryostat Axis</vt:lpstr>
      <vt:lpstr>Cryostat fixation units</vt:lpstr>
      <vt:lpstr>Magnet door component arrangement</vt:lpstr>
      <vt:lpstr>Magnet supports</vt:lpstr>
      <vt:lpstr>Passages for tubing and cabling </vt:lpstr>
      <vt:lpstr>FE model of the Magnet</vt:lpstr>
      <vt:lpstr>List of Load Cases</vt:lpstr>
      <vt:lpstr>Vertical characteristics of the magnet supports</vt:lpstr>
      <vt:lpstr>Axial characteristics of the magnet supports</vt:lpstr>
      <vt:lpstr>Equivalent stress (Von Mises) in the plate L13 of the beam W7 (LC64)</vt:lpstr>
      <vt:lpstr>Deformity and Equivalent stress (Von Mises) for a run into on-path irregularity 1 mm in height (without gravity load) </vt:lpstr>
      <vt:lpstr>Equivalent stress (Von Mises) in the side plate (W8/W1 junction)</vt:lpstr>
      <vt:lpstr>Vertical deformation of the cornices under action of the door jacks </vt:lpstr>
      <vt:lpstr>Vertical deformity of the yoke barrel  beams</vt:lpstr>
      <vt:lpstr>Deformity and Equivalent stress (Von Mises) for barrel beam plate L1W1 with “b” and without “a” gravity of the disc calorimeter</vt:lpstr>
      <vt:lpstr>Reference points of the yoke and cryostat</vt:lpstr>
      <vt:lpstr>Cryostat deformity under action of magnetic forces Fx=45kN + Fz=140kN</vt:lpstr>
      <vt:lpstr>Cryostat deformity under action of magnetic forces Fx=45kN + Fz=140kN</vt:lpstr>
      <vt:lpstr>Cryostat support characteristics </vt:lpstr>
      <vt:lpstr>Safety Margins of the Fixation Units</vt:lpstr>
      <vt:lpstr>Main Results of Computations</vt:lpstr>
      <vt:lpstr>Design modifications based on the results of calculations</vt:lpstr>
      <vt:lpstr>List of interface problems to be fixed for yoke TDR finalizing</vt:lpstr>
      <vt:lpstr>What should be done before announce the tender for the yoke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Кошурников</dc:creator>
  <cp:lastModifiedBy>Евгений Кошурников</cp:lastModifiedBy>
  <cp:revision>160</cp:revision>
  <dcterms:created xsi:type="dcterms:W3CDTF">2012-08-24T18:04:05Z</dcterms:created>
  <dcterms:modified xsi:type="dcterms:W3CDTF">2012-12-11T07:19:22Z</dcterms:modified>
</cp:coreProperties>
</file>