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9" r:id="rId4"/>
    <p:sldId id="264" r:id="rId5"/>
    <p:sldId id="260" r:id="rId6"/>
    <p:sldId id="265" r:id="rId7"/>
    <p:sldId id="266" r:id="rId8"/>
    <p:sldId id="267" r:id="rId9"/>
    <p:sldId id="272" r:id="rId10"/>
    <p:sldId id="269" r:id="rId11"/>
    <p:sldId id="275" r:id="rId12"/>
    <p:sldId id="270" r:id="rId13"/>
    <p:sldId id="271" r:id="rId14"/>
    <p:sldId id="268" r:id="rId15"/>
    <p:sldId id="273" r:id="rId16"/>
    <p:sldId id="27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13844" autoAdjust="0"/>
    <p:restoredTop sz="94660"/>
  </p:normalViewPr>
  <p:slideViewPr>
    <p:cSldViewPr snapToGrid="0" snapToObjects="1">
      <p:cViewPr>
        <p:scale>
          <a:sx n="100" d="100"/>
          <a:sy n="100" d="100"/>
        </p:scale>
        <p:origin x="-1064" y="-2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Click to edit Master subtitle style</a:t>
            </a:r>
            <a:endParaRPr lang="en-US"/>
          </a:p>
        </p:txBody>
      </p:sp>
      <p:sp>
        <p:nvSpPr>
          <p:cNvPr id="4" name="Date Placeholder 3"/>
          <p:cNvSpPr>
            <a:spLocks noGrp="1"/>
          </p:cNvSpPr>
          <p:nvPr>
            <p:ph type="dt" sz="half" idx="10"/>
          </p:nvPr>
        </p:nvSpPr>
        <p:spPr/>
        <p:txBody>
          <a:bodyPr/>
          <a:lstStyle/>
          <a:p>
            <a:fld id="{5398394F-55CF-5B40-AF29-B4B948C00F83}" type="datetimeFigureOut">
              <a:rPr lang="de-DE"/>
              <a:pPr/>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AABA0-7BAD-6740-9C55-1C5D82212940}"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5398394F-55CF-5B40-AF29-B4B948C00F83}" type="datetimeFigureOut">
              <a:rPr lang="de-DE"/>
              <a:pPr/>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AABA0-7BAD-6740-9C55-1C5D82212940}"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5398394F-55CF-5B40-AF29-B4B948C00F83}" type="datetimeFigureOut">
              <a:rPr lang="de-DE"/>
              <a:pPr/>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AABA0-7BAD-6740-9C55-1C5D82212940}"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Content Placeholder 2"/>
          <p:cNvSpPr>
            <a:spLocks noGrp="1"/>
          </p:cNvSpPr>
          <p:nvPr>
            <p:ph idx="1"/>
          </p:nvPr>
        </p:nvSpPr>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5398394F-55CF-5B40-AF29-B4B948C00F83}" type="datetimeFigureOut">
              <a:rPr lang="de-DE"/>
              <a:pPr/>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AABA0-7BAD-6740-9C55-1C5D82212940}"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Click to edit Master text styles</a:t>
            </a:r>
          </a:p>
        </p:txBody>
      </p:sp>
      <p:sp>
        <p:nvSpPr>
          <p:cNvPr id="4" name="Date Placeholder 3"/>
          <p:cNvSpPr>
            <a:spLocks noGrp="1"/>
          </p:cNvSpPr>
          <p:nvPr>
            <p:ph type="dt" sz="half" idx="10"/>
          </p:nvPr>
        </p:nvSpPr>
        <p:spPr/>
        <p:txBody>
          <a:bodyPr/>
          <a:lstStyle/>
          <a:p>
            <a:fld id="{5398394F-55CF-5B40-AF29-B4B948C00F83}" type="datetimeFigureOut">
              <a:rPr lang="de-DE"/>
              <a:pPr/>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AABA0-7BAD-6740-9C55-1C5D82212940}"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Date Placeholder 4"/>
          <p:cNvSpPr>
            <a:spLocks noGrp="1"/>
          </p:cNvSpPr>
          <p:nvPr>
            <p:ph type="dt" sz="half" idx="10"/>
          </p:nvPr>
        </p:nvSpPr>
        <p:spPr/>
        <p:txBody>
          <a:bodyPr/>
          <a:lstStyle/>
          <a:p>
            <a:fld id="{5398394F-55CF-5B40-AF29-B4B948C00F83}" type="datetimeFigureOut">
              <a:rPr lang="de-DE"/>
              <a:pPr/>
              <a:t>12/11/12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AABA0-7BAD-6740-9C55-1C5D82212940}"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7" name="Date Placeholder 6"/>
          <p:cNvSpPr>
            <a:spLocks noGrp="1"/>
          </p:cNvSpPr>
          <p:nvPr>
            <p:ph type="dt" sz="half" idx="10"/>
          </p:nvPr>
        </p:nvSpPr>
        <p:spPr/>
        <p:txBody>
          <a:bodyPr/>
          <a:lstStyle/>
          <a:p>
            <a:fld id="{5398394F-55CF-5B40-AF29-B4B948C00F83}" type="datetimeFigureOut">
              <a:rPr lang="de-DE"/>
              <a:pPr/>
              <a:t>12/11/12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AABA0-7BAD-6740-9C55-1C5D82212940}"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Date Placeholder 2"/>
          <p:cNvSpPr>
            <a:spLocks noGrp="1"/>
          </p:cNvSpPr>
          <p:nvPr>
            <p:ph type="dt" sz="half" idx="10"/>
          </p:nvPr>
        </p:nvSpPr>
        <p:spPr/>
        <p:txBody>
          <a:bodyPr/>
          <a:lstStyle/>
          <a:p>
            <a:fld id="{5398394F-55CF-5B40-AF29-B4B948C00F83}" type="datetimeFigureOut">
              <a:rPr lang="de-DE"/>
              <a:pPr/>
              <a:t>12/11/12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AABA0-7BAD-6740-9C55-1C5D82212940}"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8394F-55CF-5B40-AF29-B4B948C00F83}" type="datetimeFigureOut">
              <a:rPr lang="de-DE"/>
              <a:pPr/>
              <a:t>12/11/12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AABA0-7BAD-6740-9C55-1C5D82212940}"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Click to edit Master text styles</a:t>
            </a:r>
          </a:p>
        </p:txBody>
      </p:sp>
      <p:sp>
        <p:nvSpPr>
          <p:cNvPr id="5" name="Date Placeholder 4"/>
          <p:cNvSpPr>
            <a:spLocks noGrp="1"/>
          </p:cNvSpPr>
          <p:nvPr>
            <p:ph type="dt" sz="half" idx="10"/>
          </p:nvPr>
        </p:nvSpPr>
        <p:spPr/>
        <p:txBody>
          <a:bodyPr/>
          <a:lstStyle/>
          <a:p>
            <a:fld id="{5398394F-55CF-5B40-AF29-B4B948C00F83}" type="datetimeFigureOut">
              <a:rPr lang="de-DE"/>
              <a:pPr/>
              <a:t>12/11/12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AABA0-7BAD-6740-9C55-1C5D82212940}"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Click to edit Master text styles</a:t>
            </a:r>
          </a:p>
        </p:txBody>
      </p:sp>
      <p:sp>
        <p:nvSpPr>
          <p:cNvPr id="5" name="Date Placeholder 4"/>
          <p:cNvSpPr>
            <a:spLocks noGrp="1"/>
          </p:cNvSpPr>
          <p:nvPr>
            <p:ph type="dt" sz="half" idx="10"/>
          </p:nvPr>
        </p:nvSpPr>
        <p:spPr/>
        <p:txBody>
          <a:bodyPr/>
          <a:lstStyle/>
          <a:p>
            <a:fld id="{5398394F-55CF-5B40-AF29-B4B948C00F83}" type="datetimeFigureOut">
              <a:rPr lang="de-DE"/>
              <a:pPr/>
              <a:t>12/11/12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AABA0-7BAD-6740-9C55-1C5D82212940}"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8394F-55CF-5B40-AF29-B4B948C00F83}" type="datetimeFigureOut">
              <a:rPr lang="de-DE"/>
              <a:pPr/>
              <a:t>12/11/12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AABA0-7BAD-6740-9C55-1C5D82212940}"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df"/><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df"/><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df"/><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oerkey.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78574" y="660399"/>
            <a:ext cx="7772400" cy="1470025"/>
          </a:xfrm>
        </p:spPr>
        <p:txBody>
          <a:bodyPr/>
          <a:lstStyle/>
          <a:p>
            <a:r>
              <a:rPr lang="en-US"/>
              <a:t>Roller/rail - System for PANDA</a:t>
            </a:r>
          </a:p>
        </p:txBody>
      </p:sp>
      <p:sp>
        <p:nvSpPr>
          <p:cNvPr id="4" name="TextBox 3"/>
          <p:cNvSpPr txBox="1"/>
          <p:nvPr/>
        </p:nvSpPr>
        <p:spPr>
          <a:xfrm>
            <a:off x="457200" y="6400800"/>
            <a:ext cx="6108700" cy="369332"/>
          </a:xfrm>
          <a:prstGeom prst="rect">
            <a:avLst/>
          </a:prstGeom>
          <a:noFill/>
        </p:spPr>
        <p:txBody>
          <a:bodyPr wrap="square" rtlCol="0">
            <a:spAutoFit/>
          </a:bodyPr>
          <a:lstStyle/>
          <a:p>
            <a:r>
              <a:rPr lang="en-US"/>
              <a:t>Darmstadt,  29. August 2012, Herbert Orth</a:t>
            </a:r>
          </a:p>
        </p:txBody>
      </p:sp>
      <p:sp>
        <p:nvSpPr>
          <p:cNvPr id="7" name="TextBox 6"/>
          <p:cNvSpPr txBox="1"/>
          <p:nvPr/>
        </p:nvSpPr>
        <p:spPr>
          <a:xfrm>
            <a:off x="1312332" y="2130424"/>
            <a:ext cx="6231467" cy="2862323"/>
          </a:xfrm>
          <a:prstGeom prst="rect">
            <a:avLst/>
          </a:prstGeom>
          <a:noFill/>
        </p:spPr>
        <p:txBody>
          <a:bodyPr wrap="square" rtlCol="0">
            <a:spAutoFit/>
          </a:bodyPr>
          <a:lstStyle/>
          <a:p>
            <a:pPr marL="342900" indent="-342900">
              <a:buFont typeface="+mj-lt"/>
              <a:buAutoNum type="arabicPeriod"/>
            </a:pPr>
            <a:r>
              <a:rPr lang="en-US"/>
              <a:t>View to the total PANDA-Detector</a:t>
            </a:r>
          </a:p>
          <a:p>
            <a:pPr marL="342900" indent="-342900">
              <a:buFont typeface="+mj-lt"/>
              <a:buAutoNum type="arabicPeriod"/>
            </a:pPr>
            <a:r>
              <a:rPr lang="en-US"/>
              <a:t>View to the iron yoke to be moved(4000 kN)</a:t>
            </a:r>
          </a:p>
          <a:p>
            <a:pPr marL="342900" indent="-342900">
              <a:buFont typeface="+mj-lt"/>
              <a:buAutoNum type="arabicPeriod"/>
            </a:pPr>
            <a:r>
              <a:rPr lang="en-US"/>
              <a:t>Cross-section throuht the laminated Yoke with support structure</a:t>
            </a:r>
          </a:p>
          <a:p>
            <a:pPr marL="342900" indent="-342900">
              <a:buFont typeface="+mj-lt"/>
              <a:buAutoNum type="arabicPeriod"/>
            </a:pPr>
            <a:r>
              <a:rPr lang="en-US"/>
              <a:t>Some details of the platform, rigid beams and roller carriage</a:t>
            </a:r>
          </a:p>
          <a:p>
            <a:pPr marL="342900" indent="-342900">
              <a:buFont typeface="+mj-lt"/>
              <a:buAutoNum type="arabicPeriod"/>
            </a:pPr>
            <a:endParaRPr lang="en-US"/>
          </a:p>
          <a:p>
            <a:pPr marL="342900" indent="-342900">
              <a:buFont typeface="+mj-lt"/>
              <a:buAutoNum type="arabicPeriod"/>
            </a:pPr>
            <a:r>
              <a:rPr lang="en-US"/>
              <a:t>Requirements to rails</a:t>
            </a:r>
          </a:p>
          <a:p>
            <a:pPr marL="342900" indent="-342900">
              <a:buFont typeface="+mj-lt"/>
              <a:buAutoNum type="arabicPeriod"/>
            </a:pPr>
            <a:r>
              <a:rPr lang="en-US"/>
              <a:t>Preliminary thoughts on rails and rollers</a:t>
            </a:r>
          </a:p>
          <a:p>
            <a:pPr marL="342900" indent="-342900">
              <a:buFont typeface="+mj-lt"/>
              <a:buAutoNum type="arabicPeriod"/>
            </a:pPr>
            <a:r>
              <a:rPr lang="en-US"/>
              <a:t>Sketch of a rails system</a:t>
            </a:r>
          </a:p>
          <a:p>
            <a:pPr marL="342900" indent="-342900">
              <a:buFont typeface="+mj-lt"/>
              <a:buAutoNum type="arabicPeriod"/>
            </a:pPr>
            <a:r>
              <a:rPr lang="en-US"/>
              <a:t>Static support system for long term position</a:t>
            </a:r>
          </a:p>
        </p:txBody>
      </p:sp>
      <p:sp>
        <p:nvSpPr>
          <p:cNvPr id="8" name="TextBox 7"/>
          <p:cNvSpPr txBox="1"/>
          <p:nvPr/>
        </p:nvSpPr>
        <p:spPr>
          <a:xfrm>
            <a:off x="1176867" y="1788067"/>
            <a:ext cx="711200" cy="369332"/>
          </a:xfrm>
          <a:prstGeom prst="rect">
            <a:avLst/>
          </a:prstGeom>
          <a:noFill/>
        </p:spPr>
        <p:txBody>
          <a:bodyPr wrap="square" rtlCol="0">
            <a:spAutoFit/>
          </a:bodyPr>
          <a:lstStyle/>
          <a:p>
            <a:r>
              <a:rPr lang="en-US"/>
              <a:t>slides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Rails for the Movement of the </a:t>
            </a:r>
            <a:br>
              <a:rPr lang="en-US"/>
            </a:br>
            <a:r>
              <a:rPr lang="en-US"/>
              <a:t>PANDA Target Spectrometer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8962"/>
          </a:xfrm>
        </p:spPr>
        <p:txBody>
          <a:bodyPr>
            <a:normAutofit/>
          </a:bodyPr>
          <a:lstStyle/>
          <a:p>
            <a:r>
              <a:rPr lang="en-US" sz="3200"/>
              <a:t>Floor Plan with TS-Tracks</a:t>
            </a:r>
          </a:p>
        </p:txBody>
      </p:sp>
      <p:pic>
        <p:nvPicPr>
          <p:cNvPr id="4" name="Content Placeholder 3" descr="Drawing_FCAR5_Aussparung_2.pdf"/>
          <p:cNvPicPr>
            <a:picLocks noGrp="1" noChangeAspect="1"/>
          </p:cNvPicPr>
          <p:nvPr>
            <p:ph idx="1"/>
          </p:nvPr>
        </p:nvPicPr>
        <mc:AlternateContent>
          <mc:Choice xmlns:ma="http://schemas.microsoft.com/office/mac/drawingml/2008/main" Requires="ma">
            <p:blipFill>
              <a:blip r:embed="rId2"/>
              <a:srcRect l="-14245" r="-14245"/>
              <a:stretch>
                <a:fillRect/>
              </a:stretch>
            </p:blipFill>
          </mc:Choice>
          <mc:Fallback>
            <p:blipFill>
              <a:blip r:embed="rId3"/>
              <a:srcRect l="-14245" r="-14245"/>
              <a:stretch>
                <a:fillRect/>
              </a:stretch>
            </p:blipFill>
          </mc:Fallback>
        </mc:AlternateContent>
        <p:spPr>
          <a:xfrm>
            <a:off x="-778939" y="364077"/>
            <a:ext cx="10991960" cy="649392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olenoid12a-Rails_Rollers1''.jpg"/>
          <p:cNvPicPr>
            <a:picLocks noGrp="1" noChangeAspect="1"/>
          </p:cNvPicPr>
          <p:nvPr>
            <p:ph idx="1"/>
          </p:nvPr>
        </p:nvPicPr>
        <p:blipFill>
          <a:blip r:embed="rId2"/>
          <a:srcRect l="-14350" r="-14350"/>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Draft design of a Roller Leg</a:t>
            </a:r>
          </a:p>
        </p:txBody>
      </p:sp>
      <p:pic>
        <p:nvPicPr>
          <p:cNvPr id="4" name="Content Placeholder 3" descr="Solenoid12a-Rails_Rollers1b''.jpg"/>
          <p:cNvPicPr>
            <a:picLocks noGrp="1" noChangeAspect="1"/>
          </p:cNvPicPr>
          <p:nvPr>
            <p:ph idx="1"/>
          </p:nvPr>
        </p:nvPicPr>
        <p:blipFill>
          <a:blip r:embed="rId2"/>
          <a:srcRect l="-40879" r="-40879"/>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a:t>Steady supports 2 x 5 = 10 pcs. (indicated in brown)</a:t>
            </a:r>
            <a:br>
              <a:rPr lang="en-US" sz="2000"/>
            </a:br>
            <a:endParaRPr lang="en-US" sz="2000"/>
          </a:p>
        </p:txBody>
      </p:sp>
      <p:pic>
        <p:nvPicPr>
          <p:cNvPr id="4" name="Рисунок 2" descr="C:\Users\11\Desktop\Solenoid12_1(b)-2.jpg"/>
          <p:cNvPicPr>
            <a:picLocks noChangeAspect="1"/>
          </p:cNvPicPr>
          <p:nvPr/>
        </p:nvPicPr>
        <p:blipFill>
          <a:blip r:embed="rId2" cstate="print">
            <a:extLst>
              <a:ext uri="{28A0092B-C50C-407E-A947-70E740481C1C}">
                <a14:useLocalDpi xmlns:p="http://schemas.openxmlformats.org/presentationml/2006/main" xmlns:mo="http://schemas.microsoft.com/office/mac/office/2008/main" xmlns:ve="http://schemas.openxmlformats.org/markup-compatibility/2006" xmlns:mv="urn:schemas-microsoft-com:mac:vml"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c="http://schemas.openxmlformats.org/markup-compatibility/2006" xmlns:wpc="http://schemas.microsoft.com/office/word/2010/wordprocessingCanvas" xmlns="" xmlns:lc="http://schemas.openxmlformats.org/drawingml/2006/lockedCanvas" val="0"/>
              </a:ext>
            </a:extLst>
          </a:blip>
          <a:srcRect/>
          <a:stretch>
            <a:fillRect/>
          </a:stretch>
        </p:blipFill>
        <p:spPr bwMode="auto">
          <a:xfrm>
            <a:off x="619648" y="1417638"/>
            <a:ext cx="7721277" cy="358237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an_20120903_10432804.pdf"/>
          <p:cNvPicPr>
            <a:picLocks noGrp="1" noChangeAspect="1"/>
          </p:cNvPicPr>
          <p:nvPr>
            <p:ph idx="1"/>
          </p:nvPr>
        </p:nvPicPr>
        <mc:AlternateContent>
          <mc:Choice xmlns:ma="http://schemas.microsoft.com/office/mac/drawingml/2008/main" Requires="ma">
            <p:blipFill>
              <a:blip r:embed="rId2"/>
              <a:srcRect l="-78226" r="-78226"/>
              <a:stretch>
                <a:fillRect/>
              </a:stretch>
            </p:blipFill>
          </mc:Choice>
          <mc:Fallback>
            <p:blipFill>
              <a:blip r:embed="rId3"/>
              <a:srcRect l="-78226" r="-78226"/>
              <a:stretch>
                <a:fillRect/>
              </a:stretch>
            </p:blipFill>
          </mc:Fallback>
        </mc:AlternateContent>
        <p:spPr>
          <a:xfrm rot="5400000">
            <a:off x="-3043014" y="-775414"/>
            <a:ext cx="15555147" cy="855472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an_20120903_10432804.pdf"/>
          <p:cNvPicPr>
            <a:picLocks noGrp="1" noChangeAspect="1"/>
          </p:cNvPicPr>
          <p:nvPr>
            <p:ph idx="1"/>
          </p:nvPr>
        </p:nvPicPr>
        <mc:AlternateContent>
          <mc:Choice xmlns:ma="http://schemas.microsoft.com/office/mac/drawingml/2008/main" Requires="ma">
            <p:blipFill>
              <a:blip r:embed="rId2"/>
              <a:srcRect l="-78226" r="-78226"/>
              <a:stretch>
                <a:fillRect/>
              </a:stretch>
            </p:blipFill>
          </mc:Choice>
          <mc:Fallback>
            <p:blipFill>
              <a:blip r:embed="rId3"/>
              <a:srcRect l="-78226" r="-78226"/>
              <a:stretch>
                <a:fillRect/>
              </a:stretch>
            </p:blipFill>
          </mc:Fallback>
        </mc:AlternateContent>
        <p:spPr>
          <a:xfrm>
            <a:off x="-203207" y="135466"/>
            <a:ext cx="11666360" cy="641604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ANDA_detector.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260795"/>
            <a:ext cx="9144001" cy="6461125"/>
          </a:xfrm>
          <a:prstGeom prst="rect">
            <a:avLst/>
          </a:prstGeom>
        </p:spPr>
      </p:pic>
      <p:sp>
        <p:nvSpPr>
          <p:cNvPr id="3" name="TextBox 2"/>
          <p:cNvSpPr txBox="1"/>
          <p:nvPr/>
        </p:nvSpPr>
        <p:spPr>
          <a:xfrm>
            <a:off x="558801" y="143939"/>
            <a:ext cx="6129866" cy="369332"/>
          </a:xfrm>
          <a:prstGeom prst="rect">
            <a:avLst/>
          </a:prstGeom>
          <a:noFill/>
        </p:spPr>
        <p:txBody>
          <a:bodyPr wrap="square" rtlCol="0">
            <a:spAutoFit/>
          </a:bodyPr>
          <a:lstStyle/>
          <a:p>
            <a:r>
              <a:rPr lang="en-US"/>
              <a:t>The PANDA Detector at FAIR</a:t>
            </a:r>
          </a:p>
        </p:txBody>
      </p:sp>
      <p:cxnSp>
        <p:nvCxnSpPr>
          <p:cNvPr id="10" name="Curved Connector 9"/>
          <p:cNvCxnSpPr/>
          <p:nvPr/>
        </p:nvCxnSpPr>
        <p:spPr>
          <a:xfrm>
            <a:off x="3649133" y="5029200"/>
            <a:ext cx="2235200" cy="982133"/>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884332" y="5808133"/>
            <a:ext cx="3259667" cy="646331"/>
          </a:xfrm>
          <a:prstGeom prst="rect">
            <a:avLst/>
          </a:prstGeom>
          <a:noFill/>
        </p:spPr>
        <p:txBody>
          <a:bodyPr wrap="square" rtlCol="0">
            <a:spAutoFit/>
          </a:bodyPr>
          <a:lstStyle/>
          <a:p>
            <a:r>
              <a:rPr lang="en-US"/>
              <a:t>This solenoid needs to be moved</a:t>
            </a:r>
          </a:p>
          <a:p>
            <a:r>
              <a:rPr lang="en-US"/>
              <a:t>‘Target Spectrometer’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Рисунок 11" descr="C:\Users\11\Desktop\ПандаИнтерфейс 2010\Интерфейс с платформой\DubnaRigidPlatform\Solenoid11b_3D(1,00)_(MAGNET)_(CLOSE)_(IC)_(NEW_TRAVELING_PLATFORM)-2_WHITE.jpg"/>
          <p:cNvPicPr/>
          <p:nvPr/>
        </p:nvPicPr>
        <p:blipFill>
          <a:blip r:embed="rId2">
            <a:extLst>
              <a:ext uri="{28A0092B-C50C-407E-A947-70E740481C1C}">
                <a14:useLocalDpi xmlns:lc="http://schemas.openxmlformats.org/drawingml/2006/lockedCanvas" xmlns="" xmlns:wpc="http://schemas.microsoft.com/office/word/2010/wordprocessingCanvas"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http://schemas.openxmlformats.org/drawingml/2006/main" xmlns:pic="http://schemas.openxmlformats.org/drawingml/2006/picture" xmlns:a14="http://schemas.microsoft.com/office/drawing/2010/main" xmlns:mv="urn:schemas-microsoft-com:mac:vml" xmlns:ve="http://schemas.openxmlformats.org/markup-compatibility/2006" xmlns:mo="http://schemas.microsoft.com/office/mac/office/2008/main" xmlns:p="http://schemas.openxmlformats.org/presentationml/2006/main" val="0"/>
              </a:ext>
            </a:extLst>
          </a:blip>
          <a:srcRect/>
          <a:stretch>
            <a:fillRect/>
          </a:stretch>
        </p:blipFill>
        <p:spPr bwMode="auto">
          <a:xfrm>
            <a:off x="1512252" y="914139"/>
            <a:ext cx="6119495" cy="5029722"/>
          </a:xfrm>
          <a:prstGeom prst="rect">
            <a:avLst/>
          </a:prstGeom>
          <a:noFill/>
          <a:ln>
            <a:noFill/>
          </a:ln>
        </p:spPr>
      </p:pic>
      <p:sp>
        <p:nvSpPr>
          <p:cNvPr id="3" name="TextBox 2"/>
          <p:cNvSpPr txBox="1"/>
          <p:nvPr/>
        </p:nvSpPr>
        <p:spPr>
          <a:xfrm>
            <a:off x="423333" y="363574"/>
            <a:ext cx="8834967" cy="461665"/>
          </a:xfrm>
          <a:prstGeom prst="rect">
            <a:avLst/>
          </a:prstGeom>
          <a:noFill/>
        </p:spPr>
        <p:txBody>
          <a:bodyPr wrap="square" rtlCol="0">
            <a:spAutoFit/>
          </a:bodyPr>
          <a:lstStyle/>
          <a:p>
            <a:r>
              <a:rPr lang="en-US" sz="2400"/>
              <a:t> Design of the iron yoke for the Target Spectrometer (appr. 400 tons)</a:t>
            </a:r>
          </a:p>
        </p:txBody>
      </p:sp>
      <p:sp>
        <p:nvSpPr>
          <p:cNvPr id="5" name="TextBox 4"/>
          <p:cNvSpPr txBox="1"/>
          <p:nvPr/>
        </p:nvSpPr>
        <p:spPr>
          <a:xfrm>
            <a:off x="4749800" y="5943861"/>
            <a:ext cx="4254500" cy="369332"/>
          </a:xfrm>
          <a:prstGeom prst="rect">
            <a:avLst/>
          </a:prstGeom>
          <a:noFill/>
        </p:spPr>
        <p:txBody>
          <a:bodyPr wrap="square" rtlCol="0">
            <a:spAutoFit/>
          </a:bodyPr>
          <a:lstStyle/>
          <a:p>
            <a:r>
              <a:rPr lang="en-US"/>
              <a:t>Rail system  based on Börkey rollers</a:t>
            </a:r>
          </a:p>
        </p:txBody>
      </p:sp>
      <p:sp>
        <p:nvSpPr>
          <p:cNvPr id="6" name="TextBox 5"/>
          <p:cNvSpPr txBox="1"/>
          <p:nvPr/>
        </p:nvSpPr>
        <p:spPr>
          <a:xfrm>
            <a:off x="241300" y="4974364"/>
            <a:ext cx="2730500" cy="646331"/>
          </a:xfrm>
          <a:prstGeom prst="rect">
            <a:avLst/>
          </a:prstGeom>
          <a:noFill/>
        </p:spPr>
        <p:txBody>
          <a:bodyPr wrap="square" rtlCol="0">
            <a:spAutoFit/>
          </a:bodyPr>
          <a:lstStyle/>
          <a:p>
            <a:r>
              <a:rPr lang="en-US"/>
              <a:t>2 rigid beams as structural component of the yoke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Рисунок 2" descr="C:\Users\11\AppData\Local\Temp\Rar$DI09.716\Поперечное сечение соленоида11b_1(b)''-1.jpg"/>
          <p:cNvPicPr/>
          <p:nvPr/>
        </p:nvPicPr>
        <p:blipFill>
          <a:blip r:embed="rId2" cstate="print">
            <a:extLst>
              <a:ext uri="{28A0092B-C50C-407E-A947-70E740481C1C}">
                <a14:useLocalDpi xmlns:p="http://schemas.openxmlformats.org/presentationml/2006/main" xmlns:mo="http://schemas.microsoft.com/office/mac/office/2008/main" xmlns:ve="http://schemas.openxmlformats.org/markup-compatibility/2006" xmlns:mv="urn:schemas-microsoft-com:mac:vml"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c="http://schemas.openxmlformats.org/markup-compatibility/2006" xmlns:wpc="http://schemas.microsoft.com/office/word/2010/wordprocessingCanvas" xmlns="" xmlns:lc="http://schemas.openxmlformats.org/drawingml/2006/lockedCanvas" val="0"/>
              </a:ext>
            </a:extLst>
          </a:blip>
          <a:srcRect/>
          <a:stretch>
            <a:fillRect/>
          </a:stretch>
        </p:blipFill>
        <p:spPr bwMode="auto">
          <a:xfrm>
            <a:off x="208386" y="57157"/>
            <a:ext cx="6119495" cy="6743685"/>
          </a:xfrm>
          <a:prstGeom prst="rect">
            <a:avLst/>
          </a:prstGeom>
          <a:noFill/>
          <a:ln>
            <a:noFill/>
          </a:ln>
        </p:spPr>
      </p:pic>
      <p:sp>
        <p:nvSpPr>
          <p:cNvPr id="3" name="TextBox 2"/>
          <p:cNvSpPr txBox="1"/>
          <p:nvPr/>
        </p:nvSpPr>
        <p:spPr>
          <a:xfrm>
            <a:off x="6327881" y="2260600"/>
            <a:ext cx="1837268" cy="923330"/>
          </a:xfrm>
          <a:prstGeom prst="rect">
            <a:avLst/>
          </a:prstGeom>
          <a:noFill/>
        </p:spPr>
        <p:txBody>
          <a:bodyPr wrap="square" rtlCol="0">
            <a:spAutoFit/>
          </a:bodyPr>
          <a:lstStyle/>
          <a:p>
            <a:r>
              <a:rPr lang="en-US"/>
              <a:t>Cross-section through the laminated yoke</a:t>
            </a:r>
          </a:p>
        </p:txBody>
      </p:sp>
      <p:cxnSp>
        <p:nvCxnSpPr>
          <p:cNvPr id="6" name="Straight Arrow Connector 5"/>
          <p:cNvCxnSpPr/>
          <p:nvPr/>
        </p:nvCxnSpPr>
        <p:spPr>
          <a:xfrm rot="5400000">
            <a:off x="4932628" y="5566835"/>
            <a:ext cx="1447010" cy="79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flipV="1">
            <a:off x="4385736" y="4682067"/>
            <a:ext cx="2192865" cy="93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flipV="1">
            <a:off x="4199468" y="5359400"/>
            <a:ext cx="2480733" cy="50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0800000" flipV="1">
            <a:off x="4199467" y="5757333"/>
            <a:ext cx="2480734" cy="296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680201" y="4572000"/>
            <a:ext cx="2015066" cy="338554"/>
          </a:xfrm>
          <a:prstGeom prst="rect">
            <a:avLst/>
          </a:prstGeom>
          <a:noFill/>
        </p:spPr>
        <p:txBody>
          <a:bodyPr wrap="square" rtlCol="0">
            <a:spAutoFit/>
          </a:bodyPr>
          <a:lstStyle/>
          <a:p>
            <a:r>
              <a:rPr lang="en-US" sz="1600"/>
              <a:t>Rigid support beam</a:t>
            </a:r>
          </a:p>
        </p:txBody>
      </p:sp>
      <p:sp>
        <p:nvSpPr>
          <p:cNvPr id="26" name="TextBox 25"/>
          <p:cNvSpPr txBox="1"/>
          <p:nvPr/>
        </p:nvSpPr>
        <p:spPr>
          <a:xfrm>
            <a:off x="6680195" y="5190123"/>
            <a:ext cx="2015066" cy="338554"/>
          </a:xfrm>
          <a:prstGeom prst="rect">
            <a:avLst/>
          </a:prstGeom>
          <a:noFill/>
        </p:spPr>
        <p:txBody>
          <a:bodyPr wrap="square" rtlCol="0">
            <a:spAutoFit/>
          </a:bodyPr>
          <a:lstStyle/>
          <a:p>
            <a:r>
              <a:rPr lang="en-US" sz="1600"/>
              <a:t>Roller</a:t>
            </a:r>
          </a:p>
        </p:txBody>
      </p:sp>
      <p:sp>
        <p:nvSpPr>
          <p:cNvPr id="29" name="TextBox 28"/>
          <p:cNvSpPr txBox="1"/>
          <p:nvPr/>
        </p:nvSpPr>
        <p:spPr>
          <a:xfrm>
            <a:off x="6680189" y="5630439"/>
            <a:ext cx="2015066" cy="584776"/>
          </a:xfrm>
          <a:prstGeom prst="rect">
            <a:avLst/>
          </a:prstGeom>
          <a:noFill/>
        </p:spPr>
        <p:txBody>
          <a:bodyPr wrap="square" rtlCol="0">
            <a:spAutoFit/>
          </a:bodyPr>
          <a:lstStyle/>
          <a:p>
            <a:r>
              <a:rPr lang="en-US" sz="1600"/>
              <a:t>Rails (base plate + precision rail)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Рисунок 3" descr="C:\Users\11\AppData\Local\Temp\Rar$DI14.152\Поперечное сечение соленоида11b_1(b)'''-1.jpg"/>
          <p:cNvPicPr/>
          <p:nvPr/>
        </p:nvPicPr>
        <p:blipFill>
          <a:blip r:embed="rId2" cstate="print">
            <a:extLst>
              <a:ext uri="{28A0092B-C50C-407E-A947-70E740481C1C}">
                <a14:useLocalDpi xmlns:lc="http://schemas.openxmlformats.org/drawingml/2006/lockedCanvas" xmlns="" xmlns:wpc="http://schemas.microsoft.com/office/word/2010/wordprocessingCanvas"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http://schemas.openxmlformats.org/drawingml/2006/main" xmlns:pic="http://schemas.openxmlformats.org/drawingml/2006/picture" xmlns:a14="http://schemas.microsoft.com/office/drawing/2010/main" xmlns:mv="urn:schemas-microsoft-com:mac:vml" xmlns:ve="http://schemas.openxmlformats.org/markup-compatibility/2006" xmlns:mo="http://schemas.microsoft.com/office/mac/office/2008/main" xmlns:p="http://schemas.openxmlformats.org/presentationml/2006/main" val="0"/>
              </a:ext>
            </a:extLst>
          </a:blip>
          <a:srcRect/>
          <a:stretch>
            <a:fillRect/>
          </a:stretch>
        </p:blipFill>
        <p:spPr bwMode="auto">
          <a:xfrm>
            <a:off x="1512252" y="1020621"/>
            <a:ext cx="6119495" cy="4816758"/>
          </a:xfrm>
          <a:prstGeom prst="rect">
            <a:avLst/>
          </a:prstGeom>
          <a:noFill/>
          <a:ln>
            <a:noFill/>
          </a:ln>
        </p:spPr>
      </p:pic>
      <p:sp>
        <p:nvSpPr>
          <p:cNvPr id="5" name="TextBox 4"/>
          <p:cNvSpPr txBox="1"/>
          <p:nvPr/>
        </p:nvSpPr>
        <p:spPr>
          <a:xfrm>
            <a:off x="1210733" y="711200"/>
            <a:ext cx="5816503" cy="646331"/>
          </a:xfrm>
          <a:prstGeom prst="rect">
            <a:avLst/>
          </a:prstGeom>
          <a:noFill/>
        </p:spPr>
        <p:txBody>
          <a:bodyPr wrap="none" rtlCol="0">
            <a:spAutoFit/>
          </a:bodyPr>
          <a:lstStyle/>
          <a:p>
            <a:r>
              <a:rPr lang="en-US"/>
              <a:t>Some details of the platform, rigid beams and roller carriage</a:t>
            </a:r>
          </a:p>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Requirements to the PANDA magnet transportation rails </a:t>
            </a:r>
          </a:p>
        </p:txBody>
      </p:sp>
      <p:sp>
        <p:nvSpPr>
          <p:cNvPr id="3" name="Content Placeholder 2"/>
          <p:cNvSpPr>
            <a:spLocks noGrp="1"/>
          </p:cNvSpPr>
          <p:nvPr>
            <p:ph idx="1"/>
          </p:nvPr>
        </p:nvSpPr>
        <p:spPr/>
        <p:txBody>
          <a:bodyPr>
            <a:normAutofit fontScale="62500" lnSpcReduction="20000"/>
          </a:bodyPr>
          <a:lstStyle/>
          <a:p>
            <a:r>
              <a:rPr lang="en-US"/>
              <a:t>The PANDA magnet will be transported into beam position after completion of assembly on four track-guided roller carriages placed below the platform beams. Typically once a year, a return move into parking position for detector repair/upgrade should be foreseen. The accuracy for positioning of the magnet in the beam line should be about 1 mm.</a:t>
            </a:r>
          </a:p>
          <a:p>
            <a:r>
              <a:rPr lang="en-US"/>
              <a:t>Deformations of the magnet and stresses in the detector components during the process of magnet movement should be minimized. This will be provided by keeping the magnet support beams parallel in the horizontal (XZ) and vertical (XY) planes, which sets requirements on the mutual alignment of the rails (parallelism of the rails in the both planes).</a:t>
            </a:r>
          </a:p>
          <a:p>
            <a:r>
              <a:rPr lang="en-US"/>
              <a:t>The forces for detector movement will be provided by two hydraulic cylinders attached to the platform beams on one side and to the rails on the other side by means of displaceable fixation units. The cylinders are aligned along the rail axes. The size of one step of movement will be 1.5 m at maximum. The total distance between parking position and beam position will be about 12 m. The repositioning/travel time should not exceed 10 h.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5829"/>
          </a:xfrm>
        </p:spPr>
        <p:txBody>
          <a:bodyPr>
            <a:normAutofit/>
          </a:bodyPr>
          <a:lstStyle/>
          <a:p>
            <a:r>
              <a:rPr lang="en-US" sz="2400"/>
              <a:t>Preliminary thoughts on the rails and rollers</a:t>
            </a:r>
          </a:p>
        </p:txBody>
      </p:sp>
      <p:sp>
        <p:nvSpPr>
          <p:cNvPr id="3" name="Content Placeholder 2"/>
          <p:cNvSpPr>
            <a:spLocks noGrp="1"/>
          </p:cNvSpPr>
          <p:nvPr>
            <p:ph idx="1"/>
          </p:nvPr>
        </p:nvSpPr>
        <p:spPr>
          <a:xfrm>
            <a:off x="457200" y="948267"/>
            <a:ext cx="8229600" cy="4525963"/>
          </a:xfrm>
        </p:spPr>
        <p:txBody>
          <a:bodyPr>
            <a:noAutofit/>
          </a:bodyPr>
          <a:lstStyle/>
          <a:p>
            <a:pPr lvl="0"/>
            <a:r>
              <a:rPr lang="en-US" sz="1200"/>
              <a:t>Preliminary chosen roller carriage type is Boerkey ZAS-H-FR-E Mod.Vv 300 tons (</a:t>
            </a:r>
            <a:r>
              <a:rPr lang="en-US" sz="1200" u="sng">
                <a:hlinkClick r:id="rId2"/>
              </a:rPr>
              <a:t>www.boerkey.com</a:t>
            </a:r>
            <a:r>
              <a:rPr lang="en-US" sz="1200"/>
              <a:t> ). One carriage of this type is able to bear the loads up to 300 ton. The type of the carriages can be changed later on – it will be defined after discussions of the safety factors with the roller producer.</a:t>
            </a:r>
          </a:p>
          <a:p>
            <a:pPr lvl="0"/>
            <a:r>
              <a:rPr lang="en-US" sz="1200"/>
              <a:t>Dimensions of the rails are shown in fig. 1. They have been defined by the geometry of the roller carriages and their guidance rollers. The requirements to the rail surface treatment will be formulated later after discussions with the roller carriages producer. </a:t>
            </a:r>
          </a:p>
          <a:p>
            <a:pPr lvl="0"/>
            <a:r>
              <a:rPr lang="en-US" sz="1200"/>
              <a:t>The dimensions of the carriage roller chain footprint for mechanical computation of the rails and their fixation units are indicated in the fig.  </a:t>
            </a:r>
          </a:p>
          <a:p>
            <a:pPr lvl="0"/>
            <a:r>
              <a:rPr lang="en-US" sz="1200"/>
              <a:t>The deviation of the vertical load on a magnet support (roller carriage) from the average (magnet weight divided on four supports) depends on the parallelism of the platform beams, which is defined by the rail track quality. When a roller carriage runs into an on-path irregularity the vertical reaction will increase up to 240 ÷ 420 kN per 1 mm of irregularity. The spread of values is defined by the uncertainty of the contact properties of the yoke barrel/doors fixation. An irregularity of 1.9 mm in height could lead to doubling of the initial load of two diagonal supports and a rail contact loss in the two other supports. The acceptable non-parallelism of the rails projected on the YX plane can be at maximum 0.2 mrad over the length of the magnet road. So maximum vertical deflection is 1 mm over 5m in any position of the rail surface.</a:t>
            </a:r>
          </a:p>
          <a:p>
            <a:pPr lvl="0"/>
            <a:r>
              <a:rPr lang="en-US" sz="1200"/>
              <a:t>The maximal acceptable inter-rail distance deviation in the XZ-plane is ±0.5 mm. In view of the guidance rollers/rail gaps this value corresponds to the maximal deviation of the inter-platform beam distance ±1 mm. This deviation of the inter-platform beam distance can create a maximal local load of ±175 kN applied to the rails in Z direction. This load is applied to the rails by means of guidance rollers. </a:t>
            </a:r>
          </a:p>
          <a:p>
            <a:pPr lvl="0"/>
            <a:r>
              <a:rPr lang="en-US" sz="1200"/>
              <a:t>The nominal distance between the rails is 2860 mm. This is the distance between the center of the roller carriages as well.</a:t>
            </a:r>
          </a:p>
          <a:p>
            <a:pPr lvl="0"/>
            <a:r>
              <a:rPr lang="en-US" sz="1200"/>
              <a:t>The drag force for the yoke movement will be applied to both platform beams and to both rails (we consider to have two hydraulic cylinders for magnet transportation). The maximal longitudinal force applied to a rail will be up to 5% of the detector weight. The simultaneously applied moments in the XY plane will be defined when a fixation unit of the cylinder/rail is designed. </a:t>
            </a:r>
          </a:p>
          <a:p>
            <a:pPr lvl="0"/>
            <a:r>
              <a:rPr lang="en-US" sz="1200"/>
              <a:t>The locations of the steady support points (2 x5 =10 pcs.) for assembly as well as in beam position are shown a fig.. We tentatively assume 5 supports under each platform beam being 10 feet altogether for the PANDA Target Spectrometer.</a:t>
            </a:r>
          </a:p>
          <a:p>
            <a:r>
              <a:rPr lang="en-US" sz="12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
            <a:ext cx="8229600" cy="406400"/>
          </a:xfrm>
        </p:spPr>
        <p:txBody>
          <a:bodyPr>
            <a:normAutofit/>
          </a:bodyPr>
          <a:lstStyle/>
          <a:p>
            <a:r>
              <a:rPr lang="en-US" sz="1800"/>
              <a:t>Sketch of the rail sytem</a:t>
            </a:r>
          </a:p>
        </p:txBody>
      </p:sp>
      <p:pic>
        <p:nvPicPr>
          <p:cNvPr id="4" name="Рисунок 1" descr="C:\Users\11\Desktop\Solenoid12-Rails_Rollers_Loads.jpg"/>
          <p:cNvPicPr>
            <a:picLocks noChangeAspect="1"/>
          </p:cNvPicPr>
          <p:nvPr/>
        </p:nvPicPr>
        <p:blipFill>
          <a:blip r:embed="rId2" cstate="print">
            <a:extLst>
              <a:ext uri="{28A0092B-C50C-407E-A947-70E740481C1C}">
                <a14:useLocalDpi xmlns:p="http://schemas.openxmlformats.org/presentationml/2006/main" xmlns:mo="http://schemas.microsoft.com/office/mac/office/2008/main" xmlns:ve="http://schemas.openxmlformats.org/markup-compatibility/2006" xmlns:mv="urn:schemas-microsoft-com:mac:vml"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c="http://schemas.openxmlformats.org/markup-compatibility/2006" xmlns:wpc="http://schemas.microsoft.com/office/word/2010/wordprocessingCanvas" xmlns="" xmlns:lc="http://schemas.openxmlformats.org/drawingml/2006/lockedCanvas" val="0"/>
              </a:ext>
            </a:extLst>
          </a:blip>
          <a:srcRect/>
          <a:stretch>
            <a:fillRect/>
          </a:stretch>
        </p:blipFill>
        <p:spPr bwMode="auto">
          <a:xfrm>
            <a:off x="1852219" y="938208"/>
            <a:ext cx="5989320" cy="5481828"/>
          </a:xfrm>
          <a:prstGeom prst="rect">
            <a:avLst/>
          </a:prstGeom>
          <a:noFill/>
          <a:ln>
            <a:noFill/>
          </a:ln>
        </p:spPr>
      </p:pic>
      <p:sp>
        <p:nvSpPr>
          <p:cNvPr id="5" name="TextBox 4"/>
          <p:cNvSpPr txBox="1"/>
          <p:nvPr/>
        </p:nvSpPr>
        <p:spPr>
          <a:xfrm>
            <a:off x="5054599" y="5291667"/>
            <a:ext cx="2921000" cy="523220"/>
          </a:xfrm>
          <a:prstGeom prst="rect">
            <a:avLst/>
          </a:prstGeom>
          <a:noFill/>
        </p:spPr>
        <p:txBody>
          <a:bodyPr wrap="square" rtlCol="0">
            <a:spAutoFit/>
          </a:bodyPr>
          <a:lstStyle/>
          <a:p>
            <a:r>
              <a:rPr lang="en-US" sz="1400"/>
              <a:t>Cross-section of rails ambedded in the concrete floor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olenoid12a-Rails_Rollers3''.jpg"/>
          <p:cNvPicPr>
            <a:picLocks noGrp="1" noChangeAspect="1"/>
          </p:cNvPicPr>
          <p:nvPr>
            <p:ph idx="1"/>
          </p:nvPr>
        </p:nvPicPr>
        <p:blipFill>
          <a:blip r:embed="rId2"/>
          <a:srcRect t="-10139" b="-10139"/>
          <a:stretch>
            <a:fillRect/>
          </a:stretch>
        </p:blip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TotalTime>
  <Words>969</Words>
  <Application>Microsoft Macintosh PowerPoint</Application>
  <PresentationFormat>On-screen Show (4:3)</PresentationFormat>
  <Paragraphs>43</Paragraphs>
  <Slides>16</Slides>
  <Notes>0</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Roller/rail - System for PANDA</vt:lpstr>
      <vt:lpstr>Slide 2</vt:lpstr>
      <vt:lpstr>Slide 3</vt:lpstr>
      <vt:lpstr>Slide 4</vt:lpstr>
      <vt:lpstr>Slide 5</vt:lpstr>
      <vt:lpstr>Requirements to the PANDA magnet transportation rails </vt:lpstr>
      <vt:lpstr>Preliminary thoughts on the rails and rollers</vt:lpstr>
      <vt:lpstr>Sketch of the rail sytem</vt:lpstr>
      <vt:lpstr>Slide 9</vt:lpstr>
      <vt:lpstr>Rails for the Movement of the  PANDA Target Spectrometer</vt:lpstr>
      <vt:lpstr>Floor Plan with TS-Tracks</vt:lpstr>
      <vt:lpstr>Slide 12</vt:lpstr>
      <vt:lpstr>Draft design of a Roller Leg</vt:lpstr>
      <vt:lpstr>Steady supports 2 x 5 = 10 pcs. (indicated in brown) </vt:lpstr>
      <vt:lpstr>Slide 15</vt:lpstr>
      <vt:lpstr>Slide 16</vt:lpstr>
    </vt:vector>
  </TitlesOfParts>
  <Company>GSI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Interface Magnet-Target</dc:title>
  <dc:creator>Herbert Orth</dc:creator>
  <cp:lastModifiedBy>Herbert Orth</cp:lastModifiedBy>
  <cp:revision>21</cp:revision>
  <dcterms:created xsi:type="dcterms:W3CDTF">2012-12-11T10:49:51Z</dcterms:created>
  <dcterms:modified xsi:type="dcterms:W3CDTF">2012-12-11T11:00:35Z</dcterms:modified>
</cp:coreProperties>
</file>