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25" r:id="rId2"/>
    <p:sldId id="2706" r:id="rId3"/>
    <p:sldId id="2707" r:id="rId4"/>
    <p:sldId id="2513" r:id="rId5"/>
    <p:sldId id="2529" r:id="rId6"/>
    <p:sldId id="2530" r:id="rId7"/>
    <p:sldId id="2638" r:id="rId8"/>
    <p:sldId id="2531" r:id="rId9"/>
    <p:sldId id="2658" r:id="rId10"/>
    <p:sldId id="2659" r:id="rId11"/>
    <p:sldId id="2660" r:id="rId12"/>
    <p:sldId id="2661" r:id="rId13"/>
    <p:sldId id="2662" r:id="rId14"/>
    <p:sldId id="2704" r:id="rId15"/>
    <p:sldId id="2663" r:id="rId16"/>
    <p:sldId id="2718" r:id="rId17"/>
    <p:sldId id="2710" r:id="rId18"/>
    <p:sldId id="1934" r:id="rId19"/>
    <p:sldId id="1951" r:id="rId20"/>
    <p:sldId id="2480" r:id="rId21"/>
    <p:sldId id="2546" r:id="rId22"/>
    <p:sldId id="2328" r:id="rId23"/>
    <p:sldId id="2580" r:id="rId24"/>
    <p:sldId id="2705" r:id="rId25"/>
    <p:sldId id="2583" r:id="rId26"/>
    <p:sldId id="2443" r:id="rId27"/>
    <p:sldId id="2606" r:id="rId28"/>
    <p:sldId id="2543" r:id="rId29"/>
    <p:sldId id="2603" r:id="rId30"/>
    <p:sldId id="2755" r:id="rId31"/>
    <p:sldId id="2748" r:id="rId32"/>
    <p:sldId id="2750" r:id="rId33"/>
    <p:sldId id="2751" r:id="rId34"/>
    <p:sldId id="2752" r:id="rId35"/>
    <p:sldId id="2753" r:id="rId36"/>
    <p:sldId id="2719" r:id="rId37"/>
    <p:sldId id="2363" r:id="rId38"/>
    <p:sldId id="2524" r:id="rId39"/>
    <p:sldId id="2722" r:id="rId40"/>
    <p:sldId id="2551" r:id="rId41"/>
    <p:sldId id="2754" r:id="rId42"/>
    <p:sldId id="2693" r:id="rId43"/>
    <p:sldId id="2356" r:id="rId44"/>
    <p:sldId id="2694" r:id="rId45"/>
    <p:sldId id="2698" r:id="rId46"/>
    <p:sldId id="2700" r:id="rId47"/>
    <p:sldId id="2701" r:id="rId48"/>
  </p:sldIdLst>
  <p:sldSz cx="12192000" cy="6858000"/>
  <p:notesSz cx="7315200" cy="96012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D3F"/>
    <a:srgbClr val="FFC319"/>
    <a:srgbClr val="F2B300"/>
    <a:srgbClr val="CC9900"/>
    <a:srgbClr val="FFFF99"/>
    <a:srgbClr val="FFFFCC"/>
    <a:srgbClr val="00FFFF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974" autoAdjust="0"/>
  </p:normalViewPr>
  <p:slideViewPr>
    <p:cSldViewPr>
      <p:cViewPr>
        <p:scale>
          <a:sx n="115" d="100"/>
          <a:sy n="115" d="100"/>
        </p:scale>
        <p:origin x="-2371" y="78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14362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25+5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0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inspirehep.net/literature/2637736" TargetMode="External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13" Type="http://schemas.openxmlformats.org/officeDocument/2006/relationships/image" Target="../media/image29.jpg"/><Relationship Id="rId3" Type="http://schemas.openxmlformats.org/officeDocument/2006/relationships/image" Target="../media/image26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12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6.jpg"/><Relationship Id="rId5" Type="http://schemas.openxmlformats.org/officeDocument/2006/relationships/hyperlink" Target="https://inspirehep.net/literature/2637736" TargetMode="External"/><Relationship Id="rId10" Type="http://schemas.openxmlformats.org/officeDocument/2006/relationships/image" Target="../media/image25.jpg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768352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spirehep.net/literature/283239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inspirehep.net%2Fliterature%2F1912339&amp;sa=D&amp;sntz=1&amp;usg=AOvVaw1rCIDDCEIyn_tYY0PdL5w9" TargetMode="External"/><Relationship Id="rId3" Type="http://schemas.openxmlformats.org/officeDocument/2006/relationships/image" Target="../media/image55.jpg"/><Relationship Id="rId7" Type="http://schemas.openxmlformats.org/officeDocument/2006/relationships/hyperlink" Target="https://www.google.com/url?q=https%3A%2F%2Finp.nju.edu.cn%2FPublications%2FBytime%2F20210827%2Fi205272.html&amp;sa=D&amp;sntz=1&amp;usg=AOvVaw2R5qtTDbv3c5-w9iSVjUtD" TargetMode="External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6.jpg"/><Relationship Id="rId4" Type="http://schemas.openxmlformats.org/officeDocument/2006/relationships/image" Target="../media/image56.jpg"/><Relationship Id="rId9" Type="http://schemas.openxmlformats.org/officeDocument/2006/relationships/hyperlink" Target="https://www.google.com/url?q=https%3A%2F%2Fiopscience.iop.org%2Fjournal%2F0256-307X%2Fpage%2FExpress_Letters&amp;sa=D&amp;sntz=1&amp;usg=AOvVaw1wr4Zzihwh798kH9caBrrC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84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doi.org/10.1140/epjc/s10052-024-12518-x" TargetMode="External"/><Relationship Id="rId4" Type="http://schemas.openxmlformats.org/officeDocument/2006/relationships/hyperlink" Target="https://inspirehep.net/literature/272659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790831" TargetMode="External"/><Relationship Id="rId5" Type="http://schemas.openxmlformats.org/officeDocument/2006/relationships/image" Target="../media/image610.pn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inp.nju.edu.cn/Publications/Bytime/20230216/i238578.html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cpl.iphy.ac.cn/10.1088/0256-307X/40/4/041201#1" TargetMode="External"/><Relationship Id="rId4" Type="http://schemas.openxmlformats.org/officeDocument/2006/relationships/hyperlink" Target="https://inspirehep.net/literature/263276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6EBAD-AE4D-6B3F-6DDB-77FD71CE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2388"/>
            <a:ext cx="12191999" cy="58288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6172200" y="4916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-32088" y="5646227"/>
            <a:ext cx="12191999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6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Insights into EHM from Studies of Hadron Structure</a:t>
            </a:r>
          </a:p>
          <a:p>
            <a:endParaRPr lang="en-US" sz="66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endParaRPr lang="en-US" sz="66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2EF143-E305-4E80-8CCC-B91CAC053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91752-E202-4C64-B120-5810F17E0440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515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559646" y="1289802"/>
            <a:ext cx="5029200" cy="517064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via Schwinger Mechanism</a:t>
            </a:r>
            <a:endParaRPr 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D79ECB-B1CB-4F02-9175-46388628B7C1}"/>
              </a:ext>
            </a:extLst>
          </p:cNvPr>
          <p:cNvSpPr txBox="1"/>
          <p:nvPr/>
        </p:nvSpPr>
        <p:spPr>
          <a:xfrm>
            <a:off x="152400" y="165954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D. Binosi,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Emergent Hadron Mass in Strong Dynamics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Few Body Syst.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63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(2022) 42.</a:t>
            </a:r>
          </a:p>
          <a:p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M. N. Ferreira, J. </a:t>
            </a:r>
            <a:r>
              <a:rPr lang="en-AU" sz="1300" dirty="0" err="1">
                <a:solidFill>
                  <a:schemeClr val="accent6">
                    <a:lumMod val="75000"/>
                  </a:schemeClr>
                </a:solidFill>
              </a:rPr>
              <a:t>Papavassiliou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Gauge Sector Dynamics in QCD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Particles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(1) (2023) 312–363.</a:t>
            </a:r>
          </a:p>
        </p:txBody>
      </p:sp>
    </p:spTree>
    <p:extLst>
      <p:ext uri="{BB962C8B-B14F-4D97-AF65-F5344CB8AC3E}">
        <p14:creationId xmlns:p14="http://schemas.microsoft.com/office/powerpoint/2010/main" val="250651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67152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66" y="6619863"/>
            <a:ext cx="4486940" cy="381000"/>
          </a:xfrm>
        </p:spPr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6B2BD-1CDC-4CBC-9778-C4D73AEF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56" y="75407"/>
            <a:ext cx="1574444" cy="1574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381000" y="141799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892F5-F9AE-EE93-4105-3F7C8F2BE30F}"/>
              </a:ext>
            </a:extLst>
          </p:cNvPr>
          <p:cNvSpPr txBox="1"/>
          <p:nvPr/>
        </p:nvSpPr>
        <p:spPr>
          <a:xfrm>
            <a:off x="7502766" y="1602656"/>
            <a:ext cx="47917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Asymptotic Freedom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Interaction becomes weaker 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as energy grows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(as charges get closer together)</a:t>
            </a:r>
          </a:p>
        </p:txBody>
      </p:sp>
    </p:spTree>
    <p:extLst>
      <p:ext uri="{BB962C8B-B14F-4D97-AF65-F5344CB8AC3E}">
        <p14:creationId xmlns:p14="http://schemas.microsoft.com/office/powerpoint/2010/main" val="35848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272F79D7-344B-40B9-BAE2-9ACED8A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28600"/>
            <a:ext cx="6831616" cy="428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25F891-D03C-4ADA-A76B-36FEBDA2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BB618-96EC-4866-99BE-7B192F70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9C99CD1-8313-4EEE-9698-A6495B0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7FA6FD38-83D1-C5EB-E974-1AB364363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1518324"/>
            <a:ext cx="5867400" cy="473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8C5D47-E2E4-562B-16E2-115B7BE75F37}"/>
              </a:ext>
            </a:extLst>
          </p:cNvPr>
          <p:cNvSpPr/>
          <p:nvPr/>
        </p:nvSpPr>
        <p:spPr bwMode="auto">
          <a:xfrm>
            <a:off x="6137028" y="1905000"/>
            <a:ext cx="5715000" cy="13716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  <a:endParaRPr lang="en-GB" i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5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66293"/>
            <a:ext cx="3834479" cy="808879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𝟐𝟓𝟔𝟎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9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  <a:endParaRPr lang="en-GB" i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5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66293"/>
            <a:ext cx="3834479" cy="808879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𝟐𝟓𝟔𝟎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-up of a book cover&#10;&#10;Description automatically generated">
            <a:extLst>
              <a:ext uri="{FF2B5EF4-FFF2-40B4-BE49-F238E27FC236}">
                <a16:creationId xmlns:a16="http://schemas.microsoft.com/office/drawing/2014/main" id="{408B2A3A-9B68-8FBE-7EA8-9B4DC6D43D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96" y="2253688"/>
            <a:ext cx="5918786" cy="38181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2FF1E3-A863-7FAC-AF00-CA2DF166829F}"/>
              </a:ext>
            </a:extLst>
          </p:cNvPr>
          <p:cNvSpPr txBox="1"/>
          <p:nvPr/>
        </p:nvSpPr>
        <p:spPr>
          <a:xfrm>
            <a:off x="3662096" y="2886928"/>
            <a:ext cx="1113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May 2024</a:t>
            </a:r>
          </a:p>
        </p:txBody>
      </p:sp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804D5ED-FDE4-3DDE-93F7-2670887BBD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05" y="1972528"/>
            <a:ext cx="2567940" cy="914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E3EF15-9AEA-4FFD-E686-B711B89BB1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1" y="3320698"/>
            <a:ext cx="2280575" cy="3100740"/>
          </a:xfrm>
          <a:prstGeom prst="rect">
            <a:avLst/>
          </a:prstGeom>
        </p:spPr>
      </p:pic>
      <p:pic>
        <p:nvPicPr>
          <p:cNvPr id="22" name="Picture 21" descr="A magazine cover with a picture of planets&#10;&#10;Description automatically generated">
            <a:extLst>
              <a:ext uri="{FF2B5EF4-FFF2-40B4-BE49-F238E27FC236}">
                <a16:creationId xmlns:a16="http://schemas.microsoft.com/office/drawing/2014/main" id="{0F921429-E1A3-F419-8884-1BC49BD3F3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1" y="322263"/>
            <a:ext cx="2285589" cy="30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39" y="2362201"/>
            <a:ext cx="2529422" cy="191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QCD Lagrangian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57" y="365198"/>
            <a:ext cx="2539082" cy="166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072" y="2650776"/>
            <a:ext cx="2627903" cy="198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D16D8-1757-A5D9-4BC4-0A0A299EF490}"/>
              </a:ext>
            </a:extLst>
          </p:cNvPr>
          <p:cNvSpPr txBox="1"/>
          <p:nvPr/>
        </p:nvSpPr>
        <p:spPr>
          <a:xfrm>
            <a:off x="8008206" y="1138955"/>
            <a:ext cx="158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Three pillars of EHM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360660-4D51-86AF-7082-9850A81AEACC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0" y="3269306"/>
            <a:ext cx="679595" cy="18360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/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3×</m:t>
                    </m:r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sets the scale of the proton mass. 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Meson-loops provide </a:t>
                </a: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% quantum corrections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blipFill>
                <a:blip r:embed="rId5"/>
                <a:stretch>
                  <a:fillRect l="-2541" t="-3502" b="-101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F10D1E5-248A-0F23-77A1-FA11966BCF83}"/>
              </a:ext>
            </a:extLst>
          </p:cNvPr>
          <p:cNvSpPr txBox="1"/>
          <p:nvPr/>
        </p:nvSpPr>
        <p:spPr>
          <a:xfrm>
            <a:off x="3862019" y="235803"/>
            <a:ext cx="4491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Can’t build a Theory of Everything </a:t>
            </a:r>
          </a:p>
          <a:p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before status of QCD is decided</a:t>
            </a:r>
          </a:p>
        </p:txBody>
      </p:sp>
    </p:spTree>
    <p:extLst>
      <p:ext uri="{BB962C8B-B14F-4D97-AF65-F5344CB8AC3E}">
        <p14:creationId xmlns:p14="http://schemas.microsoft.com/office/powerpoint/2010/main" val="39008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FE9331F0-F991-E05D-B2A8-ABB9FC418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27" y="1752699"/>
            <a:ext cx="2292546" cy="2095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14E51A-62C3-4064-B659-E1F166D9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4" y="4462906"/>
            <a:ext cx="11353800" cy="17224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 using</a:t>
            </a:r>
            <a:b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 Intensity, High Luminosity Facilities</a:t>
            </a:r>
            <a:endParaRPr lang="en-US" sz="5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1B66B-D257-4D41-AAD7-7619FAD58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95F3-F296-482C-851F-DEB8AEB8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8E5C-8E63-4A6C-BB9E-E554DE3E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E8C02-7B8D-41C7-AAA8-915D0E21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AC3B3-0B82-477C-85FE-B10D6C4B7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5" y="243661"/>
            <a:ext cx="4396925" cy="955853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4564C8-3F0B-4FF3-A972-8FECA559F6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226" y="1825870"/>
            <a:ext cx="2005657" cy="19392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E8F698-EEDE-4E0A-95B6-CE61D51F5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05" y="1741841"/>
            <a:ext cx="2012429" cy="1939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CC4FD71F-7B4B-F1CC-5595-9B7D8C523C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01" y="1394776"/>
            <a:ext cx="1733884" cy="2455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FC47032-569E-4DE5-B22D-327AFF9CC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00" y="286795"/>
            <a:ext cx="3429565" cy="95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499FCEA-375E-F3AF-EE3D-B9F4D16CE5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81" y="239876"/>
            <a:ext cx="2275038" cy="113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E30A473D-A07F-C10F-8DFD-AAC60A9A0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53" y="2144318"/>
            <a:ext cx="2575961" cy="132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2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set, light, blur, night sky&#10;&#10;Description automatically generated">
            <a:extLst>
              <a:ext uri="{FF2B5EF4-FFF2-40B4-BE49-F238E27FC236}">
                <a16:creationId xmlns:a16="http://schemas.microsoft.com/office/drawing/2014/main" id="{73347FF2-6316-A52F-D34A-EC57CDC90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</p:spPr>
            <p:txBody>
              <a:bodyPr/>
              <a:lstStyle/>
              <a:p>
                <a:r>
                  <a:rPr lang="en-GB" dirty="0"/>
                  <a:t>Proton was discovered 100 years ago … It is stable; hence, an ideal target in experiments</a:t>
                </a:r>
              </a:p>
              <a:p>
                <a:r>
                  <a:rPr lang="en-GB" dirty="0"/>
                  <a:t>But just as studying the hydrogen atom ground state didn’t give us QED,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focusing on the ground state of only one form of hadron matter will not solve QCD</a:t>
                </a:r>
              </a:p>
              <a:p>
                <a:r>
                  <a:rPr lang="en-GB" dirty="0"/>
                  <a:t>New era is dawning … high energy + high luminosity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:r>
                  <a:rPr lang="en-GB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Science can move beyond the focus on the proton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Precision studies of the structure of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Nature’s most fundamental Nambu-Goldstone bosons (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200" dirty="0"/>
                  <a:t> &amp; </a:t>
                </a:r>
                <a:r>
                  <a:rPr lang="en-GB" sz="2200" i="1" dirty="0"/>
                  <a:t>K</a:t>
                </a:r>
                <a:r>
                  <a:rPr lang="en-GB" sz="2200" dirty="0"/>
                  <a:t>) will become possible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Baryon excited states 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Baryons are the most fundamental three-body systems in Nature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If we don’t understand how QCD, a </a:t>
                </a:r>
                <a:r>
                  <a:rPr lang="en-US" sz="2200" u="sng" dirty="0"/>
                  <a:t>Poincaré-invariant quantum field theory</a:t>
                </a:r>
                <a:r>
                  <a:rPr lang="en-US" sz="2200" dirty="0"/>
                  <a:t>, builds each of the baryons in the complete spectrum, then we don't understand Nature.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EHM is </a:t>
                </a:r>
                <a:r>
                  <a:rPr lang="en-US" sz="24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immutable</a:t>
                </a:r>
                <a:r>
                  <a:rPr lang="en-US" sz="2400" dirty="0"/>
                  <a:t>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its manifestations are manifold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experience </a:t>
                </a:r>
                <a14:m>
                  <m:oMath xmlns:m="http://schemas.openxmlformats.org/officeDocument/2006/math"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each hadron reveals different facets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One piece does not complete a puzzle</a:t>
                </a:r>
                <a:endParaRPr lang="en-GB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  <a:blipFill>
                <a:blip r:embed="rId3"/>
                <a:stretch>
                  <a:fillRect l="-865" t="-803" b="-41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A white puzzle with a missing piece&#10;&#10;Description automatically generated">
            <a:extLst>
              <a:ext uri="{FF2B5EF4-FFF2-40B4-BE49-F238E27FC236}">
                <a16:creationId xmlns:a16="http://schemas.microsoft.com/office/drawing/2014/main" id="{B76BFE6B-3F1C-5CA2-34F0-89BF40EAF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7600" y="5113201"/>
            <a:ext cx="1759665" cy="1460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184408-2AD6-B363-ED3D-5118E6FBD987}"/>
              </a:ext>
            </a:extLst>
          </p:cNvPr>
          <p:cNvSpPr txBox="1"/>
          <p:nvPr/>
        </p:nvSpPr>
        <p:spPr>
          <a:xfrm>
            <a:off x="9407168" y="4842808"/>
            <a:ext cx="2743200" cy="19389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@ FAIR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AMBER @ CERN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</a:t>
            </a:r>
          </a:p>
          <a:p>
            <a:r>
              <a:rPr lang="en-AU" sz="2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EicC</a:t>
            </a:r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&amp; SCT &amp; CEPC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JLab12 &amp; JLab20+</a:t>
            </a:r>
          </a:p>
        </p:txBody>
      </p:sp>
    </p:spTree>
    <p:extLst>
      <p:ext uri="{BB962C8B-B14F-4D97-AF65-F5344CB8AC3E}">
        <p14:creationId xmlns:p14="http://schemas.microsoft.com/office/powerpoint/2010/main" val="42249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C51D-4914-47AB-A4C4-0EB2FA15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687934"/>
            <a:ext cx="10363200" cy="1362075"/>
          </a:xfrm>
        </p:spPr>
        <p:txBody>
          <a:bodyPr/>
          <a:lstStyle/>
          <a:p>
            <a:pPr algn="ctr"/>
            <a:r>
              <a:rPr lang="en-US" sz="5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Faddeev</a:t>
            </a:r>
            <a:r>
              <a:rPr 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Equation for Baryons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9942-9C06-429C-9A11-CD87F032A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7C13-66B6-4B83-A723-6690BB7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3D9B-55CF-4A45-A168-DBDCD44D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936-C505-4AC3-A8E8-F5DDA27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C69F2-F477-4CE3-929E-FDC94C81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1" y="1036917"/>
            <a:ext cx="9648058" cy="3611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96093-9D75-49F5-9ABD-E9C21C619586}"/>
              </a:ext>
            </a:extLst>
          </p:cNvPr>
          <p:cNvSpPr txBox="1"/>
          <p:nvPr/>
        </p:nvSpPr>
        <p:spPr>
          <a:xfrm>
            <a:off x="8336" y="139005"/>
            <a:ext cx="96826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Nucleon mass from a covariant three-quark </a:t>
            </a:r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</a:rPr>
              <a:t>Faddeev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 equation,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G. Eichmann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., Phys. Rev. Lett. 104 (2010) 201601 </a:t>
            </a:r>
          </a:p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u="sng" strike="noStrike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Gravitational Form Factors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Z.-Q. Yao et al., NJU-INP 091/24, 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2409.15547 [hep-</a:t>
            </a:r>
            <a:r>
              <a:rPr lang="en-AU" sz="1400" b="0" i="0" u="sng" strike="noStrike" dirty="0" err="1">
                <a:solidFill>
                  <a:schemeClr val="accent1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l" rtl="0"/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12153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 … remains a challenging numerical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C422A-78B4-41D6-B0B5-79F6EA1E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2400" cy="148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19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 </a:t>
            </a:r>
          </a:p>
        </p:txBody>
      </p:sp>
      <p:pic>
        <p:nvPicPr>
          <p:cNvPr id="8" name="Content Placeholder 7" descr="A person wearing a suit and a hat&#10;&#10;Description automatically generated">
            <a:extLst>
              <a:ext uri="{FF2B5EF4-FFF2-40B4-BE49-F238E27FC236}">
                <a16:creationId xmlns:a16="http://schemas.microsoft.com/office/drawing/2014/main" id="{88F37108-3D58-B7DC-DE7D-C75A15F8B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15" y="1600200"/>
            <a:ext cx="4473769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01D73B-F73B-28D4-9993-A5C21595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101968"/>
            <a:ext cx="2057400" cy="211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Evidently, 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 … remains a challenging numerical problem</a:t>
            </a:r>
          </a:p>
          <a:p>
            <a:r>
              <a:rPr lang="en-US" dirty="0"/>
              <a:t>For many applications, diquark approximation to quark + quark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 phenomena</a:t>
            </a:r>
            <a:r>
              <a:rPr lang="en-US" i="1" dirty="0"/>
              <a:t>, strong diquark correlations exist within baryons</a:t>
            </a:r>
          </a:p>
          <a:p>
            <a:pPr lvl="1"/>
            <a:r>
              <a:rPr lang="en-US" sz="2200" dirty="0"/>
              <a:t>proton and neutron … both scalar and axial-vector diquarks are present</a:t>
            </a:r>
            <a:endParaRPr lang="en-US" sz="2200" i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11638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855502" y="4299994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</a:t>
                </a:r>
                <a:r>
                  <a:rPr lang="en-US" dirty="0" err="1">
                    <a:solidFill>
                      <a:srgbClr val="C00000"/>
                    </a:solidFill>
                  </a:rPr>
                  <a:t>axialvector</a:t>
                </a:r>
                <a:r>
                  <a:rPr lang="en-US" dirty="0">
                    <a:solidFill>
                      <a:srgbClr val="C00000"/>
                    </a:solidFill>
                  </a:rPr>
                  <a:t> (AV)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AV 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502" y="4299994"/>
                <a:ext cx="2590801" cy="2031325"/>
              </a:xfrm>
              <a:prstGeom prst="rect">
                <a:avLst/>
              </a:prstGeom>
              <a:blipFill>
                <a:blip r:embed="rId5"/>
                <a:stretch>
                  <a:fillRect l="-1647" t="-1497" r="-235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2985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176DA1-4D7D-C18E-D77B-74D299F1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101968"/>
            <a:ext cx="2057400" cy="2114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460" y="4211638"/>
            <a:ext cx="3031339" cy="2541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possible, but numerical challenges remain</a:t>
            </a:r>
          </a:p>
          <a:p>
            <a:r>
              <a:rPr lang="en-US" dirty="0"/>
              <a:t>For many applications, diquark approximation to </a:t>
            </a:r>
            <a:r>
              <a:rPr lang="en-US" dirty="0" err="1"/>
              <a:t>quark+quark</a:t>
            </a:r>
            <a:r>
              <a:rPr lang="en-US" dirty="0"/>
              <a:t>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</a:t>
            </a:r>
            <a:r>
              <a:rPr lang="en-US" i="1" dirty="0"/>
              <a:t>: </a:t>
            </a:r>
          </a:p>
          <a:p>
            <a:r>
              <a:rPr lang="en-US" i="1" dirty="0"/>
              <a:t>                 proton wave function is not just S-wave, but contains strong P-wave contributions</a:t>
            </a:r>
          </a:p>
          <a:p>
            <a:pPr marL="0" indent="0">
              <a:buNone/>
            </a:pPr>
            <a:r>
              <a:rPr lang="en-US" i="1" dirty="0"/>
              <a:t>                            baryon wave functions </a:t>
            </a:r>
          </a:p>
          <a:p>
            <a:pPr marL="0" indent="0">
              <a:buNone/>
            </a:pPr>
            <a:r>
              <a:rPr lang="en-US" i="1" dirty="0"/>
              <a:t>                            necessarily contain </a:t>
            </a:r>
          </a:p>
          <a:p>
            <a:pPr marL="0" indent="0">
              <a:buNone/>
            </a:pPr>
            <a:r>
              <a:rPr lang="en-US" i="1" dirty="0"/>
              <a:t>                            orbital angular momentum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canonical normalization dominated by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receives large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     contributions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Non-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make-up </a:t>
                </a:r>
                <a:r>
                  <a:rPr lang="en-AU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blipFill>
                <a:blip r:embed="rId5"/>
                <a:stretch>
                  <a:fillRect l="-1527" t="-1497" r="-954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7205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Parton Distribution Functions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0CC1D3C-C4F1-4BCF-BF52-A34A7773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8614"/>
            <a:ext cx="4872031" cy="365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97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14D1-A11B-4252-AAD1-C1BFF934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Proton and pion distribution functions in counterpoint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323B7-6915-45F4-9DBD-5E09313DF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 lnSpcReduction="10000"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Today, despite enormous expense of time and effort, much must still be learnt before proton and pion structure may be considered understood in terms of DFs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Most simply – 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What are the differences, if any, between the distributions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partons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within the proton and the pion?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question of similarity/difference between proton and pion DFs has particular resonance today as science seeks to explain EHM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How are obvious macroscopic differences between protons and </a:t>
            </a:r>
            <a:r>
              <a:rPr lang="en-US" sz="2000" dirty="0" err="1"/>
              <a:t>pions</a:t>
            </a:r>
            <a:r>
              <a:rPr lang="en-US" sz="2000" dirty="0"/>
              <a:t> expressed in the structural features of these two bound-states?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881FAB-E3D0-4E9C-BBA2-FB13D92E1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82338"/>
            <a:ext cx="5384800" cy="43616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D6ABD-390E-4334-9B50-27DA9578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186F-96F5-4100-B381-8EE2AE33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F68E0-05F0-48F7-89BD-4C304205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5AD88-4FF6-4855-B184-6B008B5F645D}"/>
              </a:ext>
            </a:extLst>
          </p:cNvPr>
          <p:cNvSpPr txBox="1"/>
          <p:nvPr/>
        </p:nvSpPr>
        <p:spPr>
          <a:xfrm>
            <a:off x="6629400" y="162242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8B6F3-D36D-4AF9-B44B-A9B237ADE2E3}"/>
              </a:ext>
            </a:extLst>
          </p:cNvPr>
          <p:cNvSpPr txBox="1"/>
          <p:nvPr/>
        </p:nvSpPr>
        <p:spPr>
          <a:xfrm>
            <a:off x="9296400" y="160986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772E6-DE60-F367-4189-C08289287EAA}"/>
              </a:ext>
            </a:extLst>
          </p:cNvPr>
          <p:cNvSpPr txBox="1"/>
          <p:nvPr/>
        </p:nvSpPr>
        <p:spPr>
          <a:xfrm flipH="1">
            <a:off x="6629400" y="13130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massive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D46D-A3A7-B0C3-6DC0-94FF2DB49847}"/>
              </a:ext>
            </a:extLst>
          </p:cNvPr>
          <p:cNvSpPr txBox="1"/>
          <p:nvPr/>
        </p:nvSpPr>
        <p:spPr>
          <a:xfrm flipH="1">
            <a:off x="9296400" y="1342303"/>
            <a:ext cx="205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almost massless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function of a function&#10;&#10;Description automatically generated">
            <a:extLst>
              <a:ext uri="{FF2B5EF4-FFF2-40B4-BE49-F238E27FC236}">
                <a16:creationId xmlns:a16="http://schemas.microsoft.com/office/drawing/2014/main" id="{9FA6B5C1-D86B-9A5A-F6E7-CEAC1FDF0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75" y="1546335"/>
            <a:ext cx="6842525" cy="4276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069E4-77F0-93CF-0EC5-0EE69FF4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Phenomenology – global fits – of proton valence quark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1BF84-FCC6-3AE0-1CA6-215251318D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676" y="990600"/>
                <a:ext cx="5318526" cy="5118101"/>
              </a:xfrm>
            </p:spPr>
            <p:txBody>
              <a:bodyPr/>
              <a:lstStyle/>
              <a:p>
                <a:r>
                  <a:rPr lang="en-AU" dirty="0"/>
                  <a:t>Example: NNPDF4.0 inferences of proton valence quark DFs</a:t>
                </a:r>
              </a:p>
              <a:p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is unknown on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    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is unknown on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AU" dirty="0"/>
              </a:p>
              <a:p>
                <a:pPr lvl="1"/>
                <a:r>
                  <a:rPr lang="en-AU" sz="2200" dirty="0"/>
                  <a:t>Fits can be negative on these domains</a:t>
                </a:r>
              </a:p>
              <a:p>
                <a:pPr lvl="1"/>
                <a:r>
                  <a:rPr lang="en-AU" sz="2200" dirty="0"/>
                  <a:t>Impossible in theory</a:t>
                </a:r>
              </a:p>
              <a:p>
                <a:r>
                  <a:rPr lang="en-AU" sz="2400" dirty="0"/>
                  <a:t>QCD makes firm predictions on valence-quark domain</a:t>
                </a:r>
              </a:p>
              <a:p>
                <a:r>
                  <a:rPr lang="en-AU" sz="2400" dirty="0"/>
                  <a:t>They are overlooked in agnostic fitting procedures</a:t>
                </a:r>
              </a:p>
              <a:p>
                <a:r>
                  <a:rPr lang="en-AU" sz="2400" dirty="0"/>
                  <a:t>To claim understanding of QCD, reliable path from data to theory DF predictions must be found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1BF84-FCC6-3AE0-1CA6-215251318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676" y="990600"/>
                <a:ext cx="5318526" cy="5118101"/>
              </a:xfrm>
              <a:blipFill>
                <a:blip r:embed="rId3"/>
                <a:stretch>
                  <a:fillRect l="-1489" t="-834" r="-2062" b="-33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D406B-A14C-6426-926F-CB558348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DCE1-F5FF-C280-34D6-FA752D8F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46B71-DDBF-9FA9-6E4C-1C27ABBD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A4602-8551-E36C-E62F-84497BB320DA}"/>
              </a:ext>
            </a:extLst>
          </p:cNvPr>
          <p:cNvSpPr txBox="1"/>
          <p:nvPr/>
        </p:nvSpPr>
        <p:spPr>
          <a:xfrm>
            <a:off x="6553200" y="6015335"/>
            <a:ext cx="26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Far valence domain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6A10C81-25F3-799A-35F4-55EC861387E2}"/>
              </a:ext>
            </a:extLst>
          </p:cNvPr>
          <p:cNvSpPr/>
          <p:nvPr/>
        </p:nvSpPr>
        <p:spPr bwMode="auto">
          <a:xfrm rot="16200000">
            <a:off x="8137546" y="4161632"/>
            <a:ext cx="184111" cy="3657600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78EF-3932-4E67-A2E7-41B49CBC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66800"/>
                <a:ext cx="7239000" cy="4906964"/>
              </a:xfrm>
            </p:spPr>
            <p:txBody>
              <a:bodyPr/>
              <a:lstStyle/>
              <a:p>
                <a:r>
                  <a:rPr lang="en-GB" dirty="0"/>
                  <a:t>Symmetry-preserving analyses using continuum Schwinger function methods (CSMs) deliver hadron scale DFs that agree with QCD constraints</a:t>
                </a:r>
              </a:p>
              <a:p>
                <a:r>
                  <a:rPr lang="en-GB" dirty="0"/>
                  <a:t>Valence-quark degrees-of-freedom carry all hadron’s momentum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>
                  <a:spcBef>
                    <a:spcPts val="900"/>
                  </a:spcBef>
                </a:pPr>
                <a:r>
                  <a:rPr lang="en-GB" dirty="0"/>
                  <a:t>Diquark correlations in proton, induced by EHM</a:t>
                </a:r>
              </a:p>
              <a:p>
                <a:pPr marL="800100" lvl="2" indent="0">
                  <a:buNone/>
                </a:pPr>
                <a:r>
                  <a:rPr lang="en-GB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)≠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200" dirty="0"/>
              </a:p>
              <a:p>
                <a:r>
                  <a:rPr lang="en-US" dirty="0"/>
                  <a:t>Proton and pion valence-quark DFs have markedly different </a:t>
                </a:r>
                <a:r>
                  <a:rPr lang="en-US" dirty="0" err="1"/>
                  <a:t>behaviour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is Nature’s most dilated DF</a:t>
                </a:r>
              </a:p>
              <a:p>
                <a:pPr marL="971550" lvl="1" indent="-514350">
                  <a:buFont typeface="+mj-lt"/>
                  <a:buAutoNum type="romanLcPeriod"/>
                </a:pPr>
                <a:r>
                  <a:rPr lang="en-US" sz="2200" dirty="0"/>
                  <a:t>“Obvious”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behaviour</a:t>
                </a:r>
                <a:r>
                  <a:rPr lang="en-US" sz="2200" dirty="0"/>
                  <a:t> &amp; preservation of this unit difference under evolution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sz="2200" dirty="0"/>
                  <a:t>Also “hidden” = strong EHM-induced broadening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66800"/>
                <a:ext cx="7239000" cy="4906964"/>
              </a:xfrm>
              <a:blipFill>
                <a:blip r:embed="rId2"/>
                <a:stretch>
                  <a:fillRect l="-926" t="-870" r="-1094" b="-248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3C1A-EDA7-4E21-AA0E-FC5C061F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DD44-39F5-4C04-A784-EF22937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24E5-E491-4FC2-8747-B7E6F662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C3599-7F5B-4CCE-B597-90B61AEE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639" y="809179"/>
            <a:ext cx="4158025" cy="545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1C66-BA3E-42A8-9A74-862DF1BB8C3B}"/>
              </a:ext>
            </a:extLst>
          </p:cNvPr>
          <p:cNvSpPr txBox="1"/>
          <p:nvPr/>
        </p:nvSpPr>
        <p:spPr>
          <a:xfrm>
            <a:off x="10668000" y="3962400"/>
            <a:ext cx="1225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 in proton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 in proton</a:t>
            </a:r>
          </a:p>
          <a:p>
            <a:r>
              <a:rPr lang="en-GB" dirty="0">
                <a:solidFill>
                  <a:srgbClr val="008000"/>
                </a:solidFill>
              </a:rPr>
              <a:t>u in pion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BF20-1E83-4DF8-ABA2-1E5DB77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4600"/>
            <a:ext cx="4267200" cy="44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7DCED-124A-4582-8812-6C73F4E9200F}"/>
              </a:ext>
            </a:extLst>
          </p:cNvPr>
          <p:cNvSpPr txBox="1"/>
          <p:nvPr/>
        </p:nvSpPr>
        <p:spPr>
          <a:xfrm>
            <a:off x="609600" y="622626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1AA22-F929-4622-8A50-336203DF1A20}"/>
              </a:ext>
            </a:extLst>
          </p:cNvPr>
          <p:cNvSpPr txBox="1"/>
          <p:nvPr/>
        </p:nvSpPr>
        <p:spPr>
          <a:xfrm>
            <a:off x="10909128" y="1851026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A8A5-E840-4859-B4F6-3DE6455B6A35}"/>
              </a:ext>
            </a:extLst>
          </p:cNvPr>
          <p:cNvSpPr txBox="1"/>
          <p:nvPr/>
        </p:nvSpPr>
        <p:spPr>
          <a:xfrm>
            <a:off x="10788564" y="5042439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B5EB4-CE17-4FEF-B393-4EEC6E2E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pion distribution functions in counterpoint</a:t>
            </a:r>
            <a:br>
              <a:rPr lang="en-US" dirty="0"/>
            </a:br>
            <a:r>
              <a:rPr lang="en-GB" dirty="0"/>
              <a:t>– </a:t>
            </a:r>
            <a:r>
              <a:rPr lang="en-US" dirty="0"/>
              <a:t>glue and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685D-58C8-48CA-A1E0-2055B1D65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906964"/>
          </a:xfrm>
        </p:spPr>
        <p:txBody>
          <a:bodyPr/>
          <a:lstStyle/>
          <a:p>
            <a:r>
              <a:rPr lang="en-US" dirty="0"/>
              <a:t>Predicted glue-in-pion DF is confirmed by recent </a:t>
            </a:r>
            <a:r>
              <a:rPr lang="en-US" dirty="0" err="1"/>
              <a:t>lQCD</a:t>
            </a:r>
            <a:r>
              <a:rPr lang="en-US" dirty="0"/>
              <a:t> calculation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1400" dirty="0"/>
              <a:t>[</a:t>
            </a:r>
            <a:r>
              <a:rPr lang="en-US" sz="1400" i="1" dirty="0"/>
              <a:t>Regarding the distribution of glue in the pion</a:t>
            </a:r>
            <a:r>
              <a:rPr lang="en-US" sz="1400" dirty="0"/>
              <a:t>, Lei Chang (</a:t>
            </a:r>
            <a:r>
              <a:rPr lang="en-US" sz="1400" dirty="0" err="1"/>
              <a:t>常雷</a:t>
            </a:r>
            <a:r>
              <a:rPr lang="en-US" sz="1400" dirty="0"/>
              <a:t>) and Craig D Roberts, e-Print: 2106.08451 [hep-</a:t>
            </a:r>
            <a:r>
              <a:rPr lang="en-US" sz="1400" dirty="0" err="1"/>
              <a:t>ph</a:t>
            </a:r>
            <a:r>
              <a:rPr lang="en-US" sz="1400" dirty="0"/>
              <a:t>], Chin. Phys. Lett. 38 (8) (2021) 081101/1-6]</a:t>
            </a:r>
          </a:p>
          <a:p>
            <a:r>
              <a:rPr lang="en-US" dirty="0"/>
              <a:t>Glue-in-π DF possess significantly more support on the valence domain than the glue-in-p DF </a:t>
            </a:r>
          </a:p>
          <a:p>
            <a:r>
              <a:rPr lang="en-US" dirty="0"/>
              <a:t>Sea-in-π DF possess significantly more support on the valence domain than sea-in-p DFs.</a:t>
            </a:r>
          </a:p>
          <a:p>
            <a:r>
              <a:rPr lang="en-US" i="1" dirty="0"/>
              <a:t>s</a:t>
            </a:r>
            <a:r>
              <a:rPr lang="en-US" dirty="0"/>
              <a:t> and </a:t>
            </a:r>
            <a:r>
              <a:rPr lang="en-US" i="1" dirty="0"/>
              <a:t>c</a:t>
            </a:r>
            <a:r>
              <a:rPr lang="en-US" dirty="0"/>
              <a:t> sea DFs are commensurate in size with those of the light-quark sea DFs</a:t>
            </a:r>
          </a:p>
          <a:p>
            <a:r>
              <a:rPr lang="en-US" dirty="0"/>
              <a:t>For s-and c-quarks, too, the pion DFs possess significantly greater support on the valence domain than the kindred proton DFs. </a:t>
            </a:r>
          </a:p>
          <a:p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These outcomes are measurable expressions of EHM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0AC8-17A5-4881-9E22-953B66E5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C64A7-49C7-403F-B94C-9E04EC33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6E492-6489-4709-BBD5-B822FA3F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Chart, line chart, histogram&#10;&#10;Description automatically generated">
            <a:extLst>
              <a:ext uri="{FF2B5EF4-FFF2-40B4-BE49-F238E27FC236}">
                <a16:creationId xmlns:a16="http://schemas.microsoft.com/office/drawing/2014/main" id="{48E632F3-A0A9-4F28-90F9-118E39C1B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683872"/>
            <a:ext cx="2924175" cy="59455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CA2D86-7EA5-49B2-8F69-22252813D0DD}"/>
              </a:ext>
            </a:extLst>
          </p:cNvPr>
          <p:cNvCxnSpPr>
            <a:cxnSpLocks/>
          </p:cNvCxnSpPr>
          <p:nvPr/>
        </p:nvCxnSpPr>
        <p:spPr bwMode="auto">
          <a:xfrm flipV="1">
            <a:off x="8229600" y="1524000"/>
            <a:ext cx="3124200" cy="1072753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05BF39-9344-4C52-A00A-57791A162B6E}"/>
              </a:ext>
            </a:extLst>
          </p:cNvPr>
          <p:cNvCxnSpPr>
            <a:cxnSpLocks/>
          </p:cNvCxnSpPr>
          <p:nvPr/>
        </p:nvCxnSpPr>
        <p:spPr bwMode="auto">
          <a:xfrm>
            <a:off x="8153400" y="3341291"/>
            <a:ext cx="3276600" cy="521891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BAA48F-D431-4862-B101-8ADE5F15E2C3}"/>
              </a:ext>
            </a:extLst>
          </p:cNvPr>
          <p:cNvCxnSpPr>
            <a:cxnSpLocks/>
          </p:cNvCxnSpPr>
          <p:nvPr/>
        </p:nvCxnSpPr>
        <p:spPr bwMode="auto">
          <a:xfrm>
            <a:off x="8001000" y="5158384"/>
            <a:ext cx="3352800" cy="480415"/>
          </a:xfrm>
          <a:prstGeom prst="straightConnector1">
            <a:avLst/>
          </a:prstGeom>
          <a:ln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9FCB-5499-4A21-B90E-B23493A6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/>
              <a:t>Diquarks &amp; Deep Inelastic Scattering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9846F-B925-466D-A91F-C9AA7CBBED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744792"/>
                <a:ext cx="6705600" cy="4525963"/>
              </a:xfrm>
            </p:spPr>
            <p:txBody>
              <a:bodyPr/>
              <a:lstStyle/>
              <a:p>
                <a:r>
                  <a:rPr lang="en-GB" dirty="0"/>
                  <a:t>The ratio of neutron and proton structure functions at large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is keen discriminator between competing pictures of proton structure</a:t>
                </a:r>
              </a:p>
              <a:p>
                <a:r>
                  <a:rPr lang="en-GB" dirty="0"/>
                  <a:t>Example: </a:t>
                </a:r>
              </a:p>
              <a:p>
                <a:pPr lvl="1"/>
                <a:r>
                  <a:rPr lang="en-GB" b="0" dirty="0"/>
                  <a:t>Only scalar diquark in the proton (no axial-vector):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sSubSup>
                                  <m:sSubSup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den>
                            </m:f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correlations in the proton wave function (SU(4) spin-flavour)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GB" dirty="0"/>
              </a:p>
              <a:p>
                <a:r>
                  <a:rPr lang="en-GB" dirty="0"/>
                  <a:t>Experiments have been trying to deliver reliable data on this ratio for fifty years!</a:t>
                </a:r>
              </a:p>
              <a:p>
                <a:r>
                  <a:rPr lang="en-GB" dirty="0"/>
                  <a:t>MARATHON – a more-than ten-year effort, using a tritium target at JLab, has delivered precise results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19846F-B925-466D-A91F-C9AA7CBBED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744792"/>
                <a:ext cx="6705600" cy="4525963"/>
              </a:xfrm>
              <a:blipFill>
                <a:blip r:embed="rId2"/>
                <a:stretch>
                  <a:fillRect l="-1000" t="-942" r="-1545" b="-8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D95CE-7F45-4DDA-B3D9-45B3C10A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A1AA-99E4-4E4E-B9A1-741CF3EB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6A633-676E-4288-BE7D-DC3F40B7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52010-944D-4A35-A5E2-7B31FF9FC613}"/>
              </a:ext>
            </a:extLst>
          </p:cNvPr>
          <p:cNvSpPr txBox="1"/>
          <p:nvPr/>
        </p:nvSpPr>
        <p:spPr>
          <a:xfrm>
            <a:off x="2667000" y="5590441"/>
            <a:ext cx="489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D. Abrams</a:t>
            </a:r>
            <a:r>
              <a:rPr lang="en-US" sz="1200" b="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, et al., Measurement of the Nucleon Fn2/Fp2</a:t>
            </a:r>
            <a:r>
              <a:rPr lang="en-US" sz="1200" i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1200" b="0" i="1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Structure Function Ratio by the Jefferson Lab MARATHON Tritium/Helium-3 Deep Inelastic Scattering Experiment – 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arXiv:2104.05850 [hep-ex], </a:t>
            </a:r>
          </a:p>
          <a:p>
            <a:r>
              <a:rPr lang="en-US" sz="1200" b="0" dirty="0">
                <a:solidFill>
                  <a:schemeClr val="accent2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Phys. Rev. Lett. (2022) in press. </a:t>
            </a:r>
            <a:endParaRPr lang="en-US" dirty="0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1E732AC-1095-4334-B0C4-3E1F29EAF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87" y="1552574"/>
            <a:ext cx="4445982" cy="47244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0AFFB1-BB6C-4B93-926D-8114C116CB75}"/>
              </a:ext>
            </a:extLst>
          </p:cNvPr>
          <p:cNvCxnSpPr/>
          <p:nvPr/>
        </p:nvCxnSpPr>
        <p:spPr bwMode="auto">
          <a:xfrm flipV="1">
            <a:off x="6858000" y="3124200"/>
            <a:ext cx="3886200" cy="1752600"/>
          </a:xfrm>
          <a:prstGeom prst="straightConnector1">
            <a:avLst/>
          </a:prstGeom>
          <a:ln>
            <a:solidFill>
              <a:srgbClr val="003399"/>
            </a:solidFill>
            <a:prstDash val="lgDash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515BA21-A867-42A0-8DF5-663AAFFF46B1}"/>
              </a:ext>
            </a:extLst>
          </p:cNvPr>
          <p:cNvSpPr/>
          <p:nvPr/>
        </p:nvSpPr>
        <p:spPr bwMode="auto">
          <a:xfrm>
            <a:off x="11754464" y="379033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7A98F9-A537-A3ED-C57E-D366BE5FBADE}"/>
              </a:ext>
            </a:extLst>
          </p:cNvPr>
          <p:cNvCxnSpPr>
            <a:cxnSpLocks/>
          </p:cNvCxnSpPr>
          <p:nvPr/>
        </p:nvCxnSpPr>
        <p:spPr bwMode="auto">
          <a:xfrm flipV="1">
            <a:off x="11540989" y="3919545"/>
            <a:ext cx="228600" cy="6858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8212A0-9DF2-362A-DA72-2832A2CAE784}"/>
                  </a:ext>
                </a:extLst>
              </p:cNvPr>
              <p:cNvSpPr txBox="1"/>
              <p:nvPr/>
            </p:nvSpPr>
            <p:spPr>
              <a:xfrm>
                <a:off x="11060929" y="4490600"/>
                <a:ext cx="9601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only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8212A0-9DF2-362A-DA72-2832A2CAE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929" y="4490600"/>
                <a:ext cx="960119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3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3483-12AC-4649-9DA1-F5A9D8F5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Neutron/Proton structure function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</p:spPr>
            <p:txBody>
              <a:bodyPr/>
              <a:lstStyle/>
              <a:p>
                <a:r>
                  <a:rPr lang="en-US" dirty="0"/>
                  <a:t>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diquarks in proton wave function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is measure of EHM </a:t>
                </a:r>
              </a:p>
              <a:p>
                <a:r>
                  <a:rPr lang="en-GB" dirty="0"/>
                  <a:t>Structure function ratio is clear window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+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Comparison with MARATHON data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</a:t>
                </a:r>
                <a:r>
                  <a:rPr lang="en-US" sz="1400" dirty="0">
                    <a:solidFill>
                      <a:srgbClr val="CC9900"/>
                    </a:solidFill>
                  </a:rPr>
                  <a:t>D. Abrams,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et al</a:t>
                </a:r>
                <a:r>
                  <a:rPr lang="en-US" sz="1400" dirty="0">
                    <a:solidFill>
                      <a:srgbClr val="CC9900"/>
                    </a:solidFill>
                  </a:rPr>
                  <a:t>., Measurement of Nucleon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1400" b="0" i="1" smtClean="0">
                        <a:solidFill>
                          <a:srgbClr val="CC99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rgbClr val="CC9900"/>
                    </a:solidFill>
                  </a:rPr>
                  <a:t>Structure Function Ratio by the Jefferson Lab MARATHON Tritium/Helium-3 Deep Inelastic Scattering Experiment – arXiv:2104.05850 [hep-ex], Phys. Rev. Lett. (2022)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in press</a:t>
                </a:r>
                <a:r>
                  <a:rPr lang="en-US" sz="1400" dirty="0"/>
                  <a:t>]</a:t>
                </a:r>
              </a:p>
              <a:p>
                <a:pPr marL="285750"/>
                <a:r>
                  <a:rPr lang="en-US" sz="2000" dirty="0"/>
                  <a:t>Agreement with modern data on entire x-domain – parameter-free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  <a:blipFill>
                <a:blip r:embed="rId2"/>
                <a:stretch>
                  <a:fillRect l="-1010" t="-884" b="-39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89E2-E864-4FFD-A1DF-E12206CC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AE69-9E3E-425D-B4CF-B391C8E2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1A5A-7F5C-46BD-AC18-F7EE7A35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CC89464-7B61-4B4D-B767-A6D0CD024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02" y="2761457"/>
            <a:ext cx="4638198" cy="31821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3D8893-669C-421C-977B-75BE708A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9" y="2362200"/>
            <a:ext cx="3979333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941B5-59AF-4621-BC9F-0005FC71BB88}"/>
              </a:ext>
            </a:extLst>
          </p:cNvPr>
          <p:cNvSpPr txBox="1"/>
          <p:nvPr/>
        </p:nvSpPr>
        <p:spPr>
          <a:xfrm>
            <a:off x="6477000" y="592517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models of nucleon might be consistent with available data is 1/141,000</a:t>
            </a:r>
            <a:endParaRPr lang="en-GB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912B4F-C3A6-4E47-9D86-5D8486710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29800" y="5105400"/>
            <a:ext cx="1651001" cy="9328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3EE6DF4C-12EA-4BDD-9F0F-9F3AF9505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7" y="451417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/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axial-vector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blipFill>
                <a:blip r:embed="rId6"/>
                <a:stretch>
                  <a:fillRect l="-1412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37544DB-462F-4995-8033-56BC19CD1BFA}"/>
              </a:ext>
            </a:extLst>
          </p:cNvPr>
          <p:cNvSpPr txBox="1"/>
          <p:nvPr/>
        </p:nvSpPr>
        <p:spPr>
          <a:xfrm flipH="1">
            <a:off x="8229600" y="3033999"/>
            <a:ext cx="208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Sea quark dominance on x&lt;0.2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28C0BD-4A6E-4E92-8EE4-22C79214C546}"/>
              </a:ext>
            </a:extLst>
          </p:cNvPr>
          <p:cNvSpPr txBox="1"/>
          <p:nvPr/>
        </p:nvSpPr>
        <p:spPr>
          <a:xfrm flipH="1">
            <a:off x="8153400" y="4789192"/>
            <a:ext cx="320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CC9900"/>
                </a:solidFill>
              </a:rPr>
              <a:t>Valence quark dominance on x&gt;0.2</a:t>
            </a:r>
            <a:endParaRPr lang="en-US" sz="1600" b="1" i="1" dirty="0">
              <a:solidFill>
                <a:srgbClr val="CC99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BEE42-85C0-4C9C-A698-568B8FD75069}"/>
              </a:ext>
            </a:extLst>
          </p:cNvPr>
          <p:cNvSpPr txBox="1"/>
          <p:nvPr/>
        </p:nvSpPr>
        <p:spPr>
          <a:xfrm>
            <a:off x="304800" y="5697933"/>
            <a:ext cx="618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</a:rPr>
              <a:t>🎆 Valence quark ratio in the proton,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Zhu-Fang Cui,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Daniele Binosi, Lei Chang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(</a:t>
            </a:r>
            <a:r>
              <a:rPr lang="ja-JP" altLang="en-US" sz="1200" b="0" i="0" dirty="0">
                <a:solidFill>
                  <a:srgbClr val="000000"/>
                </a:solidFill>
                <a:effectLst/>
              </a:rPr>
              <a:t>常雷</a:t>
            </a:r>
            <a:r>
              <a:rPr lang="en-US" altLang="ja-JP" sz="1200" b="0" i="0" dirty="0">
                <a:solidFill>
                  <a:srgbClr val="000000"/>
                </a:solidFill>
                <a:effectLst/>
              </a:rPr>
              <a:t>)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Craig D. Roberts and Sebastian M. Schmidt,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7"/>
              </a:rPr>
              <a:t>NJU-INP 049/21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e-print: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2108.11493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hlinkClick r:id="rId8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]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Chin. Phys. Lett. 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Express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1" i="0" dirty="0">
                <a:solidFill>
                  <a:srgbClr val="212121"/>
                </a:solidFill>
                <a:effectLst/>
              </a:rPr>
              <a:t>39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(04) (2022) 041401/1-5: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9"/>
              </a:rPr>
              <a:t>Express Letter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endParaRPr lang="en-US" sz="12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1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4CEB1-C651-6416-DF6D-6FAFFC82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“Intrinsic” Charm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B0D83-6331-BC60-C6E2-817DA25EA1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7186" y="1066800"/>
                <a:ext cx="11107614" cy="4525963"/>
              </a:xfrm>
            </p:spPr>
            <p:txBody>
              <a:bodyPr/>
              <a:lstStyle/>
              <a:p>
                <a:r>
                  <a:rPr lang="en-AU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CSM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32</m:t>
                    </m:r>
                    <m:d>
                      <m:dPr>
                        <m:ctrlP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05</m:t>
                        </m:r>
                      </m:e>
                    </m:d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 smtClean="0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bSup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86</m:t>
                    </m:r>
                    <m:d>
                      <m:d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06</m:t>
                        </m:r>
                      </m:e>
                    </m:d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i="1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  cf</a:t>
                </a:r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. Phen. fits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7</m:t>
                    </m:r>
                    <m:d>
                      <m:d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ln w="0"/>
                    <a:solidFill>
                      <a:schemeClr val="accent3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i="1">
                                <a:ln w="0"/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sup>
                    </m:sSubSup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i="1" smtClean="0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5</m:t>
                    </m:r>
                    <m:d>
                      <m:dPr>
                        <m:ctrlPr>
                          <a:rPr lang="en-AU" i="1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smtClean="0">
                            <a:ln w="0"/>
                            <a:solidFill>
                              <a:schemeClr val="accent3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en-AU" i="1">
                        <a:ln w="0"/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>
                  <a:ln w="0"/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scale whereat valence quasiparticle degrees-of-freedom carry all measurable hadron properties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, Fock space components, which might be interpreted as intrinsic charm, are sublimated into nonperturbatively computed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 Schwinger functions</a:t>
                </a:r>
              </a:p>
              <a:p>
                <a:r>
                  <a:rPr lang="en-US" dirty="0"/>
                  <a:t>Significant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quark momentum fraction obtained under nonperturbative evolution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without recourse to “intrinsic charm” </a:t>
                </a:r>
              </a:p>
              <a:p>
                <a:r>
                  <a:rPr lang="en-US" dirty="0"/>
                  <a:t>Outcome largely independent of explicit form of nonperturbative</a:t>
                </a:r>
                <a:r>
                  <a:rPr lang="en-US" b="1" dirty="0"/>
                  <a:t> </a:t>
                </a:r>
                <a:r>
                  <a:rPr lang="en-US" dirty="0"/>
                  <a:t>effective charge 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Recent claims of “intrinsic charm discovery” might be overstated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Notwithstanding size of predicted fractions, CSM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have sea quark profiles.</a:t>
                </a:r>
              </a:p>
              <a:p>
                <a:r>
                  <a:rPr lang="en-US" dirty="0"/>
                  <a:t>One is thus led to re-evaluate what is meant by intrinsic charm in any hadron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6B0D83-6331-BC60-C6E2-817DA25EA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186" y="1066800"/>
                <a:ext cx="11107614" cy="4525963"/>
              </a:xfrm>
              <a:blipFill>
                <a:blip r:embed="rId2"/>
                <a:stretch>
                  <a:fillRect l="-933" r="-1207" b="-1576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6E30F-9E95-EB26-6B74-75DACF58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C144-A93A-8E9F-1CD4-9B3998E88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42EFB-8A17-0220-EE02-228E2868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02C16-6B68-AEE4-587B-A535619E189B}"/>
              </a:ext>
            </a:extLst>
          </p:cNvPr>
          <p:cNvSpPr txBox="1"/>
          <p:nvPr/>
        </p:nvSpPr>
        <p:spPr>
          <a:xfrm>
            <a:off x="0" y="0"/>
            <a:ext cx="5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54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person wearing a suit and a hat&#10;&#10;Description automatically generated">
            <a:extLst>
              <a:ext uri="{FF2B5EF4-FFF2-40B4-BE49-F238E27FC236}">
                <a16:creationId xmlns:a16="http://schemas.microsoft.com/office/drawing/2014/main" id="{336748CE-9F91-3754-538F-FD417AA3A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9115" y="1600200"/>
            <a:ext cx="44737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</a:t>
            </a:r>
            <a:b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… that physics might answer in the foreseeable future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0972800" cy="4525963"/>
              </a:xfrm>
            </p:spPr>
            <p:txBody>
              <a:bodyPr/>
              <a:lstStyle/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 is the origin of the nuclear-physics mass scale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proton mass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that characterises all </a:t>
                </a:r>
                <a:r>
                  <a:rPr lang="en-AU" sz="3200">
                    <a:solidFill>
                      <a:schemeClr val="accent1">
                        <a:lumMod val="75000"/>
                      </a:schemeClr>
                    </a:solidFill>
                  </a:rPr>
                  <a:t>visible matter</a:t>
                </a: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Whatever it is, why is the pion seemingly oblivious?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How is this phenomenon expressed in measurable quantities?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The expressions are (almost) certainly system specific!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0972800" cy="4525963"/>
              </a:xfrm>
              <a:blipFill>
                <a:blip r:embed="rId3"/>
                <a:stretch>
                  <a:fillRect l="-1222" t="-17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968C9-E007-2D79-F685-FD228EFAB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52C0-67C6-5074-2C90-DD5CF041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74" y="4413952"/>
            <a:ext cx="11097684" cy="13620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Proton Gravitational Form Factors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CA452-68A2-0E5B-E1C8-E7F1CFD14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F8E37-53F2-72D0-F491-B48E7EA2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B5A7-AFC5-0C39-03FE-3C20A518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14CCA-6163-6EC6-3CAE-20CC332F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33A035-C32F-C106-6004-7D641E6CA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931" y="791883"/>
            <a:ext cx="9900138" cy="31067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49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letters and numbers&#10;&#10;Description automatically generated">
            <a:extLst>
              <a:ext uri="{FF2B5EF4-FFF2-40B4-BE49-F238E27FC236}">
                <a16:creationId xmlns:a16="http://schemas.microsoft.com/office/drawing/2014/main" id="{55FD4D67-EA58-41CE-35B1-6DFD7DAA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781550"/>
            <a:ext cx="4882399" cy="1267460"/>
          </a:xfrm>
          <a:prstGeom prst="rect">
            <a:avLst/>
          </a:prstGeom>
        </p:spPr>
      </p:pic>
      <p:pic>
        <p:nvPicPr>
          <p:cNvPr id="8" name="Picture 7" descr="A diagram of a circuit&#10;&#10;Description automatically generated">
            <a:extLst>
              <a:ext uri="{FF2B5EF4-FFF2-40B4-BE49-F238E27FC236}">
                <a16:creationId xmlns:a16="http://schemas.microsoft.com/office/drawing/2014/main" id="{0B626ABA-3FD9-E446-4BC4-C72CD57DF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69" y="762000"/>
            <a:ext cx="8192262" cy="2165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9E0CC-5A01-A5AE-43CC-B47C0723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Nucleon Gravitational Form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237E8A-2FAE-5D6D-17E4-F6C5A36381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789236"/>
                <a:ext cx="10972800" cy="3611564"/>
              </a:xfrm>
            </p:spPr>
            <p:txBody>
              <a:bodyPr/>
              <a:lstStyle/>
              <a:p>
                <a:r>
                  <a:rPr lang="en-AU" dirty="0"/>
                  <a:t>Current … compared with meson and baryon electromagnetic form factors, only new element is the dressed graviton + quark vertex,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AU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  <m:sup>
                        <m:r>
                          <a:rPr lang="en-AU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endParaRPr lang="en-AU" dirty="0"/>
              </a:p>
              <a:p>
                <a:r>
                  <a:rPr lang="en-AU" dirty="0"/>
                  <a:t>Determined in </a:t>
                </a:r>
              </a:p>
              <a:p>
                <a:pPr marL="400050" lvl="1" indent="0">
                  <a:buNone/>
                </a:pPr>
                <a:r>
                  <a:rPr lang="en-AU" b="0" i="1" dirty="0">
                    <a:solidFill>
                      <a:srgbClr val="212121"/>
                    </a:solidFill>
                    <a:effectLst/>
                  </a:rPr>
                  <a:t>Pion and kaon electromagnetic and gravitational form factors</a:t>
                </a:r>
                <a:r>
                  <a:rPr lang="en-AU" b="0" i="0" dirty="0">
                    <a:solidFill>
                      <a:srgbClr val="212121"/>
                    </a:solidFill>
                    <a:effectLst/>
                  </a:rPr>
                  <a:t>, Yin-Zhen Xu (</a:t>
                </a:r>
                <a:r>
                  <a:rPr lang="ja-JP" altLang="en-US" b="0" i="0" dirty="0">
                    <a:solidFill>
                      <a:srgbClr val="212121"/>
                    </a:solidFill>
                    <a:effectLst/>
                  </a:rPr>
                  <a:t>徐胤禛</a:t>
                </a:r>
                <a:r>
                  <a:rPr lang="en-US" altLang="ja-JP" b="0" i="0" dirty="0">
                    <a:solidFill>
                      <a:srgbClr val="212121"/>
                    </a:solidFill>
                    <a:effectLst/>
                  </a:rPr>
                  <a:t>) </a:t>
                </a:r>
                <a:r>
                  <a:rPr lang="en-US" altLang="ja-JP" b="0" i="1" dirty="0">
                    <a:solidFill>
                      <a:srgbClr val="212121"/>
                    </a:solidFill>
                    <a:effectLst/>
                  </a:rPr>
                  <a:t>et al</a:t>
                </a:r>
                <a:r>
                  <a:rPr lang="en-US" altLang="ja-JP" b="0" i="0" dirty="0">
                    <a:solidFill>
                      <a:srgbClr val="212121"/>
                    </a:solidFill>
                    <a:effectLst/>
                  </a:rPr>
                  <a:t>.</a:t>
                </a:r>
                <a:r>
                  <a:rPr lang="en-AU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b="0" i="0" u="sng" strike="noStrike" dirty="0">
                    <a:solidFill>
                      <a:srgbClr val="212121"/>
                    </a:solidFill>
                    <a:effectLst/>
                    <a:hlinkClick r:id="rId4"/>
                  </a:rPr>
                  <a:t>e-Print: 2311.14832 [hep-</a:t>
                </a:r>
                <a:r>
                  <a:rPr lang="en-AU" b="0" i="0" u="sng" strike="noStrike" dirty="0" err="1">
                    <a:solidFill>
                      <a:srgbClr val="212121"/>
                    </a:solidFill>
                    <a:effectLst/>
                    <a:hlinkClick r:id="rId4"/>
                  </a:rPr>
                  <a:t>ph</a:t>
                </a:r>
                <a:r>
                  <a:rPr lang="en-AU" b="0" i="0" u="sng" strike="noStrike" dirty="0">
                    <a:solidFill>
                      <a:srgbClr val="212121"/>
                    </a:solidFill>
                    <a:effectLst/>
                    <a:hlinkClick r:id="rId4"/>
                  </a:rPr>
                  <a:t>]</a:t>
                </a:r>
                <a:r>
                  <a:rPr lang="en-AU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b="0" i="0" u="sng" strike="noStrike" dirty="0">
                    <a:solidFill>
                      <a:srgbClr val="212121"/>
                    </a:solidFill>
                    <a:effectLst/>
                    <a:hlinkClick r:id="rId5"/>
                  </a:rPr>
                  <a:t>Eur. Phys. J. C </a:t>
                </a:r>
                <a:r>
                  <a:rPr lang="en-AU" b="1" i="0" u="sng" strike="noStrike" dirty="0">
                    <a:solidFill>
                      <a:srgbClr val="212121"/>
                    </a:solidFill>
                    <a:effectLst/>
                    <a:hlinkClick r:id="rId5"/>
                  </a:rPr>
                  <a:t>84</a:t>
                </a:r>
                <a:r>
                  <a:rPr lang="en-AU" b="0" i="0" u="sng" strike="noStrike" dirty="0">
                    <a:solidFill>
                      <a:srgbClr val="212121"/>
                    </a:solidFill>
                    <a:effectLst/>
                    <a:hlinkClick r:id="rId5"/>
                  </a:rPr>
                  <a:t> (2024) 2, 191/1-13</a:t>
                </a:r>
                <a:endParaRPr lang="en-AU" b="0" i="0" dirty="0">
                  <a:solidFill>
                    <a:srgbClr val="212121"/>
                  </a:solidFill>
                  <a:effectLst/>
                </a:endParaRPr>
              </a:p>
              <a:p>
                <a:r>
                  <a:rPr lang="en-AU" dirty="0"/>
                  <a:t>Current …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237E8A-2FAE-5D6D-17E4-F6C5A36381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789236"/>
                <a:ext cx="10972800" cy="3611564"/>
              </a:xfrm>
              <a:blipFill>
                <a:blip r:embed="rId6"/>
                <a:stretch>
                  <a:fillRect l="-611" t="-118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93518-F747-7D0A-B563-9DC94C786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CFAC-C5D3-19AC-A807-7A0E7B435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46364-DF37-0FC2-7978-2C1EBF48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421B29-D70A-75C8-6184-8DA364F0E452}"/>
                  </a:ext>
                </a:extLst>
              </p:cNvPr>
              <p:cNvSpPr txBox="1"/>
              <p:nvPr/>
            </p:nvSpPr>
            <p:spPr>
              <a:xfrm>
                <a:off x="7957398" y="4902875"/>
                <a:ext cx="4234429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mass distribution form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spin distribution form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pressure distribution form factor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A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421B29-D70A-75C8-6184-8DA364F0E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398" y="4902875"/>
                <a:ext cx="4234429" cy="2031325"/>
              </a:xfrm>
              <a:prstGeom prst="rect">
                <a:avLst/>
              </a:prstGeom>
              <a:blipFill>
                <a:blip r:embed="rId7"/>
                <a:stretch>
                  <a:fillRect l="-863" t="-1497" r="-43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AAAE04-43BD-A86F-9E97-99ED8F014A03}"/>
              </a:ext>
            </a:extLst>
          </p:cNvPr>
          <p:cNvCxnSpPr/>
          <p:nvPr/>
        </p:nvCxnSpPr>
        <p:spPr bwMode="auto">
          <a:xfrm>
            <a:off x="7320798" y="6178551"/>
            <a:ext cx="1975602" cy="280572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5E86A3-D99B-BB07-7BAC-B0FF9334C9E0}"/>
              </a:ext>
            </a:extLst>
          </p:cNvPr>
          <p:cNvSpPr txBox="1"/>
          <p:nvPr/>
        </p:nvSpPr>
        <p:spPr>
          <a:xfrm>
            <a:off x="2133600" y="5973764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Last unknown/unmeasured global property of nucleon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7DFD8-D7D6-C260-2000-7F403CD707F9}"/>
              </a:ext>
            </a:extLst>
          </p:cNvPr>
          <p:cNvSpPr txBox="1"/>
          <p:nvPr/>
        </p:nvSpPr>
        <p:spPr>
          <a:xfrm>
            <a:off x="381000" y="5486400"/>
            <a:ext cx="3011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GFFs Accessible via GPDs</a:t>
            </a:r>
          </a:p>
        </p:txBody>
      </p:sp>
    </p:spTree>
    <p:extLst>
      <p:ext uri="{BB962C8B-B14F-4D97-AF65-F5344CB8AC3E}">
        <p14:creationId xmlns:p14="http://schemas.microsoft.com/office/powerpoint/2010/main" val="12527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50815BF-781F-A712-5887-3B671F752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52400"/>
            <a:ext cx="2927753" cy="6535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472F7-CDC9-381E-F4B0-407960016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Predicted GFFs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19741-FC29-D550-ECA2-A1DBBBEC64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696200" cy="4525963"/>
              </a:xfrm>
            </p:spPr>
            <p:txBody>
              <a:bodyPr/>
              <a:lstStyle/>
              <a:p>
                <a:r>
                  <a:rPr lang="en-AU" dirty="0"/>
                  <a:t>Solid curves … CSM </a:t>
                </a:r>
                <a:r>
                  <a:rPr lang="en-AU" dirty="0" err="1"/>
                  <a:t>predicitions</a:t>
                </a:r>
                <a:endParaRPr lang="en-AU" dirty="0"/>
              </a:p>
              <a:p>
                <a:r>
                  <a:rPr lang="en-AU" dirty="0"/>
                  <a:t>Points </a:t>
                </a:r>
                <a:r>
                  <a:rPr lang="en-AU" dirty="0" err="1"/>
                  <a:t>lQCD</a:t>
                </a:r>
                <a:r>
                  <a:rPr lang="en-AU" dirty="0"/>
                  <a:t> results [Hackett:2023rif]</a:t>
                </a:r>
              </a:p>
              <a:p>
                <a:pPr lvl="1"/>
                <a:r>
                  <a:rPr lang="en-AU" sz="2200" dirty="0"/>
                  <a:t>Agreement within (large) lattice uncertainties</a:t>
                </a:r>
              </a:p>
              <a:p>
                <a:r>
                  <a:rPr lang="en-AU" dirty="0"/>
                  <a:t>Symmetry-preserving character of CSM analysis is evident in values of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AU" sz="22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AU" sz="2200" dirty="0"/>
              </a:p>
              <a:p>
                <a:r>
                  <a:rPr lang="en-AU" dirty="0"/>
                  <a:t>With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AU" dirty="0"/>
                  <a:t>, confirm that the anomalous gravitomagnetic moment of a spin-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AU" dirty="0"/>
                  <a:t> system is zero [Kobzarev:1962wt, Teryaev:1999su, Brodsky:2000ii].  </a:t>
                </a:r>
              </a:p>
              <a:p>
                <a:r>
                  <a:rPr lang="en-AU" dirty="0"/>
                  <a:t>nucleon “D-term” … prediction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19741-FC29-D550-ECA2-A1DBBBEC6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696200" cy="4525963"/>
              </a:xfrm>
              <a:blipFill>
                <a:blip r:embed="rId3"/>
                <a:stretch>
                  <a:fillRect l="-1029" t="-943" r="-1267" b="-55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80C1B-658D-DC10-1FCB-6CC09762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A6BFF-09F9-2DC0-28A6-218AFB58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2BC7-F443-3594-B1EF-4142827E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0F25932-3438-2E4A-F7EB-59E3AAF352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dirty="0"/>
                  <a:t>GFF Species Decomposition (scale dependent,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A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AU" b="1" i="0" smtClean="0"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en-AU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0F25932-3438-2E4A-F7EB-59E3AAF352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00" t="-53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2A768-8728-EA28-F40B-CB44E8F4D9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5092277" cy="4525963"/>
              </a:xfrm>
            </p:spPr>
            <p:txBody>
              <a:bodyPr/>
              <a:lstStyle/>
              <a:p>
                <a:r>
                  <a:rPr lang="en-AU" dirty="0"/>
                  <a:t>Considering light quarks alone: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73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Inference from available DVCS data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DVCS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63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r>
                  <a:rPr lang="en-AU" dirty="0"/>
                  <a:t>CSM prediction is also in pointwise agreement with curve inferred from that data … see figure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2A768-8728-EA28-F40B-CB44E8F4D9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5092277" cy="4525963"/>
              </a:xfrm>
              <a:blipFill>
                <a:blip r:embed="rId3"/>
                <a:stretch>
                  <a:fillRect l="-1317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F96D4-5637-46EE-7AC6-C1BEEAAA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2CCC-8A4C-2CC6-2281-182F64F0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18E8D-4649-F134-9678-E5D53149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 descr="A graph of a normalized curve&#10;&#10;Description automatically generated with medium confidence">
            <a:extLst>
              <a:ext uri="{FF2B5EF4-FFF2-40B4-BE49-F238E27FC236}">
                <a16:creationId xmlns:a16="http://schemas.microsoft.com/office/drawing/2014/main" id="{2A9D3936-3891-4FFC-4359-39D2C1B86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77" y="990600"/>
            <a:ext cx="603504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EFB9C-CA89-5160-C393-3446B91B549F}"/>
              </a:ext>
            </a:extLst>
          </p:cNvPr>
          <p:cNvSpPr txBox="1"/>
          <p:nvPr/>
        </p:nvSpPr>
        <p:spPr>
          <a:xfrm>
            <a:off x="6017683" y="5493603"/>
            <a:ext cx="5945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BEG: Inference from existing DVCS data</a:t>
            </a:r>
          </a:p>
          <a:p>
            <a:r>
              <a:rPr lang="en-US" sz="1600" dirty="0"/>
              <a:t>V. D. Burkert, L. </a:t>
            </a:r>
            <a:r>
              <a:rPr lang="en-US" sz="1600" dirty="0" err="1"/>
              <a:t>Elouadrhiri</a:t>
            </a:r>
            <a:r>
              <a:rPr lang="en-US" sz="1600" dirty="0"/>
              <a:t>, F.-X. </a:t>
            </a:r>
            <a:r>
              <a:rPr lang="en-US" sz="1600" dirty="0" err="1"/>
              <a:t>Girod</a:t>
            </a:r>
            <a:r>
              <a:rPr lang="en-US" sz="1600" dirty="0"/>
              <a:t>, </a:t>
            </a:r>
            <a:r>
              <a:rPr lang="en-US" sz="1600" i="1" dirty="0"/>
              <a:t>The pressure</a:t>
            </a:r>
          </a:p>
          <a:p>
            <a:r>
              <a:rPr lang="en-US" sz="1600" i="1" dirty="0"/>
              <a:t>distribution inside the proton</a:t>
            </a:r>
            <a:r>
              <a:rPr lang="en-US" sz="1600" dirty="0"/>
              <a:t>, Nature 557 (7705) (2018) pp. 396–399.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6156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CD8735-7BCA-0DCA-08F4-A59C34D8C5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AU" dirty="0"/>
                  <a:t>GFF Species Decomposition (scale dependent,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𝜻</m:t>
                        </m:r>
                      </m:e>
                      <m:sub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A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AU" b="1" i="0" smtClean="0"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en-AU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4CD8735-7BCA-0DCA-08F4-A59C34D8C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00" t="-53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6AECA-2649-E6C0-F910-EE660E8CCA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7059084" cy="4525963"/>
              </a:xfrm>
            </p:spPr>
            <p:txBody>
              <a:bodyPr/>
              <a:lstStyle/>
              <a:p>
                <a:r>
                  <a:rPr lang="en-US" dirty="0"/>
                  <a:t>CSM prediction – species decomposition, </a:t>
                </a:r>
              </a:p>
              <a:p>
                <a:pPr marL="0" indent="0">
                  <a:buNone/>
                </a:pPr>
                <a:r>
                  <a:rPr lang="en-US" dirty="0"/>
                  <a:t>      for each form factor: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glue</m:t>
                              </m:r>
                            </m:sup>
                          </m:sSup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quark</m:t>
                              </m:r>
                            </m:sup>
                          </m:sSup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constant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>
                        <a:latin typeface="Cambria Math" panose="02040503050406030204" pitchFamily="18" charset="0"/>
                      </a:rPr>
                      <m:t>constant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71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namely, the ratio of </a:t>
                </a:r>
                <a:r>
                  <a:rPr lang="en-US" dirty="0" err="1"/>
                  <a:t>glue:quark</a:t>
                </a:r>
                <a:r>
                  <a:rPr lang="en-US" dirty="0"/>
                  <a:t> contributions is the same</a:t>
                </a:r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-independent number for each form factor</a:t>
                </a:r>
              </a:p>
              <a:p>
                <a:r>
                  <a:rPr lang="en-US" dirty="0" err="1"/>
                  <a:t>lQCD</a:t>
                </a:r>
                <a:r>
                  <a:rPr lang="en-US" dirty="0"/>
                  <a:t> results … see figure</a:t>
                </a:r>
              </a:p>
              <a:p>
                <a:pPr lvl="1"/>
                <a:r>
                  <a:rPr lang="en-US" sz="2200" dirty="0"/>
                  <a:t>Consistent with prediction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200" smtClean="0">
                            <a:latin typeface="Cambria Math" panose="02040503050406030204" pitchFamily="18" charset="0"/>
                          </a:rPr>
                          <m:t>constant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lQCD</m:t>
                        </m:r>
                      </m:sub>
                    </m:sSub>
                    <m:d>
                      <m:d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82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6AECA-2649-E6C0-F910-EE660E8CC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7059084" cy="4525963"/>
              </a:xfrm>
              <a:blipFill>
                <a:blip r:embed="rId3"/>
                <a:stretch>
                  <a:fillRect l="-1123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E9F2A-F7D2-1E10-320F-D4B26E937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0B4A9-2958-1CF6-8E07-CBAC7D3D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7AAB6-3569-68AC-15F5-C7ADA9F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7F35D-0080-C557-1A54-A2C71F1B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8913" y="1346361"/>
            <a:ext cx="4544121" cy="39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FC9988C-E1FF-E003-C83E-4D10813F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2391"/>
            <a:ext cx="3810000" cy="6064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E2D7F-7F8F-1AA2-A60B-CAB5FFA0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dirty="0"/>
              <a:t>Proton Pressure Profiles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B418A-1CCF-FBFD-19E7-C6D729C792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8773"/>
                <a:ext cx="7922684" cy="5135564"/>
              </a:xfrm>
            </p:spPr>
            <p:txBody>
              <a:bodyPr/>
              <a:lstStyle/>
              <a:p>
                <a:r>
                  <a:rPr lang="en-US" dirty="0"/>
                  <a:t>Pressure and shear-force density profiles </a:t>
                </a:r>
              </a:p>
              <a:p>
                <a:r>
                  <a:rPr lang="en-US" dirty="0"/>
                  <a:t>Pion (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) peak values are roughly twice those in the proton</a:t>
                </a:r>
              </a:p>
              <a:p>
                <a:pPr lvl="1"/>
                <a:r>
                  <a:rPr lang="en-US" sz="2200" dirty="0"/>
                  <a:t>Expected because </a:t>
                </a:r>
              </a:p>
              <a:p>
                <a:pPr lvl="2"/>
                <a:r>
                  <a:rPr lang="en-US" sz="2200" dirty="0"/>
                  <a:t>pressures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</a:p>
              <a:p>
                <a:pPr lvl="2"/>
                <a:r>
                  <a:rPr lang="en-US" sz="2200" dirty="0"/>
                  <a:t>similar interior QCD dynamics + more compact object</a:t>
                </a:r>
              </a:p>
              <a:p>
                <a:pPr marL="800100" lvl="2" indent="0">
                  <a:buNone/>
                </a:pPr>
                <a:r>
                  <a:rPr lang="en-US" sz="2200" dirty="0"/>
                  <a:t>    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A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200" b="0" dirty="0"/>
                  <a:t> &amp;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AU" sz="2200" dirty="0"/>
              </a:p>
              <a:p>
                <a:pPr marL="457200" indent="-457200"/>
                <a:r>
                  <a:rPr lang="en-AU" sz="2400" dirty="0"/>
                  <a:t>Scale is order-of-magnitude greater than neutron star core</a:t>
                </a:r>
              </a:p>
              <a:p>
                <a:pPr marL="457200" indent="-457200"/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</m:sSub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81</m:t>
                    </m:r>
                    <m:d>
                      <m:d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d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AU" sz="2400" dirty="0"/>
                  <a:t> 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AU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AU" sz="2400" b="0" i="0" smtClean="0">
                            <a:latin typeface="Cambria Math" panose="02040503050406030204" pitchFamily="18" charset="0"/>
                          </a:rPr>
                          <m:t>ech</m:t>
                        </m:r>
                      </m:sub>
                    </m:sSub>
                    <m:r>
                      <a:rPr lang="en-AU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72</m:t>
                    </m:r>
                    <m:d>
                      <m:d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endParaRPr lang="en-AU" sz="2400" dirty="0"/>
              </a:p>
              <a:p>
                <a:pPr marL="457200" indent="-457200"/>
                <a:r>
                  <a:rPr lang="en-AU" sz="2400" dirty="0"/>
                  <a:t>Species decomposition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400" dirty="0"/>
                  <a:t>)</a:t>
                </a:r>
              </a:p>
              <a:p>
                <a:pPr marL="857250" lvl="1" indent="-457200"/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62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r>
                      <a:rPr lang="en-AU" sz="22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52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endParaRPr lang="en-AU" sz="2200" dirty="0"/>
              </a:p>
              <a:p>
                <a:pPr marL="857250" lvl="1" indent="-457200"/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mech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55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r>
                      <a:rPr lang="en-AU" sz="2200" i="1" dirty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AU" sz="2200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mech</m:t>
                        </m:r>
                      </m:sub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47</m:t>
                    </m:r>
                    <m:d>
                      <m:d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sSub>
                      <m:sSub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200" b="0" i="0" smtClean="0">
                            <a:latin typeface="Cambria Math" panose="02040503050406030204" pitchFamily="18" charset="0"/>
                          </a:rPr>
                          <m:t>ch</m:t>
                        </m:r>
                      </m:sub>
                    </m:sSub>
                  </m:oMath>
                </a14:m>
                <a:endParaRPr lang="en-AU" sz="2200" dirty="0"/>
              </a:p>
              <a:p>
                <a:pPr marL="457200" indent="-457200"/>
                <a:r>
                  <a:rPr lang="en-AU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Contrary to practitioner desires … no existing experiment provides information on </a:t>
                </a:r>
                <a:r>
                  <a:rPr lang="en-US" sz="2400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glue contributions to proton GFFs</a:t>
                </a:r>
                <a:endParaRPr lang="en-AU" sz="2400" i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B418A-1CCF-FBFD-19E7-C6D729C792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8773"/>
                <a:ext cx="7922684" cy="5135564"/>
              </a:xfrm>
              <a:blipFill>
                <a:blip r:embed="rId3"/>
                <a:stretch>
                  <a:fillRect l="-1231" t="-830" r="-846" b="-129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F6CEA-D38F-1022-9136-75B1AF80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092F2-E45D-F8EF-2940-C1F5AE4E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FFA5C-761F-28C4-1211-C3C7F4C4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6D0408-B3D7-7C1F-A52A-349A9C2D0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080" y="4842056"/>
            <a:ext cx="2371837" cy="179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489BF-1885-FACA-F1D3-F17BA819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9282"/>
            <a:ext cx="10972800" cy="1143000"/>
          </a:xfrm>
        </p:spPr>
        <p:txBody>
          <a:bodyPr/>
          <a:lstStyle/>
          <a:p>
            <a:pPr algn="ctr"/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Synergy of Experiment, Phenomenology, Theory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E611B-04B0-2DFA-F045-06F05679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CA04A-3E5C-E67C-50F8-42521A0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BADA8-A0CC-FD7F-640E-1A78C4F9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83790A-A5DE-2FF4-CE80-3BD6F86F9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4788032"/>
            <a:ext cx="2319676" cy="152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8DD0C96-612F-0A8D-A987-12EA0D81A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5" y="4721261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838200"/>
                <a:ext cx="11582400" cy="4678363"/>
              </a:xfrm>
            </p:spPr>
            <p:txBody>
              <a:bodyPr/>
              <a:lstStyle/>
              <a:p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Strong interaction theory is maturing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Expanding array of parameter-free predictions for the nucleon – yes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And all the other hadrons whose properties express the full meaning of QCD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Nature’s most fundamental Nambu-Goldstone bosons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baryons, e.g., </a:t>
                </a:r>
              </a:p>
              <a:p>
                <a:pPr marL="914400" lvl="2" indent="0">
                  <a:buNone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17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7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sz="17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-dependence of nucleon resonance transition form factors</a:t>
                </a:r>
              </a:p>
              <a:p>
                <a:pPr lvl="3">
                  <a:buFont typeface="Wingdings" panose="05000000000000000000" pitchFamily="2" charset="2"/>
                  <a:buChar char="ü"/>
                </a:pPr>
                <a:r>
                  <a:rPr lang="en-AU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Spectrum is insufficient – many models give same spectrum, but transition form factors discriminate between pictures.</a:t>
                </a:r>
              </a:p>
              <a:p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Understanding how QCD’s simplicity explains the emergence of hadron mass and structure requires investment in facilities that can deliver precision data on much more than one of Nature’s hadrons.</a:t>
                </a:r>
                <a:endParaRPr lang="en-AU" sz="1700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AMBER@CERN, EIC, </a:t>
                </a:r>
                <a:r>
                  <a:rPr lang="en-US" sz="17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EicC</a:t>
                </a: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STCF, CEPC, JLab22, </a:t>
                </a:r>
                <a:r>
                  <a:rPr lang="en-US" sz="17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LHeC</a:t>
                </a: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QCD@FAIR could …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Deliver precise structure data on a wide range of hadrons with distinctly different quantum numbers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7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Thereby move Science into a new realm of understanding. </a:t>
                </a:r>
              </a:p>
              <a:p>
                <a:pPr marL="0" indent="0">
                  <a:buNone/>
                </a:pPr>
                <a:r>
                  <a:rPr lang="en-AU" sz="2400" i="1" dirty="0">
                    <a:ln w="0"/>
                    <a:solidFill>
                      <a:srgbClr val="CC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				</a:t>
                </a:r>
                <a:endParaRPr lang="en-AU" sz="1800" b="0" i="0" dirty="0">
                  <a:solidFill>
                    <a:srgbClr val="21212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838200"/>
                <a:ext cx="11582400" cy="4678363"/>
              </a:xfrm>
              <a:blipFill>
                <a:blip r:embed="rId6"/>
                <a:stretch>
                  <a:fillRect l="-368" t="-6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B6B4C4-CDDD-3A4B-84C5-393E168FD8AE}"/>
              </a:ext>
            </a:extLst>
          </p:cNvPr>
          <p:cNvSpPr txBox="1"/>
          <p:nvPr/>
        </p:nvSpPr>
        <p:spPr>
          <a:xfrm>
            <a:off x="666750" y="54529"/>
            <a:ext cx="10858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6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Gather all pieces of the puzzle … Reveal the source of Nature’s basic mass-scale</a:t>
            </a:r>
            <a:endParaRPr lang="en-AU" sz="2600" i="1" u="none" strike="noStrike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2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820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182C5-1322-44D4-91BC-47473B87C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-2514600" y="-624348"/>
            <a:ext cx="14760319" cy="8320548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05600" y="6580276"/>
            <a:ext cx="5638800" cy="2280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Roberts: cdroberts@nju.edu.cn  457 .. 24/11/11 ..."On the origin of hadron mass and structure"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4648200" y="2710706"/>
            <a:ext cx="10948441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F6F65-3EFB-CFCE-403B-560CD6F0DC5A}"/>
              </a:ext>
            </a:extLst>
          </p:cNvPr>
          <p:cNvSpPr txBox="1"/>
          <p:nvPr/>
        </p:nvSpPr>
        <p:spPr>
          <a:xfrm>
            <a:off x="2210841" y="1371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/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rgbClr val="FFFF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5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5288-C07C-DEBB-5A8B-675D83EC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2948" y="6576392"/>
            <a:ext cx="4487026" cy="228600"/>
          </a:xfrm>
        </p:spPr>
        <p:txBody>
          <a:bodyPr/>
          <a:lstStyle/>
          <a:p>
            <a:r>
              <a:rPr lang="en-US" dirty="0"/>
              <a:t>.GSI </a:t>
            </a:r>
            <a:r>
              <a:rPr lang="en-US" dirty="0" err="1"/>
              <a:t>Helmholtzzentrum</a:t>
            </a:r>
            <a:r>
              <a:rPr lang="en-US" dirty="0"/>
              <a:t> für </a:t>
            </a:r>
            <a:r>
              <a:rPr lang="en-US" dirty="0" err="1"/>
              <a:t>Schwerionenforschung</a:t>
            </a:r>
            <a:r>
              <a:rPr lang="en-US" dirty="0"/>
              <a:t> GmbH 2024/11/11-14         (37)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4A464-4EB0-CA4B-2FB5-4C299913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AE225-E270-42C1-086E-95F0B104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29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31" y="152400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reflection blurRad="6350" stA="55000" endA="50" endPos="85000" dist="60007" dir="5400000" sy="-100000" algn="bl" rotWithShape="0"/>
                </a:effectLst>
              </a:rPr>
              <a:t>Our Universe</a:t>
            </a:r>
            <a:endParaRPr lang="en-GB" sz="3600" dirty="0">
              <a:solidFill>
                <a:schemeClr val="bg1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40548" y="6651658"/>
            <a:ext cx="4487026" cy="2571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.GSI Helmholtzzentrum für Schwerionenforschung GmbH 2024/11/11-14         (37)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Craig Roberts: cdroberts@nju.edu.cn  457 .. 24/11/11 ..."On the origin of hadron mass and structure"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/>
              <p:nvPr/>
            </p:nvSpPr>
            <p:spPr>
              <a:xfrm>
                <a:off x="535350" y="345586"/>
                <a:ext cx="21793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Mass emerged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after the Big Bang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0" y="345586"/>
                <a:ext cx="2179319" cy="646331"/>
              </a:xfrm>
              <a:prstGeom prst="rect">
                <a:avLst/>
              </a:prstGeom>
              <a:blipFill>
                <a:blip r:embed="rId3"/>
                <a:stretch>
                  <a:fillRect l="-2521" t="-5660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AE0CEE-2C41-5DC8-7343-4619255DA570}"/>
              </a:ext>
            </a:extLst>
          </p:cNvPr>
          <p:cNvSpPr txBox="1"/>
          <p:nvPr/>
        </p:nvSpPr>
        <p:spPr>
          <a:xfrm>
            <a:off x="535350" y="4793205"/>
            <a:ext cx="245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Its appearance was crucial to the formation of the Universe as we know it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F838EA-4951-6EEA-DDC1-2224E4EB2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1" y="3352800"/>
            <a:ext cx="3352800" cy="2538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8E6FD-F92E-8937-B20B-DB40F73C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9419"/>
            <a:ext cx="11049000" cy="695643"/>
          </a:xfrm>
        </p:spPr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All-orders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E189D-21CE-B974-3198-84ABC8A0C9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1"/>
                <a:ext cx="6629400" cy="2938302"/>
              </a:xfrm>
            </p:spPr>
            <p:txBody>
              <a:bodyPr/>
              <a:lstStyle/>
              <a:p>
                <a:r>
                  <a:rPr lang="en-US" b="1" dirty="0"/>
                  <a:t>P1</a:t>
                </a:r>
                <a:r>
                  <a:rPr lang="en-US" dirty="0"/>
                  <a:t> – </a:t>
                </a:r>
                <a:r>
                  <a:rPr lang="en-US" i="1" dirty="0"/>
                  <a:t>In the context of Refs. [73, 74], there exists at least one effective charge,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, which, when used to integrate the leading-order perturbative DGLAP equations, defines an evolution scheme for parton DFs that is all-orders exact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CSM Process-Independent charge serves this purpose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5E189D-21CE-B974-3198-84ABC8A0C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1"/>
                <a:ext cx="6629400" cy="2938302"/>
              </a:xfrm>
              <a:blipFill>
                <a:blip r:embed="rId3"/>
                <a:stretch>
                  <a:fillRect l="-1011" t="-1452" r="-193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438D-8762-E9FC-C2D4-6FC9B00C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65E1-A2DE-384F-3574-F369B116E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24B1-8E1B-CB2E-87EC-91B8EB69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70EC263-9431-98E2-1E89-9DEB696F0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83" y="4223861"/>
            <a:ext cx="5869517" cy="2169319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5B03DD-A44E-AA6C-C6B2-BE9B95D75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3005"/>
            <a:ext cx="4495800" cy="3910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6CA0EA7-71B8-4B33-F8C7-CFCDB026F1D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081303"/>
                <a:ext cx="3352800" cy="2938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Hadron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AU" i="1" kern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en-AU" i="1" kern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pPr marL="400050" lvl="1" indent="0">
                  <a:buNone/>
                </a:pPr>
                <a:r>
                  <a:rPr lang="en-US" sz="22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Scale at which all properties of a given hadron are carried by valence degrees-of-freedom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6CA0EA7-71B8-4B33-F8C7-CFCDB026F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81303"/>
                <a:ext cx="3352800" cy="2938302"/>
              </a:xfrm>
              <a:prstGeom prst="rect">
                <a:avLst/>
              </a:prstGeom>
              <a:blipFill>
                <a:blip r:embed="rId6"/>
                <a:stretch>
                  <a:fillRect l="-2545" t="-166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7990E74-EA70-2FB4-A411-06587E1B78E6}"/>
              </a:ext>
            </a:extLst>
          </p:cNvPr>
          <p:cNvSpPr txBox="1"/>
          <p:nvPr/>
        </p:nvSpPr>
        <p:spPr>
          <a:xfrm>
            <a:off x="0" y="0"/>
            <a:ext cx="5897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All-Orders Evolution of Parton Distributions: Principle, Practice, and Predictions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Pei-Lin Yin (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尹佩林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), NJU-INP 075/23, e-Print: 2306.03274 [hep-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CA9F-0522-1265-36EC-B10CC5C57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Summary: Nucleon Gravitational Form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0E3B06-AB29-9F4D-D784-CDF768A77B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02619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Last unknown global property of nucleon: </a:t>
                </a:r>
                <a:r>
                  <a:rPr lang="en-AU" dirty="0"/>
                  <a:t>prediction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11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Species decompositions: CSMs predict that glue/quark ratio = constant, independent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Near-core pressure in pion is roughly twice that in proton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so both are at least an order of magnitude greater than that of a neutron star.</a:t>
                </a:r>
              </a:p>
              <a:p>
                <a:r>
                  <a:rPr lang="en-US" dirty="0"/>
                  <a:t>Nucleon's mechanical radius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than its mass radius … in turn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en-US" dirty="0"/>
                  <a:t>than its charge radius.</a:t>
                </a:r>
              </a:p>
              <a:p>
                <a:r>
                  <a:rPr lang="en-US" dirty="0"/>
                  <a:t>At standard scale, glue contributions to both radii are 15%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&lt; </m:t>
                    </m:r>
                  </m:oMath>
                </a14:m>
                <a:r>
                  <a:rPr lang="en-US" dirty="0"/>
                  <a:t>than total quark contributions.</a:t>
                </a:r>
              </a:p>
              <a:p>
                <a:r>
                  <a:rPr lang="en-US" dirty="0"/>
                  <a:t>Within uncertainties, continuum predictions are consistent with phenomenological inferences from available data on deeply virtual Compton scattering.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0E3B06-AB29-9F4D-D784-CDF768A77B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02619"/>
                <a:ext cx="10972800" cy="4525963"/>
              </a:xfrm>
              <a:blipFill>
                <a:blip r:embed="rId2"/>
                <a:stretch>
                  <a:fillRect l="-611" t="-942" r="-3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8FD9-8222-D15F-80C0-01C2C72C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12EF9-0027-ACDB-D3EE-76F04CD5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0343-4FFE-D6A8-D39B-8E54D243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142" y="4282247"/>
            <a:ext cx="7821084" cy="188995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Photoproduction of heavy vector mesons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A7292F-4B1D-8A2F-AB58-15AFC2D62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84" y="322262"/>
            <a:ext cx="4343400" cy="372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9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E86DEC-23D5-4C52-A10B-E35C37B48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6" y="3502640"/>
            <a:ext cx="3332794" cy="2854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30E3B-63EE-4248-B32D-0753011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Measurements</a:t>
            </a:r>
            <a:b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does the mass of the nucleon arise?</a:t>
            </a:r>
            <a:b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</p:spPr>
            <p:txBody>
              <a:bodyPr/>
              <a:lstStyle/>
              <a:p>
                <a:r>
                  <a:rPr lang="en-US" dirty="0"/>
                  <a:t>Once considered viable …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dirty="0"/>
                  <a:t>Electromagnetic process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200" dirty="0"/>
                  <a:t>)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marL="800100" lvl="2" indent="0">
                  <a:spcBef>
                    <a:spcPts val="0"/>
                  </a:spcBef>
                  <a:buFont typeface="Wingdings" pitchFamily="2" charset="2"/>
                  <a:buNone/>
                  <a:defRPr/>
                </a:pPr>
                <a:r>
                  <a:rPr lang="en-US" sz="2200" dirty="0"/>
                  <a:t>to access purely hadronic process … </a:t>
                </a:r>
                <a14:m>
                  <m:oMath xmlns:m="http://schemas.openxmlformats.org/officeDocument/2006/math"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endParaRPr lang="en-GB" sz="22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But … </a:t>
                </a:r>
              </a:p>
              <a:p>
                <a:pPr lvl="1"/>
                <a:r>
                  <a:rPr lang="en-US" sz="1600" i="1" dirty="0"/>
                  <a:t>Deciphering the mechanism of near-threshold J/</a:t>
                </a:r>
                <a:r>
                  <a:rPr lang="el-GR" sz="1600" i="1" dirty="0"/>
                  <a:t>ψ </a:t>
                </a:r>
                <a:r>
                  <a:rPr lang="en-US" sz="1600" i="1" dirty="0"/>
                  <a:t>photoproduction</a:t>
                </a:r>
                <a:r>
                  <a:rPr lang="en-US" sz="1600" dirty="0"/>
                  <a:t>, M.-L. Du, V. </a:t>
                </a:r>
                <a:r>
                  <a:rPr lang="en-US" sz="1600" dirty="0" err="1"/>
                  <a:t>Baru</a:t>
                </a:r>
                <a:r>
                  <a:rPr lang="en-US" sz="1600" dirty="0"/>
                  <a:t>, F.-K. Guo </a:t>
                </a:r>
                <a:r>
                  <a:rPr lang="en-US" sz="1600" i="1" dirty="0"/>
                  <a:t>et al</a:t>
                </a:r>
                <a:r>
                  <a:rPr lang="en-US" sz="1600" dirty="0"/>
                  <a:t>., Eur. Phys. J. C </a:t>
                </a:r>
                <a:r>
                  <a:rPr lang="en-US" sz="1600" b="1" dirty="0"/>
                  <a:t>80</a:t>
                </a:r>
                <a:r>
                  <a:rPr lang="en-US" sz="1600" dirty="0"/>
                  <a:t>, 1053 (2020) </a:t>
                </a:r>
              </a:p>
              <a:p>
                <a:pPr lvl="1"/>
                <a:r>
                  <a:rPr lang="en-US" sz="1600" i="1" dirty="0"/>
                  <a:t>Vector-meson production and vector meson dominance</a:t>
                </a:r>
                <a:r>
                  <a:rPr lang="en-US" sz="1600" dirty="0"/>
                  <a:t>, Yin-Zhen Xu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Si-Yang Chen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Zhao-Qian Yao</a:t>
                </a:r>
                <a:r>
                  <a:rPr lang="en-US" altLang="ja-JP" sz="1600" dirty="0"/>
                  <a:t> </a:t>
                </a:r>
                <a:r>
                  <a:rPr lang="en-US" altLang="ja-JP" sz="1600" i="1" dirty="0"/>
                  <a:t>et al</a:t>
                </a:r>
                <a:r>
                  <a:rPr lang="en-US" altLang="ja-JP" sz="1600" dirty="0"/>
                  <a:t>.</a:t>
                </a:r>
                <a:r>
                  <a:rPr lang="en-US" sz="1600" dirty="0"/>
                  <a:t>, Eur. Phys. J. C </a:t>
                </a:r>
                <a:r>
                  <a:rPr lang="en-US" sz="1600" b="1" dirty="0"/>
                  <a:t>81</a:t>
                </a:r>
                <a:r>
                  <a:rPr lang="en-US" sz="1600" dirty="0"/>
                  <a:t> (2021) 895/1-11 </a:t>
                </a:r>
              </a:p>
              <a:p>
                <a:pPr lvl="1"/>
                <a:r>
                  <a:rPr lang="en-US" sz="1600" i="1" dirty="0"/>
                  <a:t>Near threshold heavy quarkonium photoproduction at large momentum transfer</a:t>
                </a:r>
                <a:r>
                  <a:rPr lang="en-US" sz="1600" dirty="0"/>
                  <a:t>, P. Sun, X.-B. Tong, F. Yuan, Phys. Rev. D </a:t>
                </a:r>
                <a:r>
                  <a:rPr lang="en-US" sz="1600" b="1" dirty="0"/>
                  <a:t>105</a:t>
                </a:r>
                <a:r>
                  <a:rPr lang="en-US" sz="1600" dirty="0"/>
                  <a:t> (2022) 5, 054032</a:t>
                </a:r>
              </a:p>
              <a:p>
                <a:r>
                  <a:rPr lang="en-US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is no objective, model-independent means by which to connect </a:t>
                </a:r>
                <a14:m>
                  <m:oMath xmlns:m="http://schemas.openxmlformats.org/officeDocument/2006/math"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Hence, vector meson photoproduction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does not provide a path to the QCD trace anomaly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(or anything else)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  <a:blipFill>
                <a:blip r:embed="rId3"/>
                <a:stretch>
                  <a:fillRect l="-1009" t="-943" r="-1657" b="-10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6F40-4ED1-45F6-A4BB-F67E97D5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B14C-9203-4E4B-A580-0C96B935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0A0-A77F-477B-8D3A-70798A2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Some modern proposals for reaction model:</a:t>
                </a:r>
              </a:p>
              <a:p>
                <a:pPr lvl="1"/>
                <a:r>
                  <a:rPr lang="en-AU" sz="2200" dirty="0"/>
                  <a:t>GPD treatment – </a:t>
                </a:r>
                <a:r>
                  <a:rPr lang="en-US" sz="2200" dirty="0"/>
                  <a:t>gain access to in-proton gluon gravitational form factors</a:t>
                </a:r>
              </a:p>
              <a:p>
                <a:pPr lvl="1"/>
                <a:r>
                  <a:rPr lang="en-US" sz="2200" dirty="0"/>
                  <a:t>Coupled channels treatment – </a:t>
                </a:r>
                <a14:m>
                  <m:oMath xmlns:m="http://schemas.openxmlformats.org/officeDocument/2006/math">
                    <m:r>
                      <a:rPr lang="en-AU" sz="22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lit/>
                      </m:rP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rescattering</m:t>
                    </m:r>
                  </m:oMath>
                </a14:m>
                <a:r>
                  <a:rPr lang="en-AU" sz="2200" dirty="0"/>
                  <a:t> </a:t>
                </a:r>
              </a:p>
              <a:p>
                <a:pPr lvl="2"/>
                <a:r>
                  <a:rPr lang="en-US" sz="2000" dirty="0"/>
                  <a:t>S. Sakinah, T. S. H. Lee, H.-M. Choi, </a:t>
                </a:r>
                <a:r>
                  <a:rPr lang="en-US" sz="2000" i="1" dirty="0"/>
                  <a:t>Dynamical Model of J/Ψ photoproduction on the nucleon</a:t>
                </a:r>
                <a:r>
                  <a:rPr lang="en-US" sz="2000" dirty="0"/>
                  <a:t> – arXiv:2403.01958 [</a:t>
                </a:r>
                <a:r>
                  <a:rPr lang="en-US" sz="2000" dirty="0" err="1"/>
                  <a:t>nucl-th</a:t>
                </a:r>
                <a:r>
                  <a:rPr lang="en-US" sz="2000" dirty="0"/>
                  <a:t>] </a:t>
                </a:r>
                <a:r>
                  <a:rPr lang="en-AU" sz="2000" dirty="0">
                    <a:highlight>
                      <a:srgbClr val="FFFFFF"/>
                    </a:highlight>
                    <a:latin typeface="-apple-system"/>
                  </a:rPr>
                  <a:t>Phys. Rev. C </a:t>
                </a:r>
                <a:r>
                  <a:rPr lang="en-AU" sz="2000" b="1" dirty="0">
                    <a:highlight>
                      <a:srgbClr val="FFFFFF"/>
                    </a:highlight>
                    <a:latin typeface="-apple-system"/>
                  </a:rPr>
                  <a:t>109</a:t>
                </a:r>
                <a:r>
                  <a:rPr lang="en-AU" sz="2000" dirty="0">
                    <a:highlight>
                      <a:srgbClr val="FFFFFF"/>
                    </a:highlight>
                    <a:latin typeface="-apple-system"/>
                  </a:rPr>
                  <a:t> (2024) 6, 065204</a:t>
                </a:r>
                <a:endParaRPr lang="en-US" sz="2000" dirty="0"/>
              </a:p>
              <a:p>
                <a:pPr lvl="2"/>
                <a:r>
                  <a:rPr lang="en-US" sz="2000" dirty="0"/>
                  <a:t>Suggestion = Final state interactions dominate cross-section near-threshold, so obscuring any connection with in-proton gluon distributions and/or gluon gravitational form factors.</a:t>
                </a:r>
                <a:endParaRPr lang="en-AU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AU" sz="2200" dirty="0"/>
              </a:p>
              <a:p>
                <a:pPr lvl="2"/>
                <a:r>
                  <a:rPr lang="en-AU" sz="2000" dirty="0"/>
                  <a:t>Lin Tang (</a:t>
                </a:r>
                <a:r>
                  <a:rPr lang="ja-JP" altLang="en-US" sz="2000" dirty="0"/>
                  <a:t>唐淋</a:t>
                </a:r>
                <a:r>
                  <a:rPr lang="en-AU" sz="2000" dirty="0"/>
                  <a:t>) </a:t>
                </a:r>
                <a:r>
                  <a:rPr lang="en-AU" sz="2000" i="1" dirty="0"/>
                  <a:t>et al</a:t>
                </a:r>
                <a:r>
                  <a:rPr lang="en-AU" sz="2000" dirty="0"/>
                  <a:t>. NJU-INP 089/24</a:t>
                </a:r>
              </a:p>
              <a:p>
                <a:pPr lvl="2"/>
                <a:r>
                  <a:rPr lang="en-US" sz="2000" dirty="0"/>
                  <a:t>Exposes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content of the dressed photon</a:t>
                </a:r>
              </a:p>
              <a:p>
                <a:pPr lvl="2"/>
                <a:r>
                  <a:rPr lang="en-US" sz="2000" dirty="0"/>
                  <a:t>Couples the intermediate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system to 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    proton’s valence quarks via Pomeron exchange</a:t>
                </a:r>
                <a:endParaRPr lang="en-A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1" t="-943" r="-1056" b="-4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ECF80-C3A4-B756-F76B-BD12559F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1F97B-5857-79F4-F01D-337902E7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EEB3-6B7C-6DB7-AA6C-40A70139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57DC17D-CD31-8BBB-66A2-5C560CC17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15477"/>
            <a:ext cx="3619500" cy="20583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EA7EB2-DA6C-6539-217D-0CD1BE9035E9}"/>
              </a:ext>
            </a:extLst>
          </p:cNvPr>
          <p:cNvCxnSpPr/>
          <p:nvPr/>
        </p:nvCxnSpPr>
        <p:spPr bwMode="auto">
          <a:xfrm>
            <a:off x="1371600" y="2236304"/>
            <a:ext cx="8534400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/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If GPD scheme valid at all, then only very near threshold.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unification impossible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blipFill>
                <a:blip r:embed="rId5"/>
                <a:stretch>
                  <a:fillRect l="-1800" t="-3974" r="-400" b="-99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1F9BDA1-5A86-6F27-F3B4-E7D5485B77E9}"/>
              </a:ext>
            </a:extLst>
          </p:cNvPr>
          <p:cNvSpPr txBox="1"/>
          <p:nvPr/>
        </p:nvSpPr>
        <p:spPr>
          <a:xfrm>
            <a:off x="7162800" y="18825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J/</a:t>
            </a:r>
            <a:r>
              <a:rPr lang="el-GR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ψ 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photoproduction: threshold to very high energy, 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Lin Tang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唐淋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Yi-Xuan Yang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杨逸轩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Zhu-Fang Cui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and Craig D. Roberts, NJU-INP 089/24,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2405.17675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Phys. Lett. B </a:t>
            </a:r>
            <a:r>
              <a:rPr lang="en-AU" sz="12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856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(2024) 138904/1-7 </a:t>
            </a:r>
          </a:p>
        </p:txBody>
      </p:sp>
    </p:spTree>
    <p:extLst>
      <p:ext uri="{BB962C8B-B14F-4D97-AF65-F5344CB8AC3E}">
        <p14:creationId xmlns:p14="http://schemas.microsoft.com/office/powerpoint/2010/main" val="39948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threshold differential cross-section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  <a:blipFill>
                <a:blip r:embed="rId2"/>
                <a:stretch>
                  <a:fillRect t="-3704" r="-6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7738" y="1589324"/>
            <a:ext cx="6613656" cy="412692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overfitting issue</a:t>
                </a:r>
              </a:p>
              <a:p>
                <a:pPr lvl="1"/>
                <a:r>
                  <a:rPr lang="en-AU" sz="2000" dirty="0"/>
                  <a:t>concave differential cross-section with max. at low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AU" sz="2000" b="0" dirty="0"/>
              </a:p>
              <a:p>
                <a:pPr lvl="1"/>
                <a:r>
                  <a:rPr lang="en-AU" sz="2000" dirty="0"/>
                  <a:t>trying to reconcile </a:t>
                </a:r>
                <a:r>
                  <a:rPr lang="en-AU" sz="2000" dirty="0" err="1"/>
                  <a:t>GlueX</a:t>
                </a:r>
                <a:r>
                  <a:rPr lang="en-AU" sz="2000" dirty="0"/>
                  <a:t> and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AU" sz="2000" dirty="0"/>
                  <a:t>-007 data (some tension) </a:t>
                </a:r>
              </a:p>
              <a:p>
                <a:pPr lvl="1"/>
                <a:r>
                  <a:rPr lang="en-AU" sz="2000" dirty="0"/>
                  <a:t>all other reaction models produce convex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 b="-13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1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total cross-section, threshold to high-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  <a:blipFill>
                <a:blip r:embed="rId2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11" y="1603899"/>
            <a:ext cx="6441910" cy="409777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Inapplicable on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r>
                  <a:rPr lang="en-AU" sz="2000" dirty="0"/>
                  <a:t> GeV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2000" dirty="0"/>
                  <a:t> undefined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b="0" dirty="0"/>
                  <a:t>ZEUS+H1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=2.1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b="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endParaRPr lang="en-AU" sz="20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dirty="0"/>
                  <a:t>ZEUS 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3.5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/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Reported ZEUS uncertainty in W is large, but uncertainty in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is small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Distorts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blipFill>
                <a:blip r:embed="rId5"/>
                <a:stretch>
                  <a:fillRect l="-1436" t="-3974" r="-2334" b="-92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5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</p:spPr>
            <p:txBody>
              <a:bodyPr/>
              <a:lstStyle/>
              <a:p>
                <a:r>
                  <a:rPr lang="en-US" dirty="0"/>
                  <a:t>Two reaction models provide viable unification</a:t>
                </a:r>
              </a:p>
              <a:p>
                <a:pPr lvl="1"/>
                <a:r>
                  <a:rPr lang="en-US" sz="2200" dirty="0"/>
                  <a:t>differential and total cross-section data</a:t>
                </a:r>
              </a:p>
              <a:p>
                <a:r>
                  <a:rPr lang="en-US" dirty="0"/>
                  <a:t>GPD model does NOT</a:t>
                </a:r>
              </a:p>
              <a:p>
                <a:pPr lvl="1"/>
                <a:r>
                  <a:rPr lang="en-US" sz="2200" dirty="0"/>
                  <a:t>Premature to connect γ + p → J/ψ + p photoproduction data with anything derived from/connected with GPDs</a:t>
                </a:r>
              </a:p>
              <a:p>
                <a:pPr lvl="1"/>
                <a:r>
                  <a:rPr lang="en-US" sz="2200" dirty="0"/>
                  <a:t>Theory predicts that proton mass radius &lt; proton charge radius – see </a:t>
                </a:r>
                <a:r>
                  <a:rPr lang="en-AU" sz="2000" b="0" i="1" dirty="0">
                    <a:solidFill>
                      <a:srgbClr val="212121"/>
                    </a:solidFill>
                    <a:effectLst/>
                  </a:rPr>
                  <a:t>Empirical Determination of the Pion Mass Distribution</a:t>
                </a:r>
                <a:r>
                  <a:rPr lang="en-AU" sz="20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Y-Z. Xu (</a:t>
                </a:r>
                <a:r>
                  <a:rPr lang="ja-JP" altLang="en-US" sz="1800" b="0" i="0" dirty="0">
                    <a:solidFill>
                      <a:srgbClr val="212121"/>
                    </a:solidFill>
                    <a:effectLst/>
                  </a:rPr>
                  <a:t>徐胤禛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) </a:t>
                </a:r>
                <a:r>
                  <a:rPr lang="en-US" altLang="ja-JP" sz="1800" b="0" i="1" dirty="0">
                    <a:solidFill>
                      <a:srgbClr val="212121"/>
                    </a:solidFill>
                    <a:effectLst/>
                  </a:rPr>
                  <a:t>et al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.,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 </a:t>
                </a:r>
                <a:r>
                  <a:rPr lang="en-AU" sz="1800" b="0" i="0" u="sng" strike="noStrike" dirty="0">
                    <a:effectLst/>
                    <a:hlinkClick r:id="rId3"/>
                  </a:rPr>
                  <a:t>NJU-INP 070/23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e-Print: 2302.07361 [hep-</a:t>
                </a:r>
                <a:r>
                  <a:rPr lang="en-AU" sz="1800" b="0" i="0" u="sng" strike="noStrike" dirty="0" err="1">
                    <a:effectLst/>
                    <a:hlinkClick r:id="rId4"/>
                  </a:rPr>
                  <a:t>ph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]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Chin. Phys. Lett. </a:t>
                </a:r>
                <a:r>
                  <a:rPr lang="en-AU" sz="1800" b="0" i="1" u="sng" strike="noStrike" dirty="0">
                    <a:effectLst/>
                    <a:hlinkClick r:id="rId5"/>
                  </a:rPr>
                  <a:t>Express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</a:t>
                </a:r>
                <a:r>
                  <a:rPr lang="en-AU" sz="1800" b="1" i="0" u="sng" strike="noStrike" dirty="0">
                    <a:effectLst/>
                    <a:hlinkClick r:id="rId5"/>
                  </a:rPr>
                  <a:t>40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(2023) 041201/1-7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.</a:t>
                </a:r>
                <a:endParaRPr lang="en-US" sz="220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Best description of data is provided by CSM reaction model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dependence of quark loop is important to differential cross-section near threshold</a:t>
                </a:r>
              </a:p>
              <a:p>
                <a:pPr lvl="1"/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Photoproduction probes quark structure of </a:t>
                </a:r>
                <a14:m>
                  <m:oMath xmlns:m="http://schemas.openxmlformats.org/officeDocument/2006/math"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US" sz="22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glue in proton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  <a:blipFill>
                <a:blip r:embed="rId6"/>
                <a:stretch>
                  <a:fillRect l="-739" t="-864" r="-134" b="-148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7234-7E35-31CE-5568-572CF95F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EED5-7BFF-2D62-0F39-9FD4516C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3600-F2AF-DB6C-5566-D56201BF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3D68328-47EB-4D66-A846-DA23B286F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4" y="568401"/>
            <a:ext cx="3619500" cy="205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410" y="2851944"/>
            <a:ext cx="513819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Emergence of Hadron Mass</a:t>
            </a: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Standard Model of Particle Physics has one obvious mass-generating mechanism</a:t>
            </a:r>
          </a:p>
          <a:p>
            <a:pPr marL="0" indent="0">
              <a:buNone/>
            </a:pPr>
            <a:r>
              <a:rPr lang="en-GB" dirty="0"/>
              <a:t>	 = 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Higgs Boson</a:t>
            </a:r>
            <a:r>
              <a:rPr lang="en-GB" dirty="0"/>
              <a:t> … impacts are critical to evolution of Universe as we know it</a:t>
            </a:r>
          </a:p>
          <a:p>
            <a:r>
              <a:rPr lang="en-GB" dirty="0"/>
              <a:t>However, Higgs boson alone is responsible for just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∼ 1%</a:t>
            </a:r>
            <a:r>
              <a:rPr lang="en-GB" dirty="0"/>
              <a:t> of the visible mass in the Universe</a:t>
            </a:r>
          </a:p>
          <a:p>
            <a:r>
              <a:rPr lang="en-GB" dirty="0"/>
              <a:t>Proton mass budget … only 9 MeV/939 MeV is directly from Higgs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8632553" y="2636747"/>
            <a:ext cx="1654447" cy="283219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0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Nature has another very effective mechanism for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4548552"/>
            <a:ext cx="609600" cy="7620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5591175"/>
            <a:ext cx="4050324" cy="20594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378812-666D-1BDA-6C99-F7001D91CE01}"/>
              </a:ext>
            </a:extLst>
          </p:cNvPr>
          <p:cNvSpPr txBox="1"/>
          <p:nvPr/>
        </p:nvSpPr>
        <p:spPr>
          <a:xfrm>
            <a:off x="10287000" y="2971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 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F873F1-7835-58FD-2967-6021CBF4F0D9}"/>
              </a:ext>
            </a:extLst>
          </p:cNvPr>
          <p:cNvSpPr txBox="1">
            <a:spLocks/>
          </p:cNvSpPr>
          <p:nvPr/>
        </p:nvSpPr>
        <p:spPr bwMode="auto">
          <a:xfrm>
            <a:off x="745605" y="5762098"/>
            <a:ext cx="6019800" cy="55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400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the origin of EHM?</a:t>
            </a:r>
            <a:endParaRPr lang="en-US" sz="2400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 - Basic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8597"/>
            <a:ext cx="4686922" cy="5458403"/>
          </a:xfrm>
        </p:spPr>
        <p:txBody>
          <a:bodyPr/>
          <a:lstStyle/>
          <a:p>
            <a:r>
              <a:rPr lang="en-US" sz="2100" dirty="0"/>
              <a:t>What is the origin of EHM?  </a:t>
            </a:r>
          </a:p>
          <a:p>
            <a:r>
              <a:rPr lang="en-US" sz="2100" dirty="0"/>
              <a:t>Does QCD explain EHM?</a:t>
            </a:r>
          </a:p>
          <a:p>
            <a:r>
              <a:rPr lang="en-US" sz="2100" dirty="0"/>
              <a:t>What are EHM’s connections with …  </a:t>
            </a:r>
          </a:p>
          <a:p>
            <a:pPr lvl="1"/>
            <a:r>
              <a:rPr lang="en-US" sz="2100" dirty="0"/>
              <a:t>Gluon and quark confinement?</a:t>
            </a:r>
          </a:p>
          <a:p>
            <a:pPr lvl="1"/>
            <a:r>
              <a:rPr lang="en-US" sz="2100" dirty="0"/>
              <a:t>Dynamical chiral symmetry breaking (DCSB)?</a:t>
            </a:r>
          </a:p>
          <a:p>
            <a:pPr lvl="1"/>
            <a:r>
              <a:rPr lang="en-US" sz="2100" dirty="0" err="1"/>
              <a:t>Nambu</a:t>
            </a:r>
            <a:r>
              <a:rPr lang="en-US" sz="2100" dirty="0"/>
              <a:t>-Goldstone modes = </a:t>
            </a:r>
            <a:r>
              <a:rPr lang="el-GR" sz="2100" dirty="0"/>
              <a:t>π &amp; </a:t>
            </a:r>
            <a:r>
              <a:rPr lang="en-US" sz="2100" dirty="0"/>
              <a:t>K?</a:t>
            </a:r>
          </a:p>
          <a:p>
            <a:r>
              <a:rPr lang="en-US" sz="2100" dirty="0"/>
              <a:t>What is the role of Higgs in modulating EHM expressions in observable properties of hadrons?</a:t>
            </a:r>
          </a:p>
          <a:p>
            <a:pPr lvl="1"/>
            <a:r>
              <a:rPr lang="en-US" sz="2100" dirty="0"/>
              <a:t>Without Higgs mechanism of mass generation, </a:t>
            </a:r>
            <a:r>
              <a:rPr lang="el-GR" sz="2100" dirty="0"/>
              <a:t>π </a:t>
            </a:r>
            <a:r>
              <a:rPr lang="en-US" sz="2100" dirty="0"/>
              <a:t>and K would be indistinguishable</a:t>
            </a:r>
          </a:p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and wherefrom is mass?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9C5BD-2F83-4B70-84D5-673DFC76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522" y="1524000"/>
            <a:ext cx="6726010" cy="4282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/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-meson mass budgets are practically identical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800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/>
              <p:nvPr/>
            </p:nvSpPr>
            <p:spPr>
              <a:xfrm>
                <a:off x="6170396" y="5763100"/>
                <a:ext cx="52571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-meson mass budgets </a:t>
                </a:r>
              </a:p>
              <a:p>
                <a:r>
                  <a:rPr lang="en-AU" dirty="0"/>
                  <a:t>are completely different from those of 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396" y="5763100"/>
                <a:ext cx="5257178" cy="646331"/>
              </a:xfrm>
              <a:prstGeom prst="rect">
                <a:avLst/>
              </a:prstGeom>
              <a:blipFill>
                <a:blip r:embed="rId4"/>
                <a:stretch>
                  <a:fillRect l="-927" t="-471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E9E3902-B1FC-8F49-1641-AEFC470687A1}"/>
              </a:ext>
            </a:extLst>
          </p:cNvPr>
          <p:cNvSpPr txBox="1"/>
          <p:nvPr/>
        </p:nvSpPr>
        <p:spPr>
          <a:xfrm>
            <a:off x="9745866" y="217317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Decompositions 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14953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199A-AAF0-4631-8CD2-395E5D3C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Chromodynamics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43E0-7D22-41DD-8F87-6BF712C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0972800" cy="1298730"/>
          </a:xfrm>
        </p:spPr>
        <p:txBody>
          <a:bodyPr/>
          <a:lstStyle/>
          <a:p>
            <a:r>
              <a:rPr lang="en-GB" sz="2400" dirty="0"/>
              <a:t>One-line Lagrangian – expressed in terms of gluon and quark </a:t>
            </a:r>
            <a:r>
              <a:rPr lang="en-GB" sz="2400" dirty="0" err="1"/>
              <a:t>partons</a:t>
            </a:r>
            <a:endParaRPr lang="en-GB" sz="2400" dirty="0"/>
          </a:p>
          <a:p>
            <a:r>
              <a:rPr lang="en-GB" sz="2400" dirty="0"/>
              <a:t>Which are NOT the degrees-of-freedom measured in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B03F-AADC-48DA-95DC-C1B86C5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DCD6-022C-4D11-9E22-165645ED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8AE9-9621-4A65-92B3-83A0E585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/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Questions</a:t>
                </a:r>
              </a:p>
              <a:p>
                <a:r>
                  <a:rPr lang="en-GB" sz="2400" kern="0" dirty="0"/>
                  <a:t>What are the (asymptotic) detectable degrees-of-freedom?</a:t>
                </a:r>
              </a:p>
              <a:p>
                <a:r>
                  <a:rPr lang="en-GB" sz="2400" kern="0" dirty="0"/>
                  <a:t>How are they built from the Lagrangian degrees-of-freedom? </a:t>
                </a:r>
              </a:p>
              <a:p>
                <a:r>
                  <a:rPr lang="en-GB" sz="2400" kern="0" dirty="0"/>
                  <a:t>Is QCD really the theory of strong interactions?</a:t>
                </a:r>
              </a:p>
              <a:p>
                <a:r>
                  <a:rPr lang="en-GB" sz="2400" kern="0" dirty="0"/>
                  <a:t>Is QCD really a theory … or just another EFT?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sz="2400" kern="0" dirty="0"/>
                  <a:t>  	   </a:t>
                </a:r>
                <a14:m>
                  <m:oMath xmlns:m="http://schemas.openxmlformats.org/officeDocument/2006/math">
                    <m:r>
                      <a:rPr lang="en-GB" sz="2400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kern="0" dirty="0"/>
                  <a:t> Implications far beyond Standard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blipFill>
                <a:blip r:embed="rId3"/>
                <a:stretch>
                  <a:fillRect l="-1333" t="-5164" b="-11408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8CE16D31-D8FA-4842-B2B8-55A9FBB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07E2BE-D0CA-4AB3-A6BD-E72B416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.GSI Helmholtzzentrum für Schwerionenforschung GmbH 2024/11/11-14         (37)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4E2-EE79-4BA5-A624-5995E46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457 .. 24/11/11 ..."On the origin of hadron mass and structure"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64C8EE-C2E8-49BE-B22B-7EF3144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C6EEE0D-E60F-9812-0F5B-AB2B97F7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C0AC2-BC32-681E-EF35-E05A16B6428F}"/>
              </a:ext>
            </a:extLst>
          </p:cNvPr>
          <p:cNvSpPr txBox="1"/>
          <p:nvPr/>
        </p:nvSpPr>
        <p:spPr>
          <a:xfrm>
            <a:off x="4826469" y="6333254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the Beginning…</a:t>
            </a:r>
          </a:p>
        </p:txBody>
      </p:sp>
    </p:spTree>
    <p:extLst>
      <p:ext uri="{BB962C8B-B14F-4D97-AF65-F5344CB8AC3E}">
        <p14:creationId xmlns:p14="http://schemas.microsoft.com/office/powerpoint/2010/main" val="36985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45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1100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.GSI Helmholtzzentrum für Schwerionenforschung GmbH 2024/11/11-14         (37)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457 .. 24/11/11 ..."On the origin of hadron mass and structure"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30369</TotalTime>
  <Words>6383</Words>
  <Application>Microsoft Office PowerPoint</Application>
  <PresentationFormat>Widescreen</PresentationFormat>
  <Paragraphs>610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Adobe Hebrew</vt:lpstr>
      <vt:lpstr>Algerian</vt:lpstr>
      <vt:lpstr>-apple-system</vt:lpstr>
      <vt:lpstr>Arial</vt:lpstr>
      <vt:lpstr>Brush Script MT</vt:lpstr>
      <vt:lpstr>Calibri</vt:lpstr>
      <vt:lpstr>Cambria Math</vt:lpstr>
      <vt:lpstr>Freestyle Script</vt:lpstr>
      <vt:lpstr>French Script MT</vt:lpstr>
      <vt:lpstr>Lucida Calligraphy</vt:lpstr>
      <vt:lpstr>Lucida Handwriting</vt:lpstr>
      <vt:lpstr>Open Sans</vt:lpstr>
      <vt:lpstr>Times New Roman</vt:lpstr>
      <vt:lpstr>Trebuchet MS</vt:lpstr>
      <vt:lpstr>Wingdings</vt:lpstr>
      <vt:lpstr>blue_2007</vt:lpstr>
      <vt:lpstr> </vt:lpstr>
      <vt:lpstr>Basic Questions in Nature … </vt:lpstr>
      <vt:lpstr>Basic Questions in Nature …  … that physics might answer in the foreseeable future</vt:lpstr>
      <vt:lpstr>Our Universe</vt:lpstr>
      <vt:lpstr>Emergence of Hadron Mass</vt:lpstr>
      <vt:lpstr>Emergence of Hadron Mass - Basic Questions</vt:lpstr>
      <vt:lpstr>Quantum Chromodynamics</vt:lpstr>
      <vt:lpstr>PowerPoint Presentation</vt:lpstr>
      <vt:lpstr>Modern Understanding Grew Slowly from Ancient Origins</vt:lpstr>
      <vt:lpstr>Modern Understanding Grew Slowly from Ancient Origins</vt:lpstr>
      <vt:lpstr>QCD’s Running Coupling</vt:lpstr>
      <vt:lpstr>PowerPoint Presentation</vt:lpstr>
      <vt:lpstr>Process independent  effective charge = running coupling</vt:lpstr>
      <vt:lpstr>Process independent  effective charge = running coupling</vt:lpstr>
      <vt:lpstr>EHM Basics</vt:lpstr>
      <vt:lpstr>Charting EHM using High Intensity, High Luminosity Facilities</vt:lpstr>
      <vt:lpstr>Charting EHM</vt:lpstr>
      <vt:lpstr>Faddeev Equation for Baryons</vt:lpstr>
      <vt:lpstr>Structure of Baryons</vt:lpstr>
      <vt:lpstr>Structure of Baryons</vt:lpstr>
      <vt:lpstr>Structure of Baryons</vt:lpstr>
      <vt:lpstr>Parton Distribution Functions</vt:lpstr>
      <vt:lpstr>Proton and pion distribution functions in counterpoint</vt:lpstr>
      <vt:lpstr>Phenomenology – global fits – of proton valence quark DFs</vt:lpstr>
      <vt:lpstr>Proton and pion distribution functions in counterpoint</vt:lpstr>
      <vt:lpstr>Proton and pion distribution functions in counterpoint – glue and sea</vt:lpstr>
      <vt:lpstr>Diquarks &amp; Deep Inelastic Scattering</vt:lpstr>
      <vt:lpstr>Neutron/Proton structure function ratio</vt:lpstr>
      <vt:lpstr>“Intrinsic” Charm</vt:lpstr>
      <vt:lpstr>Proton Gravitational Form Factors</vt:lpstr>
      <vt:lpstr>Nucleon Gravitational Form Factors</vt:lpstr>
      <vt:lpstr>Predicted GFFs</vt:lpstr>
      <vt:lpstr>GFF Species Decomposition (scale dependent, ζ_2=2GeV)</vt:lpstr>
      <vt:lpstr>GFF Species Decomposition (scale dependent, ζ_2=2GeV)</vt:lpstr>
      <vt:lpstr>Proton Pressure Profiles</vt:lpstr>
      <vt:lpstr>Synergy of Experiment, Phenomenology, Theory</vt:lpstr>
      <vt:lpstr>Emergent Hadron Mass</vt:lpstr>
      <vt:lpstr>PowerPoint Presentation</vt:lpstr>
      <vt:lpstr>PowerPoint Presentation</vt:lpstr>
      <vt:lpstr>All-orders evolution</vt:lpstr>
      <vt:lpstr>Summary: Nucleon Gravitational Form Factors</vt:lpstr>
      <vt:lpstr>Photoproduction of heavy vector mesons</vt:lpstr>
      <vt:lpstr>EHM Measurements How does the mass of the nucleon arise? </vt:lpstr>
      <vt:lpstr>J/ψ photoproduction:    from threshold to very high energies</vt:lpstr>
      <vt:lpstr>J/ψ photoproduction:      threshold differential cross-section</vt:lpstr>
      <vt:lpstr>J/ψ photoproduction:      total cross-section, threshold to high-W</vt:lpstr>
      <vt:lpstr>J/ψ photoproduction:    from threshold to very high energies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1116</cp:revision>
  <cp:lastPrinted>2020-11-23T07:46:17Z</cp:lastPrinted>
  <dcterms:created xsi:type="dcterms:W3CDTF">2020-11-23T03:31:27Z</dcterms:created>
  <dcterms:modified xsi:type="dcterms:W3CDTF">2024-11-11T03:51:23Z</dcterms:modified>
</cp:coreProperties>
</file>