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>
        <p:scale>
          <a:sx n="100" d="100"/>
          <a:sy n="100" d="100"/>
        </p:scale>
        <p:origin x="1144" y="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780F-E539-40C5-B785-D8422BA08EE6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05B1-49D1-4C37-84AA-F3D5A6A86E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4247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780F-E539-40C5-B785-D8422BA08EE6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05B1-49D1-4C37-84AA-F3D5A6A86E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40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780F-E539-40C5-B785-D8422BA08EE6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05B1-49D1-4C37-84AA-F3D5A6A86E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7674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780F-E539-40C5-B785-D8422BA08EE6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05B1-49D1-4C37-84AA-F3D5A6A86E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3635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780F-E539-40C5-B785-D8422BA08EE6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05B1-49D1-4C37-84AA-F3D5A6A86E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865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7040B52E-6118-F844-8FBE-85B6AFDC9E2A}"/>
              </a:ext>
            </a:extLst>
          </p:cNvPr>
          <p:cNvGrpSpPr/>
          <p:nvPr userDrawn="1"/>
        </p:nvGrpSpPr>
        <p:grpSpPr>
          <a:xfrm>
            <a:off x="2003438" y="1301599"/>
            <a:ext cx="9901692" cy="5170248"/>
            <a:chOff x="1502578" y="976199"/>
            <a:chExt cx="7426269" cy="3877686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3FAB316F-95F1-6040-AB6B-EF23A5D58FAF}"/>
                </a:ext>
              </a:extLst>
            </p:cNvPr>
            <p:cNvSpPr/>
            <p:nvPr userDrawn="1"/>
          </p:nvSpPr>
          <p:spPr>
            <a:xfrm>
              <a:off x="7781365" y="3854824"/>
              <a:ext cx="1147482" cy="9990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2400"/>
            </a:p>
          </p:txBody>
        </p:sp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9DE39F29-B8C0-C64D-ADFE-A8AFF963CB1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502578" y="976199"/>
              <a:ext cx="6099496" cy="3877686"/>
            </a:xfrm>
            <a:prstGeom prst="rect">
              <a:avLst/>
            </a:prstGeom>
          </p:spPr>
        </p:pic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68706" y="3650765"/>
            <a:ext cx="5737412" cy="779867"/>
          </a:xfrm>
        </p:spPr>
        <p:txBody>
          <a:bodyPr anchor="b" anchorCtr="0">
            <a:noAutofit/>
          </a:bodyPr>
          <a:lstStyle>
            <a:lvl1pPr algn="ctr">
              <a:defRPr sz="3200">
                <a:solidFill>
                  <a:srgbClr val="66666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68706" y="4430631"/>
            <a:ext cx="5737413" cy="70913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6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13" name="Rechteck 12"/>
          <p:cNvSpPr/>
          <p:nvPr userDrawn="1"/>
        </p:nvSpPr>
        <p:spPr>
          <a:xfrm>
            <a:off x="538789" y="6650181"/>
            <a:ext cx="4495031" cy="20781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</p:spTree>
    <p:extLst>
      <p:ext uri="{BB962C8B-B14F-4D97-AF65-F5344CB8AC3E}">
        <p14:creationId xmlns:p14="http://schemas.microsoft.com/office/powerpoint/2010/main" val="2556696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780F-E539-40C5-B785-D8422BA08EE6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05B1-49D1-4C37-84AA-F3D5A6A86E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797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780F-E539-40C5-B785-D8422BA08EE6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05B1-49D1-4C37-84AA-F3D5A6A86E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4368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780F-E539-40C5-B785-D8422BA08EE6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05B1-49D1-4C37-84AA-F3D5A6A86E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060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780F-E539-40C5-B785-D8422BA08EE6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05B1-49D1-4C37-84AA-F3D5A6A86E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0777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780F-E539-40C5-B785-D8422BA08EE6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05B1-49D1-4C37-84AA-F3D5A6A86E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848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780F-E539-40C5-B785-D8422BA08EE6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05B1-49D1-4C37-84AA-F3D5A6A86E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55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780F-E539-40C5-B785-D8422BA08EE6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05B1-49D1-4C37-84AA-F3D5A6A86E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745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9780F-E539-40C5-B785-D8422BA08EE6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A05B1-49D1-4C37-84AA-F3D5A6A86E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92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Reorganisation UNILAC Shutdown nach Reparatur </a:t>
            </a:r>
            <a:r>
              <a:rPr lang="de-DE" dirty="0" smtClean="0"/>
              <a:t>HSI-IH Wasserleck </a:t>
            </a:r>
            <a:r>
              <a:rPr lang="de-DE" dirty="0"/>
              <a:t>(U. Scheeler)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81835"/>
          </a:xfrm>
        </p:spPr>
        <p:txBody>
          <a:bodyPr/>
          <a:lstStyle/>
          <a:p>
            <a:r>
              <a:rPr lang="de-DE" dirty="0" smtClean="0"/>
              <a:t>Abteilung LINAC, stellv. Maschinenkoordination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698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6090"/>
          </a:xfrm>
        </p:spPr>
        <p:txBody>
          <a:bodyPr/>
          <a:lstStyle/>
          <a:p>
            <a:r>
              <a:rPr lang="de-DE" dirty="0" smtClean="0"/>
              <a:t>Planung: Stand März 2024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948906" y="5480649"/>
            <a:ext cx="8959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Ziel: Abschluss der Vakuumarbeiten an HF Tanks bis Ende </a:t>
            </a:r>
            <a:r>
              <a:rPr lang="de-DE" dirty="0"/>
              <a:t>S</a:t>
            </a:r>
            <a:r>
              <a:rPr lang="de-DE" dirty="0" smtClean="0"/>
              <a:t>eptember</a:t>
            </a:r>
          </a:p>
          <a:p>
            <a:r>
              <a:rPr lang="de-DE" dirty="0" smtClean="0"/>
              <a:t>geplante Schwerpunkte: </a:t>
            </a:r>
            <a:r>
              <a:rPr lang="de-DE" dirty="0" err="1" smtClean="0"/>
              <a:t>Vakuum+DRen</a:t>
            </a:r>
            <a:r>
              <a:rPr lang="de-DE" dirty="0" smtClean="0"/>
              <a:t> A2+A3, Austausch EKS A4</a:t>
            </a:r>
          </a:p>
          <a:p>
            <a:r>
              <a:rPr lang="de-DE" dirty="0" smtClean="0"/>
              <a:t>unvorhergesehene Arbeiten: Wasserleck UH3QT3, Auffälligkeiten an Verkupferung IH1</a:t>
            </a:r>
            <a:endParaRPr lang="de-DE" dirty="0"/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809917"/>
              </p:ext>
            </p:extLst>
          </p:nvPr>
        </p:nvGraphicFramePr>
        <p:xfrm>
          <a:off x="900950" y="1119139"/>
          <a:ext cx="10390099" cy="4351338"/>
        </p:xfrm>
        <a:graphic>
          <a:graphicData uri="http://schemas.openxmlformats.org/drawingml/2006/table">
            <a:tbl>
              <a:tblPr/>
              <a:tblGrid>
                <a:gridCol w="987573">
                  <a:extLst>
                    <a:ext uri="{9D8B030D-6E8A-4147-A177-3AD203B41FA5}">
                      <a16:colId xmlns:a16="http://schemas.microsoft.com/office/drawing/2014/main" val="1093074102"/>
                    </a:ext>
                  </a:extLst>
                </a:gridCol>
                <a:gridCol w="4279482">
                  <a:extLst>
                    <a:ext uri="{9D8B030D-6E8A-4147-A177-3AD203B41FA5}">
                      <a16:colId xmlns:a16="http://schemas.microsoft.com/office/drawing/2014/main" val="2656167762"/>
                    </a:ext>
                  </a:extLst>
                </a:gridCol>
                <a:gridCol w="36560">
                  <a:extLst>
                    <a:ext uri="{9D8B030D-6E8A-4147-A177-3AD203B41FA5}">
                      <a16:colId xmlns:a16="http://schemas.microsoft.com/office/drawing/2014/main" val="1571660930"/>
                    </a:ext>
                  </a:extLst>
                </a:gridCol>
                <a:gridCol w="265199">
                  <a:extLst>
                    <a:ext uri="{9D8B030D-6E8A-4147-A177-3AD203B41FA5}">
                      <a16:colId xmlns:a16="http://schemas.microsoft.com/office/drawing/2014/main" val="2688327914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605935883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635117082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1294038391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1826323884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2390300178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3735663736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2275639432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917207562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3546970314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891197010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1207773898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449591869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379629381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2665239762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3308349789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145299538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2731213673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2988912097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2709625437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1433127807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4101895742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3184270019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4275848944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2345615953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3880203209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2199065710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3947380976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3824145768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3653396263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4286176504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631251432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2075824286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3321903985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278523240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3715947137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1413558672"/>
                    </a:ext>
                  </a:extLst>
                </a:gridCol>
                <a:gridCol w="130305">
                  <a:extLst>
                    <a:ext uri="{9D8B030D-6E8A-4147-A177-3AD203B41FA5}">
                      <a16:colId xmlns:a16="http://schemas.microsoft.com/office/drawing/2014/main" val="515474357"/>
                    </a:ext>
                  </a:extLst>
                </a:gridCol>
              </a:tblGrid>
              <a:tr h="300208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Tätigkeit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März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Sep.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Oktober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Nov.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Dez.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764612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Dryrun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955355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Tunnelschließung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216902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MeWe+TRI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Fertigung UA2DR105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0906938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Einbau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8862960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VAK+TRI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Auseinanderziehen UA2BA2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1944754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Lecksuche BB5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198999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EN, TRI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Justage UA2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175999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Zusammenbau Zwischentank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377174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Vakuum IBN A2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3110384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TRI+Vac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Einbau IZ Pumpen US3+4 Interlock BB3+4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3339717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VAK+TRI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Lecksuche UA3DR31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924800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Ausbau Zwischentank A3-A4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7445738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Lecksuche und Dichten Enddeckel UA3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62782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Vakuum IBN A3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377532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TRI, VAK, EPS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Beseitigung Leckage UH3MS2/ Ausbau SL Deckel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514582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TRI, EPS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Einbau Thermoschalter UA3+UA4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754919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Austausch Wasser+Vorvakummschläuche UA1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2113971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MIN,TRI, Vak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Einbau UN5QT4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4546581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Beschaffung + Fertigung Anschlussteile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733561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Verkupfern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8317743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Einbau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9288759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Fertigung Reduzierflansch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629289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PSU,HF, TRI,Vac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Ausbau Einkoppelschleife UA4 und Einbau Ersatz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0712636"/>
                  </a:ext>
                </a:extLst>
              </a:tr>
              <a:tr h="16182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PSU 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Einmessen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0336597"/>
                  </a:ext>
                </a:extLst>
              </a:tr>
              <a:tr h="16740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Vac</a:t>
                      </a:r>
                    </a:p>
                  </a:txBody>
                  <a:tcPr marL="5580" marR="5580" marT="55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Lecksuche+Vakuum IBN A4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80" marR="5580" marT="558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553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941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6090"/>
          </a:xfrm>
        </p:spPr>
        <p:txBody>
          <a:bodyPr/>
          <a:lstStyle/>
          <a:p>
            <a:r>
              <a:rPr lang="de-DE" dirty="0" smtClean="0"/>
              <a:t>Planung: Stand September 2024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71450" y="1201948"/>
            <a:ext cx="3911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 smtClean="0"/>
              <a:t>nach abgeschl. Fehlersuche </a:t>
            </a:r>
            <a:r>
              <a:rPr lang="de-DE" i="1" dirty="0"/>
              <a:t>A</a:t>
            </a:r>
            <a:r>
              <a:rPr lang="de-DE" i="1" dirty="0" smtClean="0"/>
              <a:t>lvarez</a:t>
            </a:r>
            <a:r>
              <a:rPr lang="de-DE" dirty="0" smtClean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A2: DR105 nur Erdschluss, kleines Leck an BB5, +</a:t>
            </a:r>
            <a:r>
              <a:rPr lang="de-DE" dirty="0" err="1" smtClean="0"/>
              <a:t>def</a:t>
            </a:r>
            <a:r>
              <a:rPr lang="de-DE" dirty="0" smtClean="0"/>
              <a:t>. Ventil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A3: DR31 dicht, Enddeckel Vorvakuumleck durch eigene Pumpe gefixt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IH1 noch im Gange, zusätzlich Austausch von </a:t>
            </a:r>
            <a:r>
              <a:rPr lang="de-DE" dirty="0" err="1" smtClean="0"/>
              <a:t>Pumpen+Ventilen</a:t>
            </a:r>
            <a:r>
              <a:rPr lang="de-DE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Bereich US wird große Baustelle im November (Gasstripper, SD, Pumpen, HF-Interlock)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reduzierte Tunnelöffnung durch HF IBN IH1+ BKS Tests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keine Einschränkung der Betriebsfähigkeit durch Aussetzen von geplanten Arbeiten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068769" y="5726263"/>
            <a:ext cx="5986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weitere Wartungsarbeiten: EH-Strahldiagnose, Thermowächter, TK3_UF, Vakuumsystem Ventilsteuerungen (</a:t>
            </a:r>
            <a:r>
              <a:rPr lang="de-DE" dirty="0" err="1" smtClean="0"/>
              <a:t>mech</a:t>
            </a:r>
            <a:r>
              <a:rPr lang="de-DE" dirty="0" smtClean="0"/>
              <a:t>. Teil), BSM</a:t>
            </a:r>
            <a:endParaRPr lang="de-DE" dirty="0"/>
          </a:p>
        </p:txBody>
      </p:sp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810205"/>
              </p:ext>
            </p:extLst>
          </p:nvPr>
        </p:nvGraphicFramePr>
        <p:xfrm>
          <a:off x="4221274" y="1201948"/>
          <a:ext cx="7356251" cy="4351344"/>
        </p:xfrm>
        <a:graphic>
          <a:graphicData uri="http://schemas.openxmlformats.org/drawingml/2006/table">
            <a:tbl>
              <a:tblPr/>
              <a:tblGrid>
                <a:gridCol w="1026144">
                  <a:extLst>
                    <a:ext uri="{9D8B030D-6E8A-4147-A177-3AD203B41FA5}">
                      <a16:colId xmlns:a16="http://schemas.microsoft.com/office/drawing/2014/main" val="3924356723"/>
                    </a:ext>
                  </a:extLst>
                </a:gridCol>
                <a:gridCol w="3291659">
                  <a:extLst>
                    <a:ext uri="{9D8B030D-6E8A-4147-A177-3AD203B41FA5}">
                      <a16:colId xmlns:a16="http://schemas.microsoft.com/office/drawing/2014/main" val="2056345225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3811754159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1673555473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2142261541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533885225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2579701749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2217894932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2962992424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757787370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1184274386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4129667254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1611849180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3060147867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3969774291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3832488383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3646822936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1581972999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554298631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2411196028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2222027459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3572603682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4026332282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1641141389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3379111219"/>
                    </a:ext>
                  </a:extLst>
                </a:gridCol>
                <a:gridCol w="126602">
                  <a:extLst>
                    <a:ext uri="{9D8B030D-6E8A-4147-A177-3AD203B41FA5}">
                      <a16:colId xmlns:a16="http://schemas.microsoft.com/office/drawing/2014/main" val="3157904219"/>
                    </a:ext>
                  </a:extLst>
                </a:gridCol>
              </a:tblGrid>
              <a:tr h="299823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Tätigkeit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Oktober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Nov.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Dez.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57191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Dryrun/</a:t>
                      </a:r>
                      <a:r>
                        <a:rPr lang="de-DE" sz="10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Strahlzeit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833381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Tunnelschließung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153331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TRI, VAK, EPS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Beseitigung Leckage UH3QT3/ Ausbau SL/ Öffnen IH1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036147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TRI, VAK, EPS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Beseitigung Leckage UH2MS3/ Ausbau UH2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5994821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HF, ACC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HF Test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063253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LIN, TRI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Dickenmessung SL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8767235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Einbau SL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6563407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Vac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Vakuuminbetriebnahme RFQ,SL,IH1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277064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TRI, VAK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Austausch 5 IZ HSI-RFQ+ 2 Turbos Dummy TK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7880133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TRI, EPS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Einbau Thermoschalter UA3+UA4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0318932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Austausch Wasser+Vorvakummschläuche UA1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039880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Nachfertigung und Verkupferung Reduzierflansch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444109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PSU,HF, TRI,Vac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Ausbau Einkoppelschleife UA4 und Einbau Ersatz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4234433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PSU 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Einmessen+ Blindflanschen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4720781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HF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Fertigung HF Leitung /Einbau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49988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Kühlwasseranschluss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847376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MeWe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Fertigung neue Schleife und finaler Einbau /FOS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997289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Vac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Lecksuche+Vakuum IBN A4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1603221"/>
                  </a:ext>
                </a:extLst>
              </a:tr>
              <a:tr h="167188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HF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HF IBN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791426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Vac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Stickstoffleitung zum  Belüften installieren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4379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TRI, Vac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Installation M-Stripper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861471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TRI, SD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Installation BSM im TK, Vorarbeiten noch offen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614194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TRI+Vac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Einbau IZ Pumpen US3+4 Interlock BB3+4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9169838"/>
                  </a:ext>
                </a:extLst>
              </a:tr>
              <a:tr h="16161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TRI,SD, Vac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Einbau Emittanzschlitze+ Gitter in US4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267295"/>
                  </a:ext>
                </a:extLst>
              </a:tr>
              <a:tr h="167188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VAC</a:t>
                      </a:r>
                    </a:p>
                  </a:txBody>
                  <a:tcPr marL="5573" marR="5573" marT="55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(Turbo)Pumpenwartung TK</a:t>
                      </a:r>
                    </a:p>
                  </a:txBody>
                  <a:tcPr marL="5573" marR="5573" marT="5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73" marR="5573" marT="55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637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915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1481</Words>
  <Application>Microsoft Office PowerPoint</Application>
  <PresentationFormat>Breitbild</PresentationFormat>
  <Paragraphs>1185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Reorganisation UNILAC Shutdown nach Reparatur HSI-IH Wasserleck (U. Scheeler)</vt:lpstr>
      <vt:lpstr>Planung: Stand März 2024</vt:lpstr>
      <vt:lpstr>Planung: Stand September 2024</vt:lpstr>
    </vt:vector>
  </TitlesOfParts>
  <Company>GSI Helmholtzzentrum für Schwerionenforschung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Reorganisation UNILAC Shutdown nach Reparatur HSI-IH (U. Scheeler)</dc:title>
  <dc:creator>Scheeler, Uwe</dc:creator>
  <cp:lastModifiedBy>Scheeler, Uwe</cp:lastModifiedBy>
  <cp:revision>24</cp:revision>
  <dcterms:created xsi:type="dcterms:W3CDTF">2024-09-09T08:15:10Z</dcterms:created>
  <dcterms:modified xsi:type="dcterms:W3CDTF">2024-09-10T10:55:26Z</dcterms:modified>
</cp:coreProperties>
</file>