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85" r:id="rId3"/>
    <p:sldId id="296" r:id="rId4"/>
    <p:sldId id="298" r:id="rId5"/>
    <p:sldId id="300" r:id="rId6"/>
    <p:sldId id="297" r:id="rId7"/>
    <p:sldId id="294" r:id="rId8"/>
    <p:sldId id="310" r:id="rId9"/>
    <p:sldId id="301" r:id="rId10"/>
    <p:sldId id="299" r:id="rId11"/>
    <p:sldId id="295" r:id="rId12"/>
    <p:sldId id="304" r:id="rId13"/>
    <p:sldId id="303" r:id="rId14"/>
    <p:sldId id="313" r:id="rId15"/>
    <p:sldId id="307" r:id="rId16"/>
    <p:sldId id="305" r:id="rId17"/>
    <p:sldId id="308" r:id="rId18"/>
    <p:sldId id="309" r:id="rId19"/>
    <p:sldId id="312" r:id="rId20"/>
  </p:sldIdLst>
  <p:sldSz cx="9144000" cy="6858000" type="screen4x3"/>
  <p:notesSz cx="6794500" cy="9906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FF33"/>
    <a:srgbClr val="8D8F94"/>
    <a:srgbClr val="515355"/>
    <a:srgbClr val="3A6F8A"/>
    <a:srgbClr val="DCDCDC"/>
    <a:srgbClr val="E7E7E7"/>
    <a:srgbClr val="DBE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2857" autoAdjust="0"/>
  </p:normalViewPr>
  <p:slideViewPr>
    <p:cSldViewPr>
      <p:cViewPr varScale="1">
        <p:scale>
          <a:sx n="81" d="100"/>
          <a:sy n="81" d="100"/>
        </p:scale>
        <p:origin x="-15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53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3" tIns="45437" rIns="90873" bIns="45437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17" y="0"/>
            <a:ext cx="2944283" cy="53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3" tIns="45437" rIns="90873" bIns="4543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1095"/>
            <a:ext cx="2944283" cy="53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3" tIns="45437" rIns="90873" bIns="45437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17" y="9411095"/>
            <a:ext cx="2944283" cy="53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3" tIns="45437" rIns="90873" bIns="4543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00EC5B8-7685-4335-9A5C-0B755766396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60854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3" tIns="45437" rIns="90873" bIns="45437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645" y="0"/>
            <a:ext cx="2944283" cy="49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3" tIns="45437" rIns="90873" bIns="4543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2950"/>
            <a:ext cx="4951412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548"/>
            <a:ext cx="5435600" cy="4457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3" tIns="45437" rIns="90873" bIns="454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515"/>
            <a:ext cx="2944283" cy="49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3" tIns="45437" rIns="90873" bIns="45437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645" y="9409515"/>
            <a:ext cx="2944283" cy="49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3" tIns="45437" rIns="90873" bIns="4543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5C91784-BA88-4D09-80B6-7FC6141932F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66243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C91784-BA88-4D09-80B6-7FC6141932F8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ChangeArrowheads="1"/>
          </p:cNvSpPr>
          <p:nvPr/>
        </p:nvSpPr>
        <p:spPr bwMode="auto">
          <a:xfrm>
            <a:off x="-1588" y="2286000"/>
            <a:ext cx="9144001" cy="4572000"/>
          </a:xfrm>
          <a:prstGeom prst="rect">
            <a:avLst/>
          </a:prstGeom>
          <a:solidFill>
            <a:srgbClr val="005B8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de-DE" sz="2400">
              <a:solidFill>
                <a:srgbClr val="005B82"/>
              </a:solidFill>
              <a:ea typeface="ＭＳ Ｐゴシック" charset="-128"/>
              <a:cs typeface="+mn-cs"/>
            </a:endParaRPr>
          </a:p>
        </p:txBody>
      </p:sp>
      <p:sp>
        <p:nvSpPr>
          <p:cNvPr id="5" name="Rectangle 31"/>
          <p:cNvSpPr>
            <a:spLocks noChangeArrowheads="1"/>
          </p:cNvSpPr>
          <p:nvPr/>
        </p:nvSpPr>
        <p:spPr bwMode="auto">
          <a:xfrm>
            <a:off x="0" y="2286000"/>
            <a:ext cx="125413" cy="2286000"/>
          </a:xfrm>
          <a:prstGeom prst="rect">
            <a:avLst/>
          </a:prstGeom>
          <a:solidFill>
            <a:srgbClr val="005B8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de-DE" sz="2400">
              <a:solidFill>
                <a:schemeClr val="bg1"/>
              </a:solidFill>
              <a:ea typeface="ＭＳ Ｐゴシック" charset="-128"/>
              <a:cs typeface="+mn-cs"/>
            </a:endParaRPr>
          </a:p>
        </p:txBody>
      </p:sp>
      <p:sp>
        <p:nvSpPr>
          <p:cNvPr id="6" name="Rectangle 32"/>
          <p:cNvSpPr>
            <a:spLocks noChangeArrowheads="1"/>
          </p:cNvSpPr>
          <p:nvPr/>
        </p:nvSpPr>
        <p:spPr bwMode="auto">
          <a:xfrm>
            <a:off x="0" y="4572000"/>
            <a:ext cx="125413" cy="2286000"/>
          </a:xfrm>
          <a:prstGeom prst="rect">
            <a:avLst/>
          </a:prstGeom>
          <a:solidFill>
            <a:srgbClr val="51535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de-DE" sz="2400">
              <a:ea typeface="ＭＳ Ｐゴシック" charset="-128"/>
              <a:cs typeface="+mn-cs"/>
            </a:endParaRPr>
          </a:p>
        </p:txBody>
      </p:sp>
      <p:sp>
        <p:nvSpPr>
          <p:cNvPr id="7" name="Rectangle 43"/>
          <p:cNvSpPr>
            <a:spLocks noChangeArrowheads="1"/>
          </p:cNvSpPr>
          <p:nvPr/>
        </p:nvSpPr>
        <p:spPr bwMode="auto">
          <a:xfrm>
            <a:off x="115888" y="0"/>
            <a:ext cx="125412" cy="228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de-DE" sz="2400">
              <a:ea typeface="ＭＳ Ｐゴシック" charset="-128"/>
              <a:cs typeface="+mn-cs"/>
            </a:endParaRPr>
          </a:p>
        </p:txBody>
      </p:sp>
      <p:sp>
        <p:nvSpPr>
          <p:cNvPr id="8" name="Rectangle 44"/>
          <p:cNvSpPr>
            <a:spLocks noChangeArrowheads="1"/>
          </p:cNvSpPr>
          <p:nvPr/>
        </p:nvSpPr>
        <p:spPr bwMode="auto">
          <a:xfrm>
            <a:off x="114300" y="2286000"/>
            <a:ext cx="125413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de-DE" sz="2400">
              <a:solidFill>
                <a:schemeClr val="bg1"/>
              </a:solidFill>
              <a:ea typeface="ＭＳ Ｐゴシック" charset="-128"/>
              <a:cs typeface="+mn-cs"/>
            </a:endParaRPr>
          </a:p>
        </p:txBody>
      </p:sp>
      <p:sp>
        <p:nvSpPr>
          <p:cNvPr id="9" name="Rectangle 45"/>
          <p:cNvSpPr>
            <a:spLocks noChangeArrowheads="1"/>
          </p:cNvSpPr>
          <p:nvPr/>
        </p:nvSpPr>
        <p:spPr bwMode="auto">
          <a:xfrm>
            <a:off x="114300" y="4572000"/>
            <a:ext cx="125413" cy="2286000"/>
          </a:xfrm>
          <a:prstGeom prst="rect">
            <a:avLst/>
          </a:prstGeom>
          <a:solidFill>
            <a:srgbClr val="DCDCD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de-DE" sz="2400">
              <a:ea typeface="ＭＳ Ｐゴシック" charset="-128"/>
              <a:cs typeface="+mn-cs"/>
            </a:endParaRPr>
          </a:p>
        </p:txBody>
      </p:sp>
      <p:pic>
        <p:nvPicPr>
          <p:cNvPr id="10" name="Picture 54" descr="Logo_FZ_Jülich_NEU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254000"/>
            <a:ext cx="25146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56"/>
          <p:cNvSpPr txBox="1">
            <a:spLocks noChangeArrowheads="1"/>
          </p:cNvSpPr>
          <p:nvPr/>
        </p:nvSpPr>
        <p:spPr bwMode="auto">
          <a:xfrm rot="16200000">
            <a:off x="-1063625" y="933450"/>
            <a:ext cx="2476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900">
                <a:solidFill>
                  <a:srgbClr val="005B82"/>
                </a:solidFill>
                <a:latin typeface="Arial MT Bd" charset="0"/>
                <a:cs typeface="+mn-cs"/>
              </a:rPr>
              <a:t>Mitglied der Helmholtz-Gemeinschaft</a:t>
            </a:r>
          </a:p>
        </p:txBody>
      </p:sp>
      <p:pic>
        <p:nvPicPr>
          <p:cNvPr id="12" name="Picture 14" descr="PandaLogo1_web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260350"/>
            <a:ext cx="33845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30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4213" y="4052888"/>
            <a:ext cx="8064500" cy="1176337"/>
          </a:xfrm>
        </p:spPr>
        <p:txBody>
          <a:bodyPr/>
          <a:lstStyle>
            <a:lvl1pPr marL="0" indent="0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3134" name="Rectangle 6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349500"/>
            <a:ext cx="8062913" cy="1655763"/>
          </a:xfrm>
        </p:spPr>
        <p:txBody>
          <a:bodyPr anchor="b"/>
          <a:lstStyle>
            <a:lvl1pPr>
              <a:defRPr sz="4800" b="0">
                <a:solidFill>
                  <a:schemeClr val="bg1"/>
                </a:solidFill>
                <a:ea typeface="ＭＳ Ｐゴシック" charset="-128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13" name="Rectangle 60"/>
          <p:cNvSpPr>
            <a:spLocks noGrp="1" noChangeArrowheads="1"/>
          </p:cNvSpPr>
          <p:nvPr>
            <p:ph type="dt" sz="quarter" idx="10"/>
          </p:nvPr>
        </p:nvSpPr>
        <p:spPr>
          <a:xfrm>
            <a:off x="684213" y="5257800"/>
            <a:ext cx="2205037" cy="476250"/>
          </a:xfrm>
        </p:spPr>
        <p:txBody>
          <a:bodyPr/>
          <a:lstStyle>
            <a:lvl1pPr algn="r">
              <a:defRPr sz="1400">
                <a:solidFill>
                  <a:srgbClr val="F4F4F4"/>
                </a:solidFill>
              </a:defRPr>
            </a:lvl1pPr>
          </a:lstStyle>
          <a:p>
            <a:pPr>
              <a:defRPr/>
            </a:pPr>
            <a:r>
              <a:rPr lang="de-DE" smtClean="0"/>
              <a:t>Darmstadt, 11.12. 2012</a:t>
            </a:r>
            <a:endParaRPr lang="de-DE" dirty="0"/>
          </a:p>
        </p:txBody>
      </p:sp>
      <p:sp>
        <p:nvSpPr>
          <p:cNvPr id="14" name="Rectangle 61"/>
          <p:cNvSpPr>
            <a:spLocks noGrp="1" noChangeArrowheads="1"/>
          </p:cNvSpPr>
          <p:nvPr>
            <p:ph type="ftr" sz="quarter" idx="11"/>
          </p:nvPr>
        </p:nvSpPr>
        <p:spPr>
          <a:xfrm>
            <a:off x="2971800" y="5257800"/>
            <a:ext cx="2895600" cy="476250"/>
          </a:xfrm>
        </p:spPr>
        <p:txBody>
          <a:bodyPr/>
          <a:lstStyle>
            <a:lvl1pPr algn="l">
              <a:defRPr sz="1400">
                <a:solidFill>
                  <a:srgbClr val="F4F4F4"/>
                </a:solidFill>
              </a:defRPr>
            </a:lvl1pPr>
          </a:lstStyle>
          <a:p>
            <a:pPr>
              <a:defRPr/>
            </a:pPr>
            <a:r>
              <a:rPr lang="de-DE"/>
              <a:t>Marius C. Mertens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Darmstadt, 11.12. 2012</a:t>
            </a:r>
            <a:endParaRPr lang="de-DE" dirty="0"/>
          </a:p>
        </p:txBody>
      </p:sp>
      <p:sp>
        <p:nvSpPr>
          <p:cNvPr id="5" name="Rectangle 7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Marius C. Mertens</a:t>
            </a:r>
          </a:p>
        </p:txBody>
      </p:sp>
      <p:sp>
        <p:nvSpPr>
          <p:cNvPr id="6" name="Rectangle 7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C06D5-BC3D-458E-BB04-AC0FB83962B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92150"/>
            <a:ext cx="8569325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2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412875"/>
            <a:ext cx="8569325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81" name="Rectangle 57"/>
          <p:cNvSpPr>
            <a:spLocks noChangeArrowheads="1"/>
          </p:cNvSpPr>
          <p:nvPr/>
        </p:nvSpPr>
        <p:spPr bwMode="auto">
          <a:xfrm>
            <a:off x="1588" y="0"/>
            <a:ext cx="125412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de-DE" sz="2400">
              <a:ea typeface="ＭＳ Ｐゴシック" charset="-128"/>
              <a:cs typeface="+mn-cs"/>
            </a:endParaRPr>
          </a:p>
        </p:txBody>
      </p:sp>
      <p:sp>
        <p:nvSpPr>
          <p:cNvPr id="1083" name="Rectangle 59"/>
          <p:cNvSpPr>
            <a:spLocks noChangeArrowheads="1"/>
          </p:cNvSpPr>
          <p:nvPr/>
        </p:nvSpPr>
        <p:spPr bwMode="auto">
          <a:xfrm>
            <a:off x="0" y="4572000"/>
            <a:ext cx="125413" cy="2286000"/>
          </a:xfrm>
          <a:prstGeom prst="rect">
            <a:avLst/>
          </a:prstGeom>
          <a:solidFill>
            <a:srgbClr val="51535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de-DE" sz="2400">
              <a:ea typeface="ＭＳ Ｐゴシック" charset="-128"/>
              <a:cs typeface="+mn-cs"/>
            </a:endParaRPr>
          </a:p>
        </p:txBody>
      </p:sp>
      <p:sp>
        <p:nvSpPr>
          <p:cNvPr id="1085" name="Rectangle 61"/>
          <p:cNvSpPr>
            <a:spLocks noChangeArrowheads="1"/>
          </p:cNvSpPr>
          <p:nvPr/>
        </p:nvSpPr>
        <p:spPr bwMode="auto">
          <a:xfrm>
            <a:off x="115888" y="0"/>
            <a:ext cx="125412" cy="2286000"/>
          </a:xfrm>
          <a:prstGeom prst="rect">
            <a:avLst/>
          </a:prstGeom>
          <a:solidFill>
            <a:srgbClr val="005B8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de-DE" sz="2400">
              <a:ea typeface="ＭＳ Ｐゴシック" charset="-128"/>
              <a:cs typeface="+mn-cs"/>
            </a:endParaRPr>
          </a:p>
        </p:txBody>
      </p:sp>
      <p:sp>
        <p:nvSpPr>
          <p:cNvPr id="1086" name="Rectangle 62"/>
          <p:cNvSpPr>
            <a:spLocks noChangeArrowheads="1"/>
          </p:cNvSpPr>
          <p:nvPr/>
        </p:nvSpPr>
        <p:spPr bwMode="auto">
          <a:xfrm>
            <a:off x="114300" y="2286000"/>
            <a:ext cx="125413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de-DE" sz="2400">
              <a:solidFill>
                <a:schemeClr val="bg1"/>
              </a:solidFill>
              <a:ea typeface="ＭＳ Ｐゴシック" charset="-128"/>
              <a:cs typeface="+mn-cs"/>
            </a:endParaRPr>
          </a:p>
        </p:txBody>
      </p:sp>
      <p:sp>
        <p:nvSpPr>
          <p:cNvPr id="1087" name="Rectangle 63"/>
          <p:cNvSpPr>
            <a:spLocks noChangeArrowheads="1"/>
          </p:cNvSpPr>
          <p:nvPr/>
        </p:nvSpPr>
        <p:spPr bwMode="auto">
          <a:xfrm>
            <a:off x="114300" y="4572000"/>
            <a:ext cx="125413" cy="2286000"/>
          </a:xfrm>
          <a:prstGeom prst="rect">
            <a:avLst/>
          </a:prstGeom>
          <a:solidFill>
            <a:srgbClr val="DCDCD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de-DE" sz="2400">
              <a:ea typeface="ＭＳ Ｐゴシック" charset="-128"/>
              <a:cs typeface="+mn-cs"/>
            </a:endParaRPr>
          </a:p>
        </p:txBody>
      </p:sp>
      <p:sp>
        <p:nvSpPr>
          <p:cNvPr id="1092" name="Text Box 68"/>
          <p:cNvSpPr txBox="1">
            <a:spLocks noChangeArrowheads="1"/>
          </p:cNvSpPr>
          <p:nvPr/>
        </p:nvSpPr>
        <p:spPr bwMode="auto">
          <a:xfrm>
            <a:off x="457200" y="6477000"/>
            <a:ext cx="8382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de-DE" sz="1000">
                <a:solidFill>
                  <a:srgbClr val="3A6F8A"/>
                </a:solidFill>
                <a:ea typeface="ＭＳ Ｐゴシック" charset="-128"/>
                <a:cs typeface="+mn-cs"/>
              </a:rPr>
              <a:t>								</a:t>
            </a:r>
          </a:p>
        </p:txBody>
      </p:sp>
      <p:pic>
        <p:nvPicPr>
          <p:cNvPr id="1034" name="Picture 70" descr="Logo_FZ_Jülich_NEU_rg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127000"/>
            <a:ext cx="14478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" name="Rectangle 7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5288" y="6526213"/>
            <a:ext cx="17272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5B82"/>
                </a:solidFill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de-DE" smtClean="0"/>
              <a:t>Darmstadt, 11.12. 2012</a:t>
            </a:r>
            <a:endParaRPr lang="de-DE" dirty="0"/>
          </a:p>
        </p:txBody>
      </p:sp>
      <p:sp>
        <p:nvSpPr>
          <p:cNvPr id="1096" name="Rectangle 7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95513" y="6526213"/>
            <a:ext cx="48974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5B82"/>
                </a:solidFill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de-DE"/>
              <a:t>Marius C. Mertens</a:t>
            </a:r>
          </a:p>
        </p:txBody>
      </p:sp>
      <p:sp>
        <p:nvSpPr>
          <p:cNvPr id="1097" name="Rectangle 7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4388" y="6526213"/>
            <a:ext cx="17287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5B82"/>
                </a:solidFill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980E5409-B0F1-4AE3-80A2-BEE47F8135A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1038" name="Picture 14" descr="PandaLogo1_we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3800" y="125413"/>
            <a:ext cx="194468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9EE0"/>
        </a:buClr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5B8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5B82"/>
        </a:buClr>
        <a:buFont typeface="Arial" charset="0"/>
        <a:buChar char="•"/>
        <a:defRPr sz="2200" i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-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-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 sz="quarter"/>
          </p:nvPr>
        </p:nvSpPr>
        <p:spPr>
          <a:xfrm>
            <a:off x="685800" y="2925365"/>
            <a:ext cx="8062913" cy="1655763"/>
          </a:xfrm>
        </p:spPr>
        <p:txBody>
          <a:bodyPr/>
          <a:lstStyle/>
          <a:p>
            <a:r>
              <a:rPr lang="de-DE" dirty="0" smtClean="0"/>
              <a:t>Hit Triplet </a:t>
            </a:r>
            <a:r>
              <a:rPr lang="de-DE" dirty="0" err="1" smtClean="0"/>
              <a:t>Finding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PANDA-STT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971800" y="5257800"/>
            <a:ext cx="3544416" cy="1123528"/>
          </a:xfrm>
        </p:spPr>
        <p:txBody>
          <a:bodyPr/>
          <a:lstStyle/>
          <a:p>
            <a:pPr>
              <a:defRPr/>
            </a:pPr>
            <a:r>
              <a:rPr lang="de-DE" smtClean="0"/>
              <a:t>Marius C. Mertens</a:t>
            </a:r>
            <a:endParaRPr lang="de-DE" dirty="0" smtClean="0"/>
          </a:p>
        </p:txBody>
      </p:sp>
      <p:sp>
        <p:nvSpPr>
          <p:cNvPr id="2" name="Datumsplatzhalt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Darmstadt, 11.12. 2012</a:t>
            </a:r>
            <a:endParaRPr lang="de-DE" dirty="0"/>
          </a:p>
        </p:txBody>
      </p:sp>
      <p:sp>
        <p:nvSpPr>
          <p:cNvPr id="6" name="Fußzeilenplatzhalter 4"/>
          <p:cNvSpPr txBox="1">
            <a:spLocks/>
          </p:cNvSpPr>
          <p:nvPr/>
        </p:nvSpPr>
        <p:spPr bwMode="auto">
          <a:xfrm>
            <a:off x="2987824" y="5257800"/>
            <a:ext cx="3544416" cy="112352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4F4F4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de-DE" smtClean="0"/>
              <a:t>Marius C. Mertens</a:t>
            </a:r>
            <a:r>
              <a:rPr lang="de-DE" baseline="30000" smtClean="0"/>
              <a:t>1</a:t>
            </a:r>
          </a:p>
          <a:p>
            <a:pPr>
              <a:defRPr/>
            </a:pPr>
            <a:r>
              <a:rPr lang="de-DE" smtClean="0"/>
              <a:t>Sean Dobbs</a:t>
            </a:r>
            <a:r>
              <a:rPr lang="de-DE" baseline="30000" smtClean="0"/>
              <a:t>2</a:t>
            </a:r>
            <a:r>
              <a:rPr lang="de-DE" smtClean="0"/>
              <a:t>, Jim Ritman</a:t>
            </a:r>
            <a:r>
              <a:rPr lang="de-DE" baseline="30000" smtClean="0"/>
              <a:t>1</a:t>
            </a:r>
            <a:r>
              <a:rPr lang="de-DE" smtClean="0"/>
              <a:t>, Peter Wintz</a:t>
            </a:r>
            <a:r>
              <a:rPr lang="de-DE" baseline="30000" smtClean="0"/>
              <a:t>1</a:t>
            </a:r>
          </a:p>
          <a:p>
            <a:pPr>
              <a:defRPr/>
            </a:pPr>
            <a:endParaRPr lang="de-DE" baseline="30000" smtClean="0"/>
          </a:p>
          <a:p>
            <a:pPr>
              <a:defRPr/>
            </a:pPr>
            <a:r>
              <a:rPr lang="de-DE" baseline="30000" smtClean="0"/>
              <a:t>1</a:t>
            </a:r>
            <a:r>
              <a:rPr lang="de-DE" smtClean="0"/>
              <a:t> Forschungszentrum Jülich</a:t>
            </a:r>
          </a:p>
          <a:p>
            <a:pPr>
              <a:defRPr/>
            </a:pPr>
            <a:r>
              <a:rPr lang="de-DE" baseline="30000" smtClean="0"/>
              <a:t>2</a:t>
            </a:r>
            <a:r>
              <a:rPr lang="de-DE" smtClean="0"/>
              <a:t> Northwestern University</a:t>
            </a: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Interlude</a:t>
            </a:r>
            <a:r>
              <a:rPr lang="de-DE" dirty="0" smtClean="0"/>
              <a:t> Summary/Outlook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dirty="0" smtClean="0"/>
              <a:t>Part I</a:t>
            </a:r>
          </a:p>
          <a:p>
            <a:pPr lvl="1"/>
            <a:r>
              <a:rPr lang="de-DE" dirty="0" err="1" smtClean="0"/>
              <a:t>Proof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concept</a:t>
            </a:r>
            <a:r>
              <a:rPr lang="de-DE" dirty="0" smtClean="0"/>
              <a:t> Triplet Finder </a:t>
            </a:r>
            <a:r>
              <a:rPr lang="de-DE" dirty="0" err="1" smtClean="0"/>
              <a:t>tested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DPM </a:t>
            </a:r>
            <a:r>
              <a:rPr lang="de-DE" dirty="0" err="1" smtClean="0"/>
              <a:t>input</a:t>
            </a:r>
            <a:endParaRPr lang="de-DE" dirty="0" smtClean="0"/>
          </a:p>
          <a:p>
            <a:pPr lvl="1"/>
            <a:r>
              <a:rPr lang="de-DE" dirty="0" smtClean="0"/>
              <a:t>Robust first-</a:t>
            </a:r>
            <a:r>
              <a:rPr lang="de-DE" dirty="0" err="1" smtClean="0"/>
              <a:t>line</a:t>
            </a:r>
            <a:r>
              <a:rPr lang="de-DE" dirty="0" smtClean="0"/>
              <a:t> </a:t>
            </a:r>
            <a:r>
              <a:rPr lang="de-DE" dirty="0" err="1" smtClean="0"/>
              <a:t>algorithm</a:t>
            </a:r>
            <a:r>
              <a:rPr lang="de-DE" dirty="0" smtClean="0"/>
              <a:t> </a:t>
            </a:r>
            <a:r>
              <a:rPr lang="de-DE" dirty="0" err="1" smtClean="0"/>
              <a:t>independent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isochrone (t</a:t>
            </a:r>
            <a:r>
              <a:rPr lang="de-DE" baseline="-25000" dirty="0" smtClean="0"/>
              <a:t>0</a:t>
            </a:r>
            <a:r>
              <a:rPr lang="de-DE" dirty="0" smtClean="0"/>
              <a:t>) </a:t>
            </a:r>
            <a:r>
              <a:rPr lang="de-DE" dirty="0" err="1" smtClean="0"/>
              <a:t>information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drifttime </a:t>
            </a:r>
            <a:r>
              <a:rPr lang="de-DE" dirty="0" err="1" smtClean="0"/>
              <a:t>calibration</a:t>
            </a:r>
            <a:endParaRPr lang="de-DE" dirty="0" smtClean="0"/>
          </a:p>
          <a:p>
            <a:pPr lvl="1"/>
            <a:r>
              <a:rPr lang="de-DE" dirty="0" smtClean="0"/>
              <a:t>Visual </a:t>
            </a:r>
            <a:r>
              <a:rPr lang="de-DE" dirty="0" err="1" smtClean="0"/>
              <a:t>inspection</a:t>
            </a:r>
            <a:r>
              <a:rPr lang="de-DE" dirty="0" smtClean="0"/>
              <a:t> </a:t>
            </a:r>
            <a:r>
              <a:rPr lang="de-DE" dirty="0" err="1" smtClean="0"/>
              <a:t>yields</a:t>
            </a:r>
            <a:r>
              <a:rPr lang="de-DE" dirty="0" smtClean="0"/>
              <a:t> promising </a:t>
            </a:r>
            <a:r>
              <a:rPr lang="de-DE" dirty="0" err="1" smtClean="0"/>
              <a:t>results</a:t>
            </a:r>
            <a:endParaRPr lang="de-DE" dirty="0" smtClean="0"/>
          </a:p>
          <a:p>
            <a:pPr lvl="1"/>
            <a:r>
              <a:rPr lang="de-DE" dirty="0" err="1" smtClean="0"/>
              <a:t>Many</a:t>
            </a:r>
            <a:r>
              <a:rPr lang="de-DE" dirty="0" smtClean="0"/>
              <a:t> (</a:t>
            </a:r>
            <a:r>
              <a:rPr lang="de-DE" dirty="0" err="1" smtClean="0"/>
              <a:t>straightforward</a:t>
            </a:r>
            <a:r>
              <a:rPr lang="de-DE" dirty="0" smtClean="0"/>
              <a:t>) </a:t>
            </a:r>
            <a:r>
              <a:rPr lang="de-DE" dirty="0" err="1" smtClean="0"/>
              <a:t>tuning</a:t>
            </a:r>
            <a:r>
              <a:rPr lang="de-DE" dirty="0" smtClean="0"/>
              <a:t> </a:t>
            </a:r>
            <a:r>
              <a:rPr lang="de-DE" dirty="0" err="1" smtClean="0"/>
              <a:t>possibilites</a:t>
            </a:r>
            <a:r>
              <a:rPr lang="de-DE" dirty="0"/>
              <a:t> </a:t>
            </a:r>
            <a:r>
              <a:rPr lang="de-DE" dirty="0" err="1" smtClean="0"/>
              <a:t>affecting</a:t>
            </a:r>
            <a:r>
              <a:rPr lang="de-DE" dirty="0" smtClean="0"/>
              <a:t> </a:t>
            </a:r>
            <a:r>
              <a:rPr lang="de-DE" dirty="0" err="1" smtClean="0"/>
              <a:t>efficiency</a:t>
            </a:r>
            <a:r>
              <a:rPr lang="de-DE" dirty="0" smtClean="0"/>
              <a:t>, </a:t>
            </a:r>
            <a:r>
              <a:rPr lang="de-DE" dirty="0" err="1" smtClean="0"/>
              <a:t>purity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robustness</a:t>
            </a:r>
            <a:endParaRPr lang="de-DE" dirty="0" smtClean="0"/>
          </a:p>
          <a:p>
            <a:pPr lvl="1"/>
            <a:endParaRPr lang="de-DE" dirty="0" smtClean="0"/>
          </a:p>
          <a:p>
            <a:r>
              <a:rPr lang="de-DE" dirty="0" smtClean="0"/>
              <a:t>Part II</a:t>
            </a:r>
          </a:p>
          <a:p>
            <a:pPr lvl="1"/>
            <a:r>
              <a:rPr lang="de-DE" dirty="0" smtClean="0"/>
              <a:t>Implementation </a:t>
            </a:r>
            <a:r>
              <a:rPr lang="de-DE" dirty="0" err="1" smtClean="0"/>
              <a:t>within</a:t>
            </a:r>
            <a:r>
              <a:rPr lang="de-DE" dirty="0" smtClean="0"/>
              <a:t> </a:t>
            </a:r>
            <a:r>
              <a:rPr lang="de-DE" dirty="0" err="1" smtClean="0"/>
              <a:t>OnlineManager</a:t>
            </a:r>
            <a:r>
              <a:rPr lang="de-DE" dirty="0" smtClean="0"/>
              <a:t> </a:t>
            </a:r>
            <a:r>
              <a:rPr lang="de-DE" dirty="0" smtClean="0">
                <a:sym typeface="Wingdings" pitchFamily="2" charset="2"/>
              </a:rPr>
              <a:t> </a:t>
            </a:r>
            <a:r>
              <a:rPr lang="de-DE" dirty="0" err="1" smtClean="0">
                <a:sym typeface="Wingdings" pitchFamily="2" charset="2"/>
              </a:rPr>
              <a:t>Sean‘s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talk</a:t>
            </a:r>
            <a:endParaRPr lang="de-DE" dirty="0" smtClean="0">
              <a:sym typeface="Wingdings" pitchFamily="2" charset="2"/>
            </a:endParaRPr>
          </a:p>
          <a:p>
            <a:pPr lvl="1"/>
            <a:r>
              <a:rPr lang="de-DE" dirty="0" smtClean="0">
                <a:sym typeface="Wingdings" pitchFamily="2" charset="2"/>
              </a:rPr>
              <a:t>Triplet Finder </a:t>
            </a:r>
            <a:r>
              <a:rPr lang="de-DE" dirty="0" err="1" smtClean="0">
                <a:sym typeface="Wingdings" pitchFamily="2" charset="2"/>
              </a:rPr>
              <a:t>runs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as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compiled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code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and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uses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OnlineManager‘s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data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flow</a:t>
            </a:r>
            <a:endParaRPr lang="de-DE" dirty="0" smtClean="0">
              <a:sym typeface="Wingdings" pitchFamily="2" charset="2"/>
            </a:endParaRPr>
          </a:p>
          <a:p>
            <a:pPr lvl="1"/>
            <a:r>
              <a:rPr lang="de-DE" dirty="0" err="1">
                <a:sym typeface="Wingdings" pitchFamily="2" charset="2"/>
              </a:rPr>
              <a:t>Animated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visualization</a:t>
            </a:r>
            <a:r>
              <a:rPr lang="de-DE" dirty="0">
                <a:sym typeface="Wingdings" pitchFamily="2" charset="2"/>
              </a:rPr>
              <a:t> in </a:t>
            </a:r>
            <a:r>
              <a:rPr lang="de-DE" dirty="0" err="1" smtClean="0">
                <a:sym typeface="Wingdings" pitchFamily="2" charset="2"/>
              </a:rPr>
              <a:t>HitstreamDisplay</a:t>
            </a:r>
            <a:endParaRPr lang="de-DE" dirty="0" smtClean="0">
              <a:sym typeface="Wingdings" pitchFamily="2" charset="2"/>
            </a:endParaRPr>
          </a:p>
          <a:p>
            <a:endParaRPr lang="de-DE" dirty="0">
              <a:sym typeface="Wingdings" pitchFamily="2" charset="2"/>
            </a:endParaRPr>
          </a:p>
          <a:p>
            <a:r>
              <a:rPr lang="de-DE" dirty="0" smtClean="0">
                <a:sym typeface="Wingdings" pitchFamily="2" charset="2"/>
              </a:rPr>
              <a:t>Outlook:</a:t>
            </a:r>
          </a:p>
          <a:p>
            <a:pPr lvl="1"/>
            <a:r>
              <a:rPr lang="de-DE" dirty="0" smtClean="0">
                <a:sym typeface="Wingdings" pitchFamily="2" charset="2"/>
              </a:rPr>
              <a:t>Implementation </a:t>
            </a:r>
            <a:r>
              <a:rPr lang="de-DE" dirty="0" err="1" smtClean="0">
                <a:sym typeface="Wingdings" pitchFamily="2" charset="2"/>
              </a:rPr>
              <a:t>of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hit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association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quality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property</a:t>
            </a:r>
            <a:endParaRPr lang="de-DE" dirty="0" smtClean="0">
              <a:sym typeface="Wingdings" pitchFamily="2" charset="2"/>
            </a:endParaRPr>
          </a:p>
          <a:p>
            <a:pPr lvl="1"/>
            <a:r>
              <a:rPr lang="de-DE" dirty="0" err="1" smtClean="0"/>
              <a:t>Merge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canonical</a:t>
            </a:r>
            <a:r>
              <a:rPr lang="de-DE" dirty="0" smtClean="0"/>
              <a:t> </a:t>
            </a:r>
            <a:r>
              <a:rPr lang="de-DE" dirty="0" err="1" smtClean="0"/>
              <a:t>PandaRoot</a:t>
            </a:r>
            <a:r>
              <a:rPr lang="de-DE" dirty="0" smtClean="0"/>
              <a:t> </a:t>
            </a:r>
            <a:r>
              <a:rPr lang="de-DE" dirty="0" err="1" smtClean="0"/>
              <a:t>tools</a:t>
            </a:r>
            <a:endParaRPr lang="de-DE" dirty="0" smtClean="0"/>
          </a:p>
          <a:p>
            <a:pPr lvl="1"/>
            <a:r>
              <a:rPr lang="de-DE" dirty="0" smtClean="0"/>
              <a:t>Long </a:t>
            </a:r>
            <a:r>
              <a:rPr lang="de-DE" dirty="0" err="1" smtClean="0"/>
              <a:t>term</a:t>
            </a:r>
            <a:r>
              <a:rPr lang="de-DE" dirty="0" smtClean="0"/>
              <a:t> </a:t>
            </a:r>
            <a:r>
              <a:rPr lang="de-DE" dirty="0" err="1" smtClean="0"/>
              <a:t>goal</a:t>
            </a:r>
            <a:r>
              <a:rPr lang="de-DE" dirty="0" smtClean="0"/>
              <a:t>: Track-</a:t>
            </a:r>
            <a:r>
              <a:rPr lang="de-DE" dirty="0" err="1" smtClean="0"/>
              <a:t>to</a:t>
            </a:r>
            <a:r>
              <a:rPr lang="de-DE" dirty="0" smtClean="0"/>
              <a:t>-event </a:t>
            </a:r>
            <a:r>
              <a:rPr lang="de-DE" dirty="0" err="1" smtClean="0"/>
              <a:t>association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Darmstadt, 11.12. 2012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Marius C. Mertens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C06D5-BC3D-458E-BB04-AC0FB83962B7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279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de-DE" dirty="0" smtClean="0"/>
              <a:t>Part II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Darmstadt, 11.12. 2012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Marius C. Mertens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17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Outline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de-DE" b="1" dirty="0" smtClean="0">
                <a:solidFill>
                  <a:schemeClr val="tx2"/>
                </a:solidFill>
              </a:rPr>
              <a:t>Part I </a:t>
            </a:r>
            <a:r>
              <a:rPr lang="de-DE" b="1" dirty="0" smtClean="0">
                <a:solidFill>
                  <a:schemeClr val="tx2"/>
                </a:solidFill>
                <a:sym typeface="Wingdings" pitchFamily="2" charset="2"/>
              </a:rPr>
              <a:t> Focus on Tracking</a:t>
            </a:r>
            <a:endParaRPr lang="de-DE" b="1" dirty="0" smtClean="0">
              <a:solidFill>
                <a:schemeClr val="tx2"/>
              </a:solidFill>
            </a:endParaRPr>
          </a:p>
          <a:p>
            <a:pPr lvl="2"/>
            <a:r>
              <a:rPr lang="de-DE" dirty="0" smtClean="0"/>
              <a:t>Triplet </a:t>
            </a:r>
            <a:r>
              <a:rPr lang="de-DE" dirty="0" err="1" smtClean="0"/>
              <a:t>Finding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Tracking in Axial </a:t>
            </a:r>
            <a:r>
              <a:rPr lang="de-DE" dirty="0" err="1" smtClean="0"/>
              <a:t>Straws</a:t>
            </a:r>
            <a:endParaRPr lang="de-DE" dirty="0" smtClean="0"/>
          </a:p>
          <a:p>
            <a:pPr lvl="2"/>
            <a:r>
              <a:rPr lang="de-DE" dirty="0"/>
              <a:t>STT </a:t>
            </a:r>
            <a:r>
              <a:rPr lang="de-DE" dirty="0" err="1" smtClean="0"/>
              <a:t>Geometry</a:t>
            </a:r>
            <a:r>
              <a:rPr lang="de-DE" dirty="0" smtClean="0"/>
              <a:t> </a:t>
            </a:r>
            <a:r>
              <a:rPr lang="de-DE" dirty="0"/>
              <a:t>in </a:t>
            </a:r>
            <a:r>
              <a:rPr lang="de-DE" dirty="0" err="1" smtClean="0"/>
              <a:t>PandaRoot</a:t>
            </a:r>
            <a:endParaRPr lang="de-DE" dirty="0" smtClean="0"/>
          </a:p>
          <a:p>
            <a:pPr lvl="2"/>
            <a:r>
              <a:rPr lang="de-DE" dirty="0" smtClean="0"/>
              <a:t>Track </a:t>
            </a:r>
            <a:r>
              <a:rPr lang="de-DE" dirty="0" err="1" smtClean="0"/>
              <a:t>Verification</a:t>
            </a:r>
            <a:endParaRPr lang="de-DE" dirty="0" smtClean="0"/>
          </a:p>
          <a:p>
            <a:pPr lvl="2"/>
            <a:r>
              <a:rPr lang="de-DE" dirty="0" err="1" smtClean="0"/>
              <a:t>Hitstream</a:t>
            </a:r>
            <a:r>
              <a:rPr lang="de-DE" dirty="0" smtClean="0"/>
              <a:t> Display</a:t>
            </a:r>
          </a:p>
          <a:p>
            <a:pPr lvl="2"/>
            <a:r>
              <a:rPr lang="de-DE" dirty="0" smtClean="0"/>
              <a:t>Triplet </a:t>
            </a:r>
            <a:r>
              <a:rPr lang="de-DE" dirty="0" err="1" smtClean="0"/>
              <a:t>Finding</a:t>
            </a:r>
            <a:r>
              <a:rPr lang="de-DE" dirty="0" smtClean="0"/>
              <a:t> in </a:t>
            </a:r>
            <a:r>
              <a:rPr lang="de-DE" dirty="0" err="1" smtClean="0"/>
              <a:t>Skewed</a:t>
            </a:r>
            <a:r>
              <a:rPr lang="de-DE" dirty="0" smtClean="0"/>
              <a:t> </a:t>
            </a:r>
            <a:r>
              <a:rPr lang="de-DE" dirty="0" err="1" smtClean="0"/>
              <a:t>straws</a:t>
            </a:r>
            <a:r>
              <a:rPr lang="de-DE" dirty="0" smtClean="0"/>
              <a:t>: </a:t>
            </a:r>
            <a:r>
              <a:rPr lang="de-DE" dirty="0" err="1" smtClean="0"/>
              <a:t>Skewlets</a:t>
            </a:r>
            <a:endParaRPr lang="de-DE" dirty="0" smtClean="0"/>
          </a:p>
          <a:p>
            <a:pPr lvl="2"/>
            <a:r>
              <a:rPr lang="de-DE" dirty="0" smtClean="0"/>
              <a:t>Summary/Outlook I</a:t>
            </a:r>
            <a:endParaRPr lang="de-DE" dirty="0"/>
          </a:p>
          <a:p>
            <a:pPr lvl="1"/>
            <a:r>
              <a:rPr lang="de-DE" b="1" dirty="0" smtClean="0">
                <a:solidFill>
                  <a:schemeClr val="tx2"/>
                </a:solidFill>
              </a:rPr>
              <a:t>Part II </a:t>
            </a:r>
            <a:r>
              <a:rPr lang="de-DE" b="1" dirty="0" smtClean="0">
                <a:solidFill>
                  <a:schemeClr val="tx2"/>
                </a:solidFill>
                <a:sym typeface="Wingdings" pitchFamily="2" charset="2"/>
              </a:rPr>
              <a:t> Focus on </a:t>
            </a:r>
            <a:r>
              <a:rPr lang="de-DE" b="1" dirty="0" err="1" smtClean="0">
                <a:solidFill>
                  <a:schemeClr val="tx2"/>
                </a:solidFill>
                <a:sym typeface="Wingdings" pitchFamily="2" charset="2"/>
              </a:rPr>
              <a:t>OnlineManager</a:t>
            </a:r>
            <a:r>
              <a:rPr lang="de-DE" b="1" dirty="0" smtClean="0">
                <a:solidFill>
                  <a:schemeClr val="tx2"/>
                </a:solidFill>
                <a:sym typeface="Wingdings" pitchFamily="2" charset="2"/>
              </a:rPr>
              <a:t>/Implementation</a:t>
            </a:r>
          </a:p>
          <a:p>
            <a:pPr lvl="2"/>
            <a:r>
              <a:rPr lang="de-DE" dirty="0" smtClean="0"/>
              <a:t>Triplet / </a:t>
            </a:r>
            <a:r>
              <a:rPr lang="de-DE" dirty="0" err="1" smtClean="0"/>
              <a:t>Skewlet</a:t>
            </a:r>
            <a:r>
              <a:rPr lang="de-DE" dirty="0" smtClean="0"/>
              <a:t> </a:t>
            </a:r>
            <a:r>
              <a:rPr lang="de-DE" dirty="0" err="1" smtClean="0"/>
              <a:t>Finding</a:t>
            </a:r>
            <a:r>
              <a:rPr lang="de-DE" dirty="0" smtClean="0"/>
              <a:t> </a:t>
            </a:r>
            <a:r>
              <a:rPr lang="de-DE" dirty="0" err="1" smtClean="0"/>
              <a:t>Overview</a:t>
            </a:r>
            <a:endParaRPr lang="de-DE" dirty="0" smtClean="0"/>
          </a:p>
          <a:p>
            <a:pPr lvl="2"/>
            <a:r>
              <a:rPr lang="de-DE" dirty="0" smtClean="0"/>
              <a:t>Implementation in </a:t>
            </a:r>
            <a:r>
              <a:rPr lang="de-DE" dirty="0" err="1" smtClean="0"/>
              <a:t>OnlineManager</a:t>
            </a:r>
            <a:endParaRPr lang="de-DE" dirty="0" smtClean="0"/>
          </a:p>
          <a:p>
            <a:pPr lvl="2"/>
            <a:r>
              <a:rPr lang="de-DE" dirty="0" smtClean="0"/>
              <a:t>Track/Hit Quality </a:t>
            </a:r>
            <a:r>
              <a:rPr lang="de-DE" dirty="0" err="1" smtClean="0"/>
              <a:t>Criteria</a:t>
            </a:r>
            <a:endParaRPr lang="de-DE" dirty="0" smtClean="0"/>
          </a:p>
          <a:p>
            <a:pPr lvl="2"/>
            <a:r>
              <a:rPr lang="de-DE" dirty="0" smtClean="0"/>
              <a:t>Output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Hitstream</a:t>
            </a:r>
            <a:r>
              <a:rPr lang="de-DE" dirty="0" smtClean="0"/>
              <a:t> Display</a:t>
            </a:r>
          </a:p>
          <a:p>
            <a:pPr lvl="2"/>
            <a:r>
              <a:rPr lang="de-DE" dirty="0" smtClean="0"/>
              <a:t>Summary/Outlook II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Darmstadt, 11.12. 2012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Marius C. Mertens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C06D5-BC3D-458E-BB04-AC0FB83962B7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925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9"/>
          <a:stretch/>
        </p:blipFill>
        <p:spPr bwMode="auto">
          <a:xfrm>
            <a:off x="3043768" y="692696"/>
            <a:ext cx="6064736" cy="6136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smtClean="0"/>
              <a:t>STT </a:t>
            </a:r>
            <a:r>
              <a:rPr lang="de-DE" sz="2400" dirty="0" err="1" smtClean="0"/>
              <a:t>Geometry</a:t>
            </a:r>
            <a:r>
              <a:rPr lang="de-DE" sz="2400" dirty="0" smtClean="0"/>
              <a:t> in </a:t>
            </a:r>
            <a:r>
              <a:rPr lang="de-DE" sz="2400" dirty="0" err="1" smtClean="0"/>
              <a:t>PandaRoot</a:t>
            </a:r>
            <a:endParaRPr lang="de-DE" sz="2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Darmstadt, 11.12. 2012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Marius C. Mertens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C06D5-BC3D-458E-BB04-AC0FB83962B7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cxnSp>
        <p:nvCxnSpPr>
          <p:cNvPr id="9" name="Gerade Verbindung 8"/>
          <p:cNvCxnSpPr/>
          <p:nvPr/>
        </p:nvCxnSpPr>
        <p:spPr>
          <a:xfrm>
            <a:off x="6285225" y="2386278"/>
            <a:ext cx="1118356" cy="64246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6288058" y="2018591"/>
            <a:ext cx="1435053" cy="82439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>
            <a:off x="6285225" y="1052736"/>
            <a:ext cx="2274103" cy="1313147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683568" y="5157192"/>
            <a:ext cx="27494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Axial </a:t>
            </a:r>
            <a:r>
              <a:rPr lang="de-DE" dirty="0" err="1" smtClean="0"/>
              <a:t>pivot</a:t>
            </a:r>
            <a:r>
              <a:rPr lang="de-DE" dirty="0" smtClean="0"/>
              <a:t> </a:t>
            </a:r>
            <a:r>
              <a:rPr lang="de-DE" dirty="0" err="1" smtClean="0"/>
              <a:t>cells</a:t>
            </a:r>
            <a:r>
              <a:rPr lang="de-DE" dirty="0" smtClean="0"/>
              <a:t> </a:t>
            </a:r>
            <a:r>
              <a:rPr lang="de-DE" dirty="0" err="1" smtClean="0"/>
              <a:t>indicated</a:t>
            </a:r>
            <a:endParaRPr lang="de-DE" dirty="0" smtClean="0"/>
          </a:p>
          <a:p>
            <a:r>
              <a:rPr lang="de-DE" dirty="0" smtClean="0"/>
              <a:t>in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sector</a:t>
            </a:r>
            <a:r>
              <a:rPr lang="de-DE" dirty="0" smtClean="0"/>
              <a:t> (</a:t>
            </a:r>
            <a:r>
              <a:rPr lang="de-DE" b="1" dirty="0" err="1" smtClean="0">
                <a:solidFill>
                  <a:srgbClr val="FF0000"/>
                </a:solidFill>
              </a:rPr>
              <a:t>red</a:t>
            </a:r>
            <a:r>
              <a:rPr lang="de-DE" dirty="0" smtClean="0"/>
              <a:t>)</a:t>
            </a:r>
          </a:p>
          <a:p>
            <a:r>
              <a:rPr lang="de-DE" dirty="0" err="1" smtClean="0"/>
              <a:t>Skewlet</a:t>
            </a:r>
            <a:r>
              <a:rPr lang="de-DE" dirty="0" smtClean="0"/>
              <a:t> </a:t>
            </a:r>
            <a:r>
              <a:rPr lang="de-DE" dirty="0" err="1" smtClean="0"/>
              <a:t>layer</a:t>
            </a:r>
            <a:r>
              <a:rPr lang="de-DE" dirty="0" smtClean="0"/>
              <a:t> </a:t>
            </a:r>
            <a:r>
              <a:rPr lang="de-DE" dirty="0" err="1" smtClean="0"/>
              <a:t>indicated</a:t>
            </a:r>
            <a:endParaRPr lang="de-DE" dirty="0" smtClean="0"/>
          </a:p>
          <a:p>
            <a:r>
              <a:rPr lang="de-DE" dirty="0" smtClean="0"/>
              <a:t>in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sector</a:t>
            </a:r>
            <a:r>
              <a:rPr lang="de-DE" dirty="0" smtClean="0"/>
              <a:t> (</a:t>
            </a:r>
            <a:r>
              <a:rPr lang="de-DE" b="1" dirty="0" smtClean="0">
                <a:solidFill>
                  <a:srgbClr val="FFC000"/>
                </a:solidFill>
              </a:rPr>
              <a:t>orange</a:t>
            </a:r>
            <a:r>
              <a:rPr lang="de-DE" dirty="0" smtClean="0"/>
              <a:t>)</a:t>
            </a:r>
            <a:endParaRPr lang="de-DE" dirty="0"/>
          </a:p>
        </p:txBody>
      </p:sp>
      <p:cxnSp>
        <p:nvCxnSpPr>
          <p:cNvPr id="11" name="Gerade Verbindung 10"/>
          <p:cNvCxnSpPr/>
          <p:nvPr/>
        </p:nvCxnSpPr>
        <p:spPr>
          <a:xfrm>
            <a:off x="6311283" y="1738313"/>
            <a:ext cx="1608755" cy="924178"/>
          </a:xfrm>
          <a:prstGeom prst="line">
            <a:avLst/>
          </a:prstGeom>
          <a:ln>
            <a:solidFill>
              <a:srgbClr val="FFC00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6316061" y="1557338"/>
            <a:ext cx="1765902" cy="1014454"/>
          </a:xfrm>
          <a:prstGeom prst="line">
            <a:avLst/>
          </a:prstGeom>
          <a:ln>
            <a:solidFill>
              <a:srgbClr val="FFC00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6324539" y="1385888"/>
            <a:ext cx="1923344" cy="1104900"/>
          </a:xfrm>
          <a:prstGeom prst="line">
            <a:avLst/>
          </a:prstGeom>
          <a:ln>
            <a:solidFill>
              <a:srgbClr val="FFC00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052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Abgerundetes Rechteck 47"/>
          <p:cNvSpPr/>
          <p:nvPr/>
        </p:nvSpPr>
        <p:spPr>
          <a:xfrm>
            <a:off x="6588224" y="1484784"/>
            <a:ext cx="2304256" cy="136815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Sorting</a:t>
            </a:r>
            <a:r>
              <a:rPr lang="de-DE" dirty="0" smtClean="0"/>
              <a:t>:</a:t>
            </a:r>
          </a:p>
          <a:p>
            <a:pPr algn="ctr"/>
            <a:r>
              <a:rPr lang="de-DE" dirty="0" err="1" smtClean="0"/>
              <a:t>Arrival</a:t>
            </a:r>
            <a:r>
              <a:rPr lang="de-DE" dirty="0" smtClean="0"/>
              <a:t> Time</a:t>
            </a:r>
          </a:p>
          <a:p>
            <a:pPr algn="ctr"/>
            <a:r>
              <a:rPr lang="de-DE" dirty="0" smtClean="0">
                <a:sym typeface="Wingdings" pitchFamily="2" charset="2"/>
              </a:rPr>
              <a:t></a:t>
            </a:r>
          </a:p>
          <a:p>
            <a:pPr algn="ctr"/>
            <a:r>
              <a:rPr lang="de-DE" dirty="0" smtClean="0">
                <a:sym typeface="Wingdings" pitchFamily="2" charset="2"/>
              </a:rPr>
              <a:t>Hit Time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Continuous</a:t>
            </a:r>
            <a:r>
              <a:rPr lang="de-DE" dirty="0" smtClean="0"/>
              <a:t> Online Tracking: </a:t>
            </a:r>
            <a:r>
              <a:rPr lang="de-DE" dirty="0" smtClean="0"/>
              <a:t>Status Sep. 2012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Marius C. Mertens</a:t>
            </a:r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450776" y="1628800"/>
            <a:ext cx="1944216" cy="64807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Detector</a:t>
            </a:r>
            <a:r>
              <a:rPr lang="de-DE" dirty="0" smtClean="0"/>
              <a:t> Hits</a:t>
            </a:r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603176" y="1781200"/>
            <a:ext cx="1944216" cy="64807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Detector</a:t>
            </a:r>
            <a:r>
              <a:rPr lang="de-DE" dirty="0" smtClean="0"/>
              <a:t> Hits</a:t>
            </a:r>
            <a:endParaRPr lang="de-DE" dirty="0"/>
          </a:p>
        </p:txBody>
      </p:sp>
      <p:sp>
        <p:nvSpPr>
          <p:cNvPr id="12" name="Rechteck 11"/>
          <p:cNvSpPr/>
          <p:nvPr/>
        </p:nvSpPr>
        <p:spPr>
          <a:xfrm>
            <a:off x="755576" y="1933600"/>
            <a:ext cx="1944216" cy="64807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Detector</a:t>
            </a:r>
            <a:r>
              <a:rPr lang="de-DE" dirty="0" smtClean="0"/>
              <a:t> Hits</a:t>
            </a:r>
            <a:endParaRPr lang="de-DE" dirty="0"/>
          </a:p>
        </p:txBody>
      </p:sp>
      <p:sp>
        <p:nvSpPr>
          <p:cNvPr id="15" name="Rechteck 14"/>
          <p:cNvSpPr/>
          <p:nvPr/>
        </p:nvSpPr>
        <p:spPr>
          <a:xfrm>
            <a:off x="6660232" y="1556792"/>
            <a:ext cx="144016" cy="144016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6660232" y="1772816"/>
            <a:ext cx="144016" cy="144016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6660232" y="1988840"/>
            <a:ext cx="144016" cy="144016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6660232" y="2204864"/>
            <a:ext cx="144016" cy="144016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/>
          <p:cNvSpPr/>
          <p:nvPr/>
        </p:nvSpPr>
        <p:spPr>
          <a:xfrm>
            <a:off x="6876256" y="1556792"/>
            <a:ext cx="144016" cy="144016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/>
        </p:nvSpPr>
        <p:spPr>
          <a:xfrm>
            <a:off x="6876256" y="1772816"/>
            <a:ext cx="144016" cy="144016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/>
          <p:cNvSpPr/>
          <p:nvPr/>
        </p:nvSpPr>
        <p:spPr>
          <a:xfrm>
            <a:off x="6876256" y="1988840"/>
            <a:ext cx="144016" cy="144016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6876256" y="2204864"/>
            <a:ext cx="144016" cy="144016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/>
          <p:cNvSpPr/>
          <p:nvPr/>
        </p:nvSpPr>
        <p:spPr>
          <a:xfrm>
            <a:off x="6660232" y="2420888"/>
            <a:ext cx="144016" cy="144016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6876256" y="2420888"/>
            <a:ext cx="144016" cy="144016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/>
          <p:cNvSpPr/>
          <p:nvPr/>
        </p:nvSpPr>
        <p:spPr>
          <a:xfrm>
            <a:off x="6660232" y="2636912"/>
            <a:ext cx="144016" cy="144016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hteck 25"/>
          <p:cNvSpPr/>
          <p:nvPr/>
        </p:nvSpPr>
        <p:spPr>
          <a:xfrm>
            <a:off x="6876256" y="2636912"/>
            <a:ext cx="144016" cy="144016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Abgerundetes Rechteck 46"/>
          <p:cNvSpPr/>
          <p:nvPr/>
        </p:nvSpPr>
        <p:spPr>
          <a:xfrm>
            <a:off x="3491880" y="1484784"/>
            <a:ext cx="2304256" cy="136815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Cluster </a:t>
            </a:r>
            <a:r>
              <a:rPr lang="de-DE" dirty="0" err="1" smtClean="0"/>
              <a:t>Finding</a:t>
            </a:r>
            <a:endParaRPr lang="de-DE" dirty="0" smtClean="0"/>
          </a:p>
          <a:p>
            <a:pPr algn="ctr"/>
            <a:r>
              <a:rPr lang="de-DE" dirty="0" smtClean="0"/>
              <a:t>Hit </a:t>
            </a:r>
            <a:r>
              <a:rPr lang="de-DE" dirty="0" err="1" smtClean="0"/>
              <a:t>Building</a:t>
            </a:r>
            <a:endParaRPr lang="de-DE" dirty="0"/>
          </a:p>
        </p:txBody>
      </p:sp>
      <p:sp>
        <p:nvSpPr>
          <p:cNvPr id="49" name="Pfeil nach rechts 48"/>
          <p:cNvSpPr/>
          <p:nvPr/>
        </p:nvSpPr>
        <p:spPr>
          <a:xfrm>
            <a:off x="2627784" y="191683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Pfeil nach rechts 49"/>
          <p:cNvSpPr/>
          <p:nvPr/>
        </p:nvSpPr>
        <p:spPr>
          <a:xfrm>
            <a:off x="5724128" y="191683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Pfeil nach unten 50"/>
          <p:cNvSpPr/>
          <p:nvPr/>
        </p:nvSpPr>
        <p:spPr>
          <a:xfrm rot="3798441">
            <a:off x="6098722" y="3032398"/>
            <a:ext cx="484632" cy="14410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Paris, 10.9. 2012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C06D5-BC3D-458E-BB04-AC0FB83962B7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1142751" y="2895327"/>
            <a:ext cx="764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 smtClean="0"/>
              <a:t>Digi</a:t>
            </a:r>
            <a:endParaRPr lang="de-DE" sz="24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4209987" y="2895327"/>
            <a:ext cx="938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 smtClean="0"/>
              <a:t>Reco</a:t>
            </a:r>
            <a:endParaRPr lang="de-DE" sz="24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4355976" y="4221088"/>
            <a:ext cx="2786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 smtClean="0">
                <a:solidFill>
                  <a:schemeClr val="tx2"/>
                </a:solidFill>
              </a:rPr>
              <a:t>Hitstream</a:t>
            </a:r>
            <a:r>
              <a:rPr lang="de-DE" sz="2400" b="1" dirty="0" smtClean="0">
                <a:solidFill>
                  <a:schemeClr val="tx2"/>
                </a:solidFill>
              </a:rPr>
              <a:t> Display</a:t>
            </a:r>
            <a:endParaRPr lang="de-DE" sz="2400" b="1" dirty="0">
              <a:solidFill>
                <a:schemeClr val="tx2"/>
              </a:solidFill>
            </a:endParaRPr>
          </a:p>
        </p:txBody>
      </p:sp>
      <p:sp>
        <p:nvSpPr>
          <p:cNvPr id="54" name="Textfeld 53"/>
          <p:cNvSpPr txBox="1"/>
          <p:nvPr/>
        </p:nvSpPr>
        <p:spPr>
          <a:xfrm>
            <a:off x="6948264" y="2895327"/>
            <a:ext cx="1603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 smtClean="0"/>
              <a:t>Digi</a:t>
            </a:r>
            <a:r>
              <a:rPr lang="de-DE" sz="2400" b="1" dirty="0" smtClean="0"/>
              <a:t>/</a:t>
            </a:r>
            <a:r>
              <a:rPr lang="de-DE" sz="2400" b="1" dirty="0" err="1" smtClean="0"/>
              <a:t>Reco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249166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Continuous</a:t>
            </a:r>
            <a:r>
              <a:rPr lang="de-DE" dirty="0" smtClean="0"/>
              <a:t> Online Tracking in </a:t>
            </a:r>
            <a:r>
              <a:rPr lang="de-DE" dirty="0" err="1" smtClean="0"/>
              <a:t>OnlineManager</a:t>
            </a:r>
            <a:endParaRPr lang="de-DE" dirty="0"/>
          </a:p>
        </p:txBody>
      </p:sp>
      <p:sp>
        <p:nvSpPr>
          <p:cNvPr id="59" name="Inhaltsplatzhalter 5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Darmstadt, 11.12. 2012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Marius C. Mertens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C06D5-BC3D-458E-BB04-AC0FB83962B7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  <p:sp>
        <p:nvSpPr>
          <p:cNvPr id="7" name="Pfeil nach rechts 48"/>
          <p:cNvSpPr/>
          <p:nvPr/>
        </p:nvSpPr>
        <p:spPr>
          <a:xfrm rot="10800000">
            <a:off x="3874305" y="3630719"/>
            <a:ext cx="1715036" cy="423340"/>
          </a:xfrm>
          <a:prstGeom prst="rightArrow">
            <a:avLst/>
          </a:prstGeom>
          <a:solidFill>
            <a:srgbClr val="0193DE"/>
          </a:solidFill>
          <a:ln w="25400" cap="flat" cmpd="sng" algn="ctr">
            <a:solidFill>
              <a:srgbClr val="0193DE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ounded Rectangle 2"/>
          <p:cNvSpPr/>
          <p:nvPr/>
        </p:nvSpPr>
        <p:spPr>
          <a:xfrm>
            <a:off x="2069567" y="3283160"/>
            <a:ext cx="1843180" cy="3530216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400" dirty="0" smtClean="0"/>
          </a:p>
          <a:p>
            <a:pPr algn="ctr">
              <a:lnSpc>
                <a:spcPct val="150000"/>
              </a:lnSpc>
            </a:pPr>
            <a:r>
              <a:rPr lang="en-US" sz="2400" dirty="0" smtClean="0"/>
              <a:t>Hits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 smtClean="0"/>
              <a:t>Tracklets</a:t>
            </a:r>
            <a:endParaRPr lang="en-US" sz="2400" dirty="0" smtClean="0"/>
          </a:p>
          <a:p>
            <a:pPr algn="ctr">
              <a:lnSpc>
                <a:spcPct val="150000"/>
              </a:lnSpc>
            </a:pPr>
            <a:r>
              <a:rPr lang="en-US" sz="2400" dirty="0" smtClean="0"/>
              <a:t>Tracks</a:t>
            </a:r>
            <a:endParaRPr lang="en-US" sz="2400" dirty="0"/>
          </a:p>
          <a:p>
            <a:pPr algn="ctr">
              <a:lnSpc>
                <a:spcPct val="150000"/>
              </a:lnSpc>
            </a:pPr>
            <a:r>
              <a:rPr lang="en-US" sz="2400" dirty="0" smtClean="0"/>
              <a:t>Events</a:t>
            </a:r>
            <a:endParaRPr lang="en-US" sz="2400" dirty="0"/>
          </a:p>
        </p:txBody>
      </p:sp>
      <p:sp>
        <p:nvSpPr>
          <p:cNvPr id="9" name="Rounded Rectangle 3"/>
          <p:cNvSpPr/>
          <p:nvPr/>
        </p:nvSpPr>
        <p:spPr>
          <a:xfrm>
            <a:off x="372491" y="1339022"/>
            <a:ext cx="8661703" cy="172939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Abgerundetes Rechteck 47"/>
          <p:cNvSpPr/>
          <p:nvPr/>
        </p:nvSpPr>
        <p:spPr>
          <a:xfrm>
            <a:off x="6468492" y="1488898"/>
            <a:ext cx="2362199" cy="1152128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25400" cap="flat" cmpd="sng" algn="ctr">
            <a:solidFill>
              <a:srgbClr val="49494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Sorting: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Arrival Time</a:t>
            </a:r>
            <a:r>
              <a:rPr kumimoji="0" lang="de-DE" sz="18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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    Hit Time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hteck 7"/>
          <p:cNvSpPr/>
          <p:nvPr/>
        </p:nvSpPr>
        <p:spPr>
          <a:xfrm>
            <a:off x="603451" y="1577858"/>
            <a:ext cx="1944216" cy="64807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25400" cap="flat" cmpd="sng" algn="ctr">
            <a:solidFill>
              <a:srgbClr val="49494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Detector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Hits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hteck 10"/>
          <p:cNvSpPr/>
          <p:nvPr/>
        </p:nvSpPr>
        <p:spPr>
          <a:xfrm>
            <a:off x="700805" y="1676485"/>
            <a:ext cx="1944216" cy="64807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25400" cap="flat" cmpd="sng" algn="ctr">
            <a:solidFill>
              <a:srgbClr val="49494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Detector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Hits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hteck 11"/>
          <p:cNvSpPr/>
          <p:nvPr/>
        </p:nvSpPr>
        <p:spPr>
          <a:xfrm>
            <a:off x="806606" y="1793882"/>
            <a:ext cx="1944216" cy="64807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25400" cap="flat" cmpd="sng" algn="ctr">
            <a:solidFill>
              <a:srgbClr val="49494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Detector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Hits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" name="Group 8"/>
          <p:cNvGrpSpPr/>
          <p:nvPr/>
        </p:nvGrpSpPr>
        <p:grpSpPr>
          <a:xfrm>
            <a:off x="6585922" y="1577858"/>
            <a:ext cx="360040" cy="1008112"/>
            <a:chOff x="6658055" y="648308"/>
            <a:chExt cx="360040" cy="1008112"/>
          </a:xfrm>
        </p:grpSpPr>
        <p:sp>
          <p:nvSpPr>
            <p:cNvPr id="15" name="Rechteck 14"/>
            <p:cNvSpPr/>
            <p:nvPr/>
          </p:nvSpPr>
          <p:spPr>
            <a:xfrm>
              <a:off x="6658055" y="648308"/>
              <a:ext cx="144016" cy="144016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Rechteck 15"/>
            <p:cNvSpPr/>
            <p:nvPr/>
          </p:nvSpPr>
          <p:spPr>
            <a:xfrm>
              <a:off x="6658055" y="864332"/>
              <a:ext cx="144016" cy="144016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Rechteck 16"/>
            <p:cNvSpPr/>
            <p:nvPr/>
          </p:nvSpPr>
          <p:spPr>
            <a:xfrm>
              <a:off x="6658055" y="1080356"/>
              <a:ext cx="144016" cy="144016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Rechteck 17"/>
            <p:cNvSpPr/>
            <p:nvPr/>
          </p:nvSpPr>
          <p:spPr>
            <a:xfrm>
              <a:off x="6658055" y="1296380"/>
              <a:ext cx="144016" cy="144016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Rechteck 18"/>
            <p:cNvSpPr/>
            <p:nvPr/>
          </p:nvSpPr>
          <p:spPr>
            <a:xfrm>
              <a:off x="6874079" y="648308"/>
              <a:ext cx="144016" cy="144016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Rechteck 19"/>
            <p:cNvSpPr/>
            <p:nvPr/>
          </p:nvSpPr>
          <p:spPr>
            <a:xfrm>
              <a:off x="6874079" y="864332"/>
              <a:ext cx="144016" cy="144016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Rechteck 20"/>
            <p:cNvSpPr/>
            <p:nvPr/>
          </p:nvSpPr>
          <p:spPr>
            <a:xfrm>
              <a:off x="6874079" y="1080356"/>
              <a:ext cx="144016" cy="144016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Rechteck 21"/>
            <p:cNvSpPr/>
            <p:nvPr/>
          </p:nvSpPr>
          <p:spPr>
            <a:xfrm>
              <a:off x="6874079" y="1296380"/>
              <a:ext cx="144016" cy="144016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Rechteck 22"/>
            <p:cNvSpPr/>
            <p:nvPr/>
          </p:nvSpPr>
          <p:spPr>
            <a:xfrm>
              <a:off x="6658055" y="1512404"/>
              <a:ext cx="144016" cy="144016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Rechteck 23"/>
            <p:cNvSpPr/>
            <p:nvPr/>
          </p:nvSpPr>
          <p:spPr>
            <a:xfrm>
              <a:off x="6874079" y="1512404"/>
              <a:ext cx="144016" cy="144016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5" name="Group 21"/>
          <p:cNvGrpSpPr/>
          <p:nvPr/>
        </p:nvGrpSpPr>
        <p:grpSpPr>
          <a:xfrm rot="5400000">
            <a:off x="2811137" y="3531254"/>
            <a:ext cx="360040" cy="1008112"/>
            <a:chOff x="553993" y="5620735"/>
            <a:chExt cx="360040" cy="1008112"/>
          </a:xfrm>
        </p:grpSpPr>
        <p:sp>
          <p:nvSpPr>
            <p:cNvPr id="26" name="Rechteck 27"/>
            <p:cNvSpPr/>
            <p:nvPr/>
          </p:nvSpPr>
          <p:spPr>
            <a:xfrm>
              <a:off x="553993" y="5620735"/>
              <a:ext cx="144016" cy="144016"/>
            </a:xfrm>
            <a:prstGeom prst="rect">
              <a:avLst/>
            </a:prstGeom>
            <a:solidFill>
              <a:srgbClr val="00B050"/>
            </a:solidFill>
            <a:ln w="25400" cap="flat" cmpd="sng" algn="ctr">
              <a:solidFill>
                <a:srgbClr val="92D05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Rechteck 28"/>
            <p:cNvSpPr/>
            <p:nvPr/>
          </p:nvSpPr>
          <p:spPr>
            <a:xfrm>
              <a:off x="553993" y="5836759"/>
              <a:ext cx="144016" cy="144016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Rechteck 29"/>
            <p:cNvSpPr/>
            <p:nvPr/>
          </p:nvSpPr>
          <p:spPr>
            <a:xfrm>
              <a:off x="553993" y="6052783"/>
              <a:ext cx="144016" cy="144016"/>
            </a:xfrm>
            <a:prstGeom prst="rect">
              <a:avLst/>
            </a:prstGeom>
            <a:solidFill>
              <a:srgbClr val="00B050"/>
            </a:solidFill>
            <a:ln w="25400" cap="flat" cmpd="sng" algn="ctr">
              <a:solidFill>
                <a:srgbClr val="92D05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Rechteck 31"/>
            <p:cNvSpPr/>
            <p:nvPr/>
          </p:nvSpPr>
          <p:spPr>
            <a:xfrm>
              <a:off x="770017" y="5620735"/>
              <a:ext cx="144016" cy="144016"/>
            </a:xfrm>
            <a:prstGeom prst="rect">
              <a:avLst/>
            </a:prstGeom>
            <a:solidFill>
              <a:srgbClr val="00B050"/>
            </a:solidFill>
            <a:ln w="25400" cap="flat" cmpd="sng" algn="ctr">
              <a:solidFill>
                <a:srgbClr val="92D05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Rechteck 32"/>
            <p:cNvSpPr/>
            <p:nvPr/>
          </p:nvSpPr>
          <p:spPr>
            <a:xfrm>
              <a:off x="770017" y="5836759"/>
              <a:ext cx="144016" cy="144016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Rechteck 33"/>
            <p:cNvSpPr/>
            <p:nvPr/>
          </p:nvSpPr>
          <p:spPr>
            <a:xfrm>
              <a:off x="770017" y="6052783"/>
              <a:ext cx="144016" cy="144016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Rechteck 34"/>
            <p:cNvSpPr/>
            <p:nvPr/>
          </p:nvSpPr>
          <p:spPr>
            <a:xfrm>
              <a:off x="553993" y="6268807"/>
              <a:ext cx="144016" cy="144016"/>
            </a:xfrm>
            <a:prstGeom prst="rect">
              <a:avLst/>
            </a:prstGeom>
            <a:solidFill>
              <a:srgbClr val="00B050"/>
            </a:solidFill>
            <a:ln w="25400" cap="flat" cmpd="sng" algn="ctr">
              <a:solidFill>
                <a:srgbClr val="92D05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" name="Rechteck 35"/>
            <p:cNvSpPr/>
            <p:nvPr/>
          </p:nvSpPr>
          <p:spPr>
            <a:xfrm>
              <a:off x="770017" y="6268807"/>
              <a:ext cx="144016" cy="144016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Rechteck 36"/>
            <p:cNvSpPr/>
            <p:nvPr/>
          </p:nvSpPr>
          <p:spPr>
            <a:xfrm>
              <a:off x="553993" y="6484831"/>
              <a:ext cx="144016" cy="144016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Rechteck 37"/>
            <p:cNvSpPr/>
            <p:nvPr/>
          </p:nvSpPr>
          <p:spPr>
            <a:xfrm>
              <a:off x="770017" y="6484831"/>
              <a:ext cx="144016" cy="144016"/>
            </a:xfrm>
            <a:prstGeom prst="rect">
              <a:avLst/>
            </a:prstGeom>
            <a:solidFill>
              <a:srgbClr val="00B050"/>
            </a:solidFill>
            <a:ln w="25400" cap="flat" cmpd="sng" algn="ctr">
              <a:solidFill>
                <a:srgbClr val="92D05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6" name="Abgerundetes Rechteck 44"/>
          <p:cNvSpPr/>
          <p:nvPr/>
        </p:nvSpPr>
        <p:spPr>
          <a:xfrm>
            <a:off x="7236171" y="5422212"/>
            <a:ext cx="1731694" cy="991146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25400" cap="flat" cmpd="sng" algn="ctr">
            <a:solidFill>
              <a:srgbClr val="49494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Hitstream</a:t>
            </a:r>
            <a:endParaRPr lang="de-DE" sz="2400" kern="0" dirty="0">
              <a:solidFill>
                <a:srgbClr val="FFFFFF"/>
              </a:solidFill>
              <a:latin typeface="Arial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Display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Pfeil nach rechts 48"/>
          <p:cNvSpPr/>
          <p:nvPr/>
        </p:nvSpPr>
        <p:spPr>
          <a:xfrm>
            <a:off x="2775133" y="1815055"/>
            <a:ext cx="766008" cy="484632"/>
          </a:xfrm>
          <a:prstGeom prst="rightArrow">
            <a:avLst/>
          </a:prstGeom>
          <a:solidFill>
            <a:srgbClr val="0193DE"/>
          </a:solidFill>
          <a:ln w="25400" cap="flat" cmpd="sng" algn="ctr">
            <a:solidFill>
              <a:srgbClr val="0193DE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Pfeil nach rechts 49"/>
          <p:cNvSpPr/>
          <p:nvPr/>
        </p:nvSpPr>
        <p:spPr>
          <a:xfrm>
            <a:off x="5757291" y="1815054"/>
            <a:ext cx="685800" cy="554891"/>
          </a:xfrm>
          <a:prstGeom prst="rightArrow">
            <a:avLst/>
          </a:prstGeom>
          <a:solidFill>
            <a:srgbClr val="0193DE"/>
          </a:solidFill>
          <a:ln w="25400" cap="flat" cmpd="sng" algn="ctr">
            <a:solidFill>
              <a:srgbClr val="0193DE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TextBox 35"/>
          <p:cNvSpPr txBox="1"/>
          <p:nvPr/>
        </p:nvSpPr>
        <p:spPr>
          <a:xfrm>
            <a:off x="1057925" y="2522346"/>
            <a:ext cx="5930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Time Ordered Simulation</a:t>
            </a:r>
            <a:endParaRPr lang="en-US" sz="2800" b="1" dirty="0"/>
          </a:p>
        </p:txBody>
      </p:sp>
      <p:sp>
        <p:nvSpPr>
          <p:cNvPr id="40" name="Rounded Rectangle 36"/>
          <p:cNvSpPr/>
          <p:nvPr/>
        </p:nvSpPr>
        <p:spPr>
          <a:xfrm>
            <a:off x="5454832" y="3466207"/>
            <a:ext cx="3354979" cy="731869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Functor</a:t>
            </a:r>
            <a:r>
              <a:rPr lang="en-US" sz="2400" dirty="0" smtClean="0"/>
              <a:t> Based Reader</a:t>
            </a:r>
            <a:endParaRPr lang="en-US" sz="2400" dirty="0"/>
          </a:p>
        </p:txBody>
      </p:sp>
      <p:sp>
        <p:nvSpPr>
          <p:cNvPr id="41" name="TextBox 37"/>
          <p:cNvSpPr txBox="1"/>
          <p:nvPr/>
        </p:nvSpPr>
        <p:spPr>
          <a:xfrm rot="16200000">
            <a:off x="443776" y="5008911"/>
            <a:ext cx="2669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PndOnlineManager</a:t>
            </a:r>
            <a:endParaRPr lang="en-US" sz="2400" b="1" dirty="0"/>
          </a:p>
        </p:txBody>
      </p:sp>
      <p:sp>
        <p:nvSpPr>
          <p:cNvPr id="42" name="Pfeil nach rechts 48"/>
          <p:cNvSpPr/>
          <p:nvPr/>
        </p:nvSpPr>
        <p:spPr>
          <a:xfrm rot="5400000">
            <a:off x="7473075" y="2826106"/>
            <a:ext cx="819147" cy="484632"/>
          </a:xfrm>
          <a:prstGeom prst="rightArrow">
            <a:avLst/>
          </a:prstGeom>
          <a:solidFill>
            <a:srgbClr val="0193DE"/>
          </a:solidFill>
          <a:ln w="25400" cap="flat" cmpd="sng" algn="ctr">
            <a:solidFill>
              <a:srgbClr val="0193DE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Abgerundetes Rechteck 46"/>
          <p:cNvSpPr/>
          <p:nvPr/>
        </p:nvSpPr>
        <p:spPr>
          <a:xfrm>
            <a:off x="3563763" y="1597263"/>
            <a:ext cx="2168566" cy="864096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25400" cap="flat" cmpd="sng" algn="ctr">
            <a:solidFill>
              <a:srgbClr val="49494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Cluster </a:t>
            </a:r>
            <a:r>
              <a:rPr kumimoji="0" lang="de-DE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Finding</a:t>
            </a: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Hit </a:t>
            </a:r>
            <a:r>
              <a:rPr kumimoji="0" lang="de-DE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Building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Pfeil nach rechts 48"/>
          <p:cNvSpPr/>
          <p:nvPr/>
        </p:nvSpPr>
        <p:spPr>
          <a:xfrm>
            <a:off x="3927820" y="5961522"/>
            <a:ext cx="3308351" cy="408432"/>
          </a:xfrm>
          <a:prstGeom prst="rightArrow">
            <a:avLst/>
          </a:prstGeom>
          <a:solidFill>
            <a:srgbClr val="0193DE"/>
          </a:solidFill>
          <a:ln w="25400" cap="flat" cmpd="sng" algn="ctr">
            <a:solidFill>
              <a:srgbClr val="0193DE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Rounded Rectangle 43"/>
          <p:cNvSpPr/>
          <p:nvPr/>
        </p:nvSpPr>
        <p:spPr>
          <a:xfrm>
            <a:off x="4545511" y="4400222"/>
            <a:ext cx="1676400" cy="630388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4"/>
          <p:cNvSpPr/>
          <p:nvPr/>
        </p:nvSpPr>
        <p:spPr>
          <a:xfrm>
            <a:off x="4697911" y="4552622"/>
            <a:ext cx="1676400" cy="630388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5"/>
          <p:cNvSpPr/>
          <p:nvPr/>
        </p:nvSpPr>
        <p:spPr>
          <a:xfrm>
            <a:off x="4850311" y="4705022"/>
            <a:ext cx="1676400" cy="630388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6"/>
          <p:cNvSpPr/>
          <p:nvPr/>
        </p:nvSpPr>
        <p:spPr>
          <a:xfrm>
            <a:off x="5002711" y="4857422"/>
            <a:ext cx="1676400" cy="630388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7"/>
          <p:cNvSpPr/>
          <p:nvPr/>
        </p:nvSpPr>
        <p:spPr>
          <a:xfrm>
            <a:off x="5155111" y="5009822"/>
            <a:ext cx="1676400" cy="630388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Reconstruction Algorithms</a:t>
            </a:r>
            <a:endParaRPr lang="en-US" sz="1600" dirty="0"/>
          </a:p>
        </p:txBody>
      </p:sp>
      <p:sp>
        <p:nvSpPr>
          <p:cNvPr id="50" name="Left-Right Arrow 48"/>
          <p:cNvSpPr/>
          <p:nvPr/>
        </p:nvSpPr>
        <p:spPr>
          <a:xfrm>
            <a:off x="3927820" y="4493548"/>
            <a:ext cx="592997" cy="142244"/>
          </a:xfrm>
          <a:prstGeom prst="leftRightArrow">
            <a:avLst/>
          </a:prstGeom>
          <a:solidFill>
            <a:srgbClr val="0193DE"/>
          </a:solidFill>
          <a:ln w="25400" cap="flat" cmpd="sng" algn="ctr">
            <a:solidFill>
              <a:srgbClr val="0193DE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" name="Left-Right Arrow 49"/>
          <p:cNvSpPr/>
          <p:nvPr/>
        </p:nvSpPr>
        <p:spPr>
          <a:xfrm>
            <a:off x="3927820" y="4707809"/>
            <a:ext cx="737777" cy="142244"/>
          </a:xfrm>
          <a:prstGeom prst="leftRightArrow">
            <a:avLst/>
          </a:prstGeom>
          <a:solidFill>
            <a:srgbClr val="0193DE"/>
          </a:solidFill>
          <a:ln w="25400" cap="flat" cmpd="sng" algn="ctr">
            <a:solidFill>
              <a:srgbClr val="0193DE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" name="Left-Right Arrow 50"/>
          <p:cNvSpPr/>
          <p:nvPr/>
        </p:nvSpPr>
        <p:spPr>
          <a:xfrm>
            <a:off x="3927820" y="4922070"/>
            <a:ext cx="897797" cy="142244"/>
          </a:xfrm>
          <a:prstGeom prst="leftRightArrow">
            <a:avLst/>
          </a:prstGeom>
          <a:solidFill>
            <a:srgbClr val="0193DE"/>
          </a:solidFill>
          <a:ln w="25400" cap="flat" cmpd="sng" algn="ctr">
            <a:solidFill>
              <a:srgbClr val="0193DE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" name="Left-Right Arrow 51"/>
          <p:cNvSpPr/>
          <p:nvPr/>
        </p:nvSpPr>
        <p:spPr>
          <a:xfrm>
            <a:off x="3927820" y="5136331"/>
            <a:ext cx="1046883" cy="142244"/>
          </a:xfrm>
          <a:prstGeom prst="leftRightArrow">
            <a:avLst/>
          </a:prstGeom>
          <a:solidFill>
            <a:srgbClr val="0193DE"/>
          </a:solidFill>
          <a:ln w="25400" cap="flat" cmpd="sng" algn="ctr">
            <a:solidFill>
              <a:srgbClr val="0193DE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" name="Left-Right Arrow 52"/>
          <p:cNvSpPr/>
          <p:nvPr/>
        </p:nvSpPr>
        <p:spPr>
          <a:xfrm>
            <a:off x="3927820" y="5350591"/>
            <a:ext cx="1191167" cy="142244"/>
          </a:xfrm>
          <a:prstGeom prst="leftRightArrow">
            <a:avLst/>
          </a:prstGeom>
          <a:solidFill>
            <a:srgbClr val="0193DE"/>
          </a:solidFill>
          <a:ln w="25400" cap="flat" cmpd="sng" algn="ctr">
            <a:solidFill>
              <a:srgbClr val="0193DE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" name="TextBox 53"/>
          <p:cNvSpPr txBox="1"/>
          <p:nvPr/>
        </p:nvSpPr>
        <p:spPr>
          <a:xfrm>
            <a:off x="5508104" y="5610726"/>
            <a:ext cx="10964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</a:t>
            </a:r>
            <a:r>
              <a:rPr lang="en-US" sz="1600" dirty="0" err="1" smtClean="0"/>
              <a:t>FairTask</a:t>
            </a:r>
            <a:r>
              <a:rPr lang="en-US" sz="1600" dirty="0"/>
              <a:t>)</a:t>
            </a:r>
          </a:p>
        </p:txBody>
      </p:sp>
      <p:sp>
        <p:nvSpPr>
          <p:cNvPr id="60" name="Pfeil nach rechts 49"/>
          <p:cNvSpPr/>
          <p:nvPr/>
        </p:nvSpPr>
        <p:spPr>
          <a:xfrm rot="9553496">
            <a:off x="6686815" y="4385020"/>
            <a:ext cx="1507360" cy="965576"/>
          </a:xfrm>
          <a:prstGeom prst="rightArrow">
            <a:avLst/>
          </a:prstGeom>
          <a:gradFill>
            <a:gsLst>
              <a:gs pos="0">
                <a:srgbClr val="FF0000"/>
              </a:gs>
              <a:gs pos="80000">
                <a:srgbClr val="C00000"/>
              </a:gs>
              <a:gs pos="100000">
                <a:srgbClr val="FFC000"/>
              </a:gs>
            </a:gsLst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TextBox 53"/>
          <p:cNvSpPr txBox="1"/>
          <p:nvPr/>
        </p:nvSpPr>
        <p:spPr>
          <a:xfrm>
            <a:off x="8196075" y="4305290"/>
            <a:ext cx="9124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Triplet</a:t>
            </a:r>
          </a:p>
          <a:p>
            <a:r>
              <a:rPr lang="en-US" sz="2000" dirty="0" smtClean="0"/>
              <a:t>Finder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644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Track/Hit Quality </a:t>
            </a:r>
            <a:r>
              <a:rPr lang="de-DE" dirty="0" err="1" smtClean="0"/>
              <a:t>Criteria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Possible</a:t>
            </a:r>
            <a:r>
              <a:rPr lang="de-DE" dirty="0" smtClean="0"/>
              <a:t> </a:t>
            </a:r>
            <a:r>
              <a:rPr lang="de-DE" dirty="0" err="1" smtClean="0"/>
              <a:t>Extensions</a:t>
            </a:r>
            <a:r>
              <a:rPr lang="de-DE" dirty="0" smtClean="0"/>
              <a:t> in Track Quality Measurement</a:t>
            </a:r>
          </a:p>
          <a:p>
            <a:pPr lvl="1"/>
            <a:r>
              <a:rPr lang="de-DE" dirty="0" smtClean="0"/>
              <a:t>Hit </a:t>
            </a:r>
            <a:r>
              <a:rPr lang="de-DE" dirty="0" err="1" smtClean="0"/>
              <a:t>distance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track</a:t>
            </a:r>
            <a:r>
              <a:rPr lang="de-DE" dirty="0" smtClean="0"/>
              <a:t> </a:t>
            </a:r>
            <a:r>
              <a:rPr lang="de-DE" dirty="0" err="1" smtClean="0"/>
              <a:t>order</a:t>
            </a:r>
            <a:r>
              <a:rPr lang="de-DE" dirty="0" smtClean="0"/>
              <a:t> </a:t>
            </a:r>
            <a:r>
              <a:rPr lang="de-DE" dirty="0" err="1" smtClean="0"/>
              <a:t>should</a:t>
            </a:r>
            <a:r>
              <a:rPr lang="de-DE" dirty="0" smtClean="0"/>
              <a:t> </a:t>
            </a:r>
            <a:r>
              <a:rPr lang="de-DE" dirty="0" err="1" smtClean="0"/>
              <a:t>correspond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hit</a:t>
            </a:r>
            <a:r>
              <a:rPr lang="de-DE" dirty="0" smtClean="0"/>
              <a:t> </a:t>
            </a:r>
            <a:r>
              <a:rPr lang="de-DE" dirty="0" err="1" smtClean="0"/>
              <a:t>timestamp</a:t>
            </a:r>
            <a:endParaRPr lang="de-DE" dirty="0" smtClean="0"/>
          </a:p>
          <a:p>
            <a:pPr lvl="1"/>
            <a:r>
              <a:rPr lang="de-DE" dirty="0" smtClean="0"/>
              <a:t>Add </a:t>
            </a:r>
            <a:r>
              <a:rPr lang="de-DE" dirty="0" err="1" smtClean="0"/>
              <a:t>extrapolations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other</a:t>
            </a:r>
            <a:r>
              <a:rPr lang="de-DE" dirty="0" smtClean="0"/>
              <a:t> </a:t>
            </a:r>
            <a:r>
              <a:rPr lang="de-DE" dirty="0" err="1" smtClean="0"/>
              <a:t>detectors</a:t>
            </a:r>
            <a:endParaRPr lang="de-DE" dirty="0" smtClean="0"/>
          </a:p>
          <a:p>
            <a:pPr lvl="1"/>
            <a:r>
              <a:rPr lang="de-DE" dirty="0" err="1" smtClean="0"/>
              <a:t>Concurrent</a:t>
            </a:r>
            <a:r>
              <a:rPr lang="de-DE" dirty="0" smtClean="0"/>
              <a:t> </a:t>
            </a:r>
            <a:r>
              <a:rPr lang="de-DE" dirty="0" err="1" smtClean="0"/>
              <a:t>hit</a:t>
            </a:r>
            <a:r>
              <a:rPr lang="de-DE" dirty="0" smtClean="0"/>
              <a:t> </a:t>
            </a:r>
            <a:r>
              <a:rPr lang="de-DE" dirty="0" err="1" smtClean="0"/>
              <a:t>association</a:t>
            </a:r>
            <a:r>
              <a:rPr lang="de-DE" dirty="0" smtClean="0"/>
              <a:t> / </a:t>
            </a:r>
            <a:r>
              <a:rPr lang="de-DE" dirty="0" err="1" smtClean="0"/>
              <a:t>clutter</a:t>
            </a:r>
            <a:r>
              <a:rPr lang="de-DE" dirty="0" smtClean="0"/>
              <a:t> </a:t>
            </a:r>
            <a:r>
              <a:rPr lang="de-DE" dirty="0" err="1" smtClean="0"/>
              <a:t>criterion</a:t>
            </a:r>
            <a:endParaRPr lang="de-DE" dirty="0" smtClean="0"/>
          </a:p>
          <a:p>
            <a:pPr lvl="1"/>
            <a:r>
              <a:rPr lang="de-DE" dirty="0" smtClean="0"/>
              <a:t>…</a:t>
            </a:r>
          </a:p>
          <a:p>
            <a:endParaRPr lang="de-DE" dirty="0"/>
          </a:p>
          <a:p>
            <a:r>
              <a:rPr lang="de-DE" dirty="0" smtClean="0"/>
              <a:t>Implementation Sketch</a:t>
            </a:r>
          </a:p>
          <a:p>
            <a:pPr lvl="1"/>
            <a:r>
              <a:rPr lang="de-DE" dirty="0" smtClean="0"/>
              <a:t>Hits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assigned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tracks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/>
              <a:t> </a:t>
            </a:r>
            <a:r>
              <a:rPr lang="de-DE" dirty="0" err="1" smtClean="0"/>
              <a:t>their</a:t>
            </a:r>
            <a:r>
              <a:rPr lang="de-DE" dirty="0" smtClean="0"/>
              <a:t> </a:t>
            </a:r>
            <a:r>
              <a:rPr lang="de-DE" dirty="0" err="1" smtClean="0"/>
              <a:t>quality</a:t>
            </a:r>
            <a:r>
              <a:rPr lang="de-DE" dirty="0" smtClean="0"/>
              <a:t> </a:t>
            </a:r>
            <a:r>
              <a:rPr lang="de-DE" dirty="0" err="1" smtClean="0"/>
              <a:t>measure</a:t>
            </a:r>
            <a:endParaRPr lang="de-DE" dirty="0" smtClean="0"/>
          </a:p>
          <a:p>
            <a:pPr lvl="1"/>
            <a:r>
              <a:rPr lang="de-DE" dirty="0" err="1" smtClean="0"/>
              <a:t>Algorithms</a:t>
            </a:r>
            <a:r>
              <a:rPr lang="de-DE" dirty="0" smtClean="0"/>
              <a:t> </a:t>
            </a:r>
            <a:r>
              <a:rPr lang="de-DE" dirty="0" err="1" smtClean="0"/>
              <a:t>access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update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quality</a:t>
            </a:r>
            <a:r>
              <a:rPr lang="de-DE" dirty="0" smtClean="0"/>
              <a:t> </a:t>
            </a:r>
            <a:r>
              <a:rPr lang="de-DE" dirty="0" err="1" smtClean="0"/>
              <a:t>measure</a:t>
            </a:r>
            <a:r>
              <a:rPr lang="de-DE" dirty="0" smtClean="0"/>
              <a:t> (</a:t>
            </a:r>
            <a:r>
              <a:rPr lang="de-DE" dirty="0" err="1" smtClean="0"/>
              <a:t>may</a:t>
            </a:r>
            <a:r>
              <a:rPr lang="de-DE" dirty="0" smtClean="0"/>
              <a:t> also </a:t>
            </a:r>
            <a:r>
              <a:rPr lang="de-DE" dirty="0" err="1" smtClean="0"/>
              <a:t>reject</a:t>
            </a:r>
            <a:r>
              <a:rPr lang="de-DE" dirty="0" smtClean="0"/>
              <a:t> </a:t>
            </a:r>
            <a:r>
              <a:rPr lang="de-DE" dirty="0" err="1" smtClean="0"/>
              <a:t>processing</a:t>
            </a:r>
            <a:r>
              <a:rPr lang="de-DE" dirty="0" smtClean="0"/>
              <a:t> </a:t>
            </a: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quality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already</a:t>
            </a:r>
            <a:r>
              <a:rPr lang="de-DE" dirty="0" smtClean="0"/>
              <a:t> </a:t>
            </a:r>
            <a:r>
              <a:rPr lang="de-DE" dirty="0" err="1" smtClean="0"/>
              <a:t>marked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very</a:t>
            </a:r>
            <a:r>
              <a:rPr lang="de-DE" dirty="0" smtClean="0"/>
              <a:t> </a:t>
            </a:r>
            <a:r>
              <a:rPr lang="de-DE" dirty="0" err="1" smtClean="0"/>
              <a:t>good</a:t>
            </a:r>
            <a:r>
              <a:rPr lang="de-DE" dirty="0" smtClean="0"/>
              <a:t>)</a:t>
            </a:r>
            <a:endParaRPr lang="de-DE" dirty="0"/>
          </a:p>
          <a:p>
            <a:pPr lvl="1"/>
            <a:r>
              <a:rPr lang="de-DE" dirty="0" smtClean="0"/>
              <a:t>Same </a:t>
            </a:r>
            <a:r>
              <a:rPr lang="de-DE" dirty="0" err="1" smtClean="0"/>
              <a:t>principle</a:t>
            </a:r>
            <a:r>
              <a:rPr lang="de-DE" dirty="0" smtClean="0"/>
              <a:t>: </a:t>
            </a:r>
            <a:r>
              <a:rPr lang="de-DE" dirty="0" err="1" smtClean="0"/>
              <a:t>Association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tracks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events</a:t>
            </a:r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Darmstadt, 11.12. 2012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Marius C. Mertens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C06D5-BC3D-458E-BB04-AC0FB83962B7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064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Output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Hitstream</a:t>
            </a:r>
            <a:r>
              <a:rPr lang="de-DE" dirty="0" smtClean="0"/>
              <a:t> Display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smtClean="0"/>
              <a:t>Analysis / Track </a:t>
            </a:r>
            <a:r>
              <a:rPr lang="de-DE" dirty="0" err="1" smtClean="0"/>
              <a:t>Finding</a:t>
            </a:r>
            <a:r>
              <a:rPr lang="de-DE" dirty="0" smtClean="0"/>
              <a:t> Part</a:t>
            </a:r>
          </a:p>
          <a:p>
            <a:pPr lvl="1"/>
            <a:r>
              <a:rPr lang="de-DE" dirty="0" err="1" smtClean="0"/>
              <a:t>OnlineManager</a:t>
            </a:r>
            <a:r>
              <a:rPr lang="de-DE" dirty="0" smtClean="0"/>
              <a:t> </a:t>
            </a:r>
            <a:r>
              <a:rPr lang="de-DE" dirty="0" err="1" smtClean="0"/>
              <a:t>provides</a:t>
            </a:r>
            <a:r>
              <a:rPr lang="de-DE" dirty="0" smtClean="0"/>
              <a:t> </a:t>
            </a:r>
            <a:r>
              <a:rPr lang="de-DE" dirty="0" err="1" smtClean="0"/>
              <a:t>hits</a:t>
            </a:r>
            <a:endParaRPr lang="de-DE" dirty="0" smtClean="0"/>
          </a:p>
          <a:p>
            <a:pPr lvl="1"/>
            <a:r>
              <a:rPr lang="de-DE" dirty="0" smtClean="0"/>
              <a:t>Triplet Finder </a:t>
            </a:r>
            <a:r>
              <a:rPr lang="de-DE" dirty="0" err="1" smtClean="0"/>
              <a:t>processes</a:t>
            </a:r>
            <a:r>
              <a:rPr lang="de-DE" dirty="0" smtClean="0"/>
              <a:t> </a:t>
            </a:r>
            <a:r>
              <a:rPr lang="de-DE" dirty="0" err="1" smtClean="0"/>
              <a:t>hits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generates</a:t>
            </a:r>
            <a:r>
              <a:rPr lang="de-DE" dirty="0" smtClean="0"/>
              <a:t> Triplet </a:t>
            </a:r>
            <a:r>
              <a:rPr lang="de-DE" dirty="0" err="1" smtClean="0"/>
              <a:t>lists</a:t>
            </a:r>
            <a:endParaRPr lang="de-DE" dirty="0" smtClean="0"/>
          </a:p>
          <a:p>
            <a:pPr lvl="1"/>
            <a:r>
              <a:rPr lang="de-DE" dirty="0" smtClean="0"/>
              <a:t>Track </a:t>
            </a:r>
            <a:r>
              <a:rPr lang="de-DE" dirty="0" err="1" smtClean="0"/>
              <a:t>candidates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sent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OnlineManager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err="1" smtClean="0"/>
              <a:t>Visualization</a:t>
            </a:r>
            <a:r>
              <a:rPr lang="de-DE" dirty="0" smtClean="0"/>
              <a:t> Part</a:t>
            </a:r>
          </a:p>
          <a:p>
            <a:pPr lvl="1"/>
            <a:r>
              <a:rPr lang="de-DE" dirty="0" err="1" smtClean="0"/>
              <a:t>OnlineManager</a:t>
            </a:r>
            <a:r>
              <a:rPr lang="de-DE" dirty="0" smtClean="0"/>
              <a:t> </a:t>
            </a:r>
            <a:r>
              <a:rPr lang="de-DE" dirty="0" err="1" smtClean="0"/>
              <a:t>provides</a:t>
            </a:r>
            <a:r>
              <a:rPr lang="de-DE" dirty="0" smtClean="0"/>
              <a:t> </a:t>
            </a:r>
            <a:r>
              <a:rPr lang="de-DE" dirty="0" err="1" smtClean="0"/>
              <a:t>OnlineTracks</a:t>
            </a:r>
            <a:r>
              <a:rPr lang="de-DE" dirty="0" smtClean="0"/>
              <a:t> </a:t>
            </a:r>
          </a:p>
          <a:p>
            <a:pPr lvl="1"/>
            <a:r>
              <a:rPr lang="de-DE" dirty="0" smtClean="0"/>
              <a:t>Display </a:t>
            </a:r>
            <a:r>
              <a:rPr lang="de-DE" dirty="0" err="1" smtClean="0"/>
              <a:t>Macro</a:t>
            </a:r>
            <a:r>
              <a:rPr lang="de-DE" dirty="0" smtClean="0"/>
              <a:t> </a:t>
            </a:r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functions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draw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different </a:t>
            </a:r>
            <a:r>
              <a:rPr lang="de-DE" dirty="0" err="1" smtClean="0"/>
              <a:t>objects</a:t>
            </a:r>
            <a:r>
              <a:rPr lang="de-DE" dirty="0" smtClean="0"/>
              <a:t> </a:t>
            </a:r>
            <a:r>
              <a:rPr lang="de-DE" dirty="0" err="1" smtClean="0"/>
              <a:t>stored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lists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display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Darmstadt, 11.12. 2012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Marius C. Mertens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C06D5-BC3D-458E-BB04-AC0FB83962B7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312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de-DE" dirty="0" err="1" smtClean="0"/>
              <a:t>Hitstream</a:t>
            </a:r>
            <a:r>
              <a:rPr lang="de-DE" dirty="0" smtClean="0"/>
              <a:t> </a:t>
            </a:r>
            <a:r>
              <a:rPr lang="de-DE" dirty="0"/>
              <a:t>Display: 15 </a:t>
            </a:r>
            <a:r>
              <a:rPr lang="de-DE" dirty="0" err="1"/>
              <a:t>GeV</a:t>
            </a:r>
            <a:r>
              <a:rPr lang="de-DE" dirty="0"/>
              <a:t>/c </a:t>
            </a:r>
            <a:r>
              <a:rPr lang="de-DE" dirty="0" smtClean="0"/>
              <a:t>DPM, </a:t>
            </a:r>
            <a:r>
              <a:rPr lang="de-DE" dirty="0"/>
              <a:t>50 </a:t>
            </a:r>
            <a:r>
              <a:rPr lang="de-DE" dirty="0" err="1"/>
              <a:t>ns</a:t>
            </a:r>
            <a:r>
              <a:rPr lang="de-DE" dirty="0"/>
              <a:t> </a:t>
            </a:r>
            <a:r>
              <a:rPr lang="de-DE" dirty="0" err="1"/>
              <a:t>mean</a:t>
            </a:r>
            <a:r>
              <a:rPr lang="de-DE" dirty="0"/>
              <a:t> time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0" y="4041216"/>
            <a:ext cx="4536503" cy="2556136"/>
          </a:xfrm>
        </p:spPr>
        <p:txBody>
          <a:bodyPr>
            <a:normAutofit fontScale="77500" lnSpcReduction="20000"/>
          </a:bodyPr>
          <a:lstStyle/>
          <a:p>
            <a:pPr lvl="1"/>
            <a:r>
              <a:rPr lang="de-DE" b="1" dirty="0" smtClean="0"/>
              <a:t>Black</a:t>
            </a:r>
            <a:r>
              <a:rPr lang="de-DE" dirty="0" smtClean="0"/>
              <a:t> </a:t>
            </a:r>
            <a:r>
              <a:rPr lang="de-DE" dirty="0" err="1" smtClean="0"/>
              <a:t>circles</a:t>
            </a:r>
            <a:r>
              <a:rPr lang="de-DE" dirty="0" smtClean="0"/>
              <a:t>: Early isochrone</a:t>
            </a:r>
          </a:p>
          <a:p>
            <a:pPr lvl="1"/>
            <a:r>
              <a:rPr lang="de-DE" b="1" dirty="0">
                <a:solidFill>
                  <a:srgbClr val="0000FF"/>
                </a:solidFill>
              </a:rPr>
              <a:t>Blue</a:t>
            </a:r>
            <a:r>
              <a:rPr lang="de-DE" dirty="0" smtClean="0"/>
              <a:t> </a:t>
            </a:r>
            <a:r>
              <a:rPr lang="de-DE" dirty="0" err="1" smtClean="0"/>
              <a:t>circles</a:t>
            </a:r>
            <a:r>
              <a:rPr lang="de-DE" dirty="0" smtClean="0"/>
              <a:t>: Early </a:t>
            </a:r>
            <a:r>
              <a:rPr lang="de-DE" dirty="0" err="1" smtClean="0"/>
              <a:t>skewed</a:t>
            </a:r>
            <a:r>
              <a:rPr lang="de-DE" dirty="0" smtClean="0"/>
              <a:t> isochrone</a:t>
            </a:r>
          </a:p>
          <a:p>
            <a:pPr lvl="1"/>
            <a:r>
              <a:rPr lang="de-DE" b="1" dirty="0">
                <a:solidFill>
                  <a:srgbClr val="00B050"/>
                </a:solidFill>
              </a:rPr>
              <a:t>Green</a:t>
            </a:r>
            <a:r>
              <a:rPr lang="de-DE" dirty="0" smtClean="0"/>
              <a:t> </a:t>
            </a:r>
            <a:r>
              <a:rPr lang="de-DE" dirty="0" err="1" smtClean="0"/>
              <a:t>circles</a:t>
            </a:r>
            <a:r>
              <a:rPr lang="de-DE" dirty="0" smtClean="0"/>
              <a:t>: Close isochrone</a:t>
            </a:r>
          </a:p>
          <a:p>
            <a:pPr lvl="1"/>
            <a:r>
              <a:rPr lang="de-DE" b="1" dirty="0" err="1" smtClean="0">
                <a:solidFill>
                  <a:srgbClr val="FF0000"/>
                </a:solidFill>
              </a:rPr>
              <a:t>Red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/>
              <a:t>circles</a:t>
            </a:r>
            <a:r>
              <a:rPr lang="de-DE" dirty="0" smtClean="0"/>
              <a:t>: </a:t>
            </a:r>
            <a:r>
              <a:rPr lang="de-DE" dirty="0" err="1" smtClean="0"/>
              <a:t>Late</a:t>
            </a:r>
            <a:r>
              <a:rPr lang="de-DE" dirty="0" smtClean="0"/>
              <a:t> isochrone</a:t>
            </a:r>
          </a:p>
          <a:p>
            <a:pPr lvl="1"/>
            <a:r>
              <a:rPr lang="de-DE" b="1" dirty="0"/>
              <a:t>Black</a:t>
            </a:r>
            <a:r>
              <a:rPr lang="de-DE" dirty="0"/>
              <a:t> </a:t>
            </a:r>
            <a:r>
              <a:rPr lang="de-DE" dirty="0" err="1"/>
              <a:t>dots</a:t>
            </a:r>
            <a:r>
              <a:rPr lang="de-DE" dirty="0"/>
              <a:t>: MVD </a:t>
            </a:r>
            <a:r>
              <a:rPr lang="de-DE" dirty="0" err="1"/>
              <a:t>hits</a:t>
            </a:r>
            <a:endParaRPr lang="de-DE" dirty="0"/>
          </a:p>
          <a:p>
            <a:pPr lvl="1"/>
            <a:r>
              <a:rPr lang="de-DE" b="1" dirty="0">
                <a:solidFill>
                  <a:srgbClr val="00B050"/>
                </a:solidFill>
              </a:rPr>
              <a:t>Green</a:t>
            </a:r>
            <a:r>
              <a:rPr lang="de-DE" dirty="0"/>
              <a:t> </a:t>
            </a:r>
            <a:r>
              <a:rPr lang="de-DE" dirty="0" err="1"/>
              <a:t>dots</a:t>
            </a:r>
            <a:r>
              <a:rPr lang="de-DE" dirty="0" smtClean="0"/>
              <a:t>: MVD </a:t>
            </a:r>
            <a:r>
              <a:rPr lang="de-DE" dirty="0" err="1" smtClean="0"/>
              <a:t>hits</a:t>
            </a:r>
            <a:r>
              <a:rPr lang="de-DE" dirty="0" smtClean="0"/>
              <a:t> r/z &gt; 0.3</a:t>
            </a:r>
          </a:p>
          <a:p>
            <a:pPr lvl="1"/>
            <a:r>
              <a:rPr lang="de-DE" b="1" dirty="0" err="1" smtClean="0"/>
              <a:t>Black+</a:t>
            </a:r>
            <a:r>
              <a:rPr lang="de-DE" b="1" dirty="0" err="1" smtClean="0">
                <a:solidFill>
                  <a:srgbClr val="FF0000"/>
                </a:solidFill>
              </a:rPr>
              <a:t>Red</a:t>
            </a:r>
            <a:r>
              <a:rPr lang="de-DE" dirty="0" smtClean="0"/>
              <a:t> </a:t>
            </a:r>
            <a:r>
              <a:rPr lang="de-DE" dirty="0" err="1" smtClean="0"/>
              <a:t>dots</a:t>
            </a:r>
            <a:r>
              <a:rPr lang="de-DE" dirty="0" smtClean="0"/>
              <a:t>: Triplets/</a:t>
            </a:r>
            <a:r>
              <a:rPr lang="de-DE" dirty="0" err="1" smtClean="0"/>
              <a:t>Skewlets</a:t>
            </a:r>
            <a:endParaRPr lang="de-DE" dirty="0" smtClean="0"/>
          </a:p>
          <a:p>
            <a:pPr lvl="1"/>
            <a:r>
              <a:rPr lang="de-DE" b="1" dirty="0" smtClean="0">
                <a:ln>
                  <a:solidFill>
                    <a:schemeClr val="tx1">
                      <a:alpha val="36000"/>
                    </a:schemeClr>
                  </a:solidFill>
                </a:ln>
                <a:solidFill>
                  <a:srgbClr val="FFFF00"/>
                </a:solidFill>
              </a:rPr>
              <a:t>Yellow</a:t>
            </a:r>
            <a:r>
              <a:rPr lang="de-DE" dirty="0" smtClean="0"/>
              <a:t> </a:t>
            </a:r>
            <a:r>
              <a:rPr lang="de-DE" dirty="0" err="1" smtClean="0"/>
              <a:t>tracks</a:t>
            </a:r>
            <a:r>
              <a:rPr lang="de-DE" dirty="0" smtClean="0"/>
              <a:t>: </a:t>
            </a:r>
            <a:r>
              <a:rPr lang="de-DE" dirty="0" err="1" smtClean="0"/>
              <a:t>Vetoed</a:t>
            </a:r>
            <a:endParaRPr lang="de-DE" dirty="0" smtClean="0"/>
          </a:p>
          <a:p>
            <a:pPr lvl="1"/>
            <a:r>
              <a:rPr lang="de-DE" b="1" dirty="0">
                <a:solidFill>
                  <a:srgbClr val="0000FF"/>
                </a:solidFill>
              </a:rPr>
              <a:t>Blue</a:t>
            </a:r>
            <a:r>
              <a:rPr lang="de-DE" dirty="0" smtClean="0"/>
              <a:t> </a:t>
            </a:r>
            <a:r>
              <a:rPr lang="de-DE" dirty="0" err="1" smtClean="0"/>
              <a:t>tracks</a:t>
            </a:r>
            <a:r>
              <a:rPr lang="de-DE" dirty="0" smtClean="0"/>
              <a:t>: </a:t>
            </a:r>
            <a:r>
              <a:rPr lang="de-DE" dirty="0" err="1" smtClean="0"/>
              <a:t>Accepted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Darmstadt, 11.12. 2012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Marius C. Mertens</a:t>
            </a:r>
            <a:endParaRPr lang="de-DE"/>
          </a:p>
        </p:txBody>
      </p:sp>
      <p:pic>
        <p:nvPicPr>
          <p:cNvPr id="4098" name="Picture 2" descr="D:\Daten\fzj\praesentationen\2012-12 PANDA Onlinetracking Darmstadt\hitdisplay_looped20121206\hitdisplayrz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760" y="1664168"/>
            <a:ext cx="4249744" cy="212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Daten\fzj\praesentationen\2012-12 PANDA Onlinetracking Darmstadt\hitdisplay_looped20121206\hitdisplay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1"/>
            <a:ext cx="4536504" cy="453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359451" y="1619508"/>
            <a:ext cx="1044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XY-View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5220072" y="1294836"/>
            <a:ext cx="1065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RZ-View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C06D5-BC3D-458E-BB04-AC0FB83962B7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961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Summary/Outlook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dirty="0" smtClean="0"/>
              <a:t>Part I</a:t>
            </a:r>
          </a:p>
          <a:p>
            <a:pPr lvl="1"/>
            <a:r>
              <a:rPr lang="de-DE" dirty="0" err="1" smtClean="0"/>
              <a:t>Proof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concept</a:t>
            </a:r>
            <a:r>
              <a:rPr lang="de-DE" dirty="0" smtClean="0"/>
              <a:t> Triplet Finder </a:t>
            </a:r>
            <a:r>
              <a:rPr lang="de-DE" dirty="0" err="1" smtClean="0"/>
              <a:t>tested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DPM </a:t>
            </a:r>
            <a:r>
              <a:rPr lang="de-DE" dirty="0" err="1" smtClean="0"/>
              <a:t>input</a:t>
            </a:r>
            <a:endParaRPr lang="de-DE" dirty="0" smtClean="0"/>
          </a:p>
          <a:p>
            <a:pPr lvl="1"/>
            <a:r>
              <a:rPr lang="de-DE" dirty="0" smtClean="0"/>
              <a:t>Robust first-</a:t>
            </a:r>
            <a:r>
              <a:rPr lang="de-DE" dirty="0" err="1" smtClean="0"/>
              <a:t>line</a:t>
            </a:r>
            <a:r>
              <a:rPr lang="de-DE" dirty="0" smtClean="0"/>
              <a:t> </a:t>
            </a:r>
            <a:r>
              <a:rPr lang="de-DE" dirty="0" err="1" smtClean="0"/>
              <a:t>algorithm</a:t>
            </a:r>
            <a:r>
              <a:rPr lang="de-DE" dirty="0" smtClean="0"/>
              <a:t> </a:t>
            </a:r>
            <a:r>
              <a:rPr lang="de-DE" dirty="0" err="1" smtClean="0"/>
              <a:t>independent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isochrone (t</a:t>
            </a:r>
            <a:r>
              <a:rPr lang="de-DE" baseline="-25000" dirty="0" smtClean="0"/>
              <a:t>0</a:t>
            </a:r>
            <a:r>
              <a:rPr lang="de-DE" dirty="0" smtClean="0"/>
              <a:t>) </a:t>
            </a:r>
            <a:r>
              <a:rPr lang="de-DE" dirty="0" err="1" smtClean="0"/>
              <a:t>information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drifttime </a:t>
            </a:r>
            <a:r>
              <a:rPr lang="de-DE" dirty="0" err="1" smtClean="0"/>
              <a:t>calibration</a:t>
            </a:r>
            <a:endParaRPr lang="de-DE" dirty="0" smtClean="0"/>
          </a:p>
          <a:p>
            <a:pPr lvl="1"/>
            <a:r>
              <a:rPr lang="de-DE" dirty="0" smtClean="0"/>
              <a:t>Visual </a:t>
            </a:r>
            <a:r>
              <a:rPr lang="de-DE" dirty="0" err="1" smtClean="0"/>
              <a:t>inspection</a:t>
            </a:r>
            <a:r>
              <a:rPr lang="de-DE" dirty="0" smtClean="0"/>
              <a:t> </a:t>
            </a:r>
            <a:r>
              <a:rPr lang="de-DE" dirty="0" err="1" smtClean="0"/>
              <a:t>yields</a:t>
            </a:r>
            <a:r>
              <a:rPr lang="de-DE" dirty="0" smtClean="0"/>
              <a:t> promising </a:t>
            </a:r>
            <a:r>
              <a:rPr lang="de-DE" dirty="0" err="1" smtClean="0"/>
              <a:t>results</a:t>
            </a:r>
            <a:endParaRPr lang="de-DE" dirty="0" smtClean="0"/>
          </a:p>
          <a:p>
            <a:pPr lvl="1"/>
            <a:r>
              <a:rPr lang="de-DE" dirty="0" err="1" smtClean="0"/>
              <a:t>Many</a:t>
            </a:r>
            <a:r>
              <a:rPr lang="de-DE" dirty="0" smtClean="0"/>
              <a:t> (</a:t>
            </a:r>
            <a:r>
              <a:rPr lang="de-DE" dirty="0" err="1" smtClean="0"/>
              <a:t>straightforward</a:t>
            </a:r>
            <a:r>
              <a:rPr lang="de-DE" dirty="0" smtClean="0"/>
              <a:t>) </a:t>
            </a:r>
            <a:r>
              <a:rPr lang="de-DE" dirty="0" err="1" smtClean="0"/>
              <a:t>tuning</a:t>
            </a:r>
            <a:r>
              <a:rPr lang="de-DE" dirty="0" smtClean="0"/>
              <a:t> </a:t>
            </a:r>
            <a:r>
              <a:rPr lang="de-DE" dirty="0" err="1" smtClean="0"/>
              <a:t>possibilites</a:t>
            </a:r>
            <a:r>
              <a:rPr lang="de-DE" dirty="0"/>
              <a:t> </a:t>
            </a:r>
            <a:r>
              <a:rPr lang="de-DE" dirty="0" err="1" smtClean="0"/>
              <a:t>affecting</a:t>
            </a:r>
            <a:r>
              <a:rPr lang="de-DE" dirty="0" smtClean="0"/>
              <a:t> </a:t>
            </a:r>
            <a:r>
              <a:rPr lang="de-DE" dirty="0" err="1" smtClean="0"/>
              <a:t>efficiency</a:t>
            </a:r>
            <a:r>
              <a:rPr lang="de-DE" dirty="0" smtClean="0"/>
              <a:t>, </a:t>
            </a:r>
            <a:r>
              <a:rPr lang="de-DE" dirty="0" err="1" smtClean="0"/>
              <a:t>purity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robustness</a:t>
            </a:r>
            <a:endParaRPr lang="de-DE" dirty="0" smtClean="0"/>
          </a:p>
          <a:p>
            <a:pPr lvl="1"/>
            <a:endParaRPr lang="de-DE" dirty="0" smtClean="0"/>
          </a:p>
          <a:p>
            <a:r>
              <a:rPr lang="de-DE" dirty="0" smtClean="0"/>
              <a:t>Part II</a:t>
            </a:r>
          </a:p>
          <a:p>
            <a:pPr lvl="1"/>
            <a:r>
              <a:rPr lang="de-DE" dirty="0" smtClean="0"/>
              <a:t>Implementation </a:t>
            </a:r>
            <a:r>
              <a:rPr lang="de-DE" dirty="0" err="1" smtClean="0"/>
              <a:t>within</a:t>
            </a:r>
            <a:r>
              <a:rPr lang="de-DE" dirty="0" smtClean="0"/>
              <a:t> </a:t>
            </a:r>
            <a:r>
              <a:rPr lang="de-DE" dirty="0" err="1" smtClean="0"/>
              <a:t>OnlineManager</a:t>
            </a:r>
            <a:r>
              <a:rPr lang="de-DE" dirty="0" smtClean="0"/>
              <a:t> </a:t>
            </a:r>
            <a:r>
              <a:rPr lang="de-DE" dirty="0" smtClean="0">
                <a:sym typeface="Wingdings" pitchFamily="2" charset="2"/>
              </a:rPr>
              <a:t> </a:t>
            </a:r>
            <a:r>
              <a:rPr lang="de-DE" dirty="0" err="1" smtClean="0">
                <a:sym typeface="Wingdings" pitchFamily="2" charset="2"/>
              </a:rPr>
              <a:t>Sean‘s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talk</a:t>
            </a:r>
            <a:endParaRPr lang="de-DE" dirty="0" smtClean="0">
              <a:sym typeface="Wingdings" pitchFamily="2" charset="2"/>
            </a:endParaRPr>
          </a:p>
          <a:p>
            <a:pPr lvl="1"/>
            <a:r>
              <a:rPr lang="de-DE" dirty="0" smtClean="0">
                <a:sym typeface="Wingdings" pitchFamily="2" charset="2"/>
              </a:rPr>
              <a:t>Triplet Finder </a:t>
            </a:r>
            <a:r>
              <a:rPr lang="de-DE" dirty="0" err="1" smtClean="0">
                <a:sym typeface="Wingdings" pitchFamily="2" charset="2"/>
              </a:rPr>
              <a:t>runs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as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compiled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code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and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uses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OnlineManager‘s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data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flow</a:t>
            </a:r>
            <a:endParaRPr lang="de-DE" dirty="0" smtClean="0">
              <a:sym typeface="Wingdings" pitchFamily="2" charset="2"/>
            </a:endParaRPr>
          </a:p>
          <a:p>
            <a:pPr lvl="1"/>
            <a:r>
              <a:rPr lang="de-DE" dirty="0" err="1" smtClean="0">
                <a:sym typeface="Wingdings" pitchFamily="2" charset="2"/>
              </a:rPr>
              <a:t>Animated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visualization</a:t>
            </a:r>
            <a:r>
              <a:rPr lang="de-DE" dirty="0" smtClean="0">
                <a:sym typeface="Wingdings" pitchFamily="2" charset="2"/>
              </a:rPr>
              <a:t> in </a:t>
            </a:r>
            <a:r>
              <a:rPr lang="de-DE" dirty="0" err="1" smtClean="0">
                <a:sym typeface="Wingdings" pitchFamily="2" charset="2"/>
              </a:rPr>
              <a:t>HitstreamDisplay</a:t>
            </a:r>
            <a:endParaRPr lang="de-DE" dirty="0" smtClean="0">
              <a:sym typeface="Wingdings" pitchFamily="2" charset="2"/>
            </a:endParaRPr>
          </a:p>
          <a:p>
            <a:endParaRPr lang="de-DE" dirty="0">
              <a:sym typeface="Wingdings" pitchFamily="2" charset="2"/>
            </a:endParaRPr>
          </a:p>
          <a:p>
            <a:r>
              <a:rPr lang="de-DE" dirty="0" smtClean="0">
                <a:sym typeface="Wingdings" pitchFamily="2" charset="2"/>
              </a:rPr>
              <a:t>Outlook:</a:t>
            </a:r>
          </a:p>
          <a:p>
            <a:pPr lvl="1"/>
            <a:r>
              <a:rPr lang="de-DE" dirty="0" smtClean="0">
                <a:sym typeface="Wingdings" pitchFamily="2" charset="2"/>
              </a:rPr>
              <a:t>Implementation </a:t>
            </a:r>
            <a:r>
              <a:rPr lang="de-DE" dirty="0" err="1" smtClean="0">
                <a:sym typeface="Wingdings" pitchFamily="2" charset="2"/>
              </a:rPr>
              <a:t>of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hit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association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quality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property</a:t>
            </a:r>
            <a:endParaRPr lang="de-DE" dirty="0" smtClean="0">
              <a:sym typeface="Wingdings" pitchFamily="2" charset="2"/>
            </a:endParaRPr>
          </a:p>
          <a:p>
            <a:pPr lvl="1"/>
            <a:r>
              <a:rPr lang="de-DE" dirty="0" err="1" smtClean="0"/>
              <a:t>Merge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canonical</a:t>
            </a:r>
            <a:r>
              <a:rPr lang="de-DE" dirty="0" smtClean="0"/>
              <a:t> </a:t>
            </a:r>
            <a:r>
              <a:rPr lang="de-DE" dirty="0" err="1" smtClean="0"/>
              <a:t>PandaRoot</a:t>
            </a:r>
            <a:r>
              <a:rPr lang="de-DE" dirty="0" smtClean="0"/>
              <a:t> </a:t>
            </a:r>
            <a:r>
              <a:rPr lang="de-DE" dirty="0" err="1" smtClean="0"/>
              <a:t>tools</a:t>
            </a:r>
            <a:endParaRPr lang="de-DE" dirty="0" smtClean="0"/>
          </a:p>
          <a:p>
            <a:pPr lvl="1"/>
            <a:r>
              <a:rPr lang="de-DE" dirty="0" smtClean="0"/>
              <a:t>Long </a:t>
            </a:r>
            <a:r>
              <a:rPr lang="de-DE" dirty="0" err="1" smtClean="0"/>
              <a:t>term</a:t>
            </a:r>
            <a:r>
              <a:rPr lang="de-DE" dirty="0" smtClean="0"/>
              <a:t> </a:t>
            </a:r>
            <a:r>
              <a:rPr lang="de-DE" dirty="0" err="1" smtClean="0"/>
              <a:t>goal</a:t>
            </a:r>
            <a:r>
              <a:rPr lang="de-DE" dirty="0" smtClean="0"/>
              <a:t>: Track-</a:t>
            </a:r>
            <a:r>
              <a:rPr lang="de-DE" dirty="0" err="1" smtClean="0"/>
              <a:t>to</a:t>
            </a:r>
            <a:r>
              <a:rPr lang="de-DE" dirty="0" smtClean="0"/>
              <a:t>-event </a:t>
            </a:r>
            <a:r>
              <a:rPr lang="de-DE" dirty="0" err="1" smtClean="0"/>
              <a:t>association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Darmstadt, 11.12. 2012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Marius C. Mertens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C06D5-BC3D-458E-BB04-AC0FB83962B7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14313" y="2730500"/>
            <a:ext cx="8786812" cy="1270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4400" b="1" dirty="0" err="1"/>
              <a:t>Thank</a:t>
            </a:r>
            <a:r>
              <a:rPr lang="de-DE" sz="4400" b="1" dirty="0"/>
              <a:t> </a:t>
            </a:r>
            <a:r>
              <a:rPr lang="de-DE" sz="4400" b="1" dirty="0" err="1"/>
              <a:t>you</a:t>
            </a:r>
            <a:r>
              <a:rPr lang="de-DE" sz="4400" b="1" dirty="0"/>
              <a:t> </a:t>
            </a:r>
            <a:r>
              <a:rPr lang="de-DE" sz="4400" b="1" dirty="0" err="1"/>
              <a:t>for</a:t>
            </a:r>
            <a:r>
              <a:rPr lang="de-DE" sz="4400" b="1" dirty="0"/>
              <a:t> </a:t>
            </a:r>
            <a:r>
              <a:rPr lang="de-DE" sz="4400" b="1" dirty="0" err="1"/>
              <a:t>your</a:t>
            </a:r>
            <a:r>
              <a:rPr lang="de-DE" sz="4400" b="1" dirty="0"/>
              <a:t> </a:t>
            </a:r>
            <a:r>
              <a:rPr lang="de-DE" sz="4400" b="1" dirty="0" err="1"/>
              <a:t>attention</a:t>
            </a:r>
            <a:endParaRPr lang="de-DE" sz="4400" b="1" dirty="0"/>
          </a:p>
        </p:txBody>
      </p:sp>
    </p:spTree>
    <p:extLst>
      <p:ext uri="{BB962C8B-B14F-4D97-AF65-F5344CB8AC3E}">
        <p14:creationId xmlns:p14="http://schemas.microsoft.com/office/powerpoint/2010/main" val="405528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xit" presetSubtype="1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Outline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de-DE" b="1" dirty="0" smtClean="0">
                <a:solidFill>
                  <a:schemeClr val="tx2"/>
                </a:solidFill>
              </a:rPr>
              <a:t>Part I </a:t>
            </a:r>
            <a:r>
              <a:rPr lang="de-DE" b="1" dirty="0" smtClean="0">
                <a:solidFill>
                  <a:schemeClr val="tx2"/>
                </a:solidFill>
                <a:sym typeface="Wingdings" pitchFamily="2" charset="2"/>
              </a:rPr>
              <a:t> Focus on Tracking</a:t>
            </a:r>
            <a:endParaRPr lang="de-DE" b="1" dirty="0" smtClean="0">
              <a:solidFill>
                <a:schemeClr val="tx2"/>
              </a:solidFill>
            </a:endParaRPr>
          </a:p>
          <a:p>
            <a:pPr lvl="2"/>
            <a:r>
              <a:rPr lang="de-DE" dirty="0" smtClean="0"/>
              <a:t>Triplet </a:t>
            </a:r>
            <a:r>
              <a:rPr lang="de-DE" dirty="0" err="1" smtClean="0"/>
              <a:t>Finding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Tracking in Axial </a:t>
            </a:r>
            <a:r>
              <a:rPr lang="de-DE" dirty="0" err="1" smtClean="0"/>
              <a:t>Straws</a:t>
            </a:r>
            <a:endParaRPr lang="de-DE" dirty="0" smtClean="0"/>
          </a:p>
          <a:p>
            <a:pPr lvl="2"/>
            <a:r>
              <a:rPr lang="de-DE" dirty="0"/>
              <a:t>STT </a:t>
            </a:r>
            <a:r>
              <a:rPr lang="de-DE" dirty="0" err="1" smtClean="0"/>
              <a:t>Geometry</a:t>
            </a:r>
            <a:r>
              <a:rPr lang="de-DE" dirty="0" smtClean="0"/>
              <a:t> </a:t>
            </a:r>
            <a:r>
              <a:rPr lang="de-DE" dirty="0"/>
              <a:t>in </a:t>
            </a:r>
            <a:r>
              <a:rPr lang="de-DE" dirty="0" err="1" smtClean="0"/>
              <a:t>PandaRoot</a:t>
            </a:r>
            <a:endParaRPr lang="de-DE" dirty="0" smtClean="0"/>
          </a:p>
          <a:p>
            <a:pPr lvl="2"/>
            <a:r>
              <a:rPr lang="de-DE" dirty="0" smtClean="0"/>
              <a:t>Track </a:t>
            </a:r>
            <a:r>
              <a:rPr lang="de-DE" dirty="0" err="1" smtClean="0"/>
              <a:t>Verification</a:t>
            </a:r>
            <a:endParaRPr lang="de-DE" dirty="0" smtClean="0"/>
          </a:p>
          <a:p>
            <a:pPr lvl="2"/>
            <a:r>
              <a:rPr lang="de-DE" dirty="0" err="1" smtClean="0"/>
              <a:t>Hitstream</a:t>
            </a:r>
            <a:r>
              <a:rPr lang="de-DE" dirty="0" smtClean="0"/>
              <a:t> Display</a:t>
            </a:r>
          </a:p>
          <a:p>
            <a:pPr lvl="2"/>
            <a:r>
              <a:rPr lang="de-DE" dirty="0" smtClean="0"/>
              <a:t>Triplet </a:t>
            </a:r>
            <a:r>
              <a:rPr lang="de-DE" dirty="0" err="1" smtClean="0"/>
              <a:t>Finding</a:t>
            </a:r>
            <a:r>
              <a:rPr lang="de-DE" dirty="0" smtClean="0"/>
              <a:t> in </a:t>
            </a:r>
            <a:r>
              <a:rPr lang="de-DE" dirty="0" err="1" smtClean="0"/>
              <a:t>Skewed</a:t>
            </a:r>
            <a:r>
              <a:rPr lang="de-DE" dirty="0" smtClean="0"/>
              <a:t> </a:t>
            </a:r>
            <a:r>
              <a:rPr lang="de-DE" dirty="0" err="1" smtClean="0"/>
              <a:t>straws</a:t>
            </a:r>
            <a:r>
              <a:rPr lang="de-DE" dirty="0" smtClean="0"/>
              <a:t>: </a:t>
            </a:r>
            <a:r>
              <a:rPr lang="de-DE" dirty="0" err="1" smtClean="0"/>
              <a:t>Skewlets</a:t>
            </a:r>
            <a:endParaRPr lang="de-DE" dirty="0" smtClean="0"/>
          </a:p>
          <a:p>
            <a:pPr lvl="2"/>
            <a:r>
              <a:rPr lang="de-DE" dirty="0" smtClean="0"/>
              <a:t>Summary/Outlook I</a:t>
            </a:r>
            <a:endParaRPr lang="de-DE" dirty="0"/>
          </a:p>
          <a:p>
            <a:pPr lvl="1"/>
            <a:r>
              <a:rPr lang="de-DE" b="1" dirty="0" smtClean="0">
                <a:solidFill>
                  <a:schemeClr val="tx2"/>
                </a:solidFill>
              </a:rPr>
              <a:t>Part II </a:t>
            </a:r>
            <a:r>
              <a:rPr lang="de-DE" b="1" dirty="0" smtClean="0">
                <a:solidFill>
                  <a:schemeClr val="tx2"/>
                </a:solidFill>
                <a:sym typeface="Wingdings" pitchFamily="2" charset="2"/>
              </a:rPr>
              <a:t> Focus on </a:t>
            </a:r>
            <a:r>
              <a:rPr lang="de-DE" b="1" dirty="0" err="1" smtClean="0">
                <a:solidFill>
                  <a:schemeClr val="tx2"/>
                </a:solidFill>
                <a:sym typeface="Wingdings" pitchFamily="2" charset="2"/>
              </a:rPr>
              <a:t>OnlineManager</a:t>
            </a:r>
            <a:r>
              <a:rPr lang="de-DE" b="1" dirty="0" smtClean="0">
                <a:solidFill>
                  <a:schemeClr val="tx2"/>
                </a:solidFill>
                <a:sym typeface="Wingdings" pitchFamily="2" charset="2"/>
              </a:rPr>
              <a:t>/Implementation</a:t>
            </a:r>
          </a:p>
          <a:p>
            <a:pPr lvl="2"/>
            <a:r>
              <a:rPr lang="de-DE" dirty="0" smtClean="0"/>
              <a:t>Triplet / </a:t>
            </a:r>
            <a:r>
              <a:rPr lang="de-DE" dirty="0" err="1" smtClean="0"/>
              <a:t>Skewlet</a:t>
            </a:r>
            <a:r>
              <a:rPr lang="de-DE" dirty="0" smtClean="0"/>
              <a:t> </a:t>
            </a:r>
            <a:r>
              <a:rPr lang="de-DE" dirty="0" err="1" smtClean="0"/>
              <a:t>Finding</a:t>
            </a:r>
            <a:r>
              <a:rPr lang="de-DE" dirty="0" smtClean="0"/>
              <a:t> </a:t>
            </a:r>
            <a:r>
              <a:rPr lang="de-DE" dirty="0" err="1" smtClean="0"/>
              <a:t>Overview</a:t>
            </a:r>
            <a:endParaRPr lang="de-DE" dirty="0" smtClean="0"/>
          </a:p>
          <a:p>
            <a:pPr lvl="2"/>
            <a:r>
              <a:rPr lang="de-DE" dirty="0" smtClean="0"/>
              <a:t>Implementation in </a:t>
            </a:r>
            <a:r>
              <a:rPr lang="de-DE" dirty="0" err="1" smtClean="0"/>
              <a:t>OnlineManager</a:t>
            </a:r>
            <a:endParaRPr lang="de-DE" dirty="0" smtClean="0"/>
          </a:p>
          <a:p>
            <a:pPr lvl="2"/>
            <a:r>
              <a:rPr lang="de-DE" dirty="0" smtClean="0"/>
              <a:t>Track/Hit Quality </a:t>
            </a:r>
            <a:r>
              <a:rPr lang="de-DE" dirty="0" err="1" smtClean="0"/>
              <a:t>Criteria</a:t>
            </a:r>
            <a:endParaRPr lang="de-DE" dirty="0" smtClean="0"/>
          </a:p>
          <a:p>
            <a:pPr lvl="2"/>
            <a:r>
              <a:rPr lang="de-DE" dirty="0" smtClean="0"/>
              <a:t>Output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Hitstream</a:t>
            </a:r>
            <a:r>
              <a:rPr lang="de-DE" dirty="0" smtClean="0"/>
              <a:t> Display</a:t>
            </a:r>
          </a:p>
          <a:p>
            <a:pPr lvl="2"/>
            <a:r>
              <a:rPr lang="de-DE" dirty="0" smtClean="0"/>
              <a:t>Summary/Outlook II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Darmstadt, 11.12. 2012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Marius C. Mertens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C06D5-BC3D-458E-BB04-AC0FB83962B7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374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Triplet </a:t>
            </a:r>
            <a:r>
              <a:rPr lang="de-DE" dirty="0" err="1" smtClean="0"/>
              <a:t>Finding</a:t>
            </a:r>
            <a:r>
              <a:rPr lang="de-DE" dirty="0" smtClean="0"/>
              <a:t> in Axial </a:t>
            </a:r>
            <a:r>
              <a:rPr lang="de-DE" dirty="0" err="1" smtClean="0"/>
              <a:t>Straws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1"/>
            <a:r>
              <a:rPr lang="de-DE" dirty="0" smtClean="0"/>
              <a:t>Basic </a:t>
            </a:r>
            <a:r>
              <a:rPr lang="de-DE" dirty="0" err="1" smtClean="0"/>
              <a:t>properties</a:t>
            </a:r>
            <a:r>
              <a:rPr lang="de-DE" dirty="0" smtClean="0"/>
              <a:t>:</a:t>
            </a:r>
          </a:p>
          <a:p>
            <a:pPr lvl="2"/>
            <a:r>
              <a:rPr lang="de-DE" dirty="0" err="1" smtClean="0"/>
              <a:t>Finds</a:t>
            </a:r>
            <a:r>
              <a:rPr lang="de-DE" dirty="0" smtClean="0"/>
              <a:t> </a:t>
            </a:r>
            <a:r>
              <a:rPr lang="de-DE" dirty="0" err="1" smtClean="0"/>
              <a:t>tracks</a:t>
            </a:r>
            <a:r>
              <a:rPr lang="de-DE" dirty="0" smtClean="0"/>
              <a:t> </a:t>
            </a:r>
            <a:r>
              <a:rPr lang="de-DE" dirty="0" err="1" smtClean="0"/>
              <a:t>originating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interaction</a:t>
            </a:r>
            <a:r>
              <a:rPr lang="de-DE" dirty="0" smtClean="0"/>
              <a:t> </a:t>
            </a:r>
            <a:r>
              <a:rPr lang="de-DE" dirty="0" err="1" smtClean="0"/>
              <a:t>point</a:t>
            </a:r>
            <a:endParaRPr lang="de-DE" dirty="0" smtClean="0"/>
          </a:p>
          <a:p>
            <a:pPr lvl="2"/>
            <a:r>
              <a:rPr lang="de-DE" dirty="0" smtClean="0"/>
              <a:t>Works in </a:t>
            </a:r>
            <a:r>
              <a:rPr lang="de-DE" dirty="0" err="1" smtClean="0"/>
              <a:t>xy</a:t>
            </a:r>
            <a:r>
              <a:rPr lang="de-DE" dirty="0" smtClean="0"/>
              <a:t> </a:t>
            </a:r>
            <a:r>
              <a:rPr lang="de-DE" dirty="0" err="1" smtClean="0"/>
              <a:t>projection</a:t>
            </a:r>
            <a:endParaRPr lang="de-DE" dirty="0" smtClean="0"/>
          </a:p>
          <a:p>
            <a:pPr lvl="2"/>
            <a:r>
              <a:rPr lang="de-DE" dirty="0" err="1" smtClean="0"/>
              <a:t>No</a:t>
            </a:r>
            <a:r>
              <a:rPr lang="de-DE" dirty="0" smtClean="0"/>
              <a:t> isochrone </a:t>
            </a:r>
            <a:r>
              <a:rPr lang="de-DE" dirty="0" err="1" smtClean="0"/>
              <a:t>information</a:t>
            </a:r>
            <a:r>
              <a:rPr lang="de-DE" dirty="0" smtClean="0"/>
              <a:t> </a:t>
            </a:r>
            <a:r>
              <a:rPr lang="de-DE" dirty="0" err="1" smtClean="0"/>
              <a:t>used</a:t>
            </a:r>
            <a:r>
              <a:rPr lang="de-DE" dirty="0"/>
              <a:t> </a:t>
            </a:r>
            <a:r>
              <a:rPr lang="de-DE" dirty="0" smtClean="0">
                <a:sym typeface="Wingdings" pitchFamily="2" charset="2"/>
              </a:rPr>
              <a:t> </a:t>
            </a:r>
            <a:r>
              <a:rPr lang="de-DE" dirty="0" err="1" smtClean="0">
                <a:sym typeface="Wingdings" pitchFamily="2" charset="2"/>
              </a:rPr>
              <a:t>Does</a:t>
            </a:r>
            <a:r>
              <a:rPr lang="de-DE" dirty="0" smtClean="0">
                <a:sym typeface="Wingdings" pitchFamily="2" charset="2"/>
              </a:rPr>
              <a:t> not </a:t>
            </a:r>
            <a:r>
              <a:rPr lang="de-DE" dirty="0" err="1" smtClean="0">
                <a:sym typeface="Wingdings" pitchFamily="2" charset="2"/>
              </a:rPr>
              <a:t>require</a:t>
            </a:r>
            <a:r>
              <a:rPr lang="de-DE" dirty="0" smtClean="0">
                <a:sym typeface="Wingdings" pitchFamily="2" charset="2"/>
              </a:rPr>
              <a:t> t</a:t>
            </a:r>
            <a:r>
              <a:rPr lang="de-DE" baseline="-25000" dirty="0" smtClean="0">
                <a:sym typeface="Wingdings" pitchFamily="2" charset="2"/>
              </a:rPr>
              <a:t>0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or</a:t>
            </a:r>
            <a:r>
              <a:rPr lang="de-DE" dirty="0" smtClean="0">
                <a:sym typeface="Wingdings" pitchFamily="2" charset="2"/>
              </a:rPr>
              <a:t> isochrone-drifttime </a:t>
            </a:r>
            <a:r>
              <a:rPr lang="de-DE" dirty="0" err="1" smtClean="0">
                <a:sym typeface="Wingdings" pitchFamily="2" charset="2"/>
              </a:rPr>
              <a:t>calibration</a:t>
            </a:r>
            <a:endParaRPr lang="de-DE" dirty="0" smtClean="0"/>
          </a:p>
          <a:p>
            <a:pPr lvl="1"/>
            <a:r>
              <a:rPr lang="de-DE" dirty="0" err="1" smtClean="0"/>
              <a:t>Results</a:t>
            </a:r>
            <a:r>
              <a:rPr lang="de-DE" dirty="0" smtClean="0"/>
              <a:t>:</a:t>
            </a:r>
          </a:p>
          <a:p>
            <a:pPr lvl="2"/>
            <a:r>
              <a:rPr lang="de-DE" dirty="0" smtClean="0"/>
              <a:t>Track </a:t>
            </a:r>
            <a:r>
              <a:rPr lang="de-DE" dirty="0" err="1" smtClean="0"/>
              <a:t>candidates</a:t>
            </a:r>
            <a:endParaRPr lang="de-DE" dirty="0" smtClean="0"/>
          </a:p>
          <a:p>
            <a:pPr lvl="2"/>
            <a:r>
              <a:rPr lang="de-DE" dirty="0" smtClean="0"/>
              <a:t>Associated </a:t>
            </a:r>
            <a:r>
              <a:rPr lang="de-DE" dirty="0" err="1" smtClean="0"/>
              <a:t>hits</a:t>
            </a:r>
            <a:endParaRPr lang="de-DE" dirty="0" smtClean="0"/>
          </a:p>
          <a:p>
            <a:pPr lvl="2"/>
            <a:r>
              <a:rPr lang="de-DE" dirty="0" smtClean="0"/>
              <a:t>t</a:t>
            </a:r>
            <a:r>
              <a:rPr lang="de-DE" baseline="-25000" dirty="0" smtClean="0"/>
              <a:t>0</a:t>
            </a:r>
            <a:r>
              <a:rPr lang="de-DE" dirty="0" smtClean="0"/>
              <a:t> </a:t>
            </a:r>
            <a:r>
              <a:rPr lang="de-DE" dirty="0" err="1" smtClean="0"/>
              <a:t>seed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selected</a:t>
            </a:r>
            <a:r>
              <a:rPr lang="de-DE" dirty="0" smtClean="0"/>
              <a:t> </a:t>
            </a:r>
            <a:r>
              <a:rPr lang="de-DE" dirty="0" err="1" smtClean="0"/>
              <a:t>tracks</a:t>
            </a:r>
            <a:r>
              <a:rPr lang="de-DE" dirty="0" smtClean="0"/>
              <a:t> (</a:t>
            </a:r>
            <a:r>
              <a:rPr lang="de-DE" dirty="0" err="1" smtClean="0"/>
              <a:t>hit</a:t>
            </a:r>
            <a:r>
              <a:rPr lang="de-DE" dirty="0" smtClean="0"/>
              <a:t> </a:t>
            </a:r>
            <a:r>
              <a:rPr lang="de-DE" dirty="0" err="1" smtClean="0"/>
              <a:t>timestamp</a:t>
            </a:r>
            <a:r>
              <a:rPr lang="de-DE" dirty="0" smtClean="0"/>
              <a:t> </a:t>
            </a:r>
            <a:r>
              <a:rPr lang="de-DE" dirty="0" err="1" smtClean="0"/>
              <a:t>constraints</a:t>
            </a:r>
            <a:r>
              <a:rPr lang="de-DE" dirty="0" smtClean="0"/>
              <a:t>, </a:t>
            </a:r>
            <a:r>
              <a:rPr lang="de-DE" dirty="0" err="1" smtClean="0"/>
              <a:t>matching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other</a:t>
            </a:r>
            <a:r>
              <a:rPr lang="de-DE" dirty="0" smtClean="0"/>
              <a:t> </a:t>
            </a:r>
            <a:r>
              <a:rPr lang="de-DE" dirty="0" err="1" smtClean="0"/>
              <a:t>detectors</a:t>
            </a:r>
            <a:r>
              <a:rPr lang="de-DE" dirty="0" smtClean="0"/>
              <a:t>)</a:t>
            </a:r>
          </a:p>
          <a:p>
            <a:pPr lvl="1"/>
            <a:r>
              <a:rPr lang="de-DE" dirty="0" err="1" smtClean="0"/>
              <a:t>Carried</a:t>
            </a:r>
            <a:r>
              <a:rPr lang="de-DE" dirty="0" smtClean="0"/>
              <a:t> out in </a:t>
            </a:r>
            <a:r>
              <a:rPr lang="de-DE" dirty="0" err="1" smtClean="0"/>
              <a:t>three</a:t>
            </a:r>
            <a:r>
              <a:rPr lang="de-DE" dirty="0" smtClean="0"/>
              <a:t> </a:t>
            </a:r>
            <a:r>
              <a:rPr lang="de-DE" dirty="0" err="1" smtClean="0"/>
              <a:t>steps</a:t>
            </a:r>
            <a:r>
              <a:rPr lang="de-DE" dirty="0" smtClean="0"/>
              <a:t>:</a:t>
            </a:r>
          </a:p>
          <a:p>
            <a:pPr lvl="2"/>
            <a:r>
              <a:rPr lang="de-DE" dirty="0" err="1" smtClean="0"/>
              <a:t>Identification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hit</a:t>
            </a:r>
            <a:r>
              <a:rPr lang="de-DE" dirty="0" smtClean="0"/>
              <a:t> </a:t>
            </a:r>
            <a:r>
              <a:rPr lang="de-DE" dirty="0" err="1" smtClean="0"/>
              <a:t>triplets</a:t>
            </a:r>
            <a:r>
              <a:rPr lang="de-DE" dirty="0" smtClean="0"/>
              <a:t> (</a:t>
            </a:r>
            <a:r>
              <a:rPr lang="de-DE" dirty="0" err="1" smtClean="0"/>
              <a:t>or</a:t>
            </a:r>
            <a:r>
              <a:rPr lang="de-DE" dirty="0" smtClean="0"/>
              <a:t> n-</a:t>
            </a:r>
            <a:r>
              <a:rPr lang="de-DE" dirty="0" err="1" smtClean="0"/>
              <a:t>lets</a:t>
            </a:r>
            <a:r>
              <a:rPr lang="de-DE" dirty="0" smtClean="0"/>
              <a:t>) </a:t>
            </a:r>
            <a:r>
              <a:rPr lang="de-DE" dirty="0" err="1" smtClean="0"/>
              <a:t>around</a:t>
            </a:r>
            <a:r>
              <a:rPr lang="de-DE" dirty="0" smtClean="0"/>
              <a:t> </a:t>
            </a:r>
            <a:r>
              <a:rPr lang="de-DE" dirty="0" err="1" smtClean="0"/>
              <a:t>pivot</a:t>
            </a:r>
            <a:r>
              <a:rPr lang="de-DE" dirty="0" smtClean="0"/>
              <a:t> </a:t>
            </a:r>
            <a:r>
              <a:rPr lang="de-DE" dirty="0" err="1" smtClean="0"/>
              <a:t>cells</a:t>
            </a:r>
            <a:endParaRPr lang="de-DE" dirty="0" smtClean="0"/>
          </a:p>
          <a:p>
            <a:pPr lvl="2"/>
            <a:r>
              <a:rPr lang="de-DE" dirty="0" smtClean="0"/>
              <a:t>3 </a:t>
            </a:r>
            <a:r>
              <a:rPr lang="de-DE" dirty="0" err="1" smtClean="0"/>
              <a:t>point</a:t>
            </a:r>
            <a:r>
              <a:rPr lang="de-DE" dirty="0" smtClean="0"/>
              <a:t> </a:t>
            </a:r>
            <a:r>
              <a:rPr lang="de-DE" dirty="0" err="1" smtClean="0"/>
              <a:t>circle</a:t>
            </a:r>
            <a:r>
              <a:rPr lang="de-DE" dirty="0" smtClean="0"/>
              <a:t> </a:t>
            </a:r>
            <a:r>
              <a:rPr lang="de-DE" dirty="0" err="1" smtClean="0"/>
              <a:t>calculation</a:t>
            </a:r>
            <a:r>
              <a:rPr lang="de-DE" dirty="0" smtClean="0"/>
              <a:t>: Origin + 2 Triplets</a:t>
            </a:r>
          </a:p>
          <a:p>
            <a:pPr lvl="2"/>
            <a:r>
              <a:rPr lang="de-DE" dirty="0" smtClean="0"/>
              <a:t>Hit </a:t>
            </a:r>
            <a:r>
              <a:rPr lang="de-DE" dirty="0" err="1" smtClean="0"/>
              <a:t>association</a:t>
            </a:r>
            <a:r>
              <a:rPr lang="de-DE" dirty="0" smtClean="0"/>
              <a:t> via </a:t>
            </a:r>
            <a:r>
              <a:rPr lang="de-DE" dirty="0" err="1" smtClean="0"/>
              <a:t>circle</a:t>
            </a:r>
            <a:r>
              <a:rPr lang="de-DE" dirty="0" smtClean="0"/>
              <a:t> </a:t>
            </a:r>
            <a:r>
              <a:rPr lang="de-DE" dirty="0" err="1" smtClean="0"/>
              <a:t>proximity</a:t>
            </a:r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Darmstadt, 11.12. 2012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Marius C. Mertens</a:t>
            </a:r>
            <a:endParaRPr lang="de-DE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C06D5-BC3D-458E-BB04-AC0FB83962B7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958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9"/>
          <a:stretch/>
        </p:blipFill>
        <p:spPr bwMode="auto">
          <a:xfrm>
            <a:off x="3043768" y="692696"/>
            <a:ext cx="6064736" cy="6136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smtClean="0"/>
              <a:t>STT </a:t>
            </a:r>
            <a:r>
              <a:rPr lang="de-DE" sz="2400" dirty="0" err="1" smtClean="0"/>
              <a:t>Geometry</a:t>
            </a:r>
            <a:r>
              <a:rPr lang="de-DE" sz="2400" dirty="0" smtClean="0"/>
              <a:t> in </a:t>
            </a:r>
            <a:r>
              <a:rPr lang="de-DE" sz="2400" dirty="0" err="1" smtClean="0"/>
              <a:t>PandaRoot</a:t>
            </a:r>
            <a:endParaRPr lang="de-DE" sz="2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Darmstadt, 11.12. 2012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Marius C. Mertens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C06D5-BC3D-458E-BB04-AC0FB83962B7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cxnSp>
        <p:nvCxnSpPr>
          <p:cNvPr id="9" name="Gerade Verbindung 8"/>
          <p:cNvCxnSpPr/>
          <p:nvPr/>
        </p:nvCxnSpPr>
        <p:spPr>
          <a:xfrm>
            <a:off x="6285225" y="2386278"/>
            <a:ext cx="1118356" cy="64246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6288058" y="2018591"/>
            <a:ext cx="1435053" cy="82439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>
            <a:off x="6285225" y="1052736"/>
            <a:ext cx="2274103" cy="1313147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683568" y="5374957"/>
            <a:ext cx="2749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Axial </a:t>
            </a:r>
            <a:r>
              <a:rPr lang="de-DE" dirty="0" err="1" smtClean="0"/>
              <a:t>pivot</a:t>
            </a:r>
            <a:r>
              <a:rPr lang="de-DE" dirty="0" smtClean="0"/>
              <a:t> </a:t>
            </a:r>
            <a:r>
              <a:rPr lang="de-DE" dirty="0" err="1" smtClean="0"/>
              <a:t>cells</a:t>
            </a:r>
            <a:r>
              <a:rPr lang="de-DE" dirty="0" smtClean="0"/>
              <a:t> </a:t>
            </a:r>
            <a:r>
              <a:rPr lang="de-DE" dirty="0" err="1" smtClean="0"/>
              <a:t>indicated</a:t>
            </a:r>
            <a:endParaRPr lang="de-DE" dirty="0" smtClean="0"/>
          </a:p>
          <a:p>
            <a:r>
              <a:rPr lang="de-DE" dirty="0" smtClean="0"/>
              <a:t>in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sector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669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Triplet </a:t>
            </a:r>
            <a:r>
              <a:rPr lang="de-DE" dirty="0" err="1" smtClean="0"/>
              <a:t>Finding</a:t>
            </a:r>
            <a:r>
              <a:rPr lang="de-DE" dirty="0" smtClean="0"/>
              <a:t> in Axial </a:t>
            </a:r>
            <a:r>
              <a:rPr lang="de-DE" dirty="0" err="1" smtClean="0"/>
              <a:t>Straws</a:t>
            </a:r>
            <a:endParaRPr lang="de-DE" dirty="0"/>
          </a:p>
        </p:txBody>
      </p:sp>
      <p:sp>
        <p:nvSpPr>
          <p:cNvPr id="74" name="Inhaltsplatzhalter 73"/>
          <p:cNvSpPr>
            <a:spLocks noGrp="1"/>
          </p:cNvSpPr>
          <p:nvPr>
            <p:ph idx="1"/>
          </p:nvPr>
        </p:nvSpPr>
        <p:spPr>
          <a:xfrm>
            <a:off x="395288" y="4221088"/>
            <a:ext cx="8569325" cy="2232100"/>
          </a:xfrm>
        </p:spPr>
        <p:txBody>
          <a:bodyPr/>
          <a:lstStyle/>
          <a:p>
            <a:pPr lvl="1"/>
            <a:r>
              <a:rPr lang="de-DE" dirty="0" smtClean="0"/>
              <a:t>Pivot </a:t>
            </a:r>
            <a:r>
              <a:rPr lang="de-DE" dirty="0" err="1" smtClean="0"/>
              <a:t>cell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checked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hit</a:t>
            </a:r>
            <a:endParaRPr lang="de-DE" dirty="0" smtClean="0"/>
          </a:p>
          <a:p>
            <a:pPr lvl="1"/>
            <a:r>
              <a:rPr lang="de-DE" dirty="0" err="1" smtClean="0"/>
              <a:t>Surrounding</a:t>
            </a:r>
            <a:r>
              <a:rPr lang="de-DE" dirty="0" smtClean="0"/>
              <a:t> </a:t>
            </a:r>
            <a:r>
              <a:rPr lang="de-DE" dirty="0" err="1" smtClean="0"/>
              <a:t>straws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checked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hits</a:t>
            </a:r>
            <a:endParaRPr lang="de-DE" dirty="0" smtClean="0"/>
          </a:p>
          <a:p>
            <a:pPr lvl="1"/>
            <a:r>
              <a:rPr lang="de-DE" dirty="0" smtClean="0"/>
              <a:t>Center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mass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fired</a:t>
            </a:r>
            <a:r>
              <a:rPr lang="de-DE" dirty="0" smtClean="0"/>
              <a:t> </a:t>
            </a:r>
            <a:r>
              <a:rPr lang="de-DE" dirty="0" err="1" smtClean="0"/>
              <a:t>straws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calculated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(</a:t>
            </a:r>
            <a:r>
              <a:rPr lang="de-DE" dirty="0" err="1" smtClean="0"/>
              <a:t>small</a:t>
            </a:r>
            <a:r>
              <a:rPr lang="de-DE" dirty="0" smtClean="0"/>
              <a:t> </a:t>
            </a:r>
            <a:r>
              <a:rPr lang="de-DE" dirty="0" err="1" smtClean="0"/>
              <a:t>number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combinations</a:t>
            </a:r>
            <a:r>
              <a:rPr lang="de-DE" dirty="0" smtClean="0"/>
              <a:t> </a:t>
            </a:r>
            <a:r>
              <a:rPr lang="de-DE" dirty="0" smtClean="0">
                <a:sym typeface="Wingdings" pitchFamily="2" charset="2"/>
              </a:rPr>
              <a:t> </a:t>
            </a:r>
            <a:r>
              <a:rPr lang="de-DE" dirty="0" err="1" smtClean="0">
                <a:sym typeface="Wingdings" pitchFamily="2" charset="2"/>
              </a:rPr>
              <a:t>suitable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for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lookup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table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Darmstadt, 11.12. 2012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Marius C. Mertens</a:t>
            </a:r>
            <a:endParaRPr lang="de-DE"/>
          </a:p>
        </p:txBody>
      </p:sp>
      <p:sp>
        <p:nvSpPr>
          <p:cNvPr id="6" name="Ellipse 5"/>
          <p:cNvSpPr/>
          <p:nvPr/>
        </p:nvSpPr>
        <p:spPr>
          <a:xfrm>
            <a:off x="2195736" y="1844824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2771800" y="1844824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2483768" y="2348880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1907704" y="2348880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3059832" y="2348880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/>
          <p:cNvSpPr/>
          <p:nvPr/>
        </p:nvSpPr>
        <p:spPr>
          <a:xfrm>
            <a:off x="2195736" y="2852936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2771800" y="2852936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3347864" y="1844824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3923928" y="1844824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/>
          <p:cNvSpPr/>
          <p:nvPr/>
        </p:nvSpPr>
        <p:spPr>
          <a:xfrm>
            <a:off x="3635896" y="2348880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15"/>
          <p:cNvSpPr/>
          <p:nvPr/>
        </p:nvSpPr>
        <p:spPr>
          <a:xfrm>
            <a:off x="4211960" y="2348880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/>
          <p:cNvSpPr/>
          <p:nvPr/>
        </p:nvSpPr>
        <p:spPr>
          <a:xfrm>
            <a:off x="3347864" y="2852936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/>
          <p:cNvSpPr/>
          <p:nvPr/>
        </p:nvSpPr>
        <p:spPr>
          <a:xfrm>
            <a:off x="3923928" y="2852936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Ellipse 18"/>
          <p:cNvSpPr/>
          <p:nvPr/>
        </p:nvSpPr>
        <p:spPr>
          <a:xfrm>
            <a:off x="4499992" y="1844824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Ellipse 19"/>
          <p:cNvSpPr/>
          <p:nvPr/>
        </p:nvSpPr>
        <p:spPr>
          <a:xfrm>
            <a:off x="5076056" y="1844824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Ellipse 20"/>
          <p:cNvSpPr/>
          <p:nvPr/>
        </p:nvSpPr>
        <p:spPr>
          <a:xfrm>
            <a:off x="5364088" y="2348880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Ellipse 21"/>
          <p:cNvSpPr/>
          <p:nvPr/>
        </p:nvSpPr>
        <p:spPr>
          <a:xfrm>
            <a:off x="5076056" y="2852936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Ellipse 22"/>
          <p:cNvSpPr/>
          <p:nvPr/>
        </p:nvSpPr>
        <p:spPr>
          <a:xfrm>
            <a:off x="5652120" y="1844824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Ellipse 23"/>
          <p:cNvSpPr/>
          <p:nvPr/>
        </p:nvSpPr>
        <p:spPr>
          <a:xfrm>
            <a:off x="6228184" y="1844824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Ellipse 24"/>
          <p:cNvSpPr/>
          <p:nvPr/>
        </p:nvSpPr>
        <p:spPr>
          <a:xfrm>
            <a:off x="5940152" y="2348880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Ellipse 25"/>
          <p:cNvSpPr/>
          <p:nvPr/>
        </p:nvSpPr>
        <p:spPr>
          <a:xfrm>
            <a:off x="6516216" y="2348880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Ellipse 26"/>
          <p:cNvSpPr/>
          <p:nvPr/>
        </p:nvSpPr>
        <p:spPr>
          <a:xfrm>
            <a:off x="5652120" y="2852936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Ellipse 27"/>
          <p:cNvSpPr/>
          <p:nvPr/>
        </p:nvSpPr>
        <p:spPr>
          <a:xfrm>
            <a:off x="6228184" y="2852936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Ellipse 28"/>
          <p:cNvSpPr/>
          <p:nvPr/>
        </p:nvSpPr>
        <p:spPr>
          <a:xfrm>
            <a:off x="2483768" y="3356992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Ellipse 29"/>
          <p:cNvSpPr/>
          <p:nvPr/>
        </p:nvSpPr>
        <p:spPr>
          <a:xfrm>
            <a:off x="1907704" y="3356992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Ellipse 30"/>
          <p:cNvSpPr/>
          <p:nvPr/>
        </p:nvSpPr>
        <p:spPr>
          <a:xfrm>
            <a:off x="3059832" y="3356992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Ellipse 31"/>
          <p:cNvSpPr/>
          <p:nvPr/>
        </p:nvSpPr>
        <p:spPr>
          <a:xfrm>
            <a:off x="3635896" y="3356992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Ellipse 32"/>
          <p:cNvSpPr/>
          <p:nvPr/>
        </p:nvSpPr>
        <p:spPr>
          <a:xfrm>
            <a:off x="4211960" y="3356992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Ellipse 33"/>
          <p:cNvSpPr/>
          <p:nvPr/>
        </p:nvSpPr>
        <p:spPr>
          <a:xfrm>
            <a:off x="5364088" y="3356992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Ellipse 34"/>
          <p:cNvSpPr/>
          <p:nvPr/>
        </p:nvSpPr>
        <p:spPr>
          <a:xfrm>
            <a:off x="5940152" y="3356992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Ellipse 35"/>
          <p:cNvSpPr/>
          <p:nvPr/>
        </p:nvSpPr>
        <p:spPr>
          <a:xfrm>
            <a:off x="6516216" y="3356992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Ellipse 36"/>
          <p:cNvSpPr/>
          <p:nvPr/>
        </p:nvSpPr>
        <p:spPr>
          <a:xfrm>
            <a:off x="4788024" y="2348880"/>
            <a:ext cx="576064" cy="576064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Ellipse 37"/>
          <p:cNvSpPr/>
          <p:nvPr/>
        </p:nvSpPr>
        <p:spPr>
          <a:xfrm>
            <a:off x="4499992" y="2852936"/>
            <a:ext cx="576064" cy="576064"/>
          </a:xfrm>
          <a:prstGeom prst="ellipse">
            <a:avLst/>
          </a:prstGeom>
          <a:solidFill>
            <a:schemeClr val="tx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Ellipse 38"/>
          <p:cNvSpPr/>
          <p:nvPr/>
        </p:nvSpPr>
        <p:spPr>
          <a:xfrm>
            <a:off x="4788024" y="3356992"/>
            <a:ext cx="576064" cy="576064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Ellipse 39"/>
          <p:cNvSpPr/>
          <p:nvPr/>
        </p:nvSpPr>
        <p:spPr>
          <a:xfrm>
            <a:off x="4932040" y="3068960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5" name="Foliennummernplatzhalter 7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C06D5-BC3D-458E-BB04-AC0FB83962B7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014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Triplet </a:t>
            </a:r>
            <a:r>
              <a:rPr lang="de-DE" dirty="0" err="1" smtClean="0"/>
              <a:t>Finding</a:t>
            </a:r>
            <a:r>
              <a:rPr lang="de-DE" dirty="0" smtClean="0"/>
              <a:t> in Axial </a:t>
            </a:r>
            <a:r>
              <a:rPr lang="de-DE" dirty="0" err="1" smtClean="0"/>
              <a:t>Straws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8" y="1412875"/>
            <a:ext cx="4752776" cy="5040313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de-DE" dirty="0" err="1" smtClean="0"/>
              <a:t>Once</a:t>
            </a:r>
            <a:r>
              <a:rPr lang="de-DE" dirty="0" smtClean="0"/>
              <a:t> </a:t>
            </a: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triplets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found</a:t>
            </a:r>
            <a:r>
              <a:rPr lang="de-DE" dirty="0" smtClean="0"/>
              <a:t>, </a:t>
            </a:r>
            <a:r>
              <a:rPr lang="de-DE" dirty="0" err="1" smtClean="0"/>
              <a:t>calculate</a:t>
            </a:r>
            <a:r>
              <a:rPr lang="de-DE" dirty="0" smtClean="0"/>
              <a:t> </a:t>
            </a:r>
            <a:r>
              <a:rPr lang="de-DE" dirty="0" err="1" smtClean="0"/>
              <a:t>circle</a:t>
            </a:r>
            <a:r>
              <a:rPr lang="de-DE" dirty="0" smtClean="0"/>
              <a:t> </a:t>
            </a:r>
            <a:r>
              <a:rPr lang="de-DE" dirty="0" err="1" smtClean="0"/>
              <a:t>through</a:t>
            </a:r>
            <a:r>
              <a:rPr lang="de-DE" dirty="0" smtClean="0"/>
              <a:t> </a:t>
            </a:r>
            <a:r>
              <a:rPr lang="de-DE" dirty="0" err="1" smtClean="0"/>
              <a:t>origin</a:t>
            </a:r>
            <a:endParaRPr lang="de-DE" dirty="0" smtClean="0"/>
          </a:p>
          <a:p>
            <a:pPr lvl="1"/>
            <a:r>
              <a:rPr lang="de-DE" dirty="0" err="1" smtClean="0"/>
              <a:t>Associate</a:t>
            </a:r>
            <a:r>
              <a:rPr lang="de-DE" dirty="0" smtClean="0"/>
              <a:t> </a:t>
            </a:r>
            <a:r>
              <a:rPr lang="de-DE" dirty="0" err="1" smtClean="0"/>
              <a:t>nearby</a:t>
            </a:r>
            <a:r>
              <a:rPr lang="de-DE" dirty="0" smtClean="0"/>
              <a:t> </a:t>
            </a:r>
            <a:r>
              <a:rPr lang="de-DE" dirty="0" err="1" smtClean="0"/>
              <a:t>hits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track</a:t>
            </a:r>
            <a:r>
              <a:rPr lang="de-DE" dirty="0" smtClean="0"/>
              <a:t> </a:t>
            </a:r>
            <a:r>
              <a:rPr lang="de-DE" dirty="0" err="1" smtClean="0"/>
              <a:t>candidate</a:t>
            </a:r>
            <a:endParaRPr lang="de-DE" dirty="0" smtClean="0"/>
          </a:p>
          <a:p>
            <a:r>
              <a:rPr lang="de-DE" dirty="0" smtClean="0"/>
              <a:t>Track </a:t>
            </a:r>
            <a:r>
              <a:rPr lang="de-DE" dirty="0" err="1" smtClean="0"/>
              <a:t>Verification</a:t>
            </a:r>
            <a:r>
              <a:rPr lang="de-DE" dirty="0" smtClean="0"/>
              <a:t>:</a:t>
            </a:r>
          </a:p>
          <a:p>
            <a:pPr lvl="1"/>
            <a:r>
              <a:rPr lang="de-DE" dirty="0" err="1" smtClean="0"/>
              <a:t>Currently</a:t>
            </a:r>
            <a:r>
              <a:rPr lang="de-DE" dirty="0" smtClean="0"/>
              <a:t> mix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curvature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associated</a:t>
            </a:r>
            <a:r>
              <a:rPr lang="de-DE" dirty="0" smtClean="0"/>
              <a:t> </a:t>
            </a:r>
            <a:r>
              <a:rPr lang="de-DE" dirty="0" err="1" smtClean="0"/>
              <a:t>hits</a:t>
            </a:r>
            <a:endParaRPr lang="de-DE" dirty="0" smtClean="0"/>
          </a:p>
          <a:p>
            <a:pPr lvl="1"/>
            <a:r>
              <a:rPr lang="de-DE" dirty="0" smtClean="0"/>
              <a:t>Lots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room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improvement</a:t>
            </a:r>
            <a:endParaRPr lang="de-DE" dirty="0" smtClean="0"/>
          </a:p>
          <a:p>
            <a:r>
              <a:rPr lang="de-DE" dirty="0" smtClean="0"/>
              <a:t>Further </a:t>
            </a:r>
            <a:r>
              <a:rPr lang="de-DE" dirty="0" err="1" smtClean="0"/>
              <a:t>possibilites</a:t>
            </a:r>
            <a:r>
              <a:rPr lang="de-DE" dirty="0" smtClean="0"/>
              <a:t>:</a:t>
            </a:r>
          </a:p>
          <a:p>
            <a:pPr lvl="1"/>
            <a:r>
              <a:rPr lang="de-DE" dirty="0" err="1"/>
              <a:t>Distance</a:t>
            </a:r>
            <a:r>
              <a:rPr lang="de-DE" dirty="0"/>
              <a:t> </a:t>
            </a:r>
            <a:r>
              <a:rPr lang="de-DE" dirty="0" err="1"/>
              <a:t>sorting</a:t>
            </a:r>
            <a:r>
              <a:rPr lang="de-DE" dirty="0"/>
              <a:t>, </a:t>
            </a:r>
            <a:r>
              <a:rPr lang="de-DE" dirty="0" err="1"/>
              <a:t>Concurrent</a:t>
            </a:r>
            <a:r>
              <a:rPr lang="de-DE" dirty="0"/>
              <a:t> </a:t>
            </a:r>
            <a:r>
              <a:rPr lang="de-DE" dirty="0" err="1"/>
              <a:t>associations</a:t>
            </a:r>
            <a:r>
              <a:rPr lang="de-DE" dirty="0"/>
              <a:t>, </a:t>
            </a:r>
            <a:r>
              <a:rPr lang="de-DE" dirty="0" err="1"/>
              <a:t>Clutter</a:t>
            </a:r>
            <a:r>
              <a:rPr lang="de-DE" dirty="0"/>
              <a:t> </a:t>
            </a:r>
            <a:r>
              <a:rPr lang="de-DE" dirty="0" err="1"/>
              <a:t>veto</a:t>
            </a:r>
            <a:r>
              <a:rPr lang="de-DE" dirty="0"/>
              <a:t>, </a:t>
            </a:r>
            <a:r>
              <a:rPr lang="de-DE" dirty="0" smtClean="0"/>
              <a:t>…</a:t>
            </a:r>
          </a:p>
          <a:p>
            <a:pPr lvl="1"/>
            <a:r>
              <a:rPr lang="de-DE" dirty="0" err="1" smtClean="0"/>
              <a:t>Missing</a:t>
            </a:r>
            <a:r>
              <a:rPr lang="de-DE" dirty="0" smtClean="0"/>
              <a:t> </a:t>
            </a:r>
            <a:r>
              <a:rPr lang="de-DE" dirty="0" err="1" smtClean="0"/>
              <a:t>straw</a:t>
            </a:r>
            <a:r>
              <a:rPr lang="de-DE" dirty="0" smtClean="0"/>
              <a:t> </a:t>
            </a:r>
            <a:r>
              <a:rPr lang="de-DE" dirty="0" err="1" smtClean="0"/>
              <a:t>compensation</a:t>
            </a:r>
            <a:r>
              <a:rPr lang="de-DE" dirty="0" smtClean="0"/>
              <a:t>: Pivot </a:t>
            </a:r>
            <a:r>
              <a:rPr lang="de-DE" dirty="0" err="1"/>
              <a:t>Straw</a:t>
            </a:r>
            <a:r>
              <a:rPr lang="de-DE" dirty="0"/>
              <a:t> </a:t>
            </a:r>
            <a:r>
              <a:rPr lang="de-DE" dirty="0" err="1"/>
              <a:t>triggered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neighbor</a:t>
            </a:r>
            <a:r>
              <a:rPr lang="de-DE" dirty="0"/>
              <a:t> </a:t>
            </a:r>
            <a:r>
              <a:rPr lang="de-DE" dirty="0" err="1"/>
              <a:t>straws</a:t>
            </a:r>
            <a:endParaRPr lang="de-DE" dirty="0"/>
          </a:p>
          <a:p>
            <a:pPr lvl="1"/>
            <a:r>
              <a:rPr lang="de-DE" dirty="0" err="1" smtClean="0"/>
              <a:t>Weight</a:t>
            </a:r>
            <a:r>
              <a:rPr lang="de-DE" dirty="0" smtClean="0"/>
              <a:t> </a:t>
            </a:r>
            <a:r>
              <a:rPr lang="de-DE" dirty="0" err="1"/>
              <a:t>hits</a:t>
            </a:r>
            <a:r>
              <a:rPr lang="de-DE" dirty="0"/>
              <a:t> </a:t>
            </a:r>
            <a:r>
              <a:rPr lang="de-DE" dirty="0" err="1"/>
              <a:t>according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timestamp</a:t>
            </a:r>
            <a:endParaRPr lang="de-DE" dirty="0"/>
          </a:p>
          <a:p>
            <a:pPr lvl="1"/>
            <a:r>
              <a:rPr lang="de-DE" dirty="0" err="1" smtClean="0"/>
              <a:t>Improved</a:t>
            </a:r>
            <a:r>
              <a:rPr lang="de-DE" dirty="0" smtClean="0"/>
              <a:t> Triplet </a:t>
            </a:r>
            <a:r>
              <a:rPr lang="de-DE" dirty="0" err="1"/>
              <a:t>merging</a:t>
            </a:r>
            <a:endParaRPr lang="de-DE" dirty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Darmstadt, 11.12. 2012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Marius C. Mertens</a:t>
            </a:r>
            <a:endParaRPr lang="de-DE"/>
          </a:p>
        </p:txBody>
      </p:sp>
      <p:sp>
        <p:nvSpPr>
          <p:cNvPr id="80" name="Foliennummernplatzhalter 7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C06D5-BC3D-458E-BB04-AC0FB83962B7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sp>
        <p:nvSpPr>
          <p:cNvPr id="6" name="Ellipse 5"/>
          <p:cNvSpPr/>
          <p:nvPr/>
        </p:nvSpPr>
        <p:spPr>
          <a:xfrm>
            <a:off x="5616688" y="2924944"/>
            <a:ext cx="288032" cy="288032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5904720" y="2924944"/>
            <a:ext cx="288032" cy="288032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5760704" y="3212976"/>
            <a:ext cx="288032" cy="288032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5472672" y="3212976"/>
            <a:ext cx="288032" cy="288032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6048736" y="3212976"/>
            <a:ext cx="288032" cy="288032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/>
          <p:cNvSpPr/>
          <p:nvPr/>
        </p:nvSpPr>
        <p:spPr>
          <a:xfrm>
            <a:off x="5616688" y="3501008"/>
            <a:ext cx="288032" cy="288032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5904720" y="3501008"/>
            <a:ext cx="288032" cy="288032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6192752" y="2924944"/>
            <a:ext cx="288032" cy="288032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6480784" y="2924944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/>
          <p:cNvSpPr/>
          <p:nvPr/>
        </p:nvSpPr>
        <p:spPr>
          <a:xfrm>
            <a:off x="6336768" y="3212976"/>
            <a:ext cx="288032" cy="288032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15"/>
          <p:cNvSpPr/>
          <p:nvPr/>
        </p:nvSpPr>
        <p:spPr>
          <a:xfrm>
            <a:off x="6624800" y="3212976"/>
            <a:ext cx="288032" cy="288032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/>
          <p:cNvSpPr/>
          <p:nvPr/>
        </p:nvSpPr>
        <p:spPr>
          <a:xfrm>
            <a:off x="6192752" y="3501008"/>
            <a:ext cx="288032" cy="288032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/>
          <p:cNvSpPr/>
          <p:nvPr/>
        </p:nvSpPr>
        <p:spPr>
          <a:xfrm>
            <a:off x="6480784" y="3501008"/>
            <a:ext cx="288032" cy="288032"/>
          </a:xfrm>
          <a:prstGeom prst="ellips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Ellipse 18"/>
          <p:cNvSpPr/>
          <p:nvPr/>
        </p:nvSpPr>
        <p:spPr>
          <a:xfrm>
            <a:off x="6768816" y="2924944"/>
            <a:ext cx="288032" cy="288032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Ellipse 19"/>
          <p:cNvSpPr/>
          <p:nvPr/>
        </p:nvSpPr>
        <p:spPr>
          <a:xfrm>
            <a:off x="7056848" y="2924944"/>
            <a:ext cx="288032" cy="288032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Ellipse 20"/>
          <p:cNvSpPr/>
          <p:nvPr/>
        </p:nvSpPr>
        <p:spPr>
          <a:xfrm>
            <a:off x="6912832" y="3212976"/>
            <a:ext cx="288032" cy="288032"/>
          </a:xfrm>
          <a:prstGeom prst="ellips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Ellipse 21"/>
          <p:cNvSpPr/>
          <p:nvPr/>
        </p:nvSpPr>
        <p:spPr>
          <a:xfrm>
            <a:off x="7200864" y="3212976"/>
            <a:ext cx="288032" cy="288032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Ellipse 22"/>
          <p:cNvSpPr/>
          <p:nvPr/>
        </p:nvSpPr>
        <p:spPr>
          <a:xfrm>
            <a:off x="6768816" y="3501008"/>
            <a:ext cx="288032" cy="288032"/>
          </a:xfrm>
          <a:prstGeom prst="ellipse">
            <a:avLst/>
          </a:prstGeom>
          <a:solidFill>
            <a:schemeClr val="tx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Ellipse 23"/>
          <p:cNvSpPr/>
          <p:nvPr/>
        </p:nvSpPr>
        <p:spPr>
          <a:xfrm>
            <a:off x="7056848" y="3501008"/>
            <a:ext cx="288032" cy="288032"/>
          </a:xfrm>
          <a:prstGeom prst="ellips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Ellipse 24"/>
          <p:cNvSpPr/>
          <p:nvPr/>
        </p:nvSpPr>
        <p:spPr>
          <a:xfrm>
            <a:off x="7344880" y="2924944"/>
            <a:ext cx="288032" cy="288032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Ellipse 25"/>
          <p:cNvSpPr/>
          <p:nvPr/>
        </p:nvSpPr>
        <p:spPr>
          <a:xfrm>
            <a:off x="7632912" y="2924944"/>
            <a:ext cx="288032" cy="288032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Ellipse 26"/>
          <p:cNvSpPr/>
          <p:nvPr/>
        </p:nvSpPr>
        <p:spPr>
          <a:xfrm>
            <a:off x="7488896" y="3212976"/>
            <a:ext cx="288032" cy="288032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Ellipse 27"/>
          <p:cNvSpPr/>
          <p:nvPr/>
        </p:nvSpPr>
        <p:spPr>
          <a:xfrm>
            <a:off x="7776928" y="3212976"/>
            <a:ext cx="288032" cy="288032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Ellipse 28"/>
          <p:cNvSpPr/>
          <p:nvPr/>
        </p:nvSpPr>
        <p:spPr>
          <a:xfrm>
            <a:off x="7344880" y="3501008"/>
            <a:ext cx="288032" cy="288032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Ellipse 29"/>
          <p:cNvSpPr/>
          <p:nvPr/>
        </p:nvSpPr>
        <p:spPr>
          <a:xfrm>
            <a:off x="7632912" y="3501008"/>
            <a:ext cx="288032" cy="288032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Ellipse 30"/>
          <p:cNvSpPr/>
          <p:nvPr/>
        </p:nvSpPr>
        <p:spPr>
          <a:xfrm>
            <a:off x="5760704" y="3789040"/>
            <a:ext cx="288032" cy="288032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Ellipse 31"/>
          <p:cNvSpPr/>
          <p:nvPr/>
        </p:nvSpPr>
        <p:spPr>
          <a:xfrm>
            <a:off x="5472672" y="3789040"/>
            <a:ext cx="288032" cy="288032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Ellipse 32"/>
          <p:cNvSpPr/>
          <p:nvPr/>
        </p:nvSpPr>
        <p:spPr>
          <a:xfrm>
            <a:off x="6048736" y="3789040"/>
            <a:ext cx="288032" cy="288032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Ellipse 33"/>
          <p:cNvSpPr/>
          <p:nvPr/>
        </p:nvSpPr>
        <p:spPr>
          <a:xfrm>
            <a:off x="6336768" y="3789040"/>
            <a:ext cx="288032" cy="288032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Ellipse 34"/>
          <p:cNvSpPr/>
          <p:nvPr/>
        </p:nvSpPr>
        <p:spPr>
          <a:xfrm>
            <a:off x="6624800" y="3789040"/>
            <a:ext cx="288032" cy="288032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Ellipse 35"/>
          <p:cNvSpPr/>
          <p:nvPr/>
        </p:nvSpPr>
        <p:spPr>
          <a:xfrm>
            <a:off x="6912832" y="3789040"/>
            <a:ext cx="288032" cy="288032"/>
          </a:xfrm>
          <a:prstGeom prst="ellips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Ellipse 36"/>
          <p:cNvSpPr/>
          <p:nvPr/>
        </p:nvSpPr>
        <p:spPr>
          <a:xfrm>
            <a:off x="7200864" y="3789040"/>
            <a:ext cx="288032" cy="288032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Ellipse 37"/>
          <p:cNvSpPr/>
          <p:nvPr/>
        </p:nvSpPr>
        <p:spPr>
          <a:xfrm>
            <a:off x="7488896" y="3789040"/>
            <a:ext cx="288032" cy="288032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Ellipse 38"/>
          <p:cNvSpPr/>
          <p:nvPr/>
        </p:nvSpPr>
        <p:spPr>
          <a:xfrm>
            <a:off x="7776928" y="3789040"/>
            <a:ext cx="288032" cy="288032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Ellipse 39"/>
          <p:cNvSpPr/>
          <p:nvPr/>
        </p:nvSpPr>
        <p:spPr>
          <a:xfrm>
            <a:off x="5616688" y="1772816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Ellipse 40"/>
          <p:cNvSpPr/>
          <p:nvPr/>
        </p:nvSpPr>
        <p:spPr>
          <a:xfrm>
            <a:off x="5904720" y="1772816"/>
            <a:ext cx="288032" cy="288032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Ellipse 41"/>
          <p:cNvSpPr/>
          <p:nvPr/>
        </p:nvSpPr>
        <p:spPr>
          <a:xfrm>
            <a:off x="5760704" y="2060848"/>
            <a:ext cx="288032" cy="288032"/>
          </a:xfrm>
          <a:prstGeom prst="ellips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Ellipse 42"/>
          <p:cNvSpPr/>
          <p:nvPr/>
        </p:nvSpPr>
        <p:spPr>
          <a:xfrm>
            <a:off x="5472672" y="2060848"/>
            <a:ext cx="288032" cy="288032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Ellipse 43"/>
          <p:cNvSpPr/>
          <p:nvPr/>
        </p:nvSpPr>
        <p:spPr>
          <a:xfrm>
            <a:off x="6048736" y="2060848"/>
            <a:ext cx="288032" cy="288032"/>
          </a:xfrm>
          <a:prstGeom prst="ellipse">
            <a:avLst/>
          </a:prstGeom>
          <a:solidFill>
            <a:schemeClr val="tx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Ellipse 44"/>
          <p:cNvSpPr/>
          <p:nvPr/>
        </p:nvSpPr>
        <p:spPr>
          <a:xfrm>
            <a:off x="5616688" y="2348880"/>
            <a:ext cx="288032" cy="288032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Ellipse 45"/>
          <p:cNvSpPr/>
          <p:nvPr/>
        </p:nvSpPr>
        <p:spPr>
          <a:xfrm>
            <a:off x="5904720" y="2348880"/>
            <a:ext cx="288032" cy="288032"/>
          </a:xfrm>
          <a:prstGeom prst="ellips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Ellipse 46"/>
          <p:cNvSpPr/>
          <p:nvPr/>
        </p:nvSpPr>
        <p:spPr>
          <a:xfrm>
            <a:off x="6192752" y="1772816"/>
            <a:ext cx="288032" cy="288032"/>
          </a:xfrm>
          <a:prstGeom prst="ellips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Ellipse 47"/>
          <p:cNvSpPr/>
          <p:nvPr/>
        </p:nvSpPr>
        <p:spPr>
          <a:xfrm>
            <a:off x="6480784" y="1772816"/>
            <a:ext cx="288032" cy="288032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Ellipse 48"/>
          <p:cNvSpPr/>
          <p:nvPr/>
        </p:nvSpPr>
        <p:spPr>
          <a:xfrm>
            <a:off x="6336768" y="2060848"/>
            <a:ext cx="288032" cy="288032"/>
          </a:xfrm>
          <a:prstGeom prst="ellips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Ellipse 49"/>
          <p:cNvSpPr/>
          <p:nvPr/>
        </p:nvSpPr>
        <p:spPr>
          <a:xfrm>
            <a:off x="6624800" y="2060848"/>
            <a:ext cx="288032" cy="288032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Ellipse 50"/>
          <p:cNvSpPr/>
          <p:nvPr/>
        </p:nvSpPr>
        <p:spPr>
          <a:xfrm>
            <a:off x="6192752" y="2348880"/>
            <a:ext cx="288032" cy="288032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Ellipse 51"/>
          <p:cNvSpPr/>
          <p:nvPr/>
        </p:nvSpPr>
        <p:spPr>
          <a:xfrm>
            <a:off x="6480784" y="2348880"/>
            <a:ext cx="288032" cy="288032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Ellipse 52"/>
          <p:cNvSpPr/>
          <p:nvPr/>
        </p:nvSpPr>
        <p:spPr>
          <a:xfrm>
            <a:off x="6768816" y="1772816"/>
            <a:ext cx="288032" cy="288032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Ellipse 53"/>
          <p:cNvSpPr/>
          <p:nvPr/>
        </p:nvSpPr>
        <p:spPr>
          <a:xfrm>
            <a:off x="7056848" y="1772816"/>
            <a:ext cx="288032" cy="288032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Ellipse 54"/>
          <p:cNvSpPr/>
          <p:nvPr/>
        </p:nvSpPr>
        <p:spPr>
          <a:xfrm>
            <a:off x="6912832" y="2060848"/>
            <a:ext cx="288032" cy="288032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Ellipse 55"/>
          <p:cNvSpPr/>
          <p:nvPr/>
        </p:nvSpPr>
        <p:spPr>
          <a:xfrm>
            <a:off x="7200864" y="2060848"/>
            <a:ext cx="288032" cy="288032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Ellipse 56"/>
          <p:cNvSpPr/>
          <p:nvPr/>
        </p:nvSpPr>
        <p:spPr>
          <a:xfrm>
            <a:off x="6768816" y="2348880"/>
            <a:ext cx="288032" cy="288032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Ellipse 57"/>
          <p:cNvSpPr/>
          <p:nvPr/>
        </p:nvSpPr>
        <p:spPr>
          <a:xfrm>
            <a:off x="7056848" y="2348880"/>
            <a:ext cx="288032" cy="288032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Ellipse 58"/>
          <p:cNvSpPr/>
          <p:nvPr/>
        </p:nvSpPr>
        <p:spPr>
          <a:xfrm>
            <a:off x="7344880" y="1772816"/>
            <a:ext cx="288032" cy="288032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Ellipse 59"/>
          <p:cNvSpPr/>
          <p:nvPr/>
        </p:nvSpPr>
        <p:spPr>
          <a:xfrm>
            <a:off x="7632912" y="1772816"/>
            <a:ext cx="288032" cy="288032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Ellipse 60"/>
          <p:cNvSpPr/>
          <p:nvPr/>
        </p:nvSpPr>
        <p:spPr>
          <a:xfrm>
            <a:off x="7488896" y="2060848"/>
            <a:ext cx="288032" cy="288032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Ellipse 61"/>
          <p:cNvSpPr/>
          <p:nvPr/>
        </p:nvSpPr>
        <p:spPr>
          <a:xfrm>
            <a:off x="7776928" y="2060848"/>
            <a:ext cx="288032" cy="288032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Ellipse 62"/>
          <p:cNvSpPr/>
          <p:nvPr/>
        </p:nvSpPr>
        <p:spPr>
          <a:xfrm>
            <a:off x="7344880" y="2348880"/>
            <a:ext cx="288032" cy="288032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Ellipse 63"/>
          <p:cNvSpPr/>
          <p:nvPr/>
        </p:nvSpPr>
        <p:spPr>
          <a:xfrm>
            <a:off x="7632912" y="2348880"/>
            <a:ext cx="288032" cy="288032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Ellipse 64"/>
          <p:cNvSpPr/>
          <p:nvPr/>
        </p:nvSpPr>
        <p:spPr>
          <a:xfrm>
            <a:off x="5760704" y="2636912"/>
            <a:ext cx="288032" cy="288032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Ellipse 65"/>
          <p:cNvSpPr/>
          <p:nvPr/>
        </p:nvSpPr>
        <p:spPr>
          <a:xfrm>
            <a:off x="5472672" y="2636912"/>
            <a:ext cx="288032" cy="288032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Ellipse 66"/>
          <p:cNvSpPr/>
          <p:nvPr/>
        </p:nvSpPr>
        <p:spPr>
          <a:xfrm>
            <a:off x="6048736" y="2636912"/>
            <a:ext cx="288032" cy="288032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8" name="Ellipse 67"/>
          <p:cNvSpPr/>
          <p:nvPr/>
        </p:nvSpPr>
        <p:spPr>
          <a:xfrm>
            <a:off x="6336768" y="2636912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Ellipse 68"/>
          <p:cNvSpPr/>
          <p:nvPr/>
        </p:nvSpPr>
        <p:spPr>
          <a:xfrm>
            <a:off x="6624800" y="2636912"/>
            <a:ext cx="288032" cy="288032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Ellipse 69"/>
          <p:cNvSpPr/>
          <p:nvPr/>
        </p:nvSpPr>
        <p:spPr>
          <a:xfrm>
            <a:off x="6912832" y="2636912"/>
            <a:ext cx="288032" cy="288032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1" name="Ellipse 70"/>
          <p:cNvSpPr/>
          <p:nvPr/>
        </p:nvSpPr>
        <p:spPr>
          <a:xfrm>
            <a:off x="7200864" y="2636912"/>
            <a:ext cx="288032" cy="288032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2" name="Ellipse 71"/>
          <p:cNvSpPr/>
          <p:nvPr/>
        </p:nvSpPr>
        <p:spPr>
          <a:xfrm>
            <a:off x="7488896" y="2636912"/>
            <a:ext cx="288032" cy="288032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3" name="Ellipse 72"/>
          <p:cNvSpPr/>
          <p:nvPr/>
        </p:nvSpPr>
        <p:spPr>
          <a:xfrm>
            <a:off x="7776928" y="2636912"/>
            <a:ext cx="288032" cy="288032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5" name="Ellipse 74"/>
          <p:cNvSpPr/>
          <p:nvPr/>
        </p:nvSpPr>
        <p:spPr>
          <a:xfrm>
            <a:off x="6768816" y="3573016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6" name="Ellipse 75"/>
          <p:cNvSpPr/>
          <p:nvPr/>
        </p:nvSpPr>
        <p:spPr>
          <a:xfrm>
            <a:off x="6120744" y="2132856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8" name="Bogen 77"/>
          <p:cNvSpPr/>
          <p:nvPr/>
        </p:nvSpPr>
        <p:spPr>
          <a:xfrm>
            <a:off x="1043608" y="1178464"/>
            <a:ext cx="5832648" cy="5832648"/>
          </a:xfrm>
          <a:prstGeom prst="arc">
            <a:avLst>
              <a:gd name="adj1" fmla="val 17846169"/>
              <a:gd name="adj2" fmla="val 2891350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9" name="Ellipse 78"/>
          <p:cNvSpPr/>
          <p:nvPr/>
        </p:nvSpPr>
        <p:spPr>
          <a:xfrm>
            <a:off x="5832712" y="6192736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4" name="Textfeld 73"/>
          <p:cNvSpPr txBox="1"/>
          <p:nvPr/>
        </p:nvSpPr>
        <p:spPr>
          <a:xfrm>
            <a:off x="5940152" y="6084004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Interaction Point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773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de-DE" dirty="0" err="1" smtClean="0"/>
              <a:t>Hitstream</a:t>
            </a:r>
            <a:r>
              <a:rPr lang="de-DE" dirty="0" smtClean="0"/>
              <a:t> </a:t>
            </a:r>
            <a:r>
              <a:rPr lang="de-DE" dirty="0"/>
              <a:t>Display: 15 </a:t>
            </a:r>
            <a:r>
              <a:rPr lang="de-DE" dirty="0" err="1"/>
              <a:t>GeV</a:t>
            </a:r>
            <a:r>
              <a:rPr lang="de-DE" dirty="0"/>
              <a:t>/c </a:t>
            </a:r>
            <a:r>
              <a:rPr lang="de-DE" dirty="0" smtClean="0"/>
              <a:t>DPM, </a:t>
            </a:r>
            <a:r>
              <a:rPr lang="de-DE" dirty="0"/>
              <a:t>50 </a:t>
            </a:r>
            <a:r>
              <a:rPr lang="de-DE" dirty="0" err="1"/>
              <a:t>ns</a:t>
            </a:r>
            <a:r>
              <a:rPr lang="de-DE" dirty="0"/>
              <a:t> </a:t>
            </a:r>
            <a:r>
              <a:rPr lang="de-DE" dirty="0" err="1"/>
              <a:t>mean</a:t>
            </a:r>
            <a:r>
              <a:rPr lang="de-DE" dirty="0"/>
              <a:t> </a:t>
            </a:r>
            <a:r>
              <a:rPr lang="de-DE" dirty="0" smtClean="0"/>
              <a:t>time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0" y="4041216"/>
            <a:ext cx="4536503" cy="2556136"/>
          </a:xfrm>
        </p:spPr>
        <p:txBody>
          <a:bodyPr>
            <a:normAutofit fontScale="77500" lnSpcReduction="20000"/>
          </a:bodyPr>
          <a:lstStyle/>
          <a:p>
            <a:pPr lvl="1"/>
            <a:r>
              <a:rPr lang="de-DE" b="1" dirty="0" smtClean="0"/>
              <a:t>Black</a:t>
            </a:r>
            <a:r>
              <a:rPr lang="de-DE" dirty="0" smtClean="0"/>
              <a:t> </a:t>
            </a:r>
            <a:r>
              <a:rPr lang="de-DE" dirty="0" err="1" smtClean="0"/>
              <a:t>circles</a:t>
            </a:r>
            <a:r>
              <a:rPr lang="de-DE" dirty="0" smtClean="0"/>
              <a:t>: Early isochrone</a:t>
            </a:r>
          </a:p>
          <a:p>
            <a:pPr lvl="1"/>
            <a:r>
              <a:rPr lang="de-DE" b="1" dirty="0">
                <a:solidFill>
                  <a:srgbClr val="0000FF"/>
                </a:solidFill>
              </a:rPr>
              <a:t>Blue</a:t>
            </a:r>
            <a:r>
              <a:rPr lang="de-DE" dirty="0" smtClean="0"/>
              <a:t> </a:t>
            </a:r>
            <a:r>
              <a:rPr lang="de-DE" dirty="0" err="1" smtClean="0"/>
              <a:t>circles</a:t>
            </a:r>
            <a:r>
              <a:rPr lang="de-DE" dirty="0" smtClean="0"/>
              <a:t>: Early </a:t>
            </a:r>
            <a:r>
              <a:rPr lang="de-DE" dirty="0" err="1" smtClean="0"/>
              <a:t>skewed</a:t>
            </a:r>
            <a:r>
              <a:rPr lang="de-DE" dirty="0" smtClean="0"/>
              <a:t> isochrone</a:t>
            </a:r>
          </a:p>
          <a:p>
            <a:pPr lvl="1"/>
            <a:r>
              <a:rPr lang="de-DE" b="1" dirty="0">
                <a:solidFill>
                  <a:srgbClr val="00B050"/>
                </a:solidFill>
              </a:rPr>
              <a:t>Green</a:t>
            </a:r>
            <a:r>
              <a:rPr lang="de-DE" dirty="0" smtClean="0"/>
              <a:t> </a:t>
            </a:r>
            <a:r>
              <a:rPr lang="de-DE" dirty="0" err="1" smtClean="0"/>
              <a:t>circles</a:t>
            </a:r>
            <a:r>
              <a:rPr lang="de-DE" dirty="0" smtClean="0"/>
              <a:t>: Close isochrone</a:t>
            </a:r>
          </a:p>
          <a:p>
            <a:pPr lvl="1"/>
            <a:r>
              <a:rPr lang="de-DE" b="1" dirty="0" err="1" smtClean="0">
                <a:solidFill>
                  <a:srgbClr val="FF0000"/>
                </a:solidFill>
              </a:rPr>
              <a:t>Red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/>
              <a:t>circles</a:t>
            </a:r>
            <a:r>
              <a:rPr lang="de-DE" dirty="0" smtClean="0"/>
              <a:t>: </a:t>
            </a:r>
            <a:r>
              <a:rPr lang="de-DE" dirty="0" err="1" smtClean="0"/>
              <a:t>Late</a:t>
            </a:r>
            <a:r>
              <a:rPr lang="de-DE" dirty="0" smtClean="0"/>
              <a:t> isochrone</a:t>
            </a:r>
          </a:p>
          <a:p>
            <a:pPr lvl="1"/>
            <a:r>
              <a:rPr lang="de-DE" b="1" dirty="0"/>
              <a:t>Black</a:t>
            </a:r>
            <a:r>
              <a:rPr lang="de-DE" dirty="0"/>
              <a:t> </a:t>
            </a:r>
            <a:r>
              <a:rPr lang="de-DE" dirty="0" err="1"/>
              <a:t>dots</a:t>
            </a:r>
            <a:r>
              <a:rPr lang="de-DE" dirty="0"/>
              <a:t>: MVD </a:t>
            </a:r>
            <a:r>
              <a:rPr lang="de-DE" dirty="0" err="1"/>
              <a:t>hits</a:t>
            </a:r>
            <a:endParaRPr lang="de-DE" dirty="0"/>
          </a:p>
          <a:p>
            <a:pPr lvl="1"/>
            <a:r>
              <a:rPr lang="de-DE" b="1" dirty="0">
                <a:solidFill>
                  <a:srgbClr val="00B050"/>
                </a:solidFill>
              </a:rPr>
              <a:t>Green</a:t>
            </a:r>
            <a:r>
              <a:rPr lang="de-DE" dirty="0"/>
              <a:t> </a:t>
            </a:r>
            <a:r>
              <a:rPr lang="de-DE" dirty="0" err="1"/>
              <a:t>dots</a:t>
            </a:r>
            <a:r>
              <a:rPr lang="de-DE" dirty="0" smtClean="0"/>
              <a:t>: MVD </a:t>
            </a:r>
            <a:r>
              <a:rPr lang="de-DE" dirty="0" err="1" smtClean="0"/>
              <a:t>hits</a:t>
            </a:r>
            <a:r>
              <a:rPr lang="de-DE" dirty="0" smtClean="0"/>
              <a:t> r/z &gt; 0.3</a:t>
            </a:r>
          </a:p>
          <a:p>
            <a:pPr lvl="1"/>
            <a:r>
              <a:rPr lang="de-DE" b="1" dirty="0" err="1" smtClean="0"/>
              <a:t>Black+</a:t>
            </a:r>
            <a:r>
              <a:rPr lang="de-DE" b="1" dirty="0" err="1" smtClean="0">
                <a:solidFill>
                  <a:srgbClr val="FF0000"/>
                </a:solidFill>
              </a:rPr>
              <a:t>Red</a:t>
            </a:r>
            <a:r>
              <a:rPr lang="de-DE" dirty="0" smtClean="0"/>
              <a:t> </a:t>
            </a:r>
            <a:r>
              <a:rPr lang="de-DE" dirty="0" err="1" smtClean="0"/>
              <a:t>dots</a:t>
            </a:r>
            <a:r>
              <a:rPr lang="de-DE" dirty="0" smtClean="0"/>
              <a:t>: Triplets/</a:t>
            </a:r>
            <a:r>
              <a:rPr lang="de-DE" dirty="0" err="1" smtClean="0"/>
              <a:t>Skewlets</a:t>
            </a:r>
            <a:endParaRPr lang="de-DE" dirty="0" smtClean="0"/>
          </a:p>
          <a:p>
            <a:pPr lvl="1"/>
            <a:r>
              <a:rPr lang="de-DE" b="1" dirty="0" smtClean="0">
                <a:ln>
                  <a:solidFill>
                    <a:schemeClr val="tx1">
                      <a:alpha val="36000"/>
                    </a:schemeClr>
                  </a:solidFill>
                </a:ln>
                <a:solidFill>
                  <a:srgbClr val="FFFF00"/>
                </a:solidFill>
              </a:rPr>
              <a:t>Yellow</a:t>
            </a:r>
            <a:r>
              <a:rPr lang="de-DE" dirty="0" smtClean="0"/>
              <a:t> </a:t>
            </a:r>
            <a:r>
              <a:rPr lang="de-DE" dirty="0" err="1" smtClean="0"/>
              <a:t>tracks</a:t>
            </a:r>
            <a:r>
              <a:rPr lang="de-DE" dirty="0" smtClean="0"/>
              <a:t>: </a:t>
            </a:r>
            <a:r>
              <a:rPr lang="de-DE" dirty="0" err="1" smtClean="0"/>
              <a:t>Vetoed</a:t>
            </a:r>
            <a:endParaRPr lang="de-DE" dirty="0" smtClean="0"/>
          </a:p>
          <a:p>
            <a:pPr lvl="1"/>
            <a:r>
              <a:rPr lang="de-DE" b="1" dirty="0">
                <a:solidFill>
                  <a:srgbClr val="0000FF"/>
                </a:solidFill>
              </a:rPr>
              <a:t>Blue</a:t>
            </a:r>
            <a:r>
              <a:rPr lang="de-DE" dirty="0" smtClean="0"/>
              <a:t> </a:t>
            </a:r>
            <a:r>
              <a:rPr lang="de-DE" dirty="0" err="1" smtClean="0"/>
              <a:t>tracks</a:t>
            </a:r>
            <a:r>
              <a:rPr lang="de-DE" dirty="0" smtClean="0"/>
              <a:t>: </a:t>
            </a:r>
            <a:r>
              <a:rPr lang="de-DE" dirty="0" err="1" smtClean="0"/>
              <a:t>Accepted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Darmstadt, 11.12. 2012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Marius C. Mertens</a:t>
            </a:r>
            <a:endParaRPr lang="de-DE"/>
          </a:p>
        </p:txBody>
      </p:sp>
      <p:pic>
        <p:nvPicPr>
          <p:cNvPr id="4098" name="Picture 2" descr="D:\Daten\fzj\praesentationen\2012-12 PANDA Onlinetracking Darmstadt\hitdisplay_looped20121206\hitdisplayrz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760" y="1664168"/>
            <a:ext cx="4249744" cy="212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Daten\fzj\praesentationen\2012-12 PANDA Onlinetracking Darmstadt\hitdisplay_looped20121206\hitdisplay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1"/>
            <a:ext cx="4536504" cy="453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359451" y="1619508"/>
            <a:ext cx="1044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XY-View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5220072" y="1294836"/>
            <a:ext cx="1065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RZ-View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C06D5-BC3D-458E-BB04-AC0FB83962B7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299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9"/>
          <a:stretch/>
        </p:blipFill>
        <p:spPr bwMode="auto">
          <a:xfrm>
            <a:off x="3043768" y="692696"/>
            <a:ext cx="6064736" cy="6136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692149"/>
            <a:ext cx="8569325" cy="1372415"/>
          </a:xfrm>
        </p:spPr>
        <p:txBody>
          <a:bodyPr anchor="t"/>
          <a:lstStyle/>
          <a:p>
            <a:r>
              <a:rPr lang="de-DE" sz="2400" dirty="0" smtClean="0"/>
              <a:t>Triplet </a:t>
            </a:r>
            <a:r>
              <a:rPr lang="de-DE" sz="2400" dirty="0" err="1" smtClean="0"/>
              <a:t>Finding</a:t>
            </a:r>
            <a:r>
              <a:rPr lang="de-DE" sz="2400" dirty="0" smtClean="0"/>
              <a:t> in</a:t>
            </a:r>
            <a:br>
              <a:rPr lang="de-DE" sz="2400" dirty="0" smtClean="0"/>
            </a:br>
            <a:r>
              <a:rPr lang="de-DE" sz="2400" dirty="0" err="1" smtClean="0"/>
              <a:t>Skewed</a:t>
            </a:r>
            <a:r>
              <a:rPr lang="de-DE" sz="2400" dirty="0" smtClean="0"/>
              <a:t> </a:t>
            </a:r>
            <a:r>
              <a:rPr lang="de-DE" sz="2400" dirty="0" err="1" smtClean="0"/>
              <a:t>Straws</a:t>
            </a:r>
            <a:r>
              <a:rPr lang="de-DE" sz="2400" dirty="0" smtClean="0"/>
              <a:t>: </a:t>
            </a:r>
            <a:r>
              <a:rPr lang="de-DE" sz="2400" dirty="0" err="1" smtClean="0"/>
              <a:t>Skewlets</a:t>
            </a:r>
            <a:endParaRPr lang="de-DE" sz="2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Darmstadt, 11.12. 2012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Marius C. Mertens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C06D5-BC3D-458E-BB04-AC0FB83962B7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sp>
        <p:nvSpPr>
          <p:cNvPr id="22" name="Textfeld 21"/>
          <p:cNvSpPr txBox="1"/>
          <p:nvPr/>
        </p:nvSpPr>
        <p:spPr>
          <a:xfrm>
            <a:off x="683568" y="5518973"/>
            <a:ext cx="2659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Skewlet</a:t>
            </a:r>
            <a:r>
              <a:rPr lang="de-DE" dirty="0" smtClean="0"/>
              <a:t> </a:t>
            </a:r>
            <a:r>
              <a:rPr lang="de-DE" dirty="0" err="1" smtClean="0"/>
              <a:t>layers</a:t>
            </a:r>
            <a:r>
              <a:rPr lang="de-DE" dirty="0" smtClean="0"/>
              <a:t> </a:t>
            </a:r>
            <a:r>
              <a:rPr lang="de-DE" dirty="0" err="1" smtClean="0"/>
              <a:t>indicated</a:t>
            </a:r>
            <a:endParaRPr lang="de-DE" dirty="0" smtClean="0"/>
          </a:p>
          <a:p>
            <a:r>
              <a:rPr lang="de-DE" dirty="0" smtClean="0"/>
              <a:t>in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sector</a:t>
            </a:r>
            <a:endParaRPr lang="de-DE" dirty="0"/>
          </a:p>
        </p:txBody>
      </p:sp>
      <p:cxnSp>
        <p:nvCxnSpPr>
          <p:cNvPr id="11" name="Gerade Verbindung 10"/>
          <p:cNvCxnSpPr/>
          <p:nvPr/>
        </p:nvCxnSpPr>
        <p:spPr>
          <a:xfrm>
            <a:off x="6311283" y="1738313"/>
            <a:ext cx="1608755" cy="924178"/>
          </a:xfrm>
          <a:prstGeom prst="line">
            <a:avLst/>
          </a:prstGeom>
          <a:ln>
            <a:solidFill>
              <a:srgbClr val="FFC00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6316061" y="1557338"/>
            <a:ext cx="1765902" cy="1014454"/>
          </a:xfrm>
          <a:prstGeom prst="line">
            <a:avLst/>
          </a:prstGeom>
          <a:ln>
            <a:solidFill>
              <a:srgbClr val="FFC00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6324539" y="1385888"/>
            <a:ext cx="1923344" cy="1104900"/>
          </a:xfrm>
          <a:prstGeom prst="line">
            <a:avLst/>
          </a:prstGeom>
          <a:ln>
            <a:solidFill>
              <a:srgbClr val="FFC00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036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Triplet </a:t>
            </a:r>
            <a:r>
              <a:rPr lang="de-DE" dirty="0" err="1" smtClean="0"/>
              <a:t>Finding</a:t>
            </a:r>
            <a:r>
              <a:rPr lang="de-DE" dirty="0" smtClean="0"/>
              <a:t> in </a:t>
            </a:r>
            <a:r>
              <a:rPr lang="de-DE" dirty="0" err="1" smtClean="0"/>
              <a:t>Skewed</a:t>
            </a:r>
            <a:r>
              <a:rPr lang="de-DE" dirty="0" smtClean="0"/>
              <a:t> </a:t>
            </a:r>
            <a:r>
              <a:rPr lang="de-DE" dirty="0" err="1" smtClean="0"/>
              <a:t>Straws</a:t>
            </a:r>
            <a:r>
              <a:rPr lang="de-DE" dirty="0" smtClean="0"/>
              <a:t>: </a:t>
            </a:r>
            <a:r>
              <a:rPr lang="de-DE" dirty="0" err="1" smtClean="0"/>
              <a:t>Skewlets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8" y="5157340"/>
            <a:ext cx="8569325" cy="1368004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de-DE" dirty="0" smtClean="0"/>
              <a:t>Triplet </a:t>
            </a:r>
            <a:r>
              <a:rPr lang="de-DE" dirty="0" err="1" smtClean="0"/>
              <a:t>search</a:t>
            </a:r>
            <a:r>
              <a:rPr lang="de-DE" dirty="0" smtClean="0"/>
              <a:t> in individual </a:t>
            </a:r>
            <a:r>
              <a:rPr lang="de-DE" dirty="0" err="1" smtClean="0"/>
              <a:t>skewed</a:t>
            </a:r>
            <a:r>
              <a:rPr lang="de-DE" dirty="0" smtClean="0"/>
              <a:t> double </a:t>
            </a:r>
            <a:r>
              <a:rPr lang="de-DE" dirty="0" err="1" smtClean="0"/>
              <a:t>layers</a:t>
            </a:r>
            <a:endParaRPr lang="de-DE" dirty="0" smtClean="0"/>
          </a:p>
          <a:p>
            <a:pPr lvl="1"/>
            <a:r>
              <a:rPr lang="de-DE" dirty="0" err="1" smtClean="0"/>
              <a:t>Combination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adjacent</a:t>
            </a:r>
            <a:r>
              <a:rPr lang="de-DE" dirty="0" smtClean="0"/>
              <a:t> double </a:t>
            </a:r>
            <a:r>
              <a:rPr lang="de-DE" dirty="0" err="1" smtClean="0"/>
              <a:t>layers</a:t>
            </a:r>
            <a:r>
              <a:rPr lang="de-DE" dirty="0" smtClean="0"/>
              <a:t>‘ Triplets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Skewlets</a:t>
            </a:r>
            <a:endParaRPr lang="de-DE" dirty="0" smtClean="0"/>
          </a:p>
          <a:p>
            <a:pPr lvl="1"/>
            <a:r>
              <a:rPr lang="de-DE" dirty="0" smtClean="0"/>
              <a:t>Track </a:t>
            </a:r>
            <a:r>
              <a:rPr lang="de-DE" dirty="0" err="1" smtClean="0"/>
              <a:t>matching</a:t>
            </a:r>
            <a:r>
              <a:rPr lang="de-DE" dirty="0" smtClean="0"/>
              <a:t> in </a:t>
            </a:r>
            <a:r>
              <a:rPr lang="de-DE" dirty="0" err="1" smtClean="0"/>
              <a:t>xy-projection</a:t>
            </a:r>
            <a:endParaRPr lang="de-DE" dirty="0" smtClean="0"/>
          </a:p>
          <a:p>
            <a:pPr lvl="1"/>
            <a:r>
              <a:rPr lang="de-DE" dirty="0" err="1" smtClean="0"/>
              <a:t>Extraction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z-information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Darmstadt, 11.12. 2012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Marius C. Mertens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C06D5-BC3D-458E-BB04-AC0FB83962B7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sp>
        <p:nvSpPr>
          <p:cNvPr id="30" name="Ellipse 29"/>
          <p:cNvSpPr/>
          <p:nvPr/>
        </p:nvSpPr>
        <p:spPr>
          <a:xfrm>
            <a:off x="3059832" y="4365104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Ellipse 30"/>
          <p:cNvSpPr/>
          <p:nvPr/>
        </p:nvSpPr>
        <p:spPr>
          <a:xfrm>
            <a:off x="2483768" y="4365104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Ellipse 31"/>
          <p:cNvSpPr/>
          <p:nvPr/>
        </p:nvSpPr>
        <p:spPr>
          <a:xfrm>
            <a:off x="3635896" y="4365104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Ellipse 32"/>
          <p:cNvSpPr/>
          <p:nvPr/>
        </p:nvSpPr>
        <p:spPr>
          <a:xfrm>
            <a:off x="4211960" y="4365104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Ellipse 33"/>
          <p:cNvSpPr/>
          <p:nvPr/>
        </p:nvSpPr>
        <p:spPr>
          <a:xfrm>
            <a:off x="4788024" y="4365104"/>
            <a:ext cx="57606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Ellipse 36"/>
          <p:cNvSpPr/>
          <p:nvPr/>
        </p:nvSpPr>
        <p:spPr>
          <a:xfrm>
            <a:off x="7092280" y="4365104"/>
            <a:ext cx="576064" cy="576064"/>
          </a:xfrm>
          <a:prstGeom prst="ellipse">
            <a:avLst/>
          </a:prstGeom>
          <a:noFill/>
          <a:scene3d>
            <a:camera prst="obliqueTopLeft"/>
            <a:lightRig rig="threePt" dir="t"/>
          </a:scene3d>
          <a:sp3d extrusionH="6350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Ellipse 39"/>
          <p:cNvSpPr/>
          <p:nvPr/>
        </p:nvSpPr>
        <p:spPr>
          <a:xfrm>
            <a:off x="5364088" y="4365104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Ellipse 40"/>
          <p:cNvSpPr/>
          <p:nvPr/>
        </p:nvSpPr>
        <p:spPr>
          <a:xfrm>
            <a:off x="4860032" y="4365104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  <a:scene3d>
            <a:camera prst="obliqueTopLeft"/>
            <a:lightRig rig="threePt" dir="t"/>
          </a:scene3d>
          <a:sp3d extrusionH="6350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Ellipse 35"/>
          <p:cNvSpPr/>
          <p:nvPr/>
        </p:nvSpPr>
        <p:spPr>
          <a:xfrm>
            <a:off x="6516216" y="4365104"/>
            <a:ext cx="576064" cy="576064"/>
          </a:xfrm>
          <a:prstGeom prst="ellipse">
            <a:avLst/>
          </a:prstGeom>
          <a:noFill/>
          <a:scene3d>
            <a:camera prst="obliqueTopLeft"/>
            <a:lightRig rig="threePt" dir="t"/>
          </a:scene3d>
          <a:sp3d extrusionH="6350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Ellipse 28"/>
          <p:cNvSpPr/>
          <p:nvPr/>
        </p:nvSpPr>
        <p:spPr>
          <a:xfrm>
            <a:off x="6804248" y="3861048"/>
            <a:ext cx="576064" cy="576064"/>
          </a:xfrm>
          <a:prstGeom prst="ellipse">
            <a:avLst/>
          </a:prstGeom>
          <a:noFill/>
          <a:scene3d>
            <a:camera prst="obliqueTopLeft"/>
            <a:lightRig rig="threePt" dir="t"/>
          </a:scene3d>
          <a:sp3d extrusionH="6350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Ellipse 27"/>
          <p:cNvSpPr/>
          <p:nvPr/>
        </p:nvSpPr>
        <p:spPr>
          <a:xfrm>
            <a:off x="6228184" y="3861048"/>
            <a:ext cx="576064" cy="576064"/>
          </a:xfrm>
          <a:prstGeom prst="ellipse">
            <a:avLst/>
          </a:prstGeom>
          <a:noFill/>
          <a:scene3d>
            <a:camera prst="obliqueTopLeft"/>
            <a:lightRig rig="threePt" dir="t"/>
          </a:scene3d>
          <a:sp3d extrusionH="6350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1331640" y="3140968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/>
          <p:cNvSpPr/>
          <p:nvPr/>
        </p:nvSpPr>
        <p:spPr>
          <a:xfrm>
            <a:off x="1907704" y="3140968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15"/>
          <p:cNvSpPr/>
          <p:nvPr/>
        </p:nvSpPr>
        <p:spPr>
          <a:xfrm>
            <a:off x="2483768" y="3140968"/>
            <a:ext cx="57606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/>
          <p:cNvSpPr/>
          <p:nvPr/>
        </p:nvSpPr>
        <p:spPr>
          <a:xfrm>
            <a:off x="3059832" y="3140968"/>
            <a:ext cx="57606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Ellipse 21"/>
          <p:cNvSpPr/>
          <p:nvPr/>
        </p:nvSpPr>
        <p:spPr>
          <a:xfrm>
            <a:off x="4211960" y="3140968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Ellipse 23"/>
          <p:cNvSpPr/>
          <p:nvPr/>
        </p:nvSpPr>
        <p:spPr>
          <a:xfrm>
            <a:off x="4499992" y="2636912"/>
            <a:ext cx="576064" cy="576064"/>
          </a:xfrm>
          <a:prstGeom prst="ellipse">
            <a:avLst/>
          </a:prstGeom>
          <a:noFill/>
          <a:scene3d>
            <a:camera prst="obliqueTopRight"/>
            <a:lightRig rig="threePt" dir="t"/>
          </a:scene3d>
          <a:sp3d extrusionH="6350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Ellipse 25"/>
          <p:cNvSpPr/>
          <p:nvPr/>
        </p:nvSpPr>
        <p:spPr>
          <a:xfrm>
            <a:off x="4788024" y="3140968"/>
            <a:ext cx="576064" cy="576064"/>
          </a:xfrm>
          <a:prstGeom prst="ellipse">
            <a:avLst/>
          </a:prstGeom>
          <a:noFill/>
          <a:scene3d>
            <a:camera prst="obliqueTopRight"/>
            <a:lightRig rig="threePt" dir="t"/>
          </a:scene3d>
          <a:sp3d extrusionH="6350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Ellipse 26"/>
          <p:cNvSpPr/>
          <p:nvPr/>
        </p:nvSpPr>
        <p:spPr>
          <a:xfrm>
            <a:off x="5364088" y="3140968"/>
            <a:ext cx="576064" cy="576064"/>
          </a:xfrm>
          <a:prstGeom prst="ellipse">
            <a:avLst/>
          </a:prstGeom>
          <a:noFill/>
          <a:scene3d>
            <a:camera prst="obliqueTopRight"/>
            <a:lightRig rig="threePt" dir="t"/>
          </a:scene3d>
          <a:sp3d extrusionH="6350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Ellipse 37"/>
          <p:cNvSpPr/>
          <p:nvPr/>
        </p:nvSpPr>
        <p:spPr>
          <a:xfrm>
            <a:off x="3635896" y="3140968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Ellipse 24"/>
          <p:cNvSpPr/>
          <p:nvPr/>
        </p:nvSpPr>
        <p:spPr>
          <a:xfrm>
            <a:off x="5076056" y="2636912"/>
            <a:ext cx="576064" cy="576064"/>
          </a:xfrm>
          <a:prstGeom prst="ellipse">
            <a:avLst/>
          </a:prstGeom>
          <a:noFill/>
          <a:scene3d>
            <a:camera prst="obliqueTopRight"/>
            <a:lightRig rig="threePt" dir="t"/>
          </a:scene3d>
          <a:sp3d extrusionH="6350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Ellipse 41"/>
          <p:cNvSpPr/>
          <p:nvPr/>
        </p:nvSpPr>
        <p:spPr>
          <a:xfrm>
            <a:off x="5652120" y="2636912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Ellipse 42"/>
          <p:cNvSpPr/>
          <p:nvPr/>
        </p:nvSpPr>
        <p:spPr>
          <a:xfrm>
            <a:off x="6228184" y="2636912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Ellipse 43"/>
          <p:cNvSpPr/>
          <p:nvPr/>
        </p:nvSpPr>
        <p:spPr>
          <a:xfrm>
            <a:off x="5940152" y="3140968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Ellipse 44"/>
          <p:cNvSpPr/>
          <p:nvPr/>
        </p:nvSpPr>
        <p:spPr>
          <a:xfrm>
            <a:off x="6516216" y="3140968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Ellipse 47"/>
          <p:cNvSpPr/>
          <p:nvPr/>
        </p:nvSpPr>
        <p:spPr>
          <a:xfrm>
            <a:off x="1907704" y="4365104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Ellipse 48"/>
          <p:cNvSpPr/>
          <p:nvPr/>
        </p:nvSpPr>
        <p:spPr>
          <a:xfrm>
            <a:off x="1331640" y="4365104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Ellipse 22"/>
          <p:cNvSpPr/>
          <p:nvPr/>
        </p:nvSpPr>
        <p:spPr>
          <a:xfrm>
            <a:off x="5652120" y="3861048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Ellipse 34"/>
          <p:cNvSpPr/>
          <p:nvPr/>
        </p:nvSpPr>
        <p:spPr>
          <a:xfrm>
            <a:off x="5940152" y="4365104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Ellipse 51"/>
          <p:cNvSpPr/>
          <p:nvPr/>
        </p:nvSpPr>
        <p:spPr>
          <a:xfrm>
            <a:off x="6804248" y="2636912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Ellipse 52"/>
          <p:cNvSpPr/>
          <p:nvPr/>
        </p:nvSpPr>
        <p:spPr>
          <a:xfrm>
            <a:off x="7092280" y="3140968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Ellipse 53"/>
          <p:cNvSpPr/>
          <p:nvPr/>
        </p:nvSpPr>
        <p:spPr>
          <a:xfrm>
            <a:off x="2987824" y="3212976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  <a:scene3d>
            <a:camera prst="obliqueTopRight"/>
            <a:lightRig rig="threePt" dir="t"/>
          </a:scene3d>
          <a:sp3d extrusionH="6350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2771800" y="3861048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3347864" y="3861048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/>
          <p:cNvSpPr/>
          <p:nvPr/>
        </p:nvSpPr>
        <p:spPr>
          <a:xfrm>
            <a:off x="3923928" y="3861048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Ellipse 18"/>
          <p:cNvSpPr/>
          <p:nvPr/>
        </p:nvSpPr>
        <p:spPr>
          <a:xfrm>
            <a:off x="4499992" y="3861048"/>
            <a:ext cx="57606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Ellipse 38"/>
          <p:cNvSpPr/>
          <p:nvPr/>
        </p:nvSpPr>
        <p:spPr>
          <a:xfrm>
            <a:off x="5076056" y="3861048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Ellipse 45"/>
          <p:cNvSpPr/>
          <p:nvPr/>
        </p:nvSpPr>
        <p:spPr>
          <a:xfrm>
            <a:off x="1619672" y="3861048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Ellipse 46"/>
          <p:cNvSpPr/>
          <p:nvPr/>
        </p:nvSpPr>
        <p:spPr>
          <a:xfrm>
            <a:off x="2195736" y="3861048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1619672" y="2636912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2195736" y="2636912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/>
          <p:cNvSpPr/>
          <p:nvPr/>
        </p:nvSpPr>
        <p:spPr>
          <a:xfrm>
            <a:off x="2771800" y="2636912"/>
            <a:ext cx="57606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Ellipse 19"/>
          <p:cNvSpPr/>
          <p:nvPr/>
        </p:nvSpPr>
        <p:spPr>
          <a:xfrm>
            <a:off x="3347864" y="2636912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Ellipse 20"/>
          <p:cNvSpPr/>
          <p:nvPr/>
        </p:nvSpPr>
        <p:spPr>
          <a:xfrm>
            <a:off x="3923928" y="2636912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Ellipse 54"/>
          <p:cNvSpPr/>
          <p:nvPr/>
        </p:nvSpPr>
        <p:spPr>
          <a:xfrm>
            <a:off x="3816008" y="3765160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extrusionH="6350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7" name="Gerade Verbindung 56"/>
          <p:cNvCxnSpPr/>
          <p:nvPr/>
        </p:nvCxnSpPr>
        <p:spPr>
          <a:xfrm>
            <a:off x="3899864" y="2541024"/>
            <a:ext cx="0" cy="81615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8" name="Ellipse 57"/>
          <p:cNvSpPr/>
          <p:nvPr/>
        </p:nvSpPr>
        <p:spPr>
          <a:xfrm>
            <a:off x="4860032" y="4365104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extrusionH="6350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763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kp_cd2">
  <a:themeElements>
    <a:clrScheme name="ikp_cd 1">
      <a:dk1>
        <a:srgbClr val="000000"/>
      </a:dk1>
      <a:lt1>
        <a:srgbClr val="FFFFFF"/>
      </a:lt1>
      <a:dk2>
        <a:srgbClr val="005B82"/>
      </a:dk2>
      <a:lt2>
        <a:srgbClr val="515151"/>
      </a:lt2>
      <a:accent1>
        <a:srgbClr val="0193DE"/>
      </a:accent1>
      <a:accent2>
        <a:srgbClr val="515151"/>
      </a:accent2>
      <a:accent3>
        <a:srgbClr val="FFFFFF"/>
      </a:accent3>
      <a:accent4>
        <a:srgbClr val="000000"/>
      </a:accent4>
      <a:accent5>
        <a:srgbClr val="AAC8EC"/>
      </a:accent5>
      <a:accent6>
        <a:srgbClr val="494949"/>
      </a:accent6>
      <a:hlink>
        <a:srgbClr val="9C9C9C"/>
      </a:hlink>
      <a:folHlink>
        <a:srgbClr val="B9B9B9"/>
      </a:folHlink>
    </a:clrScheme>
    <a:fontScheme name="ikp_c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kp_cd 1">
        <a:dk1>
          <a:srgbClr val="000000"/>
        </a:dk1>
        <a:lt1>
          <a:srgbClr val="FFFFFF"/>
        </a:lt1>
        <a:dk2>
          <a:srgbClr val="005B82"/>
        </a:dk2>
        <a:lt2>
          <a:srgbClr val="515151"/>
        </a:lt2>
        <a:accent1>
          <a:srgbClr val="0193DE"/>
        </a:accent1>
        <a:accent2>
          <a:srgbClr val="515151"/>
        </a:accent2>
        <a:accent3>
          <a:srgbClr val="FFFFFF"/>
        </a:accent3>
        <a:accent4>
          <a:srgbClr val="000000"/>
        </a:accent4>
        <a:accent5>
          <a:srgbClr val="AAC8EC"/>
        </a:accent5>
        <a:accent6>
          <a:srgbClr val="494949"/>
        </a:accent6>
        <a:hlink>
          <a:srgbClr val="9C9C9C"/>
        </a:hlink>
        <a:folHlink>
          <a:srgbClr val="B9B9B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ikp_cd2</Template>
  <TotalTime>0</TotalTime>
  <Words>1057</Words>
  <Application>Microsoft Office PowerPoint</Application>
  <PresentationFormat>Bildschirmpräsentation (4:3)</PresentationFormat>
  <Paragraphs>251</Paragraphs>
  <Slides>19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0" baseType="lpstr">
      <vt:lpstr>ikp_cd2</vt:lpstr>
      <vt:lpstr>Hit Triplet Finding in the PANDA-STT</vt:lpstr>
      <vt:lpstr>Outline</vt:lpstr>
      <vt:lpstr>Triplet Finding in Axial Straws</vt:lpstr>
      <vt:lpstr>STT Geometry in PandaRoot</vt:lpstr>
      <vt:lpstr>Triplet Finding in Axial Straws</vt:lpstr>
      <vt:lpstr>Triplet Finding in Axial Straws</vt:lpstr>
      <vt:lpstr>Hitstream Display: 15 GeV/c DPM, 50 ns mean time</vt:lpstr>
      <vt:lpstr>Triplet Finding in Skewed Straws: Skewlets</vt:lpstr>
      <vt:lpstr>Triplet Finding in Skewed Straws: Skewlets</vt:lpstr>
      <vt:lpstr>Interlude Summary/Outlook</vt:lpstr>
      <vt:lpstr>Part II</vt:lpstr>
      <vt:lpstr>Outline</vt:lpstr>
      <vt:lpstr>STT Geometry in PandaRoot</vt:lpstr>
      <vt:lpstr>Continuous Online Tracking: Status Sep. 2012</vt:lpstr>
      <vt:lpstr>Continuous Online Tracking in OnlineManager</vt:lpstr>
      <vt:lpstr>Track/Hit Quality Criteria</vt:lpstr>
      <vt:lpstr>Output to Hitstream Display</vt:lpstr>
      <vt:lpstr>Hitstream Display: 15 GeV/c DPM, 50 ns mean time </vt:lpstr>
      <vt:lpstr>Summary/Outlook</vt:lpstr>
    </vt:vector>
  </TitlesOfParts>
  <Company>FZJ/JSC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Developments for the PANDA Online Tracking</dc:title>
  <dc:creator>Mertens</dc:creator>
  <cp:lastModifiedBy>Mertens</cp:lastModifiedBy>
  <cp:revision>831</cp:revision>
  <cp:lastPrinted>2007-11-29T18:00:19Z</cp:lastPrinted>
  <dcterms:created xsi:type="dcterms:W3CDTF">2011-02-17T08:59:49Z</dcterms:created>
  <dcterms:modified xsi:type="dcterms:W3CDTF">2012-12-10T16:10:12Z</dcterms:modified>
</cp:coreProperties>
</file>