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4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  <p:sldId id="264" r:id="rId9"/>
    <p:sldId id="265" r:id="rId10"/>
    <p:sldId id="263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85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A42C443-899C-420E-8278-34309273E151}" type="datetime1">
              <a:rPr lang="en-US"/>
              <a:pPr/>
              <a:t>11/29/2012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9FB494F3-3C5B-407A-B6CF-B5E382148B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97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9045EEA6-A00D-472D-81CA-4C169F34CD75}" type="datetime1">
              <a:rPr lang="en-US"/>
              <a:pPr/>
              <a:t>11/29/2012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082B121B-B88B-4B0F-88D6-2DF49CED35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16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average 2.5 interactions per bunch crossing</a:t>
            </a:r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B121B-B88B-4B0F-88D6-2DF49CED35B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45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 track reconstruction</a:t>
            </a:r>
            <a:r>
              <a:rPr lang="en-US" baseline="0" dirty="0" smtClean="0"/>
              <a:t> and cost efficiency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B121B-B88B-4B0F-88D6-2DF49CED35B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09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GSI, 11 Dec. 2012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Sean Dobbs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2E56D6-2311-406B-97BD-DB769865FD2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GSI, 11 Dec.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Sean Dobbs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E56D6-2311-406B-97BD-DB769865FD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r>
              <a:rPr lang="en-US" smtClean="0"/>
              <a:t>GSI, 11 Dec.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Sean Dobbs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A2E56D6-2311-406B-97BD-DB769865FD2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9048" y="6248206"/>
            <a:ext cx="26670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GSI, 11 Dec. 2012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Sean Dobbs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80E5409-B0F1-4AE3-80A2-BEE47F8135A0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7" name="Picture 54" descr="Logo_FZ_Jülich_NEU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248400"/>
            <a:ext cx="1181537" cy="382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PandaLogo1_we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5496" y="6250877"/>
            <a:ext cx="1608220" cy="38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019800"/>
            <a:ext cx="1312145" cy="785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GSI, 11 Dec. 2012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A2E56D6-2311-406B-97BD-DB769865FD2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Sean Dobbs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smtClean="0"/>
              <a:t>GSI, 11 Dec. 2012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A2E56D6-2311-406B-97BD-DB769865FD2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Sean Dobbs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smtClean="0"/>
              <a:t>GSI, 11 Dec. 2012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A2E56D6-2311-406B-97BD-DB769865FD2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Sean Dobbs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GSI, 11 Dec.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Sean Dobbs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2E56D6-2311-406B-97BD-DB769865FD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GSI, 11 Dec.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Sean Dobbs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2E56D6-2311-406B-97BD-DB769865FD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GSI, 11 Dec.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Sean Dobbs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2E56D6-2311-406B-97BD-DB769865FD2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r>
              <a:rPr lang="en-US" smtClean="0"/>
              <a:t>GSI, 11 Dec. 2012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A2E56D6-2311-406B-97BD-DB769865FD2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Sean Dobbs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GSI, 11 Dec.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Sean Dobbs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A2E56D6-2311-406B-97BD-DB769865FD2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685800" y="1217436"/>
            <a:ext cx="7772400" cy="1688357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Continuous </a:t>
            </a:r>
            <a:r>
              <a:rPr lang="en-US" dirty="0" smtClean="0"/>
              <a:t>Online </a:t>
            </a:r>
            <a:r>
              <a:rPr lang="en-US" dirty="0" smtClean="0"/>
              <a:t>Tracking FRAMEWORK</a:t>
            </a:r>
            <a:endParaRPr lang="en-US" dirty="0" smtClean="0"/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1280160" y="3090394"/>
            <a:ext cx="6400800" cy="1774828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Sean Dobbs</a:t>
            </a:r>
          </a:p>
          <a:p>
            <a:pPr eaLnBrk="1" hangingPunct="1"/>
            <a:r>
              <a:rPr lang="en-US" sz="2000" dirty="0" smtClean="0"/>
              <a:t>(Northwestern U.)</a:t>
            </a:r>
          </a:p>
          <a:p>
            <a:pPr eaLnBrk="1" hangingPunct="1"/>
            <a:r>
              <a:rPr lang="en-US" dirty="0" smtClean="0"/>
              <a:t>M. </a:t>
            </a:r>
            <a:r>
              <a:rPr lang="en-US" dirty="0" err="1" smtClean="0"/>
              <a:t>Mertens</a:t>
            </a:r>
            <a:r>
              <a:rPr lang="en-US" dirty="0" smtClean="0"/>
              <a:t>, </a:t>
            </a:r>
            <a:r>
              <a:rPr lang="en-US" dirty="0" smtClean="0"/>
              <a:t>J</a:t>
            </a:r>
            <a:r>
              <a:rPr lang="en-US" dirty="0" smtClean="0"/>
              <a:t>. </a:t>
            </a:r>
            <a:r>
              <a:rPr lang="en-US" dirty="0" err="1" smtClean="0"/>
              <a:t>Ritman</a:t>
            </a:r>
            <a:r>
              <a:rPr lang="en-US" dirty="0" smtClean="0"/>
              <a:t>, P. </a:t>
            </a:r>
            <a:r>
              <a:rPr lang="en-US" dirty="0" err="1" smtClean="0"/>
              <a:t>Wintz</a:t>
            </a:r>
            <a:r>
              <a:rPr lang="en-US" dirty="0" smtClean="0"/>
              <a:t> </a:t>
            </a:r>
            <a:endParaRPr lang="en-US" dirty="0" smtClean="0"/>
          </a:p>
          <a:p>
            <a:pPr eaLnBrk="1" hangingPunct="1"/>
            <a:r>
              <a:rPr lang="en-US" sz="2000" dirty="0" smtClean="0"/>
              <a:t>(FZ </a:t>
            </a:r>
            <a:r>
              <a:rPr lang="en-US" sz="2000" dirty="0" err="1" smtClean="0"/>
              <a:t>Jülich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GSI, 11 Dec.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PANDA online tracking needs to reconstruct a variety of different track topologies in a demanding environment.</a:t>
            </a:r>
          </a:p>
          <a:p>
            <a:r>
              <a:rPr lang="en-US" dirty="0" smtClean="0"/>
              <a:t>Algorithms must be tested with realistic, time-based simulations</a:t>
            </a:r>
          </a:p>
          <a:p>
            <a:r>
              <a:rPr lang="en-US" dirty="0" smtClean="0"/>
              <a:t>A framework for running and evaluating these algorithms is under development</a:t>
            </a:r>
          </a:p>
          <a:p>
            <a:pPr lvl="1"/>
            <a:r>
              <a:rPr lang="en-US" dirty="0" smtClean="0"/>
              <a:t>Short term: Standardize and make available in SVN</a:t>
            </a:r>
          </a:p>
          <a:p>
            <a:pPr lvl="1"/>
            <a:r>
              <a:rPr lang="en-US" dirty="0" smtClean="0"/>
              <a:t>Future: Integration with other infrastructure (Event Dispatcher), execution on GPUs &amp; Compute Nodes</a:t>
            </a:r>
          </a:p>
          <a:p>
            <a:pPr lvl="1"/>
            <a:r>
              <a:rPr lang="en-US" dirty="0" smtClean="0"/>
              <a:t>Other detectors easily integrated (forward tracking?)</a:t>
            </a:r>
          </a:p>
          <a:p>
            <a:r>
              <a:rPr lang="en-US" dirty="0" smtClean="0"/>
              <a:t>We look forward to contributions from many others!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GSI, 11 Dec. 2012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Sean Dobbs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80E5409-B0F1-4AE3-80A2-BEE47F8135A0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572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86868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Motivation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PANDA is planned to run with a quasi-continuous beam and </a:t>
            </a:r>
            <a:r>
              <a:rPr lang="en-US" sz="2400" dirty="0" err="1" smtClean="0"/>
              <a:t>triggerless</a:t>
            </a:r>
            <a:r>
              <a:rPr lang="en-US" sz="2400" dirty="0" smtClean="0"/>
              <a:t> readout at high rate  (up to 2x10</a:t>
            </a:r>
            <a:r>
              <a:rPr lang="en-US" sz="2400" baseline="30000" dirty="0" smtClean="0"/>
              <a:t>7</a:t>
            </a:r>
            <a:r>
              <a:rPr lang="en-US" sz="2400" dirty="0" smtClean="0"/>
              <a:t> events/s)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“Interesting” events are many orders of magnitude more rare than </a:t>
            </a:r>
            <a:r>
              <a:rPr lang="en-US" sz="2400" dirty="0" smtClean="0"/>
              <a:t>the </a:t>
            </a:r>
            <a:r>
              <a:rPr lang="en-US" sz="2400" dirty="0" smtClean="0"/>
              <a:t>“uninteresting” events, but often have similar t</a:t>
            </a:r>
            <a:r>
              <a:rPr lang="en-US" sz="2400" dirty="0" smtClean="0"/>
              <a:t>opologies.</a:t>
            </a:r>
          </a:p>
          <a:p>
            <a:pPr eaLnBrk="1" hangingPunct="1"/>
            <a:r>
              <a:rPr lang="en-US" sz="2400" dirty="0" smtClean="0"/>
              <a:t>Software trigger needs well reconstructed tracks</a:t>
            </a:r>
          </a:p>
          <a:p>
            <a:pPr eaLnBrk="1" hangingPunct="1"/>
            <a:r>
              <a:rPr lang="en-US" sz="2400" dirty="0" smtClean="0"/>
              <a:t>This creates a demanding situation for online tracking</a:t>
            </a:r>
            <a:endParaRPr lang="en-US" sz="2400" dirty="0" smtClean="0"/>
          </a:p>
          <a:p>
            <a:pPr lvl="1"/>
            <a:r>
              <a:rPr lang="en-US" sz="2000" dirty="0"/>
              <a:t>Needs to be robust against low-</a:t>
            </a:r>
            <a:r>
              <a:rPr lang="en-US" sz="2000" dirty="0" err="1"/>
              <a:t>p</a:t>
            </a:r>
            <a:r>
              <a:rPr lang="en-US" sz="2000" baseline="-25000" dirty="0" err="1"/>
              <a:t>T</a:t>
            </a:r>
            <a:r>
              <a:rPr lang="en-US" sz="2000" dirty="0"/>
              <a:t> tracks, displaced vertices, decays-in-flight, etc.</a:t>
            </a:r>
          </a:p>
          <a:p>
            <a:pPr lvl="1"/>
            <a:r>
              <a:rPr lang="en-US" sz="2000" dirty="0"/>
              <a:t>Need to determine which particles come from which </a:t>
            </a:r>
            <a:r>
              <a:rPr lang="en-US" sz="2000" dirty="0" smtClean="0"/>
              <a:t>event.</a:t>
            </a:r>
            <a:endParaRPr lang="en-US" sz="24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GSI, 11 Dec. 2012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Sean Dobbs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80E5409-B0F1-4AE3-80A2-BEE47F8135A0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Setting the Scale of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LHCb</a:t>
            </a:r>
            <a:endParaRPr lang="en-US" dirty="0" smtClean="0"/>
          </a:p>
          <a:p>
            <a:pPr lvl="1"/>
            <a:r>
              <a:rPr lang="en-US" dirty="0" err="1" smtClean="0"/>
              <a:t>pp</a:t>
            </a:r>
            <a:r>
              <a:rPr lang="en-US" dirty="0" smtClean="0"/>
              <a:t> collisions, </a:t>
            </a:r>
            <a:r>
              <a:rPr lang="en-US" dirty="0" smtClean="0"/>
              <a:t>√s </a:t>
            </a:r>
            <a:r>
              <a:rPr lang="en-US" dirty="0" smtClean="0"/>
              <a:t>= 7(8) </a:t>
            </a:r>
            <a:r>
              <a:rPr lang="en-US" dirty="0" err="1" smtClean="0"/>
              <a:t>TeV</a:t>
            </a:r>
            <a:r>
              <a:rPr lang="en-US" dirty="0" smtClean="0"/>
              <a:t> @ 20 MHz</a:t>
            </a:r>
          </a:p>
          <a:p>
            <a:pPr lvl="1"/>
            <a:r>
              <a:rPr lang="en-US" dirty="0" smtClean="0"/>
              <a:t>Hardware L0 triggers on </a:t>
            </a:r>
            <a:r>
              <a:rPr lang="en-US" dirty="0" err="1" smtClean="0"/>
              <a:t>muons</a:t>
            </a:r>
            <a:r>
              <a:rPr lang="en-US" dirty="0" smtClean="0"/>
              <a:t>, calorimeter energy, reduces event rate to 1 MHz (limited by FEE, upgrade plans to read out at full rate)</a:t>
            </a:r>
          </a:p>
          <a:p>
            <a:pPr lvl="1"/>
            <a:r>
              <a:rPr lang="en-US" dirty="0" smtClean="0"/>
              <a:t>HLT runs offline algorithms (or slightly simplified versions) on &gt;15000 processors (&gt;25000 instances), reducing event rate to 3 kHz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GSI, 11 Dec. 2012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Sean Dobbs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80E5409-B0F1-4AE3-80A2-BEE47F8135A0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115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PANDA compare with </a:t>
            </a:r>
            <a:r>
              <a:rPr lang="en-US" dirty="0" err="1" smtClean="0"/>
              <a:t>LHCb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PANDA: </a:t>
            </a:r>
            <a:r>
              <a:rPr lang="en-US" dirty="0" err="1" smtClean="0"/>
              <a:t>pp</a:t>
            </a:r>
            <a:r>
              <a:rPr lang="en-US" dirty="0" smtClean="0"/>
              <a:t> </a:t>
            </a:r>
            <a:r>
              <a:rPr lang="en-US" dirty="0" smtClean="0"/>
              <a:t>collisions</a:t>
            </a:r>
            <a:r>
              <a:rPr lang="en-US" dirty="0" smtClean="0"/>
              <a:t>, √s </a:t>
            </a:r>
            <a:r>
              <a:rPr lang="en-US" dirty="0" smtClean="0"/>
              <a:t>= 2.5 – 5 </a:t>
            </a:r>
            <a:r>
              <a:rPr lang="en-US" dirty="0" err="1" smtClean="0"/>
              <a:t>GeV</a:t>
            </a:r>
            <a:endParaRPr lang="en-US" dirty="0"/>
          </a:p>
          <a:p>
            <a:pPr lvl="1"/>
            <a:r>
              <a:rPr lang="en-US" dirty="0" smtClean="0"/>
              <a:t>Event rate from FEE is an order of magnitude higher</a:t>
            </a:r>
          </a:p>
          <a:p>
            <a:pPr lvl="2"/>
            <a:r>
              <a:rPr lang="en-US" dirty="0" smtClean="0"/>
              <a:t>PANDA: 20 MHz, </a:t>
            </a:r>
            <a:r>
              <a:rPr lang="en-US" dirty="0" err="1" smtClean="0"/>
              <a:t>LHCb</a:t>
            </a:r>
            <a:r>
              <a:rPr lang="en-US" dirty="0" smtClean="0"/>
              <a:t> 1 MHz</a:t>
            </a:r>
          </a:p>
          <a:p>
            <a:pPr lvl="2"/>
            <a:r>
              <a:rPr lang="en-US" dirty="0" smtClean="0"/>
              <a:t>Individual channels in PANDA have &lt; 1 MHz</a:t>
            </a:r>
          </a:p>
          <a:p>
            <a:pPr lvl="1"/>
            <a:r>
              <a:rPr lang="en-US" dirty="0" smtClean="0"/>
              <a:t>Event complexity is an order of magnitude lower</a:t>
            </a:r>
          </a:p>
          <a:p>
            <a:pPr lvl="2"/>
            <a:r>
              <a:rPr lang="en-US" dirty="0" smtClean="0"/>
              <a:t>Average number of tracks/event: PANDA ~5, </a:t>
            </a:r>
            <a:r>
              <a:rPr lang="en-US" dirty="0" err="1" smtClean="0"/>
              <a:t>LHCb</a:t>
            </a:r>
            <a:r>
              <a:rPr lang="en-US" dirty="0" smtClean="0"/>
              <a:t> ~</a:t>
            </a:r>
            <a:r>
              <a:rPr lang="en-US" dirty="0" smtClean="0"/>
              <a:t>70</a:t>
            </a:r>
          </a:p>
          <a:p>
            <a:r>
              <a:rPr lang="en-US" dirty="0" smtClean="0"/>
              <a:t>Data rate for both experiments is comparable </a:t>
            </a:r>
            <a:endParaRPr lang="en-US" dirty="0" smtClean="0"/>
          </a:p>
          <a:p>
            <a:r>
              <a:rPr lang="en-US" dirty="0" smtClean="0"/>
              <a:t>PANDA has more </a:t>
            </a:r>
            <a:r>
              <a:rPr lang="en-US" dirty="0" smtClean="0"/>
              <a:t>complicated geometry</a:t>
            </a:r>
            <a:endParaRPr lang="en-US" dirty="0" smtClean="0"/>
          </a:p>
          <a:p>
            <a:pPr lvl="1"/>
            <a:r>
              <a:rPr lang="en-US" dirty="0" smtClean="0"/>
              <a:t>Target spectrometer in addition to forward spectrometer</a:t>
            </a:r>
          </a:p>
          <a:p>
            <a:r>
              <a:rPr lang="en-US" dirty="0" smtClean="0"/>
              <a:t>No a priori knowledge of event </a:t>
            </a:r>
            <a:r>
              <a:rPr lang="en-US" dirty="0" smtClean="0"/>
              <a:t>timing</a:t>
            </a:r>
          </a:p>
          <a:p>
            <a:r>
              <a:rPr lang="en-US" dirty="0" smtClean="0"/>
              <a:t>Comparable online processing resources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GSI, 11 Dec. 2012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Sean Dobbs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80E5409-B0F1-4AE3-80A2-BEE47F8135A0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383301" y="1676400"/>
            <a:ext cx="14369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9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Continuous Online </a:t>
            </a:r>
            <a:r>
              <a:rPr lang="en-US" dirty="0" smtClean="0"/>
              <a:t>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constraints on online tracking are:</a:t>
            </a:r>
            <a:endParaRPr lang="en-US" dirty="0" smtClean="0"/>
          </a:p>
          <a:p>
            <a:pPr lvl="1"/>
            <a:r>
              <a:rPr lang="en-US" dirty="0" err="1" smtClean="0"/>
              <a:t>Triggerless</a:t>
            </a:r>
            <a:r>
              <a:rPr lang="en-US" dirty="0" smtClean="0"/>
              <a:t> readout</a:t>
            </a:r>
          </a:p>
          <a:p>
            <a:pPr lvl="1"/>
            <a:r>
              <a:rPr lang="en-US" dirty="0" smtClean="0"/>
              <a:t>High event rate</a:t>
            </a:r>
          </a:p>
          <a:p>
            <a:pPr lvl="1"/>
            <a:r>
              <a:rPr lang="en-US" dirty="0" smtClean="0"/>
              <a:t>Continuous beam</a:t>
            </a:r>
          </a:p>
          <a:p>
            <a:pPr lvl="1"/>
            <a:r>
              <a:rPr lang="en-US" dirty="0" smtClean="0"/>
              <a:t>Different track </a:t>
            </a:r>
            <a:r>
              <a:rPr lang="en-US" dirty="0" smtClean="0"/>
              <a:t>topologies</a:t>
            </a:r>
          </a:p>
          <a:p>
            <a:r>
              <a:rPr lang="en-US" dirty="0" smtClean="0"/>
              <a:t>Various types of tracks must be reconstructed on a non-event-based, “continuous”, basis</a:t>
            </a:r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lgorithms should be selected which maximize </a:t>
            </a:r>
            <a:r>
              <a:rPr lang="en-US" dirty="0" smtClean="0"/>
              <a:t>speed </a:t>
            </a:r>
            <a:r>
              <a:rPr lang="en-US" dirty="0" smtClean="0"/>
              <a:t>and reconstruction efficiency</a:t>
            </a:r>
            <a:r>
              <a:rPr lang="en-US" dirty="0"/>
              <a:t> </a:t>
            </a:r>
            <a:r>
              <a:rPr lang="en-US" dirty="0" smtClean="0"/>
              <a:t>while using a reasonable amount of computing resources.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GSI, 11 Dec. 2012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Sean Dobbs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80E5409-B0F1-4AE3-80A2-BEE47F8135A0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477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Continuous Online Tracking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Algorithms must be tested with time-based simulations and benchmarked against key physics channels</a:t>
            </a:r>
          </a:p>
          <a:p>
            <a:r>
              <a:rPr lang="en-US" dirty="0" smtClean="0"/>
              <a:t>To this end, we have developed a prototype framework for running and evaluating tracking algorithms</a:t>
            </a:r>
          </a:p>
          <a:p>
            <a:pPr lvl="1"/>
            <a:r>
              <a:rPr lang="en-US" dirty="0" smtClean="0"/>
              <a:t>Tests continuous tracking data flow</a:t>
            </a:r>
          </a:p>
          <a:p>
            <a:pPr lvl="1"/>
            <a:r>
              <a:rPr lang="en-US" dirty="0" smtClean="0"/>
              <a:t>Development has focused on STT &amp; MVD detectors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GSI, 11 Dec. 2012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Sean Dobbs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80E5409-B0F1-4AE3-80A2-BEE47F8135A0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681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Framework for Algorithm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Reads in hits from time-based simulation</a:t>
            </a:r>
          </a:p>
          <a:p>
            <a:r>
              <a:rPr lang="en-US" dirty="0" smtClean="0"/>
              <a:t>Runs series of algorithms and keeps running track of results</a:t>
            </a:r>
          </a:p>
          <a:p>
            <a:pPr lvl="1"/>
            <a:r>
              <a:rPr lang="en-US" dirty="0" smtClean="0"/>
              <a:t>Hits </a:t>
            </a:r>
            <a:r>
              <a:rPr lang="en-US" dirty="0" smtClean="0">
                <a:sym typeface="Symbol"/>
              </a:rPr>
              <a:t> Tracks  Events</a:t>
            </a:r>
          </a:p>
          <a:p>
            <a:pPr lvl="1"/>
            <a:r>
              <a:rPr lang="en-US" dirty="0" smtClean="0">
                <a:sym typeface="Symbol"/>
              </a:rPr>
              <a:t>Standard classes are wrapped or extended to store online-specific information, e.g., t</a:t>
            </a:r>
            <a:r>
              <a:rPr lang="en-US" baseline="-25000" dirty="0" smtClean="0">
                <a:sym typeface="Symbol"/>
              </a:rPr>
              <a:t>0</a:t>
            </a:r>
            <a:endParaRPr lang="en-US" baseline="-25000" dirty="0" smtClean="0"/>
          </a:p>
          <a:p>
            <a:r>
              <a:rPr lang="en-US" dirty="0" err="1" smtClean="0"/>
              <a:t>FairRunAna</a:t>
            </a:r>
            <a:r>
              <a:rPr lang="en-US" dirty="0" smtClean="0"/>
              <a:t> handles ROOT I/O, geometry</a:t>
            </a:r>
          </a:p>
          <a:p>
            <a:pPr lvl="1"/>
            <a:r>
              <a:rPr lang="en-US" dirty="0" smtClean="0"/>
              <a:t>Most detectors do local clustering, simple geometry needed for straw tubes due to long drift times</a:t>
            </a:r>
          </a:p>
          <a:p>
            <a:r>
              <a:rPr lang="en-US" dirty="0" smtClean="0"/>
              <a:t>Simple event display to facilitate development</a:t>
            </a:r>
            <a:endParaRPr lang="en-US" dirty="0"/>
          </a:p>
          <a:p>
            <a:r>
              <a:rPr lang="en-US" dirty="0" smtClean="0"/>
              <a:t>Example: Triplet finder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GSI, 11 Dec. 2012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Sean Dobbs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80E5409-B0F1-4AE3-80A2-BEE47F8135A0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831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feil nach rechts 48"/>
          <p:cNvSpPr/>
          <p:nvPr/>
        </p:nvSpPr>
        <p:spPr>
          <a:xfrm rot="9551322">
            <a:off x="3584088" y="3022222"/>
            <a:ext cx="1785842" cy="423340"/>
          </a:xfrm>
          <a:prstGeom prst="rightArrow">
            <a:avLst/>
          </a:prstGeom>
          <a:solidFill>
            <a:srgbClr val="0193DE"/>
          </a:solidFill>
          <a:ln w="25400" cap="flat" cmpd="sng" algn="ctr">
            <a:solidFill>
              <a:srgbClr val="0193D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81660" y="3018140"/>
            <a:ext cx="1843180" cy="353021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400" dirty="0" smtClean="0"/>
          </a:p>
          <a:p>
            <a:pPr algn="ctr">
              <a:lnSpc>
                <a:spcPct val="150000"/>
              </a:lnSpc>
            </a:pPr>
            <a:r>
              <a:rPr lang="en-US" sz="2400" dirty="0" smtClean="0"/>
              <a:t>Hits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 smtClean="0"/>
              <a:t>Tracklets</a:t>
            </a:r>
            <a:endParaRPr lang="en-US" sz="2400" dirty="0" smtClean="0"/>
          </a:p>
          <a:p>
            <a:pPr algn="ctr">
              <a:lnSpc>
                <a:spcPct val="150000"/>
              </a:lnSpc>
            </a:pPr>
            <a:r>
              <a:rPr lang="en-US" sz="2400" dirty="0" smtClean="0"/>
              <a:t>Tracks</a:t>
            </a:r>
            <a:endParaRPr lang="en-US" sz="2400" dirty="0"/>
          </a:p>
          <a:p>
            <a:pPr algn="ctr">
              <a:lnSpc>
                <a:spcPct val="150000"/>
              </a:lnSpc>
            </a:pPr>
            <a:r>
              <a:rPr lang="en-US" sz="2400" dirty="0" smtClean="0"/>
              <a:t>Events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228600" y="341784"/>
            <a:ext cx="8661703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bgerundetes Rechteck 47"/>
          <p:cNvSpPr/>
          <p:nvPr/>
        </p:nvSpPr>
        <p:spPr>
          <a:xfrm>
            <a:off x="6324601" y="595352"/>
            <a:ext cx="2362199" cy="115212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solidFill>
              <a:srgbClr val="49494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Sorting: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Arrival Time</a:t>
            </a:r>
            <a:r>
              <a:rPr kumimoji="0" lang="de-DE" sz="18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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    Hit Time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hteck 7"/>
          <p:cNvSpPr/>
          <p:nvPr/>
        </p:nvSpPr>
        <p:spPr>
          <a:xfrm>
            <a:off x="459560" y="684312"/>
            <a:ext cx="1944216" cy="6480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solidFill>
              <a:srgbClr val="49494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Detector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Hits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hteck 10"/>
          <p:cNvSpPr/>
          <p:nvPr/>
        </p:nvSpPr>
        <p:spPr>
          <a:xfrm>
            <a:off x="556914" y="782939"/>
            <a:ext cx="1944216" cy="6480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solidFill>
              <a:srgbClr val="49494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Detector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Hits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hteck 11"/>
          <p:cNvSpPr/>
          <p:nvPr/>
        </p:nvSpPr>
        <p:spPr>
          <a:xfrm>
            <a:off x="662715" y="900336"/>
            <a:ext cx="1944216" cy="6480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solidFill>
              <a:srgbClr val="49494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Detector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Hits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442031" y="684312"/>
            <a:ext cx="360040" cy="1008112"/>
            <a:chOff x="6658055" y="648308"/>
            <a:chExt cx="360040" cy="1008112"/>
          </a:xfrm>
        </p:grpSpPr>
        <p:sp>
          <p:nvSpPr>
            <p:cNvPr id="10" name="Rechteck 14"/>
            <p:cNvSpPr/>
            <p:nvPr/>
          </p:nvSpPr>
          <p:spPr>
            <a:xfrm>
              <a:off x="6658055" y="648308"/>
              <a:ext cx="144016" cy="14401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hteck 15"/>
            <p:cNvSpPr/>
            <p:nvPr/>
          </p:nvSpPr>
          <p:spPr>
            <a:xfrm>
              <a:off x="6658055" y="864332"/>
              <a:ext cx="144016" cy="14401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Rechteck 16"/>
            <p:cNvSpPr/>
            <p:nvPr/>
          </p:nvSpPr>
          <p:spPr>
            <a:xfrm>
              <a:off x="6658055" y="1080356"/>
              <a:ext cx="144016" cy="14401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Rechteck 17"/>
            <p:cNvSpPr/>
            <p:nvPr/>
          </p:nvSpPr>
          <p:spPr>
            <a:xfrm>
              <a:off x="6658055" y="1296380"/>
              <a:ext cx="144016" cy="14401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Rechteck 18"/>
            <p:cNvSpPr/>
            <p:nvPr/>
          </p:nvSpPr>
          <p:spPr>
            <a:xfrm>
              <a:off x="6874079" y="648308"/>
              <a:ext cx="144016" cy="14401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Rechteck 19"/>
            <p:cNvSpPr/>
            <p:nvPr/>
          </p:nvSpPr>
          <p:spPr>
            <a:xfrm>
              <a:off x="6874079" y="864332"/>
              <a:ext cx="144016" cy="14401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Rechteck 20"/>
            <p:cNvSpPr/>
            <p:nvPr/>
          </p:nvSpPr>
          <p:spPr>
            <a:xfrm>
              <a:off x="6874079" y="1080356"/>
              <a:ext cx="144016" cy="14401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Rechteck 21"/>
            <p:cNvSpPr/>
            <p:nvPr/>
          </p:nvSpPr>
          <p:spPr>
            <a:xfrm>
              <a:off x="6874079" y="1296380"/>
              <a:ext cx="144016" cy="14401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Rechteck 22"/>
            <p:cNvSpPr/>
            <p:nvPr/>
          </p:nvSpPr>
          <p:spPr>
            <a:xfrm>
              <a:off x="6658055" y="1512404"/>
              <a:ext cx="144016" cy="14401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Rechteck 23"/>
            <p:cNvSpPr/>
            <p:nvPr/>
          </p:nvSpPr>
          <p:spPr>
            <a:xfrm>
              <a:off x="6874079" y="1512404"/>
              <a:ext cx="144016" cy="14401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 rot="5400000">
            <a:off x="2523230" y="3266234"/>
            <a:ext cx="360040" cy="1008112"/>
            <a:chOff x="553993" y="5620735"/>
            <a:chExt cx="360040" cy="1008112"/>
          </a:xfrm>
        </p:grpSpPr>
        <p:sp>
          <p:nvSpPr>
            <p:cNvPr id="23" name="Rechteck 27"/>
            <p:cNvSpPr/>
            <p:nvPr/>
          </p:nvSpPr>
          <p:spPr>
            <a:xfrm>
              <a:off x="553993" y="5620735"/>
              <a:ext cx="144016" cy="144016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Rechteck 28"/>
            <p:cNvSpPr/>
            <p:nvPr/>
          </p:nvSpPr>
          <p:spPr>
            <a:xfrm>
              <a:off x="553993" y="5836759"/>
              <a:ext cx="144016" cy="14401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Rechteck 29"/>
            <p:cNvSpPr/>
            <p:nvPr/>
          </p:nvSpPr>
          <p:spPr>
            <a:xfrm>
              <a:off x="553993" y="6052783"/>
              <a:ext cx="144016" cy="144016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Rechteck 31"/>
            <p:cNvSpPr/>
            <p:nvPr/>
          </p:nvSpPr>
          <p:spPr>
            <a:xfrm>
              <a:off x="770017" y="5620735"/>
              <a:ext cx="144016" cy="144016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Rechteck 32"/>
            <p:cNvSpPr/>
            <p:nvPr/>
          </p:nvSpPr>
          <p:spPr>
            <a:xfrm>
              <a:off x="770017" y="5836759"/>
              <a:ext cx="144016" cy="14401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Rechteck 33"/>
            <p:cNvSpPr/>
            <p:nvPr/>
          </p:nvSpPr>
          <p:spPr>
            <a:xfrm>
              <a:off x="770017" y="6052783"/>
              <a:ext cx="144016" cy="14401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Rechteck 34"/>
            <p:cNvSpPr/>
            <p:nvPr/>
          </p:nvSpPr>
          <p:spPr>
            <a:xfrm>
              <a:off x="553993" y="6268807"/>
              <a:ext cx="144016" cy="144016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Rechteck 35"/>
            <p:cNvSpPr/>
            <p:nvPr/>
          </p:nvSpPr>
          <p:spPr>
            <a:xfrm>
              <a:off x="770017" y="6268807"/>
              <a:ext cx="144016" cy="14401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Rechteck 36"/>
            <p:cNvSpPr/>
            <p:nvPr/>
          </p:nvSpPr>
          <p:spPr>
            <a:xfrm>
              <a:off x="553993" y="6484831"/>
              <a:ext cx="144016" cy="14401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Rechteck 37"/>
            <p:cNvSpPr/>
            <p:nvPr/>
          </p:nvSpPr>
          <p:spPr>
            <a:xfrm>
              <a:off x="770017" y="6484831"/>
              <a:ext cx="144016" cy="144016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3" name="Abgerundetes Rechteck 44"/>
          <p:cNvSpPr/>
          <p:nvPr/>
        </p:nvSpPr>
        <p:spPr>
          <a:xfrm>
            <a:off x="7342173" y="4950399"/>
            <a:ext cx="1528191" cy="78683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solidFill>
              <a:srgbClr val="49494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Software</a:t>
            </a:r>
            <a:r>
              <a:rPr kumimoji="0" lang="de-DE" sz="20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Trigger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Pfeil nach rechts 48"/>
          <p:cNvSpPr/>
          <p:nvPr/>
        </p:nvSpPr>
        <p:spPr>
          <a:xfrm>
            <a:off x="2631242" y="921509"/>
            <a:ext cx="766008" cy="484632"/>
          </a:xfrm>
          <a:prstGeom prst="rightArrow">
            <a:avLst/>
          </a:prstGeom>
          <a:solidFill>
            <a:srgbClr val="0193DE"/>
          </a:solidFill>
          <a:ln w="25400" cap="flat" cmpd="sng" algn="ctr">
            <a:solidFill>
              <a:srgbClr val="0193D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Pfeil nach rechts 49"/>
          <p:cNvSpPr/>
          <p:nvPr/>
        </p:nvSpPr>
        <p:spPr>
          <a:xfrm>
            <a:off x="5613400" y="921508"/>
            <a:ext cx="685800" cy="554891"/>
          </a:xfrm>
          <a:prstGeom prst="rightArrow">
            <a:avLst/>
          </a:prstGeom>
          <a:solidFill>
            <a:srgbClr val="0193DE"/>
          </a:solidFill>
          <a:ln w="25400" cap="flat" cmpd="sng" algn="ctr">
            <a:solidFill>
              <a:srgbClr val="0193D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14034" y="1676653"/>
            <a:ext cx="5930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Time Ordered Simulation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166925" y="2620931"/>
            <a:ext cx="3354979" cy="61296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Functor</a:t>
            </a:r>
            <a:r>
              <a:rPr lang="en-US" sz="2400" dirty="0" smtClean="0"/>
              <a:t>-based Reader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1296646" y="2556474"/>
            <a:ext cx="2669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PndOnlineManager</a:t>
            </a:r>
            <a:endParaRPr lang="en-US" sz="2400" b="1" dirty="0"/>
          </a:p>
        </p:txBody>
      </p:sp>
      <p:sp>
        <p:nvSpPr>
          <p:cNvPr id="41" name="Pfeil nach rechts 48"/>
          <p:cNvSpPr/>
          <p:nvPr/>
        </p:nvSpPr>
        <p:spPr>
          <a:xfrm rot="5400000">
            <a:off x="7185168" y="1932560"/>
            <a:ext cx="819147" cy="484632"/>
          </a:xfrm>
          <a:prstGeom prst="rightArrow">
            <a:avLst/>
          </a:prstGeom>
          <a:solidFill>
            <a:srgbClr val="0193DE"/>
          </a:solidFill>
          <a:ln w="25400" cap="flat" cmpd="sng" algn="ctr">
            <a:solidFill>
              <a:srgbClr val="0193D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Abgerundetes Rechteck 46"/>
          <p:cNvSpPr/>
          <p:nvPr/>
        </p:nvSpPr>
        <p:spPr>
          <a:xfrm>
            <a:off x="3419872" y="703717"/>
            <a:ext cx="2168566" cy="86409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solidFill>
              <a:srgbClr val="49494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Cluster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Finding</a:t>
            </a: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Hit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Building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Pfeil nach rechts 48"/>
          <p:cNvSpPr/>
          <p:nvPr/>
        </p:nvSpPr>
        <p:spPr>
          <a:xfrm>
            <a:off x="3639913" y="5277436"/>
            <a:ext cx="3682525" cy="408432"/>
          </a:xfrm>
          <a:prstGeom prst="rightArrow">
            <a:avLst/>
          </a:prstGeom>
          <a:solidFill>
            <a:srgbClr val="0193DE"/>
          </a:solidFill>
          <a:ln w="25400" cap="flat" cmpd="sng" algn="ctr">
            <a:solidFill>
              <a:srgbClr val="0193D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3639913" y="3822091"/>
            <a:ext cx="2903691" cy="1239988"/>
            <a:chOff x="3639913" y="3865412"/>
            <a:chExt cx="2903691" cy="1239988"/>
          </a:xfrm>
        </p:grpSpPr>
        <p:sp>
          <p:nvSpPr>
            <p:cNvPr id="44" name="Rounded Rectangle 43"/>
            <p:cNvSpPr/>
            <p:nvPr/>
          </p:nvSpPr>
          <p:spPr>
            <a:xfrm>
              <a:off x="4257604" y="3865412"/>
              <a:ext cx="1676400" cy="630388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410004" y="4017812"/>
              <a:ext cx="1676400" cy="630388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4562404" y="4170212"/>
              <a:ext cx="1676400" cy="630388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4714804" y="4322612"/>
              <a:ext cx="1676400" cy="630388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867204" y="4475012"/>
              <a:ext cx="1676400" cy="630388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Reconstruction Algorithms</a:t>
              </a:r>
              <a:endParaRPr lang="en-US" dirty="0"/>
            </a:p>
          </p:txBody>
        </p:sp>
        <p:sp>
          <p:nvSpPr>
            <p:cNvPr id="49" name="Left-Right Arrow 48"/>
            <p:cNvSpPr/>
            <p:nvPr/>
          </p:nvSpPr>
          <p:spPr>
            <a:xfrm>
              <a:off x="3639913" y="3958738"/>
              <a:ext cx="592997" cy="142244"/>
            </a:xfrm>
            <a:prstGeom prst="leftRightArrow">
              <a:avLst/>
            </a:prstGeom>
            <a:solidFill>
              <a:srgbClr val="0193DE"/>
            </a:solidFill>
            <a:ln w="25400" cap="flat" cmpd="sng" algn="ctr">
              <a:solidFill>
                <a:srgbClr val="0193DE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0" name="Left-Right Arrow 49"/>
            <p:cNvSpPr/>
            <p:nvPr/>
          </p:nvSpPr>
          <p:spPr>
            <a:xfrm>
              <a:off x="3639913" y="4172999"/>
              <a:ext cx="737777" cy="142244"/>
            </a:xfrm>
            <a:prstGeom prst="leftRightArrow">
              <a:avLst/>
            </a:prstGeom>
            <a:solidFill>
              <a:srgbClr val="0193DE"/>
            </a:solidFill>
            <a:ln w="25400" cap="flat" cmpd="sng" algn="ctr">
              <a:solidFill>
                <a:srgbClr val="0193DE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1" name="Left-Right Arrow 50"/>
            <p:cNvSpPr/>
            <p:nvPr/>
          </p:nvSpPr>
          <p:spPr>
            <a:xfrm>
              <a:off x="3639913" y="4387260"/>
              <a:ext cx="897797" cy="142244"/>
            </a:xfrm>
            <a:prstGeom prst="leftRightArrow">
              <a:avLst/>
            </a:prstGeom>
            <a:solidFill>
              <a:srgbClr val="0193DE"/>
            </a:solidFill>
            <a:ln w="25400" cap="flat" cmpd="sng" algn="ctr">
              <a:solidFill>
                <a:srgbClr val="0193DE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2" name="Left-Right Arrow 51"/>
            <p:cNvSpPr/>
            <p:nvPr/>
          </p:nvSpPr>
          <p:spPr>
            <a:xfrm>
              <a:off x="3639913" y="4601521"/>
              <a:ext cx="1046883" cy="142244"/>
            </a:xfrm>
            <a:prstGeom prst="leftRightArrow">
              <a:avLst/>
            </a:prstGeom>
            <a:solidFill>
              <a:srgbClr val="0193DE"/>
            </a:solidFill>
            <a:ln w="25400" cap="flat" cmpd="sng" algn="ctr">
              <a:solidFill>
                <a:srgbClr val="0193DE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3" name="Left-Right Arrow 52"/>
            <p:cNvSpPr/>
            <p:nvPr/>
          </p:nvSpPr>
          <p:spPr>
            <a:xfrm>
              <a:off x="3639913" y="4815781"/>
              <a:ext cx="1191167" cy="142244"/>
            </a:xfrm>
            <a:prstGeom prst="leftRightArrow">
              <a:avLst/>
            </a:prstGeom>
            <a:solidFill>
              <a:srgbClr val="0193DE"/>
            </a:solidFill>
            <a:ln w="25400" cap="flat" cmpd="sng" algn="ctr">
              <a:solidFill>
                <a:srgbClr val="0193DE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6120302" y="3789825"/>
            <a:ext cx="1210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FairTask</a:t>
            </a:r>
            <a:r>
              <a:rPr lang="en-US" dirty="0"/>
              <a:t>)</a:t>
            </a:r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E56D6-2311-406B-97BD-DB769865FD29}" type="slidenum">
              <a:rPr lang="en-US" smtClean="0"/>
              <a:t>8</a:t>
            </a:fld>
            <a:endParaRPr lang="en-US"/>
          </a:p>
        </p:txBody>
      </p:sp>
      <p:sp>
        <p:nvSpPr>
          <p:cNvPr id="59" name="Pfeil nach rechts 48"/>
          <p:cNvSpPr/>
          <p:nvPr/>
        </p:nvSpPr>
        <p:spPr>
          <a:xfrm>
            <a:off x="3624840" y="5970154"/>
            <a:ext cx="2065491" cy="408432"/>
          </a:xfrm>
          <a:prstGeom prst="rightArrow">
            <a:avLst/>
          </a:prstGeom>
          <a:solidFill>
            <a:srgbClr val="0193DE"/>
          </a:solidFill>
          <a:ln w="25400" cap="flat" cmpd="sng" algn="ctr">
            <a:solidFill>
              <a:srgbClr val="0193D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Abgerundetes Rechteck 44"/>
          <p:cNvSpPr/>
          <p:nvPr/>
        </p:nvSpPr>
        <p:spPr>
          <a:xfrm>
            <a:off x="5690331" y="5879740"/>
            <a:ext cx="1617033" cy="825964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solidFill>
              <a:srgbClr val="49494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Event</a:t>
            </a:r>
            <a:r>
              <a:rPr kumimoji="0" lang="de-DE" sz="20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Display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70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GSI, 11 Dec.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Sean Dobbs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E56D6-2311-406B-97BD-DB769865FD29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17246</TotalTime>
  <Words>662</Words>
  <Application>Microsoft Office PowerPoint</Application>
  <PresentationFormat>On-screen Show (4:3)</PresentationFormat>
  <Paragraphs>109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Median</vt:lpstr>
      <vt:lpstr>Continuous Online Tracking FRAMEWORK</vt:lpstr>
      <vt:lpstr>Motivation</vt:lpstr>
      <vt:lpstr>Setting the Scale of the Problem</vt:lpstr>
      <vt:lpstr>How does PANDA compare with LHCb?</vt:lpstr>
      <vt:lpstr>Continuous Online Tracking</vt:lpstr>
      <vt:lpstr>Continuous Online Tracking Framework</vt:lpstr>
      <vt:lpstr>Framework for Algorithm Development</vt:lpstr>
      <vt:lpstr>PowerPoint Presentation</vt:lpstr>
      <vt:lpstr>PowerPoint Presentation</vt:lpstr>
      <vt:lpstr>Summary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</dc:creator>
  <cp:lastModifiedBy>Sean</cp:lastModifiedBy>
  <cp:revision>35</cp:revision>
  <dcterms:created xsi:type="dcterms:W3CDTF">2012-11-22T10:00:27Z</dcterms:created>
  <dcterms:modified xsi:type="dcterms:W3CDTF">2012-12-10T16:10:21Z</dcterms:modified>
</cp:coreProperties>
</file>