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274" r:id="rId5"/>
    <p:sldId id="268" r:id="rId6"/>
    <p:sldId id="275" r:id="rId7"/>
    <p:sldId id="289" r:id="rId8"/>
    <p:sldId id="276" r:id="rId9"/>
    <p:sldId id="269" r:id="rId10"/>
    <p:sldId id="278" r:id="rId11"/>
    <p:sldId id="288" r:id="rId12"/>
    <p:sldId id="270" r:id="rId13"/>
    <p:sldId id="267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CDDC"/>
    <a:srgbClr val="824D91"/>
    <a:srgbClr val="0000FF"/>
    <a:srgbClr val="FFC000"/>
    <a:srgbClr val="FFF2CC"/>
    <a:srgbClr val="ED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75029" autoAdjust="0"/>
  </p:normalViewPr>
  <p:slideViewPr>
    <p:cSldViewPr snapToGrid="0">
      <p:cViewPr varScale="1">
        <p:scale>
          <a:sx n="85" d="100"/>
          <a:sy n="85" d="100"/>
        </p:scale>
        <p:origin x="199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3E363-77C1-4C67-9586-AC23F6882A98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613A3-8E57-4276-9CEC-6890F65EFF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956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763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92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140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331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82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48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9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845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827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27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681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80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987540" y="2468880"/>
            <a:ext cx="5204460" cy="4241384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6562534"/>
            <a:ext cx="12192000" cy="295461"/>
          </a:xfrm>
          <a:prstGeom prst="rect">
            <a:avLst/>
          </a:prstGeom>
          <a:solidFill>
            <a:srgbClr val="703381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70587"/>
            <a:ext cx="9144000" cy="181209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76169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530091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fld id="{428E9495-8BA0-4B0E-B0BA-5C00D9F0B2FA}" type="datetime3">
              <a:rPr lang="en-US" altLang="zh-CN" smtClean="0"/>
              <a:t>5 June 2024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530091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/>
              <a:t>CBM-TOF MRPC2 PRR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530091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5" y="-1976"/>
            <a:ext cx="788952" cy="7901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>
            <a:fillRect/>
          </a:stretch>
        </p:blipFill>
        <p:spPr>
          <a:xfrm>
            <a:off x="880467" y="0"/>
            <a:ext cx="3751580" cy="782147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819828"/>
            <a:ext cx="8435202" cy="0"/>
          </a:xfrm>
          <a:prstGeom prst="line">
            <a:avLst/>
          </a:prstGeom>
          <a:ln w="38100">
            <a:gradFill>
              <a:gsLst>
                <a:gs pos="78000">
                  <a:srgbClr val="C8B0CF"/>
                </a:gs>
                <a:gs pos="0">
                  <a:srgbClr val="713282"/>
                </a:gs>
                <a:gs pos="10000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A16-CBC0-4D4C-A8EE-721ED842610A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223D-CC03-4A88-BAEE-D67962D22414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9527" y="52861"/>
            <a:ext cx="11466838" cy="62194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9526" y="890494"/>
            <a:ext cx="11466839" cy="52317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674804"/>
            <a:ext cx="6168571" cy="0"/>
          </a:xfrm>
          <a:prstGeom prst="line">
            <a:avLst/>
          </a:prstGeom>
          <a:ln w="38100">
            <a:gradFill>
              <a:gsLst>
                <a:gs pos="78000">
                  <a:srgbClr val="C8B0CF"/>
                </a:gs>
                <a:gs pos="0">
                  <a:srgbClr val="713282"/>
                </a:gs>
                <a:gs pos="10000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6545943"/>
            <a:ext cx="12192000" cy="312051"/>
          </a:xfrm>
          <a:prstGeom prst="rect">
            <a:avLst/>
          </a:prstGeom>
          <a:solidFill>
            <a:srgbClr val="70338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522834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fld id="{099119B0-FF27-4AFD-AA1E-BF80E241BFBA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522834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522834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E1E8-43A1-40B0-97DE-7DB86F3B0E35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B572-0241-4807-A033-96093EF27E6A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F7B0-C943-4F98-94BC-AF7E6901C8DD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3C18-6892-4162-844D-6480E82DB2F2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6545943"/>
            <a:ext cx="12192000" cy="312051"/>
          </a:xfrm>
          <a:prstGeom prst="rect">
            <a:avLst/>
          </a:prstGeom>
          <a:solidFill>
            <a:srgbClr val="70338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516933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fld id="{0B0EFA99-368F-426F-B745-EA132939060D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516933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516933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4997-D9F9-4C55-B847-383BAEA0AE13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8EDC-54EA-4390-BF52-D26AAEE9C3C9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6911C-9646-4DA5-9802-74664967DDC0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9082" y="1845138"/>
            <a:ext cx="9502588" cy="1599251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Counter Production Readiness Review (PRR)</a:t>
            </a:r>
            <a:br>
              <a:rPr lang="en-US" altLang="zh-CN" sz="3600" dirty="0"/>
            </a:br>
            <a:r>
              <a:rPr lang="en-US" altLang="zh-CN" sz="3600" dirty="0"/>
              <a:t>of MRPC2 Detector in CBM-TOF System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46536" y="3855871"/>
            <a:ext cx="8107680" cy="777240"/>
          </a:xfrm>
          <a:noFill/>
        </p:spPr>
        <p:txBody>
          <a:bodyPr>
            <a:normAutofit/>
          </a:bodyPr>
          <a:lstStyle/>
          <a:p>
            <a:r>
              <a:rPr lang="en-US" dirty="0"/>
              <a:t>Kai Sun, </a:t>
            </a:r>
            <a:r>
              <a:rPr dirty="0"/>
              <a:t>Yi Wang, </a:t>
            </a:r>
            <a:r>
              <a:rPr lang="en-US" dirty="0"/>
              <a:t>Ingo </a:t>
            </a:r>
            <a:r>
              <a:rPr lang="en-US" dirty="0" err="1"/>
              <a:t>Deppner</a:t>
            </a:r>
            <a:endParaRPr dirty="0"/>
          </a:p>
          <a:p>
            <a:r>
              <a:rPr lang="en-US" altLang="zh-CN" dirty="0"/>
              <a:t>Tsinghua University, Beijing, China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E435-44E2-4C31-A4FE-F2F4B4DA37B8}" type="datetime3">
              <a:rPr lang="en-US" altLang="zh-CN" smtClean="0"/>
              <a:t>5 June 2024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</a:t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0234930" y="0"/>
            <a:ext cx="1957070" cy="818515"/>
            <a:chOff x="15110" y="240"/>
            <a:chExt cx="3411" cy="1426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110" y="240"/>
              <a:ext cx="1009" cy="142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19" y="240"/>
              <a:ext cx="2402" cy="14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D24A6E-7543-49D4-8977-379F50893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QA </a:t>
            </a:r>
            <a:r>
              <a:rPr lang="zh-CN" altLang="en-US" dirty="0"/>
              <a:t>＆ </a:t>
            </a:r>
            <a:r>
              <a:rPr lang="en-US" altLang="zh-CN" dirty="0"/>
              <a:t>QC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0B5A58-DB46-4802-8799-66B0E4A1B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27" y="686335"/>
            <a:ext cx="5766473" cy="788504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Dimensional inspection of key materials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DD3B15-7BC1-47E1-82A8-D6C31A00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534A-9215-4001-8C4D-784A0BBF8147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63F591-17D1-4522-A33D-A08B5EAE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A65252-211A-493B-9DB2-0B7DF875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239F801-B902-40B0-82AD-EA665ADBC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138" y="1082761"/>
            <a:ext cx="8167608" cy="52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7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4DB266-522E-4A16-98C5-D93D73D5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QA </a:t>
            </a:r>
            <a:r>
              <a:rPr lang="zh-CN" altLang="en-US" dirty="0"/>
              <a:t>＆ </a:t>
            </a:r>
            <a:r>
              <a:rPr lang="en-US" altLang="zh-CN" dirty="0"/>
              <a:t>QC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F3E1AA-EF02-4E60-BE93-381A96B7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0A6E-6ABB-4DDB-B6AD-C39D94D09470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C357D6-ECDD-4D79-A2A8-E11807E6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7A3B1B-D07B-4CDE-9A73-2855DC96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F29C46AF-05E4-43EB-AB91-621CADB75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26" y="887265"/>
            <a:ext cx="5245363" cy="498377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Other inspections</a:t>
            </a:r>
            <a:endParaRPr lang="zh-CN" altLang="en-US" sz="2400" dirty="0"/>
          </a:p>
        </p:txBody>
      </p:sp>
      <p:sp>
        <p:nvSpPr>
          <p:cNvPr id="8" name="内容占位符 12">
            <a:extLst>
              <a:ext uri="{FF2B5EF4-FFF2-40B4-BE49-F238E27FC236}">
                <a16:creationId xmlns:a16="http://schemas.microsoft.com/office/drawing/2014/main" id="{2324A8AD-A5A5-443E-BF11-23BD53683534}"/>
              </a:ext>
            </a:extLst>
          </p:cNvPr>
          <p:cNvSpPr txBox="1">
            <a:spLocks/>
          </p:cNvSpPr>
          <p:nvPr/>
        </p:nvSpPr>
        <p:spPr>
          <a:xfrm>
            <a:off x="329526" y="1385642"/>
            <a:ext cx="4758039" cy="473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Low resistive glass</a:t>
            </a:r>
          </a:p>
          <a:p>
            <a:pPr lvl="1"/>
            <a:r>
              <a:rPr lang="en-US" altLang="zh-CN" dirty="0"/>
              <a:t>Dark current smaller than 80nA under ±6000 V (spot test for each batch of glass)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Uniformity of the detector gas gap</a:t>
            </a:r>
          </a:p>
          <a:p>
            <a:pPr lvl="1"/>
            <a:r>
              <a:rPr lang="en-US" altLang="zh-CN" dirty="0"/>
              <a:t>directly observing gap with a digital microscope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Signal connection</a:t>
            </a:r>
          </a:p>
          <a:p>
            <a:pPr lvl="1"/>
            <a:r>
              <a:rPr lang="en-US" altLang="zh-CN" dirty="0"/>
              <a:t>Use a multimeter to test circuit connection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HV test and cosmic test for MRPC2 produced</a:t>
            </a:r>
          </a:p>
          <a:p>
            <a:pPr lvl="1"/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6D9ADE7-F04C-40E9-808D-C57B8945E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928" y="1685925"/>
            <a:ext cx="6229350" cy="348615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DF879F0-B981-43F2-92FF-00A100831AFE}"/>
              </a:ext>
            </a:extLst>
          </p:cNvPr>
          <p:cNvSpPr/>
          <p:nvPr/>
        </p:nvSpPr>
        <p:spPr>
          <a:xfrm>
            <a:off x="7498180" y="5172075"/>
            <a:ext cx="2224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MRPC gap image 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1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51E92-9B77-4C67-8DCC-4854C429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of MRPC2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16EC4DD-E816-48BA-BDA1-3D3D69D93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6" y="895533"/>
            <a:ext cx="5659534" cy="5232400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00A567-5CF7-4253-B172-ADB63A4B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220C-F079-427A-B23F-5FA58F81B5A9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D24496-581E-4DAA-98B4-88DE2C39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F1E813-4898-458A-A70A-8A4451C0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E2275FD-945C-470B-B352-8E23B0354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46" y="2113147"/>
            <a:ext cx="5820254" cy="368793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2F9DF22-0B01-447A-931D-B3ADDFDAB54C}"/>
              </a:ext>
            </a:extLst>
          </p:cNvPr>
          <p:cNvSpPr/>
          <p:nvPr/>
        </p:nvSpPr>
        <p:spPr>
          <a:xfrm>
            <a:off x="920087" y="5970448"/>
            <a:ext cx="469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dirty="0"/>
              <a:t>Efficiency distribution of an MRPC2 at </a:t>
            </a:r>
            <a:r>
              <a:rPr lang="en-US" altLang="zh-CN" dirty="0" err="1"/>
              <a:t>mTOF</a:t>
            </a:r>
            <a:endParaRPr lang="en-US" altLang="zh-CN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2B467C5-6FFC-40D8-A436-2A6E53231898}"/>
              </a:ext>
            </a:extLst>
          </p:cNvPr>
          <p:cNvSpPr/>
          <p:nvPr/>
        </p:nvSpPr>
        <p:spPr>
          <a:xfrm>
            <a:off x="7470165" y="5975250"/>
            <a:ext cx="3623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Time resolution of MRPC2 at </a:t>
            </a:r>
            <a:r>
              <a:rPr lang="en-US" altLang="zh-CN" dirty="0" err="1"/>
              <a:t>mTOF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4037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B568-57FA-4CDA-834E-BB1E19B7D8AD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11736" y="2274838"/>
            <a:ext cx="79685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/>
              <a:t>The first batch of mass production of</a:t>
            </a:r>
          </a:p>
          <a:p>
            <a:r>
              <a:rPr lang="en-US" altLang="zh-CN" sz="4000" b="1" i="1" dirty="0">
                <a:solidFill>
                  <a:srgbClr val="7030A0"/>
                </a:solidFill>
              </a:rPr>
              <a:t>75</a:t>
            </a:r>
            <a:r>
              <a:rPr lang="en-US" altLang="zh-CN" sz="4000" b="1" i="1" dirty="0"/>
              <a:t> MRPC2 has started.</a:t>
            </a:r>
          </a:p>
          <a:p>
            <a:r>
              <a:rPr lang="en-US" altLang="zh-CN" sz="4000" b="1" i="1" dirty="0">
                <a:solidFill>
                  <a:srgbClr val="824D91"/>
                </a:solidFill>
              </a:rPr>
              <a:t>Thank you!</a:t>
            </a:r>
          </a:p>
          <a:p>
            <a:r>
              <a:rPr lang="en-US" altLang="zh-CN" sz="2400" i="1" dirty="0"/>
              <a:t>yiwang@mail.tsinghua.edu.cn</a:t>
            </a:r>
            <a:endParaRPr lang="zh-CN" alt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800" dirty="0"/>
              <a:t>Introduction</a:t>
            </a:r>
          </a:p>
          <a:p>
            <a:endParaRPr lang="en-US" altLang="zh-CN" sz="2800" dirty="0"/>
          </a:p>
          <a:p>
            <a:r>
              <a:rPr lang="en-US" altLang="zh-CN" sz="2800" dirty="0"/>
              <a:t>Description of MRPC2</a:t>
            </a:r>
          </a:p>
          <a:p>
            <a:endParaRPr lang="en-US" altLang="zh-CN" sz="2800" dirty="0"/>
          </a:p>
          <a:p>
            <a:r>
              <a:rPr lang="en-US" altLang="zh-CN" sz="2800" dirty="0"/>
              <a:t>Material preparation of MRPC2</a:t>
            </a:r>
          </a:p>
          <a:p>
            <a:endParaRPr lang="en-US" altLang="zh-CN" sz="2800" dirty="0"/>
          </a:p>
          <a:p>
            <a:r>
              <a:rPr lang="en-US" altLang="zh-CN" sz="2800" dirty="0"/>
              <a:t>Production of MRPC2</a:t>
            </a:r>
          </a:p>
          <a:p>
            <a:endParaRPr lang="en-US" altLang="zh-CN" sz="2800" dirty="0"/>
          </a:p>
          <a:p>
            <a:r>
              <a:rPr lang="en-US" altLang="zh-CN" sz="2800" dirty="0"/>
              <a:t>QA </a:t>
            </a:r>
            <a:r>
              <a:rPr lang="zh-CN" altLang="en-US" sz="2800" dirty="0"/>
              <a:t>＆ </a:t>
            </a:r>
            <a:r>
              <a:rPr lang="en-US" altLang="zh-CN" sz="2800" dirty="0"/>
              <a:t>QC</a:t>
            </a:r>
          </a:p>
          <a:p>
            <a:endParaRPr lang="en-US" altLang="zh-CN" sz="2400" dirty="0"/>
          </a:p>
          <a:p>
            <a:r>
              <a:rPr lang="en-US" altLang="zh-CN" sz="2800" dirty="0"/>
              <a:t>Performance of MRPC2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3BE1-3807-4A0D-9879-9B3F2DA5F723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C3C77-BCB4-42A4-A6B9-0600A011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of CBM-TOF Wall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542E4172-91A7-4AFC-BCFD-06B5E4241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690" y="3864981"/>
            <a:ext cx="4664803" cy="2657853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B0786F-F1DC-45CD-8AD4-78C77469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B9B2-B21E-4CB0-A8AC-2EF52EEC354F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53625C-FAB9-47A8-88CA-A7B50AEC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421C71-A8C0-477A-800A-06D995C2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6AEC2BE-C307-4571-B689-6C0DE0EFEE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451" r="12598"/>
          <a:stretch/>
        </p:blipFill>
        <p:spPr>
          <a:xfrm>
            <a:off x="7474591" y="457631"/>
            <a:ext cx="4321774" cy="3413144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BB34D85E-8ED3-4474-94E2-57812A5F06AF}"/>
              </a:ext>
            </a:extLst>
          </p:cNvPr>
          <p:cNvSpPr txBox="1">
            <a:spLocks/>
          </p:cNvSpPr>
          <p:nvPr/>
        </p:nvSpPr>
        <p:spPr>
          <a:xfrm>
            <a:off x="329527" y="1249107"/>
            <a:ext cx="6171942" cy="5231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The CBM-TOF wall is subdivided into two parts called the inner wall and the outer wall: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sz="1800" dirty="0"/>
              <a:t>Inner wall: charged particle fluxes range between 5 kHz/cm</a:t>
            </a:r>
            <a:r>
              <a:rPr lang="en-US" altLang="zh-CN" sz="1800" baseline="30000" dirty="0"/>
              <a:t>2</a:t>
            </a:r>
            <a:r>
              <a:rPr lang="en-US" altLang="zh-CN" sz="1800" dirty="0"/>
              <a:t> and 30 kHz/cm</a:t>
            </a:r>
            <a:r>
              <a:rPr lang="en-US" altLang="zh-CN" sz="1800" baseline="30000" dirty="0"/>
              <a:t>2</a:t>
            </a:r>
            <a:r>
              <a:rPr lang="en-US" altLang="zh-CN" sz="1800" dirty="0"/>
              <a:t>.</a:t>
            </a:r>
            <a:br>
              <a:rPr lang="en-US" altLang="zh-CN" sz="1600" dirty="0"/>
            </a:br>
            <a:br>
              <a:rPr lang="en-US" altLang="zh-CN" sz="1600" dirty="0"/>
            </a:br>
            <a:br>
              <a:rPr lang="en-US" altLang="zh-CN" sz="1600" dirty="0"/>
            </a:br>
            <a:r>
              <a:rPr lang="en-US" altLang="zh-CN" sz="1800" dirty="0">
                <a:solidFill>
                  <a:srgbClr val="7030A0"/>
                </a:solidFill>
              </a:rPr>
              <a:t>Outer wall</a:t>
            </a:r>
            <a:r>
              <a:rPr lang="en-US" altLang="zh-CN" sz="1800" dirty="0"/>
              <a:t>: charged particle fluxes range between 0.1 kHz/cm</a:t>
            </a:r>
            <a:r>
              <a:rPr lang="en-US" altLang="zh-CN" sz="1800" baseline="30000" dirty="0"/>
              <a:t>2</a:t>
            </a:r>
            <a:r>
              <a:rPr lang="en-US" altLang="zh-CN" sz="1800" dirty="0"/>
              <a:t> and 5 kHz/cm</a:t>
            </a:r>
            <a:r>
              <a:rPr lang="en-US" altLang="zh-CN" sz="1800" baseline="30000" dirty="0"/>
              <a:t>2</a:t>
            </a:r>
            <a:r>
              <a:rPr lang="en-US" altLang="zh-CN" sz="1800" dirty="0"/>
              <a:t>.</a:t>
            </a:r>
            <a:endParaRPr lang="en-US" altLang="zh-CN" sz="2400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MRPC2 detectors belong to the outer wall and cover the area where the charged particle fluxes range between 1 kHz/cm</a:t>
            </a:r>
            <a:r>
              <a:rPr lang="en-US" altLang="zh-CN" baseline="30000" dirty="0"/>
              <a:t>2</a:t>
            </a:r>
            <a:r>
              <a:rPr lang="en-US" altLang="zh-CN" dirty="0"/>
              <a:t> and 5 kHz/cm</a:t>
            </a:r>
            <a:r>
              <a:rPr lang="en-US" altLang="zh-CN" baseline="30000" dirty="0"/>
              <a:t>2</a:t>
            </a:r>
            <a:r>
              <a:rPr lang="en-US" altLang="zh-CN" dirty="0"/>
              <a:t>.</a:t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11" name="AutoShape 2" descr="CBM-TOF wall.png">
            <a:extLst>
              <a:ext uri="{FF2B5EF4-FFF2-40B4-BE49-F238E27FC236}">
                <a16:creationId xmlns:a16="http://schemas.microsoft.com/office/drawing/2014/main" id="{B98FB13C-5BB2-4E57-B43A-AA68BD29DC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39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19447F-77A9-4DF3-9C98-5525C47E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of CBM-TOF Wall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776584-75B7-4C53-BA12-AF25129CF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32" y="1797107"/>
            <a:ext cx="6482335" cy="3263785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Requirements of MRPC2(Yellow Region) in CBM-TOF Wall: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Efficiency:  &gt; 95%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Time Resolution:  better than 80 </a:t>
            </a:r>
            <a:r>
              <a:rPr lang="en-US" altLang="zh-CN" dirty="0" err="1"/>
              <a:t>ps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Rate Capability:  </a:t>
            </a:r>
            <a:r>
              <a:rPr lang="zh-CN" altLang="en-US" dirty="0"/>
              <a:t>＞ </a:t>
            </a:r>
            <a:r>
              <a:rPr lang="en-US" altLang="zh-CN" dirty="0"/>
              <a:t>5 kHz/cm</a:t>
            </a:r>
            <a:r>
              <a:rPr lang="en-US" altLang="zh-CN" baseline="30000" dirty="0"/>
              <a:t>2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Granularity:  </a:t>
            </a:r>
            <a:r>
              <a:rPr lang="zh-CN" altLang="en-US" dirty="0"/>
              <a:t>＜ </a:t>
            </a:r>
            <a:r>
              <a:rPr lang="en-US" altLang="zh-CN" dirty="0"/>
              <a:t>30 cm</a:t>
            </a:r>
            <a:r>
              <a:rPr lang="en-US" altLang="zh-CN" baseline="30000" dirty="0"/>
              <a:t>2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C6484-347E-4958-9906-981097998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6088-E829-44D9-A9B4-642CA8EB7869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B3F9BD-45FB-4B69-9C8A-EC7DA83D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15DC18-F2A3-4A36-9F90-F4802BCC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06BCBFB-7545-4420-9EA8-7EF8ABCE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56" y="1516106"/>
            <a:ext cx="5382602" cy="38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8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4C74FB-852D-4B4A-9AD6-15BBBA9D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Description of MRPC2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246AF0-54BD-4FD3-A75B-63342C7C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3A1-86CC-4912-8247-9297A5DCE621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C982CC-032F-4F05-8BB3-58F8C57A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FF1AF1-F6ED-429B-8BD5-6ACDD99B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9FCEF3AA-C57E-4B67-B920-ACDFFFF04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7585"/>
            <a:ext cx="4356240" cy="621944"/>
          </a:xfrm>
        </p:spPr>
        <p:txBody>
          <a:bodyPr>
            <a:normAutofit fontScale="92500"/>
          </a:bodyPr>
          <a:lstStyle/>
          <a:p>
            <a:r>
              <a:rPr lang="en-US" altLang="zh-CN" sz="2400" dirty="0"/>
              <a:t>Main design parameters of MRPC2</a:t>
            </a:r>
            <a:endParaRPr lang="zh-CN" altLang="en-US" sz="2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37754AE-45AD-45D1-9B2A-054B37726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9" r="2059"/>
          <a:stretch/>
        </p:blipFill>
        <p:spPr>
          <a:xfrm>
            <a:off x="0" y="2390274"/>
            <a:ext cx="4438674" cy="28979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8E59446-5421-418A-9733-AB17143E9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857" y="1967853"/>
            <a:ext cx="5494567" cy="3342333"/>
          </a:xfrm>
          <a:prstGeom prst="rect">
            <a:avLst/>
          </a:prstGeom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A8503DBB-A0CB-4B1C-B30F-02F99E847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890876"/>
              </p:ext>
            </p:extLst>
          </p:nvPr>
        </p:nvGraphicFramePr>
        <p:xfrm>
          <a:off x="9784720" y="1084219"/>
          <a:ext cx="2011645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1645">
                  <a:extLst>
                    <a:ext uri="{9D8B030D-6E8A-4147-A177-3AD203B41FA5}">
                      <a16:colId xmlns:a16="http://schemas.microsoft.com/office/drawing/2014/main" val="2831373371"/>
                    </a:ext>
                  </a:extLst>
                </a:gridCol>
              </a:tblGrid>
              <a:tr h="317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Honeycomb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166980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Top PCB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76029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Mylar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1383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Carbon film glass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646476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Glass*3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143956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Carbon film glass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49461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Mylar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135477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Mid PCB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720816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Mylar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661022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Carbon film glass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828898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Glass*3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111391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Carbon film glass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27546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Mylar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519333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Bot PCB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896214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Honeycomb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426931"/>
                  </a:ext>
                </a:extLst>
              </a:tr>
            </a:tbl>
          </a:graphicData>
        </a:graphic>
      </p:graphicFrame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59CDD403-D8E1-4BEF-8C5A-CB8AD14FEB27}"/>
              </a:ext>
            </a:extLst>
          </p:cNvPr>
          <p:cNvSpPr txBox="1">
            <a:spLocks/>
          </p:cNvSpPr>
          <p:nvPr/>
        </p:nvSpPr>
        <p:spPr>
          <a:xfrm>
            <a:off x="4340857" y="1097585"/>
            <a:ext cx="4356240" cy="1044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Section and structure view of MRPC2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672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8044AB-BEDB-4A21-A68A-5E17F70E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Material preparation of MRPC2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EAA460-CD9D-4321-A5D1-2522F217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4967-FAE3-423E-A118-A028861D0301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41E6AA-3747-42CF-9BD9-F6F2CBAD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794FCF-0370-4192-BCA1-0C55AC9A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6</a:t>
            </a:fld>
            <a:endParaRPr lang="zh-CN" altLang="en-US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C8D78D3C-BB85-4545-AD5F-3D992C469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402495"/>
              </p:ext>
            </p:extLst>
          </p:nvPr>
        </p:nvGraphicFramePr>
        <p:xfrm>
          <a:off x="0" y="823074"/>
          <a:ext cx="12192000" cy="569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5626">
                  <a:extLst>
                    <a:ext uri="{9D8B030D-6E8A-4147-A177-3AD203B41FA5}">
                      <a16:colId xmlns:a16="http://schemas.microsoft.com/office/drawing/2014/main" val="3973166108"/>
                    </a:ext>
                  </a:extLst>
                </a:gridCol>
                <a:gridCol w="2035626">
                  <a:extLst>
                    <a:ext uri="{9D8B030D-6E8A-4147-A177-3AD203B41FA5}">
                      <a16:colId xmlns:a16="http://schemas.microsoft.com/office/drawing/2014/main" val="974279678"/>
                    </a:ext>
                  </a:extLst>
                </a:gridCol>
                <a:gridCol w="2035626">
                  <a:extLst>
                    <a:ext uri="{9D8B030D-6E8A-4147-A177-3AD203B41FA5}">
                      <a16:colId xmlns:a16="http://schemas.microsoft.com/office/drawing/2014/main" val="1399991720"/>
                    </a:ext>
                  </a:extLst>
                </a:gridCol>
                <a:gridCol w="2035626">
                  <a:extLst>
                    <a:ext uri="{9D8B030D-6E8A-4147-A177-3AD203B41FA5}">
                      <a16:colId xmlns:a16="http://schemas.microsoft.com/office/drawing/2014/main" val="1210731803"/>
                    </a:ext>
                  </a:extLst>
                </a:gridCol>
                <a:gridCol w="2035626">
                  <a:extLst>
                    <a:ext uri="{9D8B030D-6E8A-4147-A177-3AD203B41FA5}">
                      <a16:colId xmlns:a16="http://schemas.microsoft.com/office/drawing/2014/main" val="3875161658"/>
                    </a:ext>
                  </a:extLst>
                </a:gridCol>
                <a:gridCol w="2013870">
                  <a:extLst>
                    <a:ext uri="{9D8B030D-6E8A-4147-A177-3AD203B41FA5}">
                      <a16:colId xmlns:a16="http://schemas.microsoft.com/office/drawing/2014/main" val="3609782881"/>
                    </a:ext>
                  </a:extLst>
                </a:gridCol>
              </a:tblGrid>
              <a:tr h="297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Material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Length /[mm]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Width /[mm]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Thickness /[mm]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Amount 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Others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440662"/>
                  </a:ext>
                </a:extLst>
              </a:tr>
              <a:tr h="297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Low-resistive glass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330±0.2 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276±0.2 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0.7±0.02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10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6491438"/>
                  </a:ext>
                </a:extLst>
              </a:tr>
              <a:tr h="297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Carbon film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324±0.5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270±0.5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0.005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9166006"/>
                  </a:ext>
                </a:extLst>
              </a:tr>
              <a:tr h="297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TOP PCB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360±0.2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338±0.2 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0.8±0.05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4474973"/>
                  </a:ext>
                </a:extLst>
              </a:tr>
              <a:tr h="297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Mid PCB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360±0.2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338±0.2 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0.8±0.05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7442862"/>
                  </a:ext>
                </a:extLst>
              </a:tr>
              <a:tr h="297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Bot PCB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360±0.2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338±0.2 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1.6±0.05 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6413275"/>
                  </a:ext>
                </a:extLst>
              </a:tr>
              <a:tr h="297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Honeycomb board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333±1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310±1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6±0.2 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4651904"/>
                  </a:ext>
                </a:extLst>
              </a:tr>
              <a:tr h="297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Mylar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340±0.2 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286±0.2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0.25±0.02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8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526375"/>
                  </a:ext>
                </a:extLst>
              </a:tr>
              <a:tr h="297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Carbon film tape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0.13±0.2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/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0191915"/>
                  </a:ext>
                </a:extLst>
              </a:tr>
              <a:tr h="297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A type fix block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23±0.2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10±0.2 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4±0.05 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3D-Print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4005983"/>
                  </a:ext>
                </a:extLst>
              </a:tr>
              <a:tr h="297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B type fix block 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14±0.2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10±0.2 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4±0.05 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3D-Print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1914553"/>
                  </a:ext>
                </a:extLst>
              </a:tr>
              <a:tr h="297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Pad Spacer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Φ=4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Φ=4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0.25</a:t>
                      </a:r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±0.005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448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Made of Mylar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62562"/>
                  </a:ext>
                </a:extLst>
              </a:tr>
              <a:tr h="297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M2.5 Screws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40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2.5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/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32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7236020"/>
                  </a:ext>
                </a:extLst>
              </a:tr>
              <a:tr h="297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M4 Screws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40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/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16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7112518"/>
                  </a:ext>
                </a:extLst>
              </a:tr>
              <a:tr h="297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Protection resistor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/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/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/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128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-GR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0603</a:t>
                      </a:r>
                      <a:endParaRPr lang="el-GR" altLang="zh-CN" sz="1600" dirty="0"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0732820"/>
                  </a:ext>
                </a:extLst>
              </a:tr>
              <a:tr h="297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Fix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pin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19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Φ=0.6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/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100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l-GR" altLang="zh-CN" sz="1600" dirty="0"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6229384"/>
                  </a:ext>
                </a:extLst>
              </a:tr>
              <a:tr h="297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2×9 signal pin</a:t>
                      </a:r>
                      <a:endParaRPr lang="en-US" altLang="zh-CN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/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/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/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l-GR" altLang="zh-CN" sz="1600" dirty="0"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0178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39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8929CE-2484-452C-BBB8-AD1C19E3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Material preparation of MRPC2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AD0EC1C8-FD85-4616-820F-51F860AB1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46058"/>
            <a:ext cx="3828393" cy="5105521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32E461-34D3-46A1-85E0-52C356E8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19B0-FF27-4AFD-AA1E-BF80E241BFBA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C61084-2155-49A7-868B-5264CC0F2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0083-7EEF-453E-8720-C43CE113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4567102-CC06-4F2E-9E2C-F1230ADD1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393" y="1648742"/>
            <a:ext cx="8363607" cy="35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7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57743E-393A-49F3-A4C7-DF52E824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Material preparation workflow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DA42CCBE-10E3-4BC4-91A3-6771B0EE4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43" y="782696"/>
            <a:ext cx="5144274" cy="5632246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C15509-404D-4B88-B584-DDE3F26D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74E3-C76A-4EBE-BD43-7AE624FF7570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F61D85-E2B2-4CEC-AD47-21FA9FDE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95396D-6DD2-4673-B013-EFAE28C4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9" name="内容占位符 12">
            <a:extLst>
              <a:ext uri="{FF2B5EF4-FFF2-40B4-BE49-F238E27FC236}">
                <a16:creationId xmlns:a16="http://schemas.microsoft.com/office/drawing/2014/main" id="{63345EC9-2429-4C5A-AF1F-9AE29191C46C}"/>
              </a:ext>
            </a:extLst>
          </p:cNvPr>
          <p:cNvSpPr txBox="1">
            <a:spLocks/>
          </p:cNvSpPr>
          <p:nvPr/>
        </p:nvSpPr>
        <p:spPr>
          <a:xfrm>
            <a:off x="93365" y="1500236"/>
            <a:ext cx="3598278" cy="40867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Low resistive glass</a:t>
            </a:r>
          </a:p>
          <a:p>
            <a:pPr lvl="1"/>
            <a:r>
              <a:rPr lang="en-US" altLang="zh-CN" dirty="0"/>
              <a:t>Clean</a:t>
            </a:r>
          </a:p>
          <a:p>
            <a:pPr lvl="1"/>
            <a:r>
              <a:rPr lang="en-US" altLang="zh-CN" dirty="0"/>
              <a:t>Spray carbon film</a:t>
            </a:r>
          </a:p>
          <a:p>
            <a:pPr lvl="1"/>
            <a:r>
              <a:rPr lang="en-US" altLang="zh-CN" dirty="0"/>
              <a:t>Glue pad spacer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PCB</a:t>
            </a:r>
          </a:p>
          <a:p>
            <a:pPr lvl="1"/>
            <a:r>
              <a:rPr lang="en-US" altLang="zh-CN" dirty="0"/>
              <a:t>Soldering 2×9 signal pin</a:t>
            </a:r>
          </a:p>
          <a:p>
            <a:pPr lvl="1"/>
            <a:r>
              <a:rPr lang="en-US" altLang="zh-CN" dirty="0"/>
              <a:t>Soldering protection resistor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Mylar</a:t>
            </a:r>
          </a:p>
          <a:p>
            <a:pPr lvl="1"/>
            <a:r>
              <a:rPr lang="en-US" altLang="zh-CN" dirty="0"/>
              <a:t>Slotted for high voltage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Honeycomb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High voltage lines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Other fix pin and fix blocks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F64A690-EB92-454A-A6C0-4732D89A1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372" y="2458091"/>
            <a:ext cx="2751908" cy="147883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145F534-8EDC-404A-9F41-4E8AD03FC28C}"/>
              </a:ext>
            </a:extLst>
          </p:cNvPr>
          <p:cNvSpPr/>
          <p:nvPr/>
        </p:nvSpPr>
        <p:spPr>
          <a:xfrm>
            <a:off x="9672421" y="3854546"/>
            <a:ext cx="1608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Spray machine 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60F2575-49A7-4141-A70F-B68532E2CE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73" y="102326"/>
            <a:ext cx="2715007" cy="203881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49501C0-A48D-4396-AC25-7524D352D8B5}"/>
              </a:ext>
            </a:extLst>
          </p:cNvPr>
          <p:cNvSpPr/>
          <p:nvPr/>
        </p:nvSpPr>
        <p:spPr>
          <a:xfrm>
            <a:off x="9709563" y="2096813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Cleaning glass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6550042-E8D2-478E-BC32-71B119571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9273" y="4203329"/>
            <a:ext cx="2743200" cy="202758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14B7BB8-AB32-4EB0-96CB-4F60DF9A383D}"/>
              </a:ext>
            </a:extLst>
          </p:cNvPr>
          <p:cNvSpPr/>
          <p:nvPr/>
        </p:nvSpPr>
        <p:spPr>
          <a:xfrm>
            <a:off x="9459137" y="6153502"/>
            <a:ext cx="2035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dirty="0"/>
              <a:t>Spray carbon film</a:t>
            </a:r>
          </a:p>
        </p:txBody>
      </p:sp>
    </p:spTree>
    <p:extLst>
      <p:ext uri="{BB962C8B-B14F-4D97-AF65-F5344CB8AC3E}">
        <p14:creationId xmlns:p14="http://schemas.microsoft.com/office/powerpoint/2010/main" val="404525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06E722-5998-4928-B5B1-558AAAB7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Production of MRPC2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4332A-DDDD-41C1-B81D-E4F2028C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2360-714C-4D80-B0C9-B3BA60D9A937}" type="datetime3">
              <a:rPr lang="en-US" altLang="zh-CN" smtClean="0"/>
              <a:t>5 June 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1B11AA-0F3A-4496-9D3F-5C4211B80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CBM-TOF MRPC2 PRR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076ECC-6AE6-4FA5-9290-2818C115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D9A9378A-BCFF-4ECB-897B-A7D60C188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803"/>
            <a:ext cx="12235651" cy="2815016"/>
          </a:xfr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957A6AA-6DA1-44CE-934B-B0AD94A96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5" y="3707818"/>
            <a:ext cx="3384510" cy="230306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FEA925-ED5E-496C-93D1-B46FD1851D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45" y="3707816"/>
            <a:ext cx="3384510" cy="230306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89777871-6434-4801-AF7D-0D18226DEEBA}"/>
              </a:ext>
            </a:extLst>
          </p:cNvPr>
          <p:cNvSpPr/>
          <p:nvPr/>
        </p:nvSpPr>
        <p:spPr>
          <a:xfrm>
            <a:off x="281996" y="6040538"/>
            <a:ext cx="3855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Glue the honeycomb panel on the PCB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9C86F78-1A06-4F75-A079-BD979D5C68C1}"/>
              </a:ext>
            </a:extLst>
          </p:cNvPr>
          <p:cNvSpPr/>
          <p:nvPr/>
        </p:nvSpPr>
        <p:spPr>
          <a:xfrm>
            <a:off x="5337162" y="6040538"/>
            <a:ext cx="156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HV connection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C90710E-7AAC-4194-9806-272A947AA0BC}"/>
              </a:ext>
            </a:extLst>
          </p:cNvPr>
          <p:cNvSpPr/>
          <p:nvPr/>
        </p:nvSpPr>
        <p:spPr>
          <a:xfrm>
            <a:off x="8924923" y="6039505"/>
            <a:ext cx="2114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Test of gap thickness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B26A25A-E1E3-4A39-96AD-877BA00D0F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7" y="3707816"/>
            <a:ext cx="3075706" cy="23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7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U0YzkwMjBlZTEwY2FkZDc0OWJlZGFhMTgwNzUzMG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377,&quot;width&quot;:2391}"/>
</p:tagLst>
</file>

<file path=ppt/theme/theme1.xml><?xml version="1.0" encoding="utf-8"?>
<a:theme xmlns:a="http://schemas.openxmlformats.org/drawingml/2006/main" name="清华大学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黑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清华大学</Template>
  <TotalTime>5865</TotalTime>
  <Words>612</Words>
  <Application>Microsoft Office PowerPoint</Application>
  <PresentationFormat>宽屏</PresentationFormat>
  <Paragraphs>226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黑体</vt:lpstr>
      <vt:lpstr>宋体</vt:lpstr>
      <vt:lpstr>Arial</vt:lpstr>
      <vt:lpstr>Calibri</vt:lpstr>
      <vt:lpstr>清华大学</vt:lpstr>
      <vt:lpstr>Counter Production Readiness Review (PRR) of MRPC2 Detector in CBM-TOF System</vt:lpstr>
      <vt:lpstr>Outline</vt:lpstr>
      <vt:lpstr>Introduction of CBM-TOF Wall</vt:lpstr>
      <vt:lpstr>Introduction of CBM-TOF Wall</vt:lpstr>
      <vt:lpstr>Description of MRPC2</vt:lpstr>
      <vt:lpstr>Material preparation of MRPC2</vt:lpstr>
      <vt:lpstr>Material preparation of MRPC2</vt:lpstr>
      <vt:lpstr>Material preparation workflow</vt:lpstr>
      <vt:lpstr>Production of MRPC2</vt:lpstr>
      <vt:lpstr>QA ＆ QC</vt:lpstr>
      <vt:lpstr>QA ＆ QC</vt:lpstr>
      <vt:lpstr>Performance of MRPC2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time precision MRPC</dc:title>
  <dc:creator>Wang Botan</dc:creator>
  <cp:lastModifiedBy>孙开</cp:lastModifiedBy>
  <cp:revision>239</cp:revision>
  <dcterms:created xsi:type="dcterms:W3CDTF">2021-11-05T01:55:00Z</dcterms:created>
  <dcterms:modified xsi:type="dcterms:W3CDTF">2024-06-05T20:34:58Z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C36DA919FC1144F3B2CC4D7F8D2BA7E4</vt:lpwstr>
  </property>
  <property fmtid="{D5CDD505-2E9C-101B-9397-08002B2CF9AE}" pid="3" name="KSOProductBuildVer">
    <vt:lpwstr>2052-11.1.0.12358</vt:lpwstr>
  </property>
</Properties>
</file>