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3" r:id="rId3"/>
  </p:sldMasterIdLst>
  <p:notesMasterIdLst>
    <p:notesMasterId r:id="rId53"/>
  </p:notesMasterIdLst>
  <p:handoutMasterIdLst>
    <p:handoutMasterId r:id="rId54"/>
  </p:handoutMasterIdLst>
  <p:sldIdLst>
    <p:sldId id="256" r:id="rId4"/>
    <p:sldId id="310" r:id="rId5"/>
    <p:sldId id="534" r:id="rId6"/>
    <p:sldId id="511" r:id="rId7"/>
    <p:sldId id="513" r:id="rId8"/>
    <p:sldId id="514" r:id="rId9"/>
    <p:sldId id="536" r:id="rId10"/>
    <p:sldId id="532" r:id="rId11"/>
    <p:sldId id="510" r:id="rId12"/>
    <p:sldId id="512" r:id="rId13"/>
    <p:sldId id="541" r:id="rId14"/>
    <p:sldId id="552" r:id="rId15"/>
    <p:sldId id="544" r:id="rId16"/>
    <p:sldId id="547" r:id="rId17"/>
    <p:sldId id="548" r:id="rId18"/>
    <p:sldId id="540" r:id="rId19"/>
    <p:sldId id="507" r:id="rId20"/>
    <p:sldId id="537" r:id="rId21"/>
    <p:sldId id="538" r:id="rId22"/>
    <p:sldId id="517" r:id="rId23"/>
    <p:sldId id="518" r:id="rId24"/>
    <p:sldId id="519" r:id="rId25"/>
    <p:sldId id="520" r:id="rId26"/>
    <p:sldId id="529" r:id="rId27"/>
    <p:sldId id="523" r:id="rId28"/>
    <p:sldId id="527" r:id="rId29"/>
    <p:sldId id="530" r:id="rId30"/>
    <p:sldId id="528" r:id="rId31"/>
    <p:sldId id="549" r:id="rId32"/>
    <p:sldId id="551" r:id="rId33"/>
    <p:sldId id="531" r:id="rId34"/>
    <p:sldId id="546" r:id="rId35"/>
    <p:sldId id="553" r:id="rId36"/>
    <p:sldId id="550" r:id="rId37"/>
    <p:sldId id="461" r:id="rId38"/>
    <p:sldId id="554" r:id="rId39"/>
    <p:sldId id="493" r:id="rId40"/>
    <p:sldId id="477" r:id="rId41"/>
    <p:sldId id="555" r:id="rId42"/>
    <p:sldId id="466" r:id="rId43"/>
    <p:sldId id="468" r:id="rId44"/>
    <p:sldId id="479" r:id="rId45"/>
    <p:sldId id="480" r:id="rId46"/>
    <p:sldId id="344" r:id="rId47"/>
    <p:sldId id="481" r:id="rId48"/>
    <p:sldId id="556" r:id="rId49"/>
    <p:sldId id="557" r:id="rId50"/>
    <p:sldId id="558" r:id="rId51"/>
    <p:sldId id="533" r:id="rId52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stry, Andrew. K. Dr." initials="MAKD" lastIdx="2" clrIdx="0">
    <p:extLst>
      <p:ext uri="{19B8F6BF-5375-455C-9EA6-DF929625EA0E}">
        <p15:presenceInfo xmlns:p15="http://schemas.microsoft.com/office/powerpoint/2012/main" userId="S-1-5-21-839522115-515967899-725345543-30815" providerId="AD"/>
      </p:ext>
    </p:extLst>
  </p:cmAuthor>
  <p:cmAuthor id="2" name="Mistry, Andrew. K. Dr." initials="MAKD [2]" lastIdx="1" clrIdx="1">
    <p:extLst>
      <p:ext uri="{19B8F6BF-5375-455C-9EA6-DF929625EA0E}">
        <p15:presenceInfo xmlns:p15="http://schemas.microsoft.com/office/powerpoint/2012/main" userId="Mistry, Andrew. K. 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072AD"/>
    <a:srgbClr val="00642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2" autoAdjust="0"/>
    <p:restoredTop sz="88828" autoAdjust="0"/>
  </p:normalViewPr>
  <p:slideViewPr>
    <p:cSldViewPr snapToGrid="0">
      <p:cViewPr varScale="1">
        <p:scale>
          <a:sx n="74" d="100"/>
          <a:sy n="74" d="100"/>
        </p:scale>
        <p:origin x="9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67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CC845-B7C2-4A93-AEEC-0EC109816C9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ACCC-96F0-45DE-B5EA-3A40F6E22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7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1D805-1F65-43C5-A387-59104E0DBA26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6BFF8-AB1D-4F9D-B997-9FB087418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7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5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3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7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3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37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2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60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8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45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9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4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8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30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76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66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07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3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0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5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5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2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39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7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9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0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7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16440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109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3175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16440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60109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22640" y="230400"/>
            <a:ext cx="6700680" cy="2738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385634" y="1128261"/>
            <a:ext cx="8419680" cy="367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16440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109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3175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16440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60109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31.03.14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3491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 bwMode="auto"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003790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22568" y="230397"/>
            <a:ext cx="6700979" cy="590668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31.03.14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647548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 bwMode="auto"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31.03.14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175488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31.03.14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367041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2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22640" y="230400"/>
            <a:ext cx="6700680" cy="2738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"/>
          <p:cNvSpPr/>
          <p:nvPr/>
        </p:nvSpPr>
        <p:spPr>
          <a:xfrm>
            <a:off x="0" y="504936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4" name="Bild 6"/>
          <p:cNvPicPr/>
          <p:nvPr/>
        </p:nvPicPr>
        <p:blipFill>
          <a:blip r:embed="rId14"/>
          <a:stretch/>
        </p:blipFill>
        <p:spPr>
          <a:xfrm>
            <a:off x="7609680" y="3639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82620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" name="Bild 12"/>
          <p:cNvPicPr/>
          <p:nvPr/>
        </p:nvPicPr>
        <p:blipFill>
          <a:blip r:embed="rId15"/>
          <a:stretch/>
        </p:blipFill>
        <p:spPr>
          <a:xfrm>
            <a:off x="6640920" y="207000"/>
            <a:ext cx="774720" cy="645480"/>
          </a:xfrm>
          <a:prstGeom prst="rect">
            <a:avLst/>
          </a:prstGeom>
          <a:ln>
            <a:noFill/>
          </a:ln>
        </p:spPr>
      </p:pic>
      <p:pic>
        <p:nvPicPr>
          <p:cNvPr id="9" name="Grafik 7"/>
          <p:cNvPicPr/>
          <p:nvPr/>
        </p:nvPicPr>
        <p:blipFill>
          <a:blip r:embed="rId16"/>
          <a:stretch/>
        </p:blipFill>
        <p:spPr>
          <a:xfrm>
            <a:off x="1502640" y="976320"/>
            <a:ext cx="6099120" cy="3877200"/>
          </a:xfrm>
          <a:prstGeom prst="rect">
            <a:avLst/>
          </a:prstGeom>
          <a:ln>
            <a:noFill/>
          </a:ln>
        </p:spPr>
      </p:pic>
      <p:sp>
        <p:nvSpPr>
          <p:cNvPr id="10" name="PlaceHolder 8"/>
          <p:cNvSpPr>
            <a:spLocks noGrp="1"/>
          </p:cNvSpPr>
          <p:nvPr>
            <p:ph type="title"/>
          </p:nvPr>
        </p:nvSpPr>
        <p:spPr>
          <a:xfrm>
            <a:off x="2151360" y="2738160"/>
            <a:ext cx="4302720" cy="58464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666666"/>
                </a:solidFill>
                <a:latin typeface="Arial"/>
                <a:ea typeface="Arial"/>
              </a:rPr>
              <a:t>Click to edit Master title style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10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333333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350" b="0" strike="noStrike" spc="-1">
                <a:solidFill>
                  <a:srgbClr val="333333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strike="noStrike" spc="-1">
                <a:solidFill>
                  <a:srgbClr val="333333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50" b="0" strike="noStrike" spc="-1">
                <a:solidFill>
                  <a:srgbClr val="333333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1"/>
          <p:cNvSpPr/>
          <p:nvPr/>
        </p:nvSpPr>
        <p:spPr>
          <a:xfrm>
            <a:off x="0" y="504936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50" name="Bild 6"/>
          <p:cNvPicPr/>
          <p:nvPr/>
        </p:nvPicPr>
        <p:blipFill>
          <a:blip r:embed="rId15"/>
          <a:stretch/>
        </p:blipFill>
        <p:spPr>
          <a:xfrm>
            <a:off x="7609680" y="3639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51" name="Line 2"/>
          <p:cNvSpPr/>
          <p:nvPr/>
        </p:nvSpPr>
        <p:spPr>
          <a:xfrm>
            <a:off x="0" y="82620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4"/>
          <p:cNvSpPr/>
          <p:nvPr/>
        </p:nvSpPr>
        <p:spPr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" name="CustomShape 5"/>
          <p:cNvSpPr/>
          <p:nvPr/>
        </p:nvSpPr>
        <p:spPr>
          <a:xfrm>
            <a:off x="103334" y="4950000"/>
            <a:ext cx="3526920" cy="2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800" spc="-1" dirty="0">
                <a:solidFill>
                  <a:schemeClr val="tx1"/>
                </a:solidFill>
                <a:ea typeface="Arial"/>
              </a:rPr>
              <a:t>EURO-LABS Advanced Training: Open Science and Data Management</a:t>
            </a:r>
            <a:endParaRPr lang="en-US" sz="800" b="0" strike="noStrike" spc="-1" dirty="0">
              <a:solidFill>
                <a:schemeClr val="tx1"/>
              </a:solidFill>
              <a:latin typeface="Arial"/>
              <a:ea typeface="Arial"/>
            </a:endParaRPr>
          </a:p>
        </p:txBody>
      </p:sp>
      <p:pic>
        <p:nvPicPr>
          <p:cNvPr id="55" name="Bild 12"/>
          <p:cNvPicPr/>
          <p:nvPr/>
        </p:nvPicPr>
        <p:blipFill>
          <a:blip r:embed="rId16"/>
          <a:stretch/>
        </p:blipFill>
        <p:spPr>
          <a:xfrm>
            <a:off x="6640920" y="207000"/>
            <a:ext cx="774720" cy="645480"/>
          </a:xfrm>
          <a:prstGeom prst="rect">
            <a:avLst/>
          </a:prstGeom>
          <a:ln>
            <a:noFill/>
          </a:ln>
        </p:spPr>
      </p:pic>
      <p:sp>
        <p:nvSpPr>
          <p:cNvPr id="56" name="PlaceHolder 6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333333"/>
                </a:solidFill>
                <a:latin typeface="Arial"/>
                <a:ea typeface="Arial"/>
              </a:rPr>
              <a:t>Click to edit Master title style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/>
          <a:lstStyle/>
          <a:p>
            <a:pPr marL="257040" marR="0" lvl="0" indent="-2566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"/>
              <a:tabLst/>
              <a:defRPr/>
            </a:pPr>
            <a:r>
              <a:rPr lang="de-DE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Edit Master </a:t>
            </a:r>
            <a:r>
              <a:rPr lang="de-DE" sz="1800" b="0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text</a:t>
            </a:r>
            <a:r>
              <a:rPr lang="de-DE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r>
              <a:rPr lang="de-DE" sz="1800" b="0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styles</a:t>
            </a: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58" name="PlaceHolder 8"/>
          <p:cNvSpPr>
            <a:spLocks noGrp="1"/>
          </p:cNvSpPr>
          <p:nvPr>
            <p:ph type="dt"/>
          </p:nvPr>
        </p:nvSpPr>
        <p:spPr>
          <a:xfrm>
            <a:off x="7123680" y="4914360"/>
            <a:ext cx="824760" cy="2736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750" b="0" strike="noStrike" spc="-1">
                <a:solidFill>
                  <a:srgbClr val="000000"/>
                </a:solidFill>
                <a:latin typeface="Arial"/>
                <a:ea typeface="Arial"/>
              </a:rPr>
              <a:t>31.03.14</a:t>
            </a:r>
            <a:endParaRPr lang="en-US" sz="750" b="0" strike="noStrike" spc="-1">
              <a:latin typeface="Times New Roman"/>
            </a:endParaRPr>
          </a:p>
        </p:txBody>
      </p:sp>
      <p:sp>
        <p:nvSpPr>
          <p:cNvPr id="59" name="CustomShape 9"/>
          <p:cNvSpPr/>
          <p:nvPr/>
        </p:nvSpPr>
        <p:spPr>
          <a:xfrm>
            <a:off x="3101514" y="4950000"/>
            <a:ext cx="4210591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800" b="0" spc="-1" dirty="0">
                <a:solidFill>
                  <a:schemeClr val="tx1"/>
                </a:solidFill>
                <a:ea typeface="Arial"/>
              </a:rPr>
              <a:t>Andrew Mistry: European Infrastructures for Open Science</a:t>
            </a:r>
          </a:p>
        </p:txBody>
      </p:sp>
      <p:sp>
        <p:nvSpPr>
          <p:cNvPr id="60" name="CustomShape 10"/>
          <p:cNvSpPr/>
          <p:nvPr/>
        </p:nvSpPr>
        <p:spPr>
          <a:xfrm>
            <a:off x="8015760" y="4940640"/>
            <a:ext cx="760680" cy="2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EE99371-D8F3-482F-B4E2-17D29E6847C1}" type="slidenum">
              <a:rPr lang="en-US" sz="750" b="0" strike="noStrike" spc="-1">
                <a:solidFill>
                  <a:srgbClr val="333333"/>
                </a:solidFill>
                <a:latin typeface="Arial"/>
                <a:ea typeface="Arial"/>
              </a:rPr>
              <a:t>‹#›</a:t>
            </a:fld>
            <a:endParaRPr lang="en-US" sz="75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/>
          <p:cNvCxnSpPr>
            <a:cxnSpLocks/>
          </p:cNvCxnSpPr>
          <p:nvPr userDrawn="1"/>
        </p:nvCxnSpPr>
        <p:spPr bwMode="auto"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/>
          <p:cNvCxnSpPr>
            <a:cxnSpLocks/>
          </p:cNvCxnSpPr>
          <p:nvPr userDrawn="1"/>
        </p:nvCxnSpPr>
        <p:spPr bwMode="auto"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 userDrawn="1"/>
        </p:nvSpPr>
        <p:spPr bwMode="auto"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Rechteck 24"/>
          <p:cNvSpPr/>
          <p:nvPr userDrawn="1"/>
        </p:nvSpPr>
        <p:spPr bwMode="auto"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75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  <a:endParaRPr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51255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31.03.14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Name/Vortragstitel</a:t>
            </a:r>
          </a:p>
        </p:txBody>
      </p:sp>
      <p:pic>
        <p:nvPicPr>
          <p:cNvPr id="13" name="Bild 12" descr="FAIR_Logo_rgb.png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sldNum="0" hdr="0" ftr="0" dt="0"/>
  <p:txStyles>
    <p:titleStyle>
      <a:lvl1pPr algn="l" defTabSz="342900">
        <a:spcBef>
          <a:spcPts val="0"/>
        </a:spcBef>
        <a:buNone/>
        <a:defRPr sz="1800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hyperlink" Target="https://open-science-cloud.ec.europa.e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hyperlink" Target="https://purl.org/escape/ossr" TargetMode="External"/><Relationship Id="rId10" Type="http://schemas.openxmlformats.org/officeDocument/2006/relationships/hyperlink" Target="https://projectescape.eu/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11" Type="http://schemas.openxmlformats.org/officeDocument/2006/relationships/hyperlink" Target="https://oscars-project.eu/projects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43.png"/><Relationship Id="rId5" Type="http://schemas.openxmlformats.org/officeDocument/2006/relationships/image" Target="../media/image63.PNG"/><Relationship Id="rId10" Type="http://schemas.openxmlformats.org/officeDocument/2006/relationships/hyperlink" Target="https://www.panosc.eu/expands-project/" TargetMode="External"/><Relationship Id="rId4" Type="http://schemas.openxmlformats.org/officeDocument/2006/relationships/hyperlink" Target="https://www.openaire.eu/" TargetMode="External"/><Relationship Id="rId9" Type="http://schemas.openxmlformats.org/officeDocument/2006/relationships/hyperlink" Target="https://www.panosc.eu/panosc-project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panosc.eu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70.png"/><Relationship Id="rId5" Type="http://schemas.openxmlformats.org/officeDocument/2006/relationships/image" Target="../media/image13.png"/><Relationship Id="rId10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g"/><Relationship Id="rId4" Type="http://schemas.openxmlformats.org/officeDocument/2006/relationships/hyperlink" Target="https://www.nfdi.de/base4nfdi/?lang=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hyperlink" Target="https://en.wikipedia.org/wiki/Zenodotu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chema.datacite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json-schema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bout.zenodo.org/principl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data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nomad-lab.eu/nomad-lab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data.cern.ch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hyperlink" Target="https://tudatalib.ulb.tu-darmstadt.de/" TargetMode="Externa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hyperlink" Target="https://nomad-lab.eu/nomad-lab/" TargetMode="Externa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s://www.ands.org.au/working-with-data/fairdata/training" TargetMode="External"/><Relationship Id="rId4" Type="http://schemas.openxmlformats.org/officeDocument/2006/relationships/hyperlink" Target="https://www.go-fair.org/fair-principle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nomad-lab.eu/nomad-lab/" TargetMode="Externa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hyperlink" Target="https://www.eudat.e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hyperlink" Target="https://www.openaire.e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ue.openaire.eu/search" TargetMode="External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forschungsdaten.uni-mainz.de/files/2023/11/Bridging_the_gap_Demerdash_Wettermann.pdf" TargetMode="Externa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mponline.dcc.ac.uk/plans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iki.gsi.de/pub/OpenScience/WebHome/GSI%20Template%20Data%20Management%20Plan.pdf" TargetMode="External"/><Relationship Id="rId5" Type="http://schemas.openxmlformats.org/officeDocument/2006/relationships/hyperlink" Target="https://wiki.gsi.de/pub/OpenScience/WebHome/GSI%20Template%20Data%20Management%20Plan.docx" TargetMode="External"/><Relationship Id="rId4" Type="http://schemas.openxmlformats.org/officeDocument/2006/relationships/hyperlink" Target="https://wiki.gsi.de/pub/OpenScience/WebHome/GSI%20Template%20Data%20Management%20Plan.od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.e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doi.org/10.5281/zenodo.7628019" TargetMode="External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0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1.jpeg"/><Relationship Id="rId11" Type="http://schemas.openxmlformats.org/officeDocument/2006/relationships/image" Target="../media/image115.png"/><Relationship Id="rId5" Type="http://schemas.openxmlformats.org/officeDocument/2006/relationships/image" Target="../media/image105.pn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0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1.jpeg"/><Relationship Id="rId11" Type="http://schemas.openxmlformats.org/officeDocument/2006/relationships/image" Target="../media/image2.png"/><Relationship Id="rId5" Type="http://schemas.openxmlformats.org/officeDocument/2006/relationships/image" Target="../media/image105.pn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.png"/><Relationship Id="rId1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1.jpeg"/><Relationship Id="rId11" Type="http://schemas.openxmlformats.org/officeDocument/2006/relationships/image" Target="../media/image2.png"/><Relationship Id="rId5" Type="http://schemas.openxmlformats.org/officeDocument/2006/relationships/image" Target="../media/image105.pn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.png"/><Relationship Id="rId1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reurope/business/running-business/intellectual-property/database-protection/index_en.htm" TargetMode="External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s://opensource.org/license/bsd-2-clause/" TargetMode="External"/><Relationship Id="rId7" Type="http://schemas.openxmlformats.org/officeDocument/2006/relationships/hyperlink" Target="https://opensource.org/license/lgpl-3-0/" TargetMode="External"/><Relationship Id="rId2" Type="http://schemas.openxmlformats.org/officeDocument/2006/relationships/hyperlink" Target="https://opensource.org/license/apache-2-0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pensource.org/license/gpl-3-0/" TargetMode="External"/><Relationship Id="rId5" Type="http://schemas.openxmlformats.org/officeDocument/2006/relationships/hyperlink" Target="https://opensource.org/license/mit/" TargetMode="External"/><Relationship Id="rId4" Type="http://schemas.openxmlformats.org/officeDocument/2006/relationships/hyperlink" Target="https://opensource.org/license/bsd-3-clause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hooser-beta.creativecommons.org/" TargetMode="External"/><Relationship Id="rId2" Type="http://schemas.openxmlformats.org/officeDocument/2006/relationships/hyperlink" Target="https://choosealicense.com/non-software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wheeler.com/essays/floss-license-slide.html" TargetMode="External"/><Relationship Id="rId5" Type="http://schemas.openxmlformats.org/officeDocument/2006/relationships/hyperlink" Target="https://opensource.org/licenses/" TargetMode="External"/><Relationship Id="rId4" Type="http://schemas.openxmlformats.org/officeDocument/2006/relationships/hyperlink" Target="https://choosealicense.com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hyperlink" Target="https://www.gsi.de/open-science" TargetMode="External"/><Relationship Id="rId3" Type="http://schemas.openxmlformats.org/officeDocument/2006/relationships/image" Target="../media/image125.emf"/><Relationship Id="rId7" Type="http://schemas.openxmlformats.org/officeDocument/2006/relationships/image" Target="../media/image126.png"/><Relationship Id="rId12" Type="http://schemas.openxmlformats.org/officeDocument/2006/relationships/hyperlink" Target="mailto:open-science@gsi.d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2173110" y="2060172"/>
            <a:ext cx="4302720" cy="106574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2000" b="1" spc="-1" dirty="0">
                <a:solidFill>
                  <a:srgbClr val="666666"/>
                </a:solidFill>
                <a:ea typeface="Arial"/>
              </a:rPr>
              <a:t>European Infrastructures for Open Science</a:t>
            </a:r>
          </a:p>
          <a:p>
            <a:pPr algn="ctr">
              <a:lnSpc>
                <a:spcPct val="100000"/>
              </a:lnSpc>
            </a:pPr>
            <a:r>
              <a:rPr lang="en-US" sz="2000" b="1" spc="-1" dirty="0">
                <a:solidFill>
                  <a:srgbClr val="666666"/>
                </a:solidFill>
                <a:ea typeface="Arial"/>
              </a:rPr>
              <a:t>… and other things</a:t>
            </a:r>
          </a:p>
        </p:txBody>
      </p:sp>
      <p:sp>
        <p:nvSpPr>
          <p:cNvPr id="143" name="TextShape 2"/>
          <p:cNvSpPr txBox="1"/>
          <p:nvPr/>
        </p:nvSpPr>
        <p:spPr>
          <a:xfrm>
            <a:off x="2785391" y="3593227"/>
            <a:ext cx="3246941" cy="4707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rgbClr val="A6A6A6"/>
                </a:solidFill>
                <a:ea typeface="Arial"/>
              </a:rPr>
              <a:t>EURO-LABS Advanced Training: Open Science and Data Management</a:t>
            </a:r>
            <a:endParaRPr lang="en-US" sz="1200" b="0" strike="noStrike" spc="-1" dirty="0">
              <a:solidFill>
                <a:srgbClr val="A6A6A6"/>
              </a:solidFill>
              <a:latin typeface="Arial"/>
              <a:ea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538"/>
            <a:ext cx="2032000" cy="453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D9CD4-5161-E5D3-DC1F-3B481247505E}"/>
              </a:ext>
            </a:extLst>
          </p:cNvPr>
          <p:cNvSpPr txBox="1"/>
          <p:nvPr/>
        </p:nvSpPr>
        <p:spPr>
          <a:xfrm>
            <a:off x="6430439" y="4950703"/>
            <a:ext cx="46727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50" b="0" strike="noStrike" spc="-1" dirty="0">
                <a:latin typeface="Arial"/>
                <a:ea typeface="Arial"/>
              </a:rPr>
              <a:t>CC-BY 4.0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17" y="4686762"/>
            <a:ext cx="754383" cy="263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21AAE2-C91F-4D45-9A3D-F7F86D217847}"/>
              </a:ext>
            </a:extLst>
          </p:cNvPr>
          <p:cNvSpPr txBox="1"/>
          <p:nvPr/>
        </p:nvSpPr>
        <p:spPr>
          <a:xfrm>
            <a:off x="1577640" y="3125919"/>
            <a:ext cx="5575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spc="-1" dirty="0">
                <a:solidFill>
                  <a:srgbClr val="666666"/>
                </a:solidFill>
                <a:latin typeface="Arial"/>
              </a:rPr>
              <a:t>Andrew Mistry</a:t>
            </a:r>
            <a:r>
              <a:rPr lang="de-DE" sz="2000" b="1" spc="-1" dirty="0">
                <a:solidFill>
                  <a:srgbClr val="666666"/>
                </a:solidFill>
                <a:latin typeface="Arial"/>
              </a:rPr>
              <a:t> 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Google Shape;576;g30a2a8bf0cc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0260" y="44873"/>
            <a:ext cx="1224563" cy="5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9299A-E1A5-4995-8D47-D7E7C4236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0593"/>
            <a:ext cx="3483497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EF4B5-C267-47B4-B850-6FDC5F363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6165"/>
            <a:ext cx="2347911" cy="6429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0" y="76655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Cloud: EU </a:t>
            </a:r>
            <a:r>
              <a:rPr lang="de-DE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Node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2" y="1146928"/>
            <a:ext cx="4856723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How is this useful for me </a:t>
            </a:r>
            <a:r>
              <a:rPr lang="en-US" sz="1200" b="1" i="1" dirty="0"/>
              <a:t>(in the long run</a:t>
            </a:r>
            <a:r>
              <a:rPr lang="en-US" sz="1200" b="1" dirty="0"/>
              <a:t>)?</a:t>
            </a:r>
          </a:p>
          <a:p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/>
              <a:t>Enhancing scientific research </a:t>
            </a:r>
            <a:r>
              <a:rPr lang="en-US" sz="1200" i="1" dirty="0"/>
              <a:t>by providing access to a wealth of data and research outputs from various fields and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/>
              <a:t>Fostering innovation </a:t>
            </a:r>
            <a:r>
              <a:rPr lang="en-US" sz="1200" i="1" dirty="0"/>
              <a:t>by making it easier for researchers to share, collaborate and build on each other´s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/>
              <a:t>Improving transparency and reproducibility </a:t>
            </a:r>
            <a:r>
              <a:rPr lang="en-US" sz="1200" i="1" dirty="0"/>
              <a:t>of research by making data and methods more open and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/>
              <a:t>Reducing data silos and duplication of efforts </a:t>
            </a:r>
            <a:r>
              <a:rPr lang="en-US" sz="1200" i="1" dirty="0"/>
              <a:t>by promoting data sharing and reuse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/>
              <a:t>Facilitating interdisciplinary research </a:t>
            </a:r>
            <a:r>
              <a:rPr lang="en-US" sz="1200" i="1" dirty="0"/>
              <a:t>and cross-sectoral collaboration by making data and resources from different domains more easily available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65" r="20801"/>
          <a:stretch/>
        </p:blipFill>
        <p:spPr>
          <a:xfrm>
            <a:off x="4914198" y="1314007"/>
            <a:ext cx="4145655" cy="2795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6723" y="4445706"/>
            <a:ext cx="4919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https://open-science-cloud.ec.europa.eu/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957D16-A434-4EC1-9CBF-7D69B04E9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9" y="962641"/>
            <a:ext cx="1103259" cy="7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50DCF4-E33D-43CF-A337-8EA8C5AE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0" y="3303226"/>
            <a:ext cx="8667378" cy="1046492"/>
          </a:xfrm>
          <a:prstGeom prst="rect">
            <a:avLst/>
          </a:prstGeom>
        </p:spPr>
      </p:pic>
      <p:sp>
        <p:nvSpPr>
          <p:cNvPr id="155" name="TextShape 1"/>
          <p:cNvSpPr txBox="1"/>
          <p:nvPr/>
        </p:nvSpPr>
        <p:spPr>
          <a:xfrm>
            <a:off x="0" y="76655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Level: Science Clusters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9E1F3-E52C-4121-9E42-856D64BBC263}"/>
              </a:ext>
            </a:extLst>
          </p:cNvPr>
          <p:cNvSpPr txBox="1"/>
          <p:nvPr/>
        </p:nvSpPr>
        <p:spPr>
          <a:xfrm>
            <a:off x="486136" y="1040055"/>
            <a:ext cx="82816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The Science Clusters </a:t>
            </a:r>
            <a:r>
              <a:rPr lang="en-GB" sz="1400" b="1" dirty="0"/>
              <a:t>build bridges </a:t>
            </a:r>
            <a:r>
              <a:rPr lang="en-GB" sz="1400" dirty="0"/>
              <a:t>between scientific communities, their infrastructures, and EOSC. The role of the clusters is to connect these communities by </a:t>
            </a:r>
            <a:r>
              <a:rPr lang="en-GB" sz="1400" b="1" dirty="0"/>
              <a:t>providing services </a:t>
            </a:r>
            <a:r>
              <a:rPr lang="en-GB" sz="1400" dirty="0"/>
              <a:t>that catalyse interdisciplinary research.</a:t>
            </a:r>
          </a:p>
          <a:p>
            <a:endParaRPr lang="en-GB" sz="1400" dirty="0"/>
          </a:p>
          <a:p>
            <a:r>
              <a:rPr lang="en-GB" sz="1400" dirty="0"/>
              <a:t>Working together, the Science Clusters create a </a:t>
            </a:r>
            <a:r>
              <a:rPr lang="en-GB" sz="1400" b="1" dirty="0"/>
              <a:t>cross-border open innovation environment for FAIR data</a:t>
            </a:r>
            <a:r>
              <a:rPr lang="en-GB" sz="1400" dirty="0"/>
              <a:t>, ensuring improved </a:t>
            </a:r>
            <a:r>
              <a:rPr lang="en-GB" sz="1400" b="1" dirty="0"/>
              <a:t>access</a:t>
            </a:r>
            <a:r>
              <a:rPr lang="en-GB" sz="1400" dirty="0"/>
              <a:t> </a:t>
            </a:r>
            <a:r>
              <a:rPr lang="en-GB" sz="1400" b="1" dirty="0"/>
              <a:t>to</a:t>
            </a:r>
            <a:r>
              <a:rPr lang="en-GB" sz="1400" dirty="0"/>
              <a:t> </a:t>
            </a:r>
            <a:r>
              <a:rPr lang="en-GB" sz="1400" b="1" dirty="0"/>
              <a:t>data, tools, and resources </a:t>
            </a:r>
            <a:r>
              <a:rPr lang="en-GB" sz="1400" dirty="0"/>
              <a:t>from less traditional disciplines, and catalysing new insights and innovation. </a:t>
            </a:r>
          </a:p>
        </p:txBody>
      </p:sp>
      <p:pic>
        <p:nvPicPr>
          <p:cNvPr id="7" name="Google Shape;427;g30a2a8bf0cc_0_34">
            <a:extLst>
              <a:ext uri="{FF2B5EF4-FFF2-40B4-BE49-F238E27FC236}">
                <a16:creationId xmlns:a16="http://schemas.microsoft.com/office/drawing/2014/main" id="{63B9E1F4-F68A-412E-ACC0-C63D3FCEF6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043" y="2580413"/>
            <a:ext cx="1969911" cy="6080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46FD57-012E-4F81-9A92-68AE895BCD86}"/>
              </a:ext>
            </a:extLst>
          </p:cNvPr>
          <p:cNvSpPr/>
          <p:nvPr/>
        </p:nvSpPr>
        <p:spPr>
          <a:xfrm>
            <a:off x="1649392" y="3275635"/>
            <a:ext cx="1273216" cy="1157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6007D5-A242-4960-BD5D-E854E73E89D0}"/>
              </a:ext>
            </a:extLst>
          </p:cNvPr>
          <p:cNvSpPr/>
          <p:nvPr/>
        </p:nvSpPr>
        <p:spPr>
          <a:xfrm>
            <a:off x="4863296" y="3299617"/>
            <a:ext cx="1653250" cy="1157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49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255BD5-E282-4EE1-A2B8-E85A41FE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9" r="69397"/>
          <a:stretch/>
        </p:blipFill>
        <p:spPr>
          <a:xfrm>
            <a:off x="383773" y="36236"/>
            <a:ext cx="822337" cy="660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DEE76F-5521-4F8E-AD21-8F2C2DC23AA4}"/>
              </a:ext>
            </a:extLst>
          </p:cNvPr>
          <p:cNvSpPr txBox="1"/>
          <p:nvPr/>
        </p:nvSpPr>
        <p:spPr>
          <a:xfrm>
            <a:off x="101276" y="1835225"/>
            <a:ext cx="381437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200" b="1" dirty="0"/>
              <a:t>Project ended in 2022 - (Prototype) Outcomes: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12F0162C-5A0F-4A96-805C-8D668981803A}"/>
              </a:ext>
            </a:extLst>
          </p:cNvPr>
          <p:cNvGraphicFramePr>
            <a:graphicFrameLocks noGrp="1"/>
          </p:cNvGraphicFramePr>
          <p:nvPr/>
        </p:nvGraphicFramePr>
        <p:xfrm>
          <a:off x="209869" y="2137596"/>
          <a:ext cx="8724262" cy="2775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99">
                  <a:extLst>
                    <a:ext uri="{9D8B030D-6E8A-4147-A177-3AD203B41FA5}">
                      <a16:colId xmlns:a16="http://schemas.microsoft.com/office/drawing/2014/main" val="2098389406"/>
                    </a:ext>
                  </a:extLst>
                </a:gridCol>
                <a:gridCol w="7289163">
                  <a:extLst>
                    <a:ext uri="{9D8B030D-6E8A-4147-A177-3AD203B41FA5}">
                      <a16:colId xmlns:a16="http://schemas.microsoft.com/office/drawing/2014/main" val="2454458632"/>
                    </a:ext>
                  </a:extLst>
                </a:gridCol>
              </a:tblGrid>
              <a:tr h="6975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Open-access repository to share scientific software and services to the science community [</a:t>
                      </a:r>
                      <a:r>
                        <a:rPr lang="en-GB" sz="1200" dirty="0">
                          <a:hlinkClick r:id="rId5"/>
                        </a:rPr>
                        <a:t>https://purl.org/escape/ossr</a:t>
                      </a:r>
                      <a:r>
                        <a:rPr lang="en-GB" sz="1200" dirty="0"/>
                        <a:t>]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458002"/>
                  </a:ext>
                </a:extLst>
              </a:tr>
              <a:tr h="7060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For astronomy: integrates distributed infrastructures into one single virtual astronomy facility… ensure that their high-level scientific products and big data sets are openly accessible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09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Platform-service gateway with the capability to access and combine data from multiple collections and stage for subsequent processing and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90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Federated data infrastructure of open access data that enables large national research data centres to work together and build a robust cloud-like service to curate and scale up to multi-Exabyte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778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Astronomy and </a:t>
                      </a:r>
                      <a:r>
                        <a:rPr lang="en-GB" sz="1200" dirty="0" err="1"/>
                        <a:t>astroparticle</a:t>
                      </a:r>
                      <a:r>
                        <a:rPr lang="en-GB" sz="1200" dirty="0"/>
                        <a:t> physics programme of scientific and public engagement that trains and educates the community in the usage and implementation of the ESCAPE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694340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53BD7F0-3E18-4A68-B8F2-3D09831B87E9}"/>
              </a:ext>
            </a:extLst>
          </p:cNvPr>
          <p:cNvSpPr txBox="1"/>
          <p:nvPr/>
        </p:nvSpPr>
        <p:spPr>
          <a:xfrm>
            <a:off x="101276" y="697118"/>
            <a:ext cx="4664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10"/>
              </a:rPr>
              <a:t>https://projectescape.eu/</a:t>
            </a:r>
            <a:r>
              <a:rPr lang="en-GB" sz="1400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409529-48FA-4052-A2B9-733BF54192EF}"/>
              </a:ext>
            </a:extLst>
          </p:cNvPr>
          <p:cNvSpPr txBox="1"/>
          <p:nvPr/>
        </p:nvSpPr>
        <p:spPr>
          <a:xfrm>
            <a:off x="101276" y="1114348"/>
            <a:ext cx="8675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Establish a </a:t>
            </a:r>
            <a:r>
              <a:rPr lang="en-GB" sz="1200" b="1" i="1" dirty="0"/>
              <a:t>single collaborative cluster </a:t>
            </a:r>
            <a:r>
              <a:rPr lang="en-GB" sz="1200" i="1" dirty="0"/>
              <a:t>of next generation European Strategy Forum on Research Infrastructures (ESFRI) facilities in the area of </a:t>
            </a:r>
            <a:r>
              <a:rPr lang="en-GB" sz="1200" b="1" i="1" dirty="0"/>
              <a:t>astronomy- and accelerator-based particle physics </a:t>
            </a:r>
            <a:r>
              <a:rPr lang="en-GB" sz="1200" i="1" dirty="0"/>
              <a:t>in order to implement a </a:t>
            </a:r>
            <a:r>
              <a:rPr lang="en-GB" sz="1200" b="1" i="1" dirty="0"/>
              <a:t>functional link </a:t>
            </a:r>
            <a:r>
              <a:rPr lang="en-GB" sz="1200" i="1" dirty="0"/>
              <a:t>between the concerned ESFRI projects and European Open Science Cloud (</a:t>
            </a:r>
            <a:r>
              <a:rPr lang="en-GB" sz="1200" b="1" i="1" dirty="0"/>
              <a:t>EOSC</a:t>
            </a:r>
            <a:r>
              <a:rPr lang="en-GB" sz="1200" i="1" dirty="0"/>
              <a:t>).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69C735-815A-45F9-B874-0F7608A6BF8F}"/>
              </a:ext>
            </a:extLst>
          </p:cNvPr>
          <p:cNvSpPr txBox="1"/>
          <p:nvPr/>
        </p:nvSpPr>
        <p:spPr>
          <a:xfrm>
            <a:off x="1354960" y="133585"/>
            <a:ext cx="5090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European Science Cluster of Astronomy &amp; Particle physics ESFRI research infrastructures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7E02C-1002-4985-A62C-1ED76404F2CF}"/>
              </a:ext>
            </a:extLst>
          </p:cNvPr>
          <p:cNvSpPr txBox="1"/>
          <p:nvPr/>
        </p:nvSpPr>
        <p:spPr>
          <a:xfrm>
            <a:off x="166495" y="2137596"/>
            <a:ext cx="8724262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Understanding the lingo… </a:t>
            </a:r>
            <a:r>
              <a:rPr lang="en-GB" b="1" dirty="0">
                <a:solidFill>
                  <a:schemeClr val="bg1"/>
                </a:solidFill>
              </a:rPr>
              <a:t>ESCAPE ESAP </a:t>
            </a:r>
          </a:p>
          <a:p>
            <a:r>
              <a:rPr lang="en-GB" b="1" dirty="0">
                <a:solidFill>
                  <a:schemeClr val="bg1"/>
                </a:solidFill>
              </a:rPr>
              <a:t>= ESCAPE E</a:t>
            </a:r>
            <a:r>
              <a:rPr lang="en-GB" dirty="0">
                <a:solidFill>
                  <a:schemeClr val="bg1"/>
                </a:solidFill>
              </a:rPr>
              <a:t>SFRI</a:t>
            </a:r>
            <a:r>
              <a:rPr lang="en-GB" b="1" dirty="0">
                <a:solidFill>
                  <a:schemeClr val="bg1"/>
                </a:solidFill>
              </a:rPr>
              <a:t> S</a:t>
            </a:r>
            <a:r>
              <a:rPr lang="en-GB" dirty="0">
                <a:solidFill>
                  <a:schemeClr val="bg1"/>
                </a:solidFill>
              </a:rPr>
              <a:t>cience</a:t>
            </a:r>
            <a:r>
              <a:rPr lang="en-GB" b="1" dirty="0">
                <a:solidFill>
                  <a:schemeClr val="bg1"/>
                </a:solidFill>
              </a:rPr>
              <a:t> A</a:t>
            </a:r>
            <a:r>
              <a:rPr lang="en-GB" dirty="0">
                <a:solidFill>
                  <a:schemeClr val="bg1"/>
                </a:solidFill>
              </a:rPr>
              <a:t>nalysis</a:t>
            </a:r>
            <a:r>
              <a:rPr lang="en-GB" b="1" dirty="0">
                <a:solidFill>
                  <a:schemeClr val="bg1"/>
                </a:solidFill>
              </a:rPr>
              <a:t> P</a:t>
            </a:r>
            <a:r>
              <a:rPr lang="en-GB" dirty="0">
                <a:solidFill>
                  <a:schemeClr val="bg1"/>
                </a:solidFill>
              </a:rPr>
              <a:t>latform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= "</a:t>
            </a:r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GB" dirty="0">
                <a:solidFill>
                  <a:schemeClr val="bg1"/>
                </a:solidFill>
              </a:rPr>
              <a:t>uropean </a:t>
            </a:r>
            <a:r>
              <a:rPr lang="en-GB" b="1" dirty="0">
                <a:solidFill>
                  <a:schemeClr val="bg1"/>
                </a:solidFill>
              </a:rPr>
              <a:t>S</a:t>
            </a:r>
            <a:r>
              <a:rPr lang="en-GB" dirty="0">
                <a:solidFill>
                  <a:schemeClr val="bg1"/>
                </a:solidFill>
              </a:rPr>
              <a:t>cience </a:t>
            </a:r>
            <a:r>
              <a:rPr lang="en-GB" b="1" dirty="0">
                <a:solidFill>
                  <a:schemeClr val="bg1"/>
                </a:solidFill>
              </a:rPr>
              <a:t>C</a:t>
            </a:r>
            <a:r>
              <a:rPr lang="en-GB" dirty="0">
                <a:solidFill>
                  <a:schemeClr val="bg1"/>
                </a:solidFill>
              </a:rPr>
              <a:t>luster of </a:t>
            </a:r>
            <a:r>
              <a:rPr lang="en-GB" b="1" dirty="0">
                <a:solidFill>
                  <a:schemeClr val="bg1"/>
                </a:solidFill>
              </a:rPr>
              <a:t>A</a:t>
            </a:r>
            <a:r>
              <a:rPr lang="en-GB" dirty="0">
                <a:solidFill>
                  <a:schemeClr val="bg1"/>
                </a:solidFill>
              </a:rPr>
              <a:t>stronomy and </a:t>
            </a:r>
            <a:r>
              <a:rPr lang="en-GB" b="1" dirty="0">
                <a:solidFill>
                  <a:schemeClr val="bg1"/>
                </a:solidFill>
              </a:rPr>
              <a:t>P</a:t>
            </a:r>
            <a:r>
              <a:rPr lang="en-GB" dirty="0">
                <a:solidFill>
                  <a:schemeClr val="bg1"/>
                </a:solidFill>
              </a:rPr>
              <a:t>article physics </a:t>
            </a:r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GB" dirty="0">
                <a:solidFill>
                  <a:schemeClr val="bg1"/>
                </a:solidFill>
              </a:rPr>
              <a:t>uropean Strategy Forum on Research Infrastructures </a:t>
            </a:r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GB" dirty="0">
                <a:solidFill>
                  <a:schemeClr val="bg1"/>
                </a:solidFill>
              </a:rPr>
              <a:t>uropean Strategy Forum on Research Infrastructures </a:t>
            </a:r>
            <a:r>
              <a:rPr lang="en-GB" b="1" dirty="0">
                <a:solidFill>
                  <a:schemeClr val="bg1"/>
                </a:solidFill>
              </a:rPr>
              <a:t>S</a:t>
            </a:r>
            <a:r>
              <a:rPr lang="en-GB" dirty="0">
                <a:solidFill>
                  <a:schemeClr val="bg1"/>
                </a:solidFill>
              </a:rPr>
              <a:t>cience </a:t>
            </a:r>
            <a:r>
              <a:rPr lang="en-GB" b="1" dirty="0">
                <a:solidFill>
                  <a:schemeClr val="bg1"/>
                </a:solidFill>
              </a:rPr>
              <a:t>A</a:t>
            </a:r>
            <a:r>
              <a:rPr lang="en-GB" dirty="0">
                <a:solidFill>
                  <a:schemeClr val="bg1"/>
                </a:solidFill>
              </a:rPr>
              <a:t>nalysis </a:t>
            </a:r>
            <a:r>
              <a:rPr lang="en-GB" b="1" dirty="0">
                <a:solidFill>
                  <a:schemeClr val="bg1"/>
                </a:solidFill>
              </a:rPr>
              <a:t>P</a:t>
            </a:r>
            <a:r>
              <a:rPr lang="en-GB" dirty="0">
                <a:solidFill>
                  <a:schemeClr val="bg1"/>
                </a:solidFill>
              </a:rPr>
              <a:t>latform"</a:t>
            </a:r>
          </a:p>
        </p:txBody>
      </p:sp>
    </p:spTree>
    <p:extLst>
      <p:ext uri="{BB962C8B-B14F-4D97-AF65-F5344CB8AC3E}">
        <p14:creationId xmlns:p14="http://schemas.microsoft.com/office/powerpoint/2010/main" val="900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1276" y="169253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ESCAPE Future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8B972-AA25-4246-9D3B-F02555D1C1D6}"/>
              </a:ext>
            </a:extLst>
          </p:cNvPr>
          <p:cNvSpPr txBox="1"/>
          <p:nvPr/>
        </p:nvSpPr>
        <p:spPr>
          <a:xfrm>
            <a:off x="189572" y="986288"/>
            <a:ext cx="5673586" cy="10310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Consolidate the benefit of Open Science within EOSC and establish new schemes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Funding models (e.g. OSCARS) to continue development of Open Science infrastructures and endeavours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AAA3356-79BE-47FC-AE0E-12331B02573E}"/>
              </a:ext>
            </a:extLst>
          </p:cNvPr>
          <p:cNvGrpSpPr/>
          <p:nvPr/>
        </p:nvGrpSpPr>
        <p:grpSpPr>
          <a:xfrm>
            <a:off x="5618854" y="1025742"/>
            <a:ext cx="3423870" cy="3948505"/>
            <a:chOff x="213381" y="931937"/>
            <a:chExt cx="3423870" cy="39485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88AB05-7EF3-4C28-9096-161AC2EC7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76"/>
            <a:stretch/>
          </p:blipFill>
          <p:spPr>
            <a:xfrm>
              <a:off x="505410" y="1770777"/>
              <a:ext cx="1419906" cy="530454"/>
            </a:xfrm>
            <a:prstGeom prst="rect">
              <a:avLst/>
            </a:prstGeom>
          </p:spPr>
        </p:pic>
        <p:pic>
          <p:nvPicPr>
            <p:cNvPr id="15" name="Google Shape;575;g30a2a8bf0cc_0_34">
              <a:extLst>
                <a:ext uri="{FF2B5EF4-FFF2-40B4-BE49-F238E27FC236}">
                  <a16:creationId xmlns:a16="http://schemas.microsoft.com/office/drawing/2014/main" id="{A27D9140-EF8B-4FBB-8204-BD43F28CAFC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5223" y="1575057"/>
              <a:ext cx="1384032" cy="86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74;g30a2a8bf0cc_0_34">
              <a:extLst>
                <a:ext uri="{FF2B5EF4-FFF2-40B4-BE49-F238E27FC236}">
                  <a16:creationId xmlns:a16="http://schemas.microsoft.com/office/drawing/2014/main" id="{2E4C97C1-4A8D-499F-AB62-6C996DB94A5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16129" y="931937"/>
              <a:ext cx="1469983" cy="4724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06466D-DE4B-4291-AAE0-7EE2EE67F91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673" y="1404375"/>
              <a:ext cx="0" cy="2187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597BAB3-B9E3-49FF-AE08-39CF01BAFDC6}"/>
                </a:ext>
              </a:extLst>
            </p:cNvPr>
            <p:cNvGrpSpPr/>
            <p:nvPr/>
          </p:nvGrpSpPr>
          <p:grpSpPr>
            <a:xfrm>
              <a:off x="213381" y="2754778"/>
              <a:ext cx="3423870" cy="866250"/>
              <a:chOff x="267436" y="3525204"/>
              <a:chExt cx="3637660" cy="8662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3A48787-BCDE-42F3-A39A-E7172AFF9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009" y="3560706"/>
                <a:ext cx="716746" cy="795246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6019CA0-966A-4936-99F0-9FCF4A251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4901" y="3560706"/>
                <a:ext cx="840431" cy="79524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775DDF8-7FD7-430A-8858-45FDD48D3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2161" y="3536492"/>
                <a:ext cx="733425" cy="8001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85FAE0B-990D-487C-90CD-0D6931A36D60}"/>
                  </a:ext>
                </a:extLst>
              </p:cNvPr>
              <p:cNvSpPr/>
              <p:nvPr/>
            </p:nvSpPr>
            <p:spPr>
              <a:xfrm rot="5400000">
                <a:off x="1634890" y="2157750"/>
                <a:ext cx="866250" cy="3601158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0D742A-18FE-411F-A314-F83487AEBCA0}"/>
                  </a:ext>
                </a:extLst>
              </p:cNvPr>
              <p:cNvSpPr txBox="1"/>
              <p:nvPr/>
            </p:nvSpPr>
            <p:spPr>
              <a:xfrm>
                <a:off x="3239051" y="3735893"/>
                <a:ext cx="666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…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1AEFFDA-ED07-45CD-990F-07D4F76A762F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908138" y="2220931"/>
              <a:ext cx="0" cy="53384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0873952-20EF-4826-A020-633AECBD25F2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908138" y="3621028"/>
              <a:ext cx="0" cy="3583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15B7D8-B2AA-4884-A07C-96044B81E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8012" y="4084759"/>
              <a:ext cx="1103259" cy="795683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E2291C6-8BAE-4A1E-81DA-698262F03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212" y="2101987"/>
            <a:ext cx="4916467" cy="282390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93FCC66-13B1-4C1B-B1F3-6F13A91AD896}"/>
              </a:ext>
            </a:extLst>
          </p:cNvPr>
          <p:cNvSpPr txBox="1"/>
          <p:nvPr/>
        </p:nvSpPr>
        <p:spPr>
          <a:xfrm>
            <a:off x="6075525" y="907711"/>
            <a:ext cx="2397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11"/>
              </a:rPr>
              <a:t>https://oscars-project.eu/projects</a:t>
            </a:r>
            <a:r>
              <a:rPr lang="en-GB" sz="12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572" y="680124"/>
            <a:ext cx="3329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Open Collaboration Agreement 2022:</a:t>
            </a:r>
          </a:p>
        </p:txBody>
      </p:sp>
    </p:spTree>
    <p:extLst>
      <p:ext uri="{BB962C8B-B14F-4D97-AF65-F5344CB8AC3E}">
        <p14:creationId xmlns:p14="http://schemas.microsoft.com/office/powerpoint/2010/main" val="9061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DEE76F-5521-4F8E-AD21-8F2C2DC23AA4}"/>
              </a:ext>
            </a:extLst>
          </p:cNvPr>
          <p:cNvSpPr txBox="1"/>
          <p:nvPr/>
        </p:nvSpPr>
        <p:spPr>
          <a:xfrm>
            <a:off x="142549" y="1611493"/>
            <a:ext cx="3806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Project ended in 2022 - (Prototype) Outcomes: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12F0162C-5A0F-4A96-805C-8D6689818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841820"/>
              </p:ext>
            </p:extLst>
          </p:nvPr>
        </p:nvGraphicFramePr>
        <p:xfrm>
          <a:off x="209869" y="2029379"/>
          <a:ext cx="8724262" cy="2371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7213">
                  <a:extLst>
                    <a:ext uri="{9D8B030D-6E8A-4147-A177-3AD203B41FA5}">
                      <a16:colId xmlns:a16="http://schemas.microsoft.com/office/drawing/2014/main" val="2098389406"/>
                    </a:ext>
                  </a:extLst>
                </a:gridCol>
                <a:gridCol w="8087049">
                  <a:extLst>
                    <a:ext uri="{9D8B030D-6E8A-4147-A177-3AD203B41FA5}">
                      <a16:colId xmlns:a16="http://schemas.microsoft.com/office/drawing/2014/main" val="2454458632"/>
                    </a:ext>
                  </a:extLst>
                </a:gridCol>
              </a:tblGrid>
              <a:tr h="605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Easy access to the broadest sets of data from the diverse catalogues of European photon and neutron facilities, through the </a:t>
                      </a:r>
                      <a:r>
                        <a:rPr lang="en-GB" sz="1200" dirty="0" err="1"/>
                        <a:t>PaNOSC</a:t>
                      </a:r>
                      <a:r>
                        <a:rPr lang="en-GB" sz="1200" dirty="0"/>
                        <a:t> federated data catalogues using the federated search engine compatible with </a:t>
                      </a:r>
                      <a:r>
                        <a:rPr lang="en-GB" sz="1200" dirty="0" err="1">
                          <a:hlinkClick r:id="rId4"/>
                        </a:rPr>
                        <a:t>OpenAIRE</a:t>
                      </a:r>
                      <a:r>
                        <a:rPr lang="en-GB" sz="1200" dirty="0"/>
                        <a:t>. </a:t>
                      </a:r>
                      <a:endParaRPr lang="en-GB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458002"/>
                  </a:ext>
                </a:extLst>
              </a:tr>
              <a:tr h="4803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Search, find and access data from </a:t>
                      </a:r>
                      <a:r>
                        <a:rPr lang="en-GB" sz="1200" dirty="0" err="1"/>
                        <a:t>PaN</a:t>
                      </a:r>
                      <a:r>
                        <a:rPr lang="en-GB" sz="1200" dirty="0"/>
                        <a:t> sources across the federated, cross-disciplinary and cross-border data catalogues infrastructure, and access scientific open data remotely.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09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Analyse, use and re-use raw data from </a:t>
                      </a:r>
                      <a:r>
                        <a:rPr lang="en-GB" sz="1200" dirty="0" err="1"/>
                        <a:t>PaN</a:t>
                      </a:r>
                      <a:r>
                        <a:rPr lang="en-GB" sz="1200" dirty="0"/>
                        <a:t> facilities, using Jupyter notebooks based data analysis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90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Enter </a:t>
                      </a:r>
                      <a:r>
                        <a:rPr lang="en-GB" sz="1200" dirty="0" err="1"/>
                        <a:t>PaN</a:t>
                      </a:r>
                      <a:r>
                        <a:rPr lang="en-GB" sz="1200" dirty="0"/>
                        <a:t> cloud-based virtual facility and access the available simulation data services to rapidly prototype and execute (both experimental and simulation) data workflows from designing your beamline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778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Astronomy and </a:t>
                      </a:r>
                      <a:r>
                        <a:rPr lang="en-GB" sz="1200" dirty="0" err="1"/>
                        <a:t>astroparticle</a:t>
                      </a:r>
                      <a:r>
                        <a:rPr lang="en-GB" sz="1200" dirty="0"/>
                        <a:t> physics programme of scientific and public engagement that trains and educates the community in the usage and implementation of the ESCAPE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694340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53BD7F0-3E18-4A68-B8F2-3D09831B87E9}"/>
              </a:ext>
            </a:extLst>
          </p:cNvPr>
          <p:cNvSpPr txBox="1"/>
          <p:nvPr/>
        </p:nvSpPr>
        <p:spPr>
          <a:xfrm>
            <a:off x="142549" y="4665456"/>
            <a:ext cx="89414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9"/>
              </a:rPr>
              <a:t>https://www.panosc.eu/panosc-project/</a:t>
            </a:r>
            <a:r>
              <a:rPr lang="en-GB" sz="1100" dirty="0"/>
              <a:t> (see also </a:t>
            </a:r>
            <a:r>
              <a:rPr lang="en-GB" sz="1100" dirty="0" err="1"/>
              <a:t>ExPaNDS</a:t>
            </a:r>
            <a:r>
              <a:rPr lang="en-GB" sz="1100" dirty="0"/>
              <a:t> project </a:t>
            </a:r>
            <a:r>
              <a:rPr lang="en-GB" sz="1100" dirty="0">
                <a:hlinkClick r:id="rId10"/>
              </a:rPr>
              <a:t>https://www.panosc.eu/expands-project/</a:t>
            </a:r>
            <a:r>
              <a:rPr lang="en-GB" sz="1100" dirty="0"/>
              <a:t>)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409529-48FA-4052-A2B9-733BF54192EF}"/>
              </a:ext>
            </a:extLst>
          </p:cNvPr>
          <p:cNvSpPr txBox="1"/>
          <p:nvPr/>
        </p:nvSpPr>
        <p:spPr>
          <a:xfrm>
            <a:off x="101276" y="968728"/>
            <a:ext cx="8675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The Photon and Neutron Open Science Cluster (</a:t>
            </a:r>
            <a:r>
              <a:rPr lang="en-GB" sz="1200" i="1" dirty="0" err="1"/>
              <a:t>PaNOSC</a:t>
            </a:r>
            <a:r>
              <a:rPr lang="en-GB" sz="1200" i="1" dirty="0"/>
              <a:t>) is the Science Cluster representing Photon and Neutron European Research Infrastructures (RIs), developing and providing services for its scientific community and connecting these to the European Open Science Cloud (EOSC).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4AACC-4837-4144-9320-121A172FD3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905" t="26465" r="27665"/>
          <a:stretch/>
        </p:blipFill>
        <p:spPr>
          <a:xfrm>
            <a:off x="209869" y="0"/>
            <a:ext cx="1684117" cy="740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092944-18D5-4790-A9A8-1212389597DA}"/>
              </a:ext>
            </a:extLst>
          </p:cNvPr>
          <p:cNvSpPr txBox="1"/>
          <p:nvPr/>
        </p:nvSpPr>
        <p:spPr>
          <a:xfrm>
            <a:off x="2002579" y="216566"/>
            <a:ext cx="466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Photon and Neutron Open Science Cluster </a:t>
            </a:r>
          </a:p>
        </p:txBody>
      </p:sp>
    </p:spTree>
    <p:extLst>
      <p:ext uri="{BB962C8B-B14F-4D97-AF65-F5344CB8AC3E}">
        <p14:creationId xmlns:p14="http://schemas.microsoft.com/office/powerpoint/2010/main" val="164977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1276" y="169253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PaNOSC</a:t>
            </a: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 Future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8B972-AA25-4246-9D3B-F02555D1C1D6}"/>
              </a:ext>
            </a:extLst>
          </p:cNvPr>
          <p:cNvSpPr txBox="1"/>
          <p:nvPr/>
        </p:nvSpPr>
        <p:spPr>
          <a:xfrm>
            <a:off x="234510" y="718820"/>
            <a:ext cx="589327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</a:pPr>
            <a:endParaRPr lang="en-GB" sz="1200" dirty="0"/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The Photon and Neutron community efforts to contribute to the EOSC, FAIR data and Open Science will be structured around the </a:t>
            </a:r>
            <a:r>
              <a:rPr lang="en-GB" sz="1200" b="1" dirty="0" err="1"/>
              <a:t>PaNOSC</a:t>
            </a:r>
            <a:r>
              <a:rPr lang="en-GB" sz="1200" b="1" dirty="0"/>
              <a:t> science cluster</a:t>
            </a:r>
            <a:r>
              <a:rPr lang="en-GB" sz="1200" dirty="0"/>
              <a:t>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Similar to ESCAPE, funding models and sub project developments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hlinkClick r:id="rId3"/>
              </a:rPr>
              <a:t>https://www.panosc.eu/</a:t>
            </a:r>
            <a:r>
              <a:rPr lang="en-GB" sz="1200" dirty="0"/>
              <a:t> </a:t>
            </a:r>
            <a:br>
              <a:rPr lang="en-GB" sz="1200" dirty="0"/>
            </a:br>
            <a:br>
              <a:rPr lang="en-GB" sz="1200" dirty="0"/>
            </a:br>
            <a:endParaRPr lang="en-GB" sz="12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AAA3356-79BE-47FC-AE0E-12331B02573E}"/>
              </a:ext>
            </a:extLst>
          </p:cNvPr>
          <p:cNvGrpSpPr/>
          <p:nvPr/>
        </p:nvGrpSpPr>
        <p:grpSpPr>
          <a:xfrm>
            <a:off x="5405617" y="1025742"/>
            <a:ext cx="3637108" cy="3948505"/>
            <a:chOff x="143" y="931937"/>
            <a:chExt cx="3637108" cy="39485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88AB05-7EF3-4C28-9096-161AC2EC7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76"/>
            <a:stretch/>
          </p:blipFill>
          <p:spPr>
            <a:xfrm>
              <a:off x="505410" y="1770777"/>
              <a:ext cx="1419906" cy="530454"/>
            </a:xfrm>
            <a:prstGeom prst="rect">
              <a:avLst/>
            </a:prstGeom>
          </p:spPr>
        </p:pic>
        <p:pic>
          <p:nvPicPr>
            <p:cNvPr id="16" name="Google Shape;574;g30a2a8bf0cc_0_34">
              <a:extLst>
                <a:ext uri="{FF2B5EF4-FFF2-40B4-BE49-F238E27FC236}">
                  <a16:creationId xmlns:a16="http://schemas.microsoft.com/office/drawing/2014/main" id="{2E4C97C1-4A8D-499F-AB62-6C996DB94A5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1288" y="931937"/>
              <a:ext cx="1469983" cy="4724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06466D-DE4B-4291-AAE0-7EE2EE67F912}"/>
                </a:ext>
              </a:extLst>
            </p:cNvPr>
            <p:cNvCxnSpPr>
              <a:cxnSpLocks/>
            </p:cNvCxnSpPr>
            <p:nvPr/>
          </p:nvCxnSpPr>
          <p:spPr>
            <a:xfrm>
              <a:off x="1801519" y="1404375"/>
              <a:ext cx="0" cy="2187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597BAB3-B9E3-49FF-AE08-39CF01BAFDC6}"/>
                </a:ext>
              </a:extLst>
            </p:cNvPr>
            <p:cNvGrpSpPr/>
            <p:nvPr/>
          </p:nvGrpSpPr>
          <p:grpSpPr>
            <a:xfrm>
              <a:off x="143" y="2754778"/>
              <a:ext cx="3637108" cy="866250"/>
              <a:chOff x="40883" y="3525204"/>
              <a:chExt cx="3864213" cy="86625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85FAE0B-990D-487C-90CD-0D6931A36D60}"/>
                  </a:ext>
                </a:extLst>
              </p:cNvPr>
              <p:cNvSpPr/>
              <p:nvPr/>
            </p:nvSpPr>
            <p:spPr>
              <a:xfrm rot="5400000">
                <a:off x="1521614" y="2044473"/>
                <a:ext cx="866250" cy="382771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0D742A-18FE-411F-A314-F83487AEBCA0}"/>
                  </a:ext>
                </a:extLst>
              </p:cNvPr>
              <p:cNvSpPr txBox="1"/>
              <p:nvPr/>
            </p:nvSpPr>
            <p:spPr>
              <a:xfrm>
                <a:off x="3239051" y="3735893"/>
                <a:ext cx="666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…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1AEFFDA-ED07-45CD-990F-07D4F76A762F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801519" y="2224324"/>
              <a:ext cx="0" cy="5304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0873952-20EF-4826-A020-633AECBD25F2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01519" y="3621028"/>
              <a:ext cx="0" cy="3364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15B7D8-B2AA-4884-A07C-96044B81E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8012" y="4084759"/>
              <a:ext cx="1103259" cy="79568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3C6EEB-518F-48BA-9188-D6B08E8B5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817" y="1949054"/>
            <a:ext cx="2695483" cy="295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D44269-03DF-4391-915C-6E37D69F53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05" t="26465" r="27665"/>
          <a:stretch/>
        </p:blipFill>
        <p:spPr>
          <a:xfrm>
            <a:off x="7515970" y="1745043"/>
            <a:ext cx="1435629" cy="655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F50DA-DC14-40BD-A7F0-BF8BEBA00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305" y="2886988"/>
            <a:ext cx="1048035" cy="748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7D473-FE56-4DF2-8E82-D26811CA5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8466" y="3117204"/>
            <a:ext cx="973136" cy="390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FC1ECE-1178-4A09-954C-CB29F7C22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7213" y="2945905"/>
            <a:ext cx="9810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84150" y="133805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National Level: </a:t>
            </a:r>
            <a:r>
              <a:rPr lang="de-DE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Example</a:t>
            </a: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 NFDI (Germany)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D6E15-DB8F-43BF-86F8-16EA3E34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4" y="2295625"/>
            <a:ext cx="4358916" cy="257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64ABF-3DE9-4AA2-8D4A-533B2C10F29A}"/>
              </a:ext>
            </a:extLst>
          </p:cNvPr>
          <p:cNvSpPr/>
          <p:nvPr/>
        </p:nvSpPr>
        <p:spPr>
          <a:xfrm>
            <a:off x="5861050" y="4038600"/>
            <a:ext cx="2032000" cy="65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444AE-2CE2-4E59-9309-58A8B90A6095}"/>
              </a:ext>
            </a:extLst>
          </p:cNvPr>
          <p:cNvSpPr txBox="1"/>
          <p:nvPr/>
        </p:nvSpPr>
        <p:spPr>
          <a:xfrm>
            <a:off x="347847" y="972121"/>
            <a:ext cx="84146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The NFDI aims to create a permanent digital repository of knowledge as an indispensable prerequisite for new research questions, findings and innovations.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The individual scientific disciplines are involved in the NFDI in </a:t>
            </a:r>
            <a:r>
              <a:rPr lang="en-GB" sz="1200" b="1" dirty="0"/>
              <a:t>consortia</a:t>
            </a:r>
            <a:r>
              <a:rPr lang="en-GB" sz="1200" dirty="0"/>
              <a:t>. In each of these, numerous institutions are organised and work together on internal and interdisciplinary topics.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Many topics are relevant for all or several consortia. These are jointly identified and addressed in </a:t>
            </a:r>
            <a:r>
              <a:rPr lang="en-GB" sz="1200" b="1" dirty="0"/>
              <a:t>sections</a:t>
            </a:r>
            <a:r>
              <a:rPr lang="en-GB" sz="1200" dirty="0"/>
              <a:t>. The network of consortia, </a:t>
            </a:r>
            <a:r>
              <a:rPr lang="en-GB" sz="1200" b="1" dirty="0">
                <a:hlinkClick r:id="rId4"/>
              </a:rPr>
              <a:t>Base4NFDI</a:t>
            </a:r>
            <a:r>
              <a:rPr lang="en-GB" sz="1200" dirty="0"/>
              <a:t>, develops basic services for NFDI.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07BBC-3BEA-4E66-943D-8F55DE1EF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349261"/>
            <a:ext cx="3060700" cy="24665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05E252-7ED4-4F18-B4F5-1EAF45126F81}"/>
              </a:ext>
            </a:extLst>
          </p:cNvPr>
          <p:cNvSpPr/>
          <p:nvPr/>
        </p:nvSpPr>
        <p:spPr>
          <a:xfrm>
            <a:off x="7785100" y="3327400"/>
            <a:ext cx="457200" cy="158750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611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71635" y="1446103"/>
            <a:ext cx="416164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b="1" dirty="0"/>
              <a:t>The complicated stuff!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4529D-63F9-4C8C-8909-85F21C03D060}"/>
              </a:ext>
            </a:extLst>
          </p:cNvPr>
          <p:cNvSpPr/>
          <p:nvPr/>
        </p:nvSpPr>
        <p:spPr>
          <a:xfrm>
            <a:off x="62453" y="120365"/>
            <a:ext cx="3807524" cy="3238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b="1" dirty="0"/>
              <a:t>Institutional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C8D3-2F6C-4DCC-9025-1405403C5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19746" y="2024008"/>
            <a:ext cx="2469731" cy="23564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76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E4529D-63F9-4C8C-8909-85F21C03D060}"/>
              </a:ext>
            </a:extLst>
          </p:cNvPr>
          <p:cNvSpPr/>
          <p:nvPr/>
        </p:nvSpPr>
        <p:spPr>
          <a:xfrm>
            <a:off x="239658" y="220741"/>
            <a:ext cx="2350855" cy="3238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b="1" dirty="0"/>
              <a:t>Institutional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C8D3-2F6C-4DCC-9025-1405403C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74269" y="1868392"/>
            <a:ext cx="2469731" cy="2356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221F2-B419-45DA-9D2C-0CDBC326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r="1717"/>
          <a:stretch/>
        </p:blipFill>
        <p:spPr>
          <a:xfrm rot="5400000">
            <a:off x="1042649" y="233745"/>
            <a:ext cx="3123310" cy="5208608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5D4BE817-6081-4B6A-A8A5-FAD86ED0CABF}"/>
              </a:ext>
            </a:extLst>
          </p:cNvPr>
          <p:cNvSpPr/>
          <p:nvPr/>
        </p:nvSpPr>
        <p:spPr>
          <a:xfrm>
            <a:off x="5397430" y="2803494"/>
            <a:ext cx="1302152" cy="6597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3D61F-7AA0-4939-9EDC-87ED29757597}"/>
              </a:ext>
            </a:extLst>
          </p:cNvPr>
          <p:cNvSpPr/>
          <p:nvPr/>
        </p:nvSpPr>
        <p:spPr>
          <a:xfrm>
            <a:off x="5283843" y="1483730"/>
            <a:ext cx="1660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Feedback and making it useful for the researchers!</a:t>
            </a:r>
          </a:p>
        </p:txBody>
      </p:sp>
    </p:spTree>
    <p:extLst>
      <p:ext uri="{BB962C8B-B14F-4D97-AF65-F5344CB8AC3E}">
        <p14:creationId xmlns:p14="http://schemas.microsoft.com/office/powerpoint/2010/main" val="1680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E4529D-63F9-4C8C-8909-85F21C03D060}"/>
              </a:ext>
            </a:extLst>
          </p:cNvPr>
          <p:cNvSpPr/>
          <p:nvPr/>
        </p:nvSpPr>
        <p:spPr>
          <a:xfrm>
            <a:off x="239658" y="220741"/>
            <a:ext cx="2350855" cy="3238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b="1" dirty="0"/>
              <a:t>Institutional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BA2F8E-FB6F-4CA8-98F3-832EACAF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8" y="735935"/>
            <a:ext cx="8864831" cy="4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296D236-7E83-407E-8A89-2767FDAB1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6"/>
          <a:stretch/>
        </p:blipFill>
        <p:spPr>
          <a:xfrm>
            <a:off x="-1" y="928729"/>
            <a:ext cx="8449734" cy="4004515"/>
          </a:xfrm>
          <a:prstGeom prst="rect">
            <a:avLst/>
          </a:prstGeom>
        </p:spPr>
      </p:pic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b="1" strike="noStrike" spc="-1" dirty="0">
                <a:solidFill>
                  <a:srgbClr val="333333"/>
                </a:solidFill>
                <a:latin typeface="Arial"/>
                <a:ea typeface="Arial"/>
              </a:rPr>
              <a:t>What Are European Infrastructures for Open Science?</a:t>
            </a:r>
            <a:endParaRPr lang="de-DE" spc="-1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0862C-1AB3-4599-8555-663851D66E97}"/>
              </a:ext>
            </a:extLst>
          </p:cNvPr>
          <p:cNvSpPr/>
          <p:nvPr/>
        </p:nvSpPr>
        <p:spPr>
          <a:xfrm>
            <a:off x="191794" y="928729"/>
            <a:ext cx="8494412" cy="53860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strike="noStrike" spc="-1" dirty="0">
                <a:solidFill>
                  <a:srgbClr val="333333"/>
                </a:solidFill>
                <a:latin typeface="Arial"/>
                <a:ea typeface="Arial"/>
              </a:rPr>
              <a:t>A set of initiatives</a:t>
            </a:r>
            <a:r>
              <a:rPr lang="en-GB" sz="1400" spc="-1" dirty="0">
                <a:solidFill>
                  <a:srgbClr val="333333"/>
                </a:solidFill>
                <a:latin typeface="Arial"/>
                <a:ea typeface="Arial"/>
              </a:rPr>
              <a:t>, services and platforms designed to drive Open Science across Europe:</a:t>
            </a:r>
          </a:p>
          <a:p>
            <a:r>
              <a:rPr lang="en-GB" sz="1400" spc="-1" dirty="0">
                <a:solidFill>
                  <a:srgbClr val="333333"/>
                </a:solidFill>
                <a:latin typeface="Arial"/>
              </a:rPr>
              <a:t>Make research Outputs openly accessible and reusable while developing collaboration and 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98F13-64E7-491E-9EB0-FFD0E1592E38}"/>
              </a:ext>
            </a:extLst>
          </p:cNvPr>
          <p:cNvSpPr txBox="1"/>
          <p:nvPr/>
        </p:nvSpPr>
        <p:spPr>
          <a:xfrm>
            <a:off x="191794" y="1467338"/>
            <a:ext cx="3200399" cy="3323987"/>
          </a:xfrm>
          <a:prstGeom prst="rect">
            <a:avLst/>
          </a:prstGeom>
          <a:solidFill>
            <a:srgbClr val="FFFFFF">
              <a:alpha val="76000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spc="-1" dirty="0">
                <a:solidFill>
                  <a:srgbClr val="333333"/>
                </a:solidFill>
                <a:latin typeface="Arial"/>
              </a:rPr>
              <a:t>Some Examples:</a:t>
            </a:r>
          </a:p>
          <a:p>
            <a:r>
              <a:rPr lang="en-GB" sz="1400" b="1" spc="-1" dirty="0">
                <a:solidFill>
                  <a:srgbClr val="333333"/>
                </a:solidFill>
                <a:latin typeface="Arial"/>
              </a:rPr>
              <a:t>Infrastructure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EOSC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Zenodo and Data repositories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B2 Services by EUDAT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ESCAPE, </a:t>
            </a:r>
            <a:r>
              <a:rPr lang="en-GB" sz="1400" i="1" spc="-1" dirty="0" err="1">
                <a:solidFill>
                  <a:srgbClr val="333333"/>
                </a:solidFill>
                <a:latin typeface="Arial"/>
              </a:rPr>
              <a:t>PAnOSC</a:t>
            </a:r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…</a:t>
            </a:r>
          </a:p>
          <a:p>
            <a:endParaRPr lang="en-GB" sz="1400" spc="-1" dirty="0">
              <a:solidFill>
                <a:srgbClr val="333333"/>
              </a:solidFill>
              <a:latin typeface="Arial"/>
            </a:endParaRPr>
          </a:p>
          <a:p>
            <a:r>
              <a:rPr lang="en-GB" sz="1400" b="1" spc="-1" dirty="0">
                <a:solidFill>
                  <a:srgbClr val="333333"/>
                </a:solidFill>
                <a:latin typeface="Arial"/>
              </a:rPr>
              <a:t>Policies and Initiatives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Horizon Europe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Research Data Alliance</a:t>
            </a:r>
          </a:p>
          <a:p>
            <a:endParaRPr lang="en-GB" sz="1400" spc="-1" dirty="0">
              <a:solidFill>
                <a:srgbClr val="333333"/>
              </a:solidFill>
              <a:latin typeface="Arial"/>
            </a:endParaRPr>
          </a:p>
          <a:p>
            <a:r>
              <a:rPr lang="en-GB" sz="1400" b="1" spc="-1" dirty="0">
                <a:solidFill>
                  <a:srgbClr val="333333"/>
                </a:solidFill>
                <a:latin typeface="Arial"/>
              </a:rPr>
              <a:t>Training and Community Building</a:t>
            </a:r>
          </a:p>
          <a:p>
            <a:r>
              <a:rPr lang="en-GB" sz="1400" i="1" spc="-1" dirty="0" err="1">
                <a:solidFill>
                  <a:srgbClr val="333333"/>
                </a:solidFill>
                <a:latin typeface="Arial"/>
              </a:rPr>
              <a:t>FAIRsFAIR</a:t>
            </a:r>
            <a:endParaRPr lang="en-GB" sz="1400" i="1" spc="-1" dirty="0">
              <a:solidFill>
                <a:srgbClr val="333333"/>
              </a:solidFill>
              <a:latin typeface="Arial"/>
            </a:endParaRP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EUROLABS</a:t>
            </a:r>
          </a:p>
          <a:p>
            <a:r>
              <a:rPr lang="en-GB" sz="1400" i="1" spc="-1" dirty="0">
                <a:solidFill>
                  <a:srgbClr val="333333"/>
                </a:solidFill>
                <a:latin typeface="Arial"/>
              </a:rPr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4748D9-048A-4207-86C0-70B843CB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053" y="3966042"/>
            <a:ext cx="2800680" cy="9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Example</a:t>
            </a: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r>
              <a:rPr lang="de-DE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Infrastructures</a:t>
            </a: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: Zenodo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67711"/>
            <a:ext cx="8757677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Launched in 2013 by CERN as an </a:t>
            </a:r>
            <a:r>
              <a:rPr lang="en-US" sz="1600" dirty="0" err="1"/>
              <a:t>OpenAIRE</a:t>
            </a:r>
            <a:r>
              <a:rPr lang="en-US" sz="1600" dirty="0"/>
              <a:t> project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Catch-all repository for EC funded research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InvenioRDM</a:t>
            </a:r>
            <a:r>
              <a:rPr lang="en-US" sz="1600" dirty="0"/>
              <a:t>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Up to 50GB file uploads (more available upon request)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800DD9-ED8E-48AA-AD3B-CE4E9EE237BE}"/>
              </a:ext>
            </a:extLst>
          </p:cNvPr>
          <p:cNvSpPr/>
          <p:nvPr/>
        </p:nvSpPr>
        <p:spPr>
          <a:xfrm>
            <a:off x="252638" y="3057726"/>
            <a:ext cx="2367574" cy="1129308"/>
          </a:xfrm>
          <a:prstGeom prst="roundRect">
            <a:avLst>
              <a:gd name="adj" fmla="val 9017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CERN Data Centre:</a:t>
            </a:r>
          </a:p>
          <a:p>
            <a:r>
              <a:rPr lang="en-US" sz="1600" i="1" dirty="0"/>
              <a:t>300 PB disk</a:t>
            </a:r>
          </a:p>
          <a:p>
            <a:r>
              <a:rPr lang="en-US" sz="1600" i="1" dirty="0"/>
              <a:t>400PB tape</a:t>
            </a:r>
          </a:p>
          <a:p>
            <a:r>
              <a:rPr lang="en-US" sz="1600" i="1" dirty="0"/>
              <a:t>110k 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2E92A-88F7-4839-BC91-589D3BF3E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81" y="2962244"/>
            <a:ext cx="2179638" cy="850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61D854-18C0-496C-B1C7-474D252A1580}"/>
              </a:ext>
            </a:extLst>
          </p:cNvPr>
          <p:cNvSpPr txBox="1"/>
          <p:nvPr/>
        </p:nvSpPr>
        <p:spPr>
          <a:xfrm>
            <a:off x="1774644" y="2479435"/>
            <a:ext cx="6535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Zenodo is derived from </a:t>
            </a:r>
            <a:r>
              <a:rPr lang="en-GB" sz="1200" i="1" dirty="0" err="1">
                <a:hlinkClick r:id="rId4"/>
              </a:rPr>
              <a:t>Zenodotus</a:t>
            </a:r>
            <a:r>
              <a:rPr lang="en-GB" sz="1200" i="1" dirty="0"/>
              <a:t>, the first librarian of the Ancient Library of Alexandria and father of the first recorded use of metadata, a landmark in library history.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B7815-31C5-41E5-B0DE-1C4702D56B53}"/>
              </a:ext>
            </a:extLst>
          </p:cNvPr>
          <p:cNvSpPr/>
          <p:nvPr/>
        </p:nvSpPr>
        <p:spPr>
          <a:xfrm>
            <a:off x="1644692" y="4469294"/>
            <a:ext cx="1840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072AD"/>
                </a:solidFill>
              </a:rPr>
              <a:t>Upload</a:t>
            </a:r>
            <a:endParaRPr lang="en-US" b="1" dirty="0">
              <a:solidFill>
                <a:srgbClr val="4072AD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C3EB4-742A-4C70-8ECD-EE5E0CC820AC}"/>
              </a:ext>
            </a:extLst>
          </p:cNvPr>
          <p:cNvSpPr/>
          <p:nvPr/>
        </p:nvSpPr>
        <p:spPr>
          <a:xfrm>
            <a:off x="3720176" y="4469466"/>
            <a:ext cx="1840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072AD"/>
                </a:solidFill>
              </a:rPr>
              <a:t>Describe</a:t>
            </a:r>
            <a:endParaRPr lang="en-US" b="1" dirty="0">
              <a:solidFill>
                <a:srgbClr val="4072AD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9F9FF-437B-4CAC-BD11-8E79D92D7A2F}"/>
              </a:ext>
            </a:extLst>
          </p:cNvPr>
          <p:cNvSpPr/>
          <p:nvPr/>
        </p:nvSpPr>
        <p:spPr>
          <a:xfrm>
            <a:off x="5913935" y="4469294"/>
            <a:ext cx="1840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072AD"/>
                </a:solidFill>
              </a:rPr>
              <a:t>Publish</a:t>
            </a:r>
            <a:endParaRPr lang="en-US" b="1" dirty="0">
              <a:solidFill>
                <a:srgbClr val="4072A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CFFD4-FE1A-4AE3-8B5D-4F03AFBBC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25" y="3766967"/>
            <a:ext cx="20383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44451-30F0-48E2-AD80-566B8370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2" y="1156993"/>
            <a:ext cx="6002557" cy="3540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AF1BDE-769F-460E-A48C-5E2198E51AD7}"/>
              </a:ext>
            </a:extLst>
          </p:cNvPr>
          <p:cNvSpPr/>
          <p:nvPr/>
        </p:nvSpPr>
        <p:spPr>
          <a:xfrm>
            <a:off x="4292600" y="2927290"/>
            <a:ext cx="558800" cy="959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1F1B4-0E6D-4C09-A0AB-5A45BB519EDE}"/>
              </a:ext>
            </a:extLst>
          </p:cNvPr>
          <p:cNvSpPr txBox="1"/>
          <p:nvPr/>
        </p:nvSpPr>
        <p:spPr>
          <a:xfrm>
            <a:off x="6108587" y="1267301"/>
            <a:ext cx="2911033" cy="29084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/>
              <a:t>Findable: 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are assigned a globally unique and persistent identifier;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Data are described with rich metadata; 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Metadata clearly and explicitly include the identifier of the data it describes;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are registered or indexed in a searchable resource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12B26A-DFD2-4AC8-A16A-07C27BE8C252}"/>
              </a:ext>
            </a:extLst>
          </p:cNvPr>
          <p:cNvSpPr txBox="1"/>
          <p:nvPr/>
        </p:nvSpPr>
        <p:spPr>
          <a:xfrm>
            <a:off x="4292600" y="3036711"/>
            <a:ext cx="1357489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tx2"/>
                </a:solidFill>
              </a:rPr>
              <a:t>DOI is mandatory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9C80A1-6CDF-4861-A25C-F6B254AABE1A}"/>
              </a:ext>
            </a:extLst>
          </p:cNvPr>
          <p:cNvSpPr/>
          <p:nvPr/>
        </p:nvSpPr>
        <p:spPr>
          <a:xfrm>
            <a:off x="4292600" y="4298890"/>
            <a:ext cx="558800" cy="3295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D4E1DE-03BB-4B44-996A-E5B06B093EE7}"/>
              </a:ext>
            </a:extLst>
          </p:cNvPr>
          <p:cNvSpPr txBox="1"/>
          <p:nvPr/>
        </p:nvSpPr>
        <p:spPr>
          <a:xfrm>
            <a:off x="491066" y="1326908"/>
            <a:ext cx="355035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i="1" dirty="0" err="1">
                <a:solidFill>
                  <a:schemeClr val="tx2"/>
                </a:solidFill>
              </a:rPr>
              <a:t>Zenodo's</a:t>
            </a:r>
            <a:r>
              <a:rPr lang="en-GB" sz="1200" i="1" dirty="0">
                <a:solidFill>
                  <a:schemeClr val="tx2"/>
                </a:solidFill>
              </a:rPr>
              <a:t> metadata is compliant with </a:t>
            </a:r>
            <a:r>
              <a:rPr lang="en-GB" sz="1200" i="1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DataCite's</a:t>
            </a:r>
            <a:r>
              <a:rPr lang="en-GB" sz="1200" i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Metadata Schema</a:t>
            </a:r>
            <a:r>
              <a:rPr lang="en-GB" sz="1200" i="1" dirty="0">
                <a:solidFill>
                  <a:schemeClr val="tx2"/>
                </a:solidFill>
              </a:rPr>
              <a:t> minimum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CB3F1-BDF8-4D86-BF2E-543A414152D5}"/>
              </a:ext>
            </a:extLst>
          </p:cNvPr>
          <p:cNvSpPr txBox="1"/>
          <p:nvPr/>
        </p:nvSpPr>
        <p:spPr>
          <a:xfrm>
            <a:off x="4919134" y="4332862"/>
            <a:ext cx="1013178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tx2"/>
                </a:solidFill>
              </a:rPr>
              <a:t>Indexed</a:t>
            </a:r>
          </a:p>
        </p:txBody>
      </p:sp>
    </p:spTree>
    <p:extLst>
      <p:ext uri="{BB962C8B-B14F-4D97-AF65-F5344CB8AC3E}">
        <p14:creationId xmlns:p14="http://schemas.microsoft.com/office/powerpoint/2010/main" val="803262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44451-30F0-48E2-AD80-566B8370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" y="1067236"/>
            <a:ext cx="6002557" cy="3540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D1F1B4-0E6D-4C09-A0AB-5A45BB519EDE}"/>
              </a:ext>
            </a:extLst>
          </p:cNvPr>
          <p:cNvSpPr txBox="1"/>
          <p:nvPr/>
        </p:nvSpPr>
        <p:spPr>
          <a:xfrm>
            <a:off x="6112589" y="1132970"/>
            <a:ext cx="2911033" cy="3400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/>
              <a:t>Accessible: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400" dirty="0"/>
              <a:t>(Meta)data are retrievable by their identifier using a standardized communications protocol</a:t>
            </a:r>
          </a:p>
          <a:p>
            <a:pPr marL="360000" lvl="1" indent="-14400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2"/>
                </a:solidFill>
              </a:rPr>
              <a:t>Public REST API’s can be used to retrieve metadata</a:t>
            </a:r>
          </a:p>
          <a:p>
            <a:pPr marL="360000" lvl="1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2"/>
                </a:solidFill>
              </a:rPr>
              <a:t>Metadata are accessible and licensed public domain</a:t>
            </a:r>
            <a:endParaRPr lang="en-GB" sz="14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400" dirty="0"/>
              <a:t>Metadata are accessible, even when the data are no longer available</a:t>
            </a:r>
          </a:p>
          <a:p>
            <a:pPr marL="360000" lvl="1" indent="-14400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2"/>
                </a:solidFill>
              </a:rPr>
              <a:t>Data and metadata will be retained for the lifetime of the repository. </a:t>
            </a:r>
          </a:p>
        </p:txBody>
      </p:sp>
    </p:spTree>
    <p:extLst>
      <p:ext uri="{BB962C8B-B14F-4D97-AF65-F5344CB8AC3E}">
        <p14:creationId xmlns:p14="http://schemas.microsoft.com/office/powerpoint/2010/main" val="756497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747B7-5106-43E8-9FB0-4C8813F6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7" y="967987"/>
            <a:ext cx="5985562" cy="39817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1F1B4-0E6D-4C09-A0AB-5A45BB519EDE}"/>
              </a:ext>
            </a:extLst>
          </p:cNvPr>
          <p:cNvSpPr txBox="1"/>
          <p:nvPr/>
        </p:nvSpPr>
        <p:spPr>
          <a:xfrm>
            <a:off x="6100012" y="1251901"/>
            <a:ext cx="2911033" cy="22621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</a:pPr>
            <a:r>
              <a:rPr lang="en-GB" sz="1400" b="1" dirty="0"/>
              <a:t>Interoperable: 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use a formal, accessible, shared, and broadly applicable language for knowledge representation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use vocabularies that follow FAIR principles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include qualified references to other (meta)data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12B26A-DFD2-4AC8-A16A-07C27BE8C252}"/>
              </a:ext>
            </a:extLst>
          </p:cNvPr>
          <p:cNvSpPr txBox="1"/>
          <p:nvPr/>
        </p:nvSpPr>
        <p:spPr>
          <a:xfrm>
            <a:off x="3723922" y="3030818"/>
            <a:ext cx="1955800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For certain terms Zenodo refers to open, external vocabularies, e.g.: license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D4E1DE-03BB-4B44-996A-E5B06B093EE7}"/>
              </a:ext>
            </a:extLst>
          </p:cNvPr>
          <p:cNvSpPr txBox="1"/>
          <p:nvPr/>
        </p:nvSpPr>
        <p:spPr>
          <a:xfrm>
            <a:off x="3723922" y="1677409"/>
            <a:ext cx="1955800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Zenodo uses </a:t>
            </a:r>
            <a:r>
              <a:rPr lang="en-GB" sz="1100" i="1" dirty="0">
                <a:hlinkClick r:id="rId4"/>
              </a:rPr>
              <a:t>JSON Schema</a:t>
            </a:r>
            <a:r>
              <a:rPr lang="en-GB" sz="1100" i="1" dirty="0"/>
              <a:t> as internal representation of metadata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805F8-668A-417C-A76F-ABBD8A0B8873}"/>
              </a:ext>
            </a:extLst>
          </p:cNvPr>
          <p:cNvSpPr txBox="1"/>
          <p:nvPr/>
        </p:nvSpPr>
        <p:spPr>
          <a:xfrm>
            <a:off x="3723922" y="3905637"/>
            <a:ext cx="19558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Each referenced external piece of metadata is qualified by a resolvable URL.</a:t>
            </a:r>
          </a:p>
        </p:txBody>
      </p:sp>
    </p:spTree>
    <p:extLst>
      <p:ext uri="{BB962C8B-B14F-4D97-AF65-F5344CB8AC3E}">
        <p14:creationId xmlns:p14="http://schemas.microsoft.com/office/powerpoint/2010/main" val="439005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747B7-5106-43E8-9FB0-4C8813F6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8" y="960524"/>
            <a:ext cx="5996780" cy="39892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1F1B4-0E6D-4C09-A0AB-5A45BB519EDE}"/>
              </a:ext>
            </a:extLst>
          </p:cNvPr>
          <p:cNvSpPr txBox="1"/>
          <p:nvPr/>
        </p:nvSpPr>
        <p:spPr>
          <a:xfrm>
            <a:off x="6122521" y="1307921"/>
            <a:ext cx="2911033" cy="27699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</a:pPr>
            <a:r>
              <a:rPr lang="en-GB" sz="1400" b="1" dirty="0"/>
              <a:t>Reusable: 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are richly described with a plurality of accurate and relevant attribute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are released with a clear and accessible data usage license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are associated with detailed provenance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(Meta)data meet domain-relevant community standards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12B26A-DFD2-4AC8-A16A-07C27BE8C252}"/>
              </a:ext>
            </a:extLst>
          </p:cNvPr>
          <p:cNvSpPr txBox="1"/>
          <p:nvPr/>
        </p:nvSpPr>
        <p:spPr>
          <a:xfrm>
            <a:off x="3687232" y="3332614"/>
            <a:ext cx="2205566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All data and metadata uploaded is traceable to a registered Zenodo user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D4E1DE-03BB-4B44-996A-E5B06B093EE7}"/>
              </a:ext>
            </a:extLst>
          </p:cNvPr>
          <p:cNvSpPr txBox="1"/>
          <p:nvPr/>
        </p:nvSpPr>
        <p:spPr>
          <a:xfrm>
            <a:off x="3687232" y="1422211"/>
            <a:ext cx="2205565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Each record contains a minimum of </a:t>
            </a:r>
            <a:r>
              <a:rPr lang="en-GB" sz="1100" i="1" dirty="0" err="1"/>
              <a:t>DataCite's</a:t>
            </a:r>
            <a:r>
              <a:rPr lang="en-GB" sz="1100" i="1" dirty="0"/>
              <a:t> mandatory terms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805F8-668A-417C-A76F-ABBD8A0B8873}"/>
              </a:ext>
            </a:extLst>
          </p:cNvPr>
          <p:cNvSpPr txBox="1"/>
          <p:nvPr/>
        </p:nvSpPr>
        <p:spPr>
          <a:xfrm>
            <a:off x="3687232" y="4077910"/>
            <a:ext cx="220556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Zenodo is not a domain-specific repository, yet through compliance with </a:t>
            </a:r>
            <a:r>
              <a:rPr lang="en-GB" sz="1100" i="1" dirty="0" err="1"/>
              <a:t>DataCite's</a:t>
            </a:r>
            <a:r>
              <a:rPr lang="en-GB" sz="1100" i="1" dirty="0"/>
              <a:t> Metadata Schema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68CE3-B3B9-459B-8760-4F01C90D2E5C}"/>
              </a:ext>
            </a:extLst>
          </p:cNvPr>
          <p:cNvSpPr txBox="1"/>
          <p:nvPr/>
        </p:nvSpPr>
        <p:spPr>
          <a:xfrm>
            <a:off x="3687232" y="2549902"/>
            <a:ext cx="2205566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i="1" dirty="0"/>
              <a:t>License is one of the mandatory terms in </a:t>
            </a:r>
            <a:r>
              <a:rPr lang="en-GB" sz="1100" i="1" dirty="0" err="1"/>
              <a:t>Zenodo's</a:t>
            </a:r>
            <a:r>
              <a:rPr lang="en-GB" sz="1100" i="1" dirty="0"/>
              <a:t> metadata</a:t>
            </a:r>
          </a:p>
        </p:txBody>
      </p:sp>
    </p:spTree>
    <p:extLst>
      <p:ext uri="{BB962C8B-B14F-4D97-AF65-F5344CB8AC3E}">
        <p14:creationId xmlns:p14="http://schemas.microsoft.com/office/powerpoint/2010/main" val="392445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 The </a:t>
            </a: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metadata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issue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C29C2-E163-4BBA-8792-E484258D7E59}"/>
              </a:ext>
            </a:extLst>
          </p:cNvPr>
          <p:cNvSpPr txBox="1"/>
          <p:nvPr/>
        </p:nvSpPr>
        <p:spPr>
          <a:xfrm>
            <a:off x="133684" y="998986"/>
            <a:ext cx="407370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/>
              <a:t>However: </a:t>
            </a:r>
          </a:p>
          <a:p>
            <a:r>
              <a:rPr lang="en-GB" sz="1400" b="1" dirty="0">
                <a:solidFill>
                  <a:srgbClr val="4072AD"/>
                </a:solidFill>
              </a:rPr>
              <a:t>General specific vs. Discipline specific vs. ‘Experiment’ specific metadata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9B744-C455-4EAE-AA57-07E2198E3521}"/>
              </a:ext>
            </a:extLst>
          </p:cNvPr>
          <p:cNvGrpSpPr/>
          <p:nvPr/>
        </p:nvGrpSpPr>
        <p:grpSpPr>
          <a:xfrm>
            <a:off x="-123109" y="1233590"/>
            <a:ext cx="9390218" cy="3693516"/>
            <a:chOff x="32773956" y="10809470"/>
            <a:chExt cx="9390218" cy="3693516"/>
          </a:xfrm>
        </p:grpSpPr>
        <p:grpSp>
          <p:nvGrpSpPr>
            <p:cNvPr id="12" name="Google Shape;207;g30951582e9f_0_0">
              <a:extLst>
                <a:ext uri="{FF2B5EF4-FFF2-40B4-BE49-F238E27FC236}">
                  <a16:creationId xmlns:a16="http://schemas.microsoft.com/office/drawing/2014/main" id="{79B5EB14-CBFD-4FE8-887F-9F2268F0AB80}"/>
                </a:ext>
              </a:extLst>
            </p:cNvPr>
            <p:cNvGrpSpPr/>
            <p:nvPr/>
          </p:nvGrpSpPr>
          <p:grpSpPr>
            <a:xfrm>
              <a:off x="39004154" y="12739704"/>
              <a:ext cx="3160020" cy="1745731"/>
              <a:chOff x="6038025" y="2916326"/>
              <a:chExt cx="2567731" cy="1384500"/>
            </a:xfrm>
          </p:grpSpPr>
          <p:cxnSp>
            <p:nvCxnSpPr>
              <p:cNvPr id="33" name="Google Shape;208;g30951582e9f_0_0">
                <a:extLst>
                  <a:ext uri="{FF2B5EF4-FFF2-40B4-BE49-F238E27FC236}">
                    <a16:creationId xmlns:a16="http://schemas.microsoft.com/office/drawing/2014/main" id="{96CFB853-10FE-42E3-8E9D-9CFD55191BBF}"/>
                  </a:ext>
                </a:extLst>
              </p:cNvPr>
              <p:cNvCxnSpPr/>
              <p:nvPr/>
            </p:nvCxnSpPr>
            <p:spPr>
              <a:xfrm>
                <a:off x="6038025" y="3312550"/>
                <a:ext cx="582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4" name="Google Shape;209;g30951582e9f_0_0">
                <a:extLst>
                  <a:ext uri="{FF2B5EF4-FFF2-40B4-BE49-F238E27FC236}">
                    <a16:creationId xmlns:a16="http://schemas.microsoft.com/office/drawing/2014/main" id="{09A2F769-5C08-494A-9B19-6D8D77E6D3B6}"/>
                  </a:ext>
                </a:extLst>
              </p:cNvPr>
              <p:cNvSpPr txBox="1"/>
              <p:nvPr/>
            </p:nvSpPr>
            <p:spPr>
              <a:xfrm>
                <a:off x="6645034" y="2916326"/>
                <a:ext cx="1960722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latin typeface="Roboto"/>
                    <a:ea typeface="Roboto"/>
                    <a:cs typeface="Roboto"/>
                    <a:sym typeface="Roboto"/>
                  </a:rPr>
                  <a:t>Experiment specific metadata</a:t>
                </a:r>
                <a:endParaRPr sz="20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400" dirty="0">
                    <a:latin typeface="Roboto"/>
                    <a:ea typeface="Roboto"/>
                    <a:cs typeface="Roboto"/>
                    <a:sym typeface="Roboto"/>
                  </a:rPr>
                  <a:t>Reaction data,  gamma-ray energies, time of flight parameters, instrument records</a:t>
                </a: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5" name="Google Shape;210;g30951582e9f_0_0">
                <a:extLst>
                  <a:ext uri="{FF2B5EF4-FFF2-40B4-BE49-F238E27FC236}">
                    <a16:creationId xmlns:a16="http://schemas.microsoft.com/office/drawing/2014/main" id="{D00B74A9-9C27-41D6-9108-6831CA323AAC}"/>
                  </a:ext>
                </a:extLst>
              </p:cNvPr>
              <p:cNvSpPr/>
              <p:nvPr/>
            </p:nvSpPr>
            <p:spPr>
              <a:xfrm>
                <a:off x="6424027" y="3212150"/>
                <a:ext cx="198600" cy="198300"/>
              </a:xfrm>
              <a:prstGeom prst="ellipse">
                <a:avLst/>
              </a:prstGeom>
              <a:solidFill>
                <a:srgbClr val="932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1;g30951582e9f_0_0">
                <a:extLst>
                  <a:ext uri="{FF2B5EF4-FFF2-40B4-BE49-F238E27FC236}">
                    <a16:creationId xmlns:a16="http://schemas.microsoft.com/office/drawing/2014/main" id="{6392C714-C4F0-4F48-8825-32306672BCD4}"/>
                  </a:ext>
                </a:extLst>
              </p:cNvPr>
              <p:cNvSpPr txBox="1"/>
              <p:nvPr/>
            </p:nvSpPr>
            <p:spPr>
              <a:xfrm>
                <a:off x="6399017" y="3156109"/>
                <a:ext cx="247500" cy="3129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  <a:endParaRPr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3" name="Google Shape;212;g30951582e9f_0_0">
              <a:extLst>
                <a:ext uri="{FF2B5EF4-FFF2-40B4-BE49-F238E27FC236}">
                  <a16:creationId xmlns:a16="http://schemas.microsoft.com/office/drawing/2014/main" id="{ED30D9C6-71CF-4F22-88DD-DF0C61200D23}"/>
                </a:ext>
              </a:extLst>
            </p:cNvPr>
            <p:cNvGrpSpPr/>
            <p:nvPr/>
          </p:nvGrpSpPr>
          <p:grpSpPr>
            <a:xfrm>
              <a:off x="32773956" y="11855956"/>
              <a:ext cx="3535413" cy="1745731"/>
              <a:chOff x="758288" y="2149134"/>
              <a:chExt cx="2872763" cy="1384500"/>
            </a:xfrm>
          </p:grpSpPr>
          <p:sp>
            <p:nvSpPr>
              <p:cNvPr id="30" name="Google Shape;213;g30951582e9f_0_0">
                <a:extLst>
                  <a:ext uri="{FF2B5EF4-FFF2-40B4-BE49-F238E27FC236}">
                    <a16:creationId xmlns:a16="http://schemas.microsoft.com/office/drawing/2014/main" id="{A48F242A-C407-480A-ABB0-71B00F015FBA}"/>
                  </a:ext>
                </a:extLst>
              </p:cNvPr>
              <p:cNvSpPr txBox="1"/>
              <p:nvPr/>
            </p:nvSpPr>
            <p:spPr>
              <a:xfrm>
                <a:off x="758288" y="2149134"/>
                <a:ext cx="1978467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latin typeface="Roboto"/>
                    <a:ea typeface="Roboto"/>
                    <a:cs typeface="Roboto"/>
                    <a:sym typeface="Roboto"/>
                  </a:rPr>
                  <a:t>Discipline specific metadata</a:t>
                </a:r>
                <a:endParaRPr sz="20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r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400" dirty="0">
                    <a:latin typeface="Roboto"/>
                    <a:ea typeface="Roboto"/>
                    <a:cs typeface="Roboto"/>
                    <a:sym typeface="Roboto"/>
                  </a:rPr>
                  <a:t>Projectile data, target data, infrastructure, detector type, datasets, software repositories </a:t>
                </a: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31" name="Google Shape;214;g30951582e9f_0_0">
                <a:extLst>
                  <a:ext uri="{FF2B5EF4-FFF2-40B4-BE49-F238E27FC236}">
                    <a16:creationId xmlns:a16="http://schemas.microsoft.com/office/drawing/2014/main" id="{A6C0E4E5-0E71-4E69-B8D9-BBD2CE537F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9966" y="2536350"/>
                <a:ext cx="65108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2" name="Google Shape;216;g30951582e9f_0_0">
                <a:extLst>
                  <a:ext uri="{FF2B5EF4-FFF2-40B4-BE49-F238E27FC236}">
                    <a16:creationId xmlns:a16="http://schemas.microsoft.com/office/drawing/2014/main" id="{9941F8CC-12D0-4508-97AD-C97123F1BBED}"/>
                  </a:ext>
                </a:extLst>
              </p:cNvPr>
              <p:cNvSpPr txBox="1"/>
              <p:nvPr/>
            </p:nvSpPr>
            <p:spPr>
              <a:xfrm>
                <a:off x="2740716" y="2380027"/>
                <a:ext cx="247500" cy="3129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  <a:endParaRPr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" name="Google Shape;217;g30951582e9f_0_0">
              <a:extLst>
                <a:ext uri="{FF2B5EF4-FFF2-40B4-BE49-F238E27FC236}">
                  <a16:creationId xmlns:a16="http://schemas.microsoft.com/office/drawing/2014/main" id="{EEE3DC85-A57F-4142-ACE1-77BE88465FE2}"/>
                </a:ext>
              </a:extLst>
            </p:cNvPr>
            <p:cNvGrpSpPr/>
            <p:nvPr/>
          </p:nvGrpSpPr>
          <p:grpSpPr>
            <a:xfrm>
              <a:off x="37726227" y="10810124"/>
              <a:ext cx="4382295" cy="1745731"/>
              <a:chOff x="4908100" y="1224422"/>
              <a:chExt cx="3560911" cy="1384500"/>
            </a:xfrm>
          </p:grpSpPr>
          <p:cxnSp>
            <p:nvCxnSpPr>
              <p:cNvPr id="27" name="Google Shape;218;g30951582e9f_0_0">
                <a:extLst>
                  <a:ext uri="{FF2B5EF4-FFF2-40B4-BE49-F238E27FC236}">
                    <a16:creationId xmlns:a16="http://schemas.microsoft.com/office/drawing/2014/main" id="{C72E61E6-82A7-4D83-8998-B70C8A511E7D}"/>
                  </a:ext>
                </a:extLst>
              </p:cNvPr>
              <p:cNvCxnSpPr>
                <a:cxnSpLocks/>
                <a:endCxn id="29" idx="1"/>
              </p:cNvCxnSpPr>
              <p:nvPr/>
            </p:nvCxnSpPr>
            <p:spPr>
              <a:xfrm flipV="1">
                <a:off x="4908100" y="1579775"/>
                <a:ext cx="140409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" name="Google Shape;219;g30951582e9f_0_0">
                <a:extLst>
                  <a:ext uri="{FF2B5EF4-FFF2-40B4-BE49-F238E27FC236}">
                    <a16:creationId xmlns:a16="http://schemas.microsoft.com/office/drawing/2014/main" id="{6A798F8D-7111-440C-B0AE-E8C4AEE4CC0D}"/>
                  </a:ext>
                </a:extLst>
              </p:cNvPr>
              <p:cNvSpPr txBox="1"/>
              <p:nvPr/>
            </p:nvSpPr>
            <p:spPr>
              <a:xfrm>
                <a:off x="6553511" y="1224422"/>
                <a:ext cx="1915500" cy="138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latin typeface="Roboto"/>
                    <a:ea typeface="Roboto"/>
                    <a:cs typeface="Roboto"/>
                    <a:sym typeface="Roboto"/>
                  </a:rPr>
                  <a:t>Project specific metadata</a:t>
                </a:r>
                <a:endParaRPr sz="20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400" dirty="0">
                    <a:latin typeface="Roboto"/>
                    <a:ea typeface="Roboto"/>
                    <a:cs typeface="Roboto"/>
                    <a:sym typeface="Roboto"/>
                  </a:rPr>
                  <a:t>Project name, publication date, collaborations, researchers, institutions, journal references</a:t>
                </a:r>
                <a:endParaRPr sz="1400" b="1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9" name="Google Shape;221;g30951582e9f_0_0">
                <a:extLst>
                  <a:ext uri="{FF2B5EF4-FFF2-40B4-BE49-F238E27FC236}">
                    <a16:creationId xmlns:a16="http://schemas.microsoft.com/office/drawing/2014/main" id="{198DA3F7-408D-4AC4-84E7-2889B72295A9}"/>
                  </a:ext>
                </a:extLst>
              </p:cNvPr>
              <p:cNvSpPr txBox="1"/>
              <p:nvPr/>
            </p:nvSpPr>
            <p:spPr>
              <a:xfrm>
                <a:off x="6312191" y="1423324"/>
                <a:ext cx="247500" cy="3129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en-US" sz="11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  <a:endParaRPr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5" name="Google Shape;222;g30951582e9f_0_0">
              <a:extLst>
                <a:ext uri="{FF2B5EF4-FFF2-40B4-BE49-F238E27FC236}">
                  <a16:creationId xmlns:a16="http://schemas.microsoft.com/office/drawing/2014/main" id="{57A0F48E-D4A0-4357-BD3C-4D4CA22339AF}"/>
                </a:ext>
              </a:extLst>
            </p:cNvPr>
            <p:cNvGrpSpPr/>
            <p:nvPr/>
          </p:nvGrpSpPr>
          <p:grpSpPr>
            <a:xfrm>
              <a:off x="35387652" y="10809470"/>
              <a:ext cx="3984268" cy="3693516"/>
              <a:chOff x="2991269" y="1153325"/>
              <a:chExt cx="3514811" cy="3252003"/>
            </a:xfrm>
          </p:grpSpPr>
          <p:sp>
            <p:nvSpPr>
              <p:cNvPr id="18" name="Google Shape;223;g30951582e9f_0_0">
                <a:extLst>
                  <a:ext uri="{FF2B5EF4-FFF2-40B4-BE49-F238E27FC236}">
                    <a16:creationId xmlns:a16="http://schemas.microsoft.com/office/drawing/2014/main" id="{7DBBDD68-BF7E-4905-AF64-D01296130BCE}"/>
                  </a:ext>
                </a:extLst>
              </p:cNvPr>
              <p:cNvSpPr/>
              <p:nvPr/>
            </p:nvSpPr>
            <p:spPr>
              <a:xfrm>
                <a:off x="3477586" y="2585458"/>
                <a:ext cx="2541910" cy="950456"/>
              </a:xfrm>
              <a:custGeom>
                <a:avLst/>
                <a:gdLst/>
                <a:ahLst/>
                <a:cxnLst/>
                <a:rect l="l" t="t" r="r" b="b"/>
                <a:pathLst>
                  <a:path w="126826" h="43529" extrusionOk="0">
                    <a:moveTo>
                      <a:pt x="0" y="20002"/>
                    </a:moveTo>
                    <a:lnTo>
                      <a:pt x="63389" y="43529"/>
                    </a:lnTo>
                    <a:lnTo>
                      <a:pt x="126826" y="19907"/>
                    </a:lnTo>
                    <a:lnTo>
                      <a:pt x="6358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19" name="Google Shape;224;g30951582e9f_0_0">
                <a:extLst>
                  <a:ext uri="{FF2B5EF4-FFF2-40B4-BE49-F238E27FC236}">
                    <a16:creationId xmlns:a16="http://schemas.microsoft.com/office/drawing/2014/main" id="{1571CC68-746E-4736-9896-C3E434CA303A}"/>
                  </a:ext>
                </a:extLst>
              </p:cNvPr>
              <p:cNvSpPr/>
              <p:nvPr/>
            </p:nvSpPr>
            <p:spPr>
              <a:xfrm>
                <a:off x="2991269" y="3020977"/>
                <a:ext cx="1758228" cy="1384350"/>
              </a:xfrm>
              <a:custGeom>
                <a:avLst/>
                <a:gdLst/>
                <a:ahLst/>
                <a:cxnLst/>
                <a:rect l="l" t="t" r="r" b="b"/>
                <a:pathLst>
                  <a:path w="87725" h="63817" extrusionOk="0">
                    <a:moveTo>
                      <a:pt x="24288" y="0"/>
                    </a:moveTo>
                    <a:lnTo>
                      <a:pt x="0" y="29908"/>
                    </a:lnTo>
                    <a:lnTo>
                      <a:pt x="87725" y="63817"/>
                    </a:lnTo>
                    <a:lnTo>
                      <a:pt x="87725" y="42291"/>
                    </a:lnTo>
                    <a:lnTo>
                      <a:pt x="87725" y="2352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1" name="Google Shape;225;g30951582e9f_0_0">
                <a:extLst>
                  <a:ext uri="{FF2B5EF4-FFF2-40B4-BE49-F238E27FC236}">
                    <a16:creationId xmlns:a16="http://schemas.microsoft.com/office/drawing/2014/main" id="{9E3BCCF1-A22C-4FF4-9666-8C49E013CC8A}"/>
                  </a:ext>
                </a:extLst>
              </p:cNvPr>
              <p:cNvSpPr/>
              <p:nvPr/>
            </p:nvSpPr>
            <p:spPr>
              <a:xfrm flipH="1">
                <a:off x="4747852" y="3020977"/>
                <a:ext cx="1758228" cy="1384350"/>
              </a:xfrm>
              <a:custGeom>
                <a:avLst/>
                <a:gdLst/>
                <a:ahLst/>
                <a:cxnLst/>
                <a:rect l="l" t="t" r="r" b="b"/>
                <a:pathLst>
                  <a:path w="87725" h="63817" extrusionOk="0">
                    <a:moveTo>
                      <a:pt x="24288" y="0"/>
                    </a:moveTo>
                    <a:lnTo>
                      <a:pt x="0" y="29908"/>
                    </a:lnTo>
                    <a:lnTo>
                      <a:pt x="87725" y="63817"/>
                    </a:lnTo>
                    <a:lnTo>
                      <a:pt x="87725" y="42291"/>
                    </a:lnTo>
                    <a:lnTo>
                      <a:pt x="87725" y="2352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</p:sp>
          <p:sp>
            <p:nvSpPr>
              <p:cNvPr id="22" name="Google Shape;226;g30951582e9f_0_0">
                <a:extLst>
                  <a:ext uri="{FF2B5EF4-FFF2-40B4-BE49-F238E27FC236}">
                    <a16:creationId xmlns:a16="http://schemas.microsoft.com/office/drawing/2014/main" id="{12F7271C-A61D-435B-9B32-63EFA664BF6D}"/>
                  </a:ext>
                </a:extLst>
              </p:cNvPr>
              <p:cNvSpPr/>
              <p:nvPr/>
            </p:nvSpPr>
            <p:spPr>
              <a:xfrm>
                <a:off x="3969199" y="2001324"/>
                <a:ext cx="1565850" cy="585863"/>
              </a:xfrm>
              <a:custGeom>
                <a:avLst/>
                <a:gdLst/>
                <a:ahLst/>
                <a:cxnLst/>
                <a:rect l="l" t="t" r="r" b="b"/>
                <a:pathLst>
                  <a:path w="24053" h="8150" extrusionOk="0">
                    <a:moveTo>
                      <a:pt x="0" y="3827"/>
                    </a:moveTo>
                    <a:lnTo>
                      <a:pt x="11976" y="8150"/>
                    </a:lnTo>
                    <a:lnTo>
                      <a:pt x="24053" y="3827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23" name="Google Shape;227;g30951582e9f_0_0">
                <a:extLst>
                  <a:ext uri="{FF2B5EF4-FFF2-40B4-BE49-F238E27FC236}">
                    <a16:creationId xmlns:a16="http://schemas.microsoft.com/office/drawing/2014/main" id="{F738045C-BF93-40F8-9DCA-80E7C24C3C53}"/>
                  </a:ext>
                </a:extLst>
              </p:cNvPr>
              <p:cNvSpPr/>
              <p:nvPr/>
            </p:nvSpPr>
            <p:spPr>
              <a:xfrm>
                <a:off x="3563255" y="2275837"/>
                <a:ext cx="1189300" cy="1015326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4114" extrusionOk="0">
                    <a:moveTo>
                      <a:pt x="6262" y="0"/>
                    </a:moveTo>
                    <a:lnTo>
                      <a:pt x="18238" y="4324"/>
                    </a:lnTo>
                    <a:lnTo>
                      <a:pt x="18238" y="14114"/>
                    </a:lnTo>
                    <a:lnTo>
                      <a:pt x="0" y="755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rgbClr val="0070C0"/>
                </a:solidFill>
              </a:ln>
            </p:spPr>
          </p:sp>
          <p:sp>
            <p:nvSpPr>
              <p:cNvPr id="24" name="Google Shape;228;g30951582e9f_0_0">
                <a:extLst>
                  <a:ext uri="{FF2B5EF4-FFF2-40B4-BE49-F238E27FC236}">
                    <a16:creationId xmlns:a16="http://schemas.microsoft.com/office/drawing/2014/main" id="{DAB6425F-E0BD-4C1A-972B-4C4712ACAC73}"/>
                  </a:ext>
                </a:extLst>
              </p:cNvPr>
              <p:cNvSpPr/>
              <p:nvPr/>
            </p:nvSpPr>
            <p:spPr>
              <a:xfrm flipH="1">
                <a:off x="4749365" y="2275837"/>
                <a:ext cx="1189300" cy="1015326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4114" extrusionOk="0">
                    <a:moveTo>
                      <a:pt x="6262" y="0"/>
                    </a:moveTo>
                    <a:lnTo>
                      <a:pt x="18238" y="4324"/>
                    </a:lnTo>
                    <a:lnTo>
                      <a:pt x="18238" y="14114"/>
                    </a:lnTo>
                    <a:lnTo>
                      <a:pt x="0" y="755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</p:sp>
          <p:sp>
            <p:nvSpPr>
              <p:cNvPr id="25" name="Google Shape;229;g30951582e9f_0_0">
                <a:extLst>
                  <a:ext uri="{FF2B5EF4-FFF2-40B4-BE49-F238E27FC236}">
                    <a16:creationId xmlns:a16="http://schemas.microsoft.com/office/drawing/2014/main" id="{52DB792E-6E85-46BA-A7E8-AFC10EAD5D03}"/>
                  </a:ext>
                </a:extLst>
              </p:cNvPr>
              <p:cNvSpPr/>
              <p:nvPr/>
            </p:nvSpPr>
            <p:spPr>
              <a:xfrm>
                <a:off x="4059061" y="1153325"/>
                <a:ext cx="693508" cy="120114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16697" extrusionOk="0">
                    <a:moveTo>
                      <a:pt x="10635" y="0"/>
                    </a:moveTo>
                    <a:lnTo>
                      <a:pt x="0" y="12722"/>
                    </a:lnTo>
                    <a:lnTo>
                      <a:pt x="10635" y="1669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</p:sp>
          <p:sp>
            <p:nvSpPr>
              <p:cNvPr id="26" name="Google Shape;230;g30951582e9f_0_0">
                <a:extLst>
                  <a:ext uri="{FF2B5EF4-FFF2-40B4-BE49-F238E27FC236}">
                    <a16:creationId xmlns:a16="http://schemas.microsoft.com/office/drawing/2014/main" id="{A17BBBD2-84C6-4DF7-87C9-612096B6521C}"/>
                  </a:ext>
                </a:extLst>
              </p:cNvPr>
              <p:cNvSpPr/>
              <p:nvPr/>
            </p:nvSpPr>
            <p:spPr>
              <a:xfrm flipH="1">
                <a:off x="4749350" y="1153325"/>
                <a:ext cx="693508" cy="120114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16697" extrusionOk="0">
                    <a:moveTo>
                      <a:pt x="10635" y="0"/>
                    </a:moveTo>
                    <a:lnTo>
                      <a:pt x="0" y="12722"/>
                    </a:lnTo>
                    <a:lnTo>
                      <a:pt x="10635" y="16697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8008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pc="-1" dirty="0" err="1">
                <a:solidFill>
                  <a:srgbClr val="333333"/>
                </a:solidFill>
                <a:latin typeface="Arial"/>
              </a:rPr>
              <a:t>Is</a:t>
            </a:r>
            <a:r>
              <a:rPr lang="de-DE" b="1" spc="-1" dirty="0">
                <a:solidFill>
                  <a:srgbClr val="333333"/>
                </a:solidFill>
                <a:latin typeface="Arial"/>
              </a:rPr>
              <a:t> Zenodo F.A.I.R.?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9B482-8139-4FE5-AE91-FC9C1B209690}"/>
              </a:ext>
            </a:extLst>
          </p:cNvPr>
          <p:cNvSpPr txBox="1"/>
          <p:nvPr/>
        </p:nvSpPr>
        <p:spPr>
          <a:xfrm>
            <a:off x="924058" y="2075168"/>
            <a:ext cx="7565187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Conclusion: To some/a large extent, yes!</a:t>
            </a:r>
          </a:p>
          <a:p>
            <a:endParaRPr lang="en-GB" sz="1600" b="1" dirty="0"/>
          </a:p>
          <a:p>
            <a:r>
              <a:rPr lang="en-GB" sz="1600" b="1" dirty="0"/>
              <a:t>However be aware 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A catch-all repository </a:t>
            </a:r>
            <a:r>
              <a:rPr lang="en-GB" sz="1600" dirty="0"/>
              <a:t>– not discipline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Metadata Quality</a:t>
            </a:r>
            <a:r>
              <a:rPr lang="en-GB" sz="1600" dirty="0"/>
              <a:t>: Limited support for Domain-specific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Dependence on user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No built in validation for deposits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4D07D-83E0-4240-8312-1BA5A4E2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14" y="1077005"/>
            <a:ext cx="2179638" cy="8505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59D332-C340-4AE7-ACCD-14F4A9214923}"/>
              </a:ext>
            </a:extLst>
          </p:cNvPr>
          <p:cNvSpPr txBox="1"/>
          <p:nvPr/>
        </p:nvSpPr>
        <p:spPr>
          <a:xfrm>
            <a:off x="2746022" y="4506560"/>
            <a:ext cx="466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https://about.zenodo.org/principles/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727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333333"/>
                </a:solidFill>
                <a:latin typeface="Arial"/>
              </a:rPr>
              <a:t>Other Repositories: Discipline Specific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9B482-8139-4FE5-AE91-FC9C1B209690}"/>
              </a:ext>
            </a:extLst>
          </p:cNvPr>
          <p:cNvSpPr txBox="1"/>
          <p:nvPr/>
        </p:nvSpPr>
        <p:spPr>
          <a:xfrm>
            <a:off x="128040" y="1062423"/>
            <a:ext cx="6056489" cy="2009061"/>
          </a:xfrm>
          <a:prstGeom prst="roundRect">
            <a:avLst>
              <a:gd name="adj" fmla="val 59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/>
              <a:t>HEPData: Discipline Specific Repository </a:t>
            </a:r>
            <a:r>
              <a:rPr lang="en-GB" sz="1600" b="1" dirty="0">
                <a:hlinkClick r:id="rId3"/>
              </a:rPr>
              <a:t>https://www.hepdata.net/</a:t>
            </a:r>
            <a:r>
              <a:rPr lang="en-GB" sz="1600" b="1" dirty="0"/>
              <a:t>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Discipline Specific Repository for the HEP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Suitable for tabular high-level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Developed at Uni Durham, hosted by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Great for metadata, including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Not suitable for large datasets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5457B-70E7-4A24-981D-252DC718B8EE}"/>
              </a:ext>
            </a:extLst>
          </p:cNvPr>
          <p:cNvSpPr txBox="1"/>
          <p:nvPr/>
        </p:nvSpPr>
        <p:spPr>
          <a:xfrm>
            <a:off x="128040" y="3486294"/>
            <a:ext cx="6056489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/>
              <a:t>NOMAD </a:t>
            </a:r>
            <a:r>
              <a:rPr lang="en-GB" sz="1600" b="1" dirty="0">
                <a:hlinkClick r:id="rId4"/>
              </a:rPr>
              <a:t>https://nomad-lab.eu/nomad-lab/</a:t>
            </a:r>
            <a:r>
              <a:rPr lang="en-GB" sz="1600" b="1" dirty="0"/>
              <a:t>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lets you manage and share materials science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8B8E7-D11C-4690-8ADD-165A5CE62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041" y="1744528"/>
            <a:ext cx="2020273" cy="683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EA999-C480-4105-8FA4-5030DDB8E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795" y="3486294"/>
            <a:ext cx="20193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1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333333"/>
                </a:solidFill>
                <a:latin typeface="Arial"/>
              </a:rPr>
              <a:t>Other Data Repositories: Institutional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9B482-8139-4FE5-AE91-FC9C1B209690}"/>
              </a:ext>
            </a:extLst>
          </p:cNvPr>
          <p:cNvSpPr txBox="1"/>
          <p:nvPr/>
        </p:nvSpPr>
        <p:spPr>
          <a:xfrm>
            <a:off x="133684" y="1250496"/>
            <a:ext cx="6056489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 err="1"/>
              <a:t>OpenData</a:t>
            </a:r>
            <a:r>
              <a:rPr lang="en-GB" sz="1600" b="1" dirty="0"/>
              <a:t> Portal CERN: </a:t>
            </a:r>
            <a:r>
              <a:rPr lang="en-GB" sz="1600" b="1" dirty="0">
                <a:hlinkClick r:id="rId3"/>
              </a:rPr>
              <a:t>https://opendata.cern.ch/</a:t>
            </a:r>
            <a:r>
              <a:rPr lang="en-GB" sz="16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For CERN LHC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Access to large volume datasets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E2E52-956B-4F18-AA32-ED095259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15" y="1310216"/>
            <a:ext cx="2706501" cy="987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866B57-47AF-4D05-A9AE-CD98B575F5B7}"/>
              </a:ext>
            </a:extLst>
          </p:cNvPr>
          <p:cNvSpPr txBox="1"/>
          <p:nvPr/>
        </p:nvSpPr>
        <p:spPr>
          <a:xfrm>
            <a:off x="0" y="4321691"/>
            <a:ext cx="9529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Check and see if you have an institution data repository in your university or research centre!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E0BC9-AC61-401F-9339-0183F7E06D8D}"/>
              </a:ext>
            </a:extLst>
          </p:cNvPr>
          <p:cNvSpPr txBox="1"/>
          <p:nvPr/>
        </p:nvSpPr>
        <p:spPr>
          <a:xfrm>
            <a:off x="133683" y="2621215"/>
            <a:ext cx="6056489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 err="1"/>
              <a:t>TUDatalib</a:t>
            </a:r>
            <a:r>
              <a:rPr lang="en-GB" sz="1600" b="1" dirty="0"/>
              <a:t> </a:t>
            </a:r>
            <a:r>
              <a:rPr lang="en-GB" sz="1600" b="1" dirty="0">
                <a:hlinkClick r:id="rId5"/>
              </a:rPr>
              <a:t>https://tudatalib.ulb.tu-darmstadt.de/</a:t>
            </a:r>
            <a:r>
              <a:rPr lang="en-GB" sz="1600" b="1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Technical University Darmstadt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Available for all research data generated or worked with at TU Darmstadt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CE5FE4-37EC-4C05-AA0F-CD710C5E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932" y="3058922"/>
            <a:ext cx="1834269" cy="3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93F30A-5BDB-4108-A0F0-88E37A76CFC0}"/>
              </a:ext>
            </a:extLst>
          </p:cNvPr>
          <p:cNvSpPr txBox="1"/>
          <p:nvPr/>
        </p:nvSpPr>
        <p:spPr>
          <a:xfrm>
            <a:off x="73024" y="972852"/>
            <a:ext cx="8169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Materials science </a:t>
            </a:r>
            <a:r>
              <a:rPr lang="en-GB" sz="1200" dirty="0"/>
              <a:t>data managed and shared:</a:t>
            </a:r>
          </a:p>
          <a:p>
            <a:r>
              <a:rPr lang="en-GB" sz="1200" dirty="0"/>
              <a:t>NOMAD lets you </a:t>
            </a:r>
            <a:r>
              <a:rPr lang="en-GB" sz="1200" b="1" dirty="0"/>
              <a:t>manage and share your materials science data </a:t>
            </a:r>
            <a:r>
              <a:rPr lang="en-GB" sz="1200" dirty="0"/>
              <a:t>in a way that makes it truly useful to you, your group, and the community.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A2739-E034-4872-AAFC-EE5D1E3B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2" y="261258"/>
            <a:ext cx="1460694" cy="40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47F21-B444-4451-B8F2-45B7AA4A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54" y="1876113"/>
            <a:ext cx="4108242" cy="179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6EF02A-35A4-48CC-900A-E649318A9372}"/>
              </a:ext>
            </a:extLst>
          </p:cNvPr>
          <p:cNvSpPr txBox="1"/>
          <p:nvPr/>
        </p:nvSpPr>
        <p:spPr>
          <a:xfrm>
            <a:off x="185462" y="665847"/>
            <a:ext cx="466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https://nomad-lab.eu/nomad-lab/</a:t>
            </a:r>
            <a:r>
              <a:rPr lang="en-GB" sz="1400" dirty="0"/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010864-0511-462F-A965-53CE58D33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704" y="1708940"/>
            <a:ext cx="4740294" cy="22517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458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b="1" strike="noStrike" spc="-1" dirty="0">
                <a:solidFill>
                  <a:srgbClr val="333333"/>
                </a:solidFill>
                <a:latin typeface="Arial"/>
                <a:ea typeface="Arial"/>
              </a:rPr>
              <a:t>F.A.I.R. Principles outlines (briefly for info)</a:t>
            </a:r>
            <a:endParaRPr lang="de-DE" spc="-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883" y="2050380"/>
            <a:ext cx="4991885" cy="99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/>
              <a:t>Accessible</a:t>
            </a:r>
            <a:endParaRPr lang="en-US" b="1" dirty="0"/>
          </a:p>
          <a:p>
            <a:pPr>
              <a:lnSpc>
                <a:spcPts val="1800"/>
              </a:lnSpc>
            </a:pPr>
            <a:r>
              <a:rPr lang="en-US" sz="1200" dirty="0"/>
              <a:t>• Data and software produced/dedicated for F.A.I.R communities and publications centrally stored</a:t>
            </a:r>
          </a:p>
          <a:p>
            <a:pPr>
              <a:lnSpc>
                <a:spcPts val="1800"/>
              </a:lnSpc>
            </a:pPr>
            <a:r>
              <a:rPr lang="en-US" sz="1200" dirty="0"/>
              <a:t>• Common &amp; “user-friendly” interface to store and retrieve data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883" y="1002107"/>
            <a:ext cx="8494412" cy="99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latin typeface="Arial" panose="020B0604020202020204" pitchFamily="34" charset="0"/>
              </a:rPr>
              <a:t>Findable</a:t>
            </a:r>
            <a:br>
              <a:rPr lang="en-US" dirty="0"/>
            </a:br>
            <a:r>
              <a:rPr lang="en-US" sz="1200" dirty="0">
                <a:latin typeface="Arial" panose="020B0604020202020204" pitchFamily="34" charset="0"/>
              </a:rPr>
              <a:t>• Centrally orchestrated storage and access of data essential to enable the</a:t>
            </a:r>
            <a:r>
              <a:rPr lang="en-US" sz="1200" dirty="0"/>
              <a:t> </a:t>
            </a:r>
            <a:r>
              <a:rPr lang="en-US" sz="1200" dirty="0">
                <a:latin typeface="Arial" panose="020B0604020202020204" pitchFamily="34" charset="0"/>
              </a:rPr>
              <a:t>data/software to be findable.</a:t>
            </a:r>
            <a:br>
              <a:rPr lang="en-US" sz="1200" dirty="0"/>
            </a:br>
            <a:r>
              <a:rPr lang="en-US" sz="1200" dirty="0">
                <a:latin typeface="Arial" panose="020B0604020202020204" pitchFamily="34" charset="0"/>
              </a:rPr>
              <a:t>• Usage of Persistent </a:t>
            </a:r>
            <a:r>
              <a:rPr lang="en-US" sz="1200" dirty="0" err="1">
                <a:latin typeface="Arial" panose="020B0604020202020204" pitchFamily="34" charset="0"/>
              </a:rPr>
              <a:t>IDentifiers</a:t>
            </a:r>
            <a:r>
              <a:rPr lang="en-US" sz="1200" dirty="0">
                <a:latin typeface="Arial" panose="020B0604020202020204" pitchFamily="34" charset="0"/>
              </a:rPr>
              <a:t> (PID), Digital Object Identifiers (DOI) -&gt; Guarantee access to Digital Research Objects.</a:t>
            </a:r>
          </a:p>
          <a:p>
            <a:pPr marL="87313" indent="-87313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</a:rPr>
              <a:t>Generation </a:t>
            </a:r>
            <a:r>
              <a:rPr lang="en-GB" sz="1200" dirty="0">
                <a:latin typeface="Arial" panose="020B0604020202020204" pitchFamily="34" charset="0"/>
              </a:rPr>
              <a:t>of ‘data record’</a:t>
            </a:r>
            <a:r>
              <a:rPr lang="de-DE" sz="1200" dirty="0">
                <a:latin typeface="Arial" panose="020B0604020202020204" pitchFamily="34" charset="0"/>
              </a:rPr>
              <a:t> in </a:t>
            </a:r>
            <a:r>
              <a:rPr lang="en-GB" sz="1200" dirty="0">
                <a:latin typeface="Arial" panose="020B0604020202020204" pitchFamily="34" charset="0"/>
              </a:rPr>
              <a:t>discipline specific repositories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253883" y="3078159"/>
            <a:ext cx="8336682" cy="76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/>
              <a:t>Interoperable</a:t>
            </a:r>
            <a:br>
              <a:rPr lang="en-US" sz="900" dirty="0"/>
            </a:br>
            <a:r>
              <a:rPr lang="en-US" sz="1200" dirty="0"/>
              <a:t>• Common metadata formats</a:t>
            </a:r>
            <a:br>
              <a:rPr lang="en-US" sz="1200" dirty="0"/>
            </a:br>
            <a:r>
              <a:rPr lang="en-US" sz="1200" dirty="0"/>
              <a:t>• F.A.I.R-produced data operable with other datasets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253883" y="3871214"/>
            <a:ext cx="8336682" cy="76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1600" b="1" dirty="0"/>
              <a:t>Reusable</a:t>
            </a:r>
            <a:br>
              <a:rPr lang="en-US" sz="900" dirty="0"/>
            </a:br>
            <a:r>
              <a:rPr lang="en-US" sz="1200" dirty="0"/>
              <a:t>• </a:t>
            </a:r>
            <a:r>
              <a:rPr lang="en-GB" sz="1200" dirty="0"/>
              <a:t>Ensure (as reasonably as possible) data stored long term</a:t>
            </a:r>
            <a:br>
              <a:rPr lang="en-US" sz="1200" dirty="0"/>
            </a:br>
            <a:r>
              <a:rPr lang="en-US" sz="1200" dirty="0"/>
              <a:t>• Metadata should be retained indefinitely </a:t>
            </a: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DCE79-2CB0-45EA-83F2-77D20BAB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98513" y="126384"/>
            <a:ext cx="1584098" cy="580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A324E-5904-4625-9A5F-77D0DCEC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7" y="1946606"/>
            <a:ext cx="3633510" cy="2725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0D7281-471D-4B0A-AAFA-507747B68373}"/>
              </a:ext>
            </a:extLst>
          </p:cNvPr>
          <p:cNvSpPr txBox="1"/>
          <p:nvPr/>
        </p:nvSpPr>
        <p:spPr>
          <a:xfrm>
            <a:off x="239760" y="663471"/>
            <a:ext cx="4665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u="sng" dirty="0">
                <a:hlinkClick r:id="rId4"/>
              </a:rPr>
              <a:t>https://www.go-fair.org/fair-principles/</a:t>
            </a:r>
            <a:r>
              <a:rPr lang="en-GB" sz="1400" u="sng" dirty="0"/>
              <a:t> 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75499-DF71-48D4-972A-A9A16573FE9A}"/>
              </a:ext>
            </a:extLst>
          </p:cNvPr>
          <p:cNvSpPr txBox="1"/>
          <p:nvPr/>
        </p:nvSpPr>
        <p:spPr>
          <a:xfrm>
            <a:off x="4475891" y="4671738"/>
            <a:ext cx="46655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credit: </a:t>
            </a:r>
            <a:r>
              <a:rPr lang="en-GB" sz="800" dirty="0">
                <a:hlinkClick r:id="rId5"/>
              </a:rPr>
              <a:t>ARDC</a:t>
            </a:r>
            <a:r>
              <a:rPr lang="en-GB" sz="800" dirty="0"/>
              <a:t> licensed under a </a:t>
            </a:r>
            <a:r>
              <a:rPr lang="en-GB" sz="800" dirty="0">
                <a:hlinkClick r:id="rId6"/>
              </a:rPr>
              <a:t>Creative Commons Attribution 4.0 International License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1201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CA2739-E034-4872-AAFC-EE5D1E3B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2" y="261258"/>
            <a:ext cx="1460694" cy="405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B485C2-C98A-4EC0-8B66-12E6DE43A934}"/>
              </a:ext>
            </a:extLst>
          </p:cNvPr>
          <p:cNvSpPr txBox="1"/>
          <p:nvPr/>
        </p:nvSpPr>
        <p:spPr>
          <a:xfrm>
            <a:off x="6399492" y="925651"/>
            <a:ext cx="2506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NOMAD provides data in </a:t>
            </a:r>
            <a:r>
              <a:rPr lang="en-GB" sz="1200" i="1" dirty="0"/>
              <a:t>processed</a:t>
            </a:r>
            <a:r>
              <a:rPr lang="en-GB" sz="1200" dirty="0"/>
              <a:t> and </a:t>
            </a:r>
            <a:r>
              <a:rPr lang="en-GB" sz="1200" i="1" dirty="0"/>
              <a:t>normalized</a:t>
            </a:r>
            <a:r>
              <a:rPr lang="en-GB" sz="1200" dirty="0"/>
              <a:t> form in a machine processable and common hierarchical format. This </a:t>
            </a:r>
            <a:r>
              <a:rPr lang="en-GB" sz="1200" i="1" dirty="0"/>
              <a:t>processed data</a:t>
            </a:r>
            <a:r>
              <a:rPr lang="en-GB" sz="1200" dirty="0"/>
              <a:t>, i.e. the </a:t>
            </a:r>
            <a:r>
              <a:rPr lang="en-GB" sz="1200" b="1" dirty="0"/>
              <a:t>NOMAD Archive</a:t>
            </a:r>
            <a:endParaRPr lang="en-GB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2BBBA3-F13D-4695-B564-3CBDF351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223" y="1573016"/>
            <a:ext cx="4043830" cy="2281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85661-EF86-4B0F-9A51-077B81CCAB27}"/>
              </a:ext>
            </a:extLst>
          </p:cNvPr>
          <p:cNvSpPr txBox="1"/>
          <p:nvPr/>
        </p:nvSpPr>
        <p:spPr>
          <a:xfrm>
            <a:off x="135498" y="3497247"/>
            <a:ext cx="22447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You provide your own data </a:t>
            </a:r>
            <a:r>
              <a:rPr lang="en-GB" sz="1200" i="1" dirty="0"/>
              <a:t>as is</a:t>
            </a:r>
            <a:r>
              <a:rPr lang="en-GB" sz="1200" dirty="0"/>
              <a:t>. Just zip your files as they are, including nested directory structures and potential auxiliary files, and upload up to 32GB in a single .zip or .tar(.</a:t>
            </a:r>
            <a:r>
              <a:rPr lang="en-GB" sz="1200" dirty="0" err="1"/>
              <a:t>gz</a:t>
            </a:r>
            <a:r>
              <a:rPr lang="en-GB" sz="1200" dirty="0"/>
              <a:t>) file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39A72-FDD4-4E50-BDCA-C673CE4DCB1E}"/>
              </a:ext>
            </a:extLst>
          </p:cNvPr>
          <p:cNvSpPr txBox="1"/>
          <p:nvPr/>
        </p:nvSpPr>
        <p:spPr>
          <a:xfrm>
            <a:off x="4383088" y="3149883"/>
            <a:ext cx="200342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Uploaded data is automatically processed and made available in the uploaded </a:t>
            </a:r>
            <a:r>
              <a:rPr lang="en-GB" sz="1200" b="1" dirty="0"/>
              <a:t>raw files</a:t>
            </a:r>
            <a:r>
              <a:rPr lang="en-GB" sz="1200" dirty="0"/>
              <a:t> or in its unified </a:t>
            </a:r>
            <a:r>
              <a:rPr lang="en-GB" sz="1200" b="1" dirty="0"/>
              <a:t>processed data</a:t>
            </a:r>
            <a:r>
              <a:rPr lang="en-GB" sz="1200" dirty="0"/>
              <a:t> form. NOMAD parsers convert raw files into NOMAD's common data format.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8E60A-C4FA-4773-BD04-AB7CAD7D2D6A}"/>
              </a:ext>
            </a:extLst>
          </p:cNvPr>
          <p:cNvSpPr txBox="1"/>
          <p:nvPr/>
        </p:nvSpPr>
        <p:spPr>
          <a:xfrm>
            <a:off x="6383059" y="2248584"/>
            <a:ext cx="2182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The NOMAD can also be accessed programmatically via </a:t>
            </a:r>
            <a:r>
              <a:rPr lang="en-GB" sz="1200" dirty="0" err="1"/>
              <a:t>ReST</a:t>
            </a:r>
            <a:r>
              <a:rPr lang="en-GB" sz="1200" dirty="0"/>
              <a:t> APIs.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4DDE0-0389-472E-A4DB-63510494DB6A}"/>
              </a:ext>
            </a:extLst>
          </p:cNvPr>
          <p:cNvSpPr txBox="1"/>
          <p:nvPr/>
        </p:nvSpPr>
        <p:spPr>
          <a:xfrm>
            <a:off x="238405" y="959004"/>
            <a:ext cx="292977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NOMAD extracts </a:t>
            </a:r>
            <a:r>
              <a:rPr lang="en-GB" sz="1200" b="1" dirty="0"/>
              <a:t>rich metadata</a:t>
            </a:r>
            <a:r>
              <a:rPr lang="en-GB" sz="1200" dirty="0"/>
              <a:t> from uploaded raw-data</a:t>
            </a:r>
          </a:p>
          <a:p>
            <a:r>
              <a:rPr lang="en-GB" sz="1200" dirty="0"/>
              <a:t>create complex queries from interactive data visualizations of key properties, including the simulated composition/system, used method, upload metadata, as well as material classifications and available quantities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AFC1D-6A01-4E93-9DD0-D41946F13683}"/>
              </a:ext>
            </a:extLst>
          </p:cNvPr>
          <p:cNvSpPr txBox="1"/>
          <p:nvPr/>
        </p:nvSpPr>
        <p:spPr>
          <a:xfrm>
            <a:off x="185462" y="665847"/>
            <a:ext cx="466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https://nomad-lab.eu/nomad-lab/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149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112F3-B5A9-4715-BB39-F0A1951B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10050" cy="96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84DA6-14B8-459B-A89A-C6F26A1D1DA0}"/>
              </a:ext>
            </a:extLst>
          </p:cNvPr>
          <p:cNvSpPr txBox="1"/>
          <p:nvPr/>
        </p:nvSpPr>
        <p:spPr>
          <a:xfrm>
            <a:off x="323850" y="956102"/>
            <a:ext cx="8693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The EUDAT Collaborative Data Infrastructure (or EUDAT CDI) is </a:t>
            </a:r>
            <a:r>
              <a:rPr lang="en-GB" sz="1200" b="1" dirty="0"/>
              <a:t>one of the largest infrastructures of integrated data services and resources supporting research in Europe</a:t>
            </a:r>
            <a:r>
              <a:rPr lang="en-GB" sz="1200" dirty="0"/>
              <a:t>.</a:t>
            </a:r>
            <a:r>
              <a:rPr lang="en-GB" sz="1200" b="1" dirty="0"/>
              <a:t> </a:t>
            </a:r>
            <a:r>
              <a:rPr lang="en-GB" sz="1200" dirty="0"/>
              <a:t>It is sustained by a network of </a:t>
            </a:r>
            <a:r>
              <a:rPr lang="en-GB" sz="1200" b="1" dirty="0"/>
              <a:t>more than 20 European research organisations, data and computing centre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57DE9-244D-4CBC-AA06-7393892695F2}"/>
              </a:ext>
            </a:extLst>
          </p:cNvPr>
          <p:cNvSpPr txBox="1"/>
          <p:nvPr/>
        </p:nvSpPr>
        <p:spPr>
          <a:xfrm>
            <a:off x="4264025" y="657423"/>
            <a:ext cx="466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https://www.eudat.eu/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B1661-B6AA-45DD-A1F4-80A825F56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7" y="1694766"/>
            <a:ext cx="4118042" cy="3202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509" y="143273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Any </a:t>
            </a:r>
            <a:r>
              <a:rPr lang="en-US" sz="1200" dirty="0" err="1"/>
              <a:t>organisation</a:t>
            </a:r>
            <a:r>
              <a:rPr lang="en-US" sz="1200" dirty="0"/>
              <a:t> can join as a service provider, as long as it satisfies a set of technical requirements. A service provider can join as an interoperable or an integrated node depending on the kind of integration the single </a:t>
            </a:r>
            <a:r>
              <a:rPr lang="en-US" sz="1200" dirty="0" err="1"/>
              <a:t>organisation</a:t>
            </a:r>
            <a:r>
              <a:rPr lang="en-US" sz="1200" dirty="0"/>
              <a:t> wants to pursue.</a:t>
            </a:r>
          </a:p>
          <a:p>
            <a:endParaRPr lang="en-US" sz="1200" dirty="0"/>
          </a:p>
          <a:p>
            <a:r>
              <a:rPr lang="en-US" sz="1200" dirty="0"/>
              <a:t>Each service provider is responsible of covering the costs of the CDI services it delivers and has to pay an annual fee.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5119" y="291006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These </a:t>
            </a:r>
            <a:r>
              <a:rPr lang="en-US" sz="1200" dirty="0" err="1"/>
              <a:t>organisations</a:t>
            </a:r>
            <a:r>
              <a:rPr lang="en-US" sz="1200" dirty="0"/>
              <a:t> stand together behind a long term sustainability plan and commit to develop, maintain and deploy pan-European research data services and to promote harmonization of research data management practices across </a:t>
            </a:r>
            <a:r>
              <a:rPr lang="en-US" sz="1200" dirty="0" err="1"/>
              <a:t>centres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491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292" y="965013"/>
            <a:ext cx="90642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OpenAIRE</a:t>
            </a:r>
            <a:r>
              <a:rPr lang="en-US" sz="1100" dirty="0"/>
              <a:t> AMKE is a non-profit organization of 50 members with a mission to promote </a:t>
            </a:r>
            <a:r>
              <a:rPr lang="en-US" sz="1100" b="1" dirty="0"/>
              <a:t>open scholarship and improve discoverability, accessibility, </a:t>
            </a:r>
            <a:r>
              <a:rPr lang="en-US" sz="1100" b="1" dirty="0" err="1"/>
              <a:t>shareability</a:t>
            </a:r>
            <a:r>
              <a:rPr lang="en-US" sz="1100" b="1" dirty="0"/>
              <a:t>, reusability, reproducibility, and monitoring</a:t>
            </a:r>
            <a:r>
              <a:rPr lang="en-US" sz="1100" dirty="0"/>
              <a:t> of data-driven research results, globally.</a:t>
            </a:r>
          </a:p>
          <a:p>
            <a:endParaRPr lang="en-US" sz="1100" dirty="0"/>
          </a:p>
          <a:p>
            <a:r>
              <a:rPr lang="en-US" sz="1100" dirty="0"/>
              <a:t>The organization operates a European e-infrastructure offering a diverse set of public </a:t>
            </a:r>
            <a:r>
              <a:rPr lang="en-US" sz="1100" b="1" dirty="0"/>
              <a:t>services (catalogues, webinars, podcasts…)</a:t>
            </a:r>
            <a:r>
              <a:rPr lang="en-US" sz="1100" dirty="0"/>
              <a:t> to accelerate the adoption of Open Science and is supported by a </a:t>
            </a:r>
            <a:r>
              <a:rPr lang="en-US" sz="1100" b="1" dirty="0"/>
              <a:t>network of experts </a:t>
            </a:r>
            <a:r>
              <a:rPr lang="en-US" sz="1100" dirty="0"/>
              <a:t>placed in key national organizations across European countries, the </a:t>
            </a:r>
            <a:r>
              <a:rPr lang="en-US" sz="1100" b="1" dirty="0"/>
              <a:t>National Open Access Desk. </a:t>
            </a:r>
            <a:r>
              <a:rPr lang="en-US" sz="1100" dirty="0" err="1"/>
              <a:t>OpenAIRE</a:t>
            </a:r>
            <a:r>
              <a:rPr lang="en-US" sz="1100" dirty="0"/>
              <a:t> is a key implementer EOSC. Funded by Horizon Europe and members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39" y="0"/>
            <a:ext cx="1409700" cy="666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199" y="677382"/>
            <a:ext cx="19090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https://www.openaire.eu/</a:t>
            </a:r>
            <a:r>
              <a:rPr lang="en-US" sz="12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-33292" y="2021074"/>
            <a:ext cx="54467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Goals: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Align policies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Facilitate interoperability </a:t>
            </a:r>
            <a:r>
              <a:rPr lang="en-US" sz="1100" dirty="0"/>
              <a:t>via guidelines and services that federate all types of scholarly works.    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Link research </a:t>
            </a:r>
            <a:r>
              <a:rPr lang="en-US" sz="1100" dirty="0"/>
              <a:t>to provide context and enable discoverability, transparency, reproducibility.    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Monitor Open Science </a:t>
            </a:r>
            <a:r>
              <a:rPr lang="en-US" sz="1100" dirty="0"/>
              <a:t>by bringing quality data for trusted metrics and consensus on indicators.    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Train for Open Science  </a:t>
            </a:r>
            <a:r>
              <a:rPr lang="en-US" sz="1100" dirty="0"/>
              <a:t>researchers, content providers, policy makers, research managers, citizens for opening up and (re)using research outcomes.    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Build global bridges </a:t>
            </a:r>
            <a:r>
              <a:rPr lang="en-US" sz="1100" dirty="0"/>
              <a:t>to promote and share common practices, …towards a sustainable open global research ecosystem.  </a:t>
            </a:r>
          </a:p>
          <a:p>
            <a:pPr>
              <a:spcAft>
                <a:spcPts val="600"/>
              </a:spcAft>
            </a:pPr>
            <a:r>
              <a:rPr lang="en-US" sz="1100" b="1" dirty="0"/>
              <a:t>Facilitate open innovation  </a:t>
            </a:r>
            <a:r>
              <a:rPr lang="en-US" sz="1100" dirty="0"/>
              <a:t>for innovative scholarly communication and value-added services.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637" y="3149229"/>
            <a:ext cx="3666363" cy="1795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169" y="2258175"/>
            <a:ext cx="1943706" cy="8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82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1606"/>
            <a:ext cx="32138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</a:t>
            </a:r>
            <a:r>
              <a:rPr lang="en-US" sz="1200" dirty="0" err="1"/>
              <a:t>OpenAIRE</a:t>
            </a:r>
            <a:r>
              <a:rPr lang="en-US" sz="1200" dirty="0"/>
              <a:t> service catalogue is an on-demand online platform that presents a </a:t>
            </a:r>
            <a:r>
              <a:rPr lang="en-US" sz="1200" b="1" dirty="0"/>
              <a:t>comprehensive list of services in support of Open Science.</a:t>
            </a:r>
          </a:p>
          <a:p>
            <a:endParaRPr lang="en-US" sz="1200" dirty="0"/>
          </a:p>
          <a:p>
            <a:r>
              <a:rPr lang="en-US" sz="1200" dirty="0"/>
              <a:t>The catalogue registers, hosts, and gives visibility to services operated by </a:t>
            </a:r>
            <a:r>
              <a:rPr lang="en-US" sz="1200" dirty="0" err="1"/>
              <a:t>OpenAIRE</a:t>
            </a:r>
            <a:r>
              <a:rPr lang="en-US" sz="1200" dirty="0"/>
              <a:t> and by third-party entities active in the Open Science scholarly communication domain.</a:t>
            </a:r>
          </a:p>
          <a:p>
            <a:endParaRPr lang="en-US" sz="1200" dirty="0"/>
          </a:p>
          <a:p>
            <a:r>
              <a:rPr lang="en-US" sz="1200" dirty="0"/>
              <a:t>.. intermediate service to third party Open Science stakeholders that wish to register their services to the EOSC ecosystem. </a:t>
            </a:r>
          </a:p>
          <a:p>
            <a:endParaRPr lang="en-US" sz="1200" dirty="0"/>
          </a:p>
          <a:p>
            <a:r>
              <a:rPr lang="en-US" sz="1200" b="1" dirty="0"/>
              <a:t>18 Different Services </a:t>
            </a:r>
            <a:r>
              <a:rPr lang="en-US" sz="1200" dirty="0"/>
              <a:t>available (most free, some subscription based)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2898" y="4565644"/>
            <a:ext cx="25010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3"/>
              </a:rPr>
              <a:t>https://catalogue.openaire.eu/search</a:t>
            </a:r>
            <a:r>
              <a:rPr lang="en-US" sz="11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74" y="985931"/>
            <a:ext cx="3181254" cy="350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8605"/>
          <a:stretch/>
        </p:blipFill>
        <p:spPr>
          <a:xfrm>
            <a:off x="6562164" y="985931"/>
            <a:ext cx="2504901" cy="1923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970" y="2997453"/>
            <a:ext cx="2337287" cy="1923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97" y="0"/>
            <a:ext cx="2389999" cy="7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67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333333"/>
                </a:solidFill>
                <a:latin typeface="Arial"/>
              </a:rPr>
              <a:t>EOSC: How it all links together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18677-B495-4C7C-82B4-D68A9BEF3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1947600" y="1772305"/>
            <a:ext cx="5316914" cy="2516031"/>
          </a:xfrm>
          <a:prstGeom prst="rect">
            <a:avLst/>
          </a:prstGeom>
        </p:spPr>
      </p:pic>
      <p:pic>
        <p:nvPicPr>
          <p:cNvPr id="4" name="Google Shape;427;g30a2a8bf0cc_0_34">
            <a:extLst>
              <a:ext uri="{FF2B5EF4-FFF2-40B4-BE49-F238E27FC236}">
                <a16:creationId xmlns:a16="http://schemas.microsoft.com/office/drawing/2014/main" id="{62F0A3F7-C063-424C-BA03-4BCB4CEE02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8665" y="1346883"/>
            <a:ext cx="1969911" cy="608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D76D2C-31A8-4A3C-9C0B-29D4864AA7C5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933625" y="3084311"/>
            <a:ext cx="251244" cy="2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073B6-7B44-40B8-B454-067BDCD58869}"/>
              </a:ext>
            </a:extLst>
          </p:cNvPr>
          <p:cNvCxnSpPr>
            <a:cxnSpLocks/>
          </p:cNvCxnSpPr>
          <p:nvPr/>
        </p:nvCxnSpPr>
        <p:spPr>
          <a:xfrm flipV="1">
            <a:off x="2462384" y="4046850"/>
            <a:ext cx="519195" cy="163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D8D03B-F929-40E9-9CF8-E6B28FEB82BD}"/>
              </a:ext>
            </a:extLst>
          </p:cNvPr>
          <p:cNvCxnSpPr>
            <a:cxnSpLocks/>
            <a:endCxn id="48" idx="1"/>
          </p:cNvCxnSpPr>
          <p:nvPr/>
        </p:nvCxnSpPr>
        <p:spPr>
          <a:xfrm flipV="1">
            <a:off x="7162991" y="1889029"/>
            <a:ext cx="593276" cy="4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EECD92-1A1C-4F51-AB98-4208E3E8080D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7073952" y="3883306"/>
            <a:ext cx="465596" cy="8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5C9E2E7-677C-4456-9665-C18199AFC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248"/>
          <a:stretch/>
        </p:blipFill>
        <p:spPr>
          <a:xfrm>
            <a:off x="179335" y="1008518"/>
            <a:ext cx="2151924" cy="13754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BEE60B-5767-4178-8EB3-CCD8C3D286E6}"/>
              </a:ext>
            </a:extLst>
          </p:cNvPr>
          <p:cNvCxnSpPr>
            <a:cxnSpLocks/>
          </p:cNvCxnSpPr>
          <p:nvPr/>
        </p:nvCxnSpPr>
        <p:spPr>
          <a:xfrm>
            <a:off x="2266822" y="2190007"/>
            <a:ext cx="187301" cy="95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7CCFE75-15B4-4D9E-B976-FB77BB747F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79" r="69397"/>
          <a:stretch/>
        </p:blipFill>
        <p:spPr>
          <a:xfrm>
            <a:off x="1076561" y="3036409"/>
            <a:ext cx="777624" cy="624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5B1803-F795-4128-8895-6807F413B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05" t="26465" r="27665"/>
          <a:stretch/>
        </p:blipFill>
        <p:spPr>
          <a:xfrm>
            <a:off x="1007652" y="2559479"/>
            <a:ext cx="925974" cy="42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3897BB-80E7-4283-8AAB-02F1DCB8B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112" y="4074766"/>
            <a:ext cx="817814" cy="3191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85E305-5F70-4EB2-A2A7-C2F81B212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6939" y="1650915"/>
            <a:ext cx="708387" cy="476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22ABC4-A878-425E-A35A-1B5A760CE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4689" y="3483546"/>
            <a:ext cx="748436" cy="469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4ACB2FC-6C02-42DF-81F8-E5B90A6F2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549" y="4066351"/>
            <a:ext cx="954731" cy="44397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83105EE-9DBA-4E81-9719-23A1253D24D2}"/>
              </a:ext>
            </a:extLst>
          </p:cNvPr>
          <p:cNvSpPr/>
          <p:nvPr/>
        </p:nvSpPr>
        <p:spPr>
          <a:xfrm>
            <a:off x="945982" y="2464722"/>
            <a:ext cx="987643" cy="12391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4F803C-E46E-449D-BCC7-6747F454A1BA}"/>
              </a:ext>
            </a:extLst>
          </p:cNvPr>
          <p:cNvSpPr/>
          <p:nvPr/>
        </p:nvSpPr>
        <p:spPr>
          <a:xfrm>
            <a:off x="1507654" y="4032454"/>
            <a:ext cx="954730" cy="7184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6A801F-8897-4938-A1F8-50C16A010D01}"/>
              </a:ext>
            </a:extLst>
          </p:cNvPr>
          <p:cNvSpPr/>
          <p:nvPr/>
        </p:nvSpPr>
        <p:spPr>
          <a:xfrm>
            <a:off x="7539548" y="3359162"/>
            <a:ext cx="1060441" cy="122441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40E1F8-E565-44DD-B210-E4424F125570}"/>
              </a:ext>
            </a:extLst>
          </p:cNvPr>
          <p:cNvSpPr/>
          <p:nvPr/>
        </p:nvSpPr>
        <p:spPr>
          <a:xfrm>
            <a:off x="7756267" y="1517103"/>
            <a:ext cx="829731" cy="74385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D081796-9F1E-4D1A-97CB-6BDC95434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112" y="4463879"/>
            <a:ext cx="774853" cy="2150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A470A5-63D0-4D6E-AB4F-D99F102C8220}"/>
              </a:ext>
            </a:extLst>
          </p:cNvPr>
          <p:cNvSpPr txBox="1"/>
          <p:nvPr/>
        </p:nvSpPr>
        <p:spPr>
          <a:xfrm>
            <a:off x="952308" y="728399"/>
            <a:ext cx="7922362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These are just some examples: Many other initiatives and infrastructures under development or available!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A470A5-63D0-4D6E-AB4F-D99F102C8220}"/>
              </a:ext>
            </a:extLst>
          </p:cNvPr>
          <p:cNvSpPr txBox="1"/>
          <p:nvPr/>
        </p:nvSpPr>
        <p:spPr>
          <a:xfrm>
            <a:off x="2894239" y="1005398"/>
            <a:ext cx="3139001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My interpretation, nodes not confirmed! </a:t>
            </a:r>
          </a:p>
        </p:txBody>
      </p:sp>
    </p:spTree>
    <p:extLst>
      <p:ext uri="{BB962C8B-B14F-4D97-AF65-F5344CB8AC3E}">
        <p14:creationId xmlns:p14="http://schemas.microsoft.com/office/powerpoint/2010/main" val="10660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0" y="88899"/>
            <a:ext cx="6625087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Research Data Management (RDM)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in practice: Da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ta Publication, t</a:t>
            </a:r>
            <a:r>
              <a:rPr lang="en-GB" sz="1800" b="1" dirty="0" err="1"/>
              <a:t>hings</a:t>
            </a:r>
            <a:r>
              <a:rPr lang="en-GB" sz="1800" b="1" dirty="0"/>
              <a:t> to consider…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470231-CDD6-492C-97F6-4EB89E3DA0BE}"/>
              </a:ext>
            </a:extLst>
          </p:cNvPr>
          <p:cNvSpPr txBox="1">
            <a:spLocks/>
          </p:cNvSpPr>
          <p:nvPr/>
        </p:nvSpPr>
        <p:spPr>
          <a:xfrm>
            <a:off x="301830" y="1337566"/>
            <a:ext cx="7729307" cy="3180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GB" sz="1400" b="1" dirty="0"/>
              <a:t>What should I publish?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Raw; Pre-processed; Result…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What do I need to replicate my result?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Software; Workflows…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Where should I publish? </a:t>
            </a:r>
            <a:r>
              <a:rPr lang="en-GB" sz="1400" b="1" i="1" dirty="0">
                <a:solidFill>
                  <a:srgbClr val="4072AD"/>
                </a:solidFill>
              </a:rPr>
              <a:t>-&gt; Zenodo; HEPData…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‘publish’ data? </a:t>
            </a:r>
            <a:r>
              <a:rPr lang="en-GB" sz="1400" b="1" i="1" dirty="0">
                <a:solidFill>
                  <a:srgbClr val="4072AD"/>
                </a:solidFill>
              </a:rPr>
              <a:t>-&gt; Uploading, linking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much time will it take?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1 day, 3 months…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What Licence should I choose?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CC-BY?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accurately describe my data?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Metadata; Written Explanations…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ensure that the data is findable?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Linking to article/software?...</a:t>
            </a:r>
          </a:p>
          <a:p>
            <a:pPr marL="457200" lvl="1" indent="0">
              <a:buNone/>
            </a:pPr>
            <a:endParaRPr lang="en-GB" sz="1400" b="1" dirty="0">
              <a:solidFill>
                <a:srgbClr val="4072AD"/>
              </a:solidFill>
            </a:endParaRPr>
          </a:p>
          <a:p>
            <a:pPr marL="457200" lvl="1" indent="0">
              <a:buNone/>
            </a:pPr>
            <a:endParaRPr lang="en-GB" sz="1400" b="1" dirty="0"/>
          </a:p>
          <a:p>
            <a:endParaRPr lang="en-GB" sz="1400" dirty="0">
              <a:solidFill>
                <a:srgbClr val="C00000"/>
              </a:solidFill>
            </a:endParaRPr>
          </a:p>
          <a:p>
            <a:endParaRPr lang="en-GB" sz="14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93386670-67FB-4E6E-9458-FEB82B80F977}"/>
              </a:ext>
            </a:extLst>
          </p:cNvPr>
          <p:cNvSpPr/>
          <p:nvPr/>
        </p:nvSpPr>
        <p:spPr bwMode="auto">
          <a:xfrm>
            <a:off x="706260" y="1296201"/>
            <a:ext cx="7920000" cy="3168000"/>
          </a:xfrm>
          <a:prstGeom prst="roundRect">
            <a:avLst>
              <a:gd name="adj" fmla="val 5633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65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736595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in practice: Da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ta Publication, t</a:t>
            </a:r>
            <a:r>
              <a:rPr lang="en-GB" sz="1800" b="1" dirty="0" err="1"/>
              <a:t>hings</a:t>
            </a:r>
            <a:r>
              <a:rPr lang="en-GB" sz="1800" b="1" dirty="0"/>
              <a:t> to consider…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470231-CDD6-492C-97F6-4EB89E3DA0BE}"/>
              </a:ext>
            </a:extLst>
          </p:cNvPr>
          <p:cNvSpPr txBox="1">
            <a:spLocks/>
          </p:cNvSpPr>
          <p:nvPr/>
        </p:nvSpPr>
        <p:spPr>
          <a:xfrm>
            <a:off x="301830" y="981662"/>
            <a:ext cx="7729307" cy="31801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GB" sz="1400" b="1" dirty="0"/>
              <a:t>What should I publish?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Raw; Pre-processed; Result…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What do I need to replicate my result?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Software; Workflows…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Where should I publish? </a:t>
            </a:r>
            <a:r>
              <a:rPr lang="en-GB" sz="1400" b="1" i="1" dirty="0">
                <a:solidFill>
                  <a:srgbClr val="4072AD"/>
                </a:solidFill>
              </a:rPr>
              <a:t>-&gt; Zenodo; HEPData…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‘publish’ data? </a:t>
            </a:r>
            <a:r>
              <a:rPr lang="en-GB" sz="1400" b="1" i="1" dirty="0">
                <a:solidFill>
                  <a:srgbClr val="4072AD"/>
                </a:solidFill>
              </a:rPr>
              <a:t>-&gt; Uploading, linking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much time will it take?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1 day, 3 months…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What Licence should I choose?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CC-BY?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accurately describe my data? </a:t>
            </a:r>
            <a:r>
              <a:rPr lang="en-GB" sz="1400" b="1" i="1" dirty="0">
                <a:solidFill>
                  <a:srgbClr val="4072AD"/>
                </a:solidFill>
              </a:rPr>
              <a:t>-&gt;</a:t>
            </a:r>
            <a:r>
              <a:rPr lang="en-GB" sz="1400" b="1" i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Metadata; Written Explanations… </a:t>
            </a:r>
          </a:p>
          <a:p>
            <a:pPr lvl="1">
              <a:lnSpc>
                <a:spcPct val="150000"/>
              </a:lnSpc>
            </a:pPr>
            <a:r>
              <a:rPr lang="en-GB" sz="1400" b="1" dirty="0"/>
              <a:t>How do I ensure that the data is findable? </a:t>
            </a:r>
            <a:r>
              <a:rPr lang="en-GB" sz="1400" b="1" dirty="0">
                <a:solidFill>
                  <a:srgbClr val="4072AD"/>
                </a:solidFill>
              </a:rPr>
              <a:t>-&gt;</a:t>
            </a:r>
            <a:r>
              <a:rPr lang="en-GB" sz="1400" b="1" dirty="0"/>
              <a:t> </a:t>
            </a:r>
            <a:r>
              <a:rPr lang="en-GB" sz="1400" b="1" i="1" dirty="0">
                <a:solidFill>
                  <a:srgbClr val="4072AD"/>
                </a:solidFill>
              </a:rPr>
              <a:t>Linking to article/software?...</a:t>
            </a:r>
          </a:p>
          <a:p>
            <a:pPr marL="457200" lvl="1" indent="0">
              <a:buNone/>
            </a:pPr>
            <a:endParaRPr lang="en-GB" sz="1400" b="1" dirty="0">
              <a:solidFill>
                <a:srgbClr val="4072AD"/>
              </a:solidFill>
            </a:endParaRPr>
          </a:p>
          <a:p>
            <a:pPr marL="457200" lvl="1" indent="0">
              <a:buNone/>
            </a:pPr>
            <a:endParaRPr lang="en-GB" sz="1400" b="1" dirty="0"/>
          </a:p>
          <a:p>
            <a:endParaRPr lang="en-GB" sz="1400" dirty="0">
              <a:solidFill>
                <a:srgbClr val="C00000"/>
              </a:solidFill>
            </a:endParaRPr>
          </a:p>
          <a:p>
            <a:endParaRPr lang="en-GB" sz="14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93386670-67FB-4E6E-9458-FEB82B80F977}"/>
              </a:ext>
            </a:extLst>
          </p:cNvPr>
          <p:cNvSpPr/>
          <p:nvPr/>
        </p:nvSpPr>
        <p:spPr bwMode="auto">
          <a:xfrm>
            <a:off x="706260" y="940297"/>
            <a:ext cx="7920000" cy="3168000"/>
          </a:xfrm>
          <a:prstGeom prst="roundRect">
            <a:avLst>
              <a:gd name="adj" fmla="val 5633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0FC447-42C6-4D97-8546-96830F835114}"/>
              </a:ext>
            </a:extLst>
          </p:cNvPr>
          <p:cNvSpPr txBox="1">
            <a:spLocks/>
          </p:cNvSpPr>
          <p:nvPr/>
        </p:nvSpPr>
        <p:spPr>
          <a:xfrm>
            <a:off x="1216285" y="4236960"/>
            <a:ext cx="7729307" cy="4531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GB" sz="1600" b="1" dirty="0">
                <a:solidFill>
                  <a:srgbClr val="C00000"/>
                </a:solidFill>
              </a:rPr>
              <a:t>These you can answer in a Data Management Plan (DMP)</a:t>
            </a:r>
            <a:endParaRPr lang="en-GB" sz="1600" b="1" i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GB" sz="1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GB" sz="1400" b="1" dirty="0">
              <a:solidFill>
                <a:srgbClr val="C00000"/>
              </a:solidFill>
            </a:endParaRPr>
          </a:p>
          <a:p>
            <a:endParaRPr lang="en-GB" sz="1400" dirty="0">
              <a:solidFill>
                <a:srgbClr val="C00000"/>
              </a:solidFill>
            </a:endParaRPr>
          </a:p>
          <a:p>
            <a:endParaRPr lang="en-GB" sz="14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6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8000" y="36000"/>
            <a:ext cx="6700979" cy="590668"/>
          </a:xfrm>
        </p:spPr>
        <p:txBody>
          <a:bodyPr/>
          <a:lstStyle/>
          <a:p>
            <a:pPr>
              <a:defRPr/>
            </a:pP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 in practice: </a:t>
            </a:r>
            <a:r>
              <a:rPr lang="de-DE" dirty="0"/>
              <a:t>Data Management Plans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1580DB-C924-F94C-992D-2BC3262ED8E9}"/>
              </a:ext>
            </a:extLst>
          </p:cNvPr>
          <p:cNvCxnSpPr/>
          <p:nvPr/>
        </p:nvCxnSpPr>
        <p:spPr bwMode="auto">
          <a:xfrm>
            <a:off x="108000" y="3098419"/>
            <a:ext cx="868442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80690" y="658043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750" marR="0" lvl="0" indent="-177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Goal : Make RDM easy for users and encourage preparation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2B428-2AD3-43C2-9161-E9561830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54" y="1100039"/>
            <a:ext cx="2035249" cy="19419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EA0F30-F1EF-434B-885A-D9763931F68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/>
          <a:stretch/>
        </p:blipFill>
        <p:spPr bwMode="auto">
          <a:xfrm>
            <a:off x="5343055" y="1451945"/>
            <a:ext cx="1528633" cy="1364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F7D95E-FF00-4648-8AC8-7056E6C1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74" y="3145411"/>
            <a:ext cx="6002601" cy="1818764"/>
          </a:xfrm>
          <a:prstGeom prst="rect">
            <a:avLst/>
          </a:prstGeom>
        </p:spPr>
      </p:pic>
      <p:sp>
        <p:nvSpPr>
          <p:cNvPr id="18" name="Right Arrow 5">
            <a:extLst>
              <a:ext uri="{FF2B5EF4-FFF2-40B4-BE49-F238E27FC236}">
                <a16:creationId xmlns:a16="http://schemas.microsoft.com/office/drawing/2014/main" id="{42DF5F0E-38C6-4BE0-8125-C42725F805F8}"/>
              </a:ext>
            </a:extLst>
          </p:cNvPr>
          <p:cNvSpPr/>
          <p:nvPr/>
        </p:nvSpPr>
        <p:spPr>
          <a:xfrm>
            <a:off x="4693886" y="1883222"/>
            <a:ext cx="491365" cy="45133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9226C5-F38C-44DB-A088-59C31E92A3B3}"/>
              </a:ext>
            </a:extLst>
          </p:cNvPr>
          <p:cNvSpPr txBox="1"/>
          <p:nvPr/>
        </p:nvSpPr>
        <p:spPr bwMode="auto">
          <a:xfrm>
            <a:off x="4615803" y="4918609"/>
            <a:ext cx="644414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Modified by: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Yasmin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Demerdash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&amp; Sarah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Wettermann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;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Bridging the Gap: Molecular Biology DMP </a:t>
            </a:r>
            <a:r>
              <a:rPr kumimoji="0" lang="en-GB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catalog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creation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hlinkClick r:id="rId5"/>
              </a:rPr>
              <a:t>https://www.forschungsdaten.uni-mainz.de/files/2023/11/Bridging_the_gap_Demerdash_Wettermann.pdf</a:t>
            </a:r>
            <a:b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</a:b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5C617-5CE3-4B47-8920-94D262CFCE6D}"/>
              </a:ext>
            </a:extLst>
          </p:cNvPr>
          <p:cNvSpPr txBox="1"/>
          <p:nvPr/>
        </p:nvSpPr>
        <p:spPr bwMode="auto">
          <a:xfrm>
            <a:off x="5107226" y="4803784"/>
            <a:ext cx="58642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The Turing Way Community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F1457C-7428-4B01-9C1E-1822F81001FA}"/>
              </a:ext>
            </a:extLst>
          </p:cNvPr>
          <p:cNvSpPr txBox="1"/>
          <p:nvPr/>
        </p:nvSpPr>
        <p:spPr bwMode="auto">
          <a:xfrm>
            <a:off x="2487143" y="2000250"/>
            <a:ext cx="510057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Henning Falk</a:t>
            </a:r>
          </a:p>
        </p:txBody>
      </p:sp>
    </p:spTree>
    <p:extLst>
      <p:ext uri="{BB962C8B-B14F-4D97-AF65-F5344CB8AC3E}">
        <p14:creationId xmlns:p14="http://schemas.microsoft.com/office/powerpoint/2010/main" val="200331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8000" y="36000"/>
            <a:ext cx="6700979" cy="590668"/>
          </a:xfrm>
        </p:spPr>
        <p:txBody>
          <a:bodyPr/>
          <a:lstStyle/>
          <a:p>
            <a:pPr>
              <a:defRPr/>
            </a:pP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 in practice: </a:t>
            </a:r>
            <a:r>
              <a:rPr lang="de-DE" dirty="0"/>
              <a:t>Data Management Plans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2E367-8E9A-984D-A242-CE11230A7059}"/>
              </a:ext>
            </a:extLst>
          </p:cNvPr>
          <p:cNvSpPr/>
          <p:nvPr/>
        </p:nvSpPr>
        <p:spPr>
          <a:xfrm>
            <a:off x="208060" y="3271576"/>
            <a:ext cx="16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Contents include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BADD7-1C40-0E4A-A983-0D6D6165EC2E}"/>
              </a:ext>
            </a:extLst>
          </p:cNvPr>
          <p:cNvSpPr/>
          <p:nvPr/>
        </p:nvSpPr>
        <p:spPr>
          <a:xfrm>
            <a:off x="1936252" y="3255222"/>
            <a:ext cx="702027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General data (Project name/PI, start and end of data taking…)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RD information (Data type, size, scope, and generation method…)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Overhead (Data protection, costs, project planning…)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Achieving and reuse (repository selection, data to be published, metadata schema…)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B7D820-205E-BD4C-A776-FB4B55C19C50}"/>
              </a:ext>
            </a:extLst>
          </p:cNvPr>
          <p:cNvSpPr/>
          <p:nvPr/>
        </p:nvSpPr>
        <p:spPr bwMode="auto">
          <a:xfrm>
            <a:off x="152847" y="1564413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Data management plans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7F3C02-89B6-3049-8177-C9C6B3DBB3DA}"/>
              </a:ext>
            </a:extLst>
          </p:cNvPr>
          <p:cNvSpPr/>
          <p:nvPr/>
        </p:nvSpPr>
        <p:spPr>
          <a:xfrm>
            <a:off x="1936252" y="15516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Communication tool for researchers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RDM project internal management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Reuse of RD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Useful for IT/Resource Cost estimates  </a:t>
            </a:r>
          </a:p>
          <a:p>
            <a:pPr marL="141750" marR="0" lvl="1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Funding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body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requirements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26946-DC3D-934F-AF19-18A1DD838416}"/>
              </a:ext>
            </a:extLst>
          </p:cNvPr>
          <p:cNvSpPr/>
          <p:nvPr/>
        </p:nvSpPr>
        <p:spPr bwMode="auto">
          <a:xfrm>
            <a:off x="208060" y="1016273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Living document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67D7AD-E61E-0247-BDE9-939C0BFF75EF}"/>
              </a:ext>
            </a:extLst>
          </p:cNvPr>
          <p:cNvSpPr/>
          <p:nvPr/>
        </p:nvSpPr>
        <p:spPr>
          <a:xfrm>
            <a:off x="1936252" y="1016273"/>
            <a:ext cx="6773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750" marR="0" lvl="0" indent="-141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Prepared at the start and follows the research data (RD) lifecycle throughout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1580DB-C924-F94C-992D-2BC3262ED8E9}"/>
              </a:ext>
            </a:extLst>
          </p:cNvPr>
          <p:cNvCxnSpPr/>
          <p:nvPr/>
        </p:nvCxnSpPr>
        <p:spPr bwMode="auto">
          <a:xfrm>
            <a:off x="208060" y="1491630"/>
            <a:ext cx="868442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22FB88-D21D-3049-9954-0A4F4C17839C}"/>
              </a:ext>
            </a:extLst>
          </p:cNvPr>
          <p:cNvCxnSpPr/>
          <p:nvPr/>
        </p:nvCxnSpPr>
        <p:spPr bwMode="auto">
          <a:xfrm>
            <a:off x="208060" y="3147814"/>
            <a:ext cx="868442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8000" y="36000"/>
            <a:ext cx="6700979" cy="590668"/>
          </a:xfrm>
        </p:spPr>
        <p:txBody>
          <a:bodyPr/>
          <a:lstStyle/>
          <a:p>
            <a:pPr>
              <a:defRPr/>
            </a:pP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 in practice: </a:t>
            </a:r>
            <a:r>
              <a:rPr lang="de-DE" dirty="0"/>
              <a:t>Data Management Plans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676E60-F0BE-4051-A746-D1B95C9D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014886"/>
            <a:ext cx="2726948" cy="355329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2D009-25E9-4FE3-8DFC-9C0122D43C54}"/>
              </a:ext>
            </a:extLst>
          </p:cNvPr>
          <p:cNvSpPr txBox="1"/>
          <p:nvPr/>
        </p:nvSpPr>
        <p:spPr bwMode="auto">
          <a:xfrm>
            <a:off x="2907102" y="1014886"/>
            <a:ext cx="6128897" cy="42780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600" b="1" dirty="0"/>
              <a:t>Ask at your institution if they have a template!</a:t>
            </a:r>
          </a:p>
          <a:p>
            <a:endParaRPr lang="en-GB" sz="1600" dirty="0"/>
          </a:p>
          <a:p>
            <a:r>
              <a:rPr lang="en-GB" sz="1600" b="1" dirty="0"/>
              <a:t>Or create one with ideas from e.g. </a:t>
            </a:r>
            <a:r>
              <a:rPr lang="en-GB" sz="1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https://dmponline.dcc.ac.uk/plans</a:t>
            </a:r>
            <a:r>
              <a:rPr lang="en-GB" sz="1600" dirty="0">
                <a:solidFill>
                  <a:srgbClr val="0070C0"/>
                </a:solidFill>
              </a:rPr>
              <a:t>  </a:t>
            </a:r>
          </a:p>
          <a:p>
            <a:endParaRPr lang="en-GB" sz="1600" dirty="0"/>
          </a:p>
          <a:p>
            <a:r>
              <a:rPr lang="en-GB" sz="1600" b="1" dirty="0"/>
              <a:t>Template for GSI:</a:t>
            </a:r>
          </a:p>
          <a:p>
            <a:r>
              <a:rPr lang="en-GB" sz="1600" b="1" dirty="0"/>
              <a:t>Open Office: </a:t>
            </a:r>
            <a:r>
              <a:rPr lang="en-GB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https://wiki.gsi.de/pub/OpenScience/WebHome/GSI%20Template%20Data%20Management%20Plan.odt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</a:p>
          <a:p>
            <a:endParaRPr lang="en-GB" sz="1600" dirty="0"/>
          </a:p>
          <a:p>
            <a:r>
              <a:rPr lang="en-GB" sz="1600" b="1" dirty="0"/>
              <a:t>Word:</a:t>
            </a:r>
          </a:p>
          <a:p>
            <a:r>
              <a:rPr lang="en-GB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https://wiki.gsi.de/pub/OpenScience/WebHome/GSI%20Template%20Data%20Management%20Plan.docx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</a:p>
          <a:p>
            <a:r>
              <a:rPr lang="en-GB" sz="1600" b="1" dirty="0"/>
              <a:t>Pdf: </a:t>
            </a:r>
            <a:r>
              <a:rPr lang="en-GB" sz="16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https://wiki.gsi.de/pub/OpenScience/WebHome/GSI%20Template%20Data%20Management%20Plan.pdf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</a:p>
          <a:p>
            <a:endParaRPr lang="en-GB" sz="16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2251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08000" y="5071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 (EOSC)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223" y="992035"/>
            <a:ext cx="90057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b="1" i="1" dirty="0"/>
              <a:t>The EOSC vision is to set up a ‘Web of FAIR Data and Services’ for science in Europe. Central to this ambition is the deployment of a trusted, virtual, federation of existing infrastructures in Europe to store, share and reuse FAIR research outputs across borders and scientific disciplines also called the “EOSC Federation”.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223" y="2791387"/>
            <a:ext cx="4017860" cy="2062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EOSC 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Horizon Europe funding </a:t>
            </a:r>
            <a:r>
              <a:rPr lang="en-US" sz="1600" dirty="0" err="1"/>
              <a:t>programme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 work in progress…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8647" y="2788863"/>
            <a:ext cx="4756084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EOSC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cloud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new research data repository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new pan-European e-infrastructure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synonymous with Open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substituting existing e-infrastructures.…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owning any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engaging directly with individual researchers</a:t>
            </a:r>
            <a:endParaRPr lang="en-US" sz="1600" i="1" dirty="0"/>
          </a:p>
        </p:txBody>
      </p:sp>
      <p:pic>
        <p:nvPicPr>
          <p:cNvPr id="9" name="Google Shape;427;g30a2a8bf0cc_0_34"/>
          <p:cNvPicPr preferRelativeResize="0"/>
          <p:nvPr/>
        </p:nvPicPr>
        <p:blipFill rotWithShape="1">
          <a:blip r:embed="rId2">
            <a:alphaModFix/>
          </a:blip>
          <a:srcRect t="27911" b="24067"/>
          <a:stretch/>
        </p:blipFill>
        <p:spPr>
          <a:xfrm>
            <a:off x="602377" y="2221486"/>
            <a:ext cx="2878402" cy="4319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loud 6"/>
          <p:cNvSpPr/>
          <p:nvPr/>
        </p:nvSpPr>
        <p:spPr>
          <a:xfrm>
            <a:off x="5785853" y="1974454"/>
            <a:ext cx="1379621" cy="7432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5791200" y="1859485"/>
            <a:ext cx="1374274" cy="973221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427;g30a2a8bf0cc_0_34">
            <a:extLst>
              <a:ext uri="{FF2B5EF4-FFF2-40B4-BE49-F238E27FC236}">
                <a16:creationId xmlns:a16="http://schemas.microsoft.com/office/drawing/2014/main" id="{7FC9E7D7-9792-4F8F-8B95-F6C28D7A14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7911" b="24067"/>
          <a:stretch/>
        </p:blipFill>
        <p:spPr>
          <a:xfrm>
            <a:off x="4477155" y="298262"/>
            <a:ext cx="1880513" cy="2928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EDB154-ED85-48B4-AE60-7FC91FA0F580}"/>
              </a:ext>
            </a:extLst>
          </p:cNvPr>
          <p:cNvSpPr txBox="1"/>
          <p:nvPr/>
        </p:nvSpPr>
        <p:spPr>
          <a:xfrm>
            <a:off x="280359" y="641110"/>
            <a:ext cx="1755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https://eosc.eu/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08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in practice: </a:t>
            </a:r>
            <a:r>
              <a:rPr lang="en-GB" sz="1800" b="1" i="1" dirty="0"/>
              <a:t>What should I publish?</a:t>
            </a:r>
            <a:endParaRPr lang="de-DE" i="1" spc="-1" dirty="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470231-CDD6-492C-97F6-4EB89E3DA0BE}"/>
              </a:ext>
            </a:extLst>
          </p:cNvPr>
          <p:cNvSpPr txBox="1">
            <a:spLocks/>
          </p:cNvSpPr>
          <p:nvPr/>
        </p:nvSpPr>
        <p:spPr>
          <a:xfrm>
            <a:off x="497840" y="838323"/>
            <a:ext cx="7997913" cy="37039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chemeClr val="tx2"/>
                </a:solidFill>
              </a:rPr>
              <a:t>Raw</a:t>
            </a:r>
            <a:r>
              <a:rPr lang="en-GB" sz="1600" dirty="0"/>
              <a:t> -&gt; Ideal FAIR data case? Often too large; difficult to process.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1600" b="1" dirty="0">
                <a:solidFill>
                  <a:schemeClr val="tx2"/>
                </a:solidFill>
              </a:rPr>
              <a:t>Pre-processed</a:t>
            </a:r>
            <a:r>
              <a:rPr lang="en-GB" sz="1600" dirty="0"/>
              <a:t> -&gt; Feasible option; needs some processing and analysis. Allows further examination of the data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chemeClr val="tx2"/>
                </a:solidFill>
              </a:rPr>
              <a:t>Result</a:t>
            </a:r>
            <a:r>
              <a:rPr lang="en-GB" sz="1600" dirty="0"/>
              <a:t> -&gt; ‘Easiest’ case. Can be the data used to make plots etc.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GB" sz="1600" b="1" i="1" dirty="0">
                <a:solidFill>
                  <a:schemeClr val="tx2"/>
                </a:solidFill>
              </a:rPr>
              <a:t>Others</a:t>
            </a:r>
            <a:r>
              <a:rPr lang="en-GB" sz="1600" i="1" dirty="0"/>
              <a:t>…. Simulation; Calibration…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chemeClr val="tx2"/>
                </a:solidFill>
              </a:rPr>
              <a:t>Software</a:t>
            </a:r>
            <a:r>
              <a:rPr lang="en-GB" sz="1600" i="1" dirty="0"/>
              <a:t> -&gt; </a:t>
            </a:r>
            <a:r>
              <a:rPr lang="en-GB" sz="1600" dirty="0"/>
              <a:t>analysis scripts; 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chemeClr val="tx2"/>
                </a:solidFill>
              </a:rPr>
              <a:t>Workflows</a:t>
            </a:r>
            <a:r>
              <a:rPr lang="en-GB" sz="1600" dirty="0"/>
              <a:t> -&gt; Containers, Descriptions of processing procedures</a:t>
            </a:r>
            <a:endParaRPr lang="en-GB" sz="1200" dirty="0">
              <a:solidFill>
                <a:srgbClr val="C00000"/>
              </a:solidFill>
            </a:endParaRPr>
          </a:p>
          <a:p>
            <a:endParaRPr lang="en-GB" sz="12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838ED-A621-4044-86E2-F4D5AA86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3" y="1036992"/>
            <a:ext cx="232082" cy="271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9C895B-E283-47B8-92BA-7842117F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29" y="2330288"/>
            <a:ext cx="427327" cy="338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B2DA9-F7CD-4A6D-8034-7D0FC5B6F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29" y="1513529"/>
            <a:ext cx="410890" cy="460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5E95CE-725E-48E3-8363-1B9A88F38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14" y="2890279"/>
            <a:ext cx="402321" cy="387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2AE117-7529-42C9-86E5-C19593FDFB3B}"/>
              </a:ext>
            </a:extLst>
          </p:cNvPr>
          <p:cNvSpPr txBox="1"/>
          <p:nvPr/>
        </p:nvSpPr>
        <p:spPr>
          <a:xfrm>
            <a:off x="240502" y="601240"/>
            <a:ext cx="46695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i="1" dirty="0"/>
              <a:t>[What do I need to replicate the result(s)?]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209C55-46D7-4F53-B5E0-85C7D835C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85" y="3394865"/>
            <a:ext cx="379378" cy="385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C66491-71A0-4D06-811C-135E57A57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68" y="4008581"/>
            <a:ext cx="499012" cy="2945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AF0C8B-EBC0-4F8C-A48E-78D3E26FF4E1}"/>
              </a:ext>
            </a:extLst>
          </p:cNvPr>
          <p:cNvSpPr/>
          <p:nvPr/>
        </p:nvSpPr>
        <p:spPr>
          <a:xfrm>
            <a:off x="552548" y="987633"/>
            <a:ext cx="7977421" cy="234496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2EF00-1AE3-497A-8CDB-FD2DDC4E897D}"/>
              </a:ext>
            </a:extLst>
          </p:cNvPr>
          <p:cNvSpPr txBox="1"/>
          <p:nvPr/>
        </p:nvSpPr>
        <p:spPr>
          <a:xfrm rot="16200000">
            <a:off x="-911159" y="1905195"/>
            <a:ext cx="244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Research Data</a:t>
            </a:r>
          </a:p>
        </p:txBody>
      </p:sp>
    </p:spTree>
    <p:extLst>
      <p:ext uri="{BB962C8B-B14F-4D97-AF65-F5344CB8AC3E}">
        <p14:creationId xmlns:p14="http://schemas.microsoft.com/office/powerpoint/2010/main" val="41666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239760" y="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indent="0">
              <a:lnSpc>
                <a:spcPct val="150000"/>
              </a:lnSpc>
              <a:buNone/>
            </a:pPr>
            <a:endParaRPr lang="en-GB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6" y="1016000"/>
            <a:ext cx="1868634" cy="3851429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033194" y="4493227"/>
            <a:ext cx="35509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https://doi.org/10.5281/zenodo.7628019</a:t>
            </a:r>
            <a:r>
              <a:rPr lang="de-DE" altLang="de-DE" sz="1400" b="1" dirty="0">
                <a:solidFill>
                  <a:srgbClr val="0070C0"/>
                </a:solidFill>
              </a:rPr>
              <a:t> </a:t>
            </a:r>
            <a:endParaRPr kumimoji="0" lang="de-DE" altLang="de-DE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974" y="3875010"/>
            <a:ext cx="1371279" cy="502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318" y="1647889"/>
            <a:ext cx="1496935" cy="504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940" y="3149600"/>
            <a:ext cx="1418014" cy="384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6594" y="1009563"/>
            <a:ext cx="59063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Publish in Zenodo/discipline specific repos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26108-7B01-4A57-B459-FBDC3FE35B6B}"/>
              </a:ext>
            </a:extLst>
          </p:cNvPr>
          <p:cNvSpPr txBox="1"/>
          <p:nvPr/>
        </p:nvSpPr>
        <p:spPr>
          <a:xfrm>
            <a:off x="4301065" y="1387329"/>
            <a:ext cx="4677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Instructions available on how to publish data at GSI</a:t>
            </a:r>
          </a:p>
        </p:txBody>
      </p:sp>
      <p:sp>
        <p:nvSpPr>
          <p:cNvPr id="15" name="TextShape 1">
            <a:extLst>
              <a:ext uri="{FF2B5EF4-FFF2-40B4-BE49-F238E27FC236}">
                <a16:creationId xmlns:a16="http://schemas.microsoft.com/office/drawing/2014/main" id="{D6536691-7B93-4654-9124-D52B922C56E1}"/>
              </a:ext>
            </a:extLst>
          </p:cNvPr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RDM</a:t>
            </a:r>
            <a:r>
              <a:rPr lang="en-US" b="1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1800" b="1" spc="-1" dirty="0">
                <a:solidFill>
                  <a:srgbClr val="333333"/>
                </a:solidFill>
                <a:latin typeface="Arial"/>
              </a:rPr>
              <a:t>in practice: </a:t>
            </a:r>
            <a:r>
              <a:rPr lang="en-GB" sz="1800" b="1" i="1" dirty="0"/>
              <a:t>Where/How do I publish?</a:t>
            </a:r>
            <a:endParaRPr lang="de-DE" i="1" spc="-1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86A12E-5AFF-4CE6-9677-A646E1C687D4}"/>
              </a:ext>
            </a:extLst>
          </p:cNvPr>
          <p:cNvSpPr txBox="1"/>
          <p:nvPr/>
        </p:nvSpPr>
        <p:spPr>
          <a:xfrm>
            <a:off x="135794" y="660390"/>
            <a:ext cx="59063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Interim strategy 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B756E-908F-4A9B-826B-08711FC9C3EB}"/>
              </a:ext>
            </a:extLst>
          </p:cNvPr>
          <p:cNvSpPr txBox="1"/>
          <p:nvPr/>
        </p:nvSpPr>
        <p:spPr>
          <a:xfrm>
            <a:off x="2211801" y="4377812"/>
            <a:ext cx="20706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Up to 50GB (more on request)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708FF2-EF69-4540-B4FC-834C25677B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77"/>
          <a:stretch/>
        </p:blipFill>
        <p:spPr>
          <a:xfrm>
            <a:off x="4572000" y="1718389"/>
            <a:ext cx="4289935" cy="2570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EC2D8A-6EB0-49C1-9464-E005A0755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43" y="2636580"/>
            <a:ext cx="895360" cy="6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" y="36684"/>
            <a:ext cx="6700979" cy="590668"/>
          </a:xfrm>
          <a:noFill/>
        </p:spPr>
        <p:txBody>
          <a:bodyPr/>
          <a:lstStyle/>
          <a:p>
            <a:r>
              <a:rPr lang="en-US" sz="1800" b="1" spc="-1" dirty="0">
                <a:solidFill>
                  <a:srgbClr val="333333"/>
                </a:solidFill>
              </a:rPr>
              <a:t>RDM in practice: </a:t>
            </a:r>
            <a:r>
              <a:rPr lang="de-DE" sz="1800" b="1" i="1" dirty="0" err="1"/>
              <a:t>Where</a:t>
            </a:r>
            <a:r>
              <a:rPr lang="de-DE" sz="1800" b="1" i="1" dirty="0"/>
              <a:t>/</a:t>
            </a:r>
            <a:r>
              <a:rPr lang="de-DE" sz="1800" b="1" i="1" dirty="0" err="1"/>
              <a:t>How</a:t>
            </a:r>
            <a:r>
              <a:rPr lang="de-DE" sz="1800" b="1" i="1" dirty="0"/>
              <a:t> do I publish? [</a:t>
            </a:r>
            <a:r>
              <a:rPr lang="de-DE" sz="1800" b="1" i="1" dirty="0" err="1"/>
              <a:t>Example</a:t>
            </a:r>
            <a:r>
              <a:rPr lang="de-DE" sz="1800" b="1" i="1" dirty="0"/>
              <a:t>]</a:t>
            </a:r>
            <a:endParaRPr lang="en-US" sz="1800" b="1" i="1" dirty="0">
              <a:solidFill>
                <a:srgbClr val="7030A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59829" y="3618116"/>
            <a:ext cx="6053221" cy="426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9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0" y="2052509"/>
            <a:ext cx="924790" cy="9247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37" y="2148601"/>
            <a:ext cx="738852" cy="738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99" y="3828828"/>
            <a:ext cx="1543607" cy="565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4" y="2813109"/>
            <a:ext cx="360000" cy="3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04" y="2767461"/>
            <a:ext cx="360000" cy="360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12545" y="1569284"/>
            <a:ext cx="62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Raw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39927" y="1568957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Semi-derived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2202" y="1569284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Result</a:t>
            </a:r>
          </a:p>
        </p:txBody>
      </p:sp>
      <p:cxnSp>
        <p:nvCxnSpPr>
          <p:cNvPr id="43" name="Straight Arrow Connector 42"/>
          <p:cNvCxnSpPr>
            <a:stCxn id="11" idx="3"/>
            <a:endCxn id="71" idx="1"/>
          </p:cNvCxnSpPr>
          <p:nvPr/>
        </p:nvCxnSpPr>
        <p:spPr>
          <a:xfrm flipV="1">
            <a:off x="1185490" y="2512202"/>
            <a:ext cx="1234440" cy="2702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71" idx="3"/>
          </p:cNvCxnSpPr>
          <p:nvPr/>
        </p:nvCxnSpPr>
        <p:spPr>
          <a:xfrm>
            <a:off x="3020723" y="2512202"/>
            <a:ext cx="642991" cy="582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endCxn id="74" idx="1"/>
          </p:cNvCxnSpPr>
          <p:nvPr/>
        </p:nvCxnSpPr>
        <p:spPr>
          <a:xfrm>
            <a:off x="4367529" y="2518028"/>
            <a:ext cx="545188" cy="5599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74" idx="3"/>
            <a:endCxn id="22" idx="1"/>
          </p:cNvCxnSpPr>
          <p:nvPr/>
        </p:nvCxnSpPr>
        <p:spPr>
          <a:xfrm flipV="1">
            <a:off x="5508679" y="2518027"/>
            <a:ext cx="471858" cy="5600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930" y="2221867"/>
            <a:ext cx="600793" cy="58067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717" y="2235627"/>
            <a:ext cx="595962" cy="5760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27744" y="1898817"/>
            <a:ext cx="176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Unpack/Calibrate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03731" y="1922313"/>
            <a:ext cx="971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Analyse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12" y="2221867"/>
            <a:ext cx="884392" cy="610837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354794" y="1568957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Journal article</a:t>
            </a:r>
          </a:p>
        </p:txBody>
      </p:sp>
      <p:pic>
        <p:nvPicPr>
          <p:cNvPr id="82" name="Bild 6"/>
          <p:cNvPicPr/>
          <p:nvPr/>
        </p:nvPicPr>
        <p:blipFill>
          <a:blip r:embed="rId9"/>
          <a:stretch/>
        </p:blipFill>
        <p:spPr>
          <a:xfrm>
            <a:off x="673135" y="3878292"/>
            <a:ext cx="1128600" cy="375840"/>
          </a:xfrm>
          <a:prstGeom prst="rect">
            <a:avLst/>
          </a:prstGeom>
          <a:ln>
            <a:noFill/>
          </a:ln>
        </p:spPr>
      </p:pic>
      <p:cxnSp>
        <p:nvCxnSpPr>
          <p:cNvPr id="84" name="Straight Arrow Connector 83"/>
          <p:cNvCxnSpPr>
            <a:cxnSpLocks/>
          </p:cNvCxnSpPr>
          <p:nvPr/>
        </p:nvCxnSpPr>
        <p:spPr>
          <a:xfrm>
            <a:off x="1206078" y="2969736"/>
            <a:ext cx="14303" cy="910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5335" y="3199018"/>
            <a:ext cx="96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Archive/Store</a:t>
            </a:r>
          </a:p>
        </p:txBody>
      </p:sp>
      <p:cxnSp>
        <p:nvCxnSpPr>
          <p:cNvPr id="118" name="Straight Arrow Connector 117"/>
          <p:cNvCxnSpPr>
            <a:stCxn id="79" idx="2"/>
          </p:cNvCxnSpPr>
          <p:nvPr/>
        </p:nvCxnSpPr>
        <p:spPr>
          <a:xfrm>
            <a:off x="8093908" y="2832704"/>
            <a:ext cx="2008" cy="94883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4023036" y="3246038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Publish</a:t>
            </a:r>
          </a:p>
        </p:txBody>
      </p:sp>
      <p:cxnSp>
        <p:nvCxnSpPr>
          <p:cNvPr id="156" name="Straight Arrow Connector 155"/>
          <p:cNvCxnSpPr>
            <a:endCxn id="15" idx="3"/>
          </p:cNvCxnSpPr>
          <p:nvPr/>
        </p:nvCxnSpPr>
        <p:spPr>
          <a:xfrm flipH="1">
            <a:off x="5075806" y="2805323"/>
            <a:ext cx="1247336" cy="1306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2" name="Picture 1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500" y="3781542"/>
            <a:ext cx="1856555" cy="457950"/>
          </a:xfrm>
          <a:prstGeom prst="rect">
            <a:avLst/>
          </a:prstGeom>
        </p:spPr>
      </p:pic>
      <p:cxnSp>
        <p:nvCxnSpPr>
          <p:cNvPr id="166" name="Straight Arrow Connector 165"/>
          <p:cNvCxnSpPr>
            <a:stCxn id="15" idx="3"/>
          </p:cNvCxnSpPr>
          <p:nvPr/>
        </p:nvCxnSpPr>
        <p:spPr>
          <a:xfrm flipV="1">
            <a:off x="5075806" y="4090161"/>
            <a:ext cx="1878472" cy="21662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802744" y="4068913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518516" y="3111878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A79F3-7E15-47D6-A62E-6EB66C8C0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4278" y="2547151"/>
            <a:ext cx="196667" cy="196667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EBFDF97-AC9B-49BD-A733-4E60A8DCACF3}"/>
              </a:ext>
            </a:extLst>
          </p:cNvPr>
          <p:cNvCxnSpPr>
            <a:cxnSpLocks/>
          </p:cNvCxnSpPr>
          <p:nvPr/>
        </p:nvCxnSpPr>
        <p:spPr>
          <a:xfrm flipV="1">
            <a:off x="5255283" y="2759234"/>
            <a:ext cx="2488175" cy="1285245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24A1575-0657-4727-928D-D818BF29605A}"/>
              </a:ext>
            </a:extLst>
          </p:cNvPr>
          <p:cNvSpPr txBox="1"/>
          <p:nvPr/>
        </p:nvSpPr>
        <p:spPr>
          <a:xfrm>
            <a:off x="6411980" y="3331906"/>
            <a:ext cx="119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pic>
        <p:nvPicPr>
          <p:cNvPr id="48" name="Bild 12">
            <a:extLst>
              <a:ext uri="{FF2B5EF4-FFF2-40B4-BE49-F238E27FC236}">
                <a16:creationId xmlns:a16="http://schemas.microsoft.com/office/drawing/2014/main" id="{B50B81B5-02C6-4E22-A89C-6B355284639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798130" y="4284143"/>
            <a:ext cx="774720" cy="645480"/>
          </a:xfrm>
          <a:prstGeom prst="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1BC4470-5C57-409E-8833-4A44D05E9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7380" y="2545798"/>
            <a:ext cx="196667" cy="19666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0975A4-67B2-4BBC-B09E-172B4FD09C76}"/>
              </a:ext>
            </a:extLst>
          </p:cNvPr>
          <p:cNvSpPr txBox="1"/>
          <p:nvPr/>
        </p:nvSpPr>
        <p:spPr>
          <a:xfrm>
            <a:off x="4992863" y="331145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GPLv3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9F31CE-D892-490B-8898-D5022173D8D5}"/>
              </a:ext>
            </a:extLst>
          </p:cNvPr>
          <p:cNvSpPr txBox="1"/>
          <p:nvPr/>
        </p:nvSpPr>
        <p:spPr>
          <a:xfrm>
            <a:off x="5354177" y="2946279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CC-BY 4.0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998A9DD-A964-43EB-915A-49AA1A443A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0165" y="2040037"/>
            <a:ext cx="786142" cy="880715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338CF9-F53E-4EC3-A434-E611DE008F71}"/>
              </a:ext>
            </a:extLst>
          </p:cNvPr>
          <p:cNvCxnSpPr>
            <a:cxnSpLocks/>
          </p:cNvCxnSpPr>
          <p:nvPr/>
        </p:nvCxnSpPr>
        <p:spPr>
          <a:xfrm flipH="1">
            <a:off x="4949001" y="2811627"/>
            <a:ext cx="275032" cy="101720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580818D-1D05-4395-A3A8-4EFFD547B678}"/>
              </a:ext>
            </a:extLst>
          </p:cNvPr>
          <p:cNvSpPr txBox="1"/>
          <p:nvPr/>
        </p:nvSpPr>
        <p:spPr>
          <a:xfrm>
            <a:off x="1630804" y="1015646"/>
            <a:ext cx="8744074" cy="307777"/>
          </a:xfrm>
          <a:prstGeom prst="rect">
            <a:avLst/>
          </a:prstGeom>
          <a:noFill/>
          <a:ln cap="rnd"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Starting out and </a:t>
            </a:r>
            <a:r>
              <a:rPr lang="en-GB" sz="1400" dirty="0">
                <a:solidFill>
                  <a:srgbClr val="C00000"/>
                </a:solidFill>
              </a:rPr>
              <a:t>keeping it simple</a:t>
            </a:r>
            <a:r>
              <a:rPr lang="en-GB" sz="1400" dirty="0"/>
              <a:t>: </a:t>
            </a:r>
            <a:r>
              <a:rPr lang="en-GB" sz="1400" b="1" dirty="0"/>
              <a:t>Result data + analysis scripts 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8F834FD-ADA5-4A77-B6C2-B8FD9D9C96F6}"/>
              </a:ext>
            </a:extLst>
          </p:cNvPr>
          <p:cNvCxnSpPr>
            <a:cxnSpLocks/>
            <a:endCxn id="79" idx="1"/>
          </p:cNvCxnSpPr>
          <p:nvPr/>
        </p:nvCxnSpPr>
        <p:spPr>
          <a:xfrm flipV="1">
            <a:off x="6713692" y="2527286"/>
            <a:ext cx="938020" cy="944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26">
            <a:extLst>
              <a:ext uri="{FF2B5EF4-FFF2-40B4-BE49-F238E27FC236}">
                <a16:creationId xmlns:a16="http://schemas.microsoft.com/office/drawing/2014/main" id="{6AF7DCD4-FCE8-4EC9-926E-55741D97D1D4}"/>
              </a:ext>
            </a:extLst>
          </p:cNvPr>
          <p:cNvSpPr/>
          <p:nvPr/>
        </p:nvSpPr>
        <p:spPr bwMode="auto">
          <a:xfrm>
            <a:off x="1680307" y="1026081"/>
            <a:ext cx="5364000" cy="288000"/>
          </a:xfrm>
          <a:prstGeom prst="roundRect">
            <a:avLst>
              <a:gd name="adj" fmla="val 5633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58BD4B-EB1D-494E-89D4-6EB9621FFB34}"/>
              </a:ext>
            </a:extLst>
          </p:cNvPr>
          <p:cNvSpPr txBox="1"/>
          <p:nvPr/>
        </p:nvSpPr>
        <p:spPr>
          <a:xfrm>
            <a:off x="240502" y="601240"/>
            <a:ext cx="46695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i="1" dirty="0"/>
              <a:t>[What do I need to replicate the result(s)?]</a:t>
            </a:r>
          </a:p>
        </p:txBody>
      </p:sp>
    </p:spTree>
    <p:extLst>
      <p:ext uri="{BB962C8B-B14F-4D97-AF65-F5344CB8AC3E}">
        <p14:creationId xmlns:p14="http://schemas.microsoft.com/office/powerpoint/2010/main" val="21270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77" grpId="0"/>
      <p:bldP spid="78" grpId="0"/>
      <p:bldP spid="80" grpId="0"/>
      <p:bldP spid="91" grpId="0"/>
      <p:bldP spid="143" grpId="0"/>
      <p:bldP spid="172" grpId="0"/>
      <p:bldP spid="173" grpId="0"/>
      <p:bldP spid="47" grpId="0"/>
      <p:bldP spid="55" grpId="0"/>
      <p:bldP spid="5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459829" y="3618116"/>
            <a:ext cx="6053221" cy="426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9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0" y="2052509"/>
            <a:ext cx="924790" cy="9247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37" y="2148601"/>
            <a:ext cx="738852" cy="738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99" y="3828828"/>
            <a:ext cx="1543607" cy="565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4" y="2813109"/>
            <a:ext cx="360000" cy="3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04" y="2767461"/>
            <a:ext cx="360000" cy="360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12545" y="1569284"/>
            <a:ext cx="62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Raw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39927" y="1568957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Semi-derived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2202" y="1569284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Result</a:t>
            </a:r>
          </a:p>
        </p:txBody>
      </p:sp>
      <p:cxnSp>
        <p:nvCxnSpPr>
          <p:cNvPr id="43" name="Straight Arrow Connector 42"/>
          <p:cNvCxnSpPr>
            <a:stCxn id="11" idx="3"/>
            <a:endCxn id="71" idx="1"/>
          </p:cNvCxnSpPr>
          <p:nvPr/>
        </p:nvCxnSpPr>
        <p:spPr>
          <a:xfrm flipV="1">
            <a:off x="1185490" y="2512202"/>
            <a:ext cx="1234440" cy="2702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71" idx="3"/>
          </p:cNvCxnSpPr>
          <p:nvPr/>
        </p:nvCxnSpPr>
        <p:spPr>
          <a:xfrm>
            <a:off x="3020723" y="2512202"/>
            <a:ext cx="642991" cy="582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endCxn id="74" idx="1"/>
          </p:cNvCxnSpPr>
          <p:nvPr/>
        </p:nvCxnSpPr>
        <p:spPr>
          <a:xfrm>
            <a:off x="4367529" y="2518028"/>
            <a:ext cx="545188" cy="5599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74" idx="3"/>
            <a:endCxn id="22" idx="1"/>
          </p:cNvCxnSpPr>
          <p:nvPr/>
        </p:nvCxnSpPr>
        <p:spPr>
          <a:xfrm flipV="1">
            <a:off x="5508679" y="2518027"/>
            <a:ext cx="471858" cy="5600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930" y="2221867"/>
            <a:ext cx="600793" cy="58067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717" y="2235627"/>
            <a:ext cx="595962" cy="5760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27744" y="1898817"/>
            <a:ext cx="176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Unpack/Calibrate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03731" y="1922313"/>
            <a:ext cx="971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Analyse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12" y="2221867"/>
            <a:ext cx="884392" cy="610837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354794" y="1568957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Journal article</a:t>
            </a:r>
          </a:p>
        </p:txBody>
      </p:sp>
      <p:pic>
        <p:nvPicPr>
          <p:cNvPr id="82" name="Bild 6"/>
          <p:cNvPicPr/>
          <p:nvPr/>
        </p:nvPicPr>
        <p:blipFill>
          <a:blip r:embed="rId9"/>
          <a:stretch/>
        </p:blipFill>
        <p:spPr>
          <a:xfrm>
            <a:off x="673135" y="3878292"/>
            <a:ext cx="1128600" cy="375840"/>
          </a:xfrm>
          <a:prstGeom prst="rect">
            <a:avLst/>
          </a:prstGeom>
          <a:ln>
            <a:noFill/>
          </a:ln>
        </p:spPr>
      </p:pic>
      <p:cxnSp>
        <p:nvCxnSpPr>
          <p:cNvPr id="84" name="Straight Arrow Connector 83"/>
          <p:cNvCxnSpPr>
            <a:cxnSpLocks/>
          </p:cNvCxnSpPr>
          <p:nvPr/>
        </p:nvCxnSpPr>
        <p:spPr>
          <a:xfrm>
            <a:off x="1206078" y="2969736"/>
            <a:ext cx="14303" cy="910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5335" y="3199018"/>
            <a:ext cx="96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Archive/Store</a:t>
            </a:r>
          </a:p>
        </p:txBody>
      </p:sp>
      <p:cxnSp>
        <p:nvCxnSpPr>
          <p:cNvPr id="118" name="Straight Arrow Connector 117"/>
          <p:cNvCxnSpPr>
            <a:stCxn id="79" idx="2"/>
          </p:cNvCxnSpPr>
          <p:nvPr/>
        </p:nvCxnSpPr>
        <p:spPr>
          <a:xfrm>
            <a:off x="8093908" y="2832704"/>
            <a:ext cx="2008" cy="94883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4023036" y="3246038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Publish</a:t>
            </a:r>
          </a:p>
        </p:txBody>
      </p:sp>
      <p:cxnSp>
        <p:nvCxnSpPr>
          <p:cNvPr id="156" name="Straight Arrow Connector 155"/>
          <p:cNvCxnSpPr>
            <a:endCxn id="15" idx="3"/>
          </p:cNvCxnSpPr>
          <p:nvPr/>
        </p:nvCxnSpPr>
        <p:spPr>
          <a:xfrm flipH="1">
            <a:off x="5075806" y="2805323"/>
            <a:ext cx="1247336" cy="1306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2" name="Picture 1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500" y="3781542"/>
            <a:ext cx="1856555" cy="457950"/>
          </a:xfrm>
          <a:prstGeom prst="rect">
            <a:avLst/>
          </a:prstGeom>
        </p:spPr>
      </p:pic>
      <p:cxnSp>
        <p:nvCxnSpPr>
          <p:cNvPr id="166" name="Straight Arrow Connector 165"/>
          <p:cNvCxnSpPr>
            <a:stCxn id="15" idx="3"/>
          </p:cNvCxnSpPr>
          <p:nvPr/>
        </p:nvCxnSpPr>
        <p:spPr>
          <a:xfrm flipV="1">
            <a:off x="5075806" y="4090161"/>
            <a:ext cx="1878472" cy="21662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802744" y="4068913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518516" y="3111878"/>
            <a:ext cx="56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EBFDF97-AC9B-49BD-A733-4E60A8DCACF3}"/>
              </a:ext>
            </a:extLst>
          </p:cNvPr>
          <p:cNvCxnSpPr>
            <a:cxnSpLocks/>
          </p:cNvCxnSpPr>
          <p:nvPr/>
        </p:nvCxnSpPr>
        <p:spPr>
          <a:xfrm flipV="1">
            <a:off x="5255283" y="2759234"/>
            <a:ext cx="2488175" cy="1285245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24A1575-0657-4727-928D-D818BF29605A}"/>
              </a:ext>
            </a:extLst>
          </p:cNvPr>
          <p:cNvSpPr txBox="1"/>
          <p:nvPr/>
        </p:nvSpPr>
        <p:spPr>
          <a:xfrm>
            <a:off x="6411980" y="3331906"/>
            <a:ext cx="119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pic>
        <p:nvPicPr>
          <p:cNvPr id="48" name="Bild 12">
            <a:extLst>
              <a:ext uri="{FF2B5EF4-FFF2-40B4-BE49-F238E27FC236}">
                <a16:creationId xmlns:a16="http://schemas.microsoft.com/office/drawing/2014/main" id="{B50B81B5-02C6-4E22-A89C-6B355284639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98130" y="4284143"/>
            <a:ext cx="774720" cy="645480"/>
          </a:xfrm>
          <a:prstGeom prst="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1BC4470-5C57-409E-8833-4A44D05E9E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7380" y="2545798"/>
            <a:ext cx="196667" cy="19666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0975A4-67B2-4BBC-B09E-172B4FD09C76}"/>
              </a:ext>
            </a:extLst>
          </p:cNvPr>
          <p:cNvSpPr txBox="1"/>
          <p:nvPr/>
        </p:nvSpPr>
        <p:spPr>
          <a:xfrm>
            <a:off x="4992863" y="331145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GPLv3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9F31CE-D892-490B-8898-D5022173D8D5}"/>
              </a:ext>
            </a:extLst>
          </p:cNvPr>
          <p:cNvSpPr txBox="1"/>
          <p:nvPr/>
        </p:nvSpPr>
        <p:spPr>
          <a:xfrm>
            <a:off x="5354177" y="2946279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CC-BY 4.0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998A9DD-A964-43EB-915A-49AA1A443A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0165" y="2040037"/>
            <a:ext cx="786142" cy="880715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338CF9-F53E-4EC3-A434-E611DE008F71}"/>
              </a:ext>
            </a:extLst>
          </p:cNvPr>
          <p:cNvCxnSpPr>
            <a:cxnSpLocks/>
          </p:cNvCxnSpPr>
          <p:nvPr/>
        </p:nvCxnSpPr>
        <p:spPr>
          <a:xfrm flipH="1">
            <a:off x="4949001" y="2811627"/>
            <a:ext cx="275032" cy="101720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580818D-1D05-4395-A3A8-4EFFD547B678}"/>
              </a:ext>
            </a:extLst>
          </p:cNvPr>
          <p:cNvSpPr txBox="1"/>
          <p:nvPr/>
        </p:nvSpPr>
        <p:spPr>
          <a:xfrm>
            <a:off x="3081025" y="980657"/>
            <a:ext cx="874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Step forward</a:t>
            </a:r>
            <a:r>
              <a:rPr lang="en-GB" sz="1400" dirty="0"/>
              <a:t>… Include </a:t>
            </a:r>
            <a:r>
              <a:rPr lang="en-GB" sz="1400" b="1" dirty="0"/>
              <a:t>metadata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8F834FD-ADA5-4A77-B6C2-B8FD9D9C96F6}"/>
              </a:ext>
            </a:extLst>
          </p:cNvPr>
          <p:cNvCxnSpPr>
            <a:cxnSpLocks/>
            <a:endCxn id="79" idx="1"/>
          </p:cNvCxnSpPr>
          <p:nvPr/>
        </p:nvCxnSpPr>
        <p:spPr>
          <a:xfrm flipV="1">
            <a:off x="6713692" y="2527286"/>
            <a:ext cx="938020" cy="944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9076DC-2033-478F-8F46-06CDDACD2956}"/>
              </a:ext>
            </a:extLst>
          </p:cNvPr>
          <p:cNvSpPr txBox="1"/>
          <p:nvPr/>
        </p:nvSpPr>
        <p:spPr>
          <a:xfrm>
            <a:off x="996774" y="1569600"/>
            <a:ext cx="128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Descriptive Metadata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EEBBAC9-9B72-49E6-A457-910FABE62A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0337" y="2169421"/>
            <a:ext cx="654605" cy="687518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05B319-DE12-4DF8-8ACE-3A900E54CDE2}"/>
              </a:ext>
            </a:extLst>
          </p:cNvPr>
          <p:cNvCxnSpPr>
            <a:cxnSpLocks/>
          </p:cNvCxnSpPr>
          <p:nvPr/>
        </p:nvCxnSpPr>
        <p:spPr>
          <a:xfrm>
            <a:off x="1763930" y="2711450"/>
            <a:ext cx="1704321" cy="12990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445B456C-4B96-4010-9E75-9686F6E4DB5A}"/>
              </a:ext>
            </a:extLst>
          </p:cNvPr>
          <p:cNvSpPr/>
          <p:nvPr/>
        </p:nvSpPr>
        <p:spPr bwMode="auto">
          <a:xfrm>
            <a:off x="1801735" y="998691"/>
            <a:ext cx="5364000" cy="288000"/>
          </a:xfrm>
          <a:prstGeom prst="roundRect">
            <a:avLst>
              <a:gd name="adj" fmla="val 5633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F234E44D-555F-4F0C-93CA-C7303E0AE886}"/>
              </a:ext>
            </a:extLst>
          </p:cNvPr>
          <p:cNvSpPr txBox="1">
            <a:spLocks/>
          </p:cNvSpPr>
          <p:nvPr/>
        </p:nvSpPr>
        <p:spPr>
          <a:xfrm>
            <a:off x="108000" y="36000"/>
            <a:ext cx="6215141" cy="590668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-1" dirty="0">
                <a:solidFill>
                  <a:srgbClr val="333333"/>
                </a:solidFill>
              </a:rPr>
              <a:t>RDM in practice: </a:t>
            </a:r>
            <a:r>
              <a:rPr lang="de-DE" sz="1800" b="1" i="1" dirty="0" err="1"/>
              <a:t>Where</a:t>
            </a:r>
            <a:r>
              <a:rPr lang="de-DE" sz="1800" b="1" i="1" dirty="0"/>
              <a:t>/</a:t>
            </a:r>
            <a:r>
              <a:rPr lang="de-DE" sz="1800" b="1" i="1" dirty="0" err="1"/>
              <a:t>How</a:t>
            </a:r>
            <a:r>
              <a:rPr lang="de-DE" sz="1800" b="1" i="1" dirty="0"/>
              <a:t> do I publish? [</a:t>
            </a:r>
            <a:r>
              <a:rPr lang="de-DE" sz="1800" b="1" i="1" dirty="0" err="1"/>
              <a:t>Example</a:t>
            </a:r>
            <a:r>
              <a:rPr lang="de-DE" sz="1800" b="1" i="1" dirty="0"/>
              <a:t>]</a:t>
            </a:r>
            <a:endParaRPr lang="en-US" sz="1800" b="1" i="1" dirty="0">
              <a:solidFill>
                <a:srgbClr val="7030A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92584A-B4C6-4EE1-A677-3709EFEE3694}"/>
              </a:ext>
            </a:extLst>
          </p:cNvPr>
          <p:cNvSpPr txBox="1"/>
          <p:nvPr/>
        </p:nvSpPr>
        <p:spPr>
          <a:xfrm>
            <a:off x="240502" y="601240"/>
            <a:ext cx="46695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i="1" dirty="0"/>
              <a:t>[What do I need to replicate the result(s)?]</a:t>
            </a:r>
          </a:p>
        </p:txBody>
      </p:sp>
    </p:spTree>
    <p:extLst>
      <p:ext uri="{BB962C8B-B14F-4D97-AF65-F5344CB8AC3E}">
        <p14:creationId xmlns:p14="http://schemas.microsoft.com/office/powerpoint/2010/main" val="972461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459829" y="3618116"/>
            <a:ext cx="6053221" cy="426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9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0" y="2052509"/>
            <a:ext cx="924790" cy="9247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37" y="2148601"/>
            <a:ext cx="738852" cy="738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99" y="3828828"/>
            <a:ext cx="1543607" cy="565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4" y="2813109"/>
            <a:ext cx="360000" cy="3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04" y="2767461"/>
            <a:ext cx="360000" cy="360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14000" y="1569600"/>
            <a:ext cx="95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Raw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41600" y="1569600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Semi-derived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3200" y="1569600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Result</a:t>
            </a:r>
          </a:p>
        </p:txBody>
      </p:sp>
      <p:cxnSp>
        <p:nvCxnSpPr>
          <p:cNvPr id="43" name="Straight Arrow Connector 42"/>
          <p:cNvCxnSpPr>
            <a:stCxn id="11" idx="3"/>
            <a:endCxn id="71" idx="1"/>
          </p:cNvCxnSpPr>
          <p:nvPr/>
        </p:nvCxnSpPr>
        <p:spPr>
          <a:xfrm flipV="1">
            <a:off x="1185490" y="2512202"/>
            <a:ext cx="1234440" cy="2702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71" idx="3"/>
          </p:cNvCxnSpPr>
          <p:nvPr/>
        </p:nvCxnSpPr>
        <p:spPr>
          <a:xfrm>
            <a:off x="3020723" y="2512202"/>
            <a:ext cx="642991" cy="582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endCxn id="74" idx="1"/>
          </p:cNvCxnSpPr>
          <p:nvPr/>
        </p:nvCxnSpPr>
        <p:spPr>
          <a:xfrm>
            <a:off x="4367529" y="2518028"/>
            <a:ext cx="545188" cy="5599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74" idx="3"/>
            <a:endCxn id="22" idx="1"/>
          </p:cNvCxnSpPr>
          <p:nvPr/>
        </p:nvCxnSpPr>
        <p:spPr>
          <a:xfrm flipV="1">
            <a:off x="5508679" y="2518027"/>
            <a:ext cx="471858" cy="5600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930" y="2221867"/>
            <a:ext cx="600793" cy="58067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717" y="2235627"/>
            <a:ext cx="595962" cy="5760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827744" y="1898817"/>
            <a:ext cx="176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Unpack/Calibrate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03731" y="1922313"/>
            <a:ext cx="971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70C0"/>
                </a:solidFill>
              </a:rPr>
              <a:t>Analyse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12" y="2221867"/>
            <a:ext cx="884392" cy="610837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354800" y="1569600"/>
            <a:ext cx="169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Journal article</a:t>
            </a:r>
          </a:p>
        </p:txBody>
      </p:sp>
      <p:pic>
        <p:nvPicPr>
          <p:cNvPr id="82" name="Bild 6"/>
          <p:cNvPicPr/>
          <p:nvPr/>
        </p:nvPicPr>
        <p:blipFill>
          <a:blip r:embed="rId9"/>
          <a:stretch/>
        </p:blipFill>
        <p:spPr>
          <a:xfrm>
            <a:off x="673135" y="3878292"/>
            <a:ext cx="1128600" cy="375840"/>
          </a:xfrm>
          <a:prstGeom prst="rect">
            <a:avLst/>
          </a:prstGeom>
          <a:ln>
            <a:noFill/>
          </a:ln>
        </p:spPr>
      </p:pic>
      <p:cxnSp>
        <p:nvCxnSpPr>
          <p:cNvPr id="84" name="Straight Arrow Connector 83"/>
          <p:cNvCxnSpPr>
            <a:cxnSpLocks/>
          </p:cNvCxnSpPr>
          <p:nvPr/>
        </p:nvCxnSpPr>
        <p:spPr>
          <a:xfrm>
            <a:off x="1206078" y="2969736"/>
            <a:ext cx="14303" cy="910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5600" y="3200400"/>
            <a:ext cx="96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Archive/Store</a:t>
            </a:r>
          </a:p>
        </p:txBody>
      </p:sp>
      <p:cxnSp>
        <p:nvCxnSpPr>
          <p:cNvPr id="118" name="Straight Arrow Connector 117"/>
          <p:cNvCxnSpPr>
            <a:stCxn id="79" idx="2"/>
          </p:cNvCxnSpPr>
          <p:nvPr/>
        </p:nvCxnSpPr>
        <p:spPr>
          <a:xfrm>
            <a:off x="8093908" y="2832704"/>
            <a:ext cx="2008" cy="94883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cxnSpLocks/>
          </p:cNvCxnSpPr>
          <p:nvPr/>
        </p:nvCxnSpPr>
        <p:spPr>
          <a:xfrm>
            <a:off x="4015622" y="2869935"/>
            <a:ext cx="14828" cy="9116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9" idx="2"/>
          </p:cNvCxnSpPr>
          <p:nvPr/>
        </p:nvCxnSpPr>
        <p:spPr>
          <a:xfrm flipH="1">
            <a:off x="4935666" y="3127461"/>
            <a:ext cx="210238" cy="677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cxnSpLocks/>
          </p:cNvCxnSpPr>
          <p:nvPr/>
        </p:nvCxnSpPr>
        <p:spPr>
          <a:xfrm>
            <a:off x="2820841" y="3148619"/>
            <a:ext cx="709286" cy="729673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4023036" y="3246038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C00000"/>
                </a:solidFill>
              </a:rPr>
              <a:t>Publish</a:t>
            </a:r>
          </a:p>
        </p:txBody>
      </p:sp>
      <p:cxnSp>
        <p:nvCxnSpPr>
          <p:cNvPr id="156" name="Straight Arrow Connector 155"/>
          <p:cNvCxnSpPr>
            <a:endCxn id="15" idx="3"/>
          </p:cNvCxnSpPr>
          <p:nvPr/>
        </p:nvCxnSpPr>
        <p:spPr>
          <a:xfrm flipH="1">
            <a:off x="5075806" y="2805323"/>
            <a:ext cx="1247336" cy="1306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2" name="Picture 1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500" y="3781542"/>
            <a:ext cx="1856555" cy="457950"/>
          </a:xfrm>
          <a:prstGeom prst="rect">
            <a:avLst/>
          </a:prstGeom>
        </p:spPr>
      </p:pic>
      <p:cxnSp>
        <p:nvCxnSpPr>
          <p:cNvPr id="166" name="Straight Arrow Connector 165"/>
          <p:cNvCxnSpPr>
            <a:stCxn id="15" idx="3"/>
          </p:cNvCxnSpPr>
          <p:nvPr/>
        </p:nvCxnSpPr>
        <p:spPr>
          <a:xfrm flipV="1">
            <a:off x="5075806" y="4090161"/>
            <a:ext cx="1878472" cy="21662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802744" y="4068913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520400" y="3110400"/>
            <a:ext cx="96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479222" y="986701"/>
            <a:ext cx="82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Another step forward</a:t>
            </a:r>
            <a:r>
              <a:rPr lang="en-GB" sz="1400" dirty="0"/>
              <a:t>: </a:t>
            </a:r>
            <a:r>
              <a:rPr lang="en-GB" sz="1400" b="1" dirty="0"/>
              <a:t>semi-derived data, software codes, result data </a:t>
            </a:r>
            <a:r>
              <a:rPr lang="en-GB" sz="1400" dirty="0"/>
              <a:t>and </a:t>
            </a:r>
            <a:r>
              <a:rPr lang="en-GB" sz="1400" b="1" dirty="0"/>
              <a:t>accompanying metadata</a:t>
            </a:r>
            <a:endParaRPr lang="en-GB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B1FC03-BB25-41B6-812D-39D25B867A9D}"/>
              </a:ext>
            </a:extLst>
          </p:cNvPr>
          <p:cNvSpPr txBox="1"/>
          <p:nvPr/>
        </p:nvSpPr>
        <p:spPr>
          <a:xfrm>
            <a:off x="996774" y="1569600"/>
            <a:ext cx="128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Descriptive Metadata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EBFDF97-AC9B-49BD-A733-4E60A8DCACF3}"/>
              </a:ext>
            </a:extLst>
          </p:cNvPr>
          <p:cNvCxnSpPr>
            <a:cxnSpLocks/>
          </p:cNvCxnSpPr>
          <p:nvPr/>
        </p:nvCxnSpPr>
        <p:spPr>
          <a:xfrm flipV="1">
            <a:off x="5255283" y="2759234"/>
            <a:ext cx="2488175" cy="1285245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24A1575-0657-4727-928D-D818BF29605A}"/>
              </a:ext>
            </a:extLst>
          </p:cNvPr>
          <p:cNvSpPr txBox="1"/>
          <p:nvPr/>
        </p:nvSpPr>
        <p:spPr>
          <a:xfrm>
            <a:off x="6411980" y="3331906"/>
            <a:ext cx="119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Link</a:t>
            </a:r>
          </a:p>
        </p:txBody>
      </p:sp>
      <p:pic>
        <p:nvPicPr>
          <p:cNvPr id="48" name="Bild 12">
            <a:extLst>
              <a:ext uri="{FF2B5EF4-FFF2-40B4-BE49-F238E27FC236}">
                <a16:creationId xmlns:a16="http://schemas.microsoft.com/office/drawing/2014/main" id="{B50B81B5-02C6-4E22-A89C-6B355284639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98130" y="4284143"/>
            <a:ext cx="774720" cy="64548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2787D-3B1C-40E0-B304-94E93B2F2D02}"/>
              </a:ext>
            </a:extLst>
          </p:cNvPr>
          <p:cNvSpPr txBox="1"/>
          <p:nvPr/>
        </p:nvSpPr>
        <p:spPr>
          <a:xfrm>
            <a:off x="3989966" y="2987517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CC-BY 4.0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DF9399-9765-4A2F-A0F3-BAB2F2DB9906}"/>
              </a:ext>
            </a:extLst>
          </p:cNvPr>
          <p:cNvSpPr txBox="1"/>
          <p:nvPr/>
        </p:nvSpPr>
        <p:spPr>
          <a:xfrm>
            <a:off x="2948848" y="3139529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GPLv3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0975A4-67B2-4BBC-B09E-172B4FD09C76}"/>
              </a:ext>
            </a:extLst>
          </p:cNvPr>
          <p:cNvSpPr txBox="1"/>
          <p:nvPr/>
        </p:nvSpPr>
        <p:spPr>
          <a:xfrm>
            <a:off x="4992863" y="331145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GPLv3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9F31CE-D892-490B-8898-D5022173D8D5}"/>
              </a:ext>
            </a:extLst>
          </p:cNvPr>
          <p:cNvSpPr txBox="1"/>
          <p:nvPr/>
        </p:nvSpPr>
        <p:spPr>
          <a:xfrm>
            <a:off x="5354177" y="2946279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CC-BY 4.0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998A9DD-A964-43EB-915A-49AA1A443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8800" y="2040037"/>
            <a:ext cx="786142" cy="880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A6FAA-A13D-4C1D-84CB-7D4A49256C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0337" y="2169421"/>
            <a:ext cx="654605" cy="687518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7E328C2-81EA-4AC9-A86A-3075B2046F2F}"/>
              </a:ext>
            </a:extLst>
          </p:cNvPr>
          <p:cNvCxnSpPr>
            <a:cxnSpLocks/>
          </p:cNvCxnSpPr>
          <p:nvPr/>
        </p:nvCxnSpPr>
        <p:spPr>
          <a:xfrm>
            <a:off x="1763930" y="2711450"/>
            <a:ext cx="1704321" cy="12990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Rounded Rectangle 26">
            <a:extLst>
              <a:ext uri="{FF2B5EF4-FFF2-40B4-BE49-F238E27FC236}">
                <a16:creationId xmlns:a16="http://schemas.microsoft.com/office/drawing/2014/main" id="{3BD40480-5283-4FDD-8E10-151D5F6B0FE1}"/>
              </a:ext>
            </a:extLst>
          </p:cNvPr>
          <p:cNvSpPr/>
          <p:nvPr/>
        </p:nvSpPr>
        <p:spPr bwMode="auto">
          <a:xfrm>
            <a:off x="479222" y="1010651"/>
            <a:ext cx="8244000" cy="288000"/>
          </a:xfrm>
          <a:prstGeom prst="roundRect">
            <a:avLst>
              <a:gd name="adj" fmla="val 5633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7758AC2-D701-43AD-8B35-1C4362E25F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7380" y="2545798"/>
            <a:ext cx="196667" cy="196667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0F346AE-A009-465C-8DE6-E3AD391379AE}"/>
              </a:ext>
            </a:extLst>
          </p:cNvPr>
          <p:cNvCxnSpPr>
            <a:cxnSpLocks/>
          </p:cNvCxnSpPr>
          <p:nvPr/>
        </p:nvCxnSpPr>
        <p:spPr>
          <a:xfrm flipH="1">
            <a:off x="4950000" y="2811600"/>
            <a:ext cx="275032" cy="101720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06C6B8-6423-4DB3-9186-DE3D0C3BCA40}"/>
              </a:ext>
            </a:extLst>
          </p:cNvPr>
          <p:cNvCxnSpPr>
            <a:cxnSpLocks/>
          </p:cNvCxnSpPr>
          <p:nvPr/>
        </p:nvCxnSpPr>
        <p:spPr>
          <a:xfrm flipV="1">
            <a:off x="6713692" y="2527286"/>
            <a:ext cx="938020" cy="9446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1">
            <a:extLst>
              <a:ext uri="{FF2B5EF4-FFF2-40B4-BE49-F238E27FC236}">
                <a16:creationId xmlns:a16="http://schemas.microsoft.com/office/drawing/2014/main" id="{3789CC1A-8756-4EFC-A385-5A5EC5A2472F}"/>
              </a:ext>
            </a:extLst>
          </p:cNvPr>
          <p:cNvSpPr txBox="1">
            <a:spLocks/>
          </p:cNvSpPr>
          <p:nvPr/>
        </p:nvSpPr>
        <p:spPr>
          <a:xfrm>
            <a:off x="108000" y="36000"/>
            <a:ext cx="6303980" cy="590668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-1" dirty="0">
                <a:solidFill>
                  <a:srgbClr val="333333"/>
                </a:solidFill>
              </a:rPr>
              <a:t>RDM in practice: </a:t>
            </a:r>
            <a:r>
              <a:rPr lang="de-DE" sz="1800" b="1" i="1" dirty="0" err="1"/>
              <a:t>Where</a:t>
            </a:r>
            <a:r>
              <a:rPr lang="de-DE" sz="1800" b="1" i="1" dirty="0"/>
              <a:t>/</a:t>
            </a:r>
            <a:r>
              <a:rPr lang="de-DE" sz="1800" b="1" i="1" dirty="0" err="1"/>
              <a:t>How</a:t>
            </a:r>
            <a:r>
              <a:rPr lang="de-DE" sz="1800" b="1" i="1" dirty="0"/>
              <a:t> do I publish? [</a:t>
            </a:r>
            <a:r>
              <a:rPr lang="de-DE" sz="1800" b="1" i="1" dirty="0" err="1"/>
              <a:t>Example</a:t>
            </a:r>
            <a:r>
              <a:rPr lang="de-DE" sz="1800" b="1" i="1" dirty="0"/>
              <a:t>]</a:t>
            </a:r>
            <a:endParaRPr lang="en-US" sz="1800" b="1" i="1" dirty="0">
              <a:solidFill>
                <a:srgbClr val="7030A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EFE253-0519-4E6B-BF99-730A2803B2A7}"/>
              </a:ext>
            </a:extLst>
          </p:cNvPr>
          <p:cNvSpPr txBox="1"/>
          <p:nvPr/>
        </p:nvSpPr>
        <p:spPr>
          <a:xfrm>
            <a:off x="240502" y="601240"/>
            <a:ext cx="46695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i="1" dirty="0"/>
              <a:t>[What do I need to replicate the result(s)?]</a:t>
            </a:r>
          </a:p>
        </p:txBody>
      </p:sp>
    </p:spTree>
    <p:extLst>
      <p:ext uri="{BB962C8B-B14F-4D97-AF65-F5344CB8AC3E}">
        <p14:creationId xmlns:p14="http://schemas.microsoft.com/office/powerpoint/2010/main" val="115324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7975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US" sz="1800" b="1" spc="-1" dirty="0">
                <a:solidFill>
                  <a:srgbClr val="333333"/>
                </a:solidFill>
              </a:rPr>
              <a:t>RDM in practice: </a:t>
            </a:r>
            <a:r>
              <a:rPr lang="en-GB" sz="1800" b="1" i="1" dirty="0"/>
              <a:t>How do I ensure that the data is findable?</a:t>
            </a:r>
            <a:r>
              <a:rPr lang="en-GB" sz="1800" b="1" dirty="0"/>
              <a:t> </a:t>
            </a:r>
            <a:endParaRPr lang="en-US" spc="-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2" y="3263985"/>
            <a:ext cx="2374981" cy="10139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9" name="Straight Arrow Connector 8"/>
          <p:cNvCxnSpPr>
            <a:cxnSpLocks/>
            <a:stCxn id="7" idx="3"/>
          </p:cNvCxnSpPr>
          <p:nvPr/>
        </p:nvCxnSpPr>
        <p:spPr>
          <a:xfrm>
            <a:off x="2483583" y="3770967"/>
            <a:ext cx="172057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36" y="1510812"/>
            <a:ext cx="2953631" cy="28590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5" name="Elbow Connector 14"/>
          <p:cNvCxnSpPr>
            <a:cxnSpLocks/>
            <a:endCxn id="11" idx="1"/>
          </p:cNvCxnSpPr>
          <p:nvPr/>
        </p:nvCxnSpPr>
        <p:spPr>
          <a:xfrm>
            <a:off x="4387886" y="1838487"/>
            <a:ext cx="1696650" cy="1101851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cxnSpLocks/>
            <a:endCxn id="11" idx="1"/>
          </p:cNvCxnSpPr>
          <p:nvPr/>
        </p:nvCxnSpPr>
        <p:spPr>
          <a:xfrm flipV="1">
            <a:off x="5480050" y="2940338"/>
            <a:ext cx="604486" cy="830629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95187" y="964741"/>
            <a:ext cx="2511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Publications Repository: Journal Article Record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671598" y="220474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DOI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01253" y="294386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DOI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17011" y="656964"/>
            <a:ext cx="30909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Article -&gt; Dataset -&gt; Software linking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37628" y="1054205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Zenodo: Dataset Record </a:t>
            </a:r>
            <a:r>
              <a:rPr lang="en-GB" sz="14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7011" y="2913934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GitHub/Lab: Software</a:t>
            </a:r>
            <a:r>
              <a:rPr lang="en-GB" sz="1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41431" y="4580710"/>
            <a:ext cx="8589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Datasets/software records in GSI publications repository count towards POF IV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B6D09-74B4-4E9E-B33D-E8C6F6C0E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00"/>
          <a:stretch/>
        </p:blipFill>
        <p:spPr>
          <a:xfrm>
            <a:off x="217011" y="1407244"/>
            <a:ext cx="3557685" cy="9090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EB83-776E-426F-849E-A7EF6F299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171" y="1460138"/>
            <a:ext cx="1114449" cy="7835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BA3510-58E6-4744-9D69-EC4C6BAA0074}"/>
              </a:ext>
            </a:extLst>
          </p:cNvPr>
          <p:cNvSpPr/>
          <p:nvPr/>
        </p:nvSpPr>
        <p:spPr>
          <a:xfrm>
            <a:off x="3935896" y="1941443"/>
            <a:ext cx="603457" cy="102232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15E21-B5F2-4571-9A5E-6E21E34FD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203"/>
          <a:stretch/>
        </p:blipFill>
        <p:spPr>
          <a:xfrm>
            <a:off x="2645476" y="3229702"/>
            <a:ext cx="2495429" cy="10482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9A7F04-9761-4A85-AF94-BFF3B2FFB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020"/>
          <a:stretch/>
        </p:blipFill>
        <p:spPr>
          <a:xfrm>
            <a:off x="4620181" y="3634141"/>
            <a:ext cx="992540" cy="4225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77FEC6-5F13-4AAC-88A6-EEC930B0750E}"/>
              </a:ext>
            </a:extLst>
          </p:cNvPr>
          <p:cNvSpPr/>
          <p:nvPr/>
        </p:nvSpPr>
        <p:spPr>
          <a:xfrm>
            <a:off x="4847553" y="3848192"/>
            <a:ext cx="556298" cy="78114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C41FB-3617-4FEC-87DB-76650301EC53}"/>
              </a:ext>
            </a:extLst>
          </p:cNvPr>
          <p:cNvSpPr txBox="1"/>
          <p:nvPr/>
        </p:nvSpPr>
        <p:spPr>
          <a:xfrm>
            <a:off x="2758967" y="2913934"/>
            <a:ext cx="246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Zenodo: Software Record 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959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7975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Links on Licensing: Open Data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FD78C-AA82-4243-B7F7-8572B5608DFC}"/>
              </a:ext>
            </a:extLst>
          </p:cNvPr>
          <p:cNvSpPr txBox="1"/>
          <p:nvPr/>
        </p:nvSpPr>
        <p:spPr>
          <a:xfrm>
            <a:off x="186017" y="1408382"/>
            <a:ext cx="41080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CC BY 4.0 Deed | Attribution 4.0 International | Creative Commons</a:t>
            </a:r>
            <a:endParaRPr lang="de-D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Database protection in the EU - Your Europe (europa.eu)</a:t>
            </a:r>
            <a:r>
              <a:rPr lang="en-US" dirty="0"/>
              <a:t> </a:t>
            </a:r>
          </a:p>
        </p:txBody>
      </p:sp>
      <p:sp>
        <p:nvSpPr>
          <p:cNvPr id="25" name="TextShape 1">
            <a:extLst>
              <a:ext uri="{FF2B5EF4-FFF2-40B4-BE49-F238E27FC236}">
                <a16:creationId xmlns:a16="http://schemas.microsoft.com/office/drawing/2014/main" id="{DF10BE66-7CC6-4269-B56C-40A4CB7E6489}"/>
              </a:ext>
            </a:extLst>
          </p:cNvPr>
          <p:cNvSpPr txBox="1"/>
          <p:nvPr/>
        </p:nvSpPr>
        <p:spPr>
          <a:xfrm>
            <a:off x="186017" y="778173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For Data(bases)</a:t>
            </a:r>
            <a:endParaRPr lang="en-US" spc="-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C63D5-E767-40B6-A207-C26E82147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24" y="1073373"/>
            <a:ext cx="4868757" cy="38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3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7975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Links on Licensing: Open Software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33F93-F6D4-4314-9B03-3846194F5046}"/>
              </a:ext>
            </a:extLst>
          </p:cNvPr>
          <p:cNvSpPr txBox="1"/>
          <p:nvPr/>
        </p:nvSpPr>
        <p:spPr>
          <a:xfrm>
            <a:off x="132228" y="1000542"/>
            <a:ext cx="55693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Permissive</a:t>
            </a:r>
            <a:r>
              <a:rPr lang="en-US" sz="1600" b="1" dirty="0"/>
              <a:t> -&gt; </a:t>
            </a:r>
            <a:r>
              <a:rPr lang="en-GB" sz="1600" i="1" dirty="0"/>
              <a:t>minimal restrictions on the use, modification, and redistribution of the software</a:t>
            </a:r>
          </a:p>
          <a:p>
            <a:pPr marL="0" indent="0">
              <a:buNone/>
            </a:pPr>
            <a:r>
              <a:rPr lang="en-US" sz="1600" b="1" dirty="0"/>
              <a:t>Apache</a:t>
            </a:r>
            <a:r>
              <a:rPr lang="en-US" sz="1600" dirty="0"/>
              <a:t> </a:t>
            </a:r>
            <a:r>
              <a:rPr lang="en-US" sz="1600" u="sng" dirty="0" err="1">
                <a:hlinkClick r:id="rId2"/>
              </a:rPr>
              <a:t>Apache</a:t>
            </a:r>
            <a:r>
              <a:rPr lang="en-US" sz="1600" u="sng" dirty="0">
                <a:hlinkClick r:id="rId2"/>
              </a:rPr>
              <a:t> License, Version 2.0 – Open Source Initiative</a:t>
            </a:r>
            <a:r>
              <a:rPr lang="de-DE" sz="1600" dirty="0"/>
              <a:t> </a:t>
            </a:r>
            <a:br>
              <a:rPr lang="en-US" sz="1600" dirty="0"/>
            </a:br>
            <a:r>
              <a:rPr lang="en-US" sz="1600" b="1" dirty="0"/>
              <a:t>FreeBSD</a:t>
            </a:r>
            <a:r>
              <a:rPr lang="en-US" sz="1600" dirty="0"/>
              <a:t> </a:t>
            </a:r>
            <a:r>
              <a:rPr lang="en-US" sz="1600" u="sng" dirty="0">
                <a:hlinkClick r:id="rId3"/>
              </a:rPr>
              <a:t>The 2-Clause BSD License – Open Source Initiative</a:t>
            </a:r>
            <a:r>
              <a:rPr lang="de-DE" sz="1600" dirty="0"/>
              <a:t> </a:t>
            </a:r>
            <a:br>
              <a:rPr lang="en-US" sz="1600" dirty="0"/>
            </a:br>
            <a:r>
              <a:rPr lang="en-US" sz="1600" b="1" dirty="0"/>
              <a:t>Modified BSD </a:t>
            </a:r>
            <a:r>
              <a:rPr lang="en-US" sz="1600" u="sng" dirty="0">
                <a:hlinkClick r:id="rId4"/>
              </a:rPr>
              <a:t>The 3-Clause BSD License – Open Source Initiative</a:t>
            </a:r>
            <a:r>
              <a:rPr lang="de-DE" sz="1600" dirty="0"/>
              <a:t> </a:t>
            </a:r>
            <a:br>
              <a:rPr lang="en-US" sz="1600" dirty="0"/>
            </a:br>
            <a:r>
              <a:rPr lang="en-US" sz="1600" b="1" dirty="0"/>
              <a:t>MIT</a:t>
            </a:r>
            <a:r>
              <a:rPr lang="en-US" sz="1600" dirty="0"/>
              <a:t> </a:t>
            </a:r>
            <a:r>
              <a:rPr lang="en-US" sz="1600" u="sng" dirty="0">
                <a:hlinkClick r:id="rId5"/>
              </a:rPr>
              <a:t>The MIT License – Open Source Initiative</a:t>
            </a:r>
            <a:r>
              <a:rPr lang="de-DE" sz="1600" dirty="0"/>
              <a:t> 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Copyleft</a:t>
            </a:r>
            <a:r>
              <a:rPr lang="en-US" sz="1600" b="1" dirty="0"/>
              <a:t> -&gt; </a:t>
            </a:r>
            <a:r>
              <a:rPr lang="en-US" sz="1600" i="1" dirty="0"/>
              <a:t>more</a:t>
            </a:r>
            <a:r>
              <a:rPr lang="en-US" sz="1600" b="1" i="1" dirty="0"/>
              <a:t> </a:t>
            </a:r>
            <a:r>
              <a:rPr lang="en-GB" sz="1600" i="1" dirty="0"/>
              <a:t>restrictive licenses, require derivative works to also be distributed under the same license</a:t>
            </a:r>
            <a:endParaRPr lang="en-US" sz="1600" b="1" i="1" dirty="0"/>
          </a:p>
          <a:p>
            <a:pPr marL="0" indent="0">
              <a:buNone/>
            </a:pPr>
            <a:r>
              <a:rPr lang="en-US" sz="1600" b="1" dirty="0"/>
              <a:t>GPL3</a:t>
            </a:r>
            <a:r>
              <a:rPr lang="en-US" sz="1600" dirty="0"/>
              <a:t> </a:t>
            </a:r>
            <a:r>
              <a:rPr lang="en-US" sz="1600" u="sng" dirty="0">
                <a:hlinkClick r:id="rId6"/>
              </a:rPr>
              <a:t>GNU General Public License version 3 – Open Source Initiative</a:t>
            </a:r>
            <a:r>
              <a:rPr lang="en-US" sz="1600" dirty="0"/>
              <a:t>  </a:t>
            </a:r>
            <a:br>
              <a:rPr lang="en-US" sz="1600" dirty="0"/>
            </a:br>
            <a:r>
              <a:rPr lang="en-US" sz="1600" b="1" dirty="0"/>
              <a:t>LGPL</a:t>
            </a:r>
            <a:r>
              <a:rPr lang="en-US" sz="1600" dirty="0"/>
              <a:t> </a:t>
            </a:r>
            <a:r>
              <a:rPr lang="en-US" sz="1600" u="sng" dirty="0">
                <a:hlinkClick r:id="rId7"/>
              </a:rPr>
              <a:t>GNU Lesser General Public License version 3 – Open Source Initiative</a:t>
            </a:r>
            <a:endParaRPr lang="de-DE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4B360C-0FF8-4F9A-9E89-C9B3AA51A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90"/>
          <a:stretch/>
        </p:blipFill>
        <p:spPr bwMode="auto">
          <a:xfrm>
            <a:off x="5953631" y="1234896"/>
            <a:ext cx="3058141" cy="32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22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7975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Links on Licensing (</a:t>
            </a:r>
            <a:r>
              <a:rPr lang="en-GB" sz="1800" b="1" spc="-1" dirty="0" err="1">
                <a:solidFill>
                  <a:srgbClr val="333333"/>
                </a:solidFill>
              </a:rPr>
              <a:t>contin</a:t>
            </a:r>
            <a:r>
              <a:rPr lang="en-GB" sz="1800" b="1" spc="-1" dirty="0">
                <a:solidFill>
                  <a:srgbClr val="333333"/>
                </a:solidFill>
              </a:rPr>
              <a:t>..)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7AC60-7383-4661-AC1C-D85FC6322FD1}"/>
              </a:ext>
            </a:extLst>
          </p:cNvPr>
          <p:cNvSpPr txBox="1"/>
          <p:nvPr/>
        </p:nvSpPr>
        <p:spPr>
          <a:xfrm>
            <a:off x="107975" y="1570265"/>
            <a:ext cx="86599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hlinkClick r:id="rId2"/>
              </a:rPr>
              <a:t>Non-Software </a:t>
            </a:r>
            <a:r>
              <a:rPr lang="de-DE" dirty="0" err="1">
                <a:hlinkClick r:id="rId2"/>
              </a:rPr>
              <a:t>Licenses</a:t>
            </a:r>
            <a:r>
              <a:rPr lang="de-DE" dirty="0">
                <a:hlinkClick r:id="rId2"/>
              </a:rPr>
              <a:t> | </a:t>
            </a:r>
            <a:r>
              <a:rPr lang="de-DE" dirty="0" err="1">
                <a:hlinkClick r:id="rId2"/>
              </a:rPr>
              <a:t>Choose</a:t>
            </a:r>
            <a:r>
              <a:rPr lang="de-DE" dirty="0">
                <a:hlinkClick r:id="rId2"/>
              </a:rPr>
              <a:t> a License</a:t>
            </a:r>
            <a:r>
              <a:rPr lang="de-DE" dirty="0"/>
              <a:t> </a:t>
            </a:r>
            <a:r>
              <a:rPr lang="en-US" dirty="0"/>
              <a:t>Choose a non software license</a:t>
            </a:r>
            <a:br>
              <a:rPr lang="de-DE" dirty="0"/>
            </a:br>
            <a:r>
              <a:rPr lang="de-DE" dirty="0" err="1">
                <a:hlinkClick r:id="rId3"/>
              </a:rPr>
              <a:t>Choose</a:t>
            </a:r>
            <a:r>
              <a:rPr lang="de-DE" dirty="0">
                <a:hlinkClick r:id="rId3"/>
              </a:rPr>
              <a:t> a License (creativecommons.org)</a:t>
            </a:r>
            <a:r>
              <a:rPr lang="de-DE" dirty="0"/>
              <a:t> CC LICENSE CHOOSER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Choose an open source license | Choose a License</a:t>
            </a:r>
            <a:r>
              <a:rPr lang="en-US" dirty="0"/>
              <a:t> Choose an open source license</a:t>
            </a:r>
          </a:p>
          <a:p>
            <a:pPr marL="0" indent="0">
              <a:buNone/>
            </a:pPr>
            <a:r>
              <a:rPr lang="de-DE" dirty="0" err="1">
                <a:hlinkClick r:id="rId5"/>
              </a:rPr>
              <a:t>Licenses</a:t>
            </a:r>
            <a:r>
              <a:rPr lang="de-DE" dirty="0">
                <a:hlinkClick r:id="rId5"/>
              </a:rPr>
              <a:t> – Open Source Initiative</a:t>
            </a:r>
            <a:r>
              <a:rPr lang="de-DE" dirty="0"/>
              <a:t> OSI </a:t>
            </a:r>
            <a:r>
              <a:rPr lang="de-DE" dirty="0" err="1"/>
              <a:t>Approved</a:t>
            </a:r>
            <a:r>
              <a:rPr lang="de-DE" dirty="0"/>
              <a:t> </a:t>
            </a:r>
            <a:r>
              <a:rPr lang="de-DE" dirty="0" err="1"/>
              <a:t>Licenses</a:t>
            </a:r>
            <a:endParaRPr lang="de-DE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The Free-Libre / Open Source Software (FLOSS) License Slide (dwheeler.com)</a:t>
            </a:r>
            <a:r>
              <a:rPr lang="en-US" dirty="0"/>
              <a:t> The Free-Libre / Open Source Software (FLOSS) License Slide by David A. Wheeler</a:t>
            </a:r>
          </a:p>
        </p:txBody>
      </p:sp>
      <p:sp>
        <p:nvSpPr>
          <p:cNvPr id="9" name="TextShape 1">
            <a:extLst>
              <a:ext uri="{FF2B5EF4-FFF2-40B4-BE49-F238E27FC236}">
                <a16:creationId xmlns:a16="http://schemas.microsoft.com/office/drawing/2014/main" id="{0B0C78A1-FE26-449F-969D-B485868C0EDA}"/>
              </a:ext>
            </a:extLst>
          </p:cNvPr>
          <p:cNvSpPr txBox="1"/>
          <p:nvPr/>
        </p:nvSpPr>
        <p:spPr>
          <a:xfrm>
            <a:off x="107975" y="979865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Choosing a license</a:t>
            </a:r>
            <a:endParaRPr lang="en-US" spc="-1" dirty="0">
              <a:solidFill>
                <a:srgbClr val="000000"/>
              </a:solidFill>
            </a:endParaRPr>
          </a:p>
        </p:txBody>
      </p:sp>
      <p:sp>
        <p:nvSpPr>
          <p:cNvPr id="10" name="TextShape 1">
            <a:extLst>
              <a:ext uri="{FF2B5EF4-FFF2-40B4-BE49-F238E27FC236}">
                <a16:creationId xmlns:a16="http://schemas.microsoft.com/office/drawing/2014/main" id="{CFBD8FB7-B5D3-491D-8BF1-10F0C0207535}"/>
              </a:ext>
            </a:extLst>
          </p:cNvPr>
          <p:cNvSpPr txBox="1"/>
          <p:nvPr/>
        </p:nvSpPr>
        <p:spPr>
          <a:xfrm>
            <a:off x="414637" y="4036939"/>
            <a:ext cx="8729363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1800" b="1" spc="-1" dirty="0">
                <a:solidFill>
                  <a:srgbClr val="333333"/>
                </a:solidFill>
              </a:rPr>
              <a:t>Check at your institute Technology Transfer/Legal Department/Collaboration  for license requirements</a:t>
            </a:r>
            <a:endParaRPr lang="en-US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22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333333"/>
                </a:solidFill>
                <a:latin typeface="Arial"/>
              </a:rPr>
              <a:t>Summary: European Infrastructures for Open Science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444FA-7789-4BA3-BA13-CE11263E11CB}"/>
              </a:ext>
            </a:extLst>
          </p:cNvPr>
          <p:cNvSpPr txBox="1"/>
          <p:nvPr/>
        </p:nvSpPr>
        <p:spPr>
          <a:xfrm>
            <a:off x="0" y="980801"/>
            <a:ext cx="9267416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Many </a:t>
            </a:r>
            <a:r>
              <a:rPr lang="en-GB" sz="1400" b="1" dirty="0"/>
              <a:t>different types </a:t>
            </a:r>
            <a:r>
              <a:rPr lang="en-GB" sz="1400" dirty="0"/>
              <a:t>of infrastructures available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Speak to your in-house </a:t>
            </a:r>
            <a:r>
              <a:rPr lang="en-GB" sz="1400" b="1" dirty="0"/>
              <a:t>IT/Open Science team </a:t>
            </a:r>
            <a:r>
              <a:rPr lang="en-GB" sz="1400" dirty="0"/>
              <a:t>to find which solution fits to your needs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Still ongoing developments and improvements to </a:t>
            </a:r>
            <a:r>
              <a:rPr lang="en-GB" sz="1400" b="1" dirty="0"/>
              <a:t>new and existing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Long term goal of interconnected Open resources for a broad community: Federated approach within EOSC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43"/>
          <a:stretch/>
        </p:blipFill>
        <p:spPr>
          <a:xfrm>
            <a:off x="106778" y="3629044"/>
            <a:ext cx="2081828" cy="12907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748D9-048A-4207-86C0-70B843CB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74" y="2241897"/>
            <a:ext cx="2800680" cy="967202"/>
          </a:xfrm>
          <a:prstGeom prst="rect">
            <a:avLst/>
          </a:prstGeom>
        </p:spPr>
      </p:pic>
      <p:pic>
        <p:nvPicPr>
          <p:cNvPr id="7" name="Google Shape;427;g30a2a8bf0cc_0_34"/>
          <p:cNvPicPr preferRelativeResize="0"/>
          <p:nvPr/>
        </p:nvPicPr>
        <p:blipFill rotWithShape="1">
          <a:blip r:embed="rId5">
            <a:alphaModFix/>
          </a:blip>
          <a:srcRect t="27911" b="24067"/>
          <a:stretch/>
        </p:blipFill>
        <p:spPr>
          <a:xfrm>
            <a:off x="2188606" y="3361871"/>
            <a:ext cx="1557402" cy="20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76;g30a2a8bf0cc_0_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0917" y="3209099"/>
            <a:ext cx="711603" cy="3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77;g30a2a8bf0cc_0_34" descr="Consortia PUNCH4NFDI | NFD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2290" y="2725497"/>
            <a:ext cx="554752" cy="55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8;g30a2a8bf0cc_0_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9440" y="2945722"/>
            <a:ext cx="1127997" cy="3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88AB05-7EF3-4C28-9096-161AC2EC7B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6"/>
          <a:stretch/>
        </p:blipFill>
        <p:spPr>
          <a:xfrm>
            <a:off x="4515592" y="3307199"/>
            <a:ext cx="1008148" cy="376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74D07D-83E0-4240-8312-1BA5A4E2E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3324" y="2429699"/>
            <a:ext cx="984064" cy="384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81796-9F1E-4D1A-97CB-6BDC95434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6812" y="3414013"/>
            <a:ext cx="774853" cy="2150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444FA-7789-4BA3-BA13-CE11263E11CB}"/>
              </a:ext>
            </a:extLst>
          </p:cNvPr>
          <p:cNvSpPr txBox="1"/>
          <p:nvPr/>
        </p:nvSpPr>
        <p:spPr>
          <a:xfrm>
            <a:off x="6717158" y="2621711"/>
            <a:ext cx="1970107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…and many more!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444FA-7789-4BA3-BA13-CE11263E11CB}"/>
              </a:ext>
            </a:extLst>
          </p:cNvPr>
          <p:cNvSpPr txBox="1"/>
          <p:nvPr/>
        </p:nvSpPr>
        <p:spPr>
          <a:xfrm>
            <a:off x="2252874" y="3781927"/>
            <a:ext cx="3181843" cy="115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i="1" dirty="0"/>
              <a:t>Open Science at GSI/FAIR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hlinkClick r:id="rId12"/>
              </a:rPr>
              <a:t>open-science@gsi.de</a:t>
            </a:r>
            <a:endParaRPr lang="de-DE" sz="1600" dirty="0"/>
          </a:p>
          <a:p>
            <a:pPr>
              <a:lnSpc>
                <a:spcPct val="150000"/>
              </a:lnSpc>
            </a:pPr>
            <a:r>
              <a:rPr lang="de-DE" sz="1600" dirty="0">
                <a:hlinkClick r:id="rId13"/>
              </a:rPr>
              <a:t>https://www.gsi.de/open-science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036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04" y="1078698"/>
            <a:ext cx="4217168" cy="32932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Nodes</a:t>
            </a:r>
          </a:p>
          <a:p>
            <a:r>
              <a:rPr lang="en-US" sz="1600" dirty="0"/>
              <a:t>“the EOSC Federation will consist of multiple EOSC </a:t>
            </a:r>
            <a:r>
              <a:rPr lang="en-US" sz="1600" b="1" dirty="0"/>
              <a:t>Nodes</a:t>
            </a:r>
            <a:r>
              <a:rPr lang="en-US" sz="1600" dirty="0"/>
              <a:t> that are interconnected and can collaborate to share and manage scientific data, knowledge, and resources within and across thematic and geographical research communities. </a:t>
            </a:r>
          </a:p>
          <a:p>
            <a:endParaRPr lang="en-US" sz="1600" dirty="0"/>
          </a:p>
          <a:p>
            <a:r>
              <a:rPr lang="en-US" sz="1600" dirty="0"/>
              <a:t>The EOSC Nodes will be entry points for users to the EOSC Federation, with each node offering its own and possibly third-party services, including data reposing and accessing services.”</a:t>
            </a:r>
          </a:p>
        </p:txBody>
      </p:sp>
      <p:pic>
        <p:nvPicPr>
          <p:cNvPr id="4" name="Google Shape;427;g30a2a8bf0cc_0_34">
            <a:extLst>
              <a:ext uri="{FF2B5EF4-FFF2-40B4-BE49-F238E27FC236}">
                <a16:creationId xmlns:a16="http://schemas.microsoft.com/office/drawing/2014/main" id="{50C8FFEC-B68E-4EF7-B02B-248DECCCA1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943" b="21990"/>
          <a:stretch/>
        </p:blipFill>
        <p:spPr>
          <a:xfrm>
            <a:off x="3605766" y="205405"/>
            <a:ext cx="2036929" cy="39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499745" y="1091747"/>
            <a:ext cx="239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Within Horizon Europe</a:t>
            </a:r>
            <a:endParaRPr lang="en-US" sz="16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477597" y="1496378"/>
            <a:ext cx="1440000" cy="3251065"/>
            <a:chOff x="326836" y="1203565"/>
            <a:chExt cx="1440000" cy="325106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36" y="1203565"/>
              <a:ext cx="1440000" cy="21276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36" y="1579737"/>
              <a:ext cx="1440000" cy="16751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836" y="2244488"/>
              <a:ext cx="1440000" cy="2100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836" y="2617969"/>
              <a:ext cx="1440000" cy="216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6836" y="2997379"/>
              <a:ext cx="1440000" cy="19924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6836" y="1910664"/>
              <a:ext cx="1440000" cy="17041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1738" y="3946259"/>
              <a:ext cx="890196" cy="50837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1738" y="3360034"/>
              <a:ext cx="838372" cy="422815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6018202" y="1496378"/>
            <a:ext cx="1440000" cy="3124059"/>
            <a:chOff x="2128025" y="1216044"/>
            <a:chExt cx="1440000" cy="312405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24314" y="1216044"/>
              <a:ext cx="1047423" cy="3091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28025" y="3503869"/>
              <a:ext cx="1440000" cy="22802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28025" y="3837306"/>
              <a:ext cx="1440000" cy="17625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24117" y="1630573"/>
              <a:ext cx="1047817" cy="31110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28025" y="2047093"/>
              <a:ext cx="1440000" cy="34549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28025" y="2497998"/>
              <a:ext cx="1440000" cy="32881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128025" y="2932228"/>
              <a:ext cx="1440000" cy="4662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28025" y="4118979"/>
              <a:ext cx="1440000" cy="22112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644284" y="1505718"/>
            <a:ext cx="1440000" cy="2182104"/>
            <a:chOff x="6178766" y="1416534"/>
            <a:chExt cx="1440000" cy="21821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78766" y="2998712"/>
              <a:ext cx="1440000" cy="23351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178766" y="1956926"/>
              <a:ext cx="1440000" cy="21735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357458" y="2223453"/>
              <a:ext cx="1082616" cy="3565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29242" y="3281392"/>
              <a:ext cx="939049" cy="31724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178766" y="1416534"/>
              <a:ext cx="1440000" cy="172437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347291" y="2629133"/>
              <a:ext cx="1102950" cy="3204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78766" y="1638140"/>
              <a:ext cx="1440000" cy="269617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4343131" y="1078698"/>
            <a:ext cx="4767209" cy="37193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8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 Nodes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6" y="960699"/>
            <a:ext cx="4774883" cy="23734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093" y="2571674"/>
            <a:ext cx="5856585" cy="23949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23" y="1250653"/>
            <a:ext cx="7502356" cy="35907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D5740-AC7D-44DF-A4DF-A23328E2D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360818" y="1947421"/>
            <a:ext cx="2469731" cy="23564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17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 Nodes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28650"/>
            <a:ext cx="5133372" cy="3590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D5740-AC7D-44DF-A4DF-A23328E2D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99582" y="1745788"/>
            <a:ext cx="2469731" cy="2356490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7E92BF41-FB55-4EBA-BCFD-9F95BDA34A93}"/>
              </a:ext>
            </a:extLst>
          </p:cNvPr>
          <p:cNvSpPr/>
          <p:nvPr/>
        </p:nvSpPr>
        <p:spPr>
          <a:xfrm>
            <a:off x="5397430" y="2803494"/>
            <a:ext cx="1302152" cy="6597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1AB7D-BE20-4DC0-81DA-EAA943D0D5DA}"/>
              </a:ext>
            </a:extLst>
          </p:cNvPr>
          <p:cNvSpPr/>
          <p:nvPr/>
        </p:nvSpPr>
        <p:spPr>
          <a:xfrm>
            <a:off x="5283843" y="1483730"/>
            <a:ext cx="1660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Feedback and making it useful for the researchers!</a:t>
            </a:r>
          </a:p>
        </p:txBody>
      </p:sp>
      <p:pic>
        <p:nvPicPr>
          <p:cNvPr id="9" name="Google Shape;427;g30a2a8bf0cc_0_34">
            <a:extLst>
              <a:ext uri="{FF2B5EF4-FFF2-40B4-BE49-F238E27FC236}">
                <a16:creationId xmlns:a16="http://schemas.microsoft.com/office/drawing/2014/main" id="{F67F6B60-8172-408E-9B6D-F7C9BF7F5DB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1048" y="951809"/>
            <a:ext cx="2072951" cy="66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2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33684" y="267608"/>
            <a:ext cx="6700680" cy="38000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333333"/>
                </a:solidFill>
                <a:latin typeface="Arial"/>
              </a:rPr>
              <a:t>EOSC: How it all links together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18677-B495-4C7C-82B4-D68A9BEF3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1947600" y="1772305"/>
            <a:ext cx="5316914" cy="2516031"/>
          </a:xfrm>
          <a:prstGeom prst="rect">
            <a:avLst/>
          </a:prstGeom>
        </p:spPr>
      </p:pic>
      <p:pic>
        <p:nvPicPr>
          <p:cNvPr id="4" name="Google Shape;427;g30a2a8bf0cc_0_34">
            <a:extLst>
              <a:ext uri="{FF2B5EF4-FFF2-40B4-BE49-F238E27FC236}">
                <a16:creationId xmlns:a16="http://schemas.microsoft.com/office/drawing/2014/main" id="{62F0A3F7-C063-424C-BA03-4BCB4CEE02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719" y="986478"/>
            <a:ext cx="1969911" cy="608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D76D2C-31A8-4A3C-9C0B-29D4864AA7C5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933625" y="3084311"/>
            <a:ext cx="251244" cy="2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073B6-7B44-40B8-B454-067BDCD58869}"/>
              </a:ext>
            </a:extLst>
          </p:cNvPr>
          <p:cNvCxnSpPr>
            <a:cxnSpLocks/>
          </p:cNvCxnSpPr>
          <p:nvPr/>
        </p:nvCxnSpPr>
        <p:spPr>
          <a:xfrm flipV="1">
            <a:off x="2462384" y="4046850"/>
            <a:ext cx="519195" cy="163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15789F-AF38-41DB-90D0-978B20C8D29A}"/>
              </a:ext>
            </a:extLst>
          </p:cNvPr>
          <p:cNvSpPr txBox="1"/>
          <p:nvPr/>
        </p:nvSpPr>
        <p:spPr>
          <a:xfrm>
            <a:off x="1439803" y="715960"/>
            <a:ext cx="673133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Caveat: My interpretation - these are just some examples, most of these are unconfirmed!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D8D03B-F929-40E9-9CF8-E6B28FEB82BD}"/>
              </a:ext>
            </a:extLst>
          </p:cNvPr>
          <p:cNvCxnSpPr>
            <a:cxnSpLocks/>
            <a:endCxn id="48" idx="1"/>
          </p:cNvCxnSpPr>
          <p:nvPr/>
        </p:nvCxnSpPr>
        <p:spPr>
          <a:xfrm flipV="1">
            <a:off x="7162991" y="1889029"/>
            <a:ext cx="593276" cy="4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EECD92-1A1C-4F51-AB98-4208E3E8080D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7073952" y="3883306"/>
            <a:ext cx="465596" cy="8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5C9E2E7-677C-4456-9665-C18199AFC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248"/>
          <a:stretch/>
        </p:blipFill>
        <p:spPr>
          <a:xfrm>
            <a:off x="179335" y="1008518"/>
            <a:ext cx="2151924" cy="13754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BEE60B-5767-4178-8EB3-CCD8C3D286E6}"/>
              </a:ext>
            </a:extLst>
          </p:cNvPr>
          <p:cNvCxnSpPr>
            <a:cxnSpLocks/>
          </p:cNvCxnSpPr>
          <p:nvPr/>
        </p:nvCxnSpPr>
        <p:spPr>
          <a:xfrm>
            <a:off x="2266822" y="2190007"/>
            <a:ext cx="187301" cy="95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7CCFE75-15B4-4D9E-B976-FB77BB747F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79" r="69397"/>
          <a:stretch/>
        </p:blipFill>
        <p:spPr>
          <a:xfrm>
            <a:off x="1076561" y="3036409"/>
            <a:ext cx="777624" cy="624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5B1803-F795-4128-8895-6807F413B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05" t="26465" r="27665"/>
          <a:stretch/>
        </p:blipFill>
        <p:spPr>
          <a:xfrm>
            <a:off x="1007652" y="2559479"/>
            <a:ext cx="925974" cy="42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3897BB-80E7-4283-8AAB-02F1DCB8B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112" y="4074766"/>
            <a:ext cx="817814" cy="3191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85E305-5F70-4EB2-A2A7-C2F81B212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6939" y="1650915"/>
            <a:ext cx="708387" cy="476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22ABC4-A878-425E-A35A-1B5A760CE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4689" y="3483546"/>
            <a:ext cx="748436" cy="469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4ACB2FC-6C02-42DF-81F8-E5B90A6F2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549" y="4066351"/>
            <a:ext cx="954731" cy="44397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83105EE-9DBA-4E81-9719-23A1253D24D2}"/>
              </a:ext>
            </a:extLst>
          </p:cNvPr>
          <p:cNvSpPr/>
          <p:nvPr/>
        </p:nvSpPr>
        <p:spPr>
          <a:xfrm>
            <a:off x="945982" y="2464722"/>
            <a:ext cx="987643" cy="1239178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4F803C-E46E-449D-BCC7-6747F454A1BA}"/>
              </a:ext>
            </a:extLst>
          </p:cNvPr>
          <p:cNvSpPr/>
          <p:nvPr/>
        </p:nvSpPr>
        <p:spPr>
          <a:xfrm>
            <a:off x="1507654" y="4032454"/>
            <a:ext cx="954730" cy="71847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6A801F-8897-4938-A1F8-50C16A010D01}"/>
              </a:ext>
            </a:extLst>
          </p:cNvPr>
          <p:cNvSpPr/>
          <p:nvPr/>
        </p:nvSpPr>
        <p:spPr>
          <a:xfrm>
            <a:off x="7539548" y="3359162"/>
            <a:ext cx="1060441" cy="122441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40E1F8-E565-44DD-B210-E4424F125570}"/>
              </a:ext>
            </a:extLst>
          </p:cNvPr>
          <p:cNvSpPr/>
          <p:nvPr/>
        </p:nvSpPr>
        <p:spPr>
          <a:xfrm>
            <a:off x="7756267" y="1517103"/>
            <a:ext cx="829731" cy="74385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D081796-9F1E-4D1A-97CB-6BDC95434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112" y="4463879"/>
            <a:ext cx="774853" cy="2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3" grpId="0" animBg="1"/>
      <p:bldP spid="45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08000" y="360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b="1" strike="noStrike" spc="-1" dirty="0">
                <a:solidFill>
                  <a:srgbClr val="333333"/>
                </a:solidFill>
                <a:latin typeface="Arial"/>
                <a:ea typeface="Arial"/>
              </a:rPr>
              <a:t>European Open Science Cloud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541"/>
          <a:stretch/>
        </p:blipFill>
        <p:spPr>
          <a:xfrm>
            <a:off x="0" y="110428"/>
            <a:ext cx="9144000" cy="48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1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solidFill>
          <a:srgbClr val="F77676"/>
        </a:solidFill>
        <a:ln w="63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3993</Words>
  <Application>Microsoft Office PowerPoint</Application>
  <PresentationFormat>On-screen Show (16:9)</PresentationFormat>
  <Paragraphs>445</Paragraphs>
  <Slides>49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Roboto</vt:lpstr>
      <vt:lpstr>Symbol</vt:lpstr>
      <vt:lpstr>Times New Roman</vt:lpstr>
      <vt:lpstr>Wingdings</vt:lpstr>
      <vt:lpstr>Office Theme</vt:lpstr>
      <vt:lpstr>Office Theme</vt:lpstr>
      <vt:lpstr>1_fair-gsi-folienmaster_2017_onering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RDM in practice: Data Management Plans</vt:lpstr>
      <vt:lpstr>RDM in practice: Data Management Plans</vt:lpstr>
      <vt:lpstr>RDM in practice: Data Management Plans</vt:lpstr>
      <vt:lpstr>PowerPoint Presentation</vt:lpstr>
      <vt:lpstr>PowerPoint Presentation</vt:lpstr>
      <vt:lpstr>RDM in practice: Where/How do I publish? [Example]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Working Group Meeting</dc:title>
  <dc:subject/>
  <dc:creator>Mistry, Andrew. K. Dr.</dc:creator>
  <dc:description/>
  <cp:lastModifiedBy>Mistry, Andrew. K. Dr.</cp:lastModifiedBy>
  <cp:revision>773</cp:revision>
  <dcterms:created xsi:type="dcterms:W3CDTF">2022-04-08T08:49:50Z</dcterms:created>
  <dcterms:modified xsi:type="dcterms:W3CDTF">2024-11-28T09:10:43Z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GSI Helmholtzzentrum für Schwerionenforschung GmbH</vt:lpwstr>
  </property>
  <property fmtid="{D5CDD505-2E9C-101B-9397-08002B2CF9AE}" pid="4" name="DocSecurity">
    <vt:i4>0</vt:i4>
  </property>
  <property fmtid="{D5CDD505-2E9C-101B-9397-08002B2CF9AE}" pid="5" name="HiddenSlides">
    <vt:i4>1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0</vt:i4>
  </property>
  <property fmtid="{D5CDD505-2E9C-101B-9397-08002B2CF9AE}" pid="10" name="PresentationFormat">
    <vt:lpwstr>Bildschirmpräsentation (16:9)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9</vt:i4>
  </property>
</Properties>
</file>