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Lst>
  <p:notesMasterIdLst>
    <p:notesMasterId r:id="rId18"/>
  </p:notesMasterIdLst>
  <p:handoutMasterIdLst>
    <p:handoutMasterId r:id="rId19"/>
  </p:handoutMasterIdLst>
  <p:sldIdLst>
    <p:sldId id="433" r:id="rId3"/>
    <p:sldId id="437" r:id="rId4"/>
    <p:sldId id="457" r:id="rId5"/>
    <p:sldId id="449" r:id="rId6"/>
    <p:sldId id="458" r:id="rId7"/>
    <p:sldId id="462" r:id="rId8"/>
    <p:sldId id="468" r:id="rId9"/>
    <p:sldId id="460" r:id="rId10"/>
    <p:sldId id="461" r:id="rId11"/>
    <p:sldId id="464" r:id="rId12"/>
    <p:sldId id="465" r:id="rId13"/>
    <p:sldId id="469" r:id="rId14"/>
    <p:sldId id="459" r:id="rId15"/>
    <p:sldId id="463" r:id="rId16"/>
    <p:sldId id="467" r:id="rId17"/>
  </p:sldIdLst>
  <p:sldSz cx="9144000" cy="6858000" type="screen4x3"/>
  <p:notesSz cx="6724650" cy="9774238"/>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a:srgbClr val="FDBB63"/>
    <a:srgbClr val="170BB5"/>
    <a:srgbClr val="FFFFCC"/>
    <a:srgbClr val="333399"/>
    <a:srgbClr val="333333"/>
    <a:srgbClr val="666666"/>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54" autoAdjust="0"/>
    <p:restoredTop sz="93792" autoAdjust="0"/>
  </p:normalViewPr>
  <p:slideViewPr>
    <p:cSldViewPr snapToGrid="0" snapToObjects="1">
      <p:cViewPr>
        <p:scale>
          <a:sx n="75" d="100"/>
          <a:sy n="75" d="100"/>
        </p:scale>
        <p:origin x="788" y="-516"/>
      </p:cViewPr>
      <p:guideLst>
        <p:guide orient="horz" pos="2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FF29F5-C2A0-4443-AA9E-576E6EC48CB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de-DE"/>
        </a:p>
      </dgm:t>
    </dgm:pt>
    <dgm:pt modelId="{B01BDCCC-E9D9-4F5C-A672-21A18255B471}">
      <dgm:prSet phldrT="[Text]"/>
      <dgm:spPr/>
      <dgm:t>
        <a:bodyPr/>
        <a:lstStyle/>
        <a:p>
          <a:r>
            <a:rPr lang="de-DE" dirty="0"/>
            <a:t>Task 1: </a:t>
          </a:r>
          <a:r>
            <a:rPr lang="en-US" dirty="0"/>
            <a:t>Diversity and Dissemination</a:t>
          </a:r>
          <a:endParaRPr lang="de-DE" dirty="0"/>
        </a:p>
      </dgm:t>
    </dgm:pt>
    <dgm:pt modelId="{116E9FE2-A9AB-4A21-BD00-59C6FE2BE33A}" type="parTrans" cxnId="{87C61EFD-05A6-4258-9FF6-9E30DB4BDAFB}">
      <dgm:prSet/>
      <dgm:spPr/>
      <dgm:t>
        <a:bodyPr/>
        <a:lstStyle/>
        <a:p>
          <a:endParaRPr lang="de-DE"/>
        </a:p>
      </dgm:t>
    </dgm:pt>
    <dgm:pt modelId="{96E51857-A6CA-4EF0-BDD4-77D90AE63034}" type="sibTrans" cxnId="{87C61EFD-05A6-4258-9FF6-9E30DB4BDAFB}">
      <dgm:prSet/>
      <dgm:spPr/>
      <dgm:t>
        <a:bodyPr/>
        <a:lstStyle/>
        <a:p>
          <a:endParaRPr lang="de-DE"/>
        </a:p>
      </dgm:t>
    </dgm:pt>
    <dgm:pt modelId="{31724E26-D99C-4067-B49B-1C49F53F40DC}">
      <dgm:prSet phldrT="[Text]"/>
      <dgm:spPr/>
      <dgm:t>
        <a:bodyPr/>
        <a:lstStyle/>
        <a:p>
          <a:r>
            <a:rPr lang="it-IT" dirty="0" err="1">
              <a:solidFill>
                <a:srgbClr val="FF0000"/>
              </a:solidFill>
            </a:rPr>
            <a:t>Enhancing</a:t>
          </a:r>
          <a:r>
            <a:rPr lang="it-IT" dirty="0">
              <a:solidFill>
                <a:srgbClr val="FF0000"/>
              </a:solidFill>
            </a:rPr>
            <a:t> </a:t>
          </a:r>
          <a:r>
            <a:rPr lang="it-IT" dirty="0" err="1">
              <a:solidFill>
                <a:srgbClr val="FF0000"/>
              </a:solidFill>
            </a:rPr>
            <a:t>diversity</a:t>
          </a:r>
          <a:r>
            <a:rPr lang="it-IT" dirty="0">
              <a:solidFill>
                <a:srgbClr val="FF0000"/>
              </a:solidFill>
            </a:rPr>
            <a:t>: </a:t>
          </a:r>
          <a:r>
            <a:rPr lang="it-IT" dirty="0" err="1"/>
            <a:t>Nacionality</a:t>
          </a:r>
          <a:r>
            <a:rPr lang="it-IT" dirty="0"/>
            <a:t>, Gender, Age, Level of expertise</a:t>
          </a:r>
          <a:endParaRPr lang="de-DE" b="0" dirty="0"/>
        </a:p>
      </dgm:t>
    </dgm:pt>
    <dgm:pt modelId="{D4387181-5B21-474A-A4BE-2081380707C7}" type="parTrans" cxnId="{C1C93192-BB72-4284-B6F4-EDBE3D56FD2C}">
      <dgm:prSet/>
      <dgm:spPr/>
      <dgm:t>
        <a:bodyPr/>
        <a:lstStyle/>
        <a:p>
          <a:endParaRPr lang="de-DE"/>
        </a:p>
      </dgm:t>
    </dgm:pt>
    <dgm:pt modelId="{D8FB67E1-6BB6-4238-BE3C-AC292E9B345F}" type="sibTrans" cxnId="{C1C93192-BB72-4284-B6F4-EDBE3D56FD2C}">
      <dgm:prSet/>
      <dgm:spPr/>
      <dgm:t>
        <a:bodyPr/>
        <a:lstStyle/>
        <a:p>
          <a:endParaRPr lang="de-DE"/>
        </a:p>
      </dgm:t>
    </dgm:pt>
    <dgm:pt modelId="{3BFC6D0F-37B8-4D4C-9C4D-67A2F403D3D6}">
      <dgm:prSet phldrT="[Text]"/>
      <dgm:spPr/>
      <dgm:t>
        <a:bodyPr/>
        <a:lstStyle/>
        <a:p>
          <a:r>
            <a:rPr lang="it-IT" dirty="0" err="1">
              <a:solidFill>
                <a:srgbClr val="FF0000"/>
              </a:solidFill>
            </a:rPr>
            <a:t>Enhancing</a:t>
          </a:r>
          <a:r>
            <a:rPr lang="it-IT" dirty="0">
              <a:solidFill>
                <a:srgbClr val="FF0000"/>
              </a:solidFill>
            </a:rPr>
            <a:t> </a:t>
          </a:r>
          <a:r>
            <a:rPr lang="it-IT" dirty="0" err="1">
              <a:solidFill>
                <a:srgbClr val="FF0000"/>
              </a:solidFill>
            </a:rPr>
            <a:t>Dissemination</a:t>
          </a:r>
          <a:r>
            <a:rPr lang="it-IT" dirty="0">
              <a:solidFill>
                <a:srgbClr val="FF0000"/>
              </a:solidFill>
            </a:rPr>
            <a:t>: </a:t>
          </a:r>
          <a:r>
            <a:rPr lang="it-IT" dirty="0"/>
            <a:t>Web site, </a:t>
          </a:r>
          <a:r>
            <a:rPr lang="it-IT" dirty="0" err="1"/>
            <a:t>Videos</a:t>
          </a:r>
          <a:r>
            <a:rPr lang="it-IT" dirty="0"/>
            <a:t> of RI, </a:t>
          </a:r>
          <a:r>
            <a:rPr lang="it-IT" dirty="0" err="1"/>
            <a:t>Newsletters</a:t>
          </a:r>
          <a:r>
            <a:rPr lang="it-IT" dirty="0"/>
            <a:t>,…</a:t>
          </a:r>
          <a:endParaRPr lang="de-DE" dirty="0"/>
        </a:p>
      </dgm:t>
    </dgm:pt>
    <dgm:pt modelId="{9E44D07E-D051-4AB1-A3D8-5BA6E760F0D7}" type="parTrans" cxnId="{AD70304E-E4DF-4B38-BF48-CCA8EAE98629}">
      <dgm:prSet/>
      <dgm:spPr/>
      <dgm:t>
        <a:bodyPr/>
        <a:lstStyle/>
        <a:p>
          <a:endParaRPr lang="de-DE"/>
        </a:p>
      </dgm:t>
    </dgm:pt>
    <dgm:pt modelId="{67B789D6-3487-4E40-A0FB-357DB04D214A}" type="sibTrans" cxnId="{AD70304E-E4DF-4B38-BF48-CCA8EAE98629}">
      <dgm:prSet/>
      <dgm:spPr/>
      <dgm:t>
        <a:bodyPr/>
        <a:lstStyle/>
        <a:p>
          <a:endParaRPr lang="de-DE"/>
        </a:p>
      </dgm:t>
    </dgm:pt>
    <dgm:pt modelId="{9C03CC26-C40B-4224-A9D3-07CC3C24C60E}">
      <dgm:prSet phldrT="[Text]"/>
      <dgm:spPr/>
      <dgm:t>
        <a:bodyPr/>
        <a:lstStyle/>
        <a:p>
          <a:r>
            <a:rPr lang="de-DE" dirty="0"/>
            <a:t>Task 2: </a:t>
          </a:r>
          <a:r>
            <a:rPr lang="en-US" dirty="0"/>
            <a:t>Open Science &amp; Data Management</a:t>
          </a:r>
          <a:endParaRPr lang="de-DE" dirty="0"/>
        </a:p>
      </dgm:t>
    </dgm:pt>
    <dgm:pt modelId="{DD36BC04-7A80-461F-ACFB-100A2A195656}" type="parTrans" cxnId="{A8D1120A-5040-4041-B8B0-F7E994260823}">
      <dgm:prSet/>
      <dgm:spPr/>
      <dgm:t>
        <a:bodyPr/>
        <a:lstStyle/>
        <a:p>
          <a:endParaRPr lang="de-DE"/>
        </a:p>
      </dgm:t>
    </dgm:pt>
    <dgm:pt modelId="{71912BA3-9199-4856-AC13-53F1E94E39E2}" type="sibTrans" cxnId="{A8D1120A-5040-4041-B8B0-F7E994260823}">
      <dgm:prSet/>
      <dgm:spPr/>
      <dgm:t>
        <a:bodyPr/>
        <a:lstStyle/>
        <a:p>
          <a:endParaRPr lang="de-DE"/>
        </a:p>
      </dgm:t>
    </dgm:pt>
    <dgm:pt modelId="{1403C694-8551-467B-A484-B29F66D653A8}">
      <dgm:prSet phldrT="[Text]"/>
      <dgm:spPr/>
      <dgm:t>
        <a:bodyPr/>
        <a:lstStyle/>
        <a:p>
          <a:r>
            <a:rPr lang="de-DE" dirty="0" err="1"/>
            <a:t>Promoting</a:t>
          </a:r>
          <a:r>
            <a:rPr lang="de-DE" dirty="0"/>
            <a:t> </a:t>
          </a:r>
          <a:r>
            <a:rPr lang="de-DE" dirty="0" err="1"/>
            <a:t>data</a:t>
          </a:r>
          <a:r>
            <a:rPr lang="de-DE" dirty="0"/>
            <a:t> </a:t>
          </a:r>
          <a:r>
            <a:rPr lang="de-DE" dirty="0" err="1"/>
            <a:t>management</a:t>
          </a:r>
          <a:r>
            <a:rPr lang="de-DE" dirty="0"/>
            <a:t> </a:t>
          </a:r>
          <a:r>
            <a:rPr lang="de-DE" dirty="0" err="1"/>
            <a:t>plans</a:t>
          </a:r>
          <a:endParaRPr lang="de-DE" dirty="0"/>
        </a:p>
      </dgm:t>
    </dgm:pt>
    <dgm:pt modelId="{80DEC31C-391F-4921-8497-BADAFBF6B4E2}" type="parTrans" cxnId="{D7E34633-2BD8-4C4F-87E0-0F95E55EA367}">
      <dgm:prSet/>
      <dgm:spPr/>
      <dgm:t>
        <a:bodyPr/>
        <a:lstStyle/>
        <a:p>
          <a:endParaRPr lang="de-DE"/>
        </a:p>
      </dgm:t>
    </dgm:pt>
    <dgm:pt modelId="{F6ED85FC-4227-4365-B4DE-549CF1FF55D9}" type="sibTrans" cxnId="{D7E34633-2BD8-4C4F-87E0-0F95E55EA367}">
      <dgm:prSet/>
      <dgm:spPr/>
      <dgm:t>
        <a:bodyPr/>
        <a:lstStyle/>
        <a:p>
          <a:endParaRPr lang="de-DE"/>
        </a:p>
      </dgm:t>
    </dgm:pt>
    <dgm:pt modelId="{11660679-2196-4554-BAF7-CB8B2714BB71}">
      <dgm:prSet phldrT="[Text]"/>
      <dgm:spPr/>
      <dgm:t>
        <a:bodyPr/>
        <a:lstStyle/>
        <a:p>
          <a:r>
            <a:rPr lang="en-US" dirty="0">
              <a:solidFill>
                <a:srgbClr val="FF0000"/>
              </a:solidFill>
            </a:rPr>
            <a:t>Creating</a:t>
          </a:r>
          <a:r>
            <a:rPr lang="en-US" dirty="0"/>
            <a:t> a portal for nuclear physics data tools</a:t>
          </a:r>
          <a:endParaRPr lang="de-DE" dirty="0"/>
        </a:p>
      </dgm:t>
    </dgm:pt>
    <dgm:pt modelId="{D01D4B09-A312-4A44-B6B1-9CD5181206E6}" type="parTrans" cxnId="{3F370CE1-A419-48C8-AE49-2F8615E3E5D8}">
      <dgm:prSet/>
      <dgm:spPr/>
      <dgm:t>
        <a:bodyPr/>
        <a:lstStyle/>
        <a:p>
          <a:endParaRPr lang="de-DE"/>
        </a:p>
      </dgm:t>
    </dgm:pt>
    <dgm:pt modelId="{0D2828BC-5DD2-44D6-9B32-A6FCC1795CF5}" type="sibTrans" cxnId="{3F370CE1-A419-48C8-AE49-2F8615E3E5D8}">
      <dgm:prSet/>
      <dgm:spPr/>
      <dgm:t>
        <a:bodyPr/>
        <a:lstStyle/>
        <a:p>
          <a:endParaRPr lang="de-DE"/>
        </a:p>
      </dgm:t>
    </dgm:pt>
    <dgm:pt modelId="{0C07FABD-F713-4DB4-92AB-6FFFD7C7D80E}">
      <dgm:prSet phldrT="[Text]"/>
      <dgm:spPr/>
      <dgm:t>
        <a:bodyPr/>
        <a:lstStyle/>
        <a:p>
          <a:r>
            <a:rPr lang="de-DE" dirty="0"/>
            <a:t>Task 3: </a:t>
          </a:r>
          <a:r>
            <a:rPr lang="en-US" dirty="0"/>
            <a:t>Machine learning</a:t>
          </a:r>
          <a:endParaRPr lang="de-DE" dirty="0"/>
        </a:p>
      </dgm:t>
    </dgm:pt>
    <dgm:pt modelId="{0608241D-CD0C-4799-9DC0-D7A00C0B761E}" type="parTrans" cxnId="{EF7465B7-044C-4AF2-82A2-300D7FBBEC1C}">
      <dgm:prSet/>
      <dgm:spPr/>
      <dgm:t>
        <a:bodyPr/>
        <a:lstStyle/>
        <a:p>
          <a:endParaRPr lang="de-DE"/>
        </a:p>
      </dgm:t>
    </dgm:pt>
    <dgm:pt modelId="{11BD88A8-896C-4879-93E5-49BCB1779617}" type="sibTrans" cxnId="{EF7465B7-044C-4AF2-82A2-300D7FBBEC1C}">
      <dgm:prSet/>
      <dgm:spPr/>
      <dgm:t>
        <a:bodyPr/>
        <a:lstStyle/>
        <a:p>
          <a:endParaRPr lang="de-DE"/>
        </a:p>
      </dgm:t>
    </dgm:pt>
    <dgm:pt modelId="{41DD40BE-E042-495A-9D23-B3C4239E1E38}">
      <dgm:prSet phldrT="[Text]"/>
      <dgm:spPr/>
      <dgm:t>
        <a:bodyPr/>
        <a:lstStyle/>
        <a:p>
          <a:r>
            <a:rPr lang="de-DE" dirty="0" err="1"/>
            <a:t>Machine</a:t>
          </a:r>
          <a:r>
            <a:rPr lang="de-DE" dirty="0"/>
            <a:t> Learning </a:t>
          </a:r>
          <a:r>
            <a:rPr lang="de-DE" dirty="0" err="1"/>
            <a:t>used</a:t>
          </a:r>
          <a:r>
            <a:rPr lang="de-DE" dirty="0"/>
            <a:t> in beam </a:t>
          </a:r>
          <a:r>
            <a:rPr lang="de-DE" dirty="0" err="1"/>
            <a:t>control</a:t>
          </a:r>
          <a:r>
            <a:rPr lang="de-DE" dirty="0"/>
            <a:t> </a:t>
          </a:r>
          <a:r>
            <a:rPr lang="de-DE" dirty="0" err="1"/>
            <a:t>and</a:t>
          </a:r>
          <a:r>
            <a:rPr lang="de-DE" dirty="0"/>
            <a:t> </a:t>
          </a:r>
          <a:r>
            <a:rPr lang="de-DE" dirty="0" err="1"/>
            <a:t>optimization</a:t>
          </a:r>
          <a:endParaRPr lang="de-DE" dirty="0"/>
        </a:p>
      </dgm:t>
    </dgm:pt>
    <dgm:pt modelId="{72092F75-31E2-4D53-9670-E2069D9AF41A}" type="parTrans" cxnId="{315E76D1-423F-452F-B5D6-6FCE302B2BC4}">
      <dgm:prSet/>
      <dgm:spPr/>
      <dgm:t>
        <a:bodyPr/>
        <a:lstStyle/>
        <a:p>
          <a:endParaRPr lang="de-DE"/>
        </a:p>
      </dgm:t>
    </dgm:pt>
    <dgm:pt modelId="{5F2F6DCA-BEF0-4F90-85A7-06CC3B21C181}" type="sibTrans" cxnId="{315E76D1-423F-452F-B5D6-6FCE302B2BC4}">
      <dgm:prSet/>
      <dgm:spPr/>
      <dgm:t>
        <a:bodyPr/>
        <a:lstStyle/>
        <a:p>
          <a:endParaRPr lang="de-DE"/>
        </a:p>
      </dgm:t>
    </dgm:pt>
    <dgm:pt modelId="{AF348BBF-C8F7-4D23-947E-8081BF0D364A}">
      <dgm:prSet phldrT="[Text]"/>
      <dgm:spPr/>
      <dgm:t>
        <a:bodyPr/>
        <a:lstStyle/>
        <a:p>
          <a:r>
            <a:rPr lang="en-US" dirty="0"/>
            <a:t>Task 4: Training</a:t>
          </a:r>
          <a:endParaRPr lang="de-DE" dirty="0"/>
        </a:p>
      </dgm:t>
    </dgm:pt>
    <dgm:pt modelId="{A776AA5C-B7A6-425B-8AAC-6133FEA49B63}" type="parTrans" cxnId="{D379A6AA-F7AA-486D-AA2F-0646A0A0CDF5}">
      <dgm:prSet/>
      <dgm:spPr/>
      <dgm:t>
        <a:bodyPr/>
        <a:lstStyle/>
        <a:p>
          <a:endParaRPr lang="de-DE"/>
        </a:p>
      </dgm:t>
    </dgm:pt>
    <dgm:pt modelId="{A3A8D26E-A08D-4A57-9A53-70347A0AD1D0}" type="sibTrans" cxnId="{D379A6AA-F7AA-486D-AA2F-0646A0A0CDF5}">
      <dgm:prSet/>
      <dgm:spPr/>
      <dgm:t>
        <a:bodyPr/>
        <a:lstStyle/>
        <a:p>
          <a:endParaRPr lang="de-DE"/>
        </a:p>
      </dgm:t>
    </dgm:pt>
    <dgm:pt modelId="{1487715D-382E-43F4-BAFC-FEBFF9F48DD8}">
      <dgm:prSet/>
      <dgm:spPr/>
      <dgm:t>
        <a:bodyPr/>
        <a:lstStyle/>
        <a:p>
          <a:r>
            <a:rPr lang="en-US" dirty="0"/>
            <a:t>Control of the source of laser driven accelerator</a:t>
          </a:r>
          <a:endParaRPr lang="de-DE" dirty="0"/>
        </a:p>
      </dgm:t>
    </dgm:pt>
    <dgm:pt modelId="{196100BF-9C6E-49A6-80EA-FF6D31CF4BF9}" type="parTrans" cxnId="{8E5BD3E9-3B6A-4BC5-9124-0FCD6D63FCD7}">
      <dgm:prSet/>
      <dgm:spPr/>
      <dgm:t>
        <a:bodyPr/>
        <a:lstStyle/>
        <a:p>
          <a:endParaRPr lang="de-DE"/>
        </a:p>
      </dgm:t>
    </dgm:pt>
    <dgm:pt modelId="{DE7CFAB8-DF08-4A23-81C3-C22389DB2BE9}" type="sibTrans" cxnId="{8E5BD3E9-3B6A-4BC5-9124-0FCD6D63FCD7}">
      <dgm:prSet/>
      <dgm:spPr/>
      <dgm:t>
        <a:bodyPr/>
        <a:lstStyle/>
        <a:p>
          <a:endParaRPr lang="de-DE"/>
        </a:p>
      </dgm:t>
    </dgm:pt>
    <dgm:pt modelId="{7C4D58B8-79B2-4CF1-AE98-9AEE0B3E3A31}">
      <dgm:prSet phldrT="[Text]"/>
      <dgm:spPr/>
      <dgm:t>
        <a:bodyPr/>
        <a:lstStyle/>
        <a:p>
          <a:r>
            <a:rPr lang="en-US" dirty="0">
              <a:solidFill>
                <a:srgbClr val="FF0000"/>
              </a:solidFill>
            </a:rPr>
            <a:t>Hands-on training on the facilities: </a:t>
          </a:r>
          <a:r>
            <a:rPr lang="en-US" dirty="0"/>
            <a:t>4 events of basic training and 4 events of advanced training</a:t>
          </a:r>
          <a:endParaRPr lang="de-DE" dirty="0"/>
        </a:p>
      </dgm:t>
    </dgm:pt>
    <dgm:pt modelId="{F14A542C-A209-422A-9831-AF38186A6040}" type="parTrans" cxnId="{881EFDAD-CCDA-466C-888B-85BF9AE75722}">
      <dgm:prSet/>
      <dgm:spPr/>
      <dgm:t>
        <a:bodyPr/>
        <a:lstStyle/>
        <a:p>
          <a:endParaRPr lang="de-DE"/>
        </a:p>
      </dgm:t>
    </dgm:pt>
    <dgm:pt modelId="{5721DCA2-3B7A-414B-8D91-89C67DBB255E}" type="sibTrans" cxnId="{881EFDAD-CCDA-466C-888B-85BF9AE75722}">
      <dgm:prSet/>
      <dgm:spPr/>
      <dgm:t>
        <a:bodyPr/>
        <a:lstStyle/>
        <a:p>
          <a:endParaRPr lang="de-DE"/>
        </a:p>
      </dgm:t>
    </dgm:pt>
    <dgm:pt modelId="{B0CE8FFD-1348-4252-B0A5-3820245CF205}" type="pres">
      <dgm:prSet presAssocID="{94FF29F5-C2A0-4443-AA9E-576E6EC48CBC}" presName="Name0" presStyleCnt="0">
        <dgm:presLayoutVars>
          <dgm:dir/>
          <dgm:animLvl val="lvl"/>
          <dgm:resizeHandles val="exact"/>
        </dgm:presLayoutVars>
      </dgm:prSet>
      <dgm:spPr/>
    </dgm:pt>
    <dgm:pt modelId="{0F470BE7-4C15-4D2C-B2F6-AAF40D8552C9}" type="pres">
      <dgm:prSet presAssocID="{B01BDCCC-E9D9-4F5C-A672-21A18255B471}" presName="composite" presStyleCnt="0"/>
      <dgm:spPr/>
    </dgm:pt>
    <dgm:pt modelId="{EA975330-A2CF-41F5-B0C8-6CA5E7457D4A}" type="pres">
      <dgm:prSet presAssocID="{B01BDCCC-E9D9-4F5C-A672-21A18255B471}" presName="parTx" presStyleLbl="alignNode1" presStyleIdx="0" presStyleCnt="4">
        <dgm:presLayoutVars>
          <dgm:chMax val="0"/>
          <dgm:chPref val="0"/>
          <dgm:bulletEnabled val="1"/>
        </dgm:presLayoutVars>
      </dgm:prSet>
      <dgm:spPr/>
    </dgm:pt>
    <dgm:pt modelId="{2CC8640B-6D5B-4C79-BBF6-0F336C2C05EE}" type="pres">
      <dgm:prSet presAssocID="{B01BDCCC-E9D9-4F5C-A672-21A18255B471}" presName="desTx" presStyleLbl="alignAccFollowNode1" presStyleIdx="0" presStyleCnt="4">
        <dgm:presLayoutVars>
          <dgm:bulletEnabled val="1"/>
        </dgm:presLayoutVars>
      </dgm:prSet>
      <dgm:spPr/>
    </dgm:pt>
    <dgm:pt modelId="{69D106F0-A6AB-4354-A4C6-2974A09CC70A}" type="pres">
      <dgm:prSet presAssocID="{96E51857-A6CA-4EF0-BDD4-77D90AE63034}" presName="space" presStyleCnt="0"/>
      <dgm:spPr/>
    </dgm:pt>
    <dgm:pt modelId="{0B13ACE7-BF9E-473F-9788-6F50DA1CADB0}" type="pres">
      <dgm:prSet presAssocID="{9C03CC26-C40B-4224-A9D3-07CC3C24C60E}" presName="composite" presStyleCnt="0"/>
      <dgm:spPr/>
    </dgm:pt>
    <dgm:pt modelId="{DF262850-EEA2-4762-BE32-3E6B8EEA6E4D}" type="pres">
      <dgm:prSet presAssocID="{9C03CC26-C40B-4224-A9D3-07CC3C24C60E}" presName="parTx" presStyleLbl="alignNode1" presStyleIdx="1" presStyleCnt="4">
        <dgm:presLayoutVars>
          <dgm:chMax val="0"/>
          <dgm:chPref val="0"/>
          <dgm:bulletEnabled val="1"/>
        </dgm:presLayoutVars>
      </dgm:prSet>
      <dgm:spPr/>
    </dgm:pt>
    <dgm:pt modelId="{2EEBCB43-2C29-4454-B19C-F60A756A1FCF}" type="pres">
      <dgm:prSet presAssocID="{9C03CC26-C40B-4224-A9D3-07CC3C24C60E}" presName="desTx" presStyleLbl="alignAccFollowNode1" presStyleIdx="1" presStyleCnt="4">
        <dgm:presLayoutVars>
          <dgm:bulletEnabled val="1"/>
        </dgm:presLayoutVars>
      </dgm:prSet>
      <dgm:spPr/>
    </dgm:pt>
    <dgm:pt modelId="{7D52B9EC-644F-4A16-8F5F-AE5EF3DCBFB5}" type="pres">
      <dgm:prSet presAssocID="{71912BA3-9199-4856-AC13-53F1E94E39E2}" presName="space" presStyleCnt="0"/>
      <dgm:spPr/>
    </dgm:pt>
    <dgm:pt modelId="{933B2019-A712-45DC-8EA1-266F3B577679}" type="pres">
      <dgm:prSet presAssocID="{0C07FABD-F713-4DB4-92AB-6FFFD7C7D80E}" presName="composite" presStyleCnt="0"/>
      <dgm:spPr/>
    </dgm:pt>
    <dgm:pt modelId="{C2575F1A-4F87-4B9A-B296-105BF2F942D7}" type="pres">
      <dgm:prSet presAssocID="{0C07FABD-F713-4DB4-92AB-6FFFD7C7D80E}" presName="parTx" presStyleLbl="alignNode1" presStyleIdx="2" presStyleCnt="4">
        <dgm:presLayoutVars>
          <dgm:chMax val="0"/>
          <dgm:chPref val="0"/>
          <dgm:bulletEnabled val="1"/>
        </dgm:presLayoutVars>
      </dgm:prSet>
      <dgm:spPr/>
    </dgm:pt>
    <dgm:pt modelId="{A06DB8E9-ED36-454F-9CC3-A1197D0A5AC0}" type="pres">
      <dgm:prSet presAssocID="{0C07FABD-F713-4DB4-92AB-6FFFD7C7D80E}" presName="desTx" presStyleLbl="alignAccFollowNode1" presStyleIdx="2" presStyleCnt="4">
        <dgm:presLayoutVars>
          <dgm:bulletEnabled val="1"/>
        </dgm:presLayoutVars>
      </dgm:prSet>
      <dgm:spPr/>
    </dgm:pt>
    <dgm:pt modelId="{DDF5B861-8AA7-43C3-A2D8-772303A09990}" type="pres">
      <dgm:prSet presAssocID="{11BD88A8-896C-4879-93E5-49BCB1779617}" presName="space" presStyleCnt="0"/>
      <dgm:spPr/>
    </dgm:pt>
    <dgm:pt modelId="{DEDFA19C-4DC6-4DE0-A2EE-2C1C9C95972D}" type="pres">
      <dgm:prSet presAssocID="{AF348BBF-C8F7-4D23-947E-8081BF0D364A}" presName="composite" presStyleCnt="0"/>
      <dgm:spPr/>
    </dgm:pt>
    <dgm:pt modelId="{23809B91-36AD-4420-B2FC-CEBBF735DA7E}" type="pres">
      <dgm:prSet presAssocID="{AF348BBF-C8F7-4D23-947E-8081BF0D364A}" presName="parTx" presStyleLbl="alignNode1" presStyleIdx="3" presStyleCnt="4">
        <dgm:presLayoutVars>
          <dgm:chMax val="0"/>
          <dgm:chPref val="0"/>
          <dgm:bulletEnabled val="1"/>
        </dgm:presLayoutVars>
      </dgm:prSet>
      <dgm:spPr/>
    </dgm:pt>
    <dgm:pt modelId="{8AFB3C70-9B3D-4EC9-A05E-CABAA04E615E}" type="pres">
      <dgm:prSet presAssocID="{AF348BBF-C8F7-4D23-947E-8081BF0D364A}" presName="desTx" presStyleLbl="alignAccFollowNode1" presStyleIdx="3" presStyleCnt="4">
        <dgm:presLayoutVars>
          <dgm:bulletEnabled val="1"/>
        </dgm:presLayoutVars>
      </dgm:prSet>
      <dgm:spPr/>
    </dgm:pt>
  </dgm:ptLst>
  <dgm:cxnLst>
    <dgm:cxn modelId="{A8D1120A-5040-4041-B8B0-F7E994260823}" srcId="{94FF29F5-C2A0-4443-AA9E-576E6EC48CBC}" destId="{9C03CC26-C40B-4224-A9D3-07CC3C24C60E}" srcOrd="1" destOrd="0" parTransId="{DD36BC04-7A80-461F-ACFB-100A2A195656}" sibTransId="{71912BA3-9199-4856-AC13-53F1E94E39E2}"/>
    <dgm:cxn modelId="{9D26B10D-467A-4BE2-98B2-8357880CA889}" type="presOf" srcId="{41DD40BE-E042-495A-9D23-B3C4239E1E38}" destId="{A06DB8E9-ED36-454F-9CC3-A1197D0A5AC0}" srcOrd="0" destOrd="0" presId="urn:microsoft.com/office/officeart/2005/8/layout/hList1"/>
    <dgm:cxn modelId="{A3059223-C5FA-4E61-81EC-5F029E256061}" type="presOf" srcId="{31724E26-D99C-4067-B49B-1C49F53F40DC}" destId="{2CC8640B-6D5B-4C79-BBF6-0F336C2C05EE}" srcOrd="0" destOrd="0" presId="urn:microsoft.com/office/officeart/2005/8/layout/hList1"/>
    <dgm:cxn modelId="{D7E34633-2BD8-4C4F-87E0-0F95E55EA367}" srcId="{9C03CC26-C40B-4224-A9D3-07CC3C24C60E}" destId="{1403C694-8551-467B-A484-B29F66D653A8}" srcOrd="0" destOrd="0" parTransId="{80DEC31C-391F-4921-8497-BADAFBF6B4E2}" sibTransId="{F6ED85FC-4227-4365-B4DE-549CF1FF55D9}"/>
    <dgm:cxn modelId="{F3AEAB60-01C6-478E-8ACC-0C7BE18C74B6}" type="presOf" srcId="{1487715D-382E-43F4-BAFC-FEBFF9F48DD8}" destId="{A06DB8E9-ED36-454F-9CC3-A1197D0A5AC0}" srcOrd="0" destOrd="1" presId="urn:microsoft.com/office/officeart/2005/8/layout/hList1"/>
    <dgm:cxn modelId="{AD70304E-E4DF-4B38-BF48-CCA8EAE98629}" srcId="{B01BDCCC-E9D9-4F5C-A672-21A18255B471}" destId="{3BFC6D0F-37B8-4D4C-9C4D-67A2F403D3D6}" srcOrd="1" destOrd="0" parTransId="{9E44D07E-D051-4AB1-A3D8-5BA6E760F0D7}" sibTransId="{67B789D6-3487-4E40-A0FB-357DB04D214A}"/>
    <dgm:cxn modelId="{BBD3754F-2D45-4120-AF9A-02FBD05E6202}" type="presOf" srcId="{7C4D58B8-79B2-4CF1-AE98-9AEE0B3E3A31}" destId="{8AFB3C70-9B3D-4EC9-A05E-CABAA04E615E}" srcOrd="0" destOrd="0" presId="urn:microsoft.com/office/officeart/2005/8/layout/hList1"/>
    <dgm:cxn modelId="{41E50850-57BD-4FFE-A2CB-08240926AEF6}" type="presOf" srcId="{11660679-2196-4554-BAF7-CB8B2714BB71}" destId="{2EEBCB43-2C29-4454-B19C-F60A756A1FCF}" srcOrd="0" destOrd="1" presId="urn:microsoft.com/office/officeart/2005/8/layout/hList1"/>
    <dgm:cxn modelId="{EF3DDB79-3F5D-4162-A694-AF3BAFC6966F}" type="presOf" srcId="{B01BDCCC-E9D9-4F5C-A672-21A18255B471}" destId="{EA975330-A2CF-41F5-B0C8-6CA5E7457D4A}" srcOrd="0" destOrd="0" presId="urn:microsoft.com/office/officeart/2005/8/layout/hList1"/>
    <dgm:cxn modelId="{1E427981-515D-4FFD-8220-F95AD91EDDDB}" type="presOf" srcId="{0C07FABD-F713-4DB4-92AB-6FFFD7C7D80E}" destId="{C2575F1A-4F87-4B9A-B296-105BF2F942D7}" srcOrd="0" destOrd="0" presId="urn:microsoft.com/office/officeart/2005/8/layout/hList1"/>
    <dgm:cxn modelId="{C1C93192-BB72-4284-B6F4-EDBE3D56FD2C}" srcId="{B01BDCCC-E9D9-4F5C-A672-21A18255B471}" destId="{31724E26-D99C-4067-B49B-1C49F53F40DC}" srcOrd="0" destOrd="0" parTransId="{D4387181-5B21-474A-A4BE-2081380707C7}" sibTransId="{D8FB67E1-6BB6-4238-BE3C-AC292E9B345F}"/>
    <dgm:cxn modelId="{9B05B193-449E-4745-AE88-04A374631ACE}" type="presOf" srcId="{3BFC6D0F-37B8-4D4C-9C4D-67A2F403D3D6}" destId="{2CC8640B-6D5B-4C79-BBF6-0F336C2C05EE}" srcOrd="0" destOrd="1" presId="urn:microsoft.com/office/officeart/2005/8/layout/hList1"/>
    <dgm:cxn modelId="{B87162A3-7637-4309-9F78-2EB66E90D298}" type="presOf" srcId="{1403C694-8551-467B-A484-B29F66D653A8}" destId="{2EEBCB43-2C29-4454-B19C-F60A756A1FCF}" srcOrd="0" destOrd="0" presId="urn:microsoft.com/office/officeart/2005/8/layout/hList1"/>
    <dgm:cxn modelId="{D379A6AA-F7AA-486D-AA2F-0646A0A0CDF5}" srcId="{94FF29F5-C2A0-4443-AA9E-576E6EC48CBC}" destId="{AF348BBF-C8F7-4D23-947E-8081BF0D364A}" srcOrd="3" destOrd="0" parTransId="{A776AA5C-B7A6-425B-8AAC-6133FEA49B63}" sibTransId="{A3A8D26E-A08D-4A57-9A53-70347A0AD1D0}"/>
    <dgm:cxn modelId="{881EFDAD-CCDA-466C-888B-85BF9AE75722}" srcId="{AF348BBF-C8F7-4D23-947E-8081BF0D364A}" destId="{7C4D58B8-79B2-4CF1-AE98-9AEE0B3E3A31}" srcOrd="0" destOrd="0" parTransId="{F14A542C-A209-422A-9831-AF38186A6040}" sibTransId="{5721DCA2-3B7A-414B-8D91-89C67DBB255E}"/>
    <dgm:cxn modelId="{17B316AE-E277-449A-9C33-DE747590557A}" type="presOf" srcId="{94FF29F5-C2A0-4443-AA9E-576E6EC48CBC}" destId="{B0CE8FFD-1348-4252-B0A5-3820245CF205}" srcOrd="0" destOrd="0" presId="urn:microsoft.com/office/officeart/2005/8/layout/hList1"/>
    <dgm:cxn modelId="{EF7465B7-044C-4AF2-82A2-300D7FBBEC1C}" srcId="{94FF29F5-C2A0-4443-AA9E-576E6EC48CBC}" destId="{0C07FABD-F713-4DB4-92AB-6FFFD7C7D80E}" srcOrd="2" destOrd="0" parTransId="{0608241D-CD0C-4799-9DC0-D7A00C0B761E}" sibTransId="{11BD88A8-896C-4879-93E5-49BCB1779617}"/>
    <dgm:cxn modelId="{F4316CB9-1223-4E76-9680-FD32166105AC}" type="presOf" srcId="{AF348BBF-C8F7-4D23-947E-8081BF0D364A}" destId="{23809B91-36AD-4420-B2FC-CEBBF735DA7E}" srcOrd="0" destOrd="0" presId="urn:microsoft.com/office/officeart/2005/8/layout/hList1"/>
    <dgm:cxn modelId="{0C944EB9-FF76-4D41-B132-E3BE722F1060}" type="presOf" srcId="{9C03CC26-C40B-4224-A9D3-07CC3C24C60E}" destId="{DF262850-EEA2-4762-BE32-3E6B8EEA6E4D}" srcOrd="0" destOrd="0" presId="urn:microsoft.com/office/officeart/2005/8/layout/hList1"/>
    <dgm:cxn modelId="{315E76D1-423F-452F-B5D6-6FCE302B2BC4}" srcId="{0C07FABD-F713-4DB4-92AB-6FFFD7C7D80E}" destId="{41DD40BE-E042-495A-9D23-B3C4239E1E38}" srcOrd="0" destOrd="0" parTransId="{72092F75-31E2-4D53-9670-E2069D9AF41A}" sibTransId="{5F2F6DCA-BEF0-4F90-85A7-06CC3B21C181}"/>
    <dgm:cxn modelId="{3F370CE1-A419-48C8-AE49-2F8615E3E5D8}" srcId="{9C03CC26-C40B-4224-A9D3-07CC3C24C60E}" destId="{11660679-2196-4554-BAF7-CB8B2714BB71}" srcOrd="1" destOrd="0" parTransId="{D01D4B09-A312-4A44-B6B1-9CD5181206E6}" sibTransId="{0D2828BC-5DD2-44D6-9B32-A6FCC1795CF5}"/>
    <dgm:cxn modelId="{8E5BD3E9-3B6A-4BC5-9124-0FCD6D63FCD7}" srcId="{0C07FABD-F713-4DB4-92AB-6FFFD7C7D80E}" destId="{1487715D-382E-43F4-BAFC-FEBFF9F48DD8}" srcOrd="1" destOrd="0" parTransId="{196100BF-9C6E-49A6-80EA-FF6D31CF4BF9}" sibTransId="{DE7CFAB8-DF08-4A23-81C3-C22389DB2BE9}"/>
    <dgm:cxn modelId="{87C61EFD-05A6-4258-9FF6-9E30DB4BDAFB}" srcId="{94FF29F5-C2A0-4443-AA9E-576E6EC48CBC}" destId="{B01BDCCC-E9D9-4F5C-A672-21A18255B471}" srcOrd="0" destOrd="0" parTransId="{116E9FE2-A9AB-4A21-BD00-59C6FE2BE33A}" sibTransId="{96E51857-A6CA-4EF0-BDD4-77D90AE63034}"/>
    <dgm:cxn modelId="{BF25D4C1-F502-4CBA-B4F5-9D8225925D59}" type="presParOf" srcId="{B0CE8FFD-1348-4252-B0A5-3820245CF205}" destId="{0F470BE7-4C15-4D2C-B2F6-AAF40D8552C9}" srcOrd="0" destOrd="0" presId="urn:microsoft.com/office/officeart/2005/8/layout/hList1"/>
    <dgm:cxn modelId="{12008607-AFD2-4824-91E5-34202D9F72C6}" type="presParOf" srcId="{0F470BE7-4C15-4D2C-B2F6-AAF40D8552C9}" destId="{EA975330-A2CF-41F5-B0C8-6CA5E7457D4A}" srcOrd="0" destOrd="0" presId="urn:microsoft.com/office/officeart/2005/8/layout/hList1"/>
    <dgm:cxn modelId="{51C775B7-0A82-4F83-A9D4-65A05DA22E50}" type="presParOf" srcId="{0F470BE7-4C15-4D2C-B2F6-AAF40D8552C9}" destId="{2CC8640B-6D5B-4C79-BBF6-0F336C2C05EE}" srcOrd="1" destOrd="0" presId="urn:microsoft.com/office/officeart/2005/8/layout/hList1"/>
    <dgm:cxn modelId="{C3BCDC2A-C6B2-487D-9E84-CA617A431EEC}" type="presParOf" srcId="{B0CE8FFD-1348-4252-B0A5-3820245CF205}" destId="{69D106F0-A6AB-4354-A4C6-2974A09CC70A}" srcOrd="1" destOrd="0" presId="urn:microsoft.com/office/officeart/2005/8/layout/hList1"/>
    <dgm:cxn modelId="{D7406DA5-0B8D-43E7-9114-63BDCCC13ACC}" type="presParOf" srcId="{B0CE8FFD-1348-4252-B0A5-3820245CF205}" destId="{0B13ACE7-BF9E-473F-9788-6F50DA1CADB0}" srcOrd="2" destOrd="0" presId="urn:microsoft.com/office/officeart/2005/8/layout/hList1"/>
    <dgm:cxn modelId="{D579D611-BA69-42FC-ADAC-37C138DB8D97}" type="presParOf" srcId="{0B13ACE7-BF9E-473F-9788-6F50DA1CADB0}" destId="{DF262850-EEA2-4762-BE32-3E6B8EEA6E4D}" srcOrd="0" destOrd="0" presId="urn:microsoft.com/office/officeart/2005/8/layout/hList1"/>
    <dgm:cxn modelId="{FEA6A502-E58F-4011-A183-FD247D2D8F08}" type="presParOf" srcId="{0B13ACE7-BF9E-473F-9788-6F50DA1CADB0}" destId="{2EEBCB43-2C29-4454-B19C-F60A756A1FCF}" srcOrd="1" destOrd="0" presId="urn:microsoft.com/office/officeart/2005/8/layout/hList1"/>
    <dgm:cxn modelId="{1462BDCF-E34D-4B3D-A21C-94CDCAADAA30}" type="presParOf" srcId="{B0CE8FFD-1348-4252-B0A5-3820245CF205}" destId="{7D52B9EC-644F-4A16-8F5F-AE5EF3DCBFB5}" srcOrd="3" destOrd="0" presId="urn:microsoft.com/office/officeart/2005/8/layout/hList1"/>
    <dgm:cxn modelId="{6F72AE01-C912-4147-8940-21E837B1B329}" type="presParOf" srcId="{B0CE8FFD-1348-4252-B0A5-3820245CF205}" destId="{933B2019-A712-45DC-8EA1-266F3B577679}" srcOrd="4" destOrd="0" presId="urn:microsoft.com/office/officeart/2005/8/layout/hList1"/>
    <dgm:cxn modelId="{6741A010-31BA-48F3-8075-CD74C29E22DD}" type="presParOf" srcId="{933B2019-A712-45DC-8EA1-266F3B577679}" destId="{C2575F1A-4F87-4B9A-B296-105BF2F942D7}" srcOrd="0" destOrd="0" presId="urn:microsoft.com/office/officeart/2005/8/layout/hList1"/>
    <dgm:cxn modelId="{A799BF9F-9112-4191-ABBE-7547A76A0BE7}" type="presParOf" srcId="{933B2019-A712-45DC-8EA1-266F3B577679}" destId="{A06DB8E9-ED36-454F-9CC3-A1197D0A5AC0}" srcOrd="1" destOrd="0" presId="urn:microsoft.com/office/officeart/2005/8/layout/hList1"/>
    <dgm:cxn modelId="{6C1AA49D-C55D-410D-AB5F-B1437B0E4B64}" type="presParOf" srcId="{B0CE8FFD-1348-4252-B0A5-3820245CF205}" destId="{DDF5B861-8AA7-43C3-A2D8-772303A09990}" srcOrd="5" destOrd="0" presId="urn:microsoft.com/office/officeart/2005/8/layout/hList1"/>
    <dgm:cxn modelId="{415D54B8-7EAD-438D-BA6F-02E29B30EB23}" type="presParOf" srcId="{B0CE8FFD-1348-4252-B0A5-3820245CF205}" destId="{DEDFA19C-4DC6-4DE0-A2EE-2C1C9C95972D}" srcOrd="6" destOrd="0" presId="urn:microsoft.com/office/officeart/2005/8/layout/hList1"/>
    <dgm:cxn modelId="{2BE98903-3F06-404E-8636-1B4F578C7B93}" type="presParOf" srcId="{DEDFA19C-4DC6-4DE0-A2EE-2C1C9C95972D}" destId="{23809B91-36AD-4420-B2FC-CEBBF735DA7E}" srcOrd="0" destOrd="0" presId="urn:microsoft.com/office/officeart/2005/8/layout/hList1"/>
    <dgm:cxn modelId="{B35F7DEE-8F0D-4505-B62D-DB67A8D5AC28}" type="presParOf" srcId="{DEDFA19C-4DC6-4DE0-A2EE-2C1C9C95972D}" destId="{8AFB3C70-9B3D-4EC9-A05E-CABAA04E615E}"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975330-A2CF-41F5-B0C8-6CA5E7457D4A}">
      <dsp:nvSpPr>
        <dsp:cNvPr id="0" name=""/>
        <dsp:cNvSpPr/>
      </dsp:nvSpPr>
      <dsp:spPr>
        <a:xfrm>
          <a:off x="2932" y="1160448"/>
          <a:ext cx="1763549" cy="67147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de-DE" sz="1400" kern="1200" dirty="0"/>
            <a:t>Task 1: </a:t>
          </a:r>
          <a:r>
            <a:rPr lang="en-US" sz="1400" kern="1200" dirty="0"/>
            <a:t>Diversity and Dissemination</a:t>
          </a:r>
          <a:endParaRPr lang="de-DE" sz="1400" kern="1200" dirty="0"/>
        </a:p>
      </dsp:txBody>
      <dsp:txXfrm>
        <a:off x="2932" y="1160448"/>
        <a:ext cx="1763549" cy="671478"/>
      </dsp:txXfrm>
    </dsp:sp>
    <dsp:sp modelId="{2CC8640B-6D5B-4C79-BBF6-0F336C2C05EE}">
      <dsp:nvSpPr>
        <dsp:cNvPr id="0" name=""/>
        <dsp:cNvSpPr/>
      </dsp:nvSpPr>
      <dsp:spPr>
        <a:xfrm>
          <a:off x="2932" y="1831926"/>
          <a:ext cx="1763549" cy="207521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it-IT" sz="1400" kern="1200" dirty="0" err="1">
              <a:solidFill>
                <a:srgbClr val="FF0000"/>
              </a:solidFill>
            </a:rPr>
            <a:t>Enhancing</a:t>
          </a:r>
          <a:r>
            <a:rPr lang="it-IT" sz="1400" kern="1200" dirty="0">
              <a:solidFill>
                <a:srgbClr val="FF0000"/>
              </a:solidFill>
            </a:rPr>
            <a:t> </a:t>
          </a:r>
          <a:r>
            <a:rPr lang="it-IT" sz="1400" kern="1200" dirty="0" err="1">
              <a:solidFill>
                <a:srgbClr val="FF0000"/>
              </a:solidFill>
            </a:rPr>
            <a:t>diversity</a:t>
          </a:r>
          <a:r>
            <a:rPr lang="it-IT" sz="1400" kern="1200" dirty="0">
              <a:solidFill>
                <a:srgbClr val="FF0000"/>
              </a:solidFill>
            </a:rPr>
            <a:t>: </a:t>
          </a:r>
          <a:r>
            <a:rPr lang="it-IT" sz="1400" kern="1200" dirty="0" err="1"/>
            <a:t>Nacionality</a:t>
          </a:r>
          <a:r>
            <a:rPr lang="it-IT" sz="1400" kern="1200" dirty="0"/>
            <a:t>, Gender, Age, Level of expertise</a:t>
          </a:r>
          <a:endParaRPr lang="de-DE" sz="1400" b="0" kern="1200" dirty="0"/>
        </a:p>
        <a:p>
          <a:pPr marL="114300" lvl="1" indent="-114300" algn="l" defTabSz="622300">
            <a:lnSpc>
              <a:spcPct val="90000"/>
            </a:lnSpc>
            <a:spcBef>
              <a:spcPct val="0"/>
            </a:spcBef>
            <a:spcAft>
              <a:spcPct val="15000"/>
            </a:spcAft>
            <a:buChar char="•"/>
          </a:pPr>
          <a:r>
            <a:rPr lang="it-IT" sz="1400" kern="1200" dirty="0" err="1">
              <a:solidFill>
                <a:srgbClr val="FF0000"/>
              </a:solidFill>
            </a:rPr>
            <a:t>Enhancing</a:t>
          </a:r>
          <a:r>
            <a:rPr lang="it-IT" sz="1400" kern="1200" dirty="0">
              <a:solidFill>
                <a:srgbClr val="FF0000"/>
              </a:solidFill>
            </a:rPr>
            <a:t> </a:t>
          </a:r>
          <a:r>
            <a:rPr lang="it-IT" sz="1400" kern="1200" dirty="0" err="1">
              <a:solidFill>
                <a:srgbClr val="FF0000"/>
              </a:solidFill>
            </a:rPr>
            <a:t>Dissemination</a:t>
          </a:r>
          <a:r>
            <a:rPr lang="it-IT" sz="1400" kern="1200" dirty="0">
              <a:solidFill>
                <a:srgbClr val="FF0000"/>
              </a:solidFill>
            </a:rPr>
            <a:t>: </a:t>
          </a:r>
          <a:r>
            <a:rPr lang="it-IT" sz="1400" kern="1200" dirty="0"/>
            <a:t>Web site, </a:t>
          </a:r>
          <a:r>
            <a:rPr lang="it-IT" sz="1400" kern="1200" dirty="0" err="1"/>
            <a:t>Videos</a:t>
          </a:r>
          <a:r>
            <a:rPr lang="it-IT" sz="1400" kern="1200" dirty="0"/>
            <a:t> of RI, </a:t>
          </a:r>
          <a:r>
            <a:rPr lang="it-IT" sz="1400" kern="1200" dirty="0" err="1"/>
            <a:t>Newsletters</a:t>
          </a:r>
          <a:r>
            <a:rPr lang="it-IT" sz="1400" kern="1200" dirty="0"/>
            <a:t>,…</a:t>
          </a:r>
          <a:endParaRPr lang="de-DE" sz="1400" kern="1200" dirty="0"/>
        </a:p>
      </dsp:txBody>
      <dsp:txXfrm>
        <a:off x="2932" y="1831926"/>
        <a:ext cx="1763549" cy="2075219"/>
      </dsp:txXfrm>
    </dsp:sp>
    <dsp:sp modelId="{DF262850-EEA2-4762-BE32-3E6B8EEA6E4D}">
      <dsp:nvSpPr>
        <dsp:cNvPr id="0" name=""/>
        <dsp:cNvSpPr/>
      </dsp:nvSpPr>
      <dsp:spPr>
        <a:xfrm>
          <a:off x="2013378" y="1160448"/>
          <a:ext cx="1763549" cy="67147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de-DE" sz="1400" kern="1200" dirty="0"/>
            <a:t>Task 2: </a:t>
          </a:r>
          <a:r>
            <a:rPr lang="en-US" sz="1400" kern="1200" dirty="0"/>
            <a:t>Open Science &amp; Data Management</a:t>
          </a:r>
          <a:endParaRPr lang="de-DE" sz="1400" kern="1200" dirty="0"/>
        </a:p>
      </dsp:txBody>
      <dsp:txXfrm>
        <a:off x="2013378" y="1160448"/>
        <a:ext cx="1763549" cy="671478"/>
      </dsp:txXfrm>
    </dsp:sp>
    <dsp:sp modelId="{2EEBCB43-2C29-4454-B19C-F60A756A1FCF}">
      <dsp:nvSpPr>
        <dsp:cNvPr id="0" name=""/>
        <dsp:cNvSpPr/>
      </dsp:nvSpPr>
      <dsp:spPr>
        <a:xfrm>
          <a:off x="2013378" y="1831926"/>
          <a:ext cx="1763549" cy="207521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de-DE" sz="1400" kern="1200" dirty="0" err="1"/>
            <a:t>Promoting</a:t>
          </a:r>
          <a:r>
            <a:rPr lang="de-DE" sz="1400" kern="1200" dirty="0"/>
            <a:t> </a:t>
          </a:r>
          <a:r>
            <a:rPr lang="de-DE" sz="1400" kern="1200" dirty="0" err="1"/>
            <a:t>data</a:t>
          </a:r>
          <a:r>
            <a:rPr lang="de-DE" sz="1400" kern="1200" dirty="0"/>
            <a:t> </a:t>
          </a:r>
          <a:r>
            <a:rPr lang="de-DE" sz="1400" kern="1200" dirty="0" err="1"/>
            <a:t>management</a:t>
          </a:r>
          <a:r>
            <a:rPr lang="de-DE" sz="1400" kern="1200" dirty="0"/>
            <a:t> </a:t>
          </a:r>
          <a:r>
            <a:rPr lang="de-DE" sz="1400" kern="1200" dirty="0" err="1"/>
            <a:t>plans</a:t>
          </a:r>
          <a:endParaRPr lang="de-DE" sz="1400" kern="1200" dirty="0"/>
        </a:p>
        <a:p>
          <a:pPr marL="114300" lvl="1" indent="-114300" algn="l" defTabSz="622300">
            <a:lnSpc>
              <a:spcPct val="90000"/>
            </a:lnSpc>
            <a:spcBef>
              <a:spcPct val="0"/>
            </a:spcBef>
            <a:spcAft>
              <a:spcPct val="15000"/>
            </a:spcAft>
            <a:buChar char="•"/>
          </a:pPr>
          <a:r>
            <a:rPr lang="en-US" sz="1400" kern="1200" dirty="0">
              <a:solidFill>
                <a:srgbClr val="FF0000"/>
              </a:solidFill>
            </a:rPr>
            <a:t>Creating</a:t>
          </a:r>
          <a:r>
            <a:rPr lang="en-US" sz="1400" kern="1200" dirty="0"/>
            <a:t> a portal for nuclear physics data tools</a:t>
          </a:r>
          <a:endParaRPr lang="de-DE" sz="1400" kern="1200" dirty="0"/>
        </a:p>
      </dsp:txBody>
      <dsp:txXfrm>
        <a:off x="2013378" y="1831926"/>
        <a:ext cx="1763549" cy="2075219"/>
      </dsp:txXfrm>
    </dsp:sp>
    <dsp:sp modelId="{C2575F1A-4F87-4B9A-B296-105BF2F942D7}">
      <dsp:nvSpPr>
        <dsp:cNvPr id="0" name=""/>
        <dsp:cNvSpPr/>
      </dsp:nvSpPr>
      <dsp:spPr>
        <a:xfrm>
          <a:off x="4023824" y="1160448"/>
          <a:ext cx="1763549" cy="67147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de-DE" sz="1400" kern="1200" dirty="0"/>
            <a:t>Task 3: </a:t>
          </a:r>
          <a:r>
            <a:rPr lang="en-US" sz="1400" kern="1200" dirty="0"/>
            <a:t>Machine learning</a:t>
          </a:r>
          <a:endParaRPr lang="de-DE" sz="1400" kern="1200" dirty="0"/>
        </a:p>
      </dsp:txBody>
      <dsp:txXfrm>
        <a:off x="4023824" y="1160448"/>
        <a:ext cx="1763549" cy="671478"/>
      </dsp:txXfrm>
    </dsp:sp>
    <dsp:sp modelId="{A06DB8E9-ED36-454F-9CC3-A1197D0A5AC0}">
      <dsp:nvSpPr>
        <dsp:cNvPr id="0" name=""/>
        <dsp:cNvSpPr/>
      </dsp:nvSpPr>
      <dsp:spPr>
        <a:xfrm>
          <a:off x="4023824" y="1831926"/>
          <a:ext cx="1763549" cy="207521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de-DE" sz="1400" kern="1200" dirty="0" err="1"/>
            <a:t>Machine</a:t>
          </a:r>
          <a:r>
            <a:rPr lang="de-DE" sz="1400" kern="1200" dirty="0"/>
            <a:t> Learning </a:t>
          </a:r>
          <a:r>
            <a:rPr lang="de-DE" sz="1400" kern="1200" dirty="0" err="1"/>
            <a:t>used</a:t>
          </a:r>
          <a:r>
            <a:rPr lang="de-DE" sz="1400" kern="1200" dirty="0"/>
            <a:t> in beam </a:t>
          </a:r>
          <a:r>
            <a:rPr lang="de-DE" sz="1400" kern="1200" dirty="0" err="1"/>
            <a:t>control</a:t>
          </a:r>
          <a:r>
            <a:rPr lang="de-DE" sz="1400" kern="1200" dirty="0"/>
            <a:t> </a:t>
          </a:r>
          <a:r>
            <a:rPr lang="de-DE" sz="1400" kern="1200" dirty="0" err="1"/>
            <a:t>and</a:t>
          </a:r>
          <a:r>
            <a:rPr lang="de-DE" sz="1400" kern="1200" dirty="0"/>
            <a:t> </a:t>
          </a:r>
          <a:r>
            <a:rPr lang="de-DE" sz="1400" kern="1200" dirty="0" err="1"/>
            <a:t>optimization</a:t>
          </a:r>
          <a:endParaRPr lang="de-DE" sz="1400" kern="1200" dirty="0"/>
        </a:p>
        <a:p>
          <a:pPr marL="114300" lvl="1" indent="-114300" algn="l" defTabSz="622300">
            <a:lnSpc>
              <a:spcPct val="90000"/>
            </a:lnSpc>
            <a:spcBef>
              <a:spcPct val="0"/>
            </a:spcBef>
            <a:spcAft>
              <a:spcPct val="15000"/>
            </a:spcAft>
            <a:buChar char="•"/>
          </a:pPr>
          <a:r>
            <a:rPr lang="en-US" sz="1400" kern="1200" dirty="0"/>
            <a:t>Control of the source of laser driven accelerator</a:t>
          </a:r>
          <a:endParaRPr lang="de-DE" sz="1400" kern="1200" dirty="0"/>
        </a:p>
      </dsp:txBody>
      <dsp:txXfrm>
        <a:off x="4023824" y="1831926"/>
        <a:ext cx="1763549" cy="2075219"/>
      </dsp:txXfrm>
    </dsp:sp>
    <dsp:sp modelId="{23809B91-36AD-4420-B2FC-CEBBF735DA7E}">
      <dsp:nvSpPr>
        <dsp:cNvPr id="0" name=""/>
        <dsp:cNvSpPr/>
      </dsp:nvSpPr>
      <dsp:spPr>
        <a:xfrm>
          <a:off x="6034270" y="1160448"/>
          <a:ext cx="1763549" cy="67147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Task 4: Training</a:t>
          </a:r>
          <a:endParaRPr lang="de-DE" sz="1400" kern="1200" dirty="0"/>
        </a:p>
      </dsp:txBody>
      <dsp:txXfrm>
        <a:off x="6034270" y="1160448"/>
        <a:ext cx="1763549" cy="671478"/>
      </dsp:txXfrm>
    </dsp:sp>
    <dsp:sp modelId="{8AFB3C70-9B3D-4EC9-A05E-CABAA04E615E}">
      <dsp:nvSpPr>
        <dsp:cNvPr id="0" name=""/>
        <dsp:cNvSpPr/>
      </dsp:nvSpPr>
      <dsp:spPr>
        <a:xfrm>
          <a:off x="6034270" y="1831926"/>
          <a:ext cx="1763549" cy="207521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solidFill>
                <a:srgbClr val="FF0000"/>
              </a:solidFill>
            </a:rPr>
            <a:t>Hands-on training on the facilities: </a:t>
          </a:r>
          <a:r>
            <a:rPr lang="en-US" sz="1400" kern="1200" dirty="0"/>
            <a:t>4 events of basic training and 4 events of advanced training</a:t>
          </a:r>
          <a:endParaRPr lang="de-DE" sz="1400" kern="1200" dirty="0"/>
        </a:p>
      </dsp:txBody>
      <dsp:txXfrm>
        <a:off x="6034270" y="1831926"/>
        <a:ext cx="1763549" cy="207521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14015" cy="488713"/>
          </a:xfrm>
          <a:prstGeom prst="rect">
            <a:avLst/>
          </a:prstGeom>
        </p:spPr>
        <p:txBody>
          <a:bodyPr vert="horz" lIns="95133" tIns="47567" rIns="95133" bIns="47567" rtlCol="0"/>
          <a:lstStyle>
            <a:lvl1pPr algn="l">
              <a:defRPr sz="1200"/>
            </a:lvl1pPr>
          </a:lstStyle>
          <a:p>
            <a:endParaRPr lang="de-DE"/>
          </a:p>
        </p:txBody>
      </p:sp>
      <p:sp>
        <p:nvSpPr>
          <p:cNvPr id="3" name="Datumsplatzhalter 2"/>
          <p:cNvSpPr>
            <a:spLocks noGrp="1"/>
          </p:cNvSpPr>
          <p:nvPr>
            <p:ph type="dt" sz="quarter" idx="1"/>
          </p:nvPr>
        </p:nvSpPr>
        <p:spPr>
          <a:xfrm>
            <a:off x="3809079" y="0"/>
            <a:ext cx="2914015" cy="488713"/>
          </a:xfrm>
          <a:prstGeom prst="rect">
            <a:avLst/>
          </a:prstGeom>
        </p:spPr>
        <p:txBody>
          <a:bodyPr vert="horz" lIns="95133" tIns="47567" rIns="95133" bIns="47567" rtlCol="0"/>
          <a:lstStyle>
            <a:lvl1pPr algn="r">
              <a:defRPr sz="1200"/>
            </a:lvl1pPr>
          </a:lstStyle>
          <a:p>
            <a:fld id="{0B851660-0934-124D-A4B3-496C7F320307}" type="datetimeFigureOut">
              <a:rPr lang="de-DE" smtClean="0"/>
              <a:t>24.11.2024</a:t>
            </a:fld>
            <a:endParaRPr lang="de-DE"/>
          </a:p>
        </p:txBody>
      </p:sp>
      <p:sp>
        <p:nvSpPr>
          <p:cNvPr id="4" name="Fußzeilenplatzhalter 3"/>
          <p:cNvSpPr>
            <a:spLocks noGrp="1"/>
          </p:cNvSpPr>
          <p:nvPr>
            <p:ph type="ftr" sz="quarter" idx="2"/>
          </p:nvPr>
        </p:nvSpPr>
        <p:spPr>
          <a:xfrm>
            <a:off x="0" y="9283830"/>
            <a:ext cx="2914015" cy="488713"/>
          </a:xfrm>
          <a:prstGeom prst="rect">
            <a:avLst/>
          </a:prstGeom>
        </p:spPr>
        <p:txBody>
          <a:bodyPr vert="horz" lIns="95133" tIns="47567" rIns="95133" bIns="47567" rtlCol="0" anchor="b"/>
          <a:lstStyle>
            <a:lvl1pPr algn="l">
              <a:defRPr sz="1200"/>
            </a:lvl1pPr>
          </a:lstStyle>
          <a:p>
            <a:endParaRPr lang="de-DE"/>
          </a:p>
        </p:txBody>
      </p:sp>
      <p:sp>
        <p:nvSpPr>
          <p:cNvPr id="5" name="Foliennummernplatzhalter 4"/>
          <p:cNvSpPr>
            <a:spLocks noGrp="1"/>
          </p:cNvSpPr>
          <p:nvPr>
            <p:ph type="sldNum" sz="quarter" idx="3"/>
          </p:nvPr>
        </p:nvSpPr>
        <p:spPr>
          <a:xfrm>
            <a:off x="3809079" y="9283830"/>
            <a:ext cx="2914015" cy="488713"/>
          </a:xfrm>
          <a:prstGeom prst="rect">
            <a:avLst/>
          </a:prstGeom>
        </p:spPr>
        <p:txBody>
          <a:bodyPr vert="horz" lIns="95133" tIns="47567" rIns="95133" bIns="47567" rtlCol="0" anchor="b"/>
          <a:lstStyle>
            <a:lvl1pPr algn="r">
              <a:defRPr sz="1200"/>
            </a:lvl1pPr>
          </a:lstStyle>
          <a:p>
            <a:fld id="{7F3A3EDE-7EBB-0F4A-80C2-34DB9D2E2ED3}" type="slidenum">
              <a:rPr lang="de-DE" smtClean="0"/>
              <a:t>‹#›</a:t>
            </a:fld>
            <a:endParaRPr lang="de-DE"/>
          </a:p>
        </p:txBody>
      </p:sp>
    </p:spTree>
    <p:extLst>
      <p:ext uri="{BB962C8B-B14F-4D97-AF65-F5344CB8AC3E}">
        <p14:creationId xmlns:p14="http://schemas.microsoft.com/office/powerpoint/2010/main" val="1028215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14015" cy="488713"/>
          </a:xfrm>
          <a:prstGeom prst="rect">
            <a:avLst/>
          </a:prstGeom>
        </p:spPr>
        <p:txBody>
          <a:bodyPr vert="horz" lIns="95133" tIns="47567" rIns="95133" bIns="47567" rtlCol="0"/>
          <a:lstStyle>
            <a:lvl1pPr algn="l">
              <a:defRPr sz="1200"/>
            </a:lvl1pPr>
          </a:lstStyle>
          <a:p>
            <a:endParaRPr lang="de-DE"/>
          </a:p>
        </p:txBody>
      </p:sp>
      <p:sp>
        <p:nvSpPr>
          <p:cNvPr id="3" name="Datumsplatzhalter 2"/>
          <p:cNvSpPr>
            <a:spLocks noGrp="1"/>
          </p:cNvSpPr>
          <p:nvPr>
            <p:ph type="dt" idx="1"/>
          </p:nvPr>
        </p:nvSpPr>
        <p:spPr>
          <a:xfrm>
            <a:off x="3809079" y="0"/>
            <a:ext cx="2914015" cy="488713"/>
          </a:xfrm>
          <a:prstGeom prst="rect">
            <a:avLst/>
          </a:prstGeom>
        </p:spPr>
        <p:txBody>
          <a:bodyPr vert="horz" lIns="95133" tIns="47567" rIns="95133" bIns="47567" rtlCol="0"/>
          <a:lstStyle>
            <a:lvl1pPr algn="r">
              <a:defRPr sz="1200"/>
            </a:lvl1pPr>
          </a:lstStyle>
          <a:p>
            <a:fld id="{98C828EF-C252-394A-93BF-1C478CFA0896}" type="datetimeFigureOut">
              <a:rPr lang="de-DE" smtClean="0"/>
              <a:t>24.11.2024</a:t>
            </a:fld>
            <a:endParaRPr lang="de-DE"/>
          </a:p>
        </p:txBody>
      </p:sp>
      <p:sp>
        <p:nvSpPr>
          <p:cNvPr id="4" name="Folienbildplatzhalter 3"/>
          <p:cNvSpPr>
            <a:spLocks noGrp="1" noRot="1" noChangeAspect="1"/>
          </p:cNvSpPr>
          <p:nvPr>
            <p:ph type="sldImg" idx="2"/>
          </p:nvPr>
        </p:nvSpPr>
        <p:spPr>
          <a:xfrm>
            <a:off x="917575" y="731838"/>
            <a:ext cx="4889500" cy="3667125"/>
          </a:xfrm>
          <a:prstGeom prst="rect">
            <a:avLst/>
          </a:prstGeom>
          <a:noFill/>
          <a:ln w="12700">
            <a:solidFill>
              <a:prstClr val="black"/>
            </a:solidFill>
          </a:ln>
        </p:spPr>
        <p:txBody>
          <a:bodyPr vert="horz" lIns="95133" tIns="47567" rIns="95133" bIns="47567" rtlCol="0" anchor="ctr"/>
          <a:lstStyle/>
          <a:p>
            <a:endParaRPr lang="de-DE"/>
          </a:p>
        </p:txBody>
      </p:sp>
      <p:sp>
        <p:nvSpPr>
          <p:cNvPr id="5" name="Notizenplatzhalter 4"/>
          <p:cNvSpPr>
            <a:spLocks noGrp="1"/>
          </p:cNvSpPr>
          <p:nvPr>
            <p:ph type="body" sz="quarter" idx="3"/>
          </p:nvPr>
        </p:nvSpPr>
        <p:spPr>
          <a:xfrm>
            <a:off x="672465" y="4642763"/>
            <a:ext cx="5379720" cy="4398408"/>
          </a:xfrm>
          <a:prstGeom prst="rect">
            <a:avLst/>
          </a:prstGeom>
        </p:spPr>
        <p:txBody>
          <a:bodyPr vert="horz" lIns="95133" tIns="47567" rIns="95133" bIns="47567"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283830"/>
            <a:ext cx="2914015" cy="488713"/>
          </a:xfrm>
          <a:prstGeom prst="rect">
            <a:avLst/>
          </a:prstGeom>
        </p:spPr>
        <p:txBody>
          <a:bodyPr vert="horz" lIns="95133" tIns="47567" rIns="95133" bIns="47567" rtlCol="0" anchor="b"/>
          <a:lstStyle>
            <a:lvl1pPr algn="l">
              <a:defRPr sz="1200"/>
            </a:lvl1pPr>
          </a:lstStyle>
          <a:p>
            <a:endParaRPr lang="de-DE"/>
          </a:p>
        </p:txBody>
      </p:sp>
      <p:sp>
        <p:nvSpPr>
          <p:cNvPr id="7" name="Foliennummernplatzhalter 6"/>
          <p:cNvSpPr>
            <a:spLocks noGrp="1"/>
          </p:cNvSpPr>
          <p:nvPr>
            <p:ph type="sldNum" sz="quarter" idx="5"/>
          </p:nvPr>
        </p:nvSpPr>
        <p:spPr>
          <a:xfrm>
            <a:off x="3809079" y="9283830"/>
            <a:ext cx="2914015" cy="488713"/>
          </a:xfrm>
          <a:prstGeom prst="rect">
            <a:avLst/>
          </a:prstGeom>
        </p:spPr>
        <p:txBody>
          <a:bodyPr vert="horz" lIns="95133" tIns="47567" rIns="95133" bIns="47567" rtlCol="0" anchor="b"/>
          <a:lstStyle>
            <a:lvl1pPr algn="r">
              <a:defRPr sz="1200"/>
            </a:lvl1pPr>
          </a:lstStyle>
          <a:p>
            <a:fld id="{DAE02386-BEE7-5D4D-B4E7-4BB579C47884}" type="slidenum">
              <a:rPr lang="de-DE" smtClean="0"/>
              <a:t>‹#›</a:t>
            </a:fld>
            <a:endParaRPr lang="de-DE"/>
          </a:p>
        </p:txBody>
      </p:sp>
    </p:spTree>
    <p:extLst>
      <p:ext uri="{BB962C8B-B14F-4D97-AF65-F5344CB8AC3E}">
        <p14:creationId xmlns:p14="http://schemas.microsoft.com/office/powerpoint/2010/main" val="332901983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DAE02386-BEE7-5D4D-B4E7-4BB579C47884}" type="slidenum">
              <a:rPr lang="de-DE" smtClean="0"/>
              <a:t>4</a:t>
            </a:fld>
            <a:endParaRPr lang="de-DE"/>
          </a:p>
        </p:txBody>
      </p:sp>
    </p:spTree>
    <p:extLst>
      <p:ext uri="{BB962C8B-B14F-4D97-AF65-F5344CB8AC3E}">
        <p14:creationId xmlns:p14="http://schemas.microsoft.com/office/powerpoint/2010/main" val="433553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DAE02386-BEE7-5D4D-B4E7-4BB579C47884}" type="slidenum">
              <a:rPr lang="de-DE" smtClean="0"/>
              <a:t>13</a:t>
            </a:fld>
            <a:endParaRPr lang="de-DE"/>
          </a:p>
        </p:txBody>
      </p:sp>
    </p:spTree>
    <p:extLst>
      <p:ext uri="{BB962C8B-B14F-4D97-AF65-F5344CB8AC3E}">
        <p14:creationId xmlns:p14="http://schemas.microsoft.com/office/powerpoint/2010/main" val="3477235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DAE02386-BEE7-5D4D-B4E7-4BB579C47884}" type="slidenum">
              <a:rPr lang="de-DE" smtClean="0"/>
              <a:t>14</a:t>
            </a:fld>
            <a:endParaRPr lang="de-DE"/>
          </a:p>
        </p:txBody>
      </p:sp>
    </p:spTree>
    <p:extLst>
      <p:ext uri="{BB962C8B-B14F-4D97-AF65-F5344CB8AC3E}">
        <p14:creationId xmlns:p14="http://schemas.microsoft.com/office/powerpoint/2010/main" val="187205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DAE02386-BEE7-5D4D-B4E7-4BB579C47884}" type="slidenum">
              <a:rPr lang="de-DE" smtClean="0"/>
              <a:t>15</a:t>
            </a:fld>
            <a:endParaRPr lang="de-DE"/>
          </a:p>
        </p:txBody>
      </p:sp>
    </p:spTree>
    <p:extLst>
      <p:ext uri="{BB962C8B-B14F-4D97-AF65-F5344CB8AC3E}">
        <p14:creationId xmlns:p14="http://schemas.microsoft.com/office/powerpoint/2010/main" val="3381044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DAE02386-BEE7-5D4D-B4E7-4BB579C47884}" type="slidenum">
              <a:rPr lang="de-DE" smtClean="0"/>
              <a:t>5</a:t>
            </a:fld>
            <a:endParaRPr lang="de-DE"/>
          </a:p>
        </p:txBody>
      </p:sp>
    </p:spTree>
    <p:extLst>
      <p:ext uri="{BB962C8B-B14F-4D97-AF65-F5344CB8AC3E}">
        <p14:creationId xmlns:p14="http://schemas.microsoft.com/office/powerpoint/2010/main" val="3135972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DAE02386-BEE7-5D4D-B4E7-4BB579C47884}" type="slidenum">
              <a:rPr lang="de-DE" smtClean="0"/>
              <a:t>6</a:t>
            </a:fld>
            <a:endParaRPr lang="de-DE"/>
          </a:p>
        </p:txBody>
      </p:sp>
    </p:spTree>
    <p:extLst>
      <p:ext uri="{BB962C8B-B14F-4D97-AF65-F5344CB8AC3E}">
        <p14:creationId xmlns:p14="http://schemas.microsoft.com/office/powerpoint/2010/main" val="4033324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DAE02386-BEE7-5D4D-B4E7-4BB579C47884}" type="slidenum">
              <a:rPr lang="de-DE" smtClean="0"/>
              <a:t>7</a:t>
            </a:fld>
            <a:endParaRPr lang="de-DE"/>
          </a:p>
        </p:txBody>
      </p:sp>
    </p:spTree>
    <p:extLst>
      <p:ext uri="{BB962C8B-B14F-4D97-AF65-F5344CB8AC3E}">
        <p14:creationId xmlns:p14="http://schemas.microsoft.com/office/powerpoint/2010/main" val="4005515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DAE02386-BEE7-5D4D-B4E7-4BB579C47884}" type="slidenum">
              <a:rPr lang="de-DE" smtClean="0"/>
              <a:t>8</a:t>
            </a:fld>
            <a:endParaRPr lang="de-DE"/>
          </a:p>
        </p:txBody>
      </p:sp>
    </p:spTree>
    <p:extLst>
      <p:ext uri="{BB962C8B-B14F-4D97-AF65-F5344CB8AC3E}">
        <p14:creationId xmlns:p14="http://schemas.microsoft.com/office/powerpoint/2010/main" val="1267482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DAE02386-BEE7-5D4D-B4E7-4BB579C47884}" type="slidenum">
              <a:rPr lang="de-DE" smtClean="0"/>
              <a:t>9</a:t>
            </a:fld>
            <a:endParaRPr lang="de-DE"/>
          </a:p>
        </p:txBody>
      </p:sp>
    </p:spTree>
    <p:extLst>
      <p:ext uri="{BB962C8B-B14F-4D97-AF65-F5344CB8AC3E}">
        <p14:creationId xmlns:p14="http://schemas.microsoft.com/office/powerpoint/2010/main" val="2263389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DAE02386-BEE7-5D4D-B4E7-4BB579C47884}" type="slidenum">
              <a:rPr lang="de-DE" smtClean="0"/>
              <a:t>10</a:t>
            </a:fld>
            <a:endParaRPr lang="de-DE"/>
          </a:p>
        </p:txBody>
      </p:sp>
    </p:spTree>
    <p:extLst>
      <p:ext uri="{BB962C8B-B14F-4D97-AF65-F5344CB8AC3E}">
        <p14:creationId xmlns:p14="http://schemas.microsoft.com/office/powerpoint/2010/main" val="2529298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DAE02386-BEE7-5D4D-B4E7-4BB579C47884}" type="slidenum">
              <a:rPr lang="de-DE" smtClean="0"/>
              <a:t>11</a:t>
            </a:fld>
            <a:endParaRPr lang="de-DE"/>
          </a:p>
        </p:txBody>
      </p:sp>
    </p:spTree>
    <p:extLst>
      <p:ext uri="{BB962C8B-B14F-4D97-AF65-F5344CB8AC3E}">
        <p14:creationId xmlns:p14="http://schemas.microsoft.com/office/powerpoint/2010/main" val="778900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DAE02386-BEE7-5D4D-B4E7-4BB579C47884}" type="slidenum">
              <a:rPr lang="de-DE" smtClean="0"/>
              <a:t>12</a:t>
            </a:fld>
            <a:endParaRPr lang="de-DE"/>
          </a:p>
        </p:txBody>
      </p:sp>
    </p:spTree>
    <p:extLst>
      <p:ext uri="{BB962C8B-B14F-4D97-AF65-F5344CB8AC3E}">
        <p14:creationId xmlns:p14="http://schemas.microsoft.com/office/powerpoint/2010/main" val="22621958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CBAD649B-0CA5-5745-AC6A-2463BE00EB29}"/>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546754" y="1212688"/>
            <a:ext cx="8427665" cy="5357794"/>
          </a:xfrm>
          <a:prstGeom prst="rect">
            <a:avLst/>
          </a:prstGeom>
        </p:spPr>
      </p:pic>
      <p:sp>
        <p:nvSpPr>
          <p:cNvPr id="2" name="Titel 1"/>
          <p:cNvSpPr>
            <a:spLocks noGrp="1"/>
          </p:cNvSpPr>
          <p:nvPr>
            <p:ph type="ctrTitle"/>
          </p:nvPr>
        </p:nvSpPr>
        <p:spPr>
          <a:xfrm>
            <a:off x="1251563" y="3650764"/>
            <a:ext cx="6607516" cy="779866"/>
          </a:xfrm>
        </p:spPr>
        <p:txBody>
          <a:bodyPr anchor="b" anchorCtr="0">
            <a:noAutofit/>
          </a:bodyPr>
          <a:lstStyle>
            <a:lvl1pPr algn="ctr">
              <a:defRPr sz="3600">
                <a:solidFill>
                  <a:srgbClr val="333333"/>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1371600" y="4430630"/>
            <a:ext cx="6400800" cy="584660"/>
          </a:xfrm>
        </p:spPr>
        <p:txBody>
          <a:bodyPr>
            <a:normAutofit/>
          </a:bodyPr>
          <a:lstStyle>
            <a:lvl1pPr marL="0" indent="0" algn="ctr">
              <a:buNone/>
              <a:defRPr sz="200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DE" dirty="0"/>
          </a:p>
        </p:txBody>
      </p:sp>
    </p:spTree>
    <p:extLst>
      <p:ext uri="{BB962C8B-B14F-4D97-AF65-F5344CB8AC3E}">
        <p14:creationId xmlns:p14="http://schemas.microsoft.com/office/powerpoint/2010/main" val="2409936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2698991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4781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de-DE"/>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53157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de-DE"/>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72575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extLst>
      <p:ext uri="{BB962C8B-B14F-4D97-AF65-F5344CB8AC3E}">
        <p14:creationId xmlns:p14="http://schemas.microsoft.com/office/powerpoint/2010/main" val="4098985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6163"/>
          </a:xfrm>
        </p:spPr>
        <p:txBody>
          <a:bodyPr vert="eaVert"/>
          <a:lstStyle/>
          <a:p>
            <a:r>
              <a:rPr lang="en-US"/>
              <a:t>Click to edit Master title style</a:t>
            </a:r>
            <a:endParaRPr lang="de-DE"/>
          </a:p>
        </p:txBody>
      </p:sp>
      <p:sp>
        <p:nvSpPr>
          <p:cNvPr id="3" name="Vertical Text Placeholder 2"/>
          <p:cNvSpPr>
            <a:spLocks noGrp="1"/>
          </p:cNvSpPr>
          <p:nvPr>
            <p:ph type="body" orient="vert" idx="1"/>
          </p:nvPr>
        </p:nvSpPr>
        <p:spPr>
          <a:xfrm>
            <a:off x="0" y="0"/>
            <a:ext cx="6705600" cy="61261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extLst>
      <p:ext uri="{BB962C8B-B14F-4D97-AF65-F5344CB8AC3E}">
        <p14:creationId xmlns:p14="http://schemas.microsoft.com/office/powerpoint/2010/main" val="7097095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lstStyle/>
          <a:p>
            <a:r>
              <a:rPr lang="en-US"/>
              <a:t>Click to edit Master title style</a:t>
            </a:r>
            <a:endParaRPr lang="de-DE"/>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extLst>
      <p:ext uri="{BB962C8B-B14F-4D97-AF65-F5344CB8AC3E}">
        <p14:creationId xmlns:p14="http://schemas.microsoft.com/office/powerpoint/2010/main" val="1183879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22565" y="271335"/>
            <a:ext cx="5584535" cy="787557"/>
          </a:xfrm>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947664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p:cNvSpPr>
            <a:spLocks noGrp="1"/>
          </p:cNvSpPr>
          <p:nvPr>
            <p:ph sz="half" idx="2"/>
          </p:nvPr>
        </p:nvSpPr>
        <p:spPr>
          <a:xfrm>
            <a:off x="4648200" y="1600200"/>
            <a:ext cx="4038600" cy="4525963"/>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866025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3889792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Text Box 16"/>
          <p:cNvSpPr txBox="1">
            <a:spLocks noChangeArrowheads="1"/>
          </p:cNvSpPr>
          <p:nvPr userDrawn="1"/>
        </p:nvSpPr>
        <p:spPr bwMode="auto">
          <a:xfrm>
            <a:off x="0" y="6669088"/>
            <a:ext cx="9144000" cy="188912"/>
          </a:xfrm>
          <a:prstGeom prst="rect">
            <a:avLst/>
          </a:prstGeom>
          <a:solidFill>
            <a:schemeClr val="accent2"/>
          </a:solidFill>
          <a:ln>
            <a:noFill/>
          </a:ln>
          <a:effectLst/>
        </p:spPr>
        <p:txBody>
          <a:bodyPr lIns="0" tIns="0" rIns="0" bIns="0" anchor="ctr"/>
          <a:lstStyle/>
          <a:p>
            <a:pPr algn="ctr">
              <a:spcBef>
                <a:spcPct val="50000"/>
              </a:spcBef>
              <a:defRPr/>
            </a:pPr>
            <a:endParaRPr lang="de-DE" sz="800" dirty="0">
              <a:solidFill>
                <a:schemeClr val="bg1"/>
              </a:solidFill>
            </a:endParaRPr>
          </a:p>
        </p:txBody>
      </p:sp>
      <p:sp>
        <p:nvSpPr>
          <p:cNvPr id="21" name="Rectangle 2"/>
          <p:cNvSpPr>
            <a:spLocks noGrp="1" noChangeArrowheads="1"/>
          </p:cNvSpPr>
          <p:nvPr>
            <p:ph type="ctrTitle"/>
          </p:nvPr>
        </p:nvSpPr>
        <p:spPr>
          <a:xfrm>
            <a:off x="0" y="952500"/>
            <a:ext cx="9144000" cy="1900238"/>
          </a:xfrm>
        </p:spPr>
        <p:txBody>
          <a:bodyPr/>
          <a:lstStyle>
            <a:lvl1pPr>
              <a:defRPr sz="3600" b="1"/>
            </a:lvl1pPr>
          </a:lstStyle>
          <a:p>
            <a:pPr lvl="0"/>
            <a:r>
              <a:rPr lang="en-US"/>
              <a:t>Click to edit Master title style</a:t>
            </a:r>
            <a:endParaRPr lang="de-DE" altLang="de-DE" noProof="0" dirty="0"/>
          </a:p>
        </p:txBody>
      </p:sp>
      <p:sp>
        <p:nvSpPr>
          <p:cNvPr id="4" name="Text Box 7"/>
          <p:cNvSpPr txBox="1">
            <a:spLocks noChangeArrowheads="1"/>
          </p:cNvSpPr>
          <p:nvPr userDrawn="1"/>
        </p:nvSpPr>
        <p:spPr bwMode="auto">
          <a:xfrm>
            <a:off x="9900" y="6690863"/>
            <a:ext cx="9144000" cy="188912"/>
          </a:xfrm>
          <a:prstGeom prst="rect">
            <a:avLst/>
          </a:prstGeom>
          <a:solidFill>
            <a:schemeClr val="accent2"/>
          </a:solidFill>
          <a:ln>
            <a:noFill/>
          </a:ln>
          <a:effectLst/>
        </p:spPr>
        <p:txBody>
          <a:bodyPr lIns="0" tIns="0" rIns="0" bIns="0" anchor="ctr"/>
          <a:lstStyle/>
          <a:p>
            <a:pPr algn="ctr" eaLnBrk="1" hangingPunct="1"/>
            <a:r>
              <a:rPr lang="en-US" altLang="de-DE" sz="800" baseline="0" dirty="0">
                <a:solidFill>
                  <a:schemeClr val="bg1"/>
                </a:solidFill>
              </a:rPr>
              <a:t>NUSTAR </a:t>
            </a:r>
            <a:r>
              <a:rPr lang="en-US" altLang="de-DE" sz="800" baseline="0" dirty="0" err="1">
                <a:solidFill>
                  <a:schemeClr val="bg1"/>
                </a:solidFill>
              </a:rPr>
              <a:t>Beamtime</a:t>
            </a:r>
            <a:r>
              <a:rPr lang="en-US" altLang="de-DE" sz="800" baseline="0" dirty="0">
                <a:solidFill>
                  <a:schemeClr val="bg1"/>
                </a:solidFill>
              </a:rPr>
              <a:t> Preparation Meeting, </a:t>
            </a:r>
            <a:r>
              <a:rPr lang="en-US" altLang="de-DE" sz="800" dirty="0">
                <a:solidFill>
                  <a:schemeClr val="bg1"/>
                </a:solidFill>
              </a:rPr>
              <a:t>Darmstadt, June 13th, </a:t>
            </a:r>
            <a:r>
              <a:rPr lang="de-DE" sz="800" dirty="0">
                <a:solidFill>
                  <a:schemeClr val="bg1"/>
                </a:solidFill>
              </a:rPr>
              <a:t>2018</a:t>
            </a:r>
          </a:p>
        </p:txBody>
      </p:sp>
    </p:spTree>
    <p:extLst>
      <p:ext uri="{BB962C8B-B14F-4D97-AF65-F5344CB8AC3E}">
        <p14:creationId xmlns:p14="http://schemas.microsoft.com/office/powerpoint/2010/main" val="1296221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extLst>
      <p:ext uri="{BB962C8B-B14F-4D97-AF65-F5344CB8AC3E}">
        <p14:creationId xmlns:p14="http://schemas.microsoft.com/office/powerpoint/2010/main" val="2326818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de-DE"/>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03474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extLst>
      <p:ext uri="{BB962C8B-B14F-4D97-AF65-F5344CB8AC3E}">
        <p14:creationId xmlns:p14="http://schemas.microsoft.com/office/powerpoint/2010/main" val="2763375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de-DE"/>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extLst>
      <p:ext uri="{BB962C8B-B14F-4D97-AF65-F5344CB8AC3E}">
        <p14:creationId xmlns:p14="http://schemas.microsoft.com/office/powerpoint/2010/main" val="24340183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hteck 9"/>
          <p:cNvSpPr/>
          <p:nvPr/>
        </p:nvSpPr>
        <p:spPr>
          <a:xfrm>
            <a:off x="0" y="6612411"/>
            <a:ext cx="9144000" cy="25560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Textplatzhalter 2"/>
          <p:cNvSpPr>
            <a:spLocks noGrp="1"/>
          </p:cNvSpPr>
          <p:nvPr>
            <p:ph type="body" idx="1"/>
          </p:nvPr>
        </p:nvSpPr>
        <p:spPr>
          <a:xfrm>
            <a:off x="422565" y="1450685"/>
            <a:ext cx="8211834" cy="4903585"/>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cxnSp>
        <p:nvCxnSpPr>
          <p:cNvPr id="9" name="Gerade Verbindung 8"/>
          <p:cNvCxnSpPr/>
          <p:nvPr userDrawn="1"/>
        </p:nvCxnSpPr>
        <p:spPr>
          <a:xfrm>
            <a:off x="0" y="1068273"/>
            <a:ext cx="9144000" cy="0"/>
          </a:xfrm>
          <a:prstGeom prst="line">
            <a:avLst/>
          </a:prstGeom>
          <a:ln w="254000">
            <a:solidFill>
              <a:srgbClr val="EAEAEA"/>
            </a:solidFill>
          </a:ln>
          <a:effectLst/>
        </p:spPr>
        <p:style>
          <a:lnRef idx="2">
            <a:schemeClr val="accent1"/>
          </a:lnRef>
          <a:fillRef idx="0">
            <a:schemeClr val="accent1"/>
          </a:fillRef>
          <a:effectRef idx="1">
            <a:schemeClr val="accent1"/>
          </a:effectRef>
          <a:fontRef idx="minor">
            <a:schemeClr val="tx1"/>
          </a:fontRef>
        </p:style>
      </p:cxnSp>
      <p:sp>
        <p:nvSpPr>
          <p:cNvPr id="2" name="Titelplatzhalter 1"/>
          <p:cNvSpPr>
            <a:spLocks noGrp="1"/>
          </p:cNvSpPr>
          <p:nvPr>
            <p:ph type="title"/>
          </p:nvPr>
        </p:nvSpPr>
        <p:spPr>
          <a:xfrm>
            <a:off x="422565" y="270000"/>
            <a:ext cx="5584535" cy="787557"/>
          </a:xfrm>
          <a:prstGeom prst="rect">
            <a:avLst/>
          </a:prstGeom>
        </p:spPr>
        <p:txBody>
          <a:bodyPr vert="horz" lIns="91440" tIns="45720" rIns="91440" bIns="45720" rtlCol="0" anchor="b" anchorCtr="0">
            <a:normAutofit/>
          </a:bodyPr>
          <a:lstStyle/>
          <a:p>
            <a:r>
              <a:rPr lang="de-DE" dirty="0"/>
              <a:t>Mastertitelformat bearbeiten</a:t>
            </a:r>
          </a:p>
        </p:txBody>
      </p:sp>
      <p:sp>
        <p:nvSpPr>
          <p:cNvPr id="4" name="Rechteck 3"/>
          <p:cNvSpPr>
            <a:spLocks/>
          </p:cNvSpPr>
          <p:nvPr/>
        </p:nvSpPr>
        <p:spPr>
          <a:xfrm>
            <a:off x="-1" y="939485"/>
            <a:ext cx="255600" cy="255600"/>
          </a:xfrm>
          <a:prstGeom prst="rect">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p:cNvSpPr>
            <a:spLocks/>
          </p:cNvSpPr>
          <p:nvPr/>
        </p:nvSpPr>
        <p:spPr>
          <a:xfrm>
            <a:off x="-1" y="6609871"/>
            <a:ext cx="255600" cy="255600"/>
          </a:xfrm>
          <a:prstGeom prst="rect">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Foliennummernplatzhalter 5"/>
          <p:cNvSpPr txBox="1">
            <a:spLocks/>
          </p:cNvSpPr>
          <p:nvPr userDrawn="1"/>
        </p:nvSpPr>
        <p:spPr>
          <a:xfrm>
            <a:off x="8497264" y="6540713"/>
            <a:ext cx="744898" cy="365125"/>
          </a:xfrm>
          <a:prstGeom prst="rect">
            <a:avLst/>
          </a:prstGeom>
        </p:spPr>
        <p:txBody>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25CBDDA-5CCF-8748-8988-9DC6C8981774}" type="slidenum">
              <a:rPr lang="de-DE" smtClean="0"/>
              <a:pPr/>
              <a:t>‹#›</a:t>
            </a:fld>
            <a:endParaRPr lang="de-DE" dirty="0"/>
          </a:p>
        </p:txBody>
      </p:sp>
      <p:pic>
        <p:nvPicPr>
          <p:cNvPr id="14" name="Grafik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190236" y="0"/>
            <a:ext cx="1798286" cy="882752"/>
          </a:xfrm>
          <a:prstGeom prst="rect">
            <a:avLst/>
          </a:prstGeom>
        </p:spPr>
      </p:pic>
    </p:spTree>
    <p:extLst>
      <p:ext uri="{BB962C8B-B14F-4D97-AF65-F5344CB8AC3E}">
        <p14:creationId xmlns:p14="http://schemas.microsoft.com/office/powerpoint/2010/main" val="2901886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hf sldNum="0" hdr="0" ftr="0" dt="0"/>
  <p:txStyles>
    <p:titleStyle>
      <a:lvl1pPr algn="l" defTabSz="457200" rtl="0" eaLnBrk="1" latinLnBrk="0" hangingPunct="1">
        <a:spcBef>
          <a:spcPct val="0"/>
        </a:spcBef>
        <a:buNone/>
        <a:defRPr sz="2400" b="1" kern="1200">
          <a:solidFill>
            <a:srgbClr val="333333"/>
          </a:solidFill>
          <a:latin typeface="Arial"/>
          <a:ea typeface="+mj-ea"/>
          <a:cs typeface="Arial"/>
        </a:defRPr>
      </a:lvl1pPr>
    </p:titleStyle>
    <p:bodyStyle>
      <a:lvl1pPr marL="342900" indent="-342900" algn="l" defTabSz="457200" rtl="0" eaLnBrk="1" latinLnBrk="0" hangingPunct="1">
        <a:spcBef>
          <a:spcPct val="20000"/>
        </a:spcBef>
        <a:buClr>
          <a:srgbClr val="FDBB63"/>
        </a:buClr>
        <a:buFont typeface="Wingdings" charset="2"/>
        <a:buChar char="§"/>
        <a:defRPr sz="2400" kern="1200">
          <a:solidFill>
            <a:srgbClr val="333333"/>
          </a:solidFill>
          <a:latin typeface="Arial"/>
          <a:ea typeface="+mn-ea"/>
          <a:cs typeface="Arial"/>
        </a:defRPr>
      </a:lvl1pPr>
      <a:lvl2pPr marL="742950" indent="-285750" algn="l" defTabSz="457200" rtl="0" eaLnBrk="1" latinLnBrk="0" hangingPunct="1">
        <a:spcBef>
          <a:spcPct val="20000"/>
        </a:spcBef>
        <a:buClr>
          <a:srgbClr val="FDBB63"/>
        </a:buClr>
        <a:buFont typeface="Wingdings" charset="2"/>
        <a:buChar char="§"/>
        <a:defRPr sz="2000" kern="1200">
          <a:solidFill>
            <a:srgbClr val="333333"/>
          </a:solidFill>
          <a:latin typeface="Arial"/>
          <a:ea typeface="+mn-ea"/>
          <a:cs typeface="Arial"/>
        </a:defRPr>
      </a:lvl2pPr>
      <a:lvl3pPr marL="1143000" indent="-228600" algn="l" defTabSz="457200" rtl="0" eaLnBrk="1" latinLnBrk="0" hangingPunct="1">
        <a:spcBef>
          <a:spcPct val="20000"/>
        </a:spcBef>
        <a:buClr>
          <a:srgbClr val="FDBB63"/>
        </a:buClr>
        <a:buFont typeface="Wingdings" charset="2"/>
        <a:buChar char="§"/>
        <a:defRPr sz="1800" kern="1200">
          <a:solidFill>
            <a:srgbClr val="333333"/>
          </a:solidFill>
          <a:latin typeface="Arial"/>
          <a:ea typeface="+mn-ea"/>
          <a:cs typeface="Arial"/>
        </a:defRPr>
      </a:lvl3pPr>
      <a:lvl4pPr marL="1600200" indent="-228600" algn="l" defTabSz="457200" rtl="0" eaLnBrk="1" latinLnBrk="0" hangingPunct="1">
        <a:spcBef>
          <a:spcPct val="20000"/>
        </a:spcBef>
        <a:buClr>
          <a:srgbClr val="FDBB63"/>
        </a:buClr>
        <a:buFont typeface="Wingdings" charset="2"/>
        <a:buChar char="§"/>
        <a:defRPr sz="1600" kern="1200">
          <a:solidFill>
            <a:srgbClr val="333333"/>
          </a:solidFill>
          <a:latin typeface="Arial"/>
          <a:ea typeface="+mn-ea"/>
          <a:cs typeface="Arial"/>
        </a:defRPr>
      </a:lvl4pPr>
      <a:lvl5pPr marL="2057400" indent="-228600" algn="l" defTabSz="457200" rtl="0" eaLnBrk="1" latinLnBrk="0" hangingPunct="1">
        <a:spcBef>
          <a:spcPct val="20000"/>
        </a:spcBef>
        <a:buClr>
          <a:srgbClr val="FDBB63"/>
        </a:buClr>
        <a:buFont typeface="Wingdings" charset="2"/>
        <a:buChar char="§"/>
        <a:defRPr sz="1400" kern="1200">
          <a:solidFill>
            <a:srgbClr val="333333"/>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533400"/>
          </a:xfrm>
          <a:prstGeom prst="rect">
            <a:avLst/>
          </a:prstGeom>
          <a:solidFill>
            <a:schemeClr val="accent2"/>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ltLang="de-DE"/>
              <a:t>Click to edit Master title style</a:t>
            </a:r>
          </a:p>
        </p:txBody>
      </p:sp>
      <p:sp>
        <p:nvSpPr>
          <p:cNvPr id="1027" name="Text Box 7"/>
          <p:cNvSpPr txBox="1">
            <a:spLocks noChangeArrowheads="1"/>
          </p:cNvSpPr>
          <p:nvPr/>
        </p:nvSpPr>
        <p:spPr bwMode="auto">
          <a:xfrm>
            <a:off x="0" y="6669088"/>
            <a:ext cx="9144000" cy="188912"/>
          </a:xfrm>
          <a:prstGeom prst="rect">
            <a:avLst/>
          </a:prstGeom>
          <a:solidFill>
            <a:schemeClr val="accent2"/>
          </a:solidFill>
          <a:ln>
            <a:noFill/>
          </a:ln>
          <a:effectLst/>
        </p:spPr>
        <p:txBody>
          <a:bodyPr lIns="0" tIns="0" rIns="0" bIns="0" anchor="ctr"/>
          <a:lstStyle/>
          <a:p>
            <a:pPr algn="ctr" eaLnBrk="1" hangingPunct="1"/>
            <a:r>
              <a:rPr lang="en-US" sz="800" kern="1200" dirty="0">
                <a:solidFill>
                  <a:schemeClr val="bg1"/>
                </a:solidFill>
                <a:latin typeface="Arial" charset="0"/>
                <a:ea typeface="+mn-ea"/>
                <a:cs typeface="+mn-cs"/>
              </a:rPr>
              <a:t>T. Dickel, S2&amp;S4  in the </a:t>
            </a:r>
            <a:r>
              <a:rPr lang="en-US" sz="800" kern="1200" dirty="0" err="1">
                <a:solidFill>
                  <a:schemeClr val="bg1"/>
                </a:solidFill>
                <a:latin typeface="Arial" charset="0"/>
                <a:ea typeface="+mn-ea"/>
                <a:cs typeface="+mn-cs"/>
              </a:rPr>
              <a:t>beamtimes</a:t>
            </a:r>
            <a:r>
              <a:rPr lang="en-US" sz="800" kern="1200" baseline="0" dirty="0">
                <a:solidFill>
                  <a:schemeClr val="bg1"/>
                </a:solidFill>
                <a:latin typeface="Arial" charset="0"/>
                <a:ea typeface="+mn-ea"/>
                <a:cs typeface="+mn-cs"/>
              </a:rPr>
              <a:t> 2018</a:t>
            </a:r>
            <a:r>
              <a:rPr lang="en-US" altLang="de-DE" sz="800" baseline="0" dirty="0">
                <a:solidFill>
                  <a:schemeClr val="bg1"/>
                </a:solidFill>
              </a:rPr>
              <a:t>, NUSTAR </a:t>
            </a:r>
            <a:r>
              <a:rPr lang="en-US" altLang="de-DE" sz="800" baseline="0" dirty="0" err="1">
                <a:solidFill>
                  <a:schemeClr val="bg1"/>
                </a:solidFill>
              </a:rPr>
              <a:t>Beamtime</a:t>
            </a:r>
            <a:r>
              <a:rPr lang="en-US" altLang="de-DE" sz="800" baseline="0" dirty="0">
                <a:solidFill>
                  <a:schemeClr val="bg1"/>
                </a:solidFill>
              </a:rPr>
              <a:t> Preparation Meeting, </a:t>
            </a:r>
            <a:r>
              <a:rPr lang="en-US" altLang="de-DE" sz="800" dirty="0">
                <a:solidFill>
                  <a:schemeClr val="bg1"/>
                </a:solidFill>
              </a:rPr>
              <a:t>Darmstadt, June 13th, </a:t>
            </a:r>
            <a:r>
              <a:rPr lang="de-DE" sz="800" dirty="0">
                <a:solidFill>
                  <a:schemeClr val="bg1"/>
                </a:solidFill>
              </a:rPr>
              <a:t>2018</a:t>
            </a:r>
          </a:p>
        </p:txBody>
      </p:sp>
    </p:spTree>
    <p:extLst>
      <p:ext uri="{BB962C8B-B14F-4D97-AF65-F5344CB8AC3E}">
        <p14:creationId xmlns:p14="http://schemas.microsoft.com/office/powerpoint/2010/main" val="6973615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0" fontAlgn="base" hangingPunct="0">
        <a:spcBef>
          <a:spcPct val="0"/>
        </a:spcBef>
        <a:spcAft>
          <a:spcPct val="0"/>
        </a:spcAft>
        <a:defRPr sz="2800">
          <a:solidFill>
            <a:schemeClr val="bg1"/>
          </a:solidFill>
          <a:latin typeface="+mj-lt"/>
          <a:ea typeface="+mj-ea"/>
          <a:cs typeface="+mj-cs"/>
        </a:defRPr>
      </a:lvl1pPr>
      <a:lvl2pPr algn="ctr" rtl="0" eaLnBrk="0" fontAlgn="base" hangingPunct="0">
        <a:spcBef>
          <a:spcPct val="0"/>
        </a:spcBef>
        <a:spcAft>
          <a:spcPct val="0"/>
        </a:spcAft>
        <a:defRPr sz="2800">
          <a:solidFill>
            <a:schemeClr val="bg1"/>
          </a:solidFill>
          <a:latin typeface="Arial" charset="0"/>
        </a:defRPr>
      </a:lvl2pPr>
      <a:lvl3pPr algn="ctr" rtl="0" eaLnBrk="0" fontAlgn="base" hangingPunct="0">
        <a:spcBef>
          <a:spcPct val="0"/>
        </a:spcBef>
        <a:spcAft>
          <a:spcPct val="0"/>
        </a:spcAft>
        <a:defRPr sz="2800">
          <a:solidFill>
            <a:schemeClr val="bg1"/>
          </a:solidFill>
          <a:latin typeface="Arial" charset="0"/>
        </a:defRPr>
      </a:lvl3pPr>
      <a:lvl4pPr algn="ctr" rtl="0" eaLnBrk="0" fontAlgn="base" hangingPunct="0">
        <a:spcBef>
          <a:spcPct val="0"/>
        </a:spcBef>
        <a:spcAft>
          <a:spcPct val="0"/>
        </a:spcAft>
        <a:defRPr sz="2800">
          <a:solidFill>
            <a:schemeClr val="bg1"/>
          </a:solidFill>
          <a:latin typeface="Arial" charset="0"/>
        </a:defRPr>
      </a:lvl4pPr>
      <a:lvl5pPr algn="ctr" rtl="0" eaLnBrk="0" fontAlgn="base" hangingPunct="0">
        <a:spcBef>
          <a:spcPct val="0"/>
        </a:spcBef>
        <a:spcAft>
          <a:spcPct val="0"/>
        </a:spcAft>
        <a:defRPr sz="2800">
          <a:solidFill>
            <a:schemeClr val="bg1"/>
          </a:solidFill>
          <a:latin typeface="Arial" charset="0"/>
        </a:defRPr>
      </a:lvl5pPr>
      <a:lvl6pPr marL="457200" algn="ctr" rtl="0" fontAlgn="base">
        <a:spcBef>
          <a:spcPct val="0"/>
        </a:spcBef>
        <a:spcAft>
          <a:spcPct val="0"/>
        </a:spcAft>
        <a:defRPr sz="2800">
          <a:solidFill>
            <a:schemeClr val="bg1"/>
          </a:solidFill>
          <a:latin typeface="Arial" charset="0"/>
        </a:defRPr>
      </a:lvl6pPr>
      <a:lvl7pPr marL="914400" algn="ctr" rtl="0" fontAlgn="base">
        <a:spcBef>
          <a:spcPct val="0"/>
        </a:spcBef>
        <a:spcAft>
          <a:spcPct val="0"/>
        </a:spcAft>
        <a:defRPr sz="2800">
          <a:solidFill>
            <a:schemeClr val="bg1"/>
          </a:solidFill>
          <a:latin typeface="Arial" charset="0"/>
        </a:defRPr>
      </a:lvl7pPr>
      <a:lvl8pPr marL="1371600" algn="ctr" rtl="0" fontAlgn="base">
        <a:spcBef>
          <a:spcPct val="0"/>
        </a:spcBef>
        <a:spcAft>
          <a:spcPct val="0"/>
        </a:spcAft>
        <a:defRPr sz="2800">
          <a:solidFill>
            <a:schemeClr val="bg1"/>
          </a:solidFill>
          <a:latin typeface="Arial" charset="0"/>
        </a:defRPr>
      </a:lvl8pPr>
      <a:lvl9pPr marL="1828800" algn="ctr" rtl="0" fontAlgn="base">
        <a:spcBef>
          <a:spcPct val="0"/>
        </a:spcBef>
        <a:spcAft>
          <a:spcPct val="0"/>
        </a:spcAft>
        <a:defRPr sz="2800">
          <a:solidFill>
            <a:schemeClr val="bg1"/>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eb.infn.it/EURO-LABS/"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8.jpg"/><Relationship Id="rId7" Type="http://schemas.openxmlformats.org/officeDocument/2006/relationships/diagramData" Target="../diagrams/data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11" Type="http://schemas.microsoft.com/office/2007/relationships/diagramDrawing" Target="../diagrams/drawing1.xml"/><Relationship Id="rId5" Type="http://schemas.openxmlformats.org/officeDocument/2006/relationships/image" Target="../media/image10.jpg"/><Relationship Id="rId10" Type="http://schemas.openxmlformats.org/officeDocument/2006/relationships/diagramColors" Target="../diagrams/colors1.xml"/><Relationship Id="rId4" Type="http://schemas.openxmlformats.org/officeDocument/2006/relationships/image" Target="../media/image9.jpg"/><Relationship Id="rId9"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emf"/></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362537" y="2865120"/>
            <a:ext cx="6253991" cy="2402322"/>
          </a:xfrm>
        </p:spPr>
        <p:txBody>
          <a:bodyPr/>
          <a:lstStyle/>
          <a:p>
            <a:r>
              <a:rPr lang="en-US" dirty="0">
                <a:solidFill>
                  <a:schemeClr val="tx1"/>
                </a:solidFill>
              </a:rPr>
              <a:t>EURO-LABS Advanced Training</a:t>
            </a:r>
            <a:br>
              <a:rPr lang="en-US" dirty="0">
                <a:solidFill>
                  <a:schemeClr val="tx1"/>
                </a:solidFill>
              </a:rPr>
            </a:br>
            <a:r>
              <a:rPr lang="en-US" sz="2400" dirty="0">
                <a:solidFill>
                  <a:schemeClr val="bg1">
                    <a:lumMod val="50000"/>
                  </a:schemeClr>
                </a:solidFill>
              </a:rPr>
              <a:t>Open Science and Data Management</a:t>
            </a:r>
            <a:br>
              <a:rPr lang="en-US" sz="2400" dirty="0">
                <a:solidFill>
                  <a:schemeClr val="bg1">
                    <a:lumMod val="50000"/>
                  </a:schemeClr>
                </a:solidFill>
              </a:rPr>
            </a:br>
            <a:r>
              <a:rPr lang="en-US" sz="2000" dirty="0">
                <a:solidFill>
                  <a:schemeClr val="bg1">
                    <a:lumMod val="50000"/>
                  </a:schemeClr>
                </a:solidFill>
              </a:rPr>
              <a:t>Castle </a:t>
            </a:r>
            <a:r>
              <a:rPr lang="en-US" sz="2000" dirty="0" err="1">
                <a:solidFill>
                  <a:schemeClr val="bg1">
                    <a:lumMod val="50000"/>
                  </a:schemeClr>
                </a:solidFill>
              </a:rPr>
              <a:t>Ebernburg</a:t>
            </a:r>
            <a:r>
              <a:rPr lang="en-US" sz="2000" dirty="0">
                <a:solidFill>
                  <a:schemeClr val="bg1">
                    <a:lumMod val="50000"/>
                  </a:schemeClr>
                </a:solidFill>
              </a:rPr>
              <a:t>: 24.11.24 – 29.11.24</a:t>
            </a:r>
            <a:br>
              <a:rPr lang="en-US" sz="2000" dirty="0">
                <a:solidFill>
                  <a:schemeClr val="bg1">
                    <a:lumMod val="50000"/>
                  </a:schemeClr>
                </a:solidFill>
              </a:rPr>
            </a:br>
            <a:endParaRPr lang="en-US" sz="2400" dirty="0">
              <a:solidFill>
                <a:schemeClr val="bg1">
                  <a:lumMod val="50000"/>
                </a:schemeClr>
              </a:solidFill>
            </a:endParaRPr>
          </a:p>
        </p:txBody>
      </p:sp>
      <p:grpSp>
        <p:nvGrpSpPr>
          <p:cNvPr id="3" name="Group"/>
          <p:cNvGrpSpPr/>
          <p:nvPr/>
        </p:nvGrpSpPr>
        <p:grpSpPr>
          <a:xfrm>
            <a:off x="1" y="6144494"/>
            <a:ext cx="4722869" cy="704817"/>
            <a:chOff x="0" y="0"/>
            <a:chExt cx="10787300" cy="1361258"/>
          </a:xfrm>
        </p:grpSpPr>
        <p:sp>
          <p:nvSpPr>
            <p:cNvPr id="4" name="This project has received funding from the European Union’s Horizon Europe Research and Innovation programme under Grant Agreement No 101057511."/>
            <p:cNvSpPr txBox="1"/>
            <p:nvPr/>
          </p:nvSpPr>
          <p:spPr>
            <a:xfrm>
              <a:off x="2365024" y="1582"/>
              <a:ext cx="8422276" cy="135809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algn="just" defTabSz="584200">
                <a:lnSpc>
                  <a:spcPct val="110000"/>
                </a:lnSpc>
                <a:defRPr sz="2100" b="0" i="1">
                  <a:solidFill>
                    <a:srgbClr val="424242"/>
                  </a:solidFill>
                </a:defRPr>
              </a:lvl1pPr>
            </a:lstStyle>
            <a:p>
              <a:r>
                <a:rPr sz="1100" dirty="0"/>
                <a:t>This project has received funding from the European Union’s Horizon Europe Research and Innovation </a:t>
              </a:r>
              <a:r>
                <a:rPr sz="1100" dirty="0" err="1"/>
                <a:t>programme</a:t>
              </a:r>
              <a:r>
                <a:rPr sz="1100" dirty="0"/>
                <a:t> under Grant Agreement No 101057511.</a:t>
              </a:r>
            </a:p>
          </p:txBody>
        </p:sp>
        <p:pic>
          <p:nvPicPr>
            <p:cNvPr id="5" name="eu_flag.jpg" descr="eu_flag.jpg"/>
            <p:cNvPicPr>
              <a:picLocks noChangeAspect="1"/>
            </p:cNvPicPr>
            <p:nvPr/>
          </p:nvPicPr>
          <p:blipFill>
            <a:blip r:embed="rId2"/>
            <a:stretch>
              <a:fillRect/>
            </a:stretch>
          </p:blipFill>
          <p:spPr>
            <a:xfrm>
              <a:off x="0" y="0"/>
              <a:ext cx="2365024" cy="1361258"/>
            </a:xfrm>
            <a:prstGeom prst="rect">
              <a:avLst/>
            </a:prstGeom>
            <a:ln w="12700" cap="flat">
              <a:noFill/>
              <a:miter lim="400000"/>
            </a:ln>
            <a:effectLst/>
          </p:spPr>
        </p:pic>
      </p:grpSp>
      <p:pic>
        <p:nvPicPr>
          <p:cNvPr id="7" name="Picture 6">
            <a:extLst>
              <a:ext uri="{FF2B5EF4-FFF2-40B4-BE49-F238E27FC236}">
                <a16:creationId xmlns:a16="http://schemas.microsoft.com/office/drawing/2014/main" id="{F8A51E5F-6349-48B6-A33A-22A91D5AE628}"/>
              </a:ext>
            </a:extLst>
          </p:cNvPr>
          <p:cNvPicPr>
            <a:picLocks noChangeAspect="1"/>
          </p:cNvPicPr>
          <p:nvPr/>
        </p:nvPicPr>
        <p:blipFill>
          <a:blip r:embed="rId3"/>
          <a:stretch>
            <a:fillRect/>
          </a:stretch>
        </p:blipFill>
        <p:spPr>
          <a:xfrm>
            <a:off x="1" y="142153"/>
            <a:ext cx="3112966" cy="779866"/>
          </a:xfrm>
          <a:prstGeom prst="rect">
            <a:avLst/>
          </a:prstGeom>
        </p:spPr>
      </p:pic>
    </p:spTree>
    <p:extLst>
      <p:ext uri="{BB962C8B-B14F-4D97-AF65-F5344CB8AC3E}">
        <p14:creationId xmlns:p14="http://schemas.microsoft.com/office/powerpoint/2010/main" val="2566591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9E4FAC-9F6C-4910-93ED-AD5FF6FCDC12}"/>
              </a:ext>
            </a:extLst>
          </p:cNvPr>
          <p:cNvPicPr>
            <a:picLocks noChangeAspect="1"/>
          </p:cNvPicPr>
          <p:nvPr/>
        </p:nvPicPr>
        <p:blipFill>
          <a:blip r:embed="rId3"/>
          <a:stretch>
            <a:fillRect/>
          </a:stretch>
        </p:blipFill>
        <p:spPr>
          <a:xfrm>
            <a:off x="1333389" y="0"/>
            <a:ext cx="5555091" cy="3789680"/>
          </a:xfrm>
          <a:prstGeom prst="rect">
            <a:avLst/>
          </a:prstGeom>
        </p:spPr>
      </p:pic>
      <p:pic>
        <p:nvPicPr>
          <p:cNvPr id="6" name="Picture 5">
            <a:extLst>
              <a:ext uri="{FF2B5EF4-FFF2-40B4-BE49-F238E27FC236}">
                <a16:creationId xmlns:a16="http://schemas.microsoft.com/office/drawing/2014/main" id="{D077A978-E365-445A-A80B-ECFAA7E23A1E}"/>
              </a:ext>
            </a:extLst>
          </p:cNvPr>
          <p:cNvPicPr>
            <a:picLocks noChangeAspect="1"/>
          </p:cNvPicPr>
          <p:nvPr/>
        </p:nvPicPr>
        <p:blipFill>
          <a:blip r:embed="rId4"/>
          <a:stretch>
            <a:fillRect/>
          </a:stretch>
        </p:blipFill>
        <p:spPr>
          <a:xfrm>
            <a:off x="1438854" y="3806203"/>
            <a:ext cx="5344160" cy="2950197"/>
          </a:xfrm>
          <a:prstGeom prst="rect">
            <a:avLst/>
          </a:prstGeom>
        </p:spPr>
      </p:pic>
      <p:sp>
        <p:nvSpPr>
          <p:cNvPr id="9" name="TextBox 8">
            <a:extLst>
              <a:ext uri="{FF2B5EF4-FFF2-40B4-BE49-F238E27FC236}">
                <a16:creationId xmlns:a16="http://schemas.microsoft.com/office/drawing/2014/main" id="{0B2F5AE9-7388-45F9-8CD6-7EEF895D9C63}"/>
              </a:ext>
            </a:extLst>
          </p:cNvPr>
          <p:cNvSpPr txBox="1"/>
          <p:nvPr/>
        </p:nvSpPr>
        <p:spPr>
          <a:xfrm>
            <a:off x="0" y="270503"/>
            <a:ext cx="1911742" cy="369332"/>
          </a:xfrm>
          <a:prstGeom prst="rect">
            <a:avLst/>
          </a:prstGeom>
        </p:spPr>
        <p:txBody>
          <a:bodyPr vert="horz" wrap="none" lIns="91440" tIns="45720" rIns="91440" bIns="45720" rtlCol="0" anchor="t">
            <a:spAutoFit/>
          </a:bodyPr>
          <a:lstStyle/>
          <a:p>
            <a:pPr algn="l"/>
            <a:r>
              <a:rPr lang="en-GB" dirty="0"/>
              <a:t>Wednesday 27th</a:t>
            </a:r>
          </a:p>
        </p:txBody>
      </p:sp>
    </p:spTree>
    <p:extLst>
      <p:ext uri="{BB962C8B-B14F-4D97-AF65-F5344CB8AC3E}">
        <p14:creationId xmlns:p14="http://schemas.microsoft.com/office/powerpoint/2010/main" val="1422352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AFFF98-87A0-4753-927C-E8DC7E88D625}"/>
              </a:ext>
            </a:extLst>
          </p:cNvPr>
          <p:cNvPicPr>
            <a:picLocks noChangeAspect="1"/>
          </p:cNvPicPr>
          <p:nvPr/>
        </p:nvPicPr>
        <p:blipFill>
          <a:blip r:embed="rId3"/>
          <a:stretch>
            <a:fillRect/>
          </a:stretch>
        </p:blipFill>
        <p:spPr>
          <a:xfrm>
            <a:off x="1246295" y="0"/>
            <a:ext cx="7172960" cy="3670670"/>
          </a:xfrm>
          <a:prstGeom prst="rect">
            <a:avLst/>
          </a:prstGeom>
        </p:spPr>
      </p:pic>
      <p:pic>
        <p:nvPicPr>
          <p:cNvPr id="7" name="Picture 6">
            <a:extLst>
              <a:ext uri="{FF2B5EF4-FFF2-40B4-BE49-F238E27FC236}">
                <a16:creationId xmlns:a16="http://schemas.microsoft.com/office/drawing/2014/main" id="{47826C82-6CF7-4DFD-9268-28728B7121EF}"/>
              </a:ext>
            </a:extLst>
          </p:cNvPr>
          <p:cNvPicPr>
            <a:picLocks noChangeAspect="1"/>
          </p:cNvPicPr>
          <p:nvPr/>
        </p:nvPicPr>
        <p:blipFill>
          <a:blip r:embed="rId4"/>
          <a:stretch>
            <a:fillRect/>
          </a:stretch>
        </p:blipFill>
        <p:spPr>
          <a:xfrm>
            <a:off x="539645" y="3877268"/>
            <a:ext cx="8467724" cy="2500219"/>
          </a:xfrm>
          <a:prstGeom prst="rect">
            <a:avLst/>
          </a:prstGeom>
        </p:spPr>
      </p:pic>
      <p:sp>
        <p:nvSpPr>
          <p:cNvPr id="8" name="TextBox 7">
            <a:extLst>
              <a:ext uri="{FF2B5EF4-FFF2-40B4-BE49-F238E27FC236}">
                <a16:creationId xmlns:a16="http://schemas.microsoft.com/office/drawing/2014/main" id="{4C77A184-DB5C-4FB3-AA7D-45EF8E2AD575}"/>
              </a:ext>
            </a:extLst>
          </p:cNvPr>
          <p:cNvSpPr txBox="1"/>
          <p:nvPr/>
        </p:nvSpPr>
        <p:spPr>
          <a:xfrm>
            <a:off x="985520" y="4665713"/>
            <a:ext cx="8467724" cy="923330"/>
          </a:xfrm>
          <a:prstGeom prst="rect">
            <a:avLst/>
          </a:prstGeom>
        </p:spPr>
        <p:txBody>
          <a:bodyPr vert="horz" wrap="square" lIns="91440" tIns="45720" rIns="91440" bIns="45720" rtlCol="0" anchor="t">
            <a:spAutoFit/>
          </a:bodyPr>
          <a:lstStyle/>
          <a:p>
            <a:pPr algn="l"/>
            <a:r>
              <a:rPr lang="en-GB" b="1" dirty="0"/>
              <a:t>Bus departs Castle @ 12:30 -&gt; We may need to climb down… </a:t>
            </a:r>
          </a:p>
          <a:p>
            <a:pPr algn="l"/>
            <a:r>
              <a:rPr lang="en-GB" b="1" dirty="0"/>
              <a:t>Arrival back at Castle ~21:30 -&gt; We may need to climb back up…</a:t>
            </a:r>
          </a:p>
          <a:p>
            <a:pPr algn="l"/>
            <a:r>
              <a:rPr lang="en-GB" b="1" dirty="0"/>
              <a:t>There will be no lunch that day -&gt; prepare a sandwich at breakfast?</a:t>
            </a:r>
          </a:p>
        </p:txBody>
      </p:sp>
      <p:pic>
        <p:nvPicPr>
          <p:cNvPr id="10" name="Picture 9">
            <a:extLst>
              <a:ext uri="{FF2B5EF4-FFF2-40B4-BE49-F238E27FC236}">
                <a16:creationId xmlns:a16="http://schemas.microsoft.com/office/drawing/2014/main" id="{0A938F79-C4B7-4E46-8689-94C6CB4C364B}"/>
              </a:ext>
            </a:extLst>
          </p:cNvPr>
          <p:cNvPicPr>
            <a:picLocks noChangeAspect="1"/>
          </p:cNvPicPr>
          <p:nvPr/>
        </p:nvPicPr>
        <p:blipFill>
          <a:blip r:embed="rId5"/>
          <a:stretch>
            <a:fillRect/>
          </a:stretch>
        </p:blipFill>
        <p:spPr>
          <a:xfrm>
            <a:off x="348297" y="680496"/>
            <a:ext cx="8467725" cy="3209925"/>
          </a:xfrm>
          <a:prstGeom prst="rect">
            <a:avLst/>
          </a:prstGeom>
        </p:spPr>
      </p:pic>
      <p:sp>
        <p:nvSpPr>
          <p:cNvPr id="11" name="TextBox 10">
            <a:extLst>
              <a:ext uri="{FF2B5EF4-FFF2-40B4-BE49-F238E27FC236}">
                <a16:creationId xmlns:a16="http://schemas.microsoft.com/office/drawing/2014/main" id="{DDF8EE97-8D1A-4F21-9576-E3BAA3C95061}"/>
              </a:ext>
            </a:extLst>
          </p:cNvPr>
          <p:cNvSpPr txBox="1"/>
          <p:nvPr/>
        </p:nvSpPr>
        <p:spPr>
          <a:xfrm>
            <a:off x="0" y="207865"/>
            <a:ext cx="1659429" cy="369332"/>
          </a:xfrm>
          <a:prstGeom prst="rect">
            <a:avLst/>
          </a:prstGeom>
        </p:spPr>
        <p:txBody>
          <a:bodyPr vert="horz" wrap="none" lIns="91440" tIns="45720" rIns="91440" bIns="45720" rtlCol="0" anchor="t">
            <a:spAutoFit/>
          </a:bodyPr>
          <a:lstStyle/>
          <a:p>
            <a:pPr algn="l"/>
            <a:r>
              <a:rPr lang="en-GB" dirty="0"/>
              <a:t>Thursday 28th</a:t>
            </a:r>
          </a:p>
        </p:txBody>
      </p:sp>
    </p:spTree>
    <p:extLst>
      <p:ext uri="{BB962C8B-B14F-4D97-AF65-F5344CB8AC3E}">
        <p14:creationId xmlns:p14="http://schemas.microsoft.com/office/powerpoint/2010/main" val="89742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2D852F-3F6E-443A-B8D2-033E86F69797}"/>
              </a:ext>
            </a:extLst>
          </p:cNvPr>
          <p:cNvPicPr>
            <a:picLocks noChangeAspect="1"/>
          </p:cNvPicPr>
          <p:nvPr/>
        </p:nvPicPr>
        <p:blipFill>
          <a:blip r:embed="rId3"/>
          <a:stretch>
            <a:fillRect/>
          </a:stretch>
        </p:blipFill>
        <p:spPr>
          <a:xfrm>
            <a:off x="541867" y="1248707"/>
            <a:ext cx="7670800" cy="5229448"/>
          </a:xfrm>
          <a:prstGeom prst="rect">
            <a:avLst/>
          </a:prstGeom>
        </p:spPr>
      </p:pic>
      <p:sp>
        <p:nvSpPr>
          <p:cNvPr id="9" name="TextBox 8">
            <a:extLst>
              <a:ext uri="{FF2B5EF4-FFF2-40B4-BE49-F238E27FC236}">
                <a16:creationId xmlns:a16="http://schemas.microsoft.com/office/drawing/2014/main" id="{623FEB0F-E330-4FEA-AB4C-379F0F9F6FDF}"/>
              </a:ext>
            </a:extLst>
          </p:cNvPr>
          <p:cNvSpPr txBox="1"/>
          <p:nvPr/>
        </p:nvSpPr>
        <p:spPr>
          <a:xfrm>
            <a:off x="0" y="207865"/>
            <a:ext cx="1338828" cy="369332"/>
          </a:xfrm>
          <a:prstGeom prst="rect">
            <a:avLst/>
          </a:prstGeom>
        </p:spPr>
        <p:txBody>
          <a:bodyPr vert="horz" wrap="none" lIns="91440" tIns="45720" rIns="91440" bIns="45720" rtlCol="0" anchor="t">
            <a:spAutoFit/>
          </a:bodyPr>
          <a:lstStyle/>
          <a:p>
            <a:pPr algn="l"/>
            <a:r>
              <a:rPr lang="en-GB" dirty="0"/>
              <a:t>Friday 29th</a:t>
            </a:r>
          </a:p>
        </p:txBody>
      </p:sp>
    </p:spTree>
    <p:extLst>
      <p:ext uri="{BB962C8B-B14F-4D97-AF65-F5344CB8AC3E}">
        <p14:creationId xmlns:p14="http://schemas.microsoft.com/office/powerpoint/2010/main" val="1282532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8A03CDDE-8B94-459C-9FE7-403E0E12ABFB}"/>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A05BC6D9-379D-46B8-9E7C-14B2781E4AA7}"/>
              </a:ext>
            </a:extLst>
          </p:cNvPr>
          <p:cNvPicPr>
            <a:picLocks noChangeAspect="1"/>
          </p:cNvPicPr>
          <p:nvPr/>
        </p:nvPicPr>
        <p:blipFill>
          <a:blip r:embed="rId3"/>
          <a:stretch>
            <a:fillRect/>
          </a:stretch>
        </p:blipFill>
        <p:spPr>
          <a:xfrm>
            <a:off x="67734" y="1174752"/>
            <a:ext cx="9144000" cy="3333321"/>
          </a:xfrm>
          <a:prstGeom prst="rect">
            <a:avLst/>
          </a:prstGeom>
        </p:spPr>
      </p:pic>
      <p:sp>
        <p:nvSpPr>
          <p:cNvPr id="6" name="Title 14">
            <a:extLst>
              <a:ext uri="{FF2B5EF4-FFF2-40B4-BE49-F238E27FC236}">
                <a16:creationId xmlns:a16="http://schemas.microsoft.com/office/drawing/2014/main" id="{7FB79833-874C-4385-B716-E87B1774A7E2}"/>
              </a:ext>
            </a:extLst>
          </p:cNvPr>
          <p:cNvSpPr txBox="1">
            <a:spLocks/>
          </p:cNvSpPr>
          <p:nvPr/>
        </p:nvSpPr>
        <p:spPr>
          <a:xfrm>
            <a:off x="897082" y="3765103"/>
            <a:ext cx="8670636" cy="1918145"/>
          </a:xfrm>
          <a:prstGeom prst="rect">
            <a:avLst/>
          </a:prstGeom>
        </p:spPr>
        <p:txBody>
          <a:bodyPr vert="horz" lIns="91440" tIns="45720" rIns="91440" bIns="45720" rtlCol="0" anchor="b" anchorCtr="0">
            <a:normAutofit/>
          </a:bodyPr>
          <a:lstStyle>
            <a:lvl1pPr algn="l" defTabSz="457200" rtl="0" eaLnBrk="1" latinLnBrk="0" hangingPunct="1">
              <a:spcBef>
                <a:spcPct val="0"/>
              </a:spcBef>
              <a:buNone/>
              <a:defRPr sz="2400" b="1" kern="1200">
                <a:solidFill>
                  <a:srgbClr val="333333"/>
                </a:solidFill>
                <a:latin typeface="Arial"/>
                <a:ea typeface="+mj-ea"/>
                <a:cs typeface="Arial"/>
              </a:defRPr>
            </a:lvl1pPr>
          </a:lstStyle>
          <a:p>
            <a:r>
              <a:rPr lang="en-GB" b="0" dirty="0"/>
              <a:t>Antoine Lemasson; Adrien Matta; </a:t>
            </a:r>
            <a:r>
              <a:rPr lang="en-GB" b="0" dirty="0" err="1"/>
              <a:t>Jeremie</a:t>
            </a:r>
            <a:r>
              <a:rPr lang="en-GB" b="0" dirty="0"/>
              <a:t> Dudouet </a:t>
            </a:r>
          </a:p>
          <a:p>
            <a:r>
              <a:rPr lang="en-GB" b="0" dirty="0"/>
              <a:t> </a:t>
            </a:r>
          </a:p>
        </p:txBody>
      </p:sp>
    </p:spTree>
    <p:extLst>
      <p:ext uri="{BB962C8B-B14F-4D97-AF65-F5344CB8AC3E}">
        <p14:creationId xmlns:p14="http://schemas.microsoft.com/office/powerpoint/2010/main" val="213707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8A03CDDE-8B94-459C-9FE7-403E0E12ABFB}"/>
              </a:ext>
            </a:extLst>
          </p:cNvPr>
          <p:cNvSpPr>
            <a:spLocks noGrp="1"/>
          </p:cNvSpPr>
          <p:nvPr>
            <p:ph type="title"/>
          </p:nvPr>
        </p:nvSpPr>
        <p:spPr>
          <a:xfrm>
            <a:off x="239685" y="17335"/>
            <a:ext cx="5584535" cy="787557"/>
          </a:xfrm>
        </p:spPr>
        <p:txBody>
          <a:bodyPr/>
          <a:lstStyle/>
          <a:p>
            <a:r>
              <a:rPr lang="en-GB" dirty="0"/>
              <a:t>Forms to Sign</a:t>
            </a:r>
          </a:p>
        </p:txBody>
      </p:sp>
      <p:sp>
        <p:nvSpPr>
          <p:cNvPr id="8" name="Title 14">
            <a:extLst>
              <a:ext uri="{FF2B5EF4-FFF2-40B4-BE49-F238E27FC236}">
                <a16:creationId xmlns:a16="http://schemas.microsoft.com/office/drawing/2014/main" id="{9536760B-521D-4F1B-AE4F-FBAB6E2367CC}"/>
              </a:ext>
            </a:extLst>
          </p:cNvPr>
          <p:cNvSpPr txBox="1">
            <a:spLocks/>
          </p:cNvSpPr>
          <p:nvPr/>
        </p:nvSpPr>
        <p:spPr>
          <a:xfrm>
            <a:off x="236682" y="1438042"/>
            <a:ext cx="8670636" cy="1918145"/>
          </a:xfrm>
          <a:prstGeom prst="rect">
            <a:avLst/>
          </a:prstGeom>
        </p:spPr>
        <p:txBody>
          <a:bodyPr vert="horz" lIns="91440" tIns="45720" rIns="91440" bIns="45720" rtlCol="0" anchor="b" anchorCtr="0">
            <a:normAutofit fontScale="92500" lnSpcReduction="10000"/>
          </a:bodyPr>
          <a:lstStyle>
            <a:lvl1pPr algn="l" defTabSz="457200" rtl="0" eaLnBrk="1" latinLnBrk="0" hangingPunct="1">
              <a:spcBef>
                <a:spcPct val="0"/>
              </a:spcBef>
              <a:buNone/>
              <a:defRPr sz="2400" b="1" kern="1200">
                <a:solidFill>
                  <a:srgbClr val="333333"/>
                </a:solidFill>
                <a:latin typeface="Arial"/>
                <a:ea typeface="+mj-ea"/>
                <a:cs typeface="Arial"/>
              </a:defRPr>
            </a:lvl1pPr>
          </a:lstStyle>
          <a:p>
            <a:r>
              <a:rPr lang="en-GB" b="0" dirty="0"/>
              <a:t>Photo Consent Form – Do this now</a:t>
            </a:r>
          </a:p>
          <a:p>
            <a:endParaRPr lang="en-GB" b="0" dirty="0"/>
          </a:p>
          <a:p>
            <a:r>
              <a:rPr lang="en-GB" b="0" dirty="0"/>
              <a:t>Reimbursement forms – can be done until end of the week</a:t>
            </a:r>
          </a:p>
          <a:p>
            <a:endParaRPr lang="en-GB" b="0" dirty="0"/>
          </a:p>
          <a:p>
            <a:r>
              <a:rPr lang="en-GB" b="0" dirty="0"/>
              <a:t>Christine: Something I missed?</a:t>
            </a:r>
          </a:p>
          <a:p>
            <a:r>
              <a:rPr lang="en-GB" b="0" dirty="0"/>
              <a:t> </a:t>
            </a:r>
          </a:p>
        </p:txBody>
      </p:sp>
    </p:spTree>
    <p:extLst>
      <p:ext uri="{BB962C8B-B14F-4D97-AF65-F5344CB8AC3E}">
        <p14:creationId xmlns:p14="http://schemas.microsoft.com/office/powerpoint/2010/main" val="2109456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8044468C-9645-463F-90E7-B0666FF08B00}"/>
              </a:ext>
            </a:extLst>
          </p:cNvPr>
          <p:cNvSpPr txBox="1">
            <a:spLocks/>
          </p:cNvSpPr>
          <p:nvPr/>
        </p:nvSpPr>
        <p:spPr>
          <a:xfrm>
            <a:off x="234777" y="-60960"/>
            <a:ext cx="6253991" cy="1676400"/>
          </a:xfrm>
          <a:prstGeom prst="rect">
            <a:avLst/>
          </a:prstGeom>
        </p:spPr>
        <p:txBody>
          <a:bodyPr vert="horz" lIns="91440" tIns="45720" rIns="91440" bIns="45720" rtlCol="0" anchor="b" anchorCtr="0">
            <a:normAutofit/>
          </a:bodyPr>
          <a:lstStyle>
            <a:lvl1pPr algn="l" defTabSz="457200" rtl="0" eaLnBrk="1" latinLnBrk="0" hangingPunct="1">
              <a:spcBef>
                <a:spcPct val="0"/>
              </a:spcBef>
              <a:buNone/>
              <a:defRPr sz="2400" b="1" kern="1200">
                <a:solidFill>
                  <a:srgbClr val="333333"/>
                </a:solidFill>
                <a:latin typeface="Arial"/>
                <a:ea typeface="+mj-ea"/>
                <a:cs typeface="Arial"/>
              </a:defRPr>
            </a:lvl1pPr>
          </a:lstStyle>
          <a:p>
            <a:r>
              <a:rPr lang="en-US" dirty="0">
                <a:solidFill>
                  <a:schemeClr val="tx1"/>
                </a:solidFill>
              </a:rPr>
              <a:t>EURO-LABS Advanced Training</a:t>
            </a:r>
            <a:br>
              <a:rPr lang="en-US" dirty="0">
                <a:solidFill>
                  <a:schemeClr val="tx1"/>
                </a:solidFill>
              </a:rPr>
            </a:br>
            <a:r>
              <a:rPr lang="en-US" dirty="0">
                <a:solidFill>
                  <a:schemeClr val="bg1">
                    <a:lumMod val="50000"/>
                  </a:schemeClr>
                </a:solidFill>
              </a:rPr>
              <a:t>Open Science and Data Management</a:t>
            </a:r>
            <a:br>
              <a:rPr lang="en-US" dirty="0">
                <a:solidFill>
                  <a:schemeClr val="bg1">
                    <a:lumMod val="50000"/>
                  </a:schemeClr>
                </a:solidFill>
              </a:rPr>
            </a:br>
            <a:r>
              <a:rPr lang="en-US" sz="2000" dirty="0">
                <a:solidFill>
                  <a:schemeClr val="bg1">
                    <a:lumMod val="50000"/>
                  </a:schemeClr>
                </a:solidFill>
              </a:rPr>
              <a:t>Castle </a:t>
            </a:r>
            <a:r>
              <a:rPr lang="en-US" sz="2000" dirty="0" err="1">
                <a:solidFill>
                  <a:schemeClr val="bg1">
                    <a:lumMod val="50000"/>
                  </a:schemeClr>
                </a:solidFill>
              </a:rPr>
              <a:t>Ebernburg</a:t>
            </a:r>
            <a:r>
              <a:rPr lang="en-US" sz="2000" dirty="0">
                <a:solidFill>
                  <a:schemeClr val="bg1">
                    <a:lumMod val="50000"/>
                  </a:schemeClr>
                </a:solidFill>
              </a:rPr>
              <a:t>: 24.11.24 – 29.11.24</a:t>
            </a:r>
            <a:br>
              <a:rPr lang="en-US" sz="2000" dirty="0">
                <a:solidFill>
                  <a:schemeClr val="bg1">
                    <a:lumMod val="50000"/>
                  </a:schemeClr>
                </a:solidFill>
              </a:rPr>
            </a:br>
            <a:endParaRPr lang="en-US" dirty="0">
              <a:solidFill>
                <a:schemeClr val="bg1">
                  <a:lumMod val="50000"/>
                </a:schemeClr>
              </a:solidFill>
            </a:endParaRPr>
          </a:p>
        </p:txBody>
      </p:sp>
      <p:sp>
        <p:nvSpPr>
          <p:cNvPr id="5" name="Titel 1">
            <a:extLst>
              <a:ext uri="{FF2B5EF4-FFF2-40B4-BE49-F238E27FC236}">
                <a16:creationId xmlns:a16="http://schemas.microsoft.com/office/drawing/2014/main" id="{9B93EA90-AF2D-449E-B984-C24ED655B208}"/>
              </a:ext>
            </a:extLst>
          </p:cNvPr>
          <p:cNvSpPr txBox="1">
            <a:spLocks/>
          </p:cNvSpPr>
          <p:nvPr/>
        </p:nvSpPr>
        <p:spPr>
          <a:xfrm>
            <a:off x="2212590" y="5063251"/>
            <a:ext cx="6253991" cy="549344"/>
          </a:xfrm>
          <a:prstGeom prst="rect">
            <a:avLst/>
          </a:prstGeom>
        </p:spPr>
        <p:txBody>
          <a:bodyPr vert="horz" lIns="91440" tIns="45720" rIns="91440" bIns="45720" rtlCol="0" anchor="b" anchorCtr="0">
            <a:normAutofit/>
          </a:bodyPr>
          <a:lstStyle>
            <a:lvl1pPr algn="l" defTabSz="457200" rtl="0" eaLnBrk="1" latinLnBrk="0" hangingPunct="1">
              <a:spcBef>
                <a:spcPct val="0"/>
              </a:spcBef>
              <a:buNone/>
              <a:defRPr sz="2400" b="1" kern="1200">
                <a:solidFill>
                  <a:srgbClr val="333333"/>
                </a:solidFill>
                <a:latin typeface="Arial"/>
                <a:ea typeface="+mj-ea"/>
                <a:cs typeface="Arial"/>
              </a:defRPr>
            </a:lvl1pPr>
          </a:lstStyle>
          <a:p>
            <a:r>
              <a:rPr lang="en-US" dirty="0">
                <a:solidFill>
                  <a:schemeClr val="tx1"/>
                </a:solidFill>
              </a:rPr>
              <a:t>Most importantly: Enjoy yourself! </a:t>
            </a:r>
            <a:endParaRPr lang="en-US" dirty="0">
              <a:solidFill>
                <a:schemeClr val="bg1">
                  <a:lumMod val="50000"/>
                </a:schemeClr>
              </a:solidFill>
            </a:endParaRPr>
          </a:p>
        </p:txBody>
      </p:sp>
      <p:pic>
        <p:nvPicPr>
          <p:cNvPr id="6" name="Picture 5">
            <a:extLst>
              <a:ext uri="{FF2B5EF4-FFF2-40B4-BE49-F238E27FC236}">
                <a16:creationId xmlns:a16="http://schemas.microsoft.com/office/drawing/2014/main" id="{2627070D-5683-41D1-B787-4F326BD7E6E5}"/>
              </a:ext>
            </a:extLst>
          </p:cNvPr>
          <p:cNvPicPr>
            <a:picLocks noChangeAspect="1"/>
          </p:cNvPicPr>
          <p:nvPr/>
        </p:nvPicPr>
        <p:blipFill rotWithShape="1">
          <a:blip r:embed="rId3"/>
          <a:srcRect t="6143"/>
          <a:stretch/>
        </p:blipFill>
        <p:spPr>
          <a:xfrm>
            <a:off x="234777" y="1675898"/>
            <a:ext cx="4902412" cy="3039507"/>
          </a:xfrm>
          <a:prstGeom prst="rect">
            <a:avLst/>
          </a:prstGeom>
          <a:ln>
            <a:solidFill>
              <a:schemeClr val="bg1">
                <a:lumMod val="95000"/>
              </a:schemeClr>
            </a:solidFill>
          </a:ln>
        </p:spPr>
      </p:pic>
      <p:pic>
        <p:nvPicPr>
          <p:cNvPr id="7" name="Picture 6">
            <a:extLst>
              <a:ext uri="{FF2B5EF4-FFF2-40B4-BE49-F238E27FC236}">
                <a16:creationId xmlns:a16="http://schemas.microsoft.com/office/drawing/2014/main" id="{D9E40591-09E5-4990-B749-C0EC122E2388}"/>
              </a:ext>
            </a:extLst>
          </p:cNvPr>
          <p:cNvPicPr>
            <a:picLocks noChangeAspect="1"/>
          </p:cNvPicPr>
          <p:nvPr/>
        </p:nvPicPr>
        <p:blipFill>
          <a:blip r:embed="rId4"/>
          <a:stretch>
            <a:fillRect/>
          </a:stretch>
        </p:blipFill>
        <p:spPr>
          <a:xfrm>
            <a:off x="6001295" y="896032"/>
            <a:ext cx="3112966" cy="779866"/>
          </a:xfrm>
          <a:prstGeom prst="rect">
            <a:avLst/>
          </a:prstGeom>
        </p:spPr>
      </p:pic>
      <p:sp>
        <p:nvSpPr>
          <p:cNvPr id="8" name="Titel 1">
            <a:extLst>
              <a:ext uri="{FF2B5EF4-FFF2-40B4-BE49-F238E27FC236}">
                <a16:creationId xmlns:a16="http://schemas.microsoft.com/office/drawing/2014/main" id="{9725EB44-482C-42C1-9CF4-6E773B8DA220}"/>
              </a:ext>
            </a:extLst>
          </p:cNvPr>
          <p:cNvSpPr txBox="1">
            <a:spLocks/>
          </p:cNvSpPr>
          <p:nvPr/>
        </p:nvSpPr>
        <p:spPr>
          <a:xfrm>
            <a:off x="5877143" y="2298416"/>
            <a:ext cx="3361267" cy="549344"/>
          </a:xfrm>
          <a:prstGeom prst="rect">
            <a:avLst/>
          </a:prstGeom>
        </p:spPr>
        <p:txBody>
          <a:bodyPr vert="horz" lIns="91440" tIns="45720" rIns="91440" bIns="45720" rtlCol="0" anchor="b" anchorCtr="0">
            <a:normAutofit fontScale="92500"/>
          </a:bodyPr>
          <a:lstStyle>
            <a:lvl1pPr algn="l" defTabSz="457200" rtl="0" eaLnBrk="1" latinLnBrk="0" hangingPunct="1">
              <a:spcBef>
                <a:spcPct val="0"/>
              </a:spcBef>
              <a:buNone/>
              <a:defRPr sz="2400" b="1" kern="1200">
                <a:solidFill>
                  <a:srgbClr val="333333"/>
                </a:solidFill>
                <a:latin typeface="Arial"/>
                <a:ea typeface="+mj-ea"/>
                <a:cs typeface="Arial"/>
              </a:defRPr>
            </a:lvl1pPr>
          </a:lstStyle>
          <a:p>
            <a:r>
              <a:rPr lang="en-US" dirty="0">
                <a:solidFill>
                  <a:schemeClr val="tx1"/>
                </a:solidFill>
              </a:rPr>
              <a:t>Thanks to these guys!</a:t>
            </a:r>
            <a:endParaRPr lang="en-US" dirty="0">
              <a:solidFill>
                <a:schemeClr val="bg1">
                  <a:lumMod val="50000"/>
                </a:schemeClr>
              </a:solidFill>
            </a:endParaRPr>
          </a:p>
        </p:txBody>
      </p:sp>
      <p:sp>
        <p:nvSpPr>
          <p:cNvPr id="2" name="Arrow: Up 1">
            <a:extLst>
              <a:ext uri="{FF2B5EF4-FFF2-40B4-BE49-F238E27FC236}">
                <a16:creationId xmlns:a16="http://schemas.microsoft.com/office/drawing/2014/main" id="{4C7199A6-3BFB-46B0-BCA4-342DB5522275}"/>
              </a:ext>
            </a:extLst>
          </p:cNvPr>
          <p:cNvSpPr/>
          <p:nvPr/>
        </p:nvSpPr>
        <p:spPr>
          <a:xfrm>
            <a:off x="7244511" y="1805932"/>
            <a:ext cx="626533" cy="543560"/>
          </a:xfrm>
          <a:prstGeom prst="upArrow">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0" name="Titel 1">
            <a:extLst>
              <a:ext uri="{FF2B5EF4-FFF2-40B4-BE49-F238E27FC236}">
                <a16:creationId xmlns:a16="http://schemas.microsoft.com/office/drawing/2014/main" id="{77A747E0-AC54-4D5C-8A72-3B73734B9032}"/>
              </a:ext>
            </a:extLst>
          </p:cNvPr>
          <p:cNvSpPr txBox="1">
            <a:spLocks/>
          </p:cNvSpPr>
          <p:nvPr/>
        </p:nvSpPr>
        <p:spPr>
          <a:xfrm>
            <a:off x="2212589" y="5925720"/>
            <a:ext cx="6253991" cy="549344"/>
          </a:xfrm>
          <a:prstGeom prst="rect">
            <a:avLst/>
          </a:prstGeom>
        </p:spPr>
        <p:txBody>
          <a:bodyPr vert="horz" lIns="91440" tIns="45720" rIns="91440" bIns="45720" rtlCol="0" anchor="b" anchorCtr="0">
            <a:normAutofit/>
          </a:bodyPr>
          <a:lstStyle>
            <a:lvl1pPr algn="l" defTabSz="457200" rtl="0" eaLnBrk="1" latinLnBrk="0" hangingPunct="1">
              <a:spcBef>
                <a:spcPct val="0"/>
              </a:spcBef>
              <a:buNone/>
              <a:defRPr sz="2400" b="1" kern="1200">
                <a:solidFill>
                  <a:srgbClr val="333333"/>
                </a:solidFill>
                <a:latin typeface="Arial"/>
                <a:ea typeface="+mj-ea"/>
                <a:cs typeface="Arial"/>
              </a:defRPr>
            </a:lvl1pPr>
          </a:lstStyle>
          <a:p>
            <a:r>
              <a:rPr lang="en-US" dirty="0">
                <a:solidFill>
                  <a:schemeClr val="tx1"/>
                </a:solidFill>
              </a:rPr>
              <a:t>Now: Shortly introduce yourselves</a:t>
            </a:r>
            <a:endParaRPr lang="en-US" dirty="0">
              <a:solidFill>
                <a:schemeClr val="bg1">
                  <a:lumMod val="50000"/>
                </a:schemeClr>
              </a:solidFill>
            </a:endParaRPr>
          </a:p>
        </p:txBody>
      </p:sp>
    </p:spTree>
    <p:extLst>
      <p:ext uri="{BB962C8B-B14F-4D97-AF65-F5344CB8AC3E}">
        <p14:creationId xmlns:p14="http://schemas.microsoft.com/office/powerpoint/2010/main" val="4206400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EURO-LABS</a:t>
            </a:r>
          </a:p>
        </p:txBody>
      </p:sp>
      <p:sp>
        <p:nvSpPr>
          <p:cNvPr id="4" name="Inhaltsplatzhalter 2"/>
          <p:cNvSpPr txBox="1">
            <a:spLocks/>
          </p:cNvSpPr>
          <p:nvPr/>
        </p:nvSpPr>
        <p:spPr>
          <a:xfrm>
            <a:off x="-49880" y="1209046"/>
            <a:ext cx="7283507" cy="316093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FDBB63"/>
              </a:buClr>
              <a:buFont typeface="Wingdings" charset="2"/>
              <a:buChar char="§"/>
              <a:defRPr sz="2400" kern="1200">
                <a:solidFill>
                  <a:srgbClr val="333333"/>
                </a:solidFill>
                <a:latin typeface="Arial"/>
                <a:ea typeface="+mn-ea"/>
                <a:cs typeface="Arial"/>
              </a:defRPr>
            </a:lvl1pPr>
            <a:lvl2pPr marL="742950" indent="-285750" algn="l" defTabSz="457200" rtl="0" eaLnBrk="1" latinLnBrk="0" hangingPunct="1">
              <a:spcBef>
                <a:spcPct val="20000"/>
              </a:spcBef>
              <a:buClr>
                <a:srgbClr val="FDBB63"/>
              </a:buClr>
              <a:buFont typeface="Wingdings" charset="2"/>
              <a:buChar char="§"/>
              <a:defRPr sz="2000" kern="1200">
                <a:solidFill>
                  <a:srgbClr val="333333"/>
                </a:solidFill>
                <a:latin typeface="Arial"/>
                <a:ea typeface="+mn-ea"/>
                <a:cs typeface="Arial"/>
              </a:defRPr>
            </a:lvl2pPr>
            <a:lvl3pPr marL="1143000" indent="-228600" algn="l" defTabSz="457200" rtl="0" eaLnBrk="1" latinLnBrk="0" hangingPunct="1">
              <a:spcBef>
                <a:spcPct val="20000"/>
              </a:spcBef>
              <a:buClr>
                <a:srgbClr val="FDBB63"/>
              </a:buClr>
              <a:buFont typeface="Wingdings" charset="2"/>
              <a:buChar char="§"/>
              <a:defRPr sz="1800" kern="1200">
                <a:solidFill>
                  <a:srgbClr val="333333"/>
                </a:solidFill>
                <a:latin typeface="Arial"/>
                <a:ea typeface="+mn-ea"/>
                <a:cs typeface="Arial"/>
              </a:defRPr>
            </a:lvl3pPr>
            <a:lvl4pPr marL="1600200" indent="-228600" algn="l" defTabSz="457200" rtl="0" eaLnBrk="1" latinLnBrk="0" hangingPunct="1">
              <a:spcBef>
                <a:spcPct val="20000"/>
              </a:spcBef>
              <a:buClr>
                <a:srgbClr val="FDBB63"/>
              </a:buClr>
              <a:buFont typeface="Wingdings" charset="2"/>
              <a:buChar char="§"/>
              <a:defRPr sz="1600" kern="1200">
                <a:solidFill>
                  <a:srgbClr val="333333"/>
                </a:solidFill>
                <a:latin typeface="Arial"/>
                <a:ea typeface="+mn-ea"/>
                <a:cs typeface="Arial"/>
              </a:defRPr>
            </a:lvl4pPr>
            <a:lvl5pPr marL="2057400" indent="-228600" algn="l" defTabSz="457200" rtl="0" eaLnBrk="1" latinLnBrk="0" hangingPunct="1">
              <a:spcBef>
                <a:spcPct val="20000"/>
              </a:spcBef>
              <a:buClr>
                <a:srgbClr val="FDBB63"/>
              </a:buClr>
              <a:buFont typeface="Wingdings" charset="2"/>
              <a:buChar char="§"/>
              <a:defRPr sz="1400" kern="1200">
                <a:solidFill>
                  <a:srgbClr val="333333"/>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US" sz="1600" b="1" dirty="0"/>
              <a:t>Goals: </a:t>
            </a:r>
          </a:p>
          <a:p>
            <a:pPr lvl="1" algn="just"/>
            <a:r>
              <a:rPr lang="en-US" sz="1600" dirty="0"/>
              <a:t>Providing efficient access to the available resources to a large fraction of </a:t>
            </a:r>
            <a:r>
              <a:rPr lang="en-US" sz="1600" b="1" dirty="0" err="1"/>
              <a:t>EURO</a:t>
            </a:r>
            <a:r>
              <a:rPr lang="en-US" sz="1600" dirty="0" err="1"/>
              <a:t>pean</a:t>
            </a:r>
            <a:r>
              <a:rPr lang="en-US" sz="1600" dirty="0"/>
              <a:t> </a:t>
            </a:r>
            <a:r>
              <a:rPr lang="en-US" sz="1600" b="1" dirty="0"/>
              <a:t>L</a:t>
            </a:r>
            <a:r>
              <a:rPr lang="en-US" sz="1600" dirty="0"/>
              <a:t>aboratories for </a:t>
            </a:r>
            <a:r>
              <a:rPr lang="en-US" sz="1600" b="1" dirty="0"/>
              <a:t>A</a:t>
            </a:r>
            <a:r>
              <a:rPr lang="en-US" sz="1600" dirty="0"/>
              <a:t>ccelerator </a:t>
            </a:r>
            <a:r>
              <a:rPr lang="en-US" sz="1600" b="1" dirty="0"/>
              <a:t>B</a:t>
            </a:r>
            <a:r>
              <a:rPr lang="en-US" sz="1600" dirty="0"/>
              <a:t>ased </a:t>
            </a:r>
            <a:r>
              <a:rPr lang="en-US" sz="1600" b="1" dirty="0"/>
              <a:t>S</a:t>
            </a:r>
            <a:r>
              <a:rPr lang="en-US" sz="1600" dirty="0"/>
              <a:t>ciences (</a:t>
            </a:r>
            <a:r>
              <a:rPr lang="en-US" sz="1600" b="1" dirty="0"/>
              <a:t>EURO-LABS</a:t>
            </a:r>
            <a:r>
              <a:rPr lang="en-US" sz="1600" dirty="0"/>
              <a:t>)</a:t>
            </a:r>
          </a:p>
          <a:p>
            <a:pPr lvl="1" algn="just"/>
            <a:r>
              <a:rPr lang="en-US" sz="1600" dirty="0"/>
              <a:t>Bringing together the three communities engaged in Nuclear Physics, Accelerator and Detector technology for High Energy Physics</a:t>
            </a:r>
          </a:p>
          <a:p>
            <a:pPr lvl="1" algn="just"/>
            <a:r>
              <a:rPr lang="en-US" sz="1600" dirty="0"/>
              <a:t>Allowing a synergic implementation of best practices for data management and activities relating to targeted service improvements at these RIs</a:t>
            </a:r>
          </a:p>
          <a:p>
            <a:pPr lvl="1" algn="just"/>
            <a:r>
              <a:rPr lang="en-US" sz="1600" dirty="0"/>
              <a:t>Creating synergies and collaborations between the RIs of the Nuclear and High Energy communities</a:t>
            </a:r>
          </a:p>
          <a:p>
            <a:pPr lvl="1" algn="just"/>
            <a:r>
              <a:rPr lang="en-US" sz="1600" dirty="0"/>
              <a:t>Enhancing Europe's potential</a:t>
            </a:r>
          </a:p>
          <a:p>
            <a:pPr indent="-285750" algn="just"/>
            <a:r>
              <a:rPr lang="en-US" sz="1600" dirty="0">
                <a:hlinkClick r:id="rId2"/>
              </a:rPr>
              <a:t>https://web.infn.it/EURO-LABS/</a:t>
            </a:r>
            <a:endParaRPr lang="en-US" sz="1600" dirty="0"/>
          </a:p>
        </p:txBody>
      </p:sp>
      <p:pic>
        <p:nvPicPr>
          <p:cNvPr id="5" name="Grafik 4"/>
          <p:cNvPicPr>
            <a:picLocks noChangeAspect="1"/>
          </p:cNvPicPr>
          <p:nvPr/>
        </p:nvPicPr>
        <p:blipFill rotWithShape="1">
          <a:blip r:embed="rId3">
            <a:extLst>
              <a:ext uri="{28A0092B-C50C-407E-A947-70E740481C1C}">
                <a14:useLocalDpi xmlns:a14="http://schemas.microsoft.com/office/drawing/2010/main" val="0"/>
              </a:ext>
            </a:extLst>
          </a:blip>
          <a:srcRect t="2607"/>
          <a:stretch/>
        </p:blipFill>
        <p:spPr>
          <a:xfrm>
            <a:off x="7233627" y="1583884"/>
            <a:ext cx="1784840" cy="1939437"/>
          </a:xfrm>
          <a:prstGeom prst="rect">
            <a:avLst/>
          </a:prstGeom>
        </p:spPr>
      </p:pic>
      <p:grpSp>
        <p:nvGrpSpPr>
          <p:cNvPr id="7" name="Group"/>
          <p:cNvGrpSpPr/>
          <p:nvPr/>
        </p:nvGrpSpPr>
        <p:grpSpPr bwMode="auto">
          <a:xfrm>
            <a:off x="556686" y="5567602"/>
            <a:ext cx="2951543" cy="680631"/>
            <a:chOff x="-631340" y="0"/>
            <a:chExt cx="9628724" cy="1361258"/>
          </a:xfrm>
        </p:grpSpPr>
        <p:sp>
          <p:nvSpPr>
            <p:cNvPr id="8" name="This project has received funding from the European Union’s Horizon Europe Research and Innovation programme under Grant Agreement No 101057511."/>
            <p:cNvSpPr txBox="1"/>
            <p:nvPr/>
          </p:nvSpPr>
          <p:spPr bwMode="auto">
            <a:xfrm>
              <a:off x="2365024" y="1582"/>
              <a:ext cx="6632360" cy="1358095"/>
            </a:xfrm>
            <a:prstGeom prst="rect">
              <a:avLst/>
            </a:prstGeom>
            <a:noFill/>
            <a:ln w="12700" cap="flat">
              <a:noFill/>
              <a:miter lim="400000"/>
            </a:ln>
            <a:effectLst/>
          </p:spPr>
          <p:txBody>
            <a:bodyPr wrap="square" lIns="50800" tIns="50800" rIns="50800" bIns="50800" numCol="1" anchor="ctr">
              <a:noAutofit/>
            </a:bodyPr>
            <a:lstStyle>
              <a:lvl1pPr algn="just" defTabSz="584200">
                <a:lnSpc>
                  <a:spcPct val="110000"/>
                </a:lnSpc>
                <a:defRPr sz="2100" b="0" i="1">
                  <a:solidFill>
                    <a:srgbClr val="424242"/>
                  </a:solidFill>
                </a:defRPr>
              </a:lvl1pPr>
            </a:lstStyle>
            <a:p>
              <a:pPr>
                <a:defRPr/>
              </a:pPr>
              <a:r>
                <a:rPr sz="788" dirty="0"/>
                <a:t>This project has received funding from the European Union’s Horizon Europe Research and Innovation </a:t>
              </a:r>
              <a:r>
                <a:rPr sz="788" dirty="0" err="1"/>
                <a:t>programme</a:t>
              </a:r>
              <a:r>
                <a:rPr sz="788" dirty="0"/>
                <a:t> under Grant Agreement No 101057511.</a:t>
              </a:r>
            </a:p>
          </p:txBody>
        </p:sp>
        <p:pic>
          <p:nvPicPr>
            <p:cNvPr id="9" name="eu_flag.jpg" descr="eu_flag.jpg"/>
            <p:cNvPicPr>
              <a:picLocks noChangeAspect="1"/>
            </p:cNvPicPr>
            <p:nvPr/>
          </p:nvPicPr>
          <p:blipFill>
            <a:blip r:embed="rId4"/>
            <a:stretch/>
          </p:blipFill>
          <p:spPr bwMode="auto">
            <a:xfrm>
              <a:off x="-631340" y="0"/>
              <a:ext cx="2996367" cy="1361258"/>
            </a:xfrm>
            <a:prstGeom prst="rect">
              <a:avLst/>
            </a:prstGeom>
            <a:ln w="12700" cap="flat">
              <a:noFill/>
              <a:miter lim="400000"/>
            </a:ln>
            <a:effectLst/>
          </p:spPr>
        </p:pic>
      </p:grpSp>
      <p:pic>
        <p:nvPicPr>
          <p:cNvPr id="3" name="Grafik 2"/>
          <p:cNvPicPr>
            <a:picLocks noChangeAspect="1"/>
          </p:cNvPicPr>
          <p:nvPr/>
        </p:nvPicPr>
        <p:blipFill>
          <a:blip r:embed="rId5"/>
          <a:stretch>
            <a:fillRect/>
          </a:stretch>
        </p:blipFill>
        <p:spPr>
          <a:xfrm>
            <a:off x="4424130" y="3950244"/>
            <a:ext cx="4594337" cy="2583992"/>
          </a:xfrm>
          <a:prstGeom prst="rect">
            <a:avLst/>
          </a:prstGeom>
        </p:spPr>
      </p:pic>
    </p:spTree>
    <p:extLst>
      <p:ext uri="{BB962C8B-B14F-4D97-AF65-F5344CB8AC3E}">
        <p14:creationId xmlns:p14="http://schemas.microsoft.com/office/powerpoint/2010/main" val="4232891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WP5: </a:t>
            </a:r>
            <a:r>
              <a:rPr lang="en-US" dirty="0"/>
              <a:t>Open, Diverse and Inclusive Science</a:t>
            </a:r>
            <a:endParaRPr lang="de-DE" dirty="0"/>
          </a:p>
        </p:txBody>
      </p:sp>
      <p:sp>
        <p:nvSpPr>
          <p:cNvPr id="7" name="TextBox 1">
            <a:extLst>
              <a:ext uri="{FF2B5EF4-FFF2-40B4-BE49-F238E27FC236}">
                <a16:creationId xmlns:a16="http://schemas.microsoft.com/office/drawing/2014/main" id="{643C4FDA-F631-6248-AFA6-541E033D247C}"/>
              </a:ext>
            </a:extLst>
          </p:cNvPr>
          <p:cNvSpPr txBox="1"/>
          <p:nvPr/>
        </p:nvSpPr>
        <p:spPr>
          <a:xfrm>
            <a:off x="2599204" y="5762008"/>
            <a:ext cx="1745671" cy="553998"/>
          </a:xfrm>
          <a:prstGeom prst="rect">
            <a:avLst/>
          </a:prstGeom>
          <a:noFill/>
        </p:spPr>
        <p:txBody>
          <a:bodyPr wrap="none" lIns="0" tIns="0" rIns="0" bIns="0" rtlCol="0">
            <a:spAutoFit/>
          </a:bodyPr>
          <a:lstStyle/>
          <a:p>
            <a:pPr algn="ctr"/>
            <a:r>
              <a:rPr lang="en-GB" dirty="0">
                <a:latin typeface="Times" pitchFamily="2" charset="0"/>
              </a:rPr>
              <a:t>Antoine </a:t>
            </a:r>
            <a:r>
              <a:rPr lang="en-GB" dirty="0" err="1">
                <a:latin typeface="Times" pitchFamily="2" charset="0"/>
              </a:rPr>
              <a:t>Lemasson</a:t>
            </a:r>
            <a:endParaRPr lang="en-GB" dirty="0">
              <a:latin typeface="Times" pitchFamily="2" charset="0"/>
            </a:endParaRPr>
          </a:p>
          <a:p>
            <a:pPr algn="ctr"/>
            <a:r>
              <a:rPr lang="en-GB" dirty="0">
                <a:latin typeface="Times" pitchFamily="2" charset="0"/>
              </a:rPr>
              <a:t>(</a:t>
            </a:r>
            <a:r>
              <a:rPr lang="en-GB" dirty="0" err="1">
                <a:latin typeface="Times" pitchFamily="2" charset="0"/>
              </a:rPr>
              <a:t>Ganil</a:t>
            </a:r>
            <a:r>
              <a:rPr lang="en-GB" dirty="0">
                <a:latin typeface="Times" pitchFamily="2" charset="0"/>
              </a:rPr>
              <a:t>)</a:t>
            </a:r>
          </a:p>
        </p:txBody>
      </p:sp>
      <p:sp>
        <p:nvSpPr>
          <p:cNvPr id="9" name="Rectangle 13">
            <a:extLst>
              <a:ext uri="{FF2B5EF4-FFF2-40B4-BE49-F238E27FC236}">
                <a16:creationId xmlns:a16="http://schemas.microsoft.com/office/drawing/2014/main" id="{916B19B7-B659-234E-B285-8C145BA8A82B}"/>
              </a:ext>
            </a:extLst>
          </p:cNvPr>
          <p:cNvSpPr/>
          <p:nvPr/>
        </p:nvSpPr>
        <p:spPr>
          <a:xfrm>
            <a:off x="6941181" y="5718792"/>
            <a:ext cx="1518877" cy="646331"/>
          </a:xfrm>
          <a:prstGeom prst="rect">
            <a:avLst/>
          </a:prstGeom>
        </p:spPr>
        <p:txBody>
          <a:bodyPr wrap="none">
            <a:spAutoFit/>
          </a:bodyPr>
          <a:lstStyle/>
          <a:p>
            <a:pPr algn="ctr"/>
            <a:r>
              <a:rPr lang="en-GB" dirty="0">
                <a:latin typeface="Times" pitchFamily="2" charset="0"/>
              </a:rPr>
              <a:t>Livius Trache </a:t>
            </a:r>
          </a:p>
          <a:p>
            <a:pPr algn="ctr"/>
            <a:r>
              <a:rPr lang="en-GB" dirty="0">
                <a:latin typeface="Times" pitchFamily="2" charset="0"/>
              </a:rPr>
              <a:t>IFIN-HH</a:t>
            </a:r>
          </a:p>
        </p:txBody>
      </p:sp>
      <p:sp>
        <p:nvSpPr>
          <p:cNvPr id="10" name="Rectangle 14">
            <a:extLst>
              <a:ext uri="{FF2B5EF4-FFF2-40B4-BE49-F238E27FC236}">
                <a16:creationId xmlns:a16="http://schemas.microsoft.com/office/drawing/2014/main" id="{F57BA6FF-6B50-F74A-AC79-C9BF14F8C721}"/>
              </a:ext>
            </a:extLst>
          </p:cNvPr>
          <p:cNvSpPr/>
          <p:nvPr/>
        </p:nvSpPr>
        <p:spPr>
          <a:xfrm>
            <a:off x="4079095" y="5992840"/>
            <a:ext cx="3198376" cy="646331"/>
          </a:xfrm>
          <a:prstGeom prst="rect">
            <a:avLst/>
          </a:prstGeom>
        </p:spPr>
        <p:txBody>
          <a:bodyPr wrap="none">
            <a:spAutoFit/>
          </a:bodyPr>
          <a:lstStyle/>
          <a:p>
            <a:pPr algn="ctr"/>
            <a:r>
              <a:rPr lang="en-GB" dirty="0">
                <a:latin typeface="Times" pitchFamily="2" charset="0"/>
              </a:rPr>
              <a:t>Sabrina Appel Sandrine </a:t>
            </a:r>
            <a:r>
              <a:rPr lang="en-GB" dirty="0" err="1">
                <a:latin typeface="Times" pitchFamily="2" charset="0"/>
              </a:rPr>
              <a:t>Dobosz</a:t>
            </a:r>
            <a:r>
              <a:rPr lang="en-GB" dirty="0">
                <a:latin typeface="Times" pitchFamily="2" charset="0"/>
              </a:rPr>
              <a:t> </a:t>
            </a:r>
          </a:p>
          <a:p>
            <a:pPr algn="ctr"/>
            <a:r>
              <a:rPr lang="en-GB" dirty="0">
                <a:latin typeface="Times" pitchFamily="2" charset="0"/>
              </a:rPr>
              <a:t>(GSI)                 (CEA)</a:t>
            </a:r>
          </a:p>
        </p:txBody>
      </p:sp>
      <p:sp>
        <p:nvSpPr>
          <p:cNvPr id="11" name="Rectangle 15">
            <a:extLst>
              <a:ext uri="{FF2B5EF4-FFF2-40B4-BE49-F238E27FC236}">
                <a16:creationId xmlns:a16="http://schemas.microsoft.com/office/drawing/2014/main" id="{388B818E-C6FA-4B4E-821B-A6E486A26DC5}"/>
              </a:ext>
            </a:extLst>
          </p:cNvPr>
          <p:cNvSpPr/>
          <p:nvPr/>
        </p:nvSpPr>
        <p:spPr>
          <a:xfrm>
            <a:off x="529725" y="5715842"/>
            <a:ext cx="1851789" cy="646331"/>
          </a:xfrm>
          <a:prstGeom prst="rect">
            <a:avLst/>
          </a:prstGeom>
        </p:spPr>
        <p:txBody>
          <a:bodyPr wrap="none">
            <a:spAutoFit/>
          </a:bodyPr>
          <a:lstStyle/>
          <a:p>
            <a:pPr algn="ctr"/>
            <a:r>
              <a:rPr lang="en-GB" dirty="0">
                <a:latin typeface="Times" pitchFamily="2" charset="0"/>
              </a:rPr>
              <a:t>Paolo Giacomelli </a:t>
            </a:r>
          </a:p>
          <a:p>
            <a:pPr algn="ctr"/>
            <a:r>
              <a:rPr lang="en-GB" dirty="0">
                <a:latin typeface="Times" pitchFamily="2" charset="0"/>
              </a:rPr>
              <a:t>(IFIN)</a:t>
            </a:r>
          </a:p>
        </p:txBody>
      </p:sp>
      <p:pic>
        <p:nvPicPr>
          <p:cNvPr id="12" name="Imagen 4">
            <a:extLst>
              <a:ext uri="{FF2B5EF4-FFF2-40B4-BE49-F238E27FC236}">
                <a16:creationId xmlns:a16="http://schemas.microsoft.com/office/drawing/2014/main" id="{E6F6B71A-1988-3157-0129-DDE037E501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8213" y="4298434"/>
            <a:ext cx="1463573" cy="1463573"/>
          </a:xfrm>
          <a:prstGeom prst="rect">
            <a:avLst/>
          </a:prstGeom>
        </p:spPr>
      </p:pic>
      <p:pic>
        <p:nvPicPr>
          <p:cNvPr id="13" name="Imagen 6">
            <a:extLst>
              <a:ext uri="{FF2B5EF4-FFF2-40B4-BE49-F238E27FC236}">
                <a16:creationId xmlns:a16="http://schemas.microsoft.com/office/drawing/2014/main" id="{459E9011-E72F-4D1F-7C89-375A5205C1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5355" y="4296059"/>
            <a:ext cx="1081755" cy="1470077"/>
          </a:xfrm>
          <a:prstGeom prst="rect">
            <a:avLst/>
          </a:prstGeom>
        </p:spPr>
      </p:pic>
      <p:pic>
        <p:nvPicPr>
          <p:cNvPr id="14" name="Imagen 8">
            <a:extLst>
              <a:ext uri="{FF2B5EF4-FFF2-40B4-BE49-F238E27FC236}">
                <a16:creationId xmlns:a16="http://schemas.microsoft.com/office/drawing/2014/main" id="{43EF5B25-9344-0C3F-7827-C243F98B374D}"/>
              </a:ext>
            </a:extLst>
          </p:cNvPr>
          <p:cNvPicPr>
            <a:picLocks noChangeAspect="1"/>
          </p:cNvPicPr>
          <p:nvPr/>
        </p:nvPicPr>
        <p:blipFill rotWithShape="1">
          <a:blip r:embed="rId4">
            <a:extLst>
              <a:ext uri="{28A0092B-C50C-407E-A947-70E740481C1C}">
                <a14:useLocalDpi xmlns:a14="http://schemas.microsoft.com/office/drawing/2010/main" val="0"/>
              </a:ext>
            </a:extLst>
          </a:blip>
          <a:srcRect r="8719"/>
          <a:stretch/>
        </p:blipFill>
        <p:spPr>
          <a:xfrm>
            <a:off x="5600291" y="4298435"/>
            <a:ext cx="1257709" cy="1467701"/>
          </a:xfrm>
          <a:prstGeom prst="rect">
            <a:avLst/>
          </a:prstGeom>
        </p:spPr>
      </p:pic>
      <p:pic>
        <p:nvPicPr>
          <p:cNvPr id="15" name="Imagen 19">
            <a:extLst>
              <a:ext uri="{FF2B5EF4-FFF2-40B4-BE49-F238E27FC236}">
                <a16:creationId xmlns:a16="http://schemas.microsoft.com/office/drawing/2014/main" id="{35FD1C07-4B6B-FEFB-DCED-37CDDCB6F39E}"/>
              </a:ext>
            </a:extLst>
          </p:cNvPr>
          <p:cNvPicPr>
            <a:picLocks noChangeAspect="1"/>
          </p:cNvPicPr>
          <p:nvPr/>
        </p:nvPicPr>
        <p:blipFill rotWithShape="1">
          <a:blip r:embed="rId5">
            <a:extLst>
              <a:ext uri="{28A0092B-C50C-407E-A947-70E740481C1C}">
                <a14:useLocalDpi xmlns:a14="http://schemas.microsoft.com/office/drawing/2010/main" val="0"/>
              </a:ext>
            </a:extLst>
          </a:blip>
          <a:srcRect t="5990"/>
          <a:stretch/>
        </p:blipFill>
        <p:spPr>
          <a:xfrm>
            <a:off x="7026340" y="4316870"/>
            <a:ext cx="1215671" cy="1454216"/>
          </a:xfrm>
          <a:prstGeom prst="rect">
            <a:avLst/>
          </a:prstGeom>
        </p:spPr>
      </p:pic>
      <p:pic>
        <p:nvPicPr>
          <p:cNvPr id="16" name="Imagen 27">
            <a:extLst>
              <a:ext uri="{FF2B5EF4-FFF2-40B4-BE49-F238E27FC236}">
                <a16:creationId xmlns:a16="http://schemas.microsoft.com/office/drawing/2014/main" id="{5DA52F6E-DA2B-FA91-4AA0-3AA08377EE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3393" y="4316870"/>
            <a:ext cx="1086490" cy="1445137"/>
          </a:xfrm>
          <a:prstGeom prst="rect">
            <a:avLst/>
          </a:prstGeom>
        </p:spPr>
      </p:pic>
      <p:graphicFrame>
        <p:nvGraphicFramePr>
          <p:cNvPr id="17" name="Diagramm 16"/>
          <p:cNvGraphicFramePr/>
          <p:nvPr>
            <p:extLst>
              <p:ext uri="{D42A27DB-BD31-4B8C-83A1-F6EECF244321}">
                <p14:modId xmlns:p14="http://schemas.microsoft.com/office/powerpoint/2010/main" val="1507515773"/>
              </p:ext>
            </p:extLst>
          </p:nvPr>
        </p:nvGraphicFramePr>
        <p:xfrm>
          <a:off x="659305" y="249231"/>
          <a:ext cx="7800753" cy="506759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395674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t>WP 5.2: Open Science and Data Management</a:t>
            </a:r>
          </a:p>
        </p:txBody>
      </p:sp>
      <p:sp>
        <p:nvSpPr>
          <p:cNvPr id="3" name="Inhaltsplatzhalter 2"/>
          <p:cNvSpPr>
            <a:spLocks noGrp="1"/>
          </p:cNvSpPr>
          <p:nvPr>
            <p:ph idx="1"/>
          </p:nvPr>
        </p:nvSpPr>
        <p:spPr>
          <a:xfrm>
            <a:off x="1" y="1338641"/>
            <a:ext cx="9143999" cy="928620"/>
          </a:xfrm>
        </p:spPr>
        <p:txBody>
          <a:bodyPr>
            <a:normAutofit fontScale="92500" lnSpcReduction="20000"/>
          </a:bodyPr>
          <a:lstStyle/>
          <a:p>
            <a:r>
              <a:rPr lang="en-US" sz="2000" i="1" dirty="0"/>
              <a:t>Participants: </a:t>
            </a:r>
            <a:r>
              <a:rPr lang="en-US" sz="2000" dirty="0"/>
              <a:t>CSIC, GANIL (Leading partners), INFN, CNRS, </a:t>
            </a:r>
            <a:r>
              <a:rPr lang="en-US" sz="2000" dirty="0" err="1"/>
              <a:t>IJCLab</a:t>
            </a:r>
            <a:r>
              <a:rPr lang="en-US" sz="2000" dirty="0"/>
              <a:t>, GSI</a:t>
            </a:r>
            <a:endParaRPr lang="de-DE" sz="2000" dirty="0"/>
          </a:p>
          <a:p>
            <a:r>
              <a:rPr lang="de-DE" sz="2000" dirty="0"/>
              <a:t>Task </a:t>
            </a:r>
            <a:r>
              <a:rPr lang="de-DE" sz="2000" dirty="0" err="1"/>
              <a:t>leader</a:t>
            </a:r>
            <a:r>
              <a:rPr lang="de-DE" sz="2000" dirty="0"/>
              <a:t>: </a:t>
            </a:r>
            <a:r>
              <a:rPr lang="en-US" sz="2000" dirty="0"/>
              <a:t>A. </a:t>
            </a:r>
            <a:r>
              <a:rPr lang="en-US" sz="2000" dirty="0" err="1"/>
              <a:t>Lemasson</a:t>
            </a:r>
            <a:r>
              <a:rPr lang="en-US" sz="2000" dirty="0"/>
              <a:t> (</a:t>
            </a:r>
            <a:r>
              <a:rPr lang="en-US" sz="2000" dirty="0" err="1"/>
              <a:t>Ganil</a:t>
            </a:r>
            <a:r>
              <a:rPr lang="en-US" sz="2000" dirty="0"/>
              <a:t>); subtask leader: C. </a:t>
            </a:r>
            <a:r>
              <a:rPr lang="en-US" sz="2000" dirty="0" err="1"/>
              <a:t>Hornung</a:t>
            </a:r>
            <a:r>
              <a:rPr lang="en-US" sz="2000" dirty="0"/>
              <a:t> (GSI), A. Matta (CNRS), M. </a:t>
            </a:r>
            <a:r>
              <a:rPr lang="en-US" sz="2000" dirty="0" err="1"/>
              <a:t>Jouvin</a:t>
            </a:r>
            <a:r>
              <a:rPr lang="en-US" sz="2000" dirty="0"/>
              <a:t> (</a:t>
            </a:r>
            <a:r>
              <a:rPr lang="en-US" sz="2000" dirty="0" err="1"/>
              <a:t>IJCLab</a:t>
            </a:r>
            <a:r>
              <a:rPr lang="en-US" sz="2000" dirty="0"/>
              <a:t>)</a:t>
            </a:r>
            <a:endParaRPr lang="de-DE" sz="2000" dirty="0"/>
          </a:p>
        </p:txBody>
      </p:sp>
      <p:sp>
        <p:nvSpPr>
          <p:cNvPr id="7" name="Inhaltsplatzhalter 2"/>
          <p:cNvSpPr txBox="1">
            <a:spLocks/>
          </p:cNvSpPr>
          <p:nvPr/>
        </p:nvSpPr>
        <p:spPr>
          <a:xfrm>
            <a:off x="152401" y="3179759"/>
            <a:ext cx="5222032" cy="3373242"/>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Clr>
                <a:srgbClr val="FDBB63"/>
              </a:buClr>
              <a:buFont typeface="Wingdings" charset="2"/>
              <a:buChar char="§"/>
              <a:defRPr sz="2400" kern="1200">
                <a:solidFill>
                  <a:srgbClr val="333333"/>
                </a:solidFill>
                <a:latin typeface="Arial"/>
                <a:ea typeface="+mn-ea"/>
                <a:cs typeface="Arial"/>
              </a:defRPr>
            </a:lvl1pPr>
            <a:lvl2pPr marL="742950" indent="-285750" algn="l" defTabSz="457200" rtl="0" eaLnBrk="1" latinLnBrk="0" hangingPunct="1">
              <a:spcBef>
                <a:spcPct val="20000"/>
              </a:spcBef>
              <a:buClr>
                <a:srgbClr val="FDBB63"/>
              </a:buClr>
              <a:buFont typeface="Wingdings" charset="2"/>
              <a:buChar char="§"/>
              <a:defRPr sz="2000" kern="1200">
                <a:solidFill>
                  <a:srgbClr val="333333"/>
                </a:solidFill>
                <a:latin typeface="Arial"/>
                <a:ea typeface="+mn-ea"/>
                <a:cs typeface="Arial"/>
              </a:defRPr>
            </a:lvl2pPr>
            <a:lvl3pPr marL="1143000" indent="-228600" algn="l" defTabSz="457200" rtl="0" eaLnBrk="1" latinLnBrk="0" hangingPunct="1">
              <a:spcBef>
                <a:spcPct val="20000"/>
              </a:spcBef>
              <a:buClr>
                <a:srgbClr val="FDBB63"/>
              </a:buClr>
              <a:buFont typeface="Wingdings" charset="2"/>
              <a:buChar char="§"/>
              <a:defRPr sz="1800" kern="1200">
                <a:solidFill>
                  <a:srgbClr val="333333"/>
                </a:solidFill>
                <a:latin typeface="Arial"/>
                <a:ea typeface="+mn-ea"/>
                <a:cs typeface="Arial"/>
              </a:defRPr>
            </a:lvl3pPr>
            <a:lvl4pPr marL="1600200" indent="-228600" algn="l" defTabSz="457200" rtl="0" eaLnBrk="1" latinLnBrk="0" hangingPunct="1">
              <a:spcBef>
                <a:spcPct val="20000"/>
              </a:spcBef>
              <a:buClr>
                <a:srgbClr val="FDBB63"/>
              </a:buClr>
              <a:buFont typeface="Wingdings" charset="2"/>
              <a:buChar char="§"/>
              <a:defRPr sz="1600" kern="1200">
                <a:solidFill>
                  <a:srgbClr val="333333"/>
                </a:solidFill>
                <a:latin typeface="Arial"/>
                <a:ea typeface="+mn-ea"/>
                <a:cs typeface="Arial"/>
              </a:defRPr>
            </a:lvl4pPr>
            <a:lvl5pPr marL="2057400" indent="-228600" algn="l" defTabSz="457200" rtl="0" eaLnBrk="1" latinLnBrk="0" hangingPunct="1">
              <a:spcBef>
                <a:spcPct val="20000"/>
              </a:spcBef>
              <a:buClr>
                <a:srgbClr val="FDBB63"/>
              </a:buClr>
              <a:buFont typeface="Wingdings" charset="2"/>
              <a:buChar char="§"/>
              <a:defRPr sz="1400" kern="1200">
                <a:solidFill>
                  <a:srgbClr val="333333"/>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sz="2000" dirty="0"/>
              <a:t>Goals:</a:t>
            </a:r>
          </a:p>
          <a:p>
            <a:pPr lvl="1"/>
            <a:r>
              <a:rPr lang="en-GB" sz="1800" dirty="0"/>
              <a:t>Bringing the nuclear physics community into the EOSC (European Open Science Cloud) framework </a:t>
            </a:r>
          </a:p>
          <a:p>
            <a:pPr lvl="1"/>
            <a:r>
              <a:rPr lang="en-GB" sz="1800" dirty="0"/>
              <a:t>Developing services to enhance FAIR (Findable, Accessible, Interoperable and Reusable) data principles </a:t>
            </a:r>
          </a:p>
          <a:p>
            <a:pPr lvl="1"/>
            <a:r>
              <a:rPr lang="en-US" sz="1800" dirty="0"/>
              <a:t>Integration of Nuclear Physics community to existing infrastructures/services of EOSC environment - using present experience from ESCAPE/HEP physics community</a:t>
            </a:r>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182" y="2502609"/>
            <a:ext cx="2705877" cy="1072387"/>
          </a:xfrm>
          <a:prstGeom prst="rect">
            <a:avLst/>
          </a:prstGeom>
        </p:spPr>
      </p:pic>
      <p:pic>
        <p:nvPicPr>
          <p:cNvPr id="9" name="Grafi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0376" y="2018496"/>
            <a:ext cx="2832060" cy="630576"/>
          </a:xfrm>
          <a:prstGeom prst="rect">
            <a:avLst/>
          </a:prstGeom>
        </p:spPr>
      </p:pic>
      <p:pic>
        <p:nvPicPr>
          <p:cNvPr id="10" name="Grafik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4430" y="2203887"/>
            <a:ext cx="1603170" cy="1018964"/>
          </a:xfrm>
          <a:prstGeom prst="rect">
            <a:avLst/>
          </a:prstGeom>
        </p:spPr>
      </p:pic>
      <p:pic>
        <p:nvPicPr>
          <p:cNvPr id="12" name="Grafik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96636" y="2255736"/>
            <a:ext cx="1087660" cy="1087660"/>
          </a:xfrm>
          <a:prstGeom prst="rect">
            <a:avLst/>
          </a:prstGeom>
        </p:spPr>
      </p:pic>
      <p:pic>
        <p:nvPicPr>
          <p:cNvPr id="13" name="Grafik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77130" y="3335767"/>
            <a:ext cx="2093266" cy="661472"/>
          </a:xfrm>
          <a:prstGeom prst="rect">
            <a:avLst/>
          </a:prstGeom>
        </p:spPr>
      </p:pic>
      <p:pic>
        <p:nvPicPr>
          <p:cNvPr id="14" name="Grafik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7185" y="2073872"/>
            <a:ext cx="1666080" cy="1257998"/>
          </a:xfrm>
          <a:prstGeom prst="rect">
            <a:avLst/>
          </a:prstGeom>
        </p:spPr>
      </p:pic>
      <p:pic>
        <p:nvPicPr>
          <p:cNvPr id="4" name="Grafik 3"/>
          <p:cNvPicPr>
            <a:picLocks noChangeAspect="1"/>
          </p:cNvPicPr>
          <p:nvPr/>
        </p:nvPicPr>
        <p:blipFill>
          <a:blip r:embed="rId9"/>
          <a:stretch>
            <a:fillRect/>
          </a:stretch>
        </p:blipFill>
        <p:spPr>
          <a:xfrm>
            <a:off x="5211951" y="4169093"/>
            <a:ext cx="3869179" cy="2204281"/>
          </a:xfrm>
          <a:prstGeom prst="rect">
            <a:avLst/>
          </a:prstGeom>
        </p:spPr>
      </p:pic>
    </p:spTree>
    <p:extLst>
      <p:ext uri="{BB962C8B-B14F-4D97-AF65-F5344CB8AC3E}">
        <p14:creationId xmlns:p14="http://schemas.microsoft.com/office/powerpoint/2010/main" val="3918877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8A03CDDE-8B94-459C-9FE7-403E0E12ABFB}"/>
              </a:ext>
            </a:extLst>
          </p:cNvPr>
          <p:cNvSpPr>
            <a:spLocks noGrp="1"/>
          </p:cNvSpPr>
          <p:nvPr>
            <p:ph type="title"/>
          </p:nvPr>
        </p:nvSpPr>
        <p:spPr/>
        <p:txBody>
          <a:bodyPr/>
          <a:lstStyle/>
          <a:p>
            <a:endParaRPr lang="en-GB"/>
          </a:p>
        </p:txBody>
      </p:sp>
      <p:pic>
        <p:nvPicPr>
          <p:cNvPr id="17" name="Picture 16">
            <a:extLst>
              <a:ext uri="{FF2B5EF4-FFF2-40B4-BE49-F238E27FC236}">
                <a16:creationId xmlns:a16="http://schemas.microsoft.com/office/drawing/2014/main" id="{8BB7C183-DFEF-49C8-9E01-962E5D9DB910}"/>
              </a:ext>
            </a:extLst>
          </p:cNvPr>
          <p:cNvPicPr>
            <a:picLocks noChangeAspect="1"/>
          </p:cNvPicPr>
          <p:nvPr/>
        </p:nvPicPr>
        <p:blipFill>
          <a:blip r:embed="rId3"/>
          <a:stretch>
            <a:fillRect/>
          </a:stretch>
        </p:blipFill>
        <p:spPr>
          <a:xfrm>
            <a:off x="0" y="1132392"/>
            <a:ext cx="9144000" cy="5197288"/>
          </a:xfrm>
          <a:prstGeom prst="rect">
            <a:avLst/>
          </a:prstGeom>
        </p:spPr>
      </p:pic>
    </p:spTree>
    <p:extLst>
      <p:ext uri="{BB962C8B-B14F-4D97-AF65-F5344CB8AC3E}">
        <p14:creationId xmlns:p14="http://schemas.microsoft.com/office/powerpoint/2010/main" val="662202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8A03CDDE-8B94-459C-9FE7-403E0E12ABFB}"/>
              </a:ext>
            </a:extLst>
          </p:cNvPr>
          <p:cNvSpPr>
            <a:spLocks noGrp="1"/>
          </p:cNvSpPr>
          <p:nvPr>
            <p:ph type="title"/>
          </p:nvPr>
        </p:nvSpPr>
        <p:spPr>
          <a:xfrm>
            <a:off x="239685" y="17335"/>
            <a:ext cx="5584535" cy="787557"/>
          </a:xfrm>
        </p:spPr>
        <p:txBody>
          <a:bodyPr/>
          <a:lstStyle/>
          <a:p>
            <a:r>
              <a:rPr lang="en-GB" dirty="0"/>
              <a:t>Contact Points</a:t>
            </a:r>
          </a:p>
        </p:txBody>
      </p:sp>
      <p:pic>
        <p:nvPicPr>
          <p:cNvPr id="3" name="Picture 2">
            <a:extLst>
              <a:ext uri="{FF2B5EF4-FFF2-40B4-BE49-F238E27FC236}">
                <a16:creationId xmlns:a16="http://schemas.microsoft.com/office/drawing/2014/main" id="{041F1BD9-D65E-4484-BE7B-C3F4C8DFAF2A}"/>
              </a:ext>
            </a:extLst>
          </p:cNvPr>
          <p:cNvPicPr>
            <a:picLocks noChangeAspect="1"/>
          </p:cNvPicPr>
          <p:nvPr/>
        </p:nvPicPr>
        <p:blipFill>
          <a:blip r:embed="rId3"/>
          <a:stretch>
            <a:fillRect/>
          </a:stretch>
        </p:blipFill>
        <p:spPr>
          <a:xfrm>
            <a:off x="1008275" y="1815850"/>
            <a:ext cx="2426502" cy="2477452"/>
          </a:xfrm>
          <a:prstGeom prst="rect">
            <a:avLst/>
          </a:prstGeom>
        </p:spPr>
      </p:pic>
      <p:sp>
        <p:nvSpPr>
          <p:cNvPr id="6" name="Inhaltsplatzhalter 2">
            <a:extLst>
              <a:ext uri="{FF2B5EF4-FFF2-40B4-BE49-F238E27FC236}">
                <a16:creationId xmlns:a16="http://schemas.microsoft.com/office/drawing/2014/main" id="{2E0ECE29-EA52-48DE-A12D-CCD2A19D9409}"/>
              </a:ext>
            </a:extLst>
          </p:cNvPr>
          <p:cNvSpPr txBox="1">
            <a:spLocks/>
          </p:cNvSpPr>
          <p:nvPr/>
        </p:nvSpPr>
        <p:spPr>
          <a:xfrm>
            <a:off x="1259839" y="5508755"/>
            <a:ext cx="7782559" cy="437201"/>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Clr>
                <a:srgbClr val="FDBB63"/>
              </a:buClr>
              <a:buFont typeface="Wingdings" charset="2"/>
              <a:buChar char="§"/>
              <a:defRPr sz="2400" kern="1200">
                <a:solidFill>
                  <a:srgbClr val="333333"/>
                </a:solidFill>
                <a:latin typeface="Arial"/>
                <a:ea typeface="+mn-ea"/>
                <a:cs typeface="Arial"/>
              </a:defRPr>
            </a:lvl1pPr>
            <a:lvl2pPr marL="742950" indent="-285750" algn="l" defTabSz="457200" rtl="0" eaLnBrk="1" latinLnBrk="0" hangingPunct="1">
              <a:spcBef>
                <a:spcPct val="20000"/>
              </a:spcBef>
              <a:buClr>
                <a:srgbClr val="FDBB63"/>
              </a:buClr>
              <a:buFont typeface="Wingdings" charset="2"/>
              <a:buChar char="§"/>
              <a:defRPr sz="2000" kern="1200">
                <a:solidFill>
                  <a:srgbClr val="333333"/>
                </a:solidFill>
                <a:latin typeface="Arial"/>
                <a:ea typeface="+mn-ea"/>
                <a:cs typeface="Arial"/>
              </a:defRPr>
            </a:lvl2pPr>
            <a:lvl3pPr marL="1143000" indent="-228600" algn="l" defTabSz="457200" rtl="0" eaLnBrk="1" latinLnBrk="0" hangingPunct="1">
              <a:spcBef>
                <a:spcPct val="20000"/>
              </a:spcBef>
              <a:buClr>
                <a:srgbClr val="FDBB63"/>
              </a:buClr>
              <a:buFont typeface="Wingdings" charset="2"/>
              <a:buChar char="§"/>
              <a:defRPr sz="1800" kern="1200">
                <a:solidFill>
                  <a:srgbClr val="333333"/>
                </a:solidFill>
                <a:latin typeface="Arial"/>
                <a:ea typeface="+mn-ea"/>
                <a:cs typeface="Arial"/>
              </a:defRPr>
            </a:lvl3pPr>
            <a:lvl4pPr marL="1600200" indent="-228600" algn="l" defTabSz="457200" rtl="0" eaLnBrk="1" latinLnBrk="0" hangingPunct="1">
              <a:spcBef>
                <a:spcPct val="20000"/>
              </a:spcBef>
              <a:buClr>
                <a:srgbClr val="FDBB63"/>
              </a:buClr>
              <a:buFont typeface="Wingdings" charset="2"/>
              <a:buChar char="§"/>
              <a:defRPr sz="1600" kern="1200">
                <a:solidFill>
                  <a:srgbClr val="333333"/>
                </a:solidFill>
                <a:latin typeface="Arial"/>
                <a:ea typeface="+mn-ea"/>
                <a:cs typeface="Arial"/>
              </a:defRPr>
            </a:lvl4pPr>
            <a:lvl5pPr marL="2057400" indent="-228600" algn="l" defTabSz="457200" rtl="0" eaLnBrk="1" latinLnBrk="0" hangingPunct="1">
              <a:spcBef>
                <a:spcPct val="20000"/>
              </a:spcBef>
              <a:buClr>
                <a:srgbClr val="FDBB63"/>
              </a:buClr>
              <a:buFont typeface="Wingdings" charset="2"/>
              <a:buChar char="§"/>
              <a:defRPr sz="1400" kern="1200">
                <a:solidFill>
                  <a:srgbClr val="333333"/>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b="1" dirty="0"/>
              <a:t>Questions, comments, issues… Speak to us!</a:t>
            </a:r>
            <a:endParaRPr lang="en-US" sz="2000" b="1" dirty="0"/>
          </a:p>
        </p:txBody>
      </p:sp>
      <p:sp>
        <p:nvSpPr>
          <p:cNvPr id="7" name="Inhaltsplatzhalter 2">
            <a:extLst>
              <a:ext uri="{FF2B5EF4-FFF2-40B4-BE49-F238E27FC236}">
                <a16:creationId xmlns:a16="http://schemas.microsoft.com/office/drawing/2014/main" id="{D571011D-48EA-4729-98BC-7AFF570ECA9E}"/>
              </a:ext>
            </a:extLst>
          </p:cNvPr>
          <p:cNvSpPr txBox="1">
            <a:spLocks/>
          </p:cNvSpPr>
          <p:nvPr/>
        </p:nvSpPr>
        <p:spPr>
          <a:xfrm>
            <a:off x="1548591" y="4635865"/>
            <a:ext cx="1483361" cy="43720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FDBB63"/>
              </a:buClr>
              <a:buFont typeface="Wingdings" charset="2"/>
              <a:buChar char="§"/>
              <a:defRPr sz="2400" kern="1200">
                <a:solidFill>
                  <a:srgbClr val="333333"/>
                </a:solidFill>
                <a:latin typeface="Arial"/>
                <a:ea typeface="+mn-ea"/>
                <a:cs typeface="Arial"/>
              </a:defRPr>
            </a:lvl1pPr>
            <a:lvl2pPr marL="742950" indent="-285750" algn="l" defTabSz="457200" rtl="0" eaLnBrk="1" latinLnBrk="0" hangingPunct="1">
              <a:spcBef>
                <a:spcPct val="20000"/>
              </a:spcBef>
              <a:buClr>
                <a:srgbClr val="FDBB63"/>
              </a:buClr>
              <a:buFont typeface="Wingdings" charset="2"/>
              <a:buChar char="§"/>
              <a:defRPr sz="2000" kern="1200">
                <a:solidFill>
                  <a:srgbClr val="333333"/>
                </a:solidFill>
                <a:latin typeface="Arial"/>
                <a:ea typeface="+mn-ea"/>
                <a:cs typeface="Arial"/>
              </a:defRPr>
            </a:lvl2pPr>
            <a:lvl3pPr marL="1143000" indent="-228600" algn="l" defTabSz="457200" rtl="0" eaLnBrk="1" latinLnBrk="0" hangingPunct="1">
              <a:spcBef>
                <a:spcPct val="20000"/>
              </a:spcBef>
              <a:buClr>
                <a:srgbClr val="FDBB63"/>
              </a:buClr>
              <a:buFont typeface="Wingdings" charset="2"/>
              <a:buChar char="§"/>
              <a:defRPr sz="1800" kern="1200">
                <a:solidFill>
                  <a:srgbClr val="333333"/>
                </a:solidFill>
                <a:latin typeface="Arial"/>
                <a:ea typeface="+mn-ea"/>
                <a:cs typeface="Arial"/>
              </a:defRPr>
            </a:lvl3pPr>
            <a:lvl4pPr marL="1600200" indent="-228600" algn="l" defTabSz="457200" rtl="0" eaLnBrk="1" latinLnBrk="0" hangingPunct="1">
              <a:spcBef>
                <a:spcPct val="20000"/>
              </a:spcBef>
              <a:buClr>
                <a:srgbClr val="FDBB63"/>
              </a:buClr>
              <a:buFont typeface="Wingdings" charset="2"/>
              <a:buChar char="§"/>
              <a:defRPr sz="1600" kern="1200">
                <a:solidFill>
                  <a:srgbClr val="333333"/>
                </a:solidFill>
                <a:latin typeface="Arial"/>
                <a:ea typeface="+mn-ea"/>
                <a:cs typeface="Arial"/>
              </a:defRPr>
            </a:lvl4pPr>
            <a:lvl5pPr marL="2057400" indent="-228600" algn="l" defTabSz="457200" rtl="0" eaLnBrk="1" latinLnBrk="0" hangingPunct="1">
              <a:spcBef>
                <a:spcPct val="20000"/>
              </a:spcBef>
              <a:buClr>
                <a:srgbClr val="FDBB63"/>
              </a:buClr>
              <a:buFont typeface="Wingdings" charset="2"/>
              <a:buChar char="§"/>
              <a:defRPr sz="1400" kern="1200">
                <a:solidFill>
                  <a:srgbClr val="333333"/>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000" b="1" dirty="0"/>
              <a:t>Andrew </a:t>
            </a:r>
            <a:endParaRPr lang="en-US" sz="1800" b="1" dirty="0"/>
          </a:p>
        </p:txBody>
      </p:sp>
      <p:sp>
        <p:nvSpPr>
          <p:cNvPr id="10" name="Inhaltsplatzhalter 2">
            <a:extLst>
              <a:ext uri="{FF2B5EF4-FFF2-40B4-BE49-F238E27FC236}">
                <a16:creationId xmlns:a16="http://schemas.microsoft.com/office/drawing/2014/main" id="{4183C90B-35AC-4B98-96E4-B3FEEF3897A3}"/>
              </a:ext>
            </a:extLst>
          </p:cNvPr>
          <p:cNvSpPr txBox="1">
            <a:spLocks/>
          </p:cNvSpPr>
          <p:nvPr/>
        </p:nvSpPr>
        <p:spPr>
          <a:xfrm>
            <a:off x="5895339" y="4614112"/>
            <a:ext cx="1483361" cy="43720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FDBB63"/>
              </a:buClr>
              <a:buFont typeface="Wingdings" charset="2"/>
              <a:buChar char="§"/>
              <a:defRPr sz="2400" kern="1200">
                <a:solidFill>
                  <a:srgbClr val="333333"/>
                </a:solidFill>
                <a:latin typeface="Arial"/>
                <a:ea typeface="+mn-ea"/>
                <a:cs typeface="Arial"/>
              </a:defRPr>
            </a:lvl1pPr>
            <a:lvl2pPr marL="742950" indent="-285750" algn="l" defTabSz="457200" rtl="0" eaLnBrk="1" latinLnBrk="0" hangingPunct="1">
              <a:spcBef>
                <a:spcPct val="20000"/>
              </a:spcBef>
              <a:buClr>
                <a:srgbClr val="FDBB63"/>
              </a:buClr>
              <a:buFont typeface="Wingdings" charset="2"/>
              <a:buChar char="§"/>
              <a:defRPr sz="2000" kern="1200">
                <a:solidFill>
                  <a:srgbClr val="333333"/>
                </a:solidFill>
                <a:latin typeface="Arial"/>
                <a:ea typeface="+mn-ea"/>
                <a:cs typeface="Arial"/>
              </a:defRPr>
            </a:lvl2pPr>
            <a:lvl3pPr marL="1143000" indent="-228600" algn="l" defTabSz="457200" rtl="0" eaLnBrk="1" latinLnBrk="0" hangingPunct="1">
              <a:spcBef>
                <a:spcPct val="20000"/>
              </a:spcBef>
              <a:buClr>
                <a:srgbClr val="FDBB63"/>
              </a:buClr>
              <a:buFont typeface="Wingdings" charset="2"/>
              <a:buChar char="§"/>
              <a:defRPr sz="1800" kern="1200">
                <a:solidFill>
                  <a:srgbClr val="333333"/>
                </a:solidFill>
                <a:latin typeface="Arial"/>
                <a:ea typeface="+mn-ea"/>
                <a:cs typeface="Arial"/>
              </a:defRPr>
            </a:lvl3pPr>
            <a:lvl4pPr marL="1600200" indent="-228600" algn="l" defTabSz="457200" rtl="0" eaLnBrk="1" latinLnBrk="0" hangingPunct="1">
              <a:spcBef>
                <a:spcPct val="20000"/>
              </a:spcBef>
              <a:buClr>
                <a:srgbClr val="FDBB63"/>
              </a:buClr>
              <a:buFont typeface="Wingdings" charset="2"/>
              <a:buChar char="§"/>
              <a:defRPr sz="1600" kern="1200">
                <a:solidFill>
                  <a:srgbClr val="333333"/>
                </a:solidFill>
                <a:latin typeface="Arial"/>
                <a:ea typeface="+mn-ea"/>
                <a:cs typeface="Arial"/>
              </a:defRPr>
            </a:lvl4pPr>
            <a:lvl5pPr marL="2057400" indent="-228600" algn="l" defTabSz="457200" rtl="0" eaLnBrk="1" latinLnBrk="0" hangingPunct="1">
              <a:spcBef>
                <a:spcPct val="20000"/>
              </a:spcBef>
              <a:buClr>
                <a:srgbClr val="FDBB63"/>
              </a:buClr>
              <a:buFont typeface="Wingdings" charset="2"/>
              <a:buChar char="§"/>
              <a:defRPr sz="1400" kern="1200">
                <a:solidFill>
                  <a:srgbClr val="333333"/>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000" b="1" dirty="0"/>
              <a:t>Christine</a:t>
            </a:r>
            <a:endParaRPr lang="en-US" sz="1800" b="1" dirty="0"/>
          </a:p>
        </p:txBody>
      </p:sp>
      <p:pic>
        <p:nvPicPr>
          <p:cNvPr id="9" name="Picture 8">
            <a:extLst>
              <a:ext uri="{FF2B5EF4-FFF2-40B4-BE49-F238E27FC236}">
                <a16:creationId xmlns:a16="http://schemas.microsoft.com/office/drawing/2014/main" id="{FAB909B9-5E59-4ADA-A129-F5E821B509AD}"/>
              </a:ext>
            </a:extLst>
          </p:cNvPr>
          <p:cNvPicPr>
            <a:picLocks noChangeAspect="1"/>
          </p:cNvPicPr>
          <p:nvPr/>
        </p:nvPicPr>
        <p:blipFill>
          <a:blip r:embed="rId4"/>
          <a:stretch>
            <a:fillRect/>
          </a:stretch>
        </p:blipFill>
        <p:spPr>
          <a:xfrm>
            <a:off x="4782820" y="1304065"/>
            <a:ext cx="3217389" cy="3193732"/>
          </a:xfrm>
          <a:prstGeom prst="rect">
            <a:avLst/>
          </a:prstGeom>
        </p:spPr>
      </p:pic>
    </p:spTree>
    <p:extLst>
      <p:ext uri="{BB962C8B-B14F-4D97-AF65-F5344CB8AC3E}">
        <p14:creationId xmlns:p14="http://schemas.microsoft.com/office/powerpoint/2010/main" val="1762601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8A03CDDE-8B94-459C-9FE7-403E0E12ABFB}"/>
              </a:ext>
            </a:extLst>
          </p:cNvPr>
          <p:cNvSpPr>
            <a:spLocks noGrp="1"/>
          </p:cNvSpPr>
          <p:nvPr>
            <p:ph type="title"/>
          </p:nvPr>
        </p:nvSpPr>
        <p:spPr>
          <a:xfrm>
            <a:off x="320965" y="17335"/>
            <a:ext cx="5584535" cy="787557"/>
          </a:xfrm>
        </p:spPr>
        <p:txBody>
          <a:bodyPr/>
          <a:lstStyle/>
          <a:p>
            <a:r>
              <a:rPr lang="en-GB" dirty="0"/>
              <a:t>Where are we?</a:t>
            </a:r>
          </a:p>
        </p:txBody>
      </p:sp>
      <p:pic>
        <p:nvPicPr>
          <p:cNvPr id="4" name="Picture 3">
            <a:extLst>
              <a:ext uri="{FF2B5EF4-FFF2-40B4-BE49-F238E27FC236}">
                <a16:creationId xmlns:a16="http://schemas.microsoft.com/office/drawing/2014/main" id="{0EAF14D7-EE0D-46C9-B218-785851285DEF}"/>
              </a:ext>
            </a:extLst>
          </p:cNvPr>
          <p:cNvPicPr>
            <a:picLocks noChangeAspect="1"/>
          </p:cNvPicPr>
          <p:nvPr/>
        </p:nvPicPr>
        <p:blipFill>
          <a:blip r:embed="rId3">
            <a:alphaModFix amt="20000"/>
          </a:blip>
          <a:stretch>
            <a:fillRect/>
          </a:stretch>
        </p:blipFill>
        <p:spPr>
          <a:xfrm>
            <a:off x="0" y="680715"/>
            <a:ext cx="8920479" cy="5821064"/>
          </a:xfrm>
          <a:prstGeom prst="rect">
            <a:avLst/>
          </a:prstGeom>
        </p:spPr>
      </p:pic>
      <p:sp>
        <p:nvSpPr>
          <p:cNvPr id="9" name="TextBox 8">
            <a:extLst>
              <a:ext uri="{FF2B5EF4-FFF2-40B4-BE49-F238E27FC236}">
                <a16:creationId xmlns:a16="http://schemas.microsoft.com/office/drawing/2014/main" id="{678DA203-FF7D-434F-AA2D-C6B365AA589A}"/>
              </a:ext>
            </a:extLst>
          </p:cNvPr>
          <p:cNvSpPr txBox="1"/>
          <p:nvPr/>
        </p:nvSpPr>
        <p:spPr>
          <a:xfrm>
            <a:off x="0" y="1250692"/>
            <a:ext cx="8996855" cy="5044138"/>
          </a:xfrm>
          <a:prstGeom prst="rect">
            <a:avLst/>
          </a:prstGeom>
          <a:noFill/>
        </p:spPr>
        <p:txBody>
          <a:bodyPr wrap="square">
            <a:spAutoFit/>
          </a:bodyPr>
          <a:lstStyle/>
          <a:p>
            <a:pPr>
              <a:lnSpc>
                <a:spcPct val="150000"/>
              </a:lnSpc>
            </a:pPr>
            <a:r>
              <a:rPr lang="en-GB" sz="1200" dirty="0"/>
              <a:t>Castle </a:t>
            </a:r>
            <a:r>
              <a:rPr lang="en-GB" sz="1200" dirty="0" err="1"/>
              <a:t>Ebernburg</a:t>
            </a:r>
            <a:r>
              <a:rPr lang="en-GB" sz="1200" dirty="0"/>
              <a:t> (German: </a:t>
            </a:r>
            <a:r>
              <a:rPr lang="en-GB" sz="1200" b="1" dirty="0"/>
              <a:t>Burg </a:t>
            </a:r>
            <a:r>
              <a:rPr lang="en-GB" sz="1200" b="1" dirty="0" err="1"/>
              <a:t>Ebernburg</a:t>
            </a:r>
            <a:r>
              <a:rPr lang="en-GB" sz="1200" dirty="0"/>
              <a:t>) is a medieval castle located near the town of </a:t>
            </a:r>
            <a:r>
              <a:rPr lang="en-GB" sz="1200" b="1" dirty="0"/>
              <a:t>Bad Münster am Stein-</a:t>
            </a:r>
            <a:r>
              <a:rPr lang="en-GB" sz="1200" b="1" dirty="0" err="1"/>
              <a:t>Ebernburg</a:t>
            </a:r>
            <a:r>
              <a:rPr lang="en-GB" sz="1200" dirty="0"/>
              <a:t> in Rhineland-Palatinate, Germany. It is situated on a hill above the </a:t>
            </a:r>
            <a:r>
              <a:rPr lang="en-GB" sz="1200" dirty="0" err="1"/>
              <a:t>Nahe</a:t>
            </a:r>
            <a:r>
              <a:rPr lang="en-GB" sz="1200" dirty="0"/>
              <a:t> River and offers a striking view of the surrounding region, including the </a:t>
            </a:r>
            <a:r>
              <a:rPr lang="en-GB" sz="1200" dirty="0" err="1"/>
              <a:t>Rotenfels</a:t>
            </a:r>
            <a:r>
              <a:rPr lang="en-GB" sz="1200" dirty="0"/>
              <a:t> cliffs.</a:t>
            </a:r>
          </a:p>
          <a:p>
            <a:pPr>
              <a:lnSpc>
                <a:spcPct val="150000"/>
              </a:lnSpc>
            </a:pPr>
            <a:r>
              <a:rPr lang="en-GB" sz="1200" b="1" dirty="0"/>
              <a:t>Historical Significance</a:t>
            </a:r>
          </a:p>
          <a:p>
            <a:pPr>
              <a:lnSpc>
                <a:spcPct val="150000"/>
              </a:lnSpc>
              <a:buFont typeface="Arial" panose="020B0604020202020204" pitchFamily="34" charset="0"/>
              <a:buChar char="•"/>
            </a:pPr>
            <a:r>
              <a:rPr lang="en-GB" sz="1200" b="1" dirty="0"/>
              <a:t>Origins</a:t>
            </a:r>
            <a:r>
              <a:rPr lang="en-GB" sz="1200" dirty="0"/>
              <a:t>: The castle was first mentioned in the 12th century. It has undergone numerous expansions and reconstructions over the centuries.</a:t>
            </a:r>
          </a:p>
          <a:p>
            <a:pPr>
              <a:lnSpc>
                <a:spcPct val="150000"/>
              </a:lnSpc>
              <a:buFont typeface="Arial" panose="020B0604020202020204" pitchFamily="34" charset="0"/>
              <a:buChar char="•"/>
            </a:pPr>
            <a:r>
              <a:rPr lang="en-GB" sz="1200" b="1" dirty="0"/>
              <a:t>The "Refuge of Justice"</a:t>
            </a:r>
            <a:r>
              <a:rPr lang="en-GB" sz="1200" dirty="0"/>
              <a:t>: </a:t>
            </a:r>
            <a:r>
              <a:rPr lang="en-GB" sz="1200" dirty="0" err="1"/>
              <a:t>Ebernburg</a:t>
            </a:r>
            <a:r>
              <a:rPr lang="en-GB" sz="1200" dirty="0"/>
              <a:t> gained historical prominence in the early 16th century when it became associated with </a:t>
            </a:r>
            <a:r>
              <a:rPr lang="en-GB" sz="1200" b="1" dirty="0"/>
              <a:t>Franz von </a:t>
            </a:r>
            <a:r>
              <a:rPr lang="en-GB" sz="1200" b="1" dirty="0" err="1"/>
              <a:t>Sickingen</a:t>
            </a:r>
            <a:r>
              <a:rPr lang="en-GB" sz="1200" dirty="0"/>
              <a:t>, a notable knight and supporter of Martin Luther and the Reformation. </a:t>
            </a:r>
            <a:r>
              <a:rPr lang="en-GB" sz="1200" dirty="0" err="1"/>
              <a:t>Sickingen</a:t>
            </a:r>
            <a:r>
              <a:rPr lang="en-GB" sz="1200" dirty="0"/>
              <a:t> used the castle as a base for his campaigns and offered it as a safe haven for reformers and thinkers, leading to its nickname, the "Refuge of Justice" (German: </a:t>
            </a:r>
            <a:r>
              <a:rPr lang="en-GB" sz="1200" i="1" dirty="0" err="1"/>
              <a:t>Herberge</a:t>
            </a:r>
            <a:r>
              <a:rPr lang="en-GB" sz="1200" i="1" dirty="0"/>
              <a:t> der </a:t>
            </a:r>
            <a:r>
              <a:rPr lang="en-GB" sz="1200" i="1" dirty="0" err="1"/>
              <a:t>Gerechtigkeit</a:t>
            </a:r>
            <a:r>
              <a:rPr lang="en-GB" sz="1200" dirty="0"/>
              <a:t>).</a:t>
            </a:r>
          </a:p>
          <a:p>
            <a:pPr>
              <a:lnSpc>
                <a:spcPct val="150000"/>
              </a:lnSpc>
              <a:buFont typeface="Arial" panose="020B0604020202020204" pitchFamily="34" charset="0"/>
              <a:buChar char="•"/>
            </a:pPr>
            <a:r>
              <a:rPr lang="en-GB" sz="1200" b="1" dirty="0"/>
              <a:t>Destruction and Reconstruction</a:t>
            </a:r>
            <a:r>
              <a:rPr lang="en-GB" sz="1200" dirty="0"/>
              <a:t>: The castle was partially destroyed during conflicts in the 16th and 17th centuries, including the Thirty Years' War. It was rebuilt in later centuries and retains elements of its medieval architecture.</a:t>
            </a:r>
          </a:p>
          <a:p>
            <a:pPr>
              <a:lnSpc>
                <a:spcPct val="150000"/>
              </a:lnSpc>
            </a:pPr>
            <a:r>
              <a:rPr lang="en-GB" sz="1200" b="1" dirty="0"/>
              <a:t>Modern Use</a:t>
            </a:r>
          </a:p>
          <a:p>
            <a:pPr>
              <a:lnSpc>
                <a:spcPct val="150000"/>
              </a:lnSpc>
            </a:pPr>
            <a:r>
              <a:rPr lang="en-GB" sz="1200" dirty="0"/>
              <a:t>Today, Castle </a:t>
            </a:r>
            <a:r>
              <a:rPr lang="en-GB" sz="1200" dirty="0" err="1"/>
              <a:t>Ebernburg</a:t>
            </a:r>
            <a:r>
              <a:rPr lang="en-GB" sz="1200" dirty="0"/>
              <a:t> is a cultural and tourist site. It includes:</a:t>
            </a:r>
          </a:p>
          <a:p>
            <a:pPr>
              <a:lnSpc>
                <a:spcPct val="150000"/>
              </a:lnSpc>
              <a:buFont typeface="Arial" panose="020B0604020202020204" pitchFamily="34" charset="0"/>
              <a:buChar char="•"/>
            </a:pPr>
            <a:r>
              <a:rPr lang="en-GB" sz="1200" dirty="0"/>
              <a:t>A </a:t>
            </a:r>
            <a:r>
              <a:rPr lang="en-GB" sz="1200" b="1" dirty="0"/>
              <a:t>youth hostel</a:t>
            </a:r>
            <a:r>
              <a:rPr lang="en-GB" sz="1200" dirty="0"/>
              <a:t> located within its premises.</a:t>
            </a:r>
          </a:p>
          <a:p>
            <a:pPr>
              <a:lnSpc>
                <a:spcPct val="150000"/>
              </a:lnSpc>
              <a:buFont typeface="Arial" panose="020B0604020202020204" pitchFamily="34" charset="0"/>
              <a:buChar char="•"/>
            </a:pPr>
            <a:r>
              <a:rPr lang="en-GB" sz="1200" dirty="0"/>
              <a:t>Facilities for events, conferences, and seminars.</a:t>
            </a:r>
          </a:p>
          <a:p>
            <a:pPr>
              <a:lnSpc>
                <a:spcPct val="150000"/>
              </a:lnSpc>
              <a:buFont typeface="Arial" panose="020B0604020202020204" pitchFamily="34" charset="0"/>
              <a:buChar char="•"/>
            </a:pPr>
            <a:r>
              <a:rPr lang="en-GB" sz="1200" dirty="0"/>
              <a:t>A museum and exhibition space that highlights its history and the era of Franz von </a:t>
            </a:r>
            <a:r>
              <a:rPr lang="en-GB" sz="1200" dirty="0" err="1"/>
              <a:t>Sickingen</a:t>
            </a:r>
            <a:r>
              <a:rPr lang="en-GB" sz="1200" dirty="0"/>
              <a:t>.</a:t>
            </a:r>
          </a:p>
          <a:p>
            <a:pPr>
              <a:lnSpc>
                <a:spcPct val="150000"/>
              </a:lnSpc>
            </a:pPr>
            <a:r>
              <a:rPr lang="en-GB" sz="1200" dirty="0"/>
              <a:t>The castle is a popular destination for visitors interested in history, architecture, and scenic views of the </a:t>
            </a:r>
            <a:r>
              <a:rPr lang="en-GB" sz="1200" dirty="0" err="1"/>
              <a:t>Nahe</a:t>
            </a:r>
            <a:r>
              <a:rPr lang="en-GB" sz="1200" dirty="0"/>
              <a:t> region.</a:t>
            </a:r>
          </a:p>
        </p:txBody>
      </p:sp>
      <p:sp>
        <p:nvSpPr>
          <p:cNvPr id="10" name="TextBox 9">
            <a:extLst>
              <a:ext uri="{FF2B5EF4-FFF2-40B4-BE49-F238E27FC236}">
                <a16:creationId xmlns:a16="http://schemas.microsoft.com/office/drawing/2014/main" id="{3EFED056-4016-4681-AB19-2EF6A2D241AD}"/>
              </a:ext>
            </a:extLst>
          </p:cNvPr>
          <p:cNvSpPr txBox="1"/>
          <p:nvPr/>
        </p:nvSpPr>
        <p:spPr>
          <a:xfrm>
            <a:off x="295564" y="931627"/>
            <a:ext cx="8996855" cy="276999"/>
          </a:xfrm>
          <a:prstGeom prst="rect">
            <a:avLst/>
          </a:prstGeom>
          <a:noFill/>
        </p:spPr>
        <p:txBody>
          <a:bodyPr wrap="square">
            <a:spAutoFit/>
          </a:bodyPr>
          <a:lstStyle/>
          <a:p>
            <a:r>
              <a:rPr lang="en-GB" sz="1200" b="1" dirty="0"/>
              <a:t>The </a:t>
            </a:r>
            <a:r>
              <a:rPr lang="en-GB" sz="1200" b="1" dirty="0" err="1"/>
              <a:t>ChatGPT</a:t>
            </a:r>
            <a:r>
              <a:rPr lang="en-GB" sz="1200" b="1" dirty="0"/>
              <a:t> answer…</a:t>
            </a:r>
          </a:p>
        </p:txBody>
      </p:sp>
    </p:spTree>
    <p:extLst>
      <p:ext uri="{BB962C8B-B14F-4D97-AF65-F5344CB8AC3E}">
        <p14:creationId xmlns:p14="http://schemas.microsoft.com/office/powerpoint/2010/main" val="3766185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23AF2F-8F0E-4EE1-B79F-4EDB182E3458}"/>
              </a:ext>
            </a:extLst>
          </p:cNvPr>
          <p:cNvPicPr>
            <a:picLocks noChangeAspect="1"/>
          </p:cNvPicPr>
          <p:nvPr/>
        </p:nvPicPr>
        <p:blipFill>
          <a:blip r:embed="rId3"/>
          <a:stretch>
            <a:fillRect/>
          </a:stretch>
        </p:blipFill>
        <p:spPr>
          <a:xfrm>
            <a:off x="1635760" y="-123480"/>
            <a:ext cx="5363777" cy="3613440"/>
          </a:xfrm>
          <a:prstGeom prst="rect">
            <a:avLst/>
          </a:prstGeom>
        </p:spPr>
      </p:pic>
      <p:pic>
        <p:nvPicPr>
          <p:cNvPr id="5" name="Picture 4">
            <a:extLst>
              <a:ext uri="{FF2B5EF4-FFF2-40B4-BE49-F238E27FC236}">
                <a16:creationId xmlns:a16="http://schemas.microsoft.com/office/drawing/2014/main" id="{BF1BD944-2D21-4834-951D-DC05F05BD816}"/>
              </a:ext>
            </a:extLst>
          </p:cNvPr>
          <p:cNvPicPr>
            <a:picLocks noChangeAspect="1"/>
          </p:cNvPicPr>
          <p:nvPr/>
        </p:nvPicPr>
        <p:blipFill>
          <a:blip r:embed="rId4"/>
          <a:stretch>
            <a:fillRect/>
          </a:stretch>
        </p:blipFill>
        <p:spPr>
          <a:xfrm>
            <a:off x="1635760" y="3489960"/>
            <a:ext cx="5363777" cy="3296920"/>
          </a:xfrm>
          <a:prstGeom prst="rect">
            <a:avLst/>
          </a:prstGeom>
        </p:spPr>
      </p:pic>
      <p:pic>
        <p:nvPicPr>
          <p:cNvPr id="7" name="Picture 6">
            <a:extLst>
              <a:ext uri="{FF2B5EF4-FFF2-40B4-BE49-F238E27FC236}">
                <a16:creationId xmlns:a16="http://schemas.microsoft.com/office/drawing/2014/main" id="{DED4A6FE-3CF5-49A0-95AB-020C079631BC}"/>
              </a:ext>
            </a:extLst>
          </p:cNvPr>
          <p:cNvPicPr>
            <a:picLocks noChangeAspect="1"/>
          </p:cNvPicPr>
          <p:nvPr/>
        </p:nvPicPr>
        <p:blipFill>
          <a:blip r:embed="rId5"/>
          <a:stretch>
            <a:fillRect/>
          </a:stretch>
        </p:blipFill>
        <p:spPr>
          <a:xfrm>
            <a:off x="1098781" y="2031569"/>
            <a:ext cx="6104659" cy="2286431"/>
          </a:xfrm>
          <a:prstGeom prst="rect">
            <a:avLst/>
          </a:prstGeom>
        </p:spPr>
      </p:pic>
      <p:sp>
        <p:nvSpPr>
          <p:cNvPr id="8" name="TextBox 7">
            <a:extLst>
              <a:ext uri="{FF2B5EF4-FFF2-40B4-BE49-F238E27FC236}">
                <a16:creationId xmlns:a16="http://schemas.microsoft.com/office/drawing/2014/main" id="{45F5D125-F3A4-4083-81D8-A6FABABCC652}"/>
              </a:ext>
            </a:extLst>
          </p:cNvPr>
          <p:cNvSpPr txBox="1"/>
          <p:nvPr/>
        </p:nvSpPr>
        <p:spPr>
          <a:xfrm>
            <a:off x="0" y="270503"/>
            <a:ext cx="1518364" cy="369332"/>
          </a:xfrm>
          <a:prstGeom prst="rect">
            <a:avLst/>
          </a:prstGeom>
        </p:spPr>
        <p:txBody>
          <a:bodyPr vert="horz" wrap="none" lIns="91440" tIns="45720" rIns="91440" bIns="45720" rtlCol="0" anchor="t">
            <a:spAutoFit/>
          </a:bodyPr>
          <a:lstStyle/>
          <a:p>
            <a:pPr algn="l"/>
            <a:r>
              <a:rPr lang="en-GB" dirty="0"/>
              <a:t>Monday 25th</a:t>
            </a:r>
          </a:p>
        </p:txBody>
      </p:sp>
    </p:spTree>
    <p:extLst>
      <p:ext uri="{BB962C8B-B14F-4D97-AF65-F5344CB8AC3E}">
        <p14:creationId xmlns:p14="http://schemas.microsoft.com/office/powerpoint/2010/main" val="133368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1E7146-1324-4086-B59F-86E65C50FD6E}"/>
              </a:ext>
            </a:extLst>
          </p:cNvPr>
          <p:cNvPicPr>
            <a:picLocks noChangeAspect="1"/>
          </p:cNvPicPr>
          <p:nvPr/>
        </p:nvPicPr>
        <p:blipFill>
          <a:blip r:embed="rId3"/>
          <a:stretch>
            <a:fillRect/>
          </a:stretch>
        </p:blipFill>
        <p:spPr>
          <a:xfrm>
            <a:off x="1371794" y="0"/>
            <a:ext cx="5819282" cy="3954957"/>
          </a:xfrm>
          <a:prstGeom prst="rect">
            <a:avLst/>
          </a:prstGeom>
        </p:spPr>
      </p:pic>
      <p:pic>
        <p:nvPicPr>
          <p:cNvPr id="8" name="Picture 7">
            <a:extLst>
              <a:ext uri="{FF2B5EF4-FFF2-40B4-BE49-F238E27FC236}">
                <a16:creationId xmlns:a16="http://schemas.microsoft.com/office/drawing/2014/main" id="{44024987-6B88-4893-A390-F96D56DA482A}"/>
              </a:ext>
            </a:extLst>
          </p:cNvPr>
          <p:cNvPicPr>
            <a:picLocks noChangeAspect="1"/>
          </p:cNvPicPr>
          <p:nvPr/>
        </p:nvPicPr>
        <p:blipFill>
          <a:blip r:embed="rId4"/>
          <a:stretch>
            <a:fillRect/>
          </a:stretch>
        </p:blipFill>
        <p:spPr>
          <a:xfrm>
            <a:off x="1371794" y="3429000"/>
            <a:ext cx="5892606" cy="3272248"/>
          </a:xfrm>
          <a:prstGeom prst="rect">
            <a:avLst/>
          </a:prstGeom>
        </p:spPr>
      </p:pic>
      <p:pic>
        <p:nvPicPr>
          <p:cNvPr id="10" name="Picture 9">
            <a:extLst>
              <a:ext uri="{FF2B5EF4-FFF2-40B4-BE49-F238E27FC236}">
                <a16:creationId xmlns:a16="http://schemas.microsoft.com/office/drawing/2014/main" id="{E21940DD-DE98-4850-A2F3-CA81A18DD534}"/>
              </a:ext>
            </a:extLst>
          </p:cNvPr>
          <p:cNvPicPr>
            <a:picLocks noChangeAspect="1"/>
          </p:cNvPicPr>
          <p:nvPr/>
        </p:nvPicPr>
        <p:blipFill>
          <a:blip r:embed="rId5"/>
          <a:stretch>
            <a:fillRect/>
          </a:stretch>
        </p:blipFill>
        <p:spPr>
          <a:xfrm>
            <a:off x="0" y="1712391"/>
            <a:ext cx="9144000" cy="3433218"/>
          </a:xfrm>
          <a:prstGeom prst="rect">
            <a:avLst/>
          </a:prstGeom>
        </p:spPr>
      </p:pic>
      <p:sp>
        <p:nvSpPr>
          <p:cNvPr id="11" name="TextBox 10">
            <a:extLst>
              <a:ext uri="{FF2B5EF4-FFF2-40B4-BE49-F238E27FC236}">
                <a16:creationId xmlns:a16="http://schemas.microsoft.com/office/drawing/2014/main" id="{D372FA4A-D88D-467D-A3AB-157A5AEB7A71}"/>
              </a:ext>
            </a:extLst>
          </p:cNvPr>
          <p:cNvSpPr txBox="1"/>
          <p:nvPr/>
        </p:nvSpPr>
        <p:spPr>
          <a:xfrm>
            <a:off x="0" y="270503"/>
            <a:ext cx="1573892" cy="369332"/>
          </a:xfrm>
          <a:prstGeom prst="rect">
            <a:avLst/>
          </a:prstGeom>
        </p:spPr>
        <p:txBody>
          <a:bodyPr vert="horz" wrap="none" lIns="91440" tIns="45720" rIns="91440" bIns="45720" rtlCol="0" anchor="t">
            <a:spAutoFit/>
          </a:bodyPr>
          <a:lstStyle/>
          <a:p>
            <a:pPr algn="l"/>
            <a:r>
              <a:rPr lang="en-GB" dirty="0"/>
              <a:t>Tuesday 26th</a:t>
            </a:r>
          </a:p>
        </p:txBody>
      </p:sp>
    </p:spTree>
    <p:extLst>
      <p:ext uri="{BB962C8B-B14F-4D97-AF65-F5344CB8AC3E}">
        <p14:creationId xmlns:p14="http://schemas.microsoft.com/office/powerpoint/2010/main" val="1063899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ir-gsi-folienmaster_2017_onering">
  <a:themeElements>
    <a:clrScheme name="Benutzerdefiniert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66666"/>
      </a:hlink>
      <a:folHlink>
        <a:srgbClr val="800080"/>
      </a:folHlink>
    </a:clrScheme>
    <a:fontScheme name="Office Klassisch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DBB63"/>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t"/>
      <a:lstStyle>
        <a:defPPr algn="l">
          <a:defRPr dirty="0" smtClean="0"/>
        </a:defPPr>
      </a:lstStyle>
    </a:txDef>
  </a:objectDefaults>
  <a:extraClrSchemeLst/>
  <a:extLst>
    <a:ext uri="{05A4C25C-085E-4340-85A3-A5531E510DB2}">
      <thm15:themeFamily xmlns:thm15="http://schemas.microsoft.com/office/thememl/2012/main" name="Präsentation4" id="{F395C2AE-BE17-204E-B78B-80960EBFEC08}" vid="{0D7BF73E-5158-474F-A29B-4B67545AFA3C}"/>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gsi-folienmaster_2019_4zu3</Template>
  <TotalTime>0</TotalTime>
  <Words>800</Words>
  <Application>Microsoft Office PowerPoint</Application>
  <PresentationFormat>On-screen Show (4:3)</PresentationFormat>
  <Paragraphs>88</Paragraphs>
  <Slides>15</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Times</vt:lpstr>
      <vt:lpstr>Wingdings</vt:lpstr>
      <vt:lpstr>fair-gsi-folienmaster_2017_onering</vt:lpstr>
      <vt:lpstr>Default Design</vt:lpstr>
      <vt:lpstr>EURO-LABS Advanced Training Open Science and Data Management Castle Ebernburg: 24.11.24 – 29.11.24 </vt:lpstr>
      <vt:lpstr>EURO-LABS</vt:lpstr>
      <vt:lpstr>WP5: Open, Diverse and Inclusive Science</vt:lpstr>
      <vt:lpstr>WP 5.2: Open Science and Data Management</vt:lpstr>
      <vt:lpstr>PowerPoint Presentation</vt:lpstr>
      <vt:lpstr>Contact Points</vt:lpstr>
      <vt:lpstr>Where are we?</vt:lpstr>
      <vt:lpstr>PowerPoint Presentation</vt:lpstr>
      <vt:lpstr>PowerPoint Presentation</vt:lpstr>
      <vt:lpstr>PowerPoint Presentation</vt:lpstr>
      <vt:lpstr>PowerPoint Presentation</vt:lpstr>
      <vt:lpstr>PowerPoint Presentation</vt:lpstr>
      <vt:lpstr>PowerPoint Presentation</vt:lpstr>
      <vt:lpstr>Forms to Sign</vt:lpstr>
      <vt:lpstr>PowerPoint Presentation</vt:lpstr>
    </vt:vector>
  </TitlesOfParts>
  <Company>GSI Helmholtzzentrum für Schwerionenforschung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Constantinescu, Anna Dr.</dc:creator>
  <cp:lastModifiedBy>Mistry, Andrew. K. Dr.</cp:lastModifiedBy>
  <cp:revision>348</cp:revision>
  <cp:lastPrinted>2020-11-16T14:37:01Z</cp:lastPrinted>
  <dcterms:created xsi:type="dcterms:W3CDTF">2020-02-17T13:53:46Z</dcterms:created>
  <dcterms:modified xsi:type="dcterms:W3CDTF">2024-11-25T07:46:04Z</dcterms:modified>
</cp:coreProperties>
</file>