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7" r:id="rId1"/>
    <p:sldMasterId id="2147484663" r:id="rId2"/>
    <p:sldMasterId id="2147484675" r:id="rId3"/>
    <p:sldMasterId id="2147484708" r:id="rId4"/>
    <p:sldMasterId id="2147484718" r:id="rId5"/>
    <p:sldMasterId id="2147484749" r:id="rId6"/>
  </p:sldMasterIdLst>
  <p:notesMasterIdLst>
    <p:notesMasterId r:id="rId27"/>
  </p:notesMasterIdLst>
  <p:sldIdLst>
    <p:sldId id="413" r:id="rId7"/>
    <p:sldId id="818" r:id="rId8"/>
    <p:sldId id="845" r:id="rId9"/>
    <p:sldId id="824" r:id="rId10"/>
    <p:sldId id="280" r:id="rId11"/>
    <p:sldId id="279" r:id="rId12"/>
    <p:sldId id="281" r:id="rId13"/>
    <p:sldId id="275" r:id="rId14"/>
    <p:sldId id="283" r:id="rId15"/>
    <p:sldId id="284" r:id="rId16"/>
    <p:sldId id="846" r:id="rId17"/>
    <p:sldId id="847" r:id="rId18"/>
    <p:sldId id="848" r:id="rId19"/>
    <p:sldId id="849" r:id="rId20"/>
    <p:sldId id="850" r:id="rId21"/>
    <p:sldId id="276" r:id="rId22"/>
    <p:sldId id="277" r:id="rId23"/>
    <p:sldId id="278" r:id="rId24"/>
    <p:sldId id="285" r:id="rId25"/>
    <p:sldId id="282" r:id="rId26"/>
  </p:sldIdLst>
  <p:sldSz cx="9144000" cy="6858000" type="screen4x3"/>
  <p:notesSz cx="6794500" cy="9906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B63"/>
    <a:srgbClr val="009900"/>
    <a:srgbClr val="000066"/>
    <a:srgbClr val="0000FF"/>
    <a:srgbClr val="FFFFCC"/>
    <a:srgbClr val="FF5050"/>
    <a:srgbClr val="EAEAEA"/>
    <a:srgbClr val="FFCC00"/>
    <a:srgbClr val="FF9900"/>
    <a:srgbClr val="767F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90" autoAdjust="0"/>
    <p:restoredTop sz="94737" autoAdjust="0"/>
  </p:normalViewPr>
  <p:slideViewPr>
    <p:cSldViewPr>
      <p:cViewPr varScale="1">
        <p:scale>
          <a:sx n="154" d="100"/>
          <a:sy n="154" d="100"/>
        </p:scale>
        <p:origin x="190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691950D-2AB3-407E-97C3-031C67B4387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01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7.jpe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9.jpeg"/><Relationship Id="rId15" Type="http://schemas.openxmlformats.org/officeDocument/2006/relationships/image" Target="../media/image24.gif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5346700" cy="6858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2300" y="682625"/>
            <a:ext cx="3167063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GSI_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2300" y="2249488"/>
            <a:ext cx="8509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346700" y="0"/>
            <a:ext cx="69850" cy="685800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416550" y="0"/>
            <a:ext cx="69850" cy="68580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0" name="Picture 12" descr="HG_LOGO_S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2300" y="6051550"/>
            <a:ext cx="1382713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88925" y="514350"/>
            <a:ext cx="4751388" cy="1622425"/>
          </a:xfrm>
        </p:spPr>
        <p:txBody>
          <a:bodyPr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88925" y="4221163"/>
            <a:ext cx="4794250" cy="1465262"/>
          </a:xfrm>
        </p:spPr>
        <p:txBody>
          <a:bodyPr/>
          <a:lstStyle>
            <a:lvl1pPr marL="0" indent="0" algn="r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1519" y="2651125"/>
            <a:ext cx="4977963" cy="36258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097FF-DC17-43DA-AD2B-2493AACABF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6341B-5ABF-4ADF-803F-FDE09F95059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CE571-4FD6-47F8-83B4-16702E7C4D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23850" y="1052513"/>
            <a:ext cx="4171950" cy="249713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052513"/>
            <a:ext cx="4171950" cy="249713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23850" y="3702050"/>
            <a:ext cx="4171950" cy="24987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702050"/>
            <a:ext cx="4171950" cy="24987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FCECB-5D5D-41DF-A0AA-11FECA730FA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88352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BF4F-15D2-4EE0-A03D-F50D946F862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3484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D9814-CAC0-491B-9C48-3D5110D3B5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7667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68B7B-EC26-4C78-BB35-37670BC2A15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2303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C9F41-D07B-4410-9654-75EAA4B54D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6849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9FAFC-0530-4BC0-8D3E-8612A5697BE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478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5719B-F70B-426A-B21F-59AB852C53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7D6DD-AFDD-4A3B-9316-89710568036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425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4BEBD-059B-4DF0-B698-FE3EF75F31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5923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155D0-292B-49F3-A27F-0FE139FCDE0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505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46731-5F80-4123-B1A6-25A22E36C02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0507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3CC99-32E0-4A11-8C8E-AA7205F0AD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720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000">
                <a:solidFill>
                  <a:prstClr val="white"/>
                </a:solidFill>
              </a:endParaRPr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00" dirty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582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pt-BR">
                <a:solidFill>
                  <a:prstClr val="black"/>
                </a:solidFill>
              </a:rPr>
              <a:t>H. Simon - ELTE R³B 2023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09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pt-BR">
                <a:solidFill>
                  <a:prstClr val="black"/>
                </a:solidFill>
              </a:rPr>
              <a:t>H. Simon - ELTE R³B 2023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57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pt-BR">
                <a:solidFill>
                  <a:prstClr val="black"/>
                </a:solidFill>
              </a:rPr>
              <a:t>H. Simon - ELTE R³B 2023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44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4D17D1-70F7-44FC-B6A0-76A32316481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67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F59D3-3F15-43F3-9E27-E86C0FA70D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076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3476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2979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184" y="1100389"/>
            <a:ext cx="8046244" cy="4532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05/07/2024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R3B - Digitral MSS - Ph De Antoni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‹Nr.›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76200" y="-27699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7553877" y="1"/>
            <a:ext cx="1590124" cy="125223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436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grpSp>
        <p:nvGrpSpPr>
          <p:cNvPr id="4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000">
                <a:solidFill>
                  <a:prstClr val="white"/>
                </a:solidFill>
              </a:endParaRPr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00" dirty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177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pt-BR">
                <a:solidFill>
                  <a:prstClr val="black"/>
                </a:solidFill>
              </a:rPr>
              <a:t>H. Simon - ELTE R³B 2023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016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pt-BR"/>
              <a:t>H. Simon - ELTE R³B 2023</a:t>
            </a:r>
            <a:endParaRPr lang="de-DE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pt-BR">
                <a:solidFill>
                  <a:prstClr val="black"/>
                </a:solidFill>
              </a:rPr>
              <a:t>H. Simon - ELTE R³B 2023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878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pt-BR">
                <a:solidFill>
                  <a:prstClr val="black"/>
                </a:solidFill>
              </a:rPr>
              <a:t>H. Simon - ELTE R³B 2023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425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4D17D1-70F7-44FC-B6A0-76A32316481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947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9FF8B-71B0-4F78-B46D-201CEA87F2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158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0462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H. Simon - ELTE R³B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FEDB-3523-2449-A5F5-7E5C38436AC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287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01427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BF4F-15D2-4EE0-A03D-F50D946F862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83376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D9814-CAC0-491B-9C48-3D5110D3B5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3966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68B7B-EC26-4C78-BB35-37670BC2A15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74354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C9F41-D07B-4410-9654-75EAA4B54D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1463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9FAFC-0530-4BC0-8D3E-8612A5697BE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1216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7D6DD-AFDD-4A3B-9316-89710568036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918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9364B-C837-4252-9D71-8A086A5A8E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4BEBD-059B-4DF0-B698-FE3EF75F31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96663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155D0-292B-49F3-A27F-0FE139FCDE0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5238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46731-5F80-4123-B1A6-25A22E36C02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2342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3CC99-32E0-4A11-8C8E-AA7205F0AD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89401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 cstate="print"/>
          <a:srcRect t="10201" b="9200"/>
          <a:stretch>
            <a:fillRect/>
          </a:stretch>
        </p:blipFill>
        <p:spPr bwMode="auto">
          <a:xfrm>
            <a:off x="5870575" y="15039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 cstate="print"/>
          <a:srcRect t="17075"/>
          <a:stretch>
            <a:fillRect/>
          </a:stretch>
        </p:blipFill>
        <p:spPr bwMode="auto">
          <a:xfrm>
            <a:off x="0" y="-39688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 cstate="print"/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-28832" y="-26226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2066925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14" name="Text Box 47"/>
          <p:cNvSpPr txBox="1">
            <a:spLocks noChangeAspect="1" noChangeArrowheads="1"/>
          </p:cNvSpPr>
          <p:nvPr userDrawn="1"/>
        </p:nvSpPr>
        <p:spPr bwMode="auto">
          <a:xfrm>
            <a:off x="4481513" y="6551440"/>
            <a:ext cx="5969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 fontAlgn="base">
              <a:spcBef>
                <a:spcPct val="5000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Sweden</a:t>
            </a:r>
          </a:p>
        </p:txBody>
      </p:sp>
      <p:sp>
        <p:nvSpPr>
          <p:cNvPr id="15" name="Text Box 20"/>
          <p:cNvSpPr txBox="1">
            <a:spLocks noChangeAspect="1" noChangeArrowheads="1"/>
          </p:cNvSpPr>
          <p:nvPr userDrawn="1"/>
        </p:nvSpPr>
        <p:spPr bwMode="auto">
          <a:xfrm>
            <a:off x="887413" y="6550646"/>
            <a:ext cx="539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 fontAlgn="base">
              <a:spcBef>
                <a:spcPct val="5000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</a:rPr>
              <a:t>France</a:t>
            </a:r>
          </a:p>
        </p:txBody>
      </p:sp>
      <p:sp>
        <p:nvSpPr>
          <p:cNvPr id="16" name="Text Box 11"/>
          <p:cNvSpPr txBox="1">
            <a:spLocks noChangeAspect="1" noChangeArrowheads="1"/>
          </p:cNvSpPr>
          <p:nvPr userDrawn="1"/>
        </p:nvSpPr>
        <p:spPr bwMode="auto">
          <a:xfrm>
            <a:off x="1997075" y="6551440"/>
            <a:ext cx="4318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 fontAlgn="base">
              <a:spcBef>
                <a:spcPct val="5000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India</a:t>
            </a:r>
          </a:p>
        </p:txBody>
      </p:sp>
      <p:pic>
        <p:nvPicPr>
          <p:cNvPr id="17" name="Picture 16"/>
          <p:cNvPicPr preferRelativeResize="0"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411" y="6248400"/>
            <a:ext cx="360000" cy="26481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18" name="Text Box 17"/>
          <p:cNvSpPr txBox="1">
            <a:spLocks noChangeAspect="1" noChangeArrowheads="1"/>
          </p:cNvSpPr>
          <p:nvPr userDrawn="1"/>
        </p:nvSpPr>
        <p:spPr bwMode="auto">
          <a:xfrm>
            <a:off x="412800" y="6550646"/>
            <a:ext cx="55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 fontAlgn="base">
              <a:spcBef>
                <a:spcPct val="5000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</a:rPr>
              <a:t>Finland</a:t>
            </a:r>
          </a:p>
        </p:txBody>
      </p:sp>
      <p:pic>
        <p:nvPicPr>
          <p:cNvPr id="19" name="Picture 19"/>
          <p:cNvPicPr preferRelativeResize="0"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9488" y="6258945"/>
            <a:ext cx="360000" cy="24372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0" name="Picture 22"/>
          <p:cNvPicPr preferRelativeResize="0"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82725" y="6254805"/>
            <a:ext cx="415062" cy="2520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21" name="Text Box 23"/>
          <p:cNvSpPr txBox="1">
            <a:spLocks noChangeAspect="1" noChangeArrowheads="1"/>
          </p:cNvSpPr>
          <p:nvPr userDrawn="1"/>
        </p:nvSpPr>
        <p:spPr bwMode="auto">
          <a:xfrm>
            <a:off x="1354138" y="6551440"/>
            <a:ext cx="65405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 fontAlgn="base">
              <a:spcBef>
                <a:spcPct val="5000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Germany</a:t>
            </a:r>
          </a:p>
        </p:txBody>
      </p:sp>
      <p:pic>
        <p:nvPicPr>
          <p:cNvPr id="22" name="Picture 34"/>
          <p:cNvPicPr preferRelativeResize="0"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32059" y="6267005"/>
            <a:ext cx="360000" cy="2276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23" name="Text Box 35"/>
          <p:cNvSpPr txBox="1">
            <a:spLocks noChangeAspect="1" noChangeArrowheads="1"/>
          </p:cNvSpPr>
          <p:nvPr userDrawn="1"/>
        </p:nvSpPr>
        <p:spPr bwMode="auto">
          <a:xfrm>
            <a:off x="2438400" y="6551440"/>
            <a:ext cx="53975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 fontAlgn="base">
              <a:spcBef>
                <a:spcPct val="5000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Poland</a:t>
            </a:r>
          </a:p>
        </p:txBody>
      </p:sp>
      <p:sp>
        <p:nvSpPr>
          <p:cNvPr id="24" name="Text Box 44"/>
          <p:cNvSpPr txBox="1">
            <a:spLocks noChangeAspect="1" noChangeArrowheads="1"/>
          </p:cNvSpPr>
          <p:nvPr userDrawn="1"/>
        </p:nvSpPr>
        <p:spPr bwMode="auto">
          <a:xfrm>
            <a:off x="5045075" y="6549852"/>
            <a:ext cx="3778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 fontAlgn="base">
              <a:spcBef>
                <a:spcPct val="5000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</a:rPr>
              <a:t>UK </a:t>
            </a:r>
          </a:p>
        </p:txBody>
      </p:sp>
      <p:pic>
        <p:nvPicPr>
          <p:cNvPr id="25" name="Picture 46"/>
          <p:cNvPicPr preferRelativeResize="0"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19610" y="6267005"/>
            <a:ext cx="360000" cy="2276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26" name="Text Box 50"/>
          <p:cNvSpPr txBox="1">
            <a:spLocks noChangeAspect="1" noChangeArrowheads="1"/>
          </p:cNvSpPr>
          <p:nvPr userDrawn="1"/>
        </p:nvSpPr>
        <p:spPr bwMode="auto">
          <a:xfrm>
            <a:off x="2925763" y="6551440"/>
            <a:ext cx="64135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 fontAlgn="base">
              <a:spcBef>
                <a:spcPct val="5000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Romania</a:t>
            </a:r>
          </a:p>
        </p:txBody>
      </p:sp>
      <p:pic>
        <p:nvPicPr>
          <p:cNvPr id="27" name="Picture 52"/>
          <p:cNvPicPr preferRelativeResize="0"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2347" y="6258950"/>
            <a:ext cx="360000" cy="24371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28" name="Text Box 53"/>
          <p:cNvSpPr txBox="1">
            <a:spLocks noChangeAspect="1" noChangeArrowheads="1"/>
          </p:cNvSpPr>
          <p:nvPr userDrawn="1"/>
        </p:nvSpPr>
        <p:spPr bwMode="auto">
          <a:xfrm>
            <a:off x="3470275" y="6551440"/>
            <a:ext cx="5334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 fontAlgn="base">
              <a:spcBef>
                <a:spcPct val="5000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Russia</a:t>
            </a:r>
          </a:p>
        </p:txBody>
      </p:sp>
      <p:sp>
        <p:nvSpPr>
          <p:cNvPr id="29" name="Text Box 41"/>
          <p:cNvSpPr txBox="1">
            <a:spLocks noChangeAspect="1" noChangeArrowheads="1"/>
          </p:cNvSpPr>
          <p:nvPr userDrawn="1"/>
        </p:nvSpPr>
        <p:spPr bwMode="auto">
          <a:xfrm>
            <a:off x="3932238" y="6551440"/>
            <a:ext cx="6223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 fontAlgn="base">
              <a:spcBef>
                <a:spcPct val="5000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Slovenia</a:t>
            </a:r>
          </a:p>
        </p:txBody>
      </p:sp>
      <p:pic>
        <p:nvPicPr>
          <p:cNvPr id="30" name="Picture 62" descr="slowenien-fahne-slowenia-flagge_0_g_60px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62410" y="6261330"/>
            <a:ext cx="360000" cy="23895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pic>
        <p:nvPicPr>
          <p:cNvPr id="31" name="Picture 94" descr="romania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55938" y="6260540"/>
            <a:ext cx="360000" cy="24053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pic>
        <p:nvPicPr>
          <p:cNvPr id="32" name="Picture 28"/>
          <p:cNvPicPr preferRelativeResize="0"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98674" y="6270176"/>
            <a:ext cx="360000" cy="24098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3" name="Grafik 29" descr="http://www.nationalflaggen.de/media/flags/flagge-indien.gif"/>
          <p:cNvPicPr/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60" y="6254805"/>
            <a:ext cx="360000" cy="25200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36631497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3" y="225425"/>
            <a:ext cx="7344818" cy="49053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3" y="1125538"/>
            <a:ext cx="8208913" cy="525621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E67DB-3F5A-400D-8115-4A6680BE68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2273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H. Simon - ELTE R³B 2023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837C9B-6D25-44C5-9880-48640EF0EB05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95536" y="1125538"/>
            <a:ext cx="4104457" cy="525621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>
          <a:xfrm>
            <a:off x="4572000" y="1125538"/>
            <a:ext cx="4104457" cy="525621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015544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pt-BR"/>
              <a:t>H. Simon - ELTE R³B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04200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68B7B-EC26-4C78-BB35-37670BC2A15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0000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B536F-118C-48DF-B346-38E5E90C7A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9337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E261B-40A4-4E01-8B64-8BF2CBF849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EE183-9FCA-4AA9-A340-9C1E99EDF0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22EC2-85CB-4111-AD9A-A0C27EEF3DB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A949C-126F-4FCD-A706-4B2D38E04F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03366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pt-BR"/>
              <a:t>H. Simon - ELTE R³B 2023</a:t>
            </a:r>
            <a:endParaRPr lang="de-DE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3366"/>
                </a:solidFill>
                <a:latin typeface="+mn-lt"/>
              </a:defRPr>
            </a:lvl1pPr>
          </a:lstStyle>
          <a:p>
            <a:pPr>
              <a:defRPr/>
            </a:pPr>
            <a:fld id="{A955D196-C765-47D3-90D8-1CA4D19EBA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0" r:id="rId1"/>
    <p:sldLayoutId id="2147484636" r:id="rId2"/>
    <p:sldLayoutId id="2147484637" r:id="rId3"/>
    <p:sldLayoutId id="2147484638" r:id="rId4"/>
    <p:sldLayoutId id="2147484639" r:id="rId5"/>
    <p:sldLayoutId id="2147484640" r:id="rId6"/>
    <p:sldLayoutId id="2147484641" r:id="rId7"/>
    <p:sldLayoutId id="2147484642" r:id="rId8"/>
    <p:sldLayoutId id="2147484643" r:id="rId9"/>
    <p:sldLayoutId id="2147484644" r:id="rId10"/>
    <p:sldLayoutId id="2147484645" r:id="rId11"/>
    <p:sldLayoutId id="2147484647" r:id="rId12"/>
    <p:sldLayoutId id="2147484648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</a:defRPr>
            </a:lvl1pPr>
          </a:lstStyle>
          <a:p>
            <a:pPr algn="l">
              <a:defRPr/>
            </a:pPr>
            <a:r>
              <a:rPr lang="pt-BR">
                <a:latin typeface="Arial" charset="0"/>
              </a:rPr>
              <a:t>H. Simon - ELTE R³B 2023</a:t>
            </a:r>
            <a:endParaRPr lang="en-US">
              <a:latin typeface="Arial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fld id="{5502A0CA-E80D-4C4D-8A6B-33CF28258D2B}" type="slidenum">
              <a:rPr lang="de-DE">
                <a:latin typeface="Arial" charset="0"/>
              </a:rPr>
              <a:pPr>
                <a:defRPr/>
              </a:pPr>
              <a:t>‹Nr.›</a:t>
            </a:fld>
            <a:endParaRPr lang="de-DE">
              <a:latin typeface="Arial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Fußzeilenplatzhalter 3"/>
          <p:cNvSpPr txBox="1">
            <a:spLocks noGrp="1"/>
          </p:cNvSpPr>
          <p:nvPr/>
        </p:nvSpPr>
        <p:spPr bwMode="auto">
          <a:xfrm>
            <a:off x="0" y="6607175"/>
            <a:ext cx="439261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1200" dirty="0">
                <a:solidFill>
                  <a:srgbClr val="00599D"/>
                </a:solidFill>
              </a:rPr>
              <a:t>4</a:t>
            </a:r>
            <a:r>
              <a:rPr lang="en-US" sz="1200" baseline="30000" dirty="0">
                <a:solidFill>
                  <a:srgbClr val="00599D"/>
                </a:solidFill>
              </a:rPr>
              <a:t>th</a:t>
            </a:r>
            <a:r>
              <a:rPr lang="en-US" sz="1200" dirty="0">
                <a:solidFill>
                  <a:srgbClr val="00599D"/>
                </a:solidFill>
              </a:rPr>
              <a:t> FAIR-NUSTAR RRB meeting – January 27, 2015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4" r:id="rId1"/>
    <p:sldLayoutId id="2147484665" r:id="rId2"/>
    <p:sldLayoutId id="2147484666" r:id="rId3"/>
    <p:sldLayoutId id="2147484667" r:id="rId4"/>
    <p:sldLayoutId id="2147484668" r:id="rId5"/>
    <p:sldLayoutId id="2147484669" r:id="rId6"/>
    <p:sldLayoutId id="2147484670" r:id="rId7"/>
    <p:sldLayoutId id="2147484671" r:id="rId8"/>
    <p:sldLayoutId id="2147484672" r:id="rId9"/>
    <p:sldLayoutId id="2147484673" r:id="rId10"/>
    <p:sldLayoutId id="2147484674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000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000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000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>
              <a:latin typeface="Arial" pitchFamily="34" charset="0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pt-BR">
                <a:latin typeface="Arial" pitchFamily="34" charset="0"/>
              </a:rPr>
              <a:t>H. Simon - ELTE R³B 2023</a:t>
            </a:r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83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6" r:id="rId1"/>
    <p:sldLayoutId id="2147484677" r:id="rId2"/>
    <p:sldLayoutId id="2147484678" r:id="rId3"/>
    <p:sldLayoutId id="2147484679" r:id="rId4"/>
    <p:sldLayoutId id="2147484680" r:id="rId5"/>
    <p:sldLayoutId id="2147484681" r:id="rId6"/>
    <p:sldLayoutId id="2147484682" r:id="rId7"/>
    <p:sldLayoutId id="2147484683" r:id="rId8"/>
    <p:sldLayoutId id="2147484757" r:id="rId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000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000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000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>
              <a:latin typeface="Arial" pitchFamily="34" charset="0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pt-BR">
                <a:latin typeface="Arial" pitchFamily="34" charset="0"/>
              </a:rPr>
              <a:t>H. Simon - ELTE R³B 2023</a:t>
            </a:r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84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</a:defRPr>
            </a:lvl1pPr>
          </a:lstStyle>
          <a:p>
            <a:pPr algn="l">
              <a:defRPr/>
            </a:pPr>
            <a:r>
              <a:rPr lang="pt-BR">
                <a:latin typeface="Arial" charset="0"/>
              </a:rPr>
              <a:t>H. Simon - ELTE R³B 2023</a:t>
            </a:r>
            <a:endParaRPr lang="en-US">
              <a:latin typeface="Arial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fld id="{5502A0CA-E80D-4C4D-8A6B-33CF28258D2B}" type="slidenum">
              <a:rPr lang="de-DE">
                <a:latin typeface="Arial" charset="0"/>
              </a:rPr>
              <a:pPr>
                <a:defRPr/>
              </a:pPr>
              <a:t>‹Nr.›</a:t>
            </a:fld>
            <a:endParaRPr lang="de-DE">
              <a:latin typeface="Arial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09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Textmasterformate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H. Simon - ELTE R³B 2023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837C9B-6D25-44C5-9880-48640EF0EB05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701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0" r:id="rId1"/>
    <p:sldLayoutId id="2147484751" r:id="rId2"/>
    <p:sldLayoutId id="2147484752" r:id="rId3"/>
    <p:sldLayoutId id="2147484754" r:id="rId4"/>
    <p:sldLayoutId id="2147484755" r:id="rId5"/>
    <p:sldLayoutId id="2147484756" r:id="rId6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1" fontAlgn="base" hangingPunct="1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8.png"/><Relationship Id="rId11" Type="http://schemas.openxmlformats.org/officeDocument/2006/relationships/image" Target="../media/image62.jpeg"/><Relationship Id="rId5" Type="http://schemas.openxmlformats.org/officeDocument/2006/relationships/image" Target="../media/image57.png"/><Relationship Id="rId10" Type="http://schemas.openxmlformats.org/officeDocument/2006/relationships/image" Target="../media/image61.jpeg"/><Relationship Id="rId4" Type="http://schemas.openxmlformats.org/officeDocument/2006/relationships/image" Target="../media/image56.emf"/><Relationship Id="rId9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5.png"/><Relationship Id="rId7" Type="http://schemas.openxmlformats.org/officeDocument/2006/relationships/image" Target="../media/image62.jpeg"/><Relationship Id="rId12" Type="http://schemas.openxmlformats.org/officeDocument/2006/relationships/image" Target="../media/image6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0.png"/><Relationship Id="rId11" Type="http://schemas.openxmlformats.org/officeDocument/2006/relationships/image" Target="../media/image65.png"/><Relationship Id="rId5" Type="http://schemas.openxmlformats.org/officeDocument/2006/relationships/image" Target="../media/image58.png"/><Relationship Id="rId10" Type="http://schemas.openxmlformats.org/officeDocument/2006/relationships/image" Target="../media/image64.png"/><Relationship Id="rId4" Type="http://schemas.openxmlformats.org/officeDocument/2006/relationships/image" Target="../media/image57.png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4016" y="510431"/>
            <a:ext cx="5076056" cy="1622425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accent6"/>
                </a:solidFill>
              </a:rPr>
              <a:t>GLAD status, upgrade &amp;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889397" y="5445224"/>
            <a:ext cx="20345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H. Simon </a:t>
            </a:r>
            <a:r>
              <a:rPr lang="en-US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●</a:t>
            </a:r>
            <a:r>
              <a:rPr lang="en-US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</a:p>
          <a:p>
            <a:pPr algn="l"/>
            <a:r>
              <a:rPr lang="en-US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GSI Darmstadt </a:t>
            </a: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5632242" y="158197"/>
            <a:ext cx="3563888" cy="17337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36000" tIns="370800" rIns="36000" bIns="370800">
            <a:spAutoFit/>
          </a:bodyPr>
          <a:lstStyle/>
          <a:p>
            <a:pPr algn="l"/>
            <a:r>
              <a:rPr lang="en-US" sz="1600" b="1" dirty="0">
                <a:solidFill>
                  <a:srgbClr val="000000"/>
                </a:solidFill>
                <a:latin typeface="+mn-lt"/>
              </a:rPr>
              <a:t>R3B Collaboration Meeting </a:t>
            </a:r>
          </a:p>
          <a:p>
            <a:pPr algn="l"/>
            <a:r>
              <a:rPr lang="en-US" sz="1600" b="1" dirty="0">
                <a:solidFill>
                  <a:srgbClr val="000000"/>
                </a:solidFill>
                <a:latin typeface="+mn-lt"/>
              </a:rPr>
              <a:t>20240709</a:t>
            </a:r>
            <a:br>
              <a:rPr lang="en-US" sz="1600" b="1" dirty="0">
                <a:solidFill>
                  <a:srgbClr val="000000"/>
                </a:solidFill>
                <a:latin typeface="+mn-lt"/>
              </a:rPr>
            </a:br>
            <a:br>
              <a:rPr lang="en-US" sz="1600" dirty="0">
                <a:solidFill>
                  <a:srgbClr val="000000"/>
                </a:solidFill>
                <a:latin typeface="+mn-lt"/>
              </a:rPr>
            </a:br>
            <a:r>
              <a:rPr lang="en-US" sz="1600" dirty="0">
                <a:solidFill>
                  <a:srgbClr val="000000"/>
                </a:solidFill>
                <a:latin typeface="+mn-lt"/>
              </a:rPr>
              <a:t>Darmstadt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05/07/2024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R3B - Digitral MSS - Ph De Antoni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R3B - Digital Outputs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706" y="1319822"/>
            <a:ext cx="6582589" cy="42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82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5BC3D09-F686-47E3-B8B2-EF08A957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R3B - Digitral MSS - Ph De Antoni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5914BFC-FB71-4ACF-A3F9-572392733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5" y="259790"/>
            <a:ext cx="6676434" cy="787557"/>
          </a:xfrm>
        </p:spPr>
        <p:txBody>
          <a:bodyPr>
            <a:normAutofit fontScale="90000"/>
          </a:bodyPr>
          <a:lstStyle/>
          <a:p>
            <a:r>
              <a:rPr lang="de-DE" dirty="0"/>
              <a:t>Parallel Operation of </a:t>
            </a:r>
            <a:r>
              <a:rPr lang="de-DE" dirty="0" err="1"/>
              <a:t>old</a:t>
            </a:r>
            <a:r>
              <a:rPr lang="de-DE" dirty="0"/>
              <a:t> an </a:t>
            </a:r>
            <a:r>
              <a:rPr lang="de-DE" dirty="0" err="1"/>
              <a:t>new</a:t>
            </a:r>
            <a:r>
              <a:rPr lang="de-DE" dirty="0"/>
              <a:t> MSS </a:t>
            </a:r>
            <a:r>
              <a:rPr lang="de-DE" dirty="0" err="1"/>
              <a:t>prepared</a:t>
            </a:r>
            <a:r>
              <a:rPr lang="de-DE" dirty="0"/>
              <a:t> (tentative plan – still </a:t>
            </a:r>
            <a:r>
              <a:rPr lang="de-DE" dirty="0" err="1"/>
              <a:t>preliminary</a:t>
            </a:r>
            <a:r>
              <a:rPr lang="de-DE" dirty="0"/>
              <a:t> (V6) )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A92296-AC38-4AC9-BFF2-3A9AE68DC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207561"/>
            <a:ext cx="3447144" cy="315277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117D39A-00FD-4898-96F1-B82DA7FEF12D}"/>
              </a:ext>
            </a:extLst>
          </p:cNvPr>
          <p:cNvSpPr txBox="1"/>
          <p:nvPr/>
        </p:nvSpPr>
        <p:spPr>
          <a:xfrm>
            <a:off x="5892079" y="4149080"/>
            <a:ext cx="2823209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>
                <a:latin typeface="+mn-lt"/>
              </a:rPr>
              <a:t>S073 (</a:t>
            </a:r>
            <a:r>
              <a:rPr lang="de-DE" dirty="0" err="1">
                <a:latin typeface="+mn-lt"/>
              </a:rPr>
              <a:t>Hypernuclei</a:t>
            </a:r>
            <a:r>
              <a:rPr lang="de-DE" dirty="0">
                <a:latin typeface="+mn-lt"/>
              </a:rPr>
              <a:t>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7504045-F877-4203-B0F6-7B879C2F0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1" y="1250100"/>
            <a:ext cx="4026235" cy="309157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D063EDD-1E3A-4686-B3EC-CAC1B17AE643}"/>
              </a:ext>
            </a:extLst>
          </p:cNvPr>
          <p:cNvSpPr txBox="1"/>
          <p:nvPr/>
        </p:nvSpPr>
        <p:spPr>
          <a:xfrm>
            <a:off x="826152" y="4149080"/>
            <a:ext cx="3895618" cy="83099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>
                <a:latin typeface="+mn-lt"/>
              </a:rPr>
              <a:t>S122 (ASYEOS, </a:t>
            </a:r>
            <a:r>
              <a:rPr lang="de-DE" dirty="0" err="1">
                <a:latin typeface="+mn-lt"/>
              </a:rPr>
              <a:t>no</a:t>
            </a:r>
            <a:r>
              <a:rPr lang="de-DE" dirty="0">
                <a:latin typeface="+mn-lt"/>
              </a:rPr>
              <a:t> GLAD)</a:t>
            </a:r>
          </a:p>
          <a:p>
            <a:pPr algn="l"/>
            <a:r>
              <a:rPr lang="de-DE" dirty="0">
                <a:latin typeface="+mn-lt"/>
              </a:rPr>
              <a:t>- Nov/</a:t>
            </a:r>
            <a:r>
              <a:rPr lang="de-DE" dirty="0" err="1">
                <a:latin typeface="+mn-lt"/>
              </a:rPr>
              <a:t>Dec</a:t>
            </a:r>
            <a:r>
              <a:rPr lang="de-DE" dirty="0">
                <a:latin typeface="+mn-lt"/>
              </a:rPr>
              <a:t> 2024 Test (?)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03B7EC6-3A13-425F-BE78-5144F30190D2}"/>
              </a:ext>
            </a:extLst>
          </p:cNvPr>
          <p:cNvSpPr txBox="1"/>
          <p:nvPr/>
        </p:nvSpPr>
        <p:spPr>
          <a:xfrm>
            <a:off x="125131" y="6079366"/>
            <a:ext cx="9024843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>
                <a:latin typeface="+mn-lt"/>
              </a:rPr>
              <a:t>Super-FRS </a:t>
            </a:r>
            <a:r>
              <a:rPr lang="de-DE" dirty="0" err="1">
                <a:latin typeface="+mn-lt"/>
              </a:rPr>
              <a:t>Detector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tests</a:t>
            </a:r>
            <a:r>
              <a:rPr lang="de-DE" dirty="0">
                <a:latin typeface="+mn-lt"/>
              </a:rPr>
              <a:t> (</a:t>
            </a:r>
            <a:r>
              <a:rPr lang="de-DE" dirty="0" err="1">
                <a:latin typeface="+mn-lt"/>
              </a:rPr>
              <a:t>Beginning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February</a:t>
            </a:r>
            <a:r>
              <a:rPr lang="de-DE" dirty="0">
                <a:latin typeface="+mn-lt"/>
              </a:rPr>
              <a:t> &amp; </a:t>
            </a:r>
            <a:r>
              <a:rPr lang="de-DE" dirty="0" err="1">
                <a:latin typeface="+mn-lt"/>
              </a:rPr>
              <a:t>July</a:t>
            </a:r>
            <a:r>
              <a:rPr lang="de-DE" dirty="0">
                <a:latin typeface="+mn-lt"/>
              </a:rPr>
              <a:t>, </a:t>
            </a:r>
            <a:r>
              <a:rPr lang="de-DE" dirty="0" err="1">
                <a:latin typeface="+mn-lt"/>
              </a:rPr>
              <a:t>no</a:t>
            </a:r>
            <a:r>
              <a:rPr lang="de-DE" dirty="0">
                <a:latin typeface="+mn-lt"/>
              </a:rPr>
              <a:t> GLAD)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DF1E79-4DE1-49F0-B039-44C453622104}"/>
              </a:ext>
            </a:extLst>
          </p:cNvPr>
          <p:cNvSpPr txBox="1"/>
          <p:nvPr/>
        </p:nvSpPr>
        <p:spPr>
          <a:xfrm>
            <a:off x="827584" y="5229200"/>
            <a:ext cx="7651454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>
                <a:solidFill>
                  <a:schemeClr val="tx2"/>
                </a:solidFill>
                <a:latin typeface="+mn-lt"/>
                <a:sym typeface="Wingdings" panose="05000000000000000000" pitchFamily="2" charset="2"/>
              </a:rPr>
              <a:t> </a:t>
            </a:r>
            <a:r>
              <a:rPr lang="de-DE" dirty="0" err="1">
                <a:solidFill>
                  <a:schemeClr val="tx2"/>
                </a:solidFill>
                <a:latin typeface="+mn-lt"/>
                <a:sym typeface="Wingdings" panose="05000000000000000000" pitchFamily="2" charset="2"/>
              </a:rPr>
              <a:t>Prepare</a:t>
            </a:r>
            <a:r>
              <a:rPr lang="de-DE" dirty="0">
                <a:solidFill>
                  <a:schemeClr val="tx2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latin typeface="+mn-lt"/>
                <a:sym typeface="Wingdings" panose="05000000000000000000" pitchFamily="2" charset="2"/>
              </a:rPr>
              <a:t>for</a:t>
            </a:r>
            <a:r>
              <a:rPr lang="de-DE" dirty="0">
                <a:solidFill>
                  <a:schemeClr val="tx2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latin typeface="+mn-lt"/>
                <a:sym typeface="Wingdings" panose="05000000000000000000" pitchFamily="2" charset="2"/>
              </a:rPr>
              <a:t>early</a:t>
            </a:r>
            <a:r>
              <a:rPr lang="de-DE" dirty="0">
                <a:solidFill>
                  <a:schemeClr val="tx2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latin typeface="+mn-lt"/>
                <a:sym typeface="Wingdings" panose="05000000000000000000" pitchFamily="2" charset="2"/>
              </a:rPr>
              <a:t>operation</a:t>
            </a:r>
            <a:r>
              <a:rPr lang="de-DE" dirty="0">
                <a:solidFill>
                  <a:schemeClr val="tx2"/>
                </a:solidFill>
                <a:latin typeface="+mn-lt"/>
                <a:sym typeface="Wingdings" panose="05000000000000000000" pitchFamily="2" charset="2"/>
              </a:rPr>
              <a:t> 2025 </a:t>
            </a:r>
            <a:r>
              <a:rPr lang="de-DE" dirty="0" err="1">
                <a:solidFill>
                  <a:schemeClr val="tx2"/>
                </a:solidFill>
                <a:latin typeface="+mn-lt"/>
                <a:sym typeface="Wingdings" panose="05000000000000000000" pitchFamily="2" charset="2"/>
              </a:rPr>
              <a:t>with</a:t>
            </a:r>
            <a:r>
              <a:rPr lang="de-DE" dirty="0">
                <a:solidFill>
                  <a:schemeClr val="tx2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latin typeface="+mn-lt"/>
                <a:sym typeface="Wingdings" panose="05000000000000000000" pitchFamily="2" charset="2"/>
              </a:rPr>
              <a:t>mirrored</a:t>
            </a:r>
            <a:r>
              <a:rPr lang="de-DE" dirty="0">
                <a:solidFill>
                  <a:schemeClr val="tx2"/>
                </a:solidFill>
                <a:latin typeface="+mn-lt"/>
                <a:sym typeface="Wingdings" panose="05000000000000000000" pitchFamily="2" charset="2"/>
              </a:rPr>
              <a:t> MSS</a:t>
            </a:r>
            <a:endParaRPr lang="de-DE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295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E248E39-280C-427D-85E3-F1355BA13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R3B - Digitral MSS - Ph De Antoni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554720C-3C57-4D4C-9E27-A5B48C234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Further </a:t>
            </a:r>
            <a:r>
              <a:rPr lang="de-DE" dirty="0" err="1"/>
              <a:t>preparation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B9A892-9DB0-454B-BE85-3A9ECE676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65" y="1286215"/>
            <a:ext cx="6156176" cy="428557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CCF3F9F-4173-4622-8EEB-1390FF58DEB1}"/>
              </a:ext>
            </a:extLst>
          </p:cNvPr>
          <p:cNvSpPr txBox="1"/>
          <p:nvPr/>
        </p:nvSpPr>
        <p:spPr>
          <a:xfrm>
            <a:off x="755576" y="5949280"/>
            <a:ext cx="2182008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See Daniels </a:t>
            </a:r>
            <a:r>
              <a:rPr lang="de-DE" dirty="0" err="1"/>
              <a:t>talk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3661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97B95AC-67B9-4F60-904D-2A30E8981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046244" cy="5472608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MCS – </a:t>
            </a:r>
            <a:r>
              <a:rPr lang="de-DE" dirty="0" err="1"/>
              <a:t>Heaters</a:t>
            </a:r>
            <a:r>
              <a:rPr lang="de-DE" dirty="0"/>
              <a:t>, </a:t>
            </a:r>
            <a:r>
              <a:rPr lang="de-DE" dirty="0" err="1"/>
              <a:t>Local</a:t>
            </a:r>
            <a:r>
              <a:rPr lang="de-DE" dirty="0"/>
              <a:t> MCS, Main MCS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Software </a:t>
            </a:r>
            <a:r>
              <a:rPr lang="de-DE" dirty="0" err="1"/>
              <a:t>received</a:t>
            </a:r>
            <a:r>
              <a:rPr lang="de-DE" dirty="0"/>
              <a:t>, </a:t>
            </a:r>
            <a:r>
              <a:rPr lang="de-DE" dirty="0" err="1"/>
              <a:t>analysis</a:t>
            </a:r>
            <a:r>
              <a:rPr lang="de-DE" dirty="0"/>
              <a:t> still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contracted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Meeting </a:t>
            </a:r>
            <a:r>
              <a:rPr lang="de-DE" dirty="0" err="1"/>
              <a:t>with</a:t>
            </a:r>
            <a:r>
              <a:rPr lang="de-DE" dirty="0"/>
              <a:t> ACC/IND end of March – possible </a:t>
            </a:r>
            <a:r>
              <a:rPr lang="de-DE" dirty="0" err="1"/>
              <a:t>COSYLab</a:t>
            </a:r>
            <a:r>
              <a:rPr lang="de-DE" dirty="0"/>
              <a:t> </a:t>
            </a:r>
            <a:r>
              <a:rPr lang="de-DE" dirty="0" err="1"/>
              <a:t>contact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AABE1A-A778-4378-A36D-939317289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R3B - Digitral MSS - Ph De Antoni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E56EA0B-9583-42CD-8E14-7668D2C59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Remaining</a:t>
            </a:r>
            <a:r>
              <a:rPr lang="de-DE" dirty="0"/>
              <a:t> </a:t>
            </a:r>
            <a:r>
              <a:rPr lang="de-DE" dirty="0" err="1"/>
              <a:t>Issue</a:t>
            </a:r>
            <a:endParaRPr lang="de-DE" dirty="0"/>
          </a:p>
        </p:txBody>
      </p:sp>
      <p:pic>
        <p:nvPicPr>
          <p:cNvPr id="5" name="Image 3">
            <a:extLst>
              <a:ext uri="{FF2B5EF4-FFF2-40B4-BE49-F238E27FC236}">
                <a16:creationId xmlns:a16="http://schemas.microsoft.com/office/drawing/2014/main" id="{9A875BD3-CE96-4B6F-8DB6-F9FEA0D294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1" t="29040" r="651" b="4735"/>
          <a:stretch/>
        </p:blipFill>
        <p:spPr>
          <a:xfrm>
            <a:off x="-36512" y="1564343"/>
            <a:ext cx="7392847" cy="453231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D01A797-DC2F-452A-99A7-8F69EA6F53E3}"/>
              </a:ext>
            </a:extLst>
          </p:cNvPr>
          <p:cNvSpPr/>
          <p:nvPr/>
        </p:nvSpPr>
        <p:spPr>
          <a:xfrm>
            <a:off x="3851920" y="1966594"/>
            <a:ext cx="3456384" cy="1296144"/>
          </a:xfrm>
          <a:prstGeom prst="rect">
            <a:avLst/>
          </a:prstGeom>
          <a:solidFill>
            <a:schemeClr val="tx1">
              <a:alpha val="3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194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C0CBA56-3589-4112-8DE5-58F3A8651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184" y="1416967"/>
            <a:ext cx="8046244" cy="4532313"/>
          </a:xfrm>
        </p:spPr>
        <p:txBody>
          <a:bodyPr/>
          <a:lstStyle/>
          <a:p>
            <a:r>
              <a:rPr lang="de-DE" dirty="0"/>
              <a:t>MSS </a:t>
            </a:r>
            <a:r>
              <a:rPr lang="de-DE" dirty="0" err="1"/>
              <a:t>is</a:t>
            </a:r>
            <a:r>
              <a:rPr lang="de-DE" dirty="0"/>
              <a:t> on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way</a:t>
            </a:r>
            <a:endParaRPr lang="de-DE" dirty="0"/>
          </a:p>
          <a:p>
            <a:r>
              <a:rPr lang="de-DE" dirty="0"/>
              <a:t>MCS </a:t>
            </a:r>
            <a:r>
              <a:rPr lang="de-DE" dirty="0" err="1"/>
              <a:t>has</a:t>
            </a:r>
            <a:r>
              <a:rPr lang="de-DE" dirty="0"/>
              <a:t> just </a:t>
            </a:r>
            <a:r>
              <a:rPr lang="de-DE" dirty="0" err="1"/>
              <a:t>started</a:t>
            </a:r>
            <a:r>
              <a:rPr lang="de-DE" dirty="0"/>
              <a:t>, </a:t>
            </a:r>
            <a:r>
              <a:rPr lang="de-DE" dirty="0" err="1"/>
              <a:t>needs</a:t>
            </a:r>
            <a:r>
              <a:rPr lang="de-DE" dirty="0"/>
              <a:t> budget and </a:t>
            </a:r>
            <a:r>
              <a:rPr lang="de-DE" dirty="0" err="1"/>
              <a:t>study</a:t>
            </a:r>
            <a:r>
              <a:rPr lang="de-DE" dirty="0"/>
              <a:t> (Q3/2024)</a:t>
            </a:r>
          </a:p>
          <a:p>
            <a:r>
              <a:rPr lang="de-DE" dirty="0"/>
              <a:t>Design of Foot </a:t>
            </a:r>
            <a:r>
              <a:rPr lang="de-DE" dirty="0" err="1"/>
              <a:t>holding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discussed</a:t>
            </a:r>
            <a:endParaRPr lang="de-DE" dirty="0"/>
          </a:p>
          <a:p>
            <a:r>
              <a:rPr lang="de-DE" dirty="0"/>
              <a:t>Survey in Cave </a:t>
            </a:r>
            <a:r>
              <a:rPr lang="de-DE" dirty="0" err="1"/>
              <a:t>necessary</a:t>
            </a:r>
            <a:r>
              <a:rPr lang="de-DE" dirty="0"/>
              <a:t> (</a:t>
            </a:r>
            <a:r>
              <a:rPr lang="de-DE" dirty="0" err="1"/>
              <a:t>alignment</a:t>
            </a:r>
            <a:r>
              <a:rPr lang="de-DE" dirty="0"/>
              <a:t>, </a:t>
            </a:r>
            <a:r>
              <a:rPr lang="de-DE" dirty="0" err="1"/>
              <a:t>fiducialization</a:t>
            </a:r>
            <a:r>
              <a:rPr lang="de-DE" dirty="0"/>
              <a:t>)</a:t>
            </a:r>
            <a:br>
              <a:rPr lang="de-DE" dirty="0"/>
            </a:br>
            <a:endParaRPr lang="de-DE" dirty="0"/>
          </a:p>
          <a:p>
            <a:r>
              <a:rPr lang="de-DE" dirty="0"/>
              <a:t>Magnet Measurement </a:t>
            </a:r>
            <a:r>
              <a:rPr lang="de-DE" dirty="0" err="1"/>
              <a:t>campaingn</a:t>
            </a:r>
            <a:r>
              <a:rPr lang="de-DE" dirty="0"/>
              <a:t> @ FAIR (Michael)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98C2076-FFE4-45E5-BD2D-E91E657A9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R3B - Digitral MSS - Ph De Antoni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5D3E97-7F89-4426-BA26-927258B52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232260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D985EAC-DAF9-46BE-9371-502E95C8A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507F2AA-4435-4076-A721-67507ECA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R3B - Digitral MSS - Ph De Antoni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D38A364-FA6B-44D3-8F9A-082ADEF06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117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05/07/2024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R3B - Digitral MSS - Ph De Antoni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Example</a:t>
            </a:r>
            <a:r>
              <a:rPr lang="fr-FR" dirty="0"/>
              <a:t> – STAARQ MSS – General </a:t>
            </a:r>
            <a:r>
              <a:rPr lang="fr-FR" dirty="0" err="1"/>
              <a:t>synoptic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936827" y="4559726"/>
            <a:ext cx="907127" cy="464896"/>
          </a:xfrm>
          <a:prstGeom prst="rect">
            <a:avLst/>
          </a:prstGeom>
          <a:noFill/>
        </p:spPr>
        <p:txBody>
          <a:bodyPr vert="horz" wrap="square" lIns="27000" tIns="27000" rIns="27000" bIns="27000" rtlCol="0">
            <a:spAutoFit/>
          </a:bodyPr>
          <a:lstStyle>
            <a:defPPr>
              <a:defRPr lang="fr-FR"/>
            </a:defPPr>
            <a:lvl1pPr>
              <a:lnSpc>
                <a:spcPct val="80000"/>
              </a:lnSpc>
              <a:defRPr sz="10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50" dirty="0">
                <a:solidFill>
                  <a:schemeClr val="tx1"/>
                </a:solidFill>
              </a:rPr>
              <a:t>CRYO_OK, others ..&gt;</a:t>
            </a:r>
            <a:r>
              <a:rPr lang="en-GB" sz="750" b="1" dirty="0">
                <a:solidFill>
                  <a:schemeClr val="tx1"/>
                </a:solidFill>
              </a:rPr>
              <a:t>&gt;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GB" sz="750" b="1" dirty="0">
                <a:solidFill>
                  <a:schemeClr val="tx1"/>
                </a:solidFill>
              </a:rPr>
              <a:t>&lt;&lt; </a:t>
            </a:r>
            <a:r>
              <a:rPr lang="en-GB" sz="750" dirty="0">
                <a:solidFill>
                  <a:schemeClr val="tx1"/>
                </a:solidFill>
              </a:rPr>
              <a:t>Trigger if quench</a:t>
            </a:r>
          </a:p>
          <a:p>
            <a:pPr>
              <a:lnSpc>
                <a:spcPct val="100000"/>
              </a:lnSpc>
            </a:pPr>
            <a:r>
              <a:rPr lang="en-GB" sz="750" dirty="0">
                <a:solidFill>
                  <a:schemeClr val="tx1"/>
                </a:solidFill>
              </a:rPr>
              <a:t>&lt;&lt; MSS OK, others …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42" y="1868240"/>
            <a:ext cx="1398446" cy="3513079"/>
          </a:xfrm>
          <a:prstGeom prst="rect">
            <a:avLst/>
          </a:prstGeom>
          <a:solidFill>
            <a:srgbClr val="D940FF"/>
          </a:solidFill>
          <a:ln w="25400">
            <a:solidFill>
              <a:srgbClr val="A6A6A6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87" y="1868240"/>
            <a:ext cx="1328049" cy="3513079"/>
          </a:xfrm>
          <a:prstGeom prst="rect">
            <a:avLst/>
          </a:prstGeom>
          <a:solidFill>
            <a:srgbClr val="D940FF"/>
          </a:solidFill>
          <a:ln w="28575">
            <a:solidFill>
              <a:srgbClr val="A6A6A6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475610" y="1648011"/>
            <a:ext cx="7569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50" i="1" dirty="0">
                <a:latin typeface="Calibri"/>
              </a:rPr>
              <a:t>Front view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00670" y="1616270"/>
            <a:ext cx="71846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50" i="1" dirty="0">
                <a:latin typeface="Calibri"/>
              </a:rPr>
              <a:t>Rear view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74300" y="3350238"/>
            <a:ext cx="155598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Analog Front End chassis </a:t>
            </a:r>
          </a:p>
          <a:p>
            <a:r>
              <a:rPr lang="en-US" sz="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high voltage insulation</a:t>
            </a:r>
          </a:p>
          <a:p>
            <a:pPr marL="128588" indent="-128588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measurements per chassis</a:t>
            </a:r>
          </a:p>
          <a:p>
            <a:pPr marL="128588" indent="-128588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chassis max</a:t>
            </a:r>
          </a:p>
          <a:p>
            <a:pPr marL="128588" indent="-128588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measurements max</a:t>
            </a:r>
            <a:endParaRPr lang="en-GB" sz="9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91522" y="3257550"/>
            <a:ext cx="3862137" cy="914400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91523" y="4257675"/>
            <a:ext cx="3880184" cy="759356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76483" y="2790591"/>
            <a:ext cx="2677026" cy="425724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61443" y="2083505"/>
            <a:ext cx="3882455" cy="552539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53601" y="4308480"/>
            <a:ext cx="1575095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900" b="1" dirty="0">
                <a:solidFill>
                  <a:srgbClr val="FF0000"/>
                </a:solidFill>
                <a:latin typeface="Calibri"/>
              </a:rPr>
              <a:t>Logic I/O (24 V logic standard)</a:t>
            </a:r>
          </a:p>
          <a:p>
            <a:pPr marL="132160" indent="-132160"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prstClr val="black"/>
                </a:solidFill>
                <a:latin typeface="Calibri"/>
              </a:rPr>
              <a:t>16 outputs max - scalable to 31 inputs with another chassis </a:t>
            </a:r>
          </a:p>
          <a:p>
            <a:pPr marL="132160" indent="-132160"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prstClr val="black"/>
                </a:solidFill>
                <a:latin typeface="Calibri"/>
              </a:rPr>
              <a:t>16 inputs max - scalable to 31 inputs with another chassis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66933" y="2793415"/>
            <a:ext cx="1302953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900" b="1" dirty="0">
                <a:solidFill>
                  <a:srgbClr val="FF0000"/>
                </a:solidFill>
                <a:latin typeface="Calibri"/>
              </a:rPr>
              <a:t>24V Power supplies for</a:t>
            </a:r>
          </a:p>
          <a:p>
            <a:pPr marL="132160" indent="-128588"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prstClr val="black"/>
                </a:solidFill>
                <a:latin typeface="Calibri"/>
              </a:rPr>
              <a:t>Compact RIO chassis</a:t>
            </a:r>
          </a:p>
          <a:p>
            <a:pPr marL="132160" indent="-128588"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prstClr val="black"/>
                </a:solidFill>
                <a:latin typeface="Calibri"/>
              </a:rPr>
              <a:t>Measurement chassis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590763" y="2121989"/>
            <a:ext cx="1489806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900" b="1" dirty="0">
                <a:solidFill>
                  <a:srgbClr val="FF0000"/>
                </a:solidFill>
                <a:latin typeface="Calibri"/>
              </a:rPr>
              <a:t>Main supply distribution </a:t>
            </a:r>
          </a:p>
          <a:p>
            <a:pPr marL="128588" indent="-128588">
              <a:buFont typeface="Wingdings" panose="05000000000000000000" pitchFamily="2" charset="2"/>
              <a:buChar char="§"/>
            </a:pPr>
            <a:r>
              <a:rPr lang="en-GB" sz="900" i="1" dirty="0" err="1">
                <a:solidFill>
                  <a:prstClr val="black"/>
                </a:solidFill>
                <a:latin typeface="Calibri"/>
              </a:rPr>
              <a:t>Vrms</a:t>
            </a:r>
            <a:r>
              <a:rPr lang="en-GB" sz="900" i="1" dirty="0">
                <a:solidFill>
                  <a:prstClr val="black"/>
                </a:solidFill>
                <a:latin typeface="Calibri"/>
              </a:rPr>
              <a:t> = 230 V ; </a:t>
            </a:r>
            <a:r>
              <a:rPr lang="en-GB" sz="900" i="1" dirty="0" err="1">
                <a:solidFill>
                  <a:prstClr val="black"/>
                </a:solidFill>
                <a:latin typeface="Calibri"/>
              </a:rPr>
              <a:t>Irms</a:t>
            </a:r>
            <a:r>
              <a:rPr lang="en-GB" sz="900" i="1" dirty="0">
                <a:solidFill>
                  <a:prstClr val="black"/>
                </a:solidFill>
                <a:latin typeface="Calibri"/>
              </a:rPr>
              <a:t>= 1,15 A </a:t>
            </a:r>
          </a:p>
          <a:p>
            <a:pPr marL="128588" indent="-128588">
              <a:buFont typeface="Wingdings" panose="05000000000000000000" pitchFamily="2" charset="2"/>
              <a:buChar char="§"/>
            </a:pPr>
            <a:r>
              <a:rPr lang="en-GB" sz="900" i="1" dirty="0">
                <a:solidFill>
                  <a:prstClr val="black"/>
                </a:solidFill>
                <a:latin typeface="Calibri"/>
              </a:rPr>
              <a:t>From a UPS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78738" y="2777506"/>
            <a:ext cx="848226" cy="392678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350" kern="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633" y="3237429"/>
            <a:ext cx="1641751" cy="46151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136" y="1867903"/>
            <a:ext cx="517513" cy="34487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614704" y="2766120"/>
            <a:ext cx="1122103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900" b="1" dirty="0">
                <a:solidFill>
                  <a:srgbClr val="FF0000"/>
                </a:solidFill>
                <a:latin typeface="Calibri"/>
              </a:rPr>
              <a:t>Compact RIO</a:t>
            </a:r>
          </a:p>
          <a:p>
            <a:pPr marL="200025" indent="-135731"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rgbClr val="FF0000"/>
                </a:solidFill>
                <a:latin typeface="Calibri"/>
              </a:rPr>
              <a:t>cRIO 9039 </a:t>
            </a:r>
            <a:r>
              <a:rPr lang="en-GB" sz="900" i="1" dirty="0">
                <a:solidFill>
                  <a:srgbClr val="FF0000"/>
                </a:solidFill>
                <a:latin typeface="Calibri"/>
              </a:rPr>
              <a:t>Sync</a:t>
            </a:r>
          </a:p>
          <a:p>
            <a:pPr marL="200025" indent="-135731"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rgbClr val="FF0000"/>
                </a:solidFill>
                <a:latin typeface="Calibri"/>
              </a:rPr>
              <a:t>cRIO 9049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57385" y="1322858"/>
            <a:ext cx="1222218" cy="484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900" b="1" dirty="0">
                <a:solidFill>
                  <a:srgbClr val="FF0000"/>
                </a:solidFill>
                <a:latin typeface="Calibri"/>
              </a:rPr>
              <a:t>User interface</a:t>
            </a:r>
          </a:p>
          <a:p>
            <a:pPr algn="ctr"/>
            <a:r>
              <a:rPr lang="en-GB" sz="750" dirty="0">
                <a:solidFill>
                  <a:prstClr val="black"/>
                </a:solidFill>
                <a:latin typeface="Calibri"/>
              </a:rPr>
              <a:t>Configuration, exploitation, monitoring of the MSS cabinet</a:t>
            </a:r>
          </a:p>
          <a:p>
            <a:pPr algn="ctr"/>
            <a:r>
              <a:rPr lang="en-GB" sz="75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(Reset MSS)</a:t>
            </a:r>
            <a:endParaRPr lang="en-GB" sz="7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32191" y="3664202"/>
            <a:ext cx="500719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50" dirty="0">
                <a:solidFill>
                  <a:prstClr val="black"/>
                </a:solidFill>
                <a:latin typeface="Calibri"/>
              </a:rPr>
              <a:t>Logic modules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191908" y="3661947"/>
            <a:ext cx="52290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750" dirty="0">
                <a:solidFill>
                  <a:prstClr val="black"/>
                </a:solidFill>
                <a:latin typeface="Calibri"/>
              </a:rPr>
              <a:t>ADC</a:t>
            </a:r>
          </a:p>
          <a:p>
            <a:pPr algn="ctr"/>
            <a:r>
              <a:rPr lang="fr-FR" sz="750" dirty="0">
                <a:solidFill>
                  <a:prstClr val="black"/>
                </a:solidFill>
                <a:latin typeface="Calibri"/>
              </a:rPr>
              <a:t>modules</a:t>
            </a:r>
            <a:endParaRPr lang="en-GB" sz="7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9132" y="4355207"/>
            <a:ext cx="746125" cy="48426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8302" y="4947637"/>
            <a:ext cx="725306" cy="45509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8206" y="5120862"/>
            <a:ext cx="693183" cy="43990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30" name="Connecteur droit avec flèche 29"/>
          <p:cNvCxnSpPr/>
          <p:nvPr/>
        </p:nvCxnSpPr>
        <p:spPr>
          <a:xfrm>
            <a:off x="7976488" y="3915658"/>
            <a:ext cx="0" cy="99798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31" name="Connecteur droit avec flèche 30"/>
          <p:cNvCxnSpPr/>
          <p:nvPr/>
        </p:nvCxnSpPr>
        <p:spPr>
          <a:xfrm>
            <a:off x="8451653" y="3915658"/>
            <a:ext cx="0" cy="37204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32" name="Connecteur droit avec flèche 31"/>
          <p:cNvCxnSpPr/>
          <p:nvPr/>
        </p:nvCxnSpPr>
        <p:spPr>
          <a:xfrm>
            <a:off x="7180392" y="2223719"/>
            <a:ext cx="0" cy="970981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33" name="ZoneTexte 32"/>
          <p:cNvSpPr txBox="1"/>
          <p:nvPr/>
        </p:nvSpPr>
        <p:spPr>
          <a:xfrm>
            <a:off x="6767764" y="2508207"/>
            <a:ext cx="378995" cy="23198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7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Ethernet</a:t>
            </a:r>
          </a:p>
          <a:p>
            <a:pPr algn="ctr">
              <a:lnSpc>
                <a:spcPct val="80000"/>
              </a:lnSpc>
            </a:pPr>
            <a:r>
              <a:rPr lang="fr-FR" sz="7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  <a:endParaRPr lang="en-GB" sz="75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Connecteur droit avec flèche 33"/>
          <p:cNvCxnSpPr/>
          <p:nvPr/>
        </p:nvCxnSpPr>
        <p:spPr>
          <a:xfrm>
            <a:off x="6243638" y="3007519"/>
            <a:ext cx="746989" cy="371561"/>
          </a:xfrm>
          <a:prstGeom prst="straightConnector1">
            <a:avLst/>
          </a:prstGeom>
          <a:noFill/>
          <a:ln w="22225" cap="flat" cmpd="sng" algn="ctr">
            <a:solidFill>
              <a:srgbClr val="E40019"/>
            </a:solidFill>
            <a:prstDash val="sysDash"/>
            <a:headEnd type="none" w="med" len="med"/>
            <a:tailEnd type="triangle" w="med" len="med"/>
          </a:ln>
          <a:effectLst/>
        </p:spPr>
      </p:cxnSp>
      <p:sp>
        <p:nvSpPr>
          <p:cNvPr id="35" name="Rectangle 34"/>
          <p:cNvSpPr/>
          <p:nvPr/>
        </p:nvSpPr>
        <p:spPr>
          <a:xfrm>
            <a:off x="8239376" y="4104745"/>
            <a:ext cx="586699" cy="11541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endParaRPr lang="en-GB" sz="750" dirty="0"/>
          </a:p>
        </p:txBody>
      </p:sp>
      <p:sp>
        <p:nvSpPr>
          <p:cNvPr id="36" name="Rectangle 35"/>
          <p:cNvSpPr/>
          <p:nvPr/>
        </p:nvSpPr>
        <p:spPr>
          <a:xfrm>
            <a:off x="7514122" y="4497412"/>
            <a:ext cx="601736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Command and control Logic</a:t>
            </a:r>
            <a:endParaRPr lang="en-GB" sz="750" dirty="0"/>
          </a:p>
        </p:txBody>
      </p:sp>
      <p:pic>
        <p:nvPicPr>
          <p:cNvPr id="40" name="Picture 33" descr="loup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48677">
            <a:off x="6586439" y="3194695"/>
            <a:ext cx="255272" cy="19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>
          <a:xfrm rot="10800000" flipV="1">
            <a:off x="259609" y="2838453"/>
            <a:ext cx="798043" cy="13620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900" b="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802711" y="2896462"/>
            <a:ext cx="163310" cy="757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w="lg" len="med"/>
            <a:tailEnd type="stealth" w="lg" len="med"/>
          </a:ln>
          <a:effectLst/>
        </p:spPr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Rectangle à coins arrondis 42"/>
          <p:cNvSpPr/>
          <p:nvPr/>
        </p:nvSpPr>
        <p:spPr>
          <a:xfrm>
            <a:off x="279898" y="2033587"/>
            <a:ext cx="740210" cy="466726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465575" y="1868656"/>
            <a:ext cx="42141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400" i="1"/>
            </a:lvl1pPr>
          </a:lstStyle>
          <a:p>
            <a:pPr algn="l"/>
            <a:r>
              <a:rPr lang="en-US" sz="900" i="0" dirty="0">
                <a:solidFill>
                  <a:prstClr val="black"/>
                </a:solidFill>
                <a:latin typeface="Calibri"/>
              </a:rPr>
              <a:t>Cryostat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467383" y="2563943"/>
            <a:ext cx="388159" cy="1824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675"/>
              </a:lnSpc>
            </a:pPr>
            <a:r>
              <a:rPr lang="en-US" sz="750" dirty="0">
                <a:solidFill>
                  <a:prstClr val="black"/>
                </a:solidFill>
                <a:latin typeface="Calibri"/>
              </a:rPr>
              <a:t>Current  leads</a:t>
            </a:r>
          </a:p>
        </p:txBody>
      </p:sp>
      <p:grpSp>
        <p:nvGrpSpPr>
          <p:cNvPr id="46" name="Groupe 45"/>
          <p:cNvGrpSpPr>
            <a:grpSpLocks noChangeAspect="1"/>
          </p:cNvGrpSpPr>
          <p:nvPr/>
        </p:nvGrpSpPr>
        <p:grpSpPr>
          <a:xfrm>
            <a:off x="816624" y="3411791"/>
            <a:ext cx="151433" cy="243000"/>
            <a:chOff x="3078410" y="1406943"/>
            <a:chExt cx="166299" cy="266855"/>
          </a:xfrm>
        </p:grpSpPr>
        <p:sp>
          <p:nvSpPr>
            <p:cNvPr id="47" name="Rectangle 46"/>
            <p:cNvSpPr/>
            <p:nvPr/>
          </p:nvSpPr>
          <p:spPr>
            <a:xfrm>
              <a:off x="3078410" y="1406943"/>
              <a:ext cx="166299" cy="266855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Ellipse 47"/>
            <p:cNvSpPr>
              <a:spLocks noChangeAspect="1"/>
            </p:cNvSpPr>
            <p:nvPr/>
          </p:nvSpPr>
          <p:spPr>
            <a:xfrm rot="16200000">
              <a:off x="3149177" y="1586224"/>
              <a:ext cx="54000" cy="5400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9" name="Connecteur droit 48"/>
            <p:cNvCxnSpPr/>
            <p:nvPr/>
          </p:nvCxnSpPr>
          <p:spPr>
            <a:xfrm flipH="1" flipV="1">
              <a:off x="3089843" y="1481140"/>
              <a:ext cx="94259" cy="132084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12700">
              <a:solidFill>
                <a:sysClr val="windowText" lastClr="000000"/>
              </a:solidFill>
            </a:ln>
          </p:spPr>
        </p:cxnSp>
        <p:sp>
          <p:nvSpPr>
            <p:cNvPr id="50" name="Ellipse 49"/>
            <p:cNvSpPr>
              <a:spLocks noChangeAspect="1"/>
            </p:cNvSpPr>
            <p:nvPr/>
          </p:nvSpPr>
          <p:spPr>
            <a:xfrm rot="16200000">
              <a:off x="3149177" y="1443927"/>
              <a:ext cx="54000" cy="5400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1" name="Groupe 50"/>
          <p:cNvGrpSpPr>
            <a:grpSpLocks noChangeAspect="1"/>
          </p:cNvGrpSpPr>
          <p:nvPr/>
        </p:nvGrpSpPr>
        <p:grpSpPr>
          <a:xfrm>
            <a:off x="330787" y="3404256"/>
            <a:ext cx="151433" cy="243000"/>
            <a:chOff x="3078410" y="1406943"/>
            <a:chExt cx="166299" cy="266855"/>
          </a:xfrm>
        </p:grpSpPr>
        <p:sp>
          <p:nvSpPr>
            <p:cNvPr id="52" name="Rectangle 51"/>
            <p:cNvSpPr/>
            <p:nvPr/>
          </p:nvSpPr>
          <p:spPr>
            <a:xfrm>
              <a:off x="3078410" y="1406943"/>
              <a:ext cx="166299" cy="266855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Ellipse 52"/>
            <p:cNvSpPr>
              <a:spLocks noChangeAspect="1"/>
            </p:cNvSpPr>
            <p:nvPr/>
          </p:nvSpPr>
          <p:spPr>
            <a:xfrm rot="16200000">
              <a:off x="3149177" y="1586224"/>
              <a:ext cx="54000" cy="5400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4" name="Connecteur droit 53"/>
            <p:cNvCxnSpPr/>
            <p:nvPr/>
          </p:nvCxnSpPr>
          <p:spPr>
            <a:xfrm flipH="1" flipV="1">
              <a:off x="3089843" y="1481140"/>
              <a:ext cx="94259" cy="132084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12700">
              <a:solidFill>
                <a:sysClr val="windowText" lastClr="000000"/>
              </a:solidFill>
            </a:ln>
          </p:spPr>
        </p:cxnSp>
        <p:sp>
          <p:nvSpPr>
            <p:cNvPr id="55" name="Ellipse 54"/>
            <p:cNvSpPr>
              <a:spLocks noChangeAspect="1"/>
            </p:cNvSpPr>
            <p:nvPr/>
          </p:nvSpPr>
          <p:spPr>
            <a:xfrm rot="16200000">
              <a:off x="3149177" y="1443927"/>
              <a:ext cx="54000" cy="5400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6" name="ZoneTexte 55"/>
          <p:cNvSpPr txBox="1"/>
          <p:nvPr/>
        </p:nvSpPr>
        <p:spPr>
          <a:xfrm>
            <a:off x="474940" y="3041967"/>
            <a:ext cx="356147" cy="149612"/>
          </a:xfrm>
          <a:prstGeom prst="rect">
            <a:avLst/>
          </a:prstGeom>
          <a:solidFill>
            <a:schemeClr val="bg1"/>
          </a:solidFill>
          <a:ln w="19050">
            <a:solidFill>
              <a:sysClr val="windowText" lastClr="000000"/>
            </a:solidFill>
          </a:ln>
        </p:spPr>
        <p:txBody>
          <a:bodyPr wrap="square" lIns="0" tIns="0" rIns="0" bIns="0" rtlCol="0" anchor="ctr">
            <a:noAutofit/>
          </a:bodyPr>
          <a:lstStyle>
            <a:defPPr>
              <a:defRPr lang="fr-FR"/>
            </a:defPPr>
            <a:lvl1pPr algn="ctr"/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kern="0" dirty="0" err="1">
                <a:solidFill>
                  <a:prstClr val="black"/>
                </a:solidFill>
                <a:latin typeface="Calibri"/>
              </a:rPr>
              <a:t>Rdump</a:t>
            </a:r>
            <a:endParaRPr lang="en-US" sz="75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llipse 56"/>
          <p:cNvSpPr/>
          <p:nvPr/>
        </p:nvSpPr>
        <p:spPr>
          <a:xfrm>
            <a:off x="593871" y="3930775"/>
            <a:ext cx="196169" cy="110741"/>
          </a:xfrm>
          <a:prstGeom prst="ellipse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319775" y="2104660"/>
            <a:ext cx="661195" cy="339131"/>
          </a:xfrm>
          <a:prstGeom prst="ellipse">
            <a:avLst/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57198" y="2337043"/>
            <a:ext cx="70284" cy="285698"/>
          </a:xfrm>
          <a:prstGeom prst="rect">
            <a:avLst/>
          </a:prstGeom>
          <a:gradFill>
            <a:gsLst>
              <a:gs pos="0">
                <a:srgbClr val="4BACC6">
                  <a:lumMod val="20000"/>
                  <a:lumOff val="80000"/>
                </a:srgbClr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71361" y="2337043"/>
            <a:ext cx="70284" cy="285698"/>
          </a:xfrm>
          <a:prstGeom prst="rect">
            <a:avLst/>
          </a:prstGeom>
          <a:gradFill>
            <a:gsLst>
              <a:gs pos="0">
                <a:srgbClr val="4BACC6">
                  <a:lumMod val="20000"/>
                  <a:lumOff val="80000"/>
                </a:srgbClr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363480" y="2186221"/>
            <a:ext cx="5400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Calibri"/>
              </a:rPr>
              <a:t>Magnet</a:t>
            </a:r>
          </a:p>
        </p:txBody>
      </p:sp>
      <p:cxnSp>
        <p:nvCxnSpPr>
          <p:cNvPr id="62" name="Connecteur droit 61"/>
          <p:cNvCxnSpPr/>
          <p:nvPr/>
        </p:nvCxnSpPr>
        <p:spPr>
          <a:xfrm>
            <a:off x="573892" y="3251755"/>
            <a:ext cx="167996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3" name="Connecteur droit 62"/>
          <p:cNvCxnSpPr/>
          <p:nvPr/>
        </p:nvCxnSpPr>
        <p:spPr>
          <a:xfrm>
            <a:off x="594781" y="3281996"/>
            <a:ext cx="126218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4" name="Connecteur droit 63"/>
          <p:cNvCxnSpPr/>
          <p:nvPr/>
        </p:nvCxnSpPr>
        <p:spPr>
          <a:xfrm>
            <a:off x="622267" y="3311930"/>
            <a:ext cx="71246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5" name="Connecteur droit 64"/>
          <p:cNvCxnSpPr/>
          <p:nvPr/>
        </p:nvCxnSpPr>
        <p:spPr>
          <a:xfrm>
            <a:off x="657890" y="3286825"/>
            <a:ext cx="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6" name="Connecteur droit 65"/>
          <p:cNvCxnSpPr/>
          <p:nvPr/>
        </p:nvCxnSpPr>
        <p:spPr>
          <a:xfrm flipH="1">
            <a:off x="657093" y="3187399"/>
            <a:ext cx="1594" cy="60176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7" name="Connecteur en angle 66"/>
          <p:cNvCxnSpPr>
            <a:stCxn id="56" idx="3"/>
            <a:endCxn id="59" idx="2"/>
          </p:cNvCxnSpPr>
          <p:nvPr/>
        </p:nvCxnSpPr>
        <p:spPr>
          <a:xfrm flipV="1">
            <a:off x="831087" y="2622740"/>
            <a:ext cx="61253" cy="494033"/>
          </a:xfrm>
          <a:prstGeom prst="bentConnector2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8" name="Connecteur en angle 67"/>
          <p:cNvCxnSpPr>
            <a:stCxn id="56" idx="1"/>
            <a:endCxn id="60" idx="2"/>
          </p:cNvCxnSpPr>
          <p:nvPr/>
        </p:nvCxnSpPr>
        <p:spPr>
          <a:xfrm rot="10800000">
            <a:off x="406503" y="2622740"/>
            <a:ext cx="68438" cy="494033"/>
          </a:xfrm>
          <a:prstGeom prst="bentConnector2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9" name="Connecteur en angle 68"/>
          <p:cNvCxnSpPr>
            <a:stCxn id="74" idx="2"/>
            <a:endCxn id="52" idx="2"/>
          </p:cNvCxnSpPr>
          <p:nvPr/>
        </p:nvCxnSpPr>
        <p:spPr>
          <a:xfrm rot="10800000">
            <a:off x="406505" y="3647257"/>
            <a:ext cx="110077" cy="246739"/>
          </a:xfrm>
          <a:prstGeom prst="bentConnector2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0" name="Connecteur en angle 69"/>
          <p:cNvCxnSpPr>
            <a:stCxn id="73" idx="6"/>
            <a:endCxn id="47" idx="2"/>
          </p:cNvCxnSpPr>
          <p:nvPr/>
        </p:nvCxnSpPr>
        <p:spPr>
          <a:xfrm flipV="1">
            <a:off x="813133" y="3654791"/>
            <a:ext cx="79208" cy="239204"/>
          </a:xfrm>
          <a:prstGeom prst="bentConnector2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1" name="Connecteur droit 70"/>
          <p:cNvCxnSpPr>
            <a:stCxn id="52" idx="0"/>
            <a:endCxn id="60" idx="2"/>
          </p:cNvCxnSpPr>
          <p:nvPr/>
        </p:nvCxnSpPr>
        <p:spPr>
          <a:xfrm flipH="1" flipV="1">
            <a:off x="406503" y="2622741"/>
            <a:ext cx="1" cy="781516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2" name="Connecteur droit 71"/>
          <p:cNvCxnSpPr>
            <a:stCxn id="47" idx="0"/>
            <a:endCxn id="59" idx="2"/>
          </p:cNvCxnSpPr>
          <p:nvPr/>
        </p:nvCxnSpPr>
        <p:spPr>
          <a:xfrm flipH="1" flipV="1">
            <a:off x="892340" y="2622740"/>
            <a:ext cx="1" cy="789051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73" name="Ellipse 72"/>
          <p:cNvSpPr/>
          <p:nvPr/>
        </p:nvSpPr>
        <p:spPr>
          <a:xfrm flipV="1">
            <a:off x="640405" y="3818633"/>
            <a:ext cx="172727" cy="150725"/>
          </a:xfrm>
          <a:prstGeom prst="ellipse">
            <a:avLst/>
          </a:prstGeom>
          <a:solidFill>
            <a:schemeClr val="bg1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Ellipse 73"/>
          <p:cNvSpPr/>
          <p:nvPr/>
        </p:nvSpPr>
        <p:spPr>
          <a:xfrm flipV="1">
            <a:off x="516580" y="3818633"/>
            <a:ext cx="172727" cy="150725"/>
          </a:xfrm>
          <a:prstGeom prst="ellipse">
            <a:avLst/>
          </a:prstGeom>
          <a:solidFill>
            <a:schemeClr val="bg1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5" name="Connecteur droit avec flèche 74"/>
          <p:cNvCxnSpPr/>
          <p:nvPr/>
        </p:nvCxnSpPr>
        <p:spPr>
          <a:xfrm flipH="1">
            <a:off x="553436" y="3893368"/>
            <a:ext cx="209402" cy="125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triangle" w="med" len="med"/>
          </a:ln>
          <a:effectLst/>
        </p:spPr>
      </p:cxnSp>
      <p:sp>
        <p:nvSpPr>
          <p:cNvPr id="76" name="ZoneTexte 75"/>
          <p:cNvSpPr txBox="1"/>
          <p:nvPr/>
        </p:nvSpPr>
        <p:spPr>
          <a:xfrm>
            <a:off x="495404" y="3456824"/>
            <a:ext cx="421416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400" i="1"/>
            </a:lvl1pPr>
          </a:lstStyle>
          <a:p>
            <a:pPr algn="l"/>
            <a:r>
              <a:rPr lang="en-US" sz="750" i="0" dirty="0">
                <a:solidFill>
                  <a:prstClr val="black"/>
                </a:solidFill>
                <a:latin typeface="Calibri"/>
              </a:rPr>
              <a:t>Breaker</a:t>
            </a:r>
          </a:p>
        </p:txBody>
      </p:sp>
      <p:sp>
        <p:nvSpPr>
          <p:cNvPr id="77" name="ZoneTexte 76"/>
          <p:cNvSpPr txBox="1"/>
          <p:nvPr/>
        </p:nvSpPr>
        <p:spPr>
          <a:xfrm>
            <a:off x="549044" y="4042987"/>
            <a:ext cx="34777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400" i="1"/>
            </a:lvl1pPr>
          </a:lstStyle>
          <a:p>
            <a:pPr algn="l"/>
            <a:r>
              <a:rPr lang="en-US" sz="900" b="1" i="0" dirty="0">
                <a:solidFill>
                  <a:prstClr val="black"/>
                </a:solidFill>
                <a:latin typeface="Calibri"/>
              </a:rPr>
              <a:t>MPES</a:t>
            </a:r>
          </a:p>
        </p:txBody>
      </p:sp>
      <p:sp>
        <p:nvSpPr>
          <p:cNvPr id="78" name="Rectangle 77"/>
          <p:cNvSpPr/>
          <p:nvPr/>
        </p:nvSpPr>
        <p:spPr>
          <a:xfrm rot="10800000" flipV="1">
            <a:off x="451363" y="4560199"/>
            <a:ext cx="414536" cy="298826"/>
          </a:xfrm>
          <a:prstGeom prst="rect">
            <a:avLst/>
          </a:prstGeom>
          <a:solidFill>
            <a:srgbClr val="D0EBB3"/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900" b="1" kern="0" dirty="0">
                <a:solidFill>
                  <a:prstClr val="black"/>
                </a:solidFill>
                <a:latin typeface="Calibri"/>
              </a:rPr>
              <a:t>MCCS</a:t>
            </a:r>
          </a:p>
        </p:txBody>
      </p:sp>
      <p:cxnSp>
        <p:nvCxnSpPr>
          <p:cNvPr id="79" name="Connecteur droit avec flèche 78"/>
          <p:cNvCxnSpPr>
            <a:stCxn id="41" idx="2"/>
            <a:endCxn id="78" idx="0"/>
          </p:cNvCxnSpPr>
          <p:nvPr/>
        </p:nvCxnSpPr>
        <p:spPr>
          <a:xfrm>
            <a:off x="658630" y="4200525"/>
            <a:ext cx="1" cy="35967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80" name="Connecteur en angle 79"/>
          <p:cNvCxnSpPr>
            <a:stCxn id="43" idx="1"/>
            <a:endCxn id="78" idx="3"/>
          </p:cNvCxnSpPr>
          <p:nvPr/>
        </p:nvCxnSpPr>
        <p:spPr>
          <a:xfrm rot="10800000" flipH="1" flipV="1">
            <a:off x="279898" y="2266950"/>
            <a:ext cx="171465" cy="2442662"/>
          </a:xfrm>
          <a:prstGeom prst="bentConnector3">
            <a:avLst>
              <a:gd name="adj1" fmla="val -99991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81" name="Rectangle 80"/>
          <p:cNvSpPr/>
          <p:nvPr/>
        </p:nvSpPr>
        <p:spPr>
          <a:xfrm rot="10800000" flipV="1">
            <a:off x="1273597" y="2000249"/>
            <a:ext cx="573250" cy="57751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rgbClr val="E40019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825" b="1" kern="0" dirty="0">
                <a:solidFill>
                  <a:prstClr val="black"/>
                </a:solidFill>
                <a:latin typeface="Calibri"/>
              </a:rPr>
              <a:t>Magnet Dispatching System (MDS</a:t>
            </a:r>
          </a:p>
        </p:txBody>
      </p:sp>
      <p:cxnSp>
        <p:nvCxnSpPr>
          <p:cNvPr id="82" name="Connecteur en angle 81"/>
          <p:cNvCxnSpPr>
            <a:stCxn id="81" idx="2"/>
            <a:endCxn id="13" idx="1"/>
          </p:cNvCxnSpPr>
          <p:nvPr/>
        </p:nvCxnSpPr>
        <p:spPr>
          <a:xfrm rot="16200000" flipH="1">
            <a:off x="1407380" y="2730607"/>
            <a:ext cx="1136984" cy="831301"/>
          </a:xfrm>
          <a:prstGeom prst="bentConnector2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3" name="Connecteur droit 82"/>
          <p:cNvCxnSpPr/>
          <p:nvPr/>
        </p:nvCxnSpPr>
        <p:spPr>
          <a:xfrm>
            <a:off x="973164" y="2934313"/>
            <a:ext cx="578910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/>
          <p:cNvCxnSpPr>
            <a:stCxn id="43" idx="3"/>
            <a:endCxn id="81" idx="3"/>
          </p:cNvCxnSpPr>
          <p:nvPr/>
        </p:nvCxnSpPr>
        <p:spPr>
          <a:xfrm flipV="1">
            <a:off x="1020107" y="2266950"/>
            <a:ext cx="253491" cy="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85" name="ZoneTexte 84"/>
          <p:cNvSpPr txBox="1"/>
          <p:nvPr/>
        </p:nvSpPr>
        <p:spPr>
          <a:xfrm>
            <a:off x="1065651" y="2125831"/>
            <a:ext cx="191650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400" i="1"/>
            </a:lvl1pPr>
          </a:lstStyle>
          <a:p>
            <a:r>
              <a:rPr lang="en-US" sz="750" i="0" dirty="0">
                <a:solidFill>
                  <a:prstClr val="black"/>
                </a:solidFill>
                <a:latin typeface="Calibri"/>
              </a:rPr>
              <a:t>VT</a:t>
            </a:r>
          </a:p>
        </p:txBody>
      </p:sp>
      <p:sp>
        <p:nvSpPr>
          <p:cNvPr id="86" name="ZoneTexte 85"/>
          <p:cNvSpPr txBox="1"/>
          <p:nvPr/>
        </p:nvSpPr>
        <p:spPr>
          <a:xfrm>
            <a:off x="1155038" y="3180387"/>
            <a:ext cx="824156" cy="25971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27000" tIns="27000" rIns="27000" bIns="27000" rtlCol="0">
            <a:spAutoFit/>
          </a:bodyPr>
          <a:lstStyle/>
          <a:p>
            <a:pPr>
              <a:lnSpc>
                <a:spcPts val="750"/>
              </a:lnSpc>
            </a:pPr>
            <a:r>
              <a:rPr lang="en-GB" sz="750" dirty="0">
                <a:solidFill>
                  <a:prstClr val="black"/>
                </a:solidFill>
                <a:latin typeface="Calibri"/>
              </a:rPr>
              <a:t>V and I</a:t>
            </a:r>
          </a:p>
          <a:p>
            <a:pPr>
              <a:lnSpc>
                <a:spcPts val="750"/>
              </a:lnSpc>
            </a:pPr>
            <a:r>
              <a:rPr lang="en-GB" sz="750" dirty="0">
                <a:solidFill>
                  <a:prstClr val="black"/>
                </a:solidFill>
                <a:latin typeface="Calibri"/>
              </a:rPr>
              <a:t>Measurements</a:t>
            </a:r>
          </a:p>
        </p:txBody>
      </p:sp>
      <p:sp>
        <p:nvSpPr>
          <p:cNvPr id="87" name="ZoneTexte 86"/>
          <p:cNvSpPr txBox="1"/>
          <p:nvPr/>
        </p:nvSpPr>
        <p:spPr>
          <a:xfrm>
            <a:off x="1106160" y="2938253"/>
            <a:ext cx="365453" cy="169944"/>
          </a:xfrm>
          <a:prstGeom prst="rect">
            <a:avLst/>
          </a:prstGeom>
          <a:noFill/>
        </p:spPr>
        <p:txBody>
          <a:bodyPr vert="horz" wrap="square" lIns="27000" tIns="27000" rIns="27000" bIns="27000" rtlCol="0">
            <a:spAutoFit/>
          </a:bodyPr>
          <a:lstStyle/>
          <a:p>
            <a:pPr algn="ctr"/>
            <a:r>
              <a:rPr lang="en-GB" sz="750" dirty="0">
                <a:solidFill>
                  <a:prstClr val="black"/>
                </a:solidFill>
                <a:latin typeface="Calibri"/>
              </a:rPr>
              <a:t>I </a:t>
            </a:r>
            <a:r>
              <a:rPr lang="en-GB" sz="750" dirty="0" err="1">
                <a:solidFill>
                  <a:prstClr val="black"/>
                </a:solidFill>
                <a:latin typeface="Calibri"/>
              </a:rPr>
              <a:t>dcct</a:t>
            </a:r>
            <a:endParaRPr lang="en-GB" sz="75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8" name="Connecteur droit 87"/>
          <p:cNvCxnSpPr/>
          <p:nvPr/>
        </p:nvCxnSpPr>
        <p:spPr>
          <a:xfrm>
            <a:off x="1893094" y="4329113"/>
            <a:ext cx="0" cy="1143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/>
          <p:cNvCxnSpPr/>
          <p:nvPr/>
        </p:nvCxnSpPr>
        <p:spPr>
          <a:xfrm flipH="1">
            <a:off x="1893095" y="4568920"/>
            <a:ext cx="485774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triangle" w="med" len="med"/>
            <a:tailEnd type="triangle" w="med" len="med"/>
          </a:ln>
          <a:effectLst/>
        </p:spPr>
      </p:cxnSp>
      <p:pic>
        <p:nvPicPr>
          <p:cNvPr id="90" name="Picture 3" descr="\\Dapdc5\deantoni\My Documents\My Pictures\safety_fak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133" y="5036269"/>
            <a:ext cx="150896" cy="1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1" name="Connecteur droit 90"/>
          <p:cNvCxnSpPr/>
          <p:nvPr/>
        </p:nvCxnSpPr>
        <p:spPr>
          <a:xfrm flipV="1">
            <a:off x="1641614" y="5138963"/>
            <a:ext cx="250198" cy="552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2" name="Connecteur droit 91"/>
          <p:cNvCxnSpPr/>
          <p:nvPr/>
        </p:nvCxnSpPr>
        <p:spPr>
          <a:xfrm flipV="1">
            <a:off x="970378" y="3539667"/>
            <a:ext cx="258347" cy="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93" name="Connecteur droit 92"/>
          <p:cNvCxnSpPr/>
          <p:nvPr/>
        </p:nvCxnSpPr>
        <p:spPr>
          <a:xfrm>
            <a:off x="942975" y="3888582"/>
            <a:ext cx="292894" cy="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triangle" w="med" len="med"/>
            <a:tailEnd type="none" w="med" len="med"/>
          </a:ln>
          <a:effectLst/>
        </p:spPr>
      </p:cxnSp>
      <p:sp>
        <p:nvSpPr>
          <p:cNvPr id="94" name="Rectangle 93"/>
          <p:cNvSpPr/>
          <p:nvPr/>
        </p:nvSpPr>
        <p:spPr>
          <a:xfrm>
            <a:off x="1275956" y="3876288"/>
            <a:ext cx="588563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64294" indent="-64294">
              <a:buFont typeface="Wingdings" panose="05000000000000000000" pitchFamily="2" charset="2"/>
              <a:buChar char="§"/>
            </a:pPr>
            <a:r>
              <a:rPr lang="en-GB" sz="750" dirty="0" err="1">
                <a:latin typeface="Calibri" panose="020F0502020204030204" pitchFamily="34" charset="0"/>
                <a:cs typeface="Calibri" panose="020F0502020204030204" pitchFamily="34" charset="0"/>
              </a:rPr>
              <a:t>Cmd</a:t>
            </a:r>
            <a:r>
              <a:rPr lang="en-GB" sz="750" dirty="0">
                <a:latin typeface="Calibri" panose="020F0502020204030204" pitchFamily="34" charset="0"/>
                <a:cs typeface="Calibri" panose="020F0502020204030204" pitchFamily="34" charset="0"/>
              </a:rPr>
              <a:t> Breaker</a:t>
            </a:r>
          </a:p>
          <a:p>
            <a:pPr marL="64294" indent="-64294">
              <a:buFont typeface="Wingdings" panose="05000000000000000000" pitchFamily="2" charset="2"/>
              <a:buChar char="§"/>
            </a:pPr>
            <a:r>
              <a:rPr lang="en-GB" sz="750" dirty="0">
                <a:latin typeface="Calibri" panose="020F0502020204030204" pitchFamily="34" charset="0"/>
                <a:cs typeface="Calibri" panose="020F0502020204030204" pitchFamily="34" charset="0"/>
              </a:rPr>
              <a:t>Power supply  STOP</a:t>
            </a:r>
          </a:p>
        </p:txBody>
      </p:sp>
      <p:cxnSp>
        <p:nvCxnSpPr>
          <p:cNvPr id="95" name="Connecteur droit avec flèche 94"/>
          <p:cNvCxnSpPr/>
          <p:nvPr/>
        </p:nvCxnSpPr>
        <p:spPr>
          <a:xfrm flipH="1">
            <a:off x="873899" y="4726082"/>
            <a:ext cx="1031123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96" name="Connecteur droit 95"/>
          <p:cNvCxnSpPr/>
          <p:nvPr/>
        </p:nvCxnSpPr>
        <p:spPr>
          <a:xfrm>
            <a:off x="1235869" y="3535405"/>
            <a:ext cx="0" cy="8587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flipH="1">
            <a:off x="1235870" y="4393409"/>
            <a:ext cx="6643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ZoneTexte 97"/>
          <p:cNvSpPr txBox="1"/>
          <p:nvPr/>
        </p:nvSpPr>
        <p:spPr>
          <a:xfrm>
            <a:off x="850420" y="5199514"/>
            <a:ext cx="650273" cy="400776"/>
          </a:xfrm>
          <a:prstGeom prst="rect">
            <a:avLst/>
          </a:prstGeom>
          <a:noFill/>
        </p:spPr>
        <p:txBody>
          <a:bodyPr vert="horz" wrap="square" lIns="27000" tIns="27000" rIns="27000" bIns="27000" rtlCol="0">
            <a:spAutoFit/>
          </a:bodyPr>
          <a:lstStyle>
            <a:defPPr>
              <a:defRPr lang="fr-FR"/>
            </a:defPPr>
            <a:lvl1pPr>
              <a:lnSpc>
                <a:spcPct val="80000"/>
              </a:lnSpc>
              <a:defRPr sz="1000">
                <a:solidFill>
                  <a:prstClr val="black"/>
                </a:solidFill>
                <a:latin typeface="Calibri"/>
              </a:defRPr>
            </a:lvl1pPr>
          </a:lstStyle>
          <a:p>
            <a:pPr marL="64294">
              <a:lnSpc>
                <a:spcPct val="100000"/>
              </a:lnSpc>
              <a:spcBef>
                <a:spcPts val="300"/>
              </a:spcBef>
            </a:pPr>
            <a:r>
              <a:rPr lang="en-GB" sz="750" i="1" dirty="0">
                <a:solidFill>
                  <a:schemeClr val="tx1"/>
                </a:solidFill>
              </a:rPr>
              <a:t>Trigger distribution  if quench</a:t>
            </a:r>
          </a:p>
        </p:txBody>
      </p:sp>
      <p:cxnSp>
        <p:nvCxnSpPr>
          <p:cNvPr id="99" name="Connecteur droit 98"/>
          <p:cNvCxnSpPr/>
          <p:nvPr/>
        </p:nvCxnSpPr>
        <p:spPr>
          <a:xfrm>
            <a:off x="1436146" y="5403057"/>
            <a:ext cx="449804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triangle" w="med" len="med"/>
            <a:tailEnd type="none" w="med" len="med"/>
          </a:ln>
          <a:effectLst/>
        </p:spPr>
      </p:cxnSp>
      <p:sp>
        <p:nvSpPr>
          <p:cNvPr id="100" name="Rectangle à coins arrondis 99"/>
          <p:cNvSpPr/>
          <p:nvPr/>
        </p:nvSpPr>
        <p:spPr>
          <a:xfrm flipH="1">
            <a:off x="8374375" y="2010777"/>
            <a:ext cx="435518" cy="311578"/>
          </a:xfrm>
          <a:prstGeom prst="roundRect">
            <a:avLst>
              <a:gd name="adj" fmla="val 43273"/>
            </a:avLst>
          </a:prstGeom>
          <a:noFill/>
          <a:ln w="19050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750" i="1" dirty="0">
                <a:latin typeface="Calibri" panose="020F0502020204030204" pitchFamily="34" charset="0"/>
                <a:cs typeface="Calibri" panose="020F0502020204030204" pitchFamily="34" charset="0"/>
              </a:rPr>
              <a:t>Cyber security</a:t>
            </a:r>
          </a:p>
        </p:txBody>
      </p:sp>
      <p:sp>
        <p:nvSpPr>
          <p:cNvPr id="101" name="Rectangle à coins arrondis 100"/>
          <p:cNvSpPr/>
          <p:nvPr/>
        </p:nvSpPr>
        <p:spPr>
          <a:xfrm>
            <a:off x="8166739" y="2025984"/>
            <a:ext cx="228212" cy="253568"/>
          </a:xfrm>
          <a:prstGeom prst="roundRect">
            <a:avLst>
              <a:gd name="adj" fmla="val 10664"/>
            </a:avLst>
          </a:prstGeom>
          <a:solidFill>
            <a:schemeClr val="bg1"/>
          </a:solidFill>
          <a:ln w="19050">
            <a:solidFill>
              <a:schemeClr val="tx1"/>
            </a:solidFill>
            <a:prstDash val="solid"/>
          </a:ln>
        </p:spPr>
        <p:txBody>
          <a:bodyPr wrap="square" lIns="0" tIns="0" rIns="0" bIns="0" rtlCol="0" anchor="b">
            <a:noAutofit/>
          </a:bodyPr>
          <a:lstStyle/>
          <a:p>
            <a:pPr algn="ctr"/>
            <a:endParaRPr lang="en-GB" sz="900" b="1" i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Triangle isocèle 101"/>
          <p:cNvSpPr/>
          <p:nvPr/>
        </p:nvSpPr>
        <p:spPr>
          <a:xfrm>
            <a:off x="8237755" y="2123965"/>
            <a:ext cx="88358" cy="69603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GB" sz="9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3" name="Connecteur droit 102"/>
          <p:cNvCxnSpPr/>
          <p:nvPr/>
        </p:nvCxnSpPr>
        <p:spPr>
          <a:xfrm flipV="1">
            <a:off x="8233337" y="2116453"/>
            <a:ext cx="97194" cy="0"/>
          </a:xfrm>
          <a:prstGeom prst="lin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/>
          <p:nvPr/>
        </p:nvCxnSpPr>
        <p:spPr>
          <a:xfrm flipV="1">
            <a:off x="8281934" y="2069318"/>
            <a:ext cx="0" cy="17424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Zone de texte 2"/>
          <p:cNvSpPr txBox="1"/>
          <p:nvPr/>
        </p:nvSpPr>
        <p:spPr>
          <a:xfrm>
            <a:off x="8067115" y="2340075"/>
            <a:ext cx="247476" cy="16819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525">
              <a:defRPr/>
            </a:pPr>
            <a:r>
              <a:rPr lang="en-GB" sz="600" b="1" i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UDP</a:t>
            </a:r>
          </a:p>
        </p:txBody>
      </p:sp>
      <p:cxnSp>
        <p:nvCxnSpPr>
          <p:cNvPr id="106" name="Connecteur droit 105"/>
          <p:cNvCxnSpPr/>
          <p:nvPr/>
        </p:nvCxnSpPr>
        <p:spPr>
          <a:xfrm>
            <a:off x="7186613" y="2546558"/>
            <a:ext cx="1092994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/>
          <p:cNvCxnSpPr/>
          <p:nvPr/>
        </p:nvCxnSpPr>
        <p:spPr>
          <a:xfrm>
            <a:off x="8279075" y="2274526"/>
            <a:ext cx="0" cy="27203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triangle" w="med" len="med"/>
            <a:tailEnd type="none" w="med" len="med"/>
          </a:ln>
          <a:effectLst/>
        </p:spPr>
      </p:cxnSp>
      <p:sp>
        <p:nvSpPr>
          <p:cNvPr id="108" name="Zone de texte 2"/>
          <p:cNvSpPr txBox="1"/>
          <p:nvPr/>
        </p:nvSpPr>
        <p:spPr>
          <a:xfrm>
            <a:off x="7210993" y="2303981"/>
            <a:ext cx="182414" cy="12339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525">
              <a:defRPr/>
            </a:pPr>
            <a:r>
              <a:rPr lang="en-GB" sz="600" b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TCP</a:t>
            </a:r>
          </a:p>
        </p:txBody>
      </p:sp>
      <p:sp>
        <p:nvSpPr>
          <p:cNvPr id="109" name="Zone de texte 2"/>
          <p:cNvSpPr txBox="1"/>
          <p:nvPr/>
        </p:nvSpPr>
        <p:spPr>
          <a:xfrm>
            <a:off x="6911331" y="2933006"/>
            <a:ext cx="271522" cy="19934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73819" indent="-73819">
              <a:buFont typeface="Wingdings" panose="05000000000000000000" pitchFamily="2" charset="2"/>
              <a:buChar char="§"/>
              <a:defRPr/>
            </a:pPr>
            <a:r>
              <a:rPr lang="en-GB" sz="600" b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TCP</a:t>
            </a:r>
          </a:p>
          <a:p>
            <a:pPr marL="73819" indent="-73819">
              <a:buFont typeface="Wingdings" panose="05000000000000000000" pitchFamily="2" charset="2"/>
              <a:buChar char="§"/>
              <a:defRPr/>
            </a:pPr>
            <a:r>
              <a:rPr lang="fr-FR" sz="600" b="1" i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UDP</a:t>
            </a:r>
            <a:endParaRPr lang="en-GB" sz="600" b="1" i="1" kern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110" name="Connecteur droit avec flèche 109"/>
          <p:cNvCxnSpPr>
            <a:stCxn id="114" idx="2"/>
            <a:endCxn id="101" idx="0"/>
          </p:cNvCxnSpPr>
          <p:nvPr/>
        </p:nvCxnSpPr>
        <p:spPr>
          <a:xfrm>
            <a:off x="8280845" y="1656005"/>
            <a:ext cx="0" cy="369979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triangle" w="med" len="med"/>
            <a:tailEnd type="none" w="med" len="med"/>
          </a:ln>
          <a:effectLst/>
        </p:spPr>
      </p:cxnSp>
      <p:sp>
        <p:nvSpPr>
          <p:cNvPr id="111" name="Rectangle à coins arrondis 110"/>
          <p:cNvSpPr/>
          <p:nvPr/>
        </p:nvSpPr>
        <p:spPr>
          <a:xfrm>
            <a:off x="3825100" y="1314231"/>
            <a:ext cx="1031978" cy="102155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latin typeface="Calibri"/>
              </a:rPr>
              <a:t>Digital MSS cabinet </a:t>
            </a:r>
            <a:endParaRPr lang="en-GB" sz="1800" i="1" dirty="0"/>
          </a:p>
        </p:txBody>
      </p:sp>
      <p:sp>
        <p:nvSpPr>
          <p:cNvPr id="112" name="Rectangle à coins arrondis 111"/>
          <p:cNvSpPr/>
          <p:nvPr/>
        </p:nvSpPr>
        <p:spPr>
          <a:xfrm>
            <a:off x="123048" y="1329190"/>
            <a:ext cx="1603555" cy="1225868"/>
          </a:xfrm>
          <a:prstGeom prst="round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800" b="1" i="1" dirty="0">
                <a:solidFill>
                  <a:prstClr val="black"/>
                </a:solidFill>
                <a:latin typeface="Calibri"/>
              </a:rPr>
              <a:t>Magnet installation  with Rdump only</a:t>
            </a:r>
          </a:p>
        </p:txBody>
      </p:sp>
      <p:sp>
        <p:nvSpPr>
          <p:cNvPr id="113" name="ZoneTexte 112"/>
          <p:cNvSpPr txBox="1"/>
          <p:nvPr/>
        </p:nvSpPr>
        <p:spPr>
          <a:xfrm>
            <a:off x="7968187" y="1792893"/>
            <a:ext cx="766739" cy="11541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27000" tIns="0" rIns="27000" bIns="0" rtlCol="0">
            <a:spAutoFit/>
          </a:bodyPr>
          <a:lstStyle>
            <a:defPPr>
              <a:defRPr lang="fr-FR"/>
            </a:defPPr>
            <a:lvl1pPr marL="88900" indent="-82550">
              <a:buFont typeface="Wingdings" panose="05000000000000000000" pitchFamily="2" charset="2"/>
              <a:buChar char="§"/>
              <a:defRPr sz="1000">
                <a:solidFill>
                  <a:prstClr val="black"/>
                </a:solidFill>
                <a:latin typeface="Calibri"/>
              </a:defRPr>
            </a:lvl1pPr>
          </a:lstStyle>
          <a:p>
            <a:pPr marL="0" indent="0">
              <a:buNone/>
            </a:pPr>
            <a:r>
              <a:rPr lang="fr-FR" sz="750" i="1" dirty="0">
                <a:latin typeface="Calibri" panose="020F0502020204030204" pitchFamily="34" charset="0"/>
                <a:cs typeface="Calibri" panose="020F0502020204030204" pitchFamily="34" charset="0"/>
              </a:rPr>
              <a:t>Export MSS Data </a:t>
            </a:r>
            <a:endParaRPr lang="en-GB" sz="75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" name="Rectangle à coins arrondis 113"/>
          <p:cNvSpPr/>
          <p:nvPr/>
        </p:nvSpPr>
        <p:spPr>
          <a:xfrm>
            <a:off x="7791519" y="1317139"/>
            <a:ext cx="978653" cy="338866"/>
          </a:xfrm>
          <a:prstGeom prst="roundRect">
            <a:avLst>
              <a:gd name="adj" fmla="val 23782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>
            <a:noAutofit/>
          </a:bodyPr>
          <a:lstStyle/>
          <a:p>
            <a:pPr algn="ctr"/>
            <a:r>
              <a:rPr lang="en-GB" sz="9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General Control System</a:t>
            </a:r>
          </a:p>
        </p:txBody>
      </p:sp>
    </p:spTree>
    <p:extLst>
      <p:ext uri="{BB962C8B-B14F-4D97-AF65-F5344CB8AC3E}">
        <p14:creationId xmlns:p14="http://schemas.microsoft.com/office/powerpoint/2010/main" val="2771176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05/07/2024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R3B - Digitral MSS - Ph De Antoni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Example</a:t>
            </a:r>
            <a:r>
              <a:rPr lang="fr-FR" dirty="0"/>
              <a:t> – STAARQ MSS - </a:t>
            </a:r>
            <a:r>
              <a:rPr lang="fr-FR" dirty="0" err="1"/>
              <a:t>Detailed</a:t>
            </a:r>
            <a:r>
              <a:rPr lang="fr-FR" dirty="0"/>
              <a:t> </a:t>
            </a:r>
            <a:r>
              <a:rPr lang="fr-FR" dirty="0" err="1"/>
              <a:t>synoptic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8244806" y="2159274"/>
            <a:ext cx="128117" cy="4678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en-GB" sz="18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23" y="2046984"/>
            <a:ext cx="1991266" cy="57207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90456" y="2962119"/>
            <a:ext cx="617974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7866" indent="-67866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750" dirty="0">
                <a:latin typeface="Calibri" panose="020F0502020204030204" pitchFamily="34" charset="0"/>
                <a:cs typeface="Calibri" panose="020F0502020204030204" pitchFamily="34" charset="0"/>
              </a:rPr>
              <a:t>32 </a:t>
            </a:r>
            <a:r>
              <a:rPr lang="fr-FR" sz="750" dirty="0" err="1">
                <a:latin typeface="Calibri" panose="020F0502020204030204" pitchFamily="34" charset="0"/>
                <a:cs typeface="Calibri" panose="020F0502020204030204" pitchFamily="34" charset="0"/>
              </a:rPr>
              <a:t>logic</a:t>
            </a:r>
            <a:r>
              <a:rPr lang="fr-FR" sz="750" dirty="0">
                <a:latin typeface="Calibri" panose="020F0502020204030204" pitchFamily="34" charset="0"/>
                <a:cs typeface="Calibri" panose="020F0502020204030204" pitchFamily="34" charset="0"/>
              </a:rPr>
              <a:t> outputs (24V)</a:t>
            </a:r>
          </a:p>
          <a:p>
            <a:pPr marL="67866" indent="-67866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750" dirty="0">
                <a:latin typeface="Calibri" panose="020F0502020204030204" pitchFamily="34" charset="0"/>
                <a:cs typeface="Calibri" panose="020F0502020204030204" pitchFamily="34" charset="0"/>
              </a:rPr>
              <a:t>td = 8µS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667720" y="2962119"/>
            <a:ext cx="570686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7866" indent="-67866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750" dirty="0">
                <a:latin typeface="Calibri" panose="020F0502020204030204" pitchFamily="34" charset="0"/>
                <a:cs typeface="Calibri" panose="020F0502020204030204" pitchFamily="34" charset="0"/>
              </a:rPr>
              <a:t>32 </a:t>
            </a:r>
            <a:r>
              <a:rPr lang="fr-FR" sz="750" dirty="0" err="1">
                <a:latin typeface="Calibri" panose="020F0502020204030204" pitchFamily="34" charset="0"/>
                <a:cs typeface="Calibri" panose="020F0502020204030204" pitchFamily="34" charset="0"/>
              </a:rPr>
              <a:t>logic</a:t>
            </a:r>
            <a:r>
              <a:rPr lang="fr-FR" sz="750" dirty="0">
                <a:latin typeface="Calibri" panose="020F0502020204030204" pitchFamily="34" charset="0"/>
                <a:cs typeface="Calibri" panose="020F0502020204030204" pitchFamily="34" charset="0"/>
              </a:rPr>
              <a:t> inputs (24V)</a:t>
            </a:r>
          </a:p>
          <a:p>
            <a:pPr marL="67866" indent="-67866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750" dirty="0">
                <a:latin typeface="Calibri" panose="020F0502020204030204" pitchFamily="34" charset="0"/>
                <a:cs typeface="Calibri" panose="020F0502020204030204" pitchFamily="34" charset="0"/>
              </a:rPr>
              <a:t>td = 8µS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 flipH="1" flipV="1">
            <a:off x="1887583" y="2630187"/>
            <a:ext cx="260388" cy="2997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2441407" y="2302158"/>
            <a:ext cx="463442" cy="23412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658" y="2810067"/>
            <a:ext cx="363404" cy="47605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53644" y="3991927"/>
            <a:ext cx="1004413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763"/>
            <a:r>
              <a:rPr lang="en-GB" sz="9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 9220</a:t>
            </a:r>
          </a:p>
          <a:p>
            <a:pPr marL="66675" indent="-61913">
              <a:buFont typeface="Arial" panose="020B0604020202020204" pitchFamily="34" charset="0"/>
              <a:buChar char="•"/>
            </a:pPr>
            <a:r>
              <a:rPr lang="en-GB" sz="7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ADC – 16 bits</a:t>
            </a:r>
          </a:p>
          <a:p>
            <a:pPr marL="66675" indent="-61913">
              <a:buFont typeface="Arial" panose="020B0604020202020204" pitchFamily="34" charset="0"/>
              <a:buChar char="•"/>
            </a:pPr>
            <a:r>
              <a:rPr lang="en-GB" sz="7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+/- 10V</a:t>
            </a:r>
          </a:p>
          <a:p>
            <a:pPr marL="61913" indent="-61913">
              <a:buFont typeface="Arial" panose="020B0604020202020204" pitchFamily="34" charset="0"/>
              <a:buChar char="•"/>
            </a:pPr>
            <a:r>
              <a:rPr lang="en-GB" sz="7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Fs = 100 kHz</a:t>
            </a:r>
          </a:p>
          <a:p>
            <a:pPr marL="61913" indent="-61913">
              <a:buFont typeface="Arial" panose="020B0604020202020204" pitchFamily="34" charset="0"/>
              <a:buChar char="•"/>
            </a:pPr>
            <a:r>
              <a:rPr lang="en-GB" sz="7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Simultaneous sampling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1529881" y="1681059"/>
            <a:ext cx="1356643" cy="306467"/>
          </a:xfrm>
          <a:prstGeom prst="round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FF0000"/>
                </a:solidFill>
                <a:latin typeface="Calibri"/>
              </a:rPr>
              <a:t>MSS Digital processing</a:t>
            </a:r>
          </a:p>
          <a:p>
            <a:pPr algn="ctr"/>
            <a:r>
              <a:rPr lang="fr-FR" sz="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cRIO 9049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48626" y="4900360"/>
            <a:ext cx="1961148" cy="608525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wrap="square" lIns="27000" tIns="27000" rIns="27000" bIns="27000">
            <a:spAutoFit/>
          </a:bodyPr>
          <a:lstStyle/>
          <a:p>
            <a:pPr marL="0" lvl="1"/>
            <a:r>
              <a:rPr lang="en-GB" sz="900" b="1" kern="0" dirty="0">
                <a:solidFill>
                  <a:srgbClr val="FF0000"/>
                </a:solidFill>
                <a:latin typeface="Calibri"/>
              </a:rPr>
              <a:t>Magnet Voltage Taps System </a:t>
            </a:r>
          </a:p>
          <a:p>
            <a:pPr marL="198835" lvl="1" indent="-132160">
              <a:buFont typeface="Wingdings" panose="05000000000000000000" pitchFamily="2" charset="2"/>
              <a:buChar char="§"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48 Magnet analogue measurements</a:t>
            </a:r>
          </a:p>
          <a:p>
            <a:pPr marL="198835" lvl="1" indent="-132160">
              <a:buFont typeface="Wingdings" panose="05000000000000000000" pitchFamily="2" charset="2"/>
              <a:buChar char="§"/>
            </a:pPr>
            <a:r>
              <a:rPr lang="en-US" sz="900" i="1" dirty="0">
                <a:latin typeface="Calibri" panose="020F0502020204030204" pitchFamily="34" charset="0"/>
                <a:cs typeface="Calibri" panose="020F0502020204030204" pitchFamily="34" charset="0"/>
              </a:rPr>
              <a:t>One more chassis may be added to reach 64 measurements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959562" y="2122699"/>
            <a:ext cx="436181" cy="262655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fr-FR"/>
            </a:defPPr>
            <a:lvl1pPr algn="ctr">
              <a:defRPr sz="1200" i="1"/>
            </a:lvl1pPr>
          </a:lstStyle>
          <a:p>
            <a:r>
              <a:rPr lang="fr-FR" sz="900" b="1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Spare</a:t>
            </a:r>
            <a:endParaRPr lang="fr-FR" sz="900" b="1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9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slots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4359358" y="2087686"/>
            <a:ext cx="1025690" cy="932828"/>
            <a:chOff x="6546039" y="2982828"/>
            <a:chExt cx="2211426" cy="2035103"/>
          </a:xfrm>
        </p:grpSpPr>
        <p:grpSp>
          <p:nvGrpSpPr>
            <p:cNvPr id="19" name="Groupe 18"/>
            <p:cNvGrpSpPr/>
            <p:nvPr/>
          </p:nvGrpSpPr>
          <p:grpSpPr>
            <a:xfrm>
              <a:off x="6546039" y="2982828"/>
              <a:ext cx="2211426" cy="2035103"/>
              <a:chOff x="6518200" y="1271229"/>
              <a:chExt cx="2180920" cy="1850984"/>
            </a:xfrm>
          </p:grpSpPr>
          <p:pic>
            <p:nvPicPr>
              <p:cNvPr id="21" name="Image 20"/>
              <p:cNvPicPr>
                <a:picLocks noChangeAspect="1"/>
              </p:cNvPicPr>
              <p:nvPr/>
            </p:nvPicPr>
            <p:blipFill rotWithShape="1">
              <a:blip r:embed="rId4"/>
              <a:srcRect l="-454" t="2201" r="454" b="-2201"/>
              <a:stretch/>
            </p:blipFill>
            <p:spPr>
              <a:xfrm>
                <a:off x="6554044" y="1271229"/>
                <a:ext cx="2145076" cy="1679048"/>
              </a:xfrm>
              <a:prstGeom prst="rect">
                <a:avLst/>
              </a:prstGeom>
            </p:spPr>
          </p:pic>
          <p:cxnSp>
            <p:nvCxnSpPr>
              <p:cNvPr id="22" name="Connecteur droit 21"/>
              <p:cNvCxnSpPr/>
              <p:nvPr/>
            </p:nvCxnSpPr>
            <p:spPr>
              <a:xfrm>
                <a:off x="6518200" y="1423793"/>
                <a:ext cx="0" cy="1698420"/>
              </a:xfrm>
              <a:prstGeom prst="line">
                <a:avLst/>
              </a:prstGeom>
              <a:noFill/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</p:grpSp>
        <p:cxnSp>
          <p:nvCxnSpPr>
            <p:cNvPr id="20" name="Connecteur droit 19"/>
            <p:cNvCxnSpPr/>
            <p:nvPr/>
          </p:nvCxnSpPr>
          <p:spPr>
            <a:xfrm>
              <a:off x="6609940" y="3033152"/>
              <a:ext cx="0" cy="1846064"/>
            </a:xfrm>
            <a:prstGeom prst="line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</p:grpSp>
      <p:cxnSp>
        <p:nvCxnSpPr>
          <p:cNvPr id="23" name="Connecteur droit avec flèche 22"/>
          <p:cNvCxnSpPr/>
          <p:nvPr/>
        </p:nvCxnSpPr>
        <p:spPr>
          <a:xfrm flipH="1">
            <a:off x="3834899" y="3718819"/>
            <a:ext cx="394401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4" name="Connecteur droit avec flèche 23"/>
          <p:cNvCxnSpPr/>
          <p:nvPr/>
        </p:nvCxnSpPr>
        <p:spPr>
          <a:xfrm flipH="1">
            <a:off x="5267225" y="2755418"/>
            <a:ext cx="33988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5" name="Connecteur droit 24"/>
          <p:cNvCxnSpPr/>
          <p:nvPr/>
        </p:nvCxnSpPr>
        <p:spPr>
          <a:xfrm>
            <a:off x="5605447" y="2750158"/>
            <a:ext cx="0" cy="213304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658" y="3475329"/>
            <a:ext cx="363404" cy="476059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658" y="2144805"/>
            <a:ext cx="363404" cy="476059"/>
          </a:xfrm>
          <a:prstGeom prst="rect">
            <a:avLst/>
          </a:prstGeom>
        </p:spPr>
      </p:pic>
      <p:cxnSp>
        <p:nvCxnSpPr>
          <p:cNvPr id="28" name="Connecteur droit avec flèche 27"/>
          <p:cNvCxnSpPr/>
          <p:nvPr/>
        </p:nvCxnSpPr>
        <p:spPr>
          <a:xfrm flipH="1">
            <a:off x="2982316" y="2441452"/>
            <a:ext cx="381170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grpSp>
        <p:nvGrpSpPr>
          <p:cNvPr id="29" name="Groupe 28"/>
          <p:cNvGrpSpPr/>
          <p:nvPr/>
        </p:nvGrpSpPr>
        <p:grpSpPr>
          <a:xfrm>
            <a:off x="4405197" y="2914024"/>
            <a:ext cx="1025690" cy="932828"/>
            <a:chOff x="6546039" y="2982828"/>
            <a:chExt cx="2211426" cy="2035103"/>
          </a:xfrm>
        </p:grpSpPr>
        <p:grpSp>
          <p:nvGrpSpPr>
            <p:cNvPr id="30" name="Groupe 29"/>
            <p:cNvGrpSpPr/>
            <p:nvPr/>
          </p:nvGrpSpPr>
          <p:grpSpPr>
            <a:xfrm>
              <a:off x="6546039" y="2982828"/>
              <a:ext cx="2211426" cy="2035103"/>
              <a:chOff x="6518200" y="1271229"/>
              <a:chExt cx="2180920" cy="1850984"/>
            </a:xfrm>
          </p:grpSpPr>
          <p:pic>
            <p:nvPicPr>
              <p:cNvPr id="32" name="Image 31"/>
              <p:cNvPicPr>
                <a:picLocks noChangeAspect="1"/>
              </p:cNvPicPr>
              <p:nvPr/>
            </p:nvPicPr>
            <p:blipFill rotWithShape="1">
              <a:blip r:embed="rId4"/>
              <a:srcRect l="-454" t="2201" r="454" b="-2201"/>
              <a:stretch/>
            </p:blipFill>
            <p:spPr>
              <a:xfrm>
                <a:off x="6554044" y="1271229"/>
                <a:ext cx="2145076" cy="1679048"/>
              </a:xfrm>
              <a:prstGeom prst="rect">
                <a:avLst/>
              </a:prstGeom>
            </p:spPr>
          </p:pic>
          <p:cxnSp>
            <p:nvCxnSpPr>
              <p:cNvPr id="33" name="Connecteur droit 32"/>
              <p:cNvCxnSpPr/>
              <p:nvPr/>
            </p:nvCxnSpPr>
            <p:spPr>
              <a:xfrm>
                <a:off x="6518200" y="1423793"/>
                <a:ext cx="0" cy="1698420"/>
              </a:xfrm>
              <a:prstGeom prst="line">
                <a:avLst/>
              </a:prstGeom>
              <a:noFill/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</p:grpSp>
        <p:cxnSp>
          <p:nvCxnSpPr>
            <p:cNvPr id="31" name="Connecteur droit 30"/>
            <p:cNvCxnSpPr/>
            <p:nvPr/>
          </p:nvCxnSpPr>
          <p:spPr>
            <a:xfrm>
              <a:off x="6609940" y="3033152"/>
              <a:ext cx="0" cy="1846064"/>
            </a:xfrm>
            <a:prstGeom prst="line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</p:grpSp>
      <p:cxnSp>
        <p:nvCxnSpPr>
          <p:cNvPr id="34" name="Connecteur droit avec flèche 33"/>
          <p:cNvCxnSpPr/>
          <p:nvPr/>
        </p:nvCxnSpPr>
        <p:spPr>
          <a:xfrm flipH="1">
            <a:off x="5262291" y="3588016"/>
            <a:ext cx="344819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grpSp>
        <p:nvGrpSpPr>
          <p:cNvPr id="35" name="Groupe 34"/>
          <p:cNvGrpSpPr/>
          <p:nvPr/>
        </p:nvGrpSpPr>
        <p:grpSpPr>
          <a:xfrm>
            <a:off x="4375948" y="3811241"/>
            <a:ext cx="1025690" cy="932828"/>
            <a:chOff x="6546039" y="2982828"/>
            <a:chExt cx="2211426" cy="2035103"/>
          </a:xfrm>
        </p:grpSpPr>
        <p:grpSp>
          <p:nvGrpSpPr>
            <p:cNvPr id="36" name="Groupe 35"/>
            <p:cNvGrpSpPr/>
            <p:nvPr/>
          </p:nvGrpSpPr>
          <p:grpSpPr>
            <a:xfrm>
              <a:off x="6546039" y="2982828"/>
              <a:ext cx="2211426" cy="2035103"/>
              <a:chOff x="6518200" y="1271229"/>
              <a:chExt cx="2180920" cy="1850984"/>
            </a:xfrm>
          </p:grpSpPr>
          <p:pic>
            <p:nvPicPr>
              <p:cNvPr id="38" name="Image 37"/>
              <p:cNvPicPr>
                <a:picLocks noChangeAspect="1"/>
              </p:cNvPicPr>
              <p:nvPr/>
            </p:nvPicPr>
            <p:blipFill rotWithShape="1">
              <a:blip r:embed="rId4"/>
              <a:srcRect l="-454" t="2201" r="454" b="-2201"/>
              <a:stretch/>
            </p:blipFill>
            <p:spPr>
              <a:xfrm>
                <a:off x="6554044" y="1271229"/>
                <a:ext cx="2145076" cy="1679048"/>
              </a:xfrm>
              <a:prstGeom prst="rect">
                <a:avLst/>
              </a:prstGeom>
            </p:spPr>
          </p:pic>
          <p:cxnSp>
            <p:nvCxnSpPr>
              <p:cNvPr id="39" name="Connecteur droit 38"/>
              <p:cNvCxnSpPr/>
              <p:nvPr/>
            </p:nvCxnSpPr>
            <p:spPr>
              <a:xfrm>
                <a:off x="6518200" y="1423793"/>
                <a:ext cx="0" cy="1698420"/>
              </a:xfrm>
              <a:prstGeom prst="line">
                <a:avLst/>
              </a:prstGeom>
              <a:noFill/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</p:grpSp>
        <p:cxnSp>
          <p:nvCxnSpPr>
            <p:cNvPr id="37" name="Connecteur droit 36"/>
            <p:cNvCxnSpPr/>
            <p:nvPr/>
          </p:nvCxnSpPr>
          <p:spPr>
            <a:xfrm>
              <a:off x="6609940" y="3033152"/>
              <a:ext cx="0" cy="1846064"/>
            </a:xfrm>
            <a:prstGeom prst="line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</p:grpSp>
      <p:cxnSp>
        <p:nvCxnSpPr>
          <p:cNvPr id="40" name="Connecteur droit avec flèche 39"/>
          <p:cNvCxnSpPr/>
          <p:nvPr/>
        </p:nvCxnSpPr>
        <p:spPr>
          <a:xfrm flipH="1">
            <a:off x="5277971" y="4452187"/>
            <a:ext cx="3366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41" name="Connecteur droit avec flèche 40"/>
          <p:cNvCxnSpPr/>
          <p:nvPr/>
        </p:nvCxnSpPr>
        <p:spPr>
          <a:xfrm flipH="1">
            <a:off x="3834899" y="3089572"/>
            <a:ext cx="703913" cy="62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42" name="Connecteur droit avec flèche 41"/>
          <p:cNvCxnSpPr/>
          <p:nvPr/>
        </p:nvCxnSpPr>
        <p:spPr>
          <a:xfrm flipH="1">
            <a:off x="3834899" y="2450660"/>
            <a:ext cx="391607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43" name="Rectangle à coins arrondis 42"/>
          <p:cNvSpPr/>
          <p:nvPr/>
        </p:nvSpPr>
        <p:spPr>
          <a:xfrm>
            <a:off x="4344353" y="3783825"/>
            <a:ext cx="604571" cy="127695"/>
          </a:xfrm>
          <a:prstGeom prst="round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channels</a:t>
            </a:r>
          </a:p>
        </p:txBody>
      </p:sp>
      <p:sp>
        <p:nvSpPr>
          <p:cNvPr id="44" name="Rectangle à coins arrondis 43"/>
          <p:cNvSpPr/>
          <p:nvPr/>
        </p:nvSpPr>
        <p:spPr>
          <a:xfrm>
            <a:off x="4358960" y="2904079"/>
            <a:ext cx="600508" cy="127695"/>
          </a:xfrm>
          <a:prstGeom prst="round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channels</a:t>
            </a:r>
          </a:p>
        </p:txBody>
      </p:sp>
      <p:sp>
        <p:nvSpPr>
          <p:cNvPr id="45" name="Rectangle à coins arrondis 44"/>
          <p:cNvSpPr/>
          <p:nvPr/>
        </p:nvSpPr>
        <p:spPr>
          <a:xfrm>
            <a:off x="4352524" y="2028115"/>
            <a:ext cx="653772" cy="127695"/>
          </a:xfrm>
          <a:prstGeom prst="round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channels</a:t>
            </a:r>
          </a:p>
        </p:txBody>
      </p:sp>
      <p:sp>
        <p:nvSpPr>
          <p:cNvPr id="46" name="Rectangle à coins arrondis 45"/>
          <p:cNvSpPr/>
          <p:nvPr/>
        </p:nvSpPr>
        <p:spPr>
          <a:xfrm>
            <a:off x="3444468" y="1324511"/>
            <a:ext cx="1484050" cy="513136"/>
          </a:xfrm>
          <a:prstGeom prst="round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66675" lvl="2" defTabSz="685800" fontAlgn="auto"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9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Analogue interface for other subsystems like the  Magnet Command / Control System</a:t>
            </a:r>
          </a:p>
        </p:txBody>
      </p:sp>
      <p:cxnSp>
        <p:nvCxnSpPr>
          <p:cNvPr id="47" name="Connecteur droit avec flèche 46"/>
          <p:cNvCxnSpPr/>
          <p:nvPr/>
        </p:nvCxnSpPr>
        <p:spPr>
          <a:xfrm flipV="1">
            <a:off x="4233568" y="1785798"/>
            <a:ext cx="0" cy="223234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48" name="Connecteur droit 47"/>
          <p:cNvCxnSpPr/>
          <p:nvPr/>
        </p:nvCxnSpPr>
        <p:spPr>
          <a:xfrm flipH="1">
            <a:off x="4233569" y="2240033"/>
            <a:ext cx="341526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9" name="Connecteur droit 48"/>
          <p:cNvCxnSpPr/>
          <p:nvPr/>
        </p:nvCxnSpPr>
        <p:spPr>
          <a:xfrm flipH="1">
            <a:off x="4230319" y="4008359"/>
            <a:ext cx="311022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pic>
        <p:nvPicPr>
          <p:cNvPr id="50" name="Imag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636" y="2938810"/>
            <a:ext cx="354866" cy="481604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763" y="2944015"/>
            <a:ext cx="353015" cy="476399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t="11274" r="8419" b="10333"/>
          <a:stretch/>
        </p:blipFill>
        <p:spPr>
          <a:xfrm>
            <a:off x="6532552" y="3774466"/>
            <a:ext cx="1648946" cy="886001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6487027" y="4706828"/>
            <a:ext cx="2134593" cy="67416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2">
              <a:spcAft>
                <a:spcPts val="225"/>
              </a:spcAft>
            </a:pPr>
            <a:r>
              <a:rPr lang="en-US" sz="9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Channels</a:t>
            </a:r>
          </a:p>
          <a:p>
            <a:pPr marL="198835" lvl="2" indent="-13573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Gain 1 to 500 (adjustable)</a:t>
            </a:r>
          </a:p>
          <a:p>
            <a:pPr marL="198835" lvl="2" indent="-13573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Bandwith = 900 Hz (adjustable)</a:t>
            </a:r>
          </a:p>
          <a:p>
            <a:pPr marL="198835" lvl="2" indent="-13573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 10 V differential or single end outputs</a:t>
            </a:r>
          </a:p>
          <a:p>
            <a:pPr marL="198835" lvl="2" indent="-13573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Isolation working voltage = 3,5 kV</a:t>
            </a: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0455" y="3649984"/>
            <a:ext cx="1061921" cy="666304"/>
          </a:xfrm>
          <a:prstGeom prst="rect">
            <a:avLst/>
          </a:prstGeom>
          <a:ln w="19050">
            <a:solidFill>
              <a:srgbClr val="A6A6A6"/>
            </a:solidFill>
          </a:ln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552" y="2140136"/>
            <a:ext cx="2193355" cy="641066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162" y="2938993"/>
            <a:ext cx="2153817" cy="697436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8521050" y="2514370"/>
            <a:ext cx="311586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2">
              <a:spcAft>
                <a:spcPts val="225"/>
              </a:spcAft>
            </a:pPr>
            <a:r>
              <a:rPr lang="en-US" sz="9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 side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522972" y="3331362"/>
            <a:ext cx="30966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2">
              <a:spcAft>
                <a:spcPts val="225"/>
              </a:spcAft>
            </a:pPr>
            <a:r>
              <a:rPr lang="en-US" sz="9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Rear side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276563" y="1756188"/>
            <a:ext cx="4599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>
              <a:spcAft>
                <a:spcPts val="225"/>
              </a:spcAft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+24V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895484" y="2461023"/>
            <a:ext cx="1296569" cy="26642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Flèche droite 62"/>
          <p:cNvSpPr/>
          <p:nvPr/>
        </p:nvSpPr>
        <p:spPr>
          <a:xfrm rot="5400000">
            <a:off x="7298293" y="3704222"/>
            <a:ext cx="171497" cy="11582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4" name="Connecteur droit avec flèche 63"/>
          <p:cNvCxnSpPr/>
          <p:nvPr/>
        </p:nvCxnSpPr>
        <p:spPr>
          <a:xfrm flipV="1">
            <a:off x="7235273" y="1963630"/>
            <a:ext cx="0" cy="481239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6959042" y="1694950"/>
            <a:ext cx="554747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± 10 V test points  </a:t>
            </a:r>
            <a:endParaRPr lang="en-GB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6" name="Connecteur droit avec flèche 65"/>
          <p:cNvCxnSpPr/>
          <p:nvPr/>
        </p:nvCxnSpPr>
        <p:spPr>
          <a:xfrm flipH="1" flipV="1">
            <a:off x="6488857" y="1985405"/>
            <a:ext cx="1582" cy="515765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Image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458" y="1592860"/>
            <a:ext cx="363404" cy="476059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623489" y="1694950"/>
            <a:ext cx="65899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Other subsystem</a:t>
            </a:r>
            <a:endParaRPr lang="en-GB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364489" y="1442878"/>
            <a:ext cx="45307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763"/>
            <a:r>
              <a:rPr lang="en-GB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 9220</a:t>
            </a:r>
          </a:p>
        </p:txBody>
      </p:sp>
      <p:cxnSp>
        <p:nvCxnSpPr>
          <p:cNvPr id="70" name="Connecteur en angle 69"/>
          <p:cNvCxnSpPr>
            <a:stCxn id="7" idx="1"/>
            <a:endCxn id="68" idx="2"/>
          </p:cNvCxnSpPr>
          <p:nvPr/>
        </p:nvCxnSpPr>
        <p:spPr>
          <a:xfrm rot="10800000">
            <a:off x="7952990" y="1971949"/>
            <a:ext cx="291817" cy="421248"/>
          </a:xfrm>
          <a:prstGeom prst="bentConnector2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en angle 70"/>
          <p:cNvCxnSpPr>
            <a:stCxn id="7" idx="3"/>
            <a:endCxn id="67" idx="2"/>
          </p:cNvCxnSpPr>
          <p:nvPr/>
        </p:nvCxnSpPr>
        <p:spPr>
          <a:xfrm flipV="1">
            <a:off x="8372923" y="2068919"/>
            <a:ext cx="187237" cy="324278"/>
          </a:xfrm>
          <a:prstGeom prst="bentConnector2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à coins arrondis 71"/>
          <p:cNvSpPr/>
          <p:nvPr/>
        </p:nvSpPr>
        <p:spPr>
          <a:xfrm>
            <a:off x="6194944" y="1398406"/>
            <a:ext cx="2705519" cy="4069583"/>
          </a:xfrm>
          <a:prstGeom prst="roundRect">
            <a:avLst>
              <a:gd name="adj" fmla="val 6835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noAutofit/>
          </a:bodyPr>
          <a:lstStyle/>
          <a:p>
            <a:pPr algn="ctr"/>
            <a:endParaRPr lang="en-GB" sz="1800" dirty="0"/>
          </a:p>
        </p:txBody>
      </p:sp>
      <p:cxnSp>
        <p:nvCxnSpPr>
          <p:cNvPr id="73" name="Connecteur droit avec flèche 72"/>
          <p:cNvCxnSpPr/>
          <p:nvPr/>
        </p:nvCxnSpPr>
        <p:spPr>
          <a:xfrm>
            <a:off x="5403632" y="2170159"/>
            <a:ext cx="731018" cy="0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pic>
        <p:nvPicPr>
          <p:cNvPr id="74" name="Picture 33" descr="loup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60653">
            <a:off x="5602618" y="2056921"/>
            <a:ext cx="333388" cy="25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" name="Connecteur droit avec flèche 74"/>
          <p:cNvCxnSpPr/>
          <p:nvPr/>
        </p:nvCxnSpPr>
        <p:spPr>
          <a:xfrm rot="5400000" flipH="1" flipV="1">
            <a:off x="1032605" y="1838553"/>
            <a:ext cx="399426" cy="607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76" name="ZoneTexte 75"/>
          <p:cNvSpPr txBox="1"/>
          <p:nvPr/>
        </p:nvSpPr>
        <p:spPr>
          <a:xfrm>
            <a:off x="964776" y="1386900"/>
            <a:ext cx="527540" cy="21802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Eth</a:t>
            </a:r>
          </a:p>
          <a:p>
            <a:pPr algn="ctr">
              <a:lnSpc>
                <a:spcPct val="80000"/>
              </a:lnSpc>
            </a:pPr>
            <a:r>
              <a:rPr lang="fr-FR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  <a:endParaRPr lang="en-GB" sz="9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Zone de texte 2"/>
          <p:cNvSpPr txBox="1"/>
          <p:nvPr/>
        </p:nvSpPr>
        <p:spPr>
          <a:xfrm>
            <a:off x="923178" y="1741979"/>
            <a:ext cx="271522" cy="195087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73819" indent="-73819">
              <a:buFont typeface="Wingdings" panose="05000000000000000000" pitchFamily="2" charset="2"/>
              <a:buChar char="§"/>
              <a:defRPr/>
            </a:pPr>
            <a:r>
              <a:rPr lang="en-GB" sz="75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TCP</a:t>
            </a:r>
          </a:p>
          <a:p>
            <a:pPr marL="73819" indent="-73819">
              <a:buFont typeface="Wingdings" panose="05000000000000000000" pitchFamily="2" charset="2"/>
              <a:buChar char="§"/>
              <a:defRPr/>
            </a:pPr>
            <a:r>
              <a:rPr lang="fr-FR" sz="750" i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UDP</a:t>
            </a:r>
            <a:endParaRPr lang="en-GB" sz="750" i="1" kern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78" name="Connecteur droit 77"/>
          <p:cNvCxnSpPr/>
          <p:nvPr/>
        </p:nvCxnSpPr>
        <p:spPr>
          <a:xfrm>
            <a:off x="3217711" y="2442427"/>
            <a:ext cx="0" cy="130279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79" name="Connecteur droit 78"/>
          <p:cNvCxnSpPr/>
          <p:nvPr/>
        </p:nvCxnSpPr>
        <p:spPr>
          <a:xfrm flipH="1">
            <a:off x="3216359" y="3048097"/>
            <a:ext cx="128227" cy="176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80" name="Connecteur droit 79"/>
          <p:cNvCxnSpPr/>
          <p:nvPr/>
        </p:nvCxnSpPr>
        <p:spPr>
          <a:xfrm flipH="1">
            <a:off x="3210078" y="3735153"/>
            <a:ext cx="128227" cy="176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81" name="ZoneTexte 80"/>
          <p:cNvSpPr txBox="1"/>
          <p:nvPr/>
        </p:nvSpPr>
        <p:spPr>
          <a:xfrm>
            <a:off x="1002458" y="2791554"/>
            <a:ext cx="40695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9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 9477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2247199" y="2791554"/>
            <a:ext cx="40695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9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 9425</a:t>
            </a:r>
          </a:p>
        </p:txBody>
      </p:sp>
      <p:cxnSp>
        <p:nvCxnSpPr>
          <p:cNvPr id="83" name="Connecteur droit avec flèche 82"/>
          <p:cNvCxnSpPr/>
          <p:nvPr/>
        </p:nvCxnSpPr>
        <p:spPr>
          <a:xfrm flipV="1">
            <a:off x="1444200" y="2630187"/>
            <a:ext cx="260388" cy="2997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 w="med" len="med"/>
            <a:tailEnd type="none" w="med" len="med"/>
          </a:ln>
          <a:effectLst/>
        </p:spPr>
      </p:cxnSp>
      <p:pic>
        <p:nvPicPr>
          <p:cNvPr id="84" name="Image 8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0"/>
          <a:stretch/>
        </p:blipFill>
        <p:spPr>
          <a:xfrm>
            <a:off x="406631" y="3637390"/>
            <a:ext cx="1085456" cy="665609"/>
          </a:xfrm>
          <a:prstGeom prst="rect">
            <a:avLst/>
          </a:prstGeom>
          <a:ln w="19050">
            <a:solidFill>
              <a:srgbClr val="A6A6A6"/>
            </a:solidFill>
          </a:ln>
        </p:spPr>
      </p:pic>
      <p:cxnSp>
        <p:nvCxnSpPr>
          <p:cNvPr id="85" name="Connecteur droit avec flèche 84"/>
          <p:cNvCxnSpPr/>
          <p:nvPr/>
        </p:nvCxnSpPr>
        <p:spPr>
          <a:xfrm>
            <a:off x="2499336" y="3422263"/>
            <a:ext cx="0" cy="189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86" name="Connecteur droit avec flèche 85"/>
          <p:cNvCxnSpPr/>
          <p:nvPr/>
        </p:nvCxnSpPr>
        <p:spPr>
          <a:xfrm>
            <a:off x="1200475" y="3443204"/>
            <a:ext cx="0" cy="189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88" name="Rectangle 87"/>
          <p:cNvSpPr/>
          <p:nvPr/>
        </p:nvSpPr>
        <p:spPr>
          <a:xfrm>
            <a:off x="710193" y="4575507"/>
            <a:ext cx="1888629" cy="931691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 lIns="27000" tIns="27000" rIns="27000" bIns="27000">
            <a:spAutoFit/>
          </a:bodyPr>
          <a:lstStyle/>
          <a:p>
            <a:pPr marL="0" lvl="1"/>
            <a:r>
              <a:rPr lang="en-GB" sz="9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Power Electronic System</a:t>
            </a:r>
          </a:p>
          <a:p>
            <a:pPr marL="198835" indent="-132160">
              <a:buFont typeface="Wingdings" panose="05000000000000000000" pitchFamily="2" charset="2"/>
              <a:buChar char="§"/>
            </a:pPr>
            <a:r>
              <a:rPr lang="en-GB" sz="750" dirty="0" err="1">
                <a:latin typeface="Calibri" panose="020F0502020204030204" pitchFamily="34" charset="0"/>
                <a:cs typeface="Calibri" panose="020F0502020204030204" pitchFamily="34" charset="0"/>
              </a:rPr>
              <a:t>Cmd</a:t>
            </a:r>
            <a:r>
              <a:rPr lang="en-GB" sz="750" dirty="0">
                <a:latin typeface="Calibri" panose="020F0502020204030204" pitchFamily="34" charset="0"/>
                <a:cs typeface="Calibri" panose="020F0502020204030204" pitchFamily="34" charset="0"/>
              </a:rPr>
              <a:t> if Quench of Breaker, Heaters, CLIQ, Power supply STOP</a:t>
            </a:r>
            <a:endParaRPr lang="en-GB" sz="75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/>
            <a:r>
              <a:rPr lang="en-GB" sz="9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Data Acquisition System</a:t>
            </a:r>
          </a:p>
          <a:p>
            <a:pPr marL="198835" lvl="1" indent="-128588">
              <a:buFont typeface="Wingdings" panose="05000000000000000000" pitchFamily="2" charset="2"/>
              <a:buChar char="§"/>
            </a:pPr>
            <a:r>
              <a:rPr lang="en-GB" sz="750" dirty="0">
                <a:latin typeface="Calibri" panose="020F0502020204030204" pitchFamily="34" charset="0"/>
                <a:cs typeface="Calibri" panose="020F0502020204030204" pitchFamily="34" charset="0"/>
              </a:rPr>
              <a:t>Trigger if quench</a:t>
            </a:r>
            <a:endParaRPr lang="en-GB" sz="75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/>
            <a:r>
              <a:rPr lang="en-GB" sz="9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Command Control System</a:t>
            </a:r>
          </a:p>
          <a:p>
            <a:pPr marL="198835" lvl="1" indent="-132160">
              <a:buFont typeface="Wingdings" panose="05000000000000000000" pitchFamily="2" charset="2"/>
              <a:buChar char="§"/>
            </a:pPr>
            <a:r>
              <a:rPr lang="en-GB" sz="750" dirty="0">
                <a:latin typeface="Calibri" panose="020F0502020204030204" pitchFamily="34" charset="0"/>
                <a:cs typeface="Calibri" panose="020F0502020204030204" pitchFamily="34" charset="0"/>
              </a:rPr>
              <a:t>Trigger if quench and Logic</a:t>
            </a:r>
            <a:endParaRPr lang="en-GB" sz="75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9" name="Connecteur droit avec flèche 88"/>
          <p:cNvCxnSpPr/>
          <p:nvPr/>
        </p:nvCxnSpPr>
        <p:spPr>
          <a:xfrm>
            <a:off x="1067177" y="4367941"/>
            <a:ext cx="0" cy="189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0" name="Connecteur droit avec flèche 89"/>
          <p:cNvCxnSpPr/>
          <p:nvPr/>
        </p:nvCxnSpPr>
        <p:spPr>
          <a:xfrm>
            <a:off x="2282234" y="4357628"/>
            <a:ext cx="0" cy="189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 w="med" len="med"/>
            <a:tailEnd type="none" w="med" len="med"/>
          </a:ln>
          <a:effectLst/>
        </p:spPr>
      </p:cxnSp>
      <p:pic>
        <p:nvPicPr>
          <p:cNvPr id="91" name="Picture 3" descr="\\Dapdc5\deantoni\My Documents\My Pictures\safety_fak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928" y="4512895"/>
            <a:ext cx="150896" cy="1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ZoneTexte 91"/>
          <p:cNvSpPr txBox="1"/>
          <p:nvPr/>
        </p:nvSpPr>
        <p:spPr>
          <a:xfrm>
            <a:off x="243626" y="3434079"/>
            <a:ext cx="9509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>
                <a:latin typeface="Calibri" panose="020F0502020204030204" pitchFamily="34" charset="0"/>
                <a:cs typeface="Calibri" panose="020F0502020204030204" pitchFamily="34" charset="0"/>
              </a:rPr>
              <a:t>16 </a:t>
            </a:r>
            <a:r>
              <a:rPr lang="fr-FR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logic</a:t>
            </a:r>
            <a:r>
              <a:rPr lang="fr-FR" sz="900" b="1" dirty="0">
                <a:latin typeface="Calibri" panose="020F0502020204030204" pitchFamily="34" charset="0"/>
                <a:cs typeface="Calibri" panose="020F0502020204030204" pitchFamily="34" charset="0"/>
              </a:rPr>
              <a:t> outputs</a:t>
            </a:r>
            <a:endParaRPr lang="en-GB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ZoneTexte 92"/>
          <p:cNvSpPr txBox="1"/>
          <p:nvPr/>
        </p:nvSpPr>
        <p:spPr>
          <a:xfrm>
            <a:off x="1648245" y="3434079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>
                <a:latin typeface="Calibri" panose="020F0502020204030204" pitchFamily="34" charset="0"/>
                <a:cs typeface="Calibri" panose="020F0502020204030204" pitchFamily="34" charset="0"/>
              </a:rPr>
              <a:t>16 </a:t>
            </a:r>
            <a:r>
              <a:rPr lang="fr-FR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logic</a:t>
            </a:r>
            <a:r>
              <a:rPr lang="fr-FR" sz="900" b="1" dirty="0">
                <a:latin typeface="Calibri" panose="020F0502020204030204" pitchFamily="34" charset="0"/>
                <a:cs typeface="Calibri" panose="020F0502020204030204" pitchFamily="34" charset="0"/>
              </a:rPr>
              <a:t> inputs</a:t>
            </a:r>
            <a:endParaRPr lang="en-GB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4" name="Connecteur droit avec flèche 93"/>
          <p:cNvCxnSpPr/>
          <p:nvPr/>
        </p:nvCxnSpPr>
        <p:spPr>
          <a:xfrm>
            <a:off x="2598533" y="4774305"/>
            <a:ext cx="3014697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95" name="ZoneTexte 94"/>
          <p:cNvSpPr txBox="1"/>
          <p:nvPr/>
        </p:nvSpPr>
        <p:spPr>
          <a:xfrm>
            <a:off x="2900323" y="4670071"/>
            <a:ext cx="365453" cy="19302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27000" tIns="27000" rIns="27000" bIns="27000" rtlCol="0">
            <a:spAutoFit/>
          </a:bodyPr>
          <a:lstStyle/>
          <a:p>
            <a:pPr algn="ctr"/>
            <a:r>
              <a:rPr lang="en-GB" sz="900" dirty="0">
                <a:solidFill>
                  <a:prstClr val="black"/>
                </a:solidFill>
                <a:latin typeface="Calibri"/>
              </a:rPr>
              <a:t>I </a:t>
            </a:r>
            <a:r>
              <a:rPr lang="en-GB" sz="900" dirty="0" err="1">
                <a:solidFill>
                  <a:prstClr val="black"/>
                </a:solidFill>
                <a:latin typeface="Calibri"/>
              </a:rPr>
              <a:t>dcct</a:t>
            </a:r>
            <a:endParaRPr lang="en-GB" sz="9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8306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05/07/2024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R3B - Digitral MSS - Ph De Antoni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Example</a:t>
            </a:r>
            <a:r>
              <a:rPr lang="fr-FR" dirty="0"/>
              <a:t> – STAARQ MSS - Digital I/O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212" y="2006555"/>
            <a:ext cx="1991266" cy="57207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459244" y="2924926"/>
            <a:ext cx="725111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7866" indent="-67866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900" dirty="0">
                <a:latin typeface="Calibri" panose="020F0502020204030204" pitchFamily="34" charset="0"/>
                <a:cs typeface="Calibri" panose="020F0502020204030204" pitchFamily="34" charset="0"/>
              </a:rPr>
              <a:t>32 </a:t>
            </a:r>
            <a:r>
              <a:rPr lang="fr-FR" sz="900" dirty="0" err="1">
                <a:latin typeface="Calibri" panose="020F0502020204030204" pitchFamily="34" charset="0"/>
                <a:cs typeface="Calibri" panose="020F0502020204030204" pitchFamily="34" charset="0"/>
              </a:rPr>
              <a:t>logic</a:t>
            </a:r>
            <a:r>
              <a:rPr lang="fr-FR" sz="900" dirty="0">
                <a:latin typeface="Calibri" panose="020F0502020204030204" pitchFamily="34" charset="0"/>
                <a:cs typeface="Calibri" panose="020F0502020204030204" pitchFamily="34" charset="0"/>
              </a:rPr>
              <a:t> outputs (24V)</a:t>
            </a:r>
          </a:p>
          <a:p>
            <a:pPr marL="67866" indent="-67866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900" dirty="0">
                <a:latin typeface="Calibri" panose="020F0502020204030204" pitchFamily="34" charset="0"/>
                <a:cs typeface="Calibri" panose="020F0502020204030204" pitchFamily="34" charset="0"/>
              </a:rPr>
              <a:t>td = 8µS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918947" y="2898949"/>
            <a:ext cx="685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7866" indent="-67866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900" dirty="0">
                <a:latin typeface="Calibri" panose="020F0502020204030204" pitchFamily="34" charset="0"/>
                <a:cs typeface="Calibri" panose="020F0502020204030204" pitchFamily="34" charset="0"/>
              </a:rPr>
              <a:t>32 </a:t>
            </a:r>
            <a:r>
              <a:rPr lang="fr-FR" sz="900" dirty="0" err="1">
                <a:latin typeface="Calibri" panose="020F0502020204030204" pitchFamily="34" charset="0"/>
                <a:cs typeface="Calibri" panose="020F0502020204030204" pitchFamily="34" charset="0"/>
              </a:rPr>
              <a:t>logic</a:t>
            </a:r>
            <a:r>
              <a:rPr lang="fr-FR" sz="900" dirty="0">
                <a:latin typeface="Calibri" panose="020F0502020204030204" pitchFamily="34" charset="0"/>
                <a:cs typeface="Calibri" panose="020F0502020204030204" pitchFamily="34" charset="0"/>
              </a:rPr>
              <a:t> inputs (24V)</a:t>
            </a:r>
          </a:p>
          <a:p>
            <a:pPr marL="67866" indent="-67866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900" dirty="0">
                <a:latin typeface="Calibri" panose="020F0502020204030204" pitchFamily="34" charset="0"/>
                <a:cs typeface="Calibri" panose="020F0502020204030204" pitchFamily="34" charset="0"/>
              </a:rPr>
              <a:t>td = 8µS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7111672" y="2589757"/>
            <a:ext cx="260388" cy="2997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7665496" y="2261728"/>
            <a:ext cx="463442" cy="23412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899" y="2769638"/>
            <a:ext cx="363404" cy="4760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16259" y="1655669"/>
            <a:ext cx="76025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763"/>
            <a:r>
              <a:rPr lang="en-GB" sz="9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 9220 </a:t>
            </a:r>
          </a:p>
          <a:p>
            <a:pPr marL="4763"/>
            <a:r>
              <a:rPr lang="en-GB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analogue inputs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6705843" y="1676725"/>
            <a:ext cx="1356643" cy="306467"/>
          </a:xfrm>
          <a:prstGeom prst="round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FF0000"/>
                </a:solidFill>
                <a:latin typeface="Calibri"/>
              </a:rPr>
              <a:t>MSS Digital processing</a:t>
            </a:r>
          </a:p>
          <a:p>
            <a:pPr algn="ctr"/>
            <a:r>
              <a:rPr lang="fr-FR" sz="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Compact RIO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183651" y="2082269"/>
            <a:ext cx="436181" cy="262655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fr-FR"/>
            </a:defPPr>
            <a:lvl1pPr algn="ctr">
              <a:defRPr sz="1200" i="1"/>
            </a:lvl1pPr>
          </a:lstStyle>
          <a:p>
            <a:r>
              <a:rPr lang="fr-FR" sz="900" b="1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Spare</a:t>
            </a:r>
            <a:endParaRPr lang="fr-FR" sz="900" b="1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9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slots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899" y="3434899"/>
            <a:ext cx="363404" cy="47605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899" y="2104376"/>
            <a:ext cx="363404" cy="476059"/>
          </a:xfrm>
          <a:prstGeom prst="rect">
            <a:avLst/>
          </a:prstGeom>
        </p:spPr>
      </p:pic>
      <p:cxnSp>
        <p:nvCxnSpPr>
          <p:cNvPr id="18" name="Connecteur droit avec flèche 17"/>
          <p:cNvCxnSpPr/>
          <p:nvPr/>
        </p:nvCxnSpPr>
        <p:spPr>
          <a:xfrm flipH="1">
            <a:off x="8199127" y="2401022"/>
            <a:ext cx="261828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152" y="2898381"/>
            <a:ext cx="354866" cy="48160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482" y="2903586"/>
            <a:ext cx="353015" cy="47639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544" y="3609555"/>
            <a:ext cx="1061921" cy="66630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24" name="Connecteur droit avec flèche 23"/>
          <p:cNvCxnSpPr/>
          <p:nvPr/>
        </p:nvCxnSpPr>
        <p:spPr>
          <a:xfrm flipH="1" flipV="1">
            <a:off x="4819153" y="3919429"/>
            <a:ext cx="628235" cy="10336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pic>
        <p:nvPicPr>
          <p:cNvPr id="25" name="Picture 33" descr="loup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60653">
            <a:off x="4969647" y="3839137"/>
            <a:ext cx="333388" cy="25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Connecteur droit avec flèche 25"/>
          <p:cNvCxnSpPr/>
          <p:nvPr/>
        </p:nvCxnSpPr>
        <p:spPr>
          <a:xfrm rot="5400000" flipH="1" flipV="1">
            <a:off x="6256694" y="1798124"/>
            <a:ext cx="399426" cy="607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27" name="ZoneTexte 26"/>
          <p:cNvSpPr txBox="1"/>
          <p:nvPr/>
        </p:nvSpPr>
        <p:spPr>
          <a:xfrm>
            <a:off x="6060749" y="1354006"/>
            <a:ext cx="744498" cy="21802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Ethernet</a:t>
            </a:r>
          </a:p>
          <a:p>
            <a:pPr algn="ctr">
              <a:lnSpc>
                <a:spcPct val="80000"/>
              </a:lnSpc>
            </a:pPr>
            <a:r>
              <a:rPr lang="fr-FR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  <a:endParaRPr lang="en-GB" sz="9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Zone de texte 2"/>
          <p:cNvSpPr txBox="1"/>
          <p:nvPr/>
        </p:nvSpPr>
        <p:spPr>
          <a:xfrm>
            <a:off x="6147267" y="1701549"/>
            <a:ext cx="271522" cy="195087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73819" indent="-73819">
              <a:buFont typeface="Wingdings" panose="05000000000000000000" pitchFamily="2" charset="2"/>
              <a:buChar char="§"/>
              <a:defRPr/>
            </a:pPr>
            <a:r>
              <a:rPr lang="en-GB" sz="75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TCP</a:t>
            </a:r>
          </a:p>
          <a:p>
            <a:pPr marL="73819" indent="-73819">
              <a:buFont typeface="Wingdings" panose="05000000000000000000" pitchFamily="2" charset="2"/>
              <a:buChar char="§"/>
              <a:defRPr/>
            </a:pPr>
            <a:r>
              <a:rPr lang="fr-FR" sz="750" i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UDP</a:t>
            </a:r>
            <a:endParaRPr lang="en-GB" sz="750" i="1" kern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8339952" y="2401998"/>
            <a:ext cx="0" cy="130279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0" name="Connecteur droit 29"/>
          <p:cNvCxnSpPr/>
          <p:nvPr/>
        </p:nvCxnSpPr>
        <p:spPr>
          <a:xfrm flipH="1">
            <a:off x="8338600" y="3007667"/>
            <a:ext cx="128227" cy="176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1" name="Connecteur droit 30"/>
          <p:cNvCxnSpPr/>
          <p:nvPr/>
        </p:nvCxnSpPr>
        <p:spPr>
          <a:xfrm flipH="1">
            <a:off x="8332320" y="3694724"/>
            <a:ext cx="128227" cy="176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32" name="ZoneTexte 31"/>
          <p:cNvSpPr txBox="1"/>
          <p:nvPr/>
        </p:nvSpPr>
        <p:spPr>
          <a:xfrm>
            <a:off x="6206178" y="2751124"/>
            <a:ext cx="40695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9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 9477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7545977" y="2751124"/>
            <a:ext cx="40695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9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 9425</a:t>
            </a:r>
          </a:p>
        </p:txBody>
      </p:sp>
      <p:cxnSp>
        <p:nvCxnSpPr>
          <p:cNvPr id="34" name="Connecteur droit avec flèche 33"/>
          <p:cNvCxnSpPr/>
          <p:nvPr/>
        </p:nvCxnSpPr>
        <p:spPr>
          <a:xfrm flipV="1">
            <a:off x="6668289" y="2589757"/>
            <a:ext cx="260388" cy="2997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 w="med" len="med"/>
            <a:tailEnd type="none" w="med" len="med"/>
          </a:ln>
          <a:effectLst/>
        </p:spPr>
      </p:cxnSp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0"/>
          <a:stretch/>
        </p:blipFill>
        <p:spPr>
          <a:xfrm>
            <a:off x="5630720" y="3596960"/>
            <a:ext cx="1085456" cy="66560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36" name="Connecteur droit avec flèche 35"/>
          <p:cNvCxnSpPr/>
          <p:nvPr/>
        </p:nvCxnSpPr>
        <p:spPr>
          <a:xfrm>
            <a:off x="7927130" y="3376377"/>
            <a:ext cx="0" cy="4393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37" name="Connecteur droit avec flèche 36"/>
          <p:cNvCxnSpPr/>
          <p:nvPr/>
        </p:nvCxnSpPr>
        <p:spPr>
          <a:xfrm>
            <a:off x="6553577" y="3398161"/>
            <a:ext cx="0" cy="39920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39" name="Rectangle 38"/>
          <p:cNvSpPr/>
          <p:nvPr/>
        </p:nvSpPr>
        <p:spPr>
          <a:xfrm>
            <a:off x="5934282" y="4535077"/>
            <a:ext cx="1888629" cy="931691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 lIns="27000" tIns="27000" rIns="27000" bIns="27000">
            <a:spAutoFit/>
          </a:bodyPr>
          <a:lstStyle/>
          <a:p>
            <a:pPr marL="0" lvl="1"/>
            <a:r>
              <a:rPr lang="en-GB" sz="9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Power Electronic System</a:t>
            </a:r>
          </a:p>
          <a:p>
            <a:pPr marL="198835" indent="-132160">
              <a:buFont typeface="Wingdings" panose="05000000000000000000" pitchFamily="2" charset="2"/>
              <a:buChar char="§"/>
            </a:pPr>
            <a:r>
              <a:rPr lang="en-GB" sz="750" dirty="0" err="1">
                <a:latin typeface="Calibri" panose="020F0502020204030204" pitchFamily="34" charset="0"/>
                <a:cs typeface="Calibri" panose="020F0502020204030204" pitchFamily="34" charset="0"/>
              </a:rPr>
              <a:t>Cmd</a:t>
            </a:r>
            <a:r>
              <a:rPr lang="en-GB" sz="750" dirty="0">
                <a:latin typeface="Calibri" panose="020F0502020204030204" pitchFamily="34" charset="0"/>
                <a:cs typeface="Calibri" panose="020F0502020204030204" pitchFamily="34" charset="0"/>
              </a:rPr>
              <a:t> if Quench of Breaker, Heaters, CLIQ, Power supply STOP</a:t>
            </a:r>
            <a:endParaRPr lang="en-GB" sz="75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/>
            <a:r>
              <a:rPr lang="en-GB" sz="9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Data Acquisition System</a:t>
            </a:r>
          </a:p>
          <a:p>
            <a:pPr marL="198835" lvl="1" indent="-128588">
              <a:buFont typeface="Wingdings" panose="05000000000000000000" pitchFamily="2" charset="2"/>
              <a:buChar char="§"/>
            </a:pPr>
            <a:r>
              <a:rPr lang="en-GB" sz="750" dirty="0">
                <a:latin typeface="Calibri" panose="020F0502020204030204" pitchFamily="34" charset="0"/>
                <a:cs typeface="Calibri" panose="020F0502020204030204" pitchFamily="34" charset="0"/>
              </a:rPr>
              <a:t>Trigger if quench</a:t>
            </a:r>
            <a:endParaRPr lang="en-GB" sz="75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/>
            <a:r>
              <a:rPr lang="en-GB" sz="9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Command Control System</a:t>
            </a:r>
          </a:p>
          <a:p>
            <a:pPr marL="198835" lvl="1" indent="-132160">
              <a:buFont typeface="Wingdings" panose="05000000000000000000" pitchFamily="2" charset="2"/>
              <a:buChar char="§"/>
            </a:pPr>
            <a:r>
              <a:rPr lang="en-GB" sz="750" dirty="0">
                <a:latin typeface="Calibri" panose="020F0502020204030204" pitchFamily="34" charset="0"/>
                <a:cs typeface="Calibri" panose="020F0502020204030204" pitchFamily="34" charset="0"/>
              </a:rPr>
              <a:t>Trigger if quench and Logic</a:t>
            </a:r>
            <a:endParaRPr lang="en-GB" sz="75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6291266" y="4327511"/>
            <a:ext cx="0" cy="189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41" name="Connecteur droit avec flèche 40"/>
          <p:cNvCxnSpPr/>
          <p:nvPr/>
        </p:nvCxnSpPr>
        <p:spPr>
          <a:xfrm>
            <a:off x="7506323" y="4317199"/>
            <a:ext cx="0" cy="189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 w="med" len="med"/>
            <a:tailEnd type="none" w="med" len="med"/>
          </a:ln>
          <a:effectLst/>
        </p:spPr>
      </p:cxnSp>
      <p:pic>
        <p:nvPicPr>
          <p:cNvPr id="42" name="Picture 3" descr="\\Dapdc5\deantoni\My Documents\My Pictures\safety_fa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7" y="4472466"/>
            <a:ext cx="150896" cy="1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5833" y="2145975"/>
            <a:ext cx="575489" cy="999049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335" y="2503307"/>
            <a:ext cx="1048352" cy="53030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707875" y="2307803"/>
            <a:ext cx="133286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32160" algn="l"/>
              </a:tabLst>
            </a:pPr>
            <a:r>
              <a:rPr lang="en-GB" sz="900" b="1" dirty="0">
                <a:solidFill>
                  <a:prstClr val="black"/>
                </a:solidFill>
                <a:latin typeface="Calibri"/>
              </a:rPr>
              <a:t>Pluggable static relay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29621" y="3600846"/>
            <a:ext cx="616421" cy="394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>
              <a:spcAft>
                <a:spcPts val="225"/>
              </a:spcAft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+24V for </a:t>
            </a:r>
          </a:p>
          <a:p>
            <a:pPr marL="0" lvl="2">
              <a:spcAft>
                <a:spcPts val="225"/>
              </a:spcAft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NI 9477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911927" y="2213847"/>
            <a:ext cx="15202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32160" algn="l"/>
              </a:tabLst>
            </a:pPr>
            <a:r>
              <a:rPr lang="en-GB" sz="900" dirty="0">
                <a:solidFill>
                  <a:prstClr val="black"/>
                </a:solidFill>
                <a:latin typeface="Calibri"/>
              </a:rPr>
              <a:t>Wago 2042-7204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32160" algn="l"/>
              </a:tabLst>
            </a:pPr>
            <a:r>
              <a:rPr lang="fr-FR" sz="900" dirty="0">
                <a:solidFill>
                  <a:prstClr val="black"/>
                </a:solidFill>
                <a:latin typeface="Calibri"/>
              </a:rPr>
              <a:t>Input 24V, 7mA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32160" algn="l"/>
              </a:tabLst>
            </a:pPr>
            <a:r>
              <a:rPr lang="fr-FR" sz="900" dirty="0">
                <a:solidFill>
                  <a:prstClr val="black"/>
                </a:solidFill>
                <a:latin typeface="Calibri"/>
              </a:rPr>
              <a:t>Output 24V , 100 mA max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32160" algn="l"/>
              </a:tabLst>
            </a:pPr>
            <a:r>
              <a:rPr lang="fr-FR" sz="900" dirty="0">
                <a:solidFill>
                  <a:prstClr val="black"/>
                </a:solidFill>
                <a:latin typeface="Calibri"/>
              </a:rPr>
              <a:t>Drop out-time ≤ 20 µS 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32160" algn="l"/>
              </a:tabLst>
            </a:pPr>
            <a:r>
              <a:rPr lang="fr-FR" sz="900" dirty="0" err="1">
                <a:solidFill>
                  <a:prstClr val="black"/>
                </a:solidFill>
                <a:latin typeface="Calibri"/>
              </a:rPr>
              <a:t>Working</a:t>
            </a:r>
            <a:r>
              <a:rPr lang="fr-FR" sz="900" dirty="0">
                <a:solidFill>
                  <a:prstClr val="black"/>
                </a:solidFill>
                <a:latin typeface="Calibri"/>
              </a:rPr>
              <a:t> Isolation = 250V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32160" algn="l"/>
              </a:tabLst>
            </a:pPr>
            <a:r>
              <a:rPr lang="fr-FR" sz="900" dirty="0">
                <a:solidFill>
                  <a:prstClr val="black"/>
                </a:solidFill>
                <a:latin typeface="Calibri"/>
              </a:rPr>
              <a:t>State led: green</a:t>
            </a:r>
            <a:endParaRPr lang="en-GB" sz="9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0"/>
          <a:stretch/>
        </p:blipFill>
        <p:spPr>
          <a:xfrm>
            <a:off x="1382140" y="3378678"/>
            <a:ext cx="3096931" cy="1899064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931310" y="3356357"/>
            <a:ext cx="1720123" cy="84374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350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0" name="Connecteur droit avec flèche 49"/>
          <p:cNvCxnSpPr/>
          <p:nvPr/>
        </p:nvCxnSpPr>
        <p:spPr>
          <a:xfrm>
            <a:off x="1111637" y="3799856"/>
            <a:ext cx="341439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 w="lg" len="med"/>
          </a:ln>
          <a:effectLst/>
        </p:spPr>
      </p:cxnSp>
      <p:sp>
        <p:nvSpPr>
          <p:cNvPr id="51" name="Rectangle 50"/>
          <p:cNvSpPr/>
          <p:nvPr/>
        </p:nvSpPr>
        <p:spPr>
          <a:xfrm>
            <a:off x="919554" y="1432859"/>
            <a:ext cx="3147621" cy="582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865"/>
            <a:r>
              <a:rPr lang="en-GB" sz="1050" b="1" u="sng" dirty="0">
                <a:solidFill>
                  <a:prstClr val="black"/>
                </a:solidFill>
                <a:latin typeface="Calibri"/>
              </a:rPr>
              <a:t>Example</a:t>
            </a:r>
            <a:r>
              <a:rPr lang="en-GB" sz="1050" b="1" dirty="0">
                <a:solidFill>
                  <a:prstClr val="black"/>
                </a:solidFill>
                <a:latin typeface="Calibri"/>
              </a:rPr>
              <a:t>: Interface subsystems for logic outputs </a:t>
            </a:r>
          </a:p>
          <a:p>
            <a:pPr marL="332185" indent="-128588">
              <a:spcBef>
                <a:spcPts val="150"/>
              </a:spcBef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prstClr val="black"/>
                </a:solidFill>
                <a:latin typeface="Calibri"/>
              </a:rPr>
              <a:t>up to 16 channels (scalable to 32) -  on the shelf devices</a:t>
            </a:r>
          </a:p>
          <a:p>
            <a:pPr marL="332185" indent="-128588">
              <a:spcBef>
                <a:spcPts val="150"/>
              </a:spcBef>
              <a:buFont typeface="Wingdings" panose="05000000000000000000" pitchFamily="2" charset="2"/>
              <a:buChar char="§"/>
            </a:pPr>
            <a:r>
              <a:rPr lang="en-GB" sz="900" kern="0" dirty="0">
                <a:latin typeface="Calibri"/>
              </a:rPr>
              <a:t>Low = active level for command/control</a:t>
            </a:r>
            <a:r>
              <a:rPr lang="en-GB" sz="900" dirty="0">
                <a:solidFill>
                  <a:prstClr val="black"/>
                </a:solidFill>
                <a:latin typeface="Calibri"/>
              </a:rPr>
              <a:t> for safety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82089" y="4084039"/>
            <a:ext cx="764249" cy="394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>
              <a:spcAft>
                <a:spcPts val="225"/>
              </a:spcAft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AC main</a:t>
            </a:r>
          </a:p>
          <a:p>
            <a:pPr marL="0" lvl="2">
              <a:spcAft>
                <a:spcPts val="225"/>
              </a:spcAft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220 V</a:t>
            </a:r>
          </a:p>
        </p:txBody>
      </p:sp>
      <p:cxnSp>
        <p:nvCxnSpPr>
          <p:cNvPr id="53" name="Connecteur droit avec flèche 52"/>
          <p:cNvCxnSpPr/>
          <p:nvPr/>
        </p:nvCxnSpPr>
        <p:spPr>
          <a:xfrm>
            <a:off x="1188268" y="4211560"/>
            <a:ext cx="441356" cy="679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 w="lg" len="med"/>
          </a:ln>
          <a:effectLst/>
        </p:spPr>
      </p:cxnSp>
      <p:sp>
        <p:nvSpPr>
          <p:cNvPr id="54" name="Rectangle à coins arrondis 53"/>
          <p:cNvSpPr/>
          <p:nvPr/>
        </p:nvSpPr>
        <p:spPr>
          <a:xfrm>
            <a:off x="286012" y="1370110"/>
            <a:ext cx="4427144" cy="4086518"/>
          </a:xfrm>
          <a:prstGeom prst="roundRect">
            <a:avLst>
              <a:gd name="adj" fmla="val 532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55" name="ZoneTexte 54"/>
          <p:cNvSpPr txBox="1"/>
          <p:nvPr/>
        </p:nvSpPr>
        <p:spPr>
          <a:xfrm>
            <a:off x="325924" y="4523900"/>
            <a:ext cx="991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>
                <a:latin typeface="Calibri" panose="020F0502020204030204" pitchFamily="34" charset="0"/>
                <a:cs typeface="Calibri" panose="020F0502020204030204" pitchFamily="34" charset="0"/>
              </a:rPr>
              <a:t>Terminal blocks</a:t>
            </a:r>
          </a:p>
          <a:p>
            <a:pPr algn="ctr"/>
            <a:r>
              <a:rPr lang="en-GB" sz="900" dirty="0">
                <a:latin typeface="Calibri" panose="020F0502020204030204" pitchFamily="34" charset="0"/>
                <a:cs typeface="Calibri" panose="020F0502020204030204" pitchFamily="34" charset="0"/>
              </a:rPr>
              <a:t>with no operation of connection or disconnection for maintenance</a:t>
            </a:r>
          </a:p>
        </p:txBody>
      </p:sp>
      <p:cxnSp>
        <p:nvCxnSpPr>
          <p:cNvPr id="56" name="Connecteur droit avec flèche 55"/>
          <p:cNvCxnSpPr/>
          <p:nvPr/>
        </p:nvCxnSpPr>
        <p:spPr>
          <a:xfrm>
            <a:off x="1262959" y="4686867"/>
            <a:ext cx="882713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 w="lg" len="med"/>
          </a:ln>
          <a:effectLst/>
        </p:spPr>
      </p:cxnSp>
      <p:sp>
        <p:nvSpPr>
          <p:cNvPr id="57" name="ZoneTexte 56"/>
          <p:cNvSpPr txBox="1"/>
          <p:nvPr/>
        </p:nvSpPr>
        <p:spPr>
          <a:xfrm>
            <a:off x="5531838" y="3393341"/>
            <a:ext cx="8290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Logic</a:t>
            </a:r>
            <a:r>
              <a:rPr lang="fr-FR" sz="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outputs</a:t>
            </a:r>
            <a:endParaRPr lang="en-GB" sz="9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6936456" y="3393341"/>
            <a:ext cx="7553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Logic</a:t>
            </a:r>
            <a:r>
              <a:rPr lang="fr-FR" sz="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inputs</a:t>
            </a:r>
            <a:endParaRPr lang="en-GB" sz="9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9" name="Connecteur droit avec flèche 58"/>
          <p:cNvCxnSpPr/>
          <p:nvPr/>
        </p:nvCxnSpPr>
        <p:spPr>
          <a:xfrm>
            <a:off x="2525917" y="3152304"/>
            <a:ext cx="2" cy="19691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59840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05/07/2024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R3B - Digitral MSS - Ph De Antoni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Digital MSS – Size of cabinet B and box CTB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t="583" r="5251" b="3850"/>
          <a:stretch/>
        </p:blipFill>
        <p:spPr>
          <a:xfrm>
            <a:off x="2875499" y="2336148"/>
            <a:ext cx="1888050" cy="279007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t="3560" r="22599" b="2892"/>
          <a:stretch/>
        </p:blipFill>
        <p:spPr>
          <a:xfrm>
            <a:off x="6620880" y="1914676"/>
            <a:ext cx="1914580" cy="333020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16375" y="1610853"/>
            <a:ext cx="231808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900" b="1" dirty="0"/>
              <a:t>Cabinet B</a:t>
            </a:r>
          </a:p>
          <a:p>
            <a:pPr marL="214313" indent="-147638">
              <a:buFont typeface="Wingdings" panose="05000000000000000000" pitchFamily="2" charset="2"/>
              <a:buChar char="§"/>
            </a:pPr>
            <a:r>
              <a:rPr lang="en-NZ" sz="900" dirty="0"/>
              <a:t>Width = 800 mm  </a:t>
            </a:r>
          </a:p>
          <a:p>
            <a:pPr marL="403622" lvl="1" indent="-153591">
              <a:buFont typeface="Wingdings" panose="05000000000000000000" pitchFamily="2" charset="2"/>
              <a:buChar char="§"/>
              <a:tabLst>
                <a:tab pos="403622" algn="l"/>
              </a:tabLst>
            </a:pPr>
            <a:r>
              <a:rPr lang="en-NZ" sz="900" dirty="0"/>
              <a:t>812 mm if wheels are not aligned under the cabinet </a:t>
            </a:r>
          </a:p>
          <a:p>
            <a:pPr marL="214313" indent="-147638">
              <a:buFont typeface="Wingdings" panose="05000000000000000000" pitchFamily="2" charset="2"/>
              <a:buChar char="§"/>
            </a:pPr>
            <a:r>
              <a:rPr lang="en-NZ" sz="900" dirty="0"/>
              <a:t>Depth =1030mm </a:t>
            </a:r>
          </a:p>
          <a:p>
            <a:pPr marL="403622" lvl="1" indent="-153591">
              <a:buFont typeface="Wingdings" panose="05000000000000000000" pitchFamily="2" charset="2"/>
              <a:buChar char="§"/>
            </a:pPr>
            <a:r>
              <a:rPr lang="en-NZ" sz="900" dirty="0"/>
              <a:t>+60 mm if wheels are not aligned under the cabinet</a:t>
            </a:r>
          </a:p>
          <a:p>
            <a:pPr marL="403622" lvl="1" indent="-153591">
              <a:buFont typeface="Wingdings" panose="05000000000000000000" pitchFamily="2" charset="2"/>
              <a:buChar char="§"/>
            </a:pPr>
            <a:r>
              <a:rPr lang="en-NZ" sz="900" dirty="0"/>
              <a:t>Space is needed to open the doors</a:t>
            </a:r>
          </a:p>
          <a:p>
            <a:pPr marL="214313" indent="-147638">
              <a:buFont typeface="Wingdings" panose="05000000000000000000" pitchFamily="2" charset="2"/>
              <a:buChar char="§"/>
            </a:pPr>
            <a:r>
              <a:rPr lang="en-NZ" sz="900" dirty="0"/>
              <a:t>Height = 2400 mm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2797541" y="2487067"/>
            <a:ext cx="947534" cy="410788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462908" y="4713995"/>
            <a:ext cx="1373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900" b="1" dirty="0"/>
              <a:t>Box CTB</a:t>
            </a:r>
          </a:p>
          <a:p>
            <a:pPr marL="214313" indent="-147638">
              <a:buFont typeface="Wingdings" panose="05000000000000000000" pitchFamily="2" charset="2"/>
              <a:buChar char="§"/>
            </a:pPr>
            <a:r>
              <a:rPr lang="en-NZ" sz="900" dirty="0"/>
              <a:t>Width = 610 mm</a:t>
            </a:r>
          </a:p>
          <a:p>
            <a:pPr marL="214313" indent="-147638">
              <a:buFont typeface="Wingdings" panose="05000000000000000000" pitchFamily="2" charset="2"/>
              <a:buChar char="§"/>
            </a:pPr>
            <a:r>
              <a:rPr lang="en-NZ" sz="900" dirty="0"/>
              <a:t>Depth = 305 mm</a:t>
            </a:r>
          </a:p>
          <a:p>
            <a:pPr marL="214313" indent="-147638">
              <a:buFont typeface="Wingdings" panose="05000000000000000000" pitchFamily="2" charset="2"/>
              <a:buChar char="§"/>
            </a:pPr>
            <a:r>
              <a:rPr lang="en-NZ" sz="900" dirty="0"/>
              <a:t>Height = 805 mm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2785516" y="4365779"/>
            <a:ext cx="397196" cy="79596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2875498" y="3960512"/>
            <a:ext cx="695111" cy="96077"/>
          </a:xfrm>
          <a:prstGeom prst="straightConnector1">
            <a:avLst/>
          </a:prstGeom>
          <a:ln w="19050">
            <a:solidFill>
              <a:srgbClr val="FF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3028698" y="3813279"/>
            <a:ext cx="308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rgbClr val="FF00FF"/>
                </a:solidFill>
              </a:rPr>
              <a:t>H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2516414" y="4271085"/>
            <a:ext cx="308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rgbClr val="FF00FF"/>
                </a:solidFill>
              </a:rPr>
              <a:t>W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 flipV="1">
            <a:off x="2797541" y="4108904"/>
            <a:ext cx="0" cy="634131"/>
          </a:xfrm>
          <a:prstGeom prst="straightConnector1">
            <a:avLst/>
          </a:prstGeom>
          <a:ln w="19050">
            <a:solidFill>
              <a:srgbClr val="FF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504422" y="1362041"/>
            <a:ext cx="77777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>
                <a:latin typeface="Calibri" panose="020F0502020204030204" pitchFamily="34" charset="0"/>
              </a:rPr>
              <a:t>4 lifting </a:t>
            </a:r>
            <a:r>
              <a:rPr lang="fr-FR" sz="900" dirty="0" err="1">
                <a:latin typeface="Calibri" panose="020F0502020204030204" pitchFamily="34" charset="0"/>
              </a:rPr>
              <a:t>eyes</a:t>
            </a:r>
            <a:endParaRPr lang="fr-FR" sz="900" dirty="0"/>
          </a:p>
        </p:txBody>
      </p:sp>
      <p:cxnSp>
        <p:nvCxnSpPr>
          <p:cNvPr id="40" name="Connecteur droit avec flèche 39"/>
          <p:cNvCxnSpPr/>
          <p:nvPr/>
        </p:nvCxnSpPr>
        <p:spPr>
          <a:xfrm flipH="1">
            <a:off x="7645405" y="1616916"/>
            <a:ext cx="74081" cy="274007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>
            <a:off x="8125786" y="1614747"/>
            <a:ext cx="243119" cy="33217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5365341" y="3107867"/>
            <a:ext cx="1255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900" dirty="0"/>
              <a:t>Space is needed to plug or unplug connectors on both sides </a:t>
            </a:r>
            <a:endParaRPr lang="fr-FR" sz="900" dirty="0"/>
          </a:p>
        </p:txBody>
      </p:sp>
      <p:cxnSp>
        <p:nvCxnSpPr>
          <p:cNvPr id="48" name="Connecteur droit avec flèche 47"/>
          <p:cNvCxnSpPr/>
          <p:nvPr/>
        </p:nvCxnSpPr>
        <p:spPr>
          <a:xfrm>
            <a:off x="6225000" y="3579779"/>
            <a:ext cx="665630" cy="1003545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>
            <a:off x="6557815" y="3330418"/>
            <a:ext cx="971550" cy="700626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237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20" y="447055"/>
            <a:ext cx="2988319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Remaining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issues: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63852" y="1364570"/>
            <a:ext cx="8273675" cy="440120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dirty="0">
                <a:solidFill>
                  <a:srgbClr val="C00000"/>
                </a:solidFill>
                <a:latin typeface="Arial"/>
              </a:rPr>
              <a:t>Field </a:t>
            </a:r>
            <a:r>
              <a:rPr lang="de-DE" sz="2000" dirty="0" err="1">
                <a:solidFill>
                  <a:srgbClr val="C00000"/>
                </a:solidFill>
                <a:latin typeface="Arial"/>
              </a:rPr>
              <a:t>maps</a:t>
            </a:r>
            <a:r>
              <a:rPr lang="de-DE" sz="2000" dirty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 </a:t>
            </a:r>
            <a:r>
              <a:rPr lang="de-DE" sz="2000" dirty="0" err="1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Based</a:t>
            </a:r>
            <a:r>
              <a:rPr lang="de-DE" sz="2000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 on </a:t>
            </a:r>
            <a:r>
              <a:rPr lang="de-DE" sz="2000" dirty="0" err="1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Valeriis</a:t>
            </a:r>
            <a:r>
              <a:rPr lang="de-DE" sz="2000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field</a:t>
            </a:r>
            <a:r>
              <a:rPr lang="de-DE" sz="2000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maps</a:t>
            </a:r>
            <a:r>
              <a:rPr lang="de-DE" sz="2000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inconsistencies</a:t>
            </a:r>
            <a:r>
              <a:rPr lang="de-DE" sz="2000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 </a:t>
            </a:r>
            <a:br>
              <a:rPr lang="de-DE" sz="2000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</a:br>
            <a:r>
              <a:rPr lang="de-DE" sz="2000" dirty="0" err="1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with</a:t>
            </a:r>
            <a:r>
              <a:rPr lang="de-DE" sz="2000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tracker</a:t>
            </a:r>
            <a:r>
              <a:rPr lang="de-DE" sz="2000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have</a:t>
            </a:r>
            <a:r>
              <a:rPr lang="de-DE" sz="2000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been</a:t>
            </a:r>
            <a:r>
              <a:rPr lang="de-DE" sz="2000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found</a:t>
            </a:r>
            <a:r>
              <a:rPr lang="de-DE" sz="2000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 (M . Heil / A </a:t>
            </a:r>
            <a:r>
              <a:rPr lang="de-DE" sz="2000" dirty="0" err="1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Kelic</a:t>
            </a:r>
            <a:r>
              <a:rPr lang="de-DE" sz="2000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-Heil 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endParaRPr lang="de-DE" sz="2000" dirty="0">
              <a:solidFill>
                <a:srgbClr val="C00000"/>
              </a:solidFill>
              <a:latin typeface="Arial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endParaRPr lang="de-DE" sz="2000" dirty="0">
              <a:solidFill>
                <a:prstClr val="black"/>
              </a:solidFill>
              <a:latin typeface="Arial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endParaRPr lang="de-DE" sz="2000" dirty="0">
              <a:solidFill>
                <a:prstClr val="black"/>
              </a:solidFill>
              <a:latin typeface="Arial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endParaRPr lang="de-DE" sz="2000" dirty="0">
              <a:solidFill>
                <a:prstClr val="black"/>
              </a:solidFill>
              <a:latin typeface="Arial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endParaRPr lang="de-DE" sz="2000" dirty="0">
              <a:solidFill>
                <a:prstClr val="black"/>
              </a:solidFill>
              <a:latin typeface="Arial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endParaRPr lang="de-DE" sz="2000" dirty="0">
              <a:solidFill>
                <a:prstClr val="black"/>
              </a:solidFill>
              <a:latin typeface="Arial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endParaRPr lang="de-DE" sz="2000" dirty="0">
              <a:solidFill>
                <a:prstClr val="black"/>
              </a:solidFill>
              <a:latin typeface="Arial"/>
              <a:sym typeface="Wingdings" panose="05000000000000000000" pitchFamily="2" charset="2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de-DE" sz="2000" dirty="0">
              <a:solidFill>
                <a:prstClr val="black"/>
              </a:solidFill>
              <a:latin typeface="Arial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Analysis in </a:t>
            </a:r>
            <a:r>
              <a:rPr lang="de-DE" sz="2000" dirty="0" err="1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progress</a:t>
            </a:r>
            <a:r>
              <a:rPr lang="de-DE" sz="2000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 (M. Kelic-Heil, </a:t>
            </a:r>
            <a:r>
              <a:rPr lang="de-DE" sz="2000" dirty="0" err="1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M.Heil</a:t>
            </a:r>
            <a:r>
              <a:rPr lang="de-DE" sz="2000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, V. Panin)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dirty="0" err="1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Decision</a:t>
            </a:r>
            <a:r>
              <a:rPr lang="de-DE" sz="2000" dirty="0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 on </a:t>
            </a:r>
            <a:r>
              <a:rPr lang="de-DE" sz="2000" dirty="0" err="1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Mapping@FAIR</a:t>
            </a:r>
            <a:r>
              <a:rPr lang="de-DE" sz="2000" dirty="0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for</a:t>
            </a:r>
            <a:r>
              <a:rPr lang="de-DE" sz="2000" dirty="0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precision</a:t>
            </a:r>
            <a:r>
              <a:rPr lang="de-DE" sz="2000" dirty="0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tracking</a:t>
            </a:r>
            <a:r>
              <a:rPr lang="de-DE" sz="2000" dirty="0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based</a:t>
            </a:r>
            <a:r>
              <a:rPr lang="de-DE" sz="2000" dirty="0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 on </a:t>
            </a:r>
            <a:r>
              <a:rPr lang="de-DE" sz="2000" dirty="0" err="1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findings</a:t>
            </a:r>
            <a:endParaRPr lang="de-DE" dirty="0">
              <a:solidFill>
                <a:schemeClr val="tx2"/>
              </a:solidFill>
              <a:latin typeface="Arial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de-DE" sz="2000" dirty="0">
              <a:solidFill>
                <a:prstClr val="black"/>
              </a:solidFill>
              <a:latin typeface="Arial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sz="2000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 Dedicated </a:t>
            </a:r>
            <a:r>
              <a:rPr lang="de-DE" sz="2000" dirty="0" err="1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talk</a:t>
            </a:r>
            <a:r>
              <a:rPr lang="de-DE" sz="2000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by</a:t>
            </a:r>
            <a:r>
              <a:rPr lang="de-DE" sz="2000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 Michael</a:t>
            </a:r>
            <a:endParaRPr lang="de-DE" sz="20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2204864"/>
            <a:ext cx="3591683" cy="211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8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05/07/2024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R3B - Digitral MSS - Ph De Antoni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R3B - </a:t>
            </a:r>
            <a:r>
              <a:rPr lang="fr-FR" dirty="0" err="1"/>
              <a:t>Logic</a:t>
            </a:r>
            <a:r>
              <a:rPr lang="fr-FR" dirty="0"/>
              <a:t> I/O of MSS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283" y="3888277"/>
            <a:ext cx="3829475" cy="176022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45" y="1276281"/>
            <a:ext cx="3572081" cy="249235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318" y="1392823"/>
            <a:ext cx="3741190" cy="225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69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7504" y="1556792"/>
            <a:ext cx="87849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rgbClr val="009900"/>
                </a:solidFill>
                <a:latin typeface="Arial"/>
              </a:rPr>
              <a:t>In-kind </a:t>
            </a:r>
            <a:r>
              <a:rPr lang="de-DE" dirty="0" err="1">
                <a:solidFill>
                  <a:srgbClr val="009900"/>
                </a:solidFill>
                <a:latin typeface="Arial"/>
              </a:rPr>
              <a:t>accepted</a:t>
            </a:r>
            <a:r>
              <a:rPr lang="de-DE" dirty="0">
                <a:solidFill>
                  <a:srgbClr val="009900"/>
                </a:solidFill>
                <a:latin typeface="Arial"/>
              </a:rPr>
              <a:t> (France/Germany) </a:t>
            </a:r>
          </a:p>
          <a:p>
            <a:pPr marL="342900" lvl="0" indent="-342900" algn="l"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rgbClr val="009900"/>
                </a:solidFill>
                <a:latin typeface="Arial"/>
              </a:rPr>
              <a:t>In-kind </a:t>
            </a:r>
            <a:r>
              <a:rPr lang="de-DE" dirty="0" err="1">
                <a:solidFill>
                  <a:srgbClr val="009900"/>
                </a:solidFill>
                <a:latin typeface="Arial"/>
              </a:rPr>
              <a:t>contracts</a:t>
            </a:r>
            <a:r>
              <a:rPr lang="de-DE" dirty="0">
                <a:solidFill>
                  <a:srgbClr val="009900"/>
                </a:solidFill>
                <a:latin typeface="Arial"/>
              </a:rPr>
              <a:t> </a:t>
            </a:r>
            <a:r>
              <a:rPr lang="de-DE" dirty="0" err="1">
                <a:solidFill>
                  <a:srgbClr val="009900"/>
                </a:solidFill>
                <a:latin typeface="Arial"/>
              </a:rPr>
              <a:t>closed</a:t>
            </a:r>
            <a:endParaRPr lang="de-DE" dirty="0">
              <a:solidFill>
                <a:srgbClr val="009900"/>
              </a:solidFill>
              <a:latin typeface="Arial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rgbClr val="009900"/>
                </a:solidFill>
                <a:latin typeface="Arial"/>
              </a:rPr>
              <a:t>Maintenance </a:t>
            </a:r>
            <a:r>
              <a:rPr lang="de-DE" dirty="0" err="1">
                <a:solidFill>
                  <a:srgbClr val="009900"/>
                </a:solidFill>
                <a:latin typeface="Arial"/>
              </a:rPr>
              <a:t>contract</a:t>
            </a:r>
            <a:r>
              <a:rPr lang="de-DE" dirty="0">
                <a:solidFill>
                  <a:srgbClr val="009900"/>
                </a:solidFill>
                <a:latin typeface="Arial"/>
              </a:rPr>
              <a:t> </a:t>
            </a:r>
            <a:r>
              <a:rPr lang="de-DE" dirty="0" err="1">
                <a:solidFill>
                  <a:srgbClr val="009900"/>
                </a:solidFill>
                <a:latin typeface="Arial"/>
              </a:rPr>
              <a:t>closed</a:t>
            </a:r>
            <a:r>
              <a:rPr lang="de-DE" dirty="0">
                <a:solidFill>
                  <a:srgbClr val="009900"/>
                </a:solidFill>
                <a:latin typeface="Arial"/>
              </a:rPr>
              <a:t> </a:t>
            </a:r>
            <a:br>
              <a:rPr lang="de-DE" dirty="0">
                <a:solidFill>
                  <a:srgbClr val="009900"/>
                </a:solidFill>
                <a:latin typeface="Arial"/>
              </a:rPr>
            </a:br>
            <a:r>
              <a:rPr lang="de-DE" dirty="0" err="1">
                <a:solidFill>
                  <a:srgbClr val="009900"/>
                </a:solidFill>
                <a:latin typeface="Arial"/>
              </a:rPr>
              <a:t>preventive</a:t>
            </a:r>
            <a:r>
              <a:rPr lang="de-DE" dirty="0">
                <a:solidFill>
                  <a:srgbClr val="009900"/>
                </a:solidFill>
                <a:latin typeface="Arial"/>
              </a:rPr>
              <a:t> </a:t>
            </a:r>
            <a:r>
              <a:rPr lang="de-DE" dirty="0" err="1">
                <a:solidFill>
                  <a:srgbClr val="009900"/>
                </a:solidFill>
                <a:latin typeface="Arial"/>
              </a:rPr>
              <a:t>maintenance</a:t>
            </a:r>
            <a:r>
              <a:rPr lang="de-DE" dirty="0">
                <a:solidFill>
                  <a:srgbClr val="009900"/>
                </a:solidFill>
                <a:latin typeface="Arial"/>
              </a:rPr>
              <a:t> and hot-</a:t>
            </a:r>
            <a:r>
              <a:rPr lang="de-DE" dirty="0" err="1">
                <a:solidFill>
                  <a:srgbClr val="009900"/>
                </a:solidFill>
                <a:latin typeface="Arial"/>
              </a:rPr>
              <a:t>line</a:t>
            </a:r>
            <a:r>
              <a:rPr lang="de-DE" dirty="0">
                <a:solidFill>
                  <a:srgbClr val="009900"/>
                </a:solidFill>
                <a:latin typeface="Arial"/>
              </a:rPr>
              <a:t> </a:t>
            </a:r>
            <a:r>
              <a:rPr lang="de-DE" dirty="0" err="1">
                <a:solidFill>
                  <a:srgbClr val="009900"/>
                </a:solidFill>
                <a:latin typeface="Arial"/>
              </a:rPr>
              <a:t>support</a:t>
            </a:r>
            <a:r>
              <a:rPr lang="de-DE" dirty="0">
                <a:solidFill>
                  <a:srgbClr val="009900"/>
                </a:solidFill>
                <a:latin typeface="Arial"/>
              </a:rPr>
              <a:t> (10k€/y)</a:t>
            </a:r>
          </a:p>
          <a:p>
            <a:pPr marL="342900" lvl="0" indent="-342900" algn="l">
              <a:buFont typeface="Arial" panose="020B0604020202020204" pitchFamily="34" charset="0"/>
              <a:buChar char="•"/>
              <a:defRPr/>
            </a:pPr>
            <a:r>
              <a:rPr lang="de-DE" dirty="0" err="1">
                <a:solidFill>
                  <a:srgbClr val="009900"/>
                </a:solidFill>
                <a:latin typeface="Arial"/>
              </a:rPr>
              <a:t>Documentation</a:t>
            </a:r>
            <a:r>
              <a:rPr lang="de-DE" dirty="0">
                <a:solidFill>
                  <a:srgbClr val="009900"/>
                </a:solidFill>
                <a:latin typeface="Arial"/>
              </a:rPr>
              <a:t> </a:t>
            </a:r>
            <a:r>
              <a:rPr lang="de-DE" dirty="0" err="1">
                <a:solidFill>
                  <a:srgbClr val="009900"/>
                </a:solidFill>
                <a:latin typeface="Arial"/>
              </a:rPr>
              <a:t>received</a:t>
            </a:r>
            <a:r>
              <a:rPr lang="de-DE" dirty="0">
                <a:solidFill>
                  <a:srgbClr val="009900"/>
                </a:solidFill>
                <a:latin typeface="Arial"/>
              </a:rPr>
              <a:t> 05/2022 / </a:t>
            </a:r>
            <a:r>
              <a:rPr lang="de-DE" dirty="0" err="1">
                <a:solidFill>
                  <a:srgbClr val="009900"/>
                </a:solidFill>
                <a:latin typeface="Arial"/>
              </a:rPr>
              <a:t>approval</a:t>
            </a:r>
            <a:r>
              <a:rPr lang="de-DE" dirty="0">
                <a:solidFill>
                  <a:srgbClr val="009900"/>
                </a:solidFill>
                <a:latin typeface="Arial"/>
              </a:rPr>
              <a:t> </a:t>
            </a:r>
            <a:r>
              <a:rPr lang="de-DE" dirty="0" err="1">
                <a:solidFill>
                  <a:srgbClr val="009900"/>
                </a:solidFill>
                <a:latin typeface="Arial"/>
              </a:rPr>
              <a:t>by</a:t>
            </a:r>
            <a:r>
              <a:rPr lang="de-DE" dirty="0">
                <a:solidFill>
                  <a:srgbClr val="009900"/>
                </a:solidFill>
                <a:latin typeface="Arial"/>
              </a:rPr>
              <a:t> QA.</a:t>
            </a:r>
          </a:p>
          <a:p>
            <a:pPr marL="342900" lvl="0" indent="-342900" algn="l"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rgbClr val="C00000"/>
              </a:solidFill>
              <a:latin typeface="Arial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rgbClr val="C00000"/>
              </a:solidFill>
              <a:latin typeface="Arial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rgbClr val="C00000"/>
              </a:solidFill>
              <a:latin typeface="Arial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chemeClr val="tx2"/>
              </a:solidFill>
              <a:latin typeface="Arial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rgbClr val="009900"/>
                </a:solidFill>
                <a:latin typeface="Arial"/>
              </a:rPr>
              <a:t>Common </a:t>
            </a:r>
            <a:r>
              <a:rPr lang="de-DE" dirty="0" err="1">
                <a:solidFill>
                  <a:srgbClr val="009900"/>
                </a:solidFill>
                <a:latin typeface="Arial"/>
              </a:rPr>
              <a:t>funds</a:t>
            </a:r>
            <a:r>
              <a:rPr lang="de-DE" dirty="0">
                <a:solidFill>
                  <a:srgbClr val="009900"/>
                </a:solidFill>
                <a:latin typeface="Arial"/>
              </a:rPr>
              <a:t> via NUSTAR </a:t>
            </a:r>
            <a:r>
              <a:rPr lang="de-DE" dirty="0">
                <a:solidFill>
                  <a:srgbClr val="009900"/>
                </a:solidFill>
                <a:latin typeface="Arial"/>
                <a:sym typeface="Wingdings" panose="05000000000000000000" pitchFamily="2" charset="2"/>
              </a:rPr>
              <a:t> ECE/ECSG</a:t>
            </a:r>
            <a:r>
              <a:rPr lang="de-DE" dirty="0">
                <a:solidFill>
                  <a:srgbClr val="009900"/>
                </a:solidFill>
                <a:sym typeface="Wingdings" panose="05000000000000000000" pitchFamily="2" charset="2"/>
              </a:rPr>
              <a:t> (193k€@2005) ok</a:t>
            </a:r>
          </a:p>
          <a:p>
            <a:pPr marL="342900" lvl="0" indent="-342900" algn="l"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rgbClr val="009900"/>
                </a:solidFill>
                <a:latin typeface="Arial"/>
                <a:sym typeface="Wingdings" panose="05000000000000000000" pitchFamily="2" charset="2"/>
              </a:rPr>
              <a:t>FAIR budget </a:t>
            </a:r>
            <a:r>
              <a:rPr lang="de-DE" dirty="0" err="1">
                <a:solidFill>
                  <a:srgbClr val="009900"/>
                </a:solidFill>
                <a:latin typeface="Arial"/>
                <a:sym typeface="Wingdings" panose="05000000000000000000" pitchFamily="2" charset="2"/>
              </a:rPr>
              <a:t>allocated</a:t>
            </a:r>
            <a:r>
              <a:rPr lang="de-DE" dirty="0">
                <a:solidFill>
                  <a:srgbClr val="009900"/>
                </a:solidFill>
                <a:latin typeface="Arial"/>
                <a:sym typeface="Wingdings" panose="05000000000000000000" pitchFamily="2" charset="2"/>
              </a:rPr>
              <a:t>, </a:t>
            </a:r>
            <a:r>
              <a:rPr lang="de-DE" dirty="0" err="1">
                <a:solidFill>
                  <a:srgbClr val="009900"/>
                </a:solidFill>
                <a:latin typeface="Arial"/>
                <a:sym typeface="Wingdings" panose="05000000000000000000" pitchFamily="2" charset="2"/>
              </a:rPr>
              <a:t>Contract</a:t>
            </a:r>
            <a:r>
              <a:rPr lang="de-DE" dirty="0">
                <a:solidFill>
                  <a:srgbClr val="009900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9900"/>
                </a:solidFill>
                <a:latin typeface="Arial"/>
                <a:sym typeface="Wingdings" panose="05000000000000000000" pitchFamily="2" charset="2"/>
              </a:rPr>
              <a:t>closed</a:t>
            </a:r>
            <a:endParaRPr lang="de-DE" dirty="0">
              <a:solidFill>
                <a:srgbClr val="009900"/>
              </a:solidFill>
              <a:latin typeface="Arial"/>
              <a:sym typeface="Wingdings" panose="05000000000000000000" pitchFamily="2" charset="2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Work on DAQ system (MSS) </a:t>
            </a:r>
            <a:r>
              <a:rPr lang="de-DE" dirty="0" err="1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has</a:t>
            </a:r>
            <a:r>
              <a:rPr lang="de-DE" dirty="0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started</a:t>
            </a:r>
            <a:endParaRPr lang="de-DE" dirty="0">
              <a:solidFill>
                <a:schemeClr val="tx2"/>
              </a:solidFill>
              <a:latin typeface="Arial"/>
              <a:sym typeface="Wingdings" panose="05000000000000000000" pitchFamily="2" charset="2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rgbClr val="C00000"/>
                </a:solidFill>
                <a:latin typeface="Arial"/>
                <a:sym typeface="Wingdings" panose="05000000000000000000" pitchFamily="2" charset="2"/>
              </a:rPr>
              <a:t>open </a:t>
            </a:r>
            <a:r>
              <a:rPr lang="de-DE" dirty="0" err="1">
                <a:solidFill>
                  <a:srgbClr val="C00000"/>
                </a:solidFill>
                <a:latin typeface="Arial"/>
                <a:sym typeface="Wingdings" panose="05000000000000000000" pitchFamily="2" charset="2"/>
              </a:rPr>
              <a:t>issue</a:t>
            </a:r>
            <a:r>
              <a:rPr lang="de-DE" dirty="0">
                <a:solidFill>
                  <a:srgbClr val="C00000"/>
                </a:solidFill>
                <a:latin typeface="Arial"/>
                <a:sym typeface="Wingdings" panose="05000000000000000000" pitchFamily="2" charset="2"/>
              </a:rPr>
              <a:t>: PLC </a:t>
            </a:r>
            <a:r>
              <a:rPr lang="de-DE" dirty="0" err="1">
                <a:solidFill>
                  <a:srgbClr val="C00000"/>
                </a:solidFill>
                <a:latin typeface="Arial"/>
                <a:sym typeface="Wingdings" panose="05000000000000000000" pitchFamily="2" charset="2"/>
              </a:rPr>
              <a:t>based</a:t>
            </a:r>
            <a:r>
              <a:rPr lang="de-DE" dirty="0">
                <a:solidFill>
                  <a:srgbClr val="C00000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C00000"/>
                </a:solidFill>
                <a:latin typeface="Arial"/>
                <a:sym typeface="Wingdings" panose="05000000000000000000" pitchFamily="2" charset="2"/>
              </a:rPr>
              <a:t>magnet</a:t>
            </a:r>
            <a:r>
              <a:rPr lang="de-DE" dirty="0">
                <a:solidFill>
                  <a:srgbClr val="C00000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C00000"/>
                </a:solidFill>
                <a:latin typeface="Arial"/>
                <a:sym typeface="Wingdings" panose="05000000000000000000" pitchFamily="2" charset="2"/>
              </a:rPr>
              <a:t>control</a:t>
            </a:r>
            <a:r>
              <a:rPr lang="de-DE" dirty="0">
                <a:solidFill>
                  <a:srgbClr val="C00000"/>
                </a:solidFill>
                <a:latin typeface="Arial"/>
                <a:sym typeface="Wingdings" panose="05000000000000000000" pitchFamily="2" charset="2"/>
              </a:rPr>
              <a:t> system</a:t>
            </a:r>
            <a:endParaRPr lang="de-DE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3" name="Grafik 1" descr="cid:image001.png@01D6C339.125DFCF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1" y="3429000"/>
            <a:ext cx="8788669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51520" y="447055"/>
            <a:ext cx="5775940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Contractual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status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</a:t>
            </a:r>
            <a:r>
              <a:rPr lang="de-DE" b="1" dirty="0" err="1">
                <a:solidFill>
                  <a:srgbClr val="C00000"/>
                </a:solidFill>
                <a:latin typeface="Arial"/>
              </a:rPr>
              <a:t>remaining</a:t>
            </a:r>
            <a:r>
              <a:rPr lang="de-DE" b="1" dirty="0">
                <a:solidFill>
                  <a:srgbClr val="C00000"/>
                </a:solidFill>
                <a:latin typeface="Arial"/>
              </a:rPr>
              <a:t> issues:</a:t>
            </a:r>
            <a:endParaRPr lang="en-US" b="1" dirty="0">
              <a:solidFill>
                <a:srgbClr val="C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1454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669FCF0-EB63-4353-A5A9-8D572388B8B4}"/>
              </a:ext>
            </a:extLst>
          </p:cNvPr>
          <p:cNvSpPr txBox="1"/>
          <p:nvPr/>
        </p:nvSpPr>
        <p:spPr>
          <a:xfrm>
            <a:off x="539552" y="476672"/>
            <a:ext cx="184731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5B4EBD-58F3-4EE7-9ACB-0EF565EF2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4624"/>
            <a:ext cx="4993556" cy="306717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62EB3A6-D961-4008-9990-9308BE7D7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573016"/>
            <a:ext cx="6629400" cy="173355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1E97F69-0D0D-48B2-9C7F-B211A1BB01D1}"/>
              </a:ext>
            </a:extLst>
          </p:cNvPr>
          <p:cNvSpPr txBox="1"/>
          <p:nvPr/>
        </p:nvSpPr>
        <p:spPr>
          <a:xfrm>
            <a:off x="323528" y="5445224"/>
            <a:ext cx="8158003" cy="83099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>
                <a:solidFill>
                  <a:schemeClr val="tx2"/>
                </a:solidFill>
                <a:latin typeface="+mn-lt"/>
              </a:rPr>
              <a:t>Scope</a:t>
            </a:r>
            <a:r>
              <a:rPr lang="de-DE" dirty="0">
                <a:solidFill>
                  <a:schemeClr val="tx2"/>
                </a:solidFill>
                <a:latin typeface="+mn-lt"/>
              </a:rPr>
              <a:t>: </a:t>
            </a:r>
          </a:p>
          <a:p>
            <a:pPr algn="l"/>
            <a:r>
              <a:rPr lang="de-DE" dirty="0" err="1">
                <a:solidFill>
                  <a:schemeClr val="tx2"/>
                </a:solidFill>
                <a:latin typeface="+mn-lt"/>
              </a:rPr>
              <a:t>Cabling</a:t>
            </a:r>
            <a:r>
              <a:rPr lang="de-DE" dirty="0">
                <a:solidFill>
                  <a:schemeClr val="tx2"/>
                </a:solidFill>
                <a:latin typeface="+mn-lt"/>
              </a:rPr>
              <a:t>, </a:t>
            </a:r>
            <a:r>
              <a:rPr lang="de-DE" dirty="0">
                <a:solidFill>
                  <a:srgbClr val="C00000"/>
                </a:solidFill>
                <a:latin typeface="+mn-lt"/>
              </a:rPr>
              <a:t>Magnet Control</a:t>
            </a:r>
            <a:r>
              <a:rPr lang="de-DE" dirty="0">
                <a:solidFill>
                  <a:schemeClr val="tx2"/>
                </a:solidFill>
                <a:latin typeface="+mn-lt"/>
              </a:rPr>
              <a:t>, Magnet </a:t>
            </a:r>
            <a:r>
              <a:rPr lang="de-DE" dirty="0" err="1">
                <a:solidFill>
                  <a:schemeClr val="tx2"/>
                </a:solidFill>
                <a:latin typeface="+mn-lt"/>
              </a:rPr>
              <a:t>Safety</a:t>
            </a:r>
            <a:r>
              <a:rPr lang="de-DE" dirty="0">
                <a:solidFill>
                  <a:schemeClr val="tx2"/>
                </a:solidFill>
                <a:latin typeface="+mn-lt"/>
              </a:rPr>
              <a:t> System, Software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2EB9A51-3FB8-4FD6-9DD3-A9B7D42BEC7C}"/>
              </a:ext>
            </a:extLst>
          </p:cNvPr>
          <p:cNvSpPr/>
          <p:nvPr/>
        </p:nvSpPr>
        <p:spPr>
          <a:xfrm>
            <a:off x="3995936" y="908720"/>
            <a:ext cx="1368152" cy="461666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314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05/07/2024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R3B - Digitral MSS - Ph De Antoni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R3B - </a:t>
            </a:r>
            <a:r>
              <a:rPr lang="fr-FR" dirty="0" err="1"/>
              <a:t>Analog</a:t>
            </a:r>
            <a:r>
              <a:rPr lang="fr-FR" dirty="0"/>
              <a:t> MSS – </a:t>
            </a:r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status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30" y="1394830"/>
            <a:ext cx="7374541" cy="40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56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05/07/2024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R3B - Digitral MSS - Ph De Antoni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R3B - </a:t>
            </a:r>
            <a:r>
              <a:rPr lang="fr-FR" dirty="0" err="1"/>
              <a:t>Analog</a:t>
            </a:r>
            <a:r>
              <a:rPr lang="fr-FR" dirty="0"/>
              <a:t> + Digital MSS for </a:t>
            </a:r>
            <a:r>
              <a:rPr lang="fr-FR" dirty="0" err="1"/>
              <a:t>commissionning</a:t>
            </a:r>
            <a:r>
              <a:rPr lang="fr-FR" dirty="0"/>
              <a:t> from end 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year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62" y="1347430"/>
            <a:ext cx="6941677" cy="416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44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05/07/2024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R3B - Digitral MSS - Ph De Antoni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R3B - Digital MSS 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alone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the </a:t>
            </a:r>
            <a:r>
              <a:rPr lang="fr-FR" dirty="0" err="1"/>
              <a:t>commissionning</a:t>
            </a:r>
            <a:r>
              <a:rPr lang="fr-FR" dirty="0"/>
              <a:t> – new Cave)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57" y="1327202"/>
            <a:ext cx="7799086" cy="420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76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05/07/2024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R3B - </a:t>
            </a:r>
            <a:r>
              <a:rPr lang="fr-FR" dirty="0" err="1"/>
              <a:t>Digitral</a:t>
            </a:r>
            <a:r>
              <a:rPr lang="fr-FR"/>
              <a:t> MSS - Ph De Antoni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R3B- MSS cabinet – </a:t>
            </a:r>
            <a:r>
              <a:rPr lang="en-GB" dirty="0"/>
              <a:t>Work</a:t>
            </a:r>
            <a:r>
              <a:rPr lang="fr-FR" dirty="0"/>
              <a:t> in Progress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25" b="9862"/>
          <a:stretch/>
        </p:blipFill>
        <p:spPr>
          <a:xfrm rot="5400000">
            <a:off x="4248531" y="2770041"/>
            <a:ext cx="3676348" cy="149395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2640" y="2685378"/>
            <a:ext cx="3683963" cy="165778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16578" r="19734" b="4935"/>
          <a:stretch/>
        </p:blipFill>
        <p:spPr>
          <a:xfrm>
            <a:off x="394577" y="3357249"/>
            <a:ext cx="2823414" cy="14095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5430" r="38245" b="4146"/>
          <a:stretch/>
        </p:blipFill>
        <p:spPr>
          <a:xfrm>
            <a:off x="346862" y="4392157"/>
            <a:ext cx="1334327" cy="94954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t="6294" r="20691" b="5407"/>
          <a:stretch/>
        </p:blipFill>
        <p:spPr>
          <a:xfrm>
            <a:off x="190260" y="1602283"/>
            <a:ext cx="2689510" cy="145058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3" r="30780"/>
          <a:stretch/>
        </p:blipFill>
        <p:spPr>
          <a:xfrm>
            <a:off x="7246521" y="1803443"/>
            <a:ext cx="1707806" cy="1628662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>
            <a:off x="2693234" y="2225300"/>
            <a:ext cx="1387789" cy="371493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3012481" y="3010384"/>
            <a:ext cx="927221" cy="421721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2966242" y="3682439"/>
            <a:ext cx="1114781" cy="96531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6026860" y="2318344"/>
            <a:ext cx="1287338" cy="67616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169885" y="1343078"/>
            <a:ext cx="202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MSS cabinet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040844" y="1202159"/>
            <a:ext cx="2103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Dispatching Chassis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94576" y="1297903"/>
            <a:ext cx="2456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Compact RIO (FPGA + µP)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759123" y="4842709"/>
            <a:ext cx="1545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Measurement boards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028" y="3860371"/>
            <a:ext cx="1739875" cy="1249006"/>
          </a:xfrm>
          <a:prstGeom prst="rect">
            <a:avLst/>
          </a:prstGeom>
        </p:spPr>
      </p:pic>
      <p:cxnSp>
        <p:nvCxnSpPr>
          <p:cNvPr id="23" name="Connecteur droit avec flèche 22"/>
          <p:cNvCxnSpPr/>
          <p:nvPr/>
        </p:nvCxnSpPr>
        <p:spPr>
          <a:xfrm flipH="1" flipV="1">
            <a:off x="5984608" y="3852349"/>
            <a:ext cx="1753745" cy="464009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7291684" y="5009510"/>
            <a:ext cx="1545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Acquisition FEPC</a:t>
            </a:r>
          </a:p>
        </p:txBody>
      </p:sp>
    </p:spTree>
    <p:extLst>
      <p:ext uri="{BB962C8B-B14F-4D97-AF65-F5344CB8AC3E}">
        <p14:creationId xmlns:p14="http://schemas.microsoft.com/office/powerpoint/2010/main" val="2640037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05/07/2024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R3B - Digitral MSS - Ph De Antoni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R3B - Digital Inputs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070" y="1299430"/>
            <a:ext cx="6327861" cy="425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96133"/>
      </p:ext>
    </p:extLst>
  </p:cSld>
  <p:clrMapOvr>
    <a:masterClrMapping/>
  </p:clrMapOvr>
</p:sld>
</file>

<file path=ppt/theme/theme1.xml><?xml version="1.0" encoding="utf-8"?>
<a:theme xmlns:a="http://schemas.openxmlformats.org/drawingml/2006/main" name="1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1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1_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plate_Xa_C24_TopicName_DDMMYYY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plate_Xa_C24_TopicName_DDMMYYY.potx" id="{62F92C49-A245-42ED-9E2D-6052D4D3A085}" vid="{4BDD0B2B-BEB0-4AD6-9433-4BE715696906}"/>
    </a:ext>
  </a:extLst>
</a:theme>
</file>

<file path=ppt/theme/theme7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1132</Words>
  <Application>Microsoft Office PowerPoint</Application>
  <PresentationFormat>Bildschirmpräsentation (4:3)</PresentationFormat>
  <Paragraphs>277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20</vt:i4>
      </vt:variant>
    </vt:vector>
  </HeadingPairs>
  <TitlesOfParts>
    <vt:vector size="31" baseType="lpstr">
      <vt:lpstr>Arial</vt:lpstr>
      <vt:lpstr>Arial Narrow</vt:lpstr>
      <vt:lpstr>Calibri</vt:lpstr>
      <vt:lpstr>Times New Roman</vt:lpstr>
      <vt:lpstr>Wingdings</vt:lpstr>
      <vt:lpstr>1_Benutzerdefiniertes Design</vt:lpstr>
      <vt:lpstr>Template_FAIR_Power_Point</vt:lpstr>
      <vt:lpstr>gsi-folienmaster</vt:lpstr>
      <vt:lpstr>1_gsi-folienmaster</vt:lpstr>
      <vt:lpstr>1_Template_FAIR_Power_Point</vt:lpstr>
      <vt:lpstr>Template_Xa_C24_TopicName_DDMMYYY</vt:lpstr>
      <vt:lpstr>GLAD status, upgrade &amp;</vt:lpstr>
      <vt:lpstr>PowerPoint-Präsentation</vt:lpstr>
      <vt:lpstr>PowerPoint-Präsentation</vt:lpstr>
      <vt:lpstr>PowerPoint-Präsentation</vt:lpstr>
      <vt:lpstr>R3B - Analog MSS – current status</vt:lpstr>
      <vt:lpstr>R3B - Analog + Digital MSS for commissionning from end of this year</vt:lpstr>
      <vt:lpstr>R3B - Digital MSS  (alone after the commissionning – new Cave)</vt:lpstr>
      <vt:lpstr>R3B- MSS cabinet – Work in Progress</vt:lpstr>
      <vt:lpstr>R3B - Digital Inputs</vt:lpstr>
      <vt:lpstr>R3B - Digital Outputs</vt:lpstr>
      <vt:lpstr>Parallel Operation of old an new MSS prepared (tentative plan – still preliminary (V6) ) </vt:lpstr>
      <vt:lpstr>Further preparation</vt:lpstr>
      <vt:lpstr>Remaining Issue</vt:lpstr>
      <vt:lpstr>Summary</vt:lpstr>
      <vt:lpstr>PowerPoint-Präsentation</vt:lpstr>
      <vt:lpstr>Example – STAARQ MSS – General synoptic</vt:lpstr>
      <vt:lpstr>Example – STAARQ MSS - Detailed synoptic</vt:lpstr>
      <vt:lpstr>Example – STAARQ MSS - Digital I/O</vt:lpstr>
      <vt:lpstr>Digital MSS – Size of cabinet B and box CTB</vt:lpstr>
      <vt:lpstr>R3B - Logic I/O of MSS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Simon, Haik Dr.</dc:creator>
  <cp:lastModifiedBy>Simon, Haik Dr.</cp:lastModifiedBy>
  <cp:revision>426</cp:revision>
  <dcterms:created xsi:type="dcterms:W3CDTF">1601-01-01T00:00:00Z</dcterms:created>
  <dcterms:modified xsi:type="dcterms:W3CDTF">2024-07-08T14:41:05Z</dcterms:modified>
</cp:coreProperties>
</file>