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e8a09a5bd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e8a09a5bd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8a09a5bd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8a09a5bd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8a09a5bd7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8a09a5bd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8a09a5bd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e8a09a5bd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8a09a5bd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8a09a5bd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8a09a5bd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8a09a5bd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a09a5bd7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8a09a5bd7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8a09a5bd7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e8a09a5bd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8a09a5bd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8a09a5bd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9b0c0630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9b0c0630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8a09a5bd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e8a09a5bd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gif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Performance</a:t>
            </a:r>
            <a:r>
              <a:rPr lang="en-GB" sz="2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of the ALPIDE detectors for s091 &amp; s118 experiments</a:t>
            </a:r>
            <a:endParaRPr sz="67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By : Martin Bayzek &amp;&amp; Luke Rose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Date: 09/07/2024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b="0" l="0" r="0" t="2714"/>
          <a:stretch/>
        </p:blipFill>
        <p:spPr>
          <a:xfrm>
            <a:off x="-381000" y="501650"/>
            <a:ext cx="2584800" cy="464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/>
        </p:nvSpPr>
        <p:spPr>
          <a:xfrm>
            <a:off x="57075" y="55625"/>
            <a:ext cx="770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 rotWithShape="1">
          <a:blip r:embed="rId5">
            <a:alphaModFix/>
          </a:blip>
          <a:srcRect b="4924" l="0" r="27536" t="13542"/>
          <a:stretch/>
        </p:blipFill>
        <p:spPr>
          <a:xfrm>
            <a:off x="5581825" y="674825"/>
            <a:ext cx="3562175" cy="30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5948725" y="4271150"/>
            <a:ext cx="2287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From CERN 2022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2229575" y="249850"/>
            <a:ext cx="26760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2688913" y="674825"/>
            <a:ext cx="24078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Timing signals had to be perfect or would loose PPL lock.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(used slow rata clock 6.25 MhZ over lemo)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00" y="583975"/>
            <a:ext cx="8248251" cy="454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23"/>
          <p:cNvSpPr txBox="1"/>
          <p:nvPr/>
        </p:nvSpPr>
        <p:spPr>
          <a:xfrm>
            <a:off x="57075" y="55625"/>
            <a:ext cx="770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BUSY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179375" y="1357700"/>
            <a:ext cx="339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Ohne BUSY (from CHIP)	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-&gt;Use MOSAIC internal busy as compromise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721" y="4320150"/>
            <a:ext cx="4617826" cy="7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350" y="674825"/>
            <a:ext cx="4511649" cy="354675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24"/>
          <p:cNvSpPr txBox="1"/>
          <p:nvPr/>
        </p:nvSpPr>
        <p:spPr>
          <a:xfrm>
            <a:off x="57075" y="55625"/>
            <a:ext cx="770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R/W register for Slow Control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107450" y="690600"/>
            <a:ext cx="45249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Read the Analog voltage register and look at fluctuations.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Can check fluctuations-&gt;Hints at temperature increase.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Can add to readout cycle every cycle (++1-5us of deadtime for safety as takes time to read.)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Must be stability tested once configured if implemented.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Here linear translation to try reconstruct temperature.-&gt;Not accurate can just monitor register its easier! And probably more useful can be done per sensor!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17" name="Google Shape;21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059675" y="1768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Calibri"/>
                <a:ea typeface="Calibri"/>
                <a:cs typeface="Calibri"/>
                <a:sym typeface="Calibri"/>
              </a:rPr>
              <a:t>What worked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7075" y="55625"/>
            <a:ext cx="770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b="1" lang="en-GB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suppression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1719" l="0" r="0" t="0"/>
          <a:stretch/>
        </p:blipFill>
        <p:spPr>
          <a:xfrm>
            <a:off x="913600" y="1496750"/>
            <a:ext cx="7704601" cy="281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783400" y="731825"/>
            <a:ext cx="28704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BEFORE</a:t>
            </a:r>
            <a:endParaRPr sz="2700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172100" y="4472575"/>
            <a:ext cx="40356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“Thats alot of nothing”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409250" y="3897075"/>
            <a:ext cx="3417000" cy="410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992250" y="3997775"/>
            <a:ext cx="3417000" cy="309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992250" y="3609375"/>
            <a:ext cx="3405000" cy="3936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4415250" y="3609375"/>
            <a:ext cx="3405000" cy="2589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4415250" y="3350350"/>
            <a:ext cx="3405000" cy="2589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992250" y="3350350"/>
            <a:ext cx="3405000" cy="2589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253450" y="3192075"/>
            <a:ext cx="2572800" cy="1581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992250" y="3192075"/>
            <a:ext cx="4243200" cy="158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992250" y="3098575"/>
            <a:ext cx="6834000" cy="99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2668650" y="2963475"/>
            <a:ext cx="5157600" cy="158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992250" y="2940475"/>
            <a:ext cx="1676400" cy="1581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992250" y="2687275"/>
            <a:ext cx="6834000" cy="2589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6984600" y="2559475"/>
            <a:ext cx="841500" cy="1581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035425" y="2458675"/>
            <a:ext cx="5952600" cy="2589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5308475" y="2306275"/>
            <a:ext cx="2511900" cy="1581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984600" y="2458675"/>
            <a:ext cx="841500" cy="993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01" y="2260138"/>
            <a:ext cx="8360649" cy="112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50" y="1277775"/>
            <a:ext cx="758190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57075" y="55625"/>
            <a:ext cx="770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suppression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3783400" y="731825"/>
            <a:ext cx="28704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AFTER</a:t>
            </a:r>
            <a:endParaRPr sz="2700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-36350" y="4853825"/>
            <a:ext cx="8618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</a:rPr>
              <a:t>*Danke Martin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1121750" y="3179900"/>
            <a:ext cx="769800" cy="230700"/>
          </a:xfrm>
          <a:prstGeom prst="rect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1208075" y="3674075"/>
            <a:ext cx="1230000" cy="431700"/>
          </a:xfrm>
          <a:prstGeom prst="rect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Code word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16"/>
          <p:cNvCxnSpPr>
            <a:stCxn id="103" idx="0"/>
            <a:endCxn id="102" idx="2"/>
          </p:cNvCxnSpPr>
          <p:nvPr/>
        </p:nvCxnSpPr>
        <p:spPr>
          <a:xfrm rot="10800000">
            <a:off x="1506575" y="3410675"/>
            <a:ext cx="316500" cy="2634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6"/>
          <p:cNvSpPr/>
          <p:nvPr/>
        </p:nvSpPr>
        <p:spPr>
          <a:xfrm>
            <a:off x="1891550" y="3177050"/>
            <a:ext cx="204000" cy="230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2503475" y="3674075"/>
            <a:ext cx="1567800" cy="431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# sensor fired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16"/>
          <p:cNvCxnSpPr>
            <a:stCxn id="106" idx="0"/>
            <a:endCxn id="105" idx="3"/>
          </p:cNvCxnSpPr>
          <p:nvPr/>
        </p:nvCxnSpPr>
        <p:spPr>
          <a:xfrm rot="10800000">
            <a:off x="2095475" y="3292475"/>
            <a:ext cx="1191900" cy="381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p16"/>
          <p:cNvSpPr txBox="1"/>
          <p:nvPr/>
        </p:nvSpPr>
        <p:spPr>
          <a:xfrm>
            <a:off x="4732975" y="91600"/>
            <a:ext cx="2985300" cy="7410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Reciver_id-1=3-&gt;Convert to chip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5989125" y="3177050"/>
            <a:ext cx="769800" cy="230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5125950" y="4086800"/>
            <a:ext cx="3346500" cy="7410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this experiment ctrl=MOSAIC_ID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16"/>
          <p:cNvCxnSpPr>
            <a:stCxn id="110" idx="0"/>
          </p:cNvCxnSpPr>
          <p:nvPr/>
        </p:nvCxnSpPr>
        <p:spPr>
          <a:xfrm flipH="1" rot="10800000">
            <a:off x="6799200" y="3084200"/>
            <a:ext cx="63000" cy="10026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6"/>
          <p:cNvCxnSpPr>
            <a:stCxn id="108" idx="2"/>
            <a:endCxn id="109" idx="0"/>
          </p:cNvCxnSpPr>
          <p:nvPr/>
        </p:nvCxnSpPr>
        <p:spPr>
          <a:xfrm>
            <a:off x="6225625" y="832600"/>
            <a:ext cx="148500" cy="2344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57075" y="55625"/>
            <a:ext cx="770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rates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00" y="674825"/>
            <a:ext cx="6580523" cy="43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727500"/>
            <a:ext cx="4991425" cy="334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78650" y="55625"/>
            <a:ext cx="770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rates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 b="0" l="0" r="0" t="3437"/>
          <a:stretch/>
        </p:blipFill>
        <p:spPr>
          <a:xfrm>
            <a:off x="4538475" y="1940375"/>
            <a:ext cx="4834126" cy="311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150600" y="731850"/>
            <a:ext cx="1410000" cy="3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Cern 2020 Data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4320000" y="0"/>
            <a:ext cx="3871500" cy="3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Measured cluster size stable as intensity increased.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clusters/pixels fired increased with the beam rate.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2496" t="0"/>
          <a:stretch/>
        </p:blipFill>
        <p:spPr>
          <a:xfrm>
            <a:off x="0" y="1048375"/>
            <a:ext cx="2958575" cy="30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57075" y="55625"/>
            <a:ext cx="770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Clusters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1050" y="1302127"/>
            <a:ext cx="2876626" cy="1285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3400738" y="856188"/>
            <a:ext cx="40500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 structure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151861"/>
            <a:ext cx="3113699" cy="10205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/>
          <p:nvPr/>
        </p:nvSpPr>
        <p:spPr>
          <a:xfrm flipH="1">
            <a:off x="6392897" y="1950721"/>
            <a:ext cx="269700" cy="270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 flipH="1">
            <a:off x="6127555" y="1950721"/>
            <a:ext cx="269700" cy="270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 flipH="1">
            <a:off x="6127555" y="1680891"/>
            <a:ext cx="269700" cy="270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 flipH="1">
            <a:off x="6392897" y="2220551"/>
            <a:ext cx="269700" cy="270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 flipH="1">
            <a:off x="6127555" y="2220551"/>
            <a:ext cx="269700" cy="270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 flipH="1">
            <a:off x="6255171" y="2075210"/>
            <a:ext cx="128100" cy="108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19"/>
          <p:cNvCxnSpPr/>
          <p:nvPr/>
        </p:nvCxnSpPr>
        <p:spPr>
          <a:xfrm rot="10800000">
            <a:off x="5999123" y="1270580"/>
            <a:ext cx="313500" cy="852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19"/>
          <p:cNvCxnSpPr/>
          <p:nvPr/>
        </p:nvCxnSpPr>
        <p:spPr>
          <a:xfrm flipH="1" rot="10800000">
            <a:off x="6312623" y="1675280"/>
            <a:ext cx="738900" cy="447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19"/>
          <p:cNvCxnSpPr/>
          <p:nvPr/>
        </p:nvCxnSpPr>
        <p:spPr>
          <a:xfrm flipH="1" rot="10800000">
            <a:off x="6312623" y="1239680"/>
            <a:ext cx="4800" cy="8829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19"/>
          <p:cNvCxnSpPr/>
          <p:nvPr/>
        </p:nvCxnSpPr>
        <p:spPr>
          <a:xfrm>
            <a:off x="6312623" y="2122580"/>
            <a:ext cx="1030800" cy="42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53" name="Google Shape;153;p19"/>
          <p:cNvSpPr/>
          <p:nvPr/>
        </p:nvSpPr>
        <p:spPr>
          <a:xfrm rot="-3923638">
            <a:off x="6133764" y="1729186"/>
            <a:ext cx="482736" cy="442213"/>
          </a:xfrm>
          <a:prstGeom prst="arc">
            <a:avLst>
              <a:gd fmla="val 16464591" name="adj1"/>
              <a:gd fmla="val 18872635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6188482" y="1683611"/>
            <a:ext cx="12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φ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 flipH="1">
            <a:off x="8159302" y="1914362"/>
            <a:ext cx="269700" cy="270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 flipH="1">
            <a:off x="7893959" y="1914362"/>
            <a:ext cx="269700" cy="270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 flipH="1">
            <a:off x="7893959" y="1644532"/>
            <a:ext cx="269700" cy="270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 flipH="1">
            <a:off x="8159302" y="2184192"/>
            <a:ext cx="269700" cy="270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 flipH="1">
            <a:off x="7893959" y="2184192"/>
            <a:ext cx="269700" cy="270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 flipH="1">
            <a:off x="8021576" y="2038851"/>
            <a:ext cx="128100" cy="108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1" name="Google Shape;161;p19"/>
          <p:cNvCxnSpPr/>
          <p:nvPr/>
        </p:nvCxnSpPr>
        <p:spPr>
          <a:xfrm rot="10800000">
            <a:off x="7918528" y="1665021"/>
            <a:ext cx="160500" cy="421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19"/>
          <p:cNvCxnSpPr/>
          <p:nvPr/>
        </p:nvCxnSpPr>
        <p:spPr>
          <a:xfrm flipH="1" rot="10800000">
            <a:off x="7741630" y="1462765"/>
            <a:ext cx="499800" cy="274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163" name="Google Shape;163;p19"/>
          <p:cNvCxnSpPr/>
          <p:nvPr/>
        </p:nvCxnSpPr>
        <p:spPr>
          <a:xfrm>
            <a:off x="8079028" y="2086221"/>
            <a:ext cx="180300" cy="51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19"/>
          <p:cNvCxnSpPr/>
          <p:nvPr/>
        </p:nvCxnSpPr>
        <p:spPr>
          <a:xfrm flipH="1" rot="10800000">
            <a:off x="8082515" y="2408100"/>
            <a:ext cx="499800" cy="274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stealth"/>
            <a:tailEnd len="med" w="med" type="triangle"/>
          </a:ln>
        </p:spPr>
      </p:cxnSp>
      <p:pic>
        <p:nvPicPr>
          <p:cNvPr id="165" name="Google Shape;165;p19"/>
          <p:cNvPicPr preferRelativeResize="0"/>
          <p:nvPr/>
        </p:nvPicPr>
        <p:blipFill rotWithShape="1">
          <a:blip r:embed="rId7">
            <a:alphaModFix/>
          </a:blip>
          <a:srcRect b="0" l="576" r="0" t="6384"/>
          <a:stretch/>
        </p:blipFill>
        <p:spPr>
          <a:xfrm>
            <a:off x="5852475" y="2777092"/>
            <a:ext cx="3113700" cy="196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7847697" y="1941606"/>
            <a:ext cx="12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7892907" y="1356380"/>
            <a:ext cx="12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581338" y="856188"/>
            <a:ext cx="40500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relation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6296338" y="856188"/>
            <a:ext cx="40500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 analysis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5" y="381000"/>
            <a:ext cx="6735700" cy="459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6775" y="381000"/>
            <a:ext cx="2367223" cy="159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0074" y="3497874"/>
            <a:ext cx="2423925" cy="163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6775" y="1977675"/>
            <a:ext cx="2299199" cy="15507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-19125" y="55625"/>
            <a:ext cx="770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Vertexing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21"/>
          <p:cNvSpPr txBox="1"/>
          <p:nvPr>
            <p:ph type="title"/>
          </p:nvPr>
        </p:nvSpPr>
        <p:spPr>
          <a:xfrm>
            <a:off x="1534600" y="175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Calibri"/>
                <a:ea typeface="Calibri"/>
                <a:cs typeface="Calibri"/>
                <a:sym typeface="Calibri"/>
              </a:rPr>
              <a:t>What was poor form 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0" y="0"/>
            <a:ext cx="9525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