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9144000"/>
  <p:notesSz cx="6858000" cy="9144000"/>
  <p:embeddedFontLst>
    <p:embeddedFont>
      <p:font typeface="Nuni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bold.fntdata"/><Relationship Id="rId10" Type="http://schemas.openxmlformats.org/officeDocument/2006/relationships/font" Target="fonts/Nunito-regular.fntdata"/><Relationship Id="rId13" Type="http://schemas.openxmlformats.org/officeDocument/2006/relationships/font" Target="fonts/Nunito-boldItalic.fntdata"/><Relationship Id="rId12" Type="http://schemas.openxmlformats.org/officeDocument/2006/relationships/font" Target="fonts/Nuni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12c8ee714ee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Google Shape;41;g12c8ee714e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28ee79f30b8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28ee79f30b8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2eabb6b8700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2eabb6b870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eabb6b8700_0_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eabb6b870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folie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46754" y="1212688"/>
            <a:ext cx="8427667" cy="535779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/>
          <p:nvPr>
            <p:ph type="ctrTitle"/>
          </p:nvPr>
        </p:nvSpPr>
        <p:spPr>
          <a:xfrm>
            <a:off x="1251563" y="3650764"/>
            <a:ext cx="6607500" cy="7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3600"/>
              <a:buFont typeface="Arial"/>
              <a:buNone/>
              <a:defRPr sz="3600">
                <a:solidFill>
                  <a:srgbClr val="33333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4430630"/>
            <a:ext cx="64008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666666"/>
                </a:solidFill>
              </a:defRPr>
            </a:lvl1pPr>
            <a:lvl2pPr lvl="1" rtl="0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Inhal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422565" y="271335"/>
            <a:ext cx="5584500" cy="78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422565" y="1450685"/>
            <a:ext cx="8211900" cy="490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79400" lvl="0" marL="457200" rtl="0" algn="l">
              <a:spcBef>
                <a:spcPts val="360"/>
              </a:spcBef>
              <a:spcAft>
                <a:spcPts val="0"/>
              </a:spcAft>
              <a:buSzPts val="800"/>
              <a:buFont typeface="Nunito"/>
              <a:buChar char="▪"/>
              <a:defRPr sz="1400">
                <a:latin typeface="Nunito"/>
                <a:ea typeface="Nunito"/>
                <a:cs typeface="Nunito"/>
                <a:sym typeface="Nunito"/>
              </a:defRPr>
            </a:lvl1pPr>
            <a:lvl2pPr indent="-304800" lvl="1" marL="914400" rtl="0" algn="l">
              <a:spcBef>
                <a:spcPts val="360"/>
              </a:spcBef>
              <a:spcAft>
                <a:spcPts val="0"/>
              </a:spcAft>
              <a:buSzPts val="1200"/>
              <a:buFont typeface="Nunito"/>
              <a:buChar char="▪"/>
              <a:defRPr sz="1400">
                <a:latin typeface="Nunito"/>
                <a:ea typeface="Nunito"/>
                <a:cs typeface="Nunito"/>
                <a:sym typeface="Nunito"/>
              </a:defRPr>
            </a:lvl2pPr>
            <a:lvl3pPr indent="-317500" lvl="2" marL="1371600" rtl="0" algn="l">
              <a:spcBef>
                <a:spcPts val="360"/>
              </a:spcBef>
              <a:spcAft>
                <a:spcPts val="0"/>
              </a:spcAft>
              <a:buSzPts val="1400"/>
              <a:buChar char="▪"/>
              <a:defRPr sz="14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7964992" y="6552643"/>
            <a:ext cx="7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7123544" y="6552643"/>
            <a:ext cx="825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2273300" y="6560611"/>
            <a:ext cx="48258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/>
        </p:nvSpPr>
        <p:spPr>
          <a:xfrm>
            <a:off x="435286" y="6616075"/>
            <a:ext cx="4702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000"/>
              <a:buFont typeface="Arial"/>
              <a:buNone/>
            </a:pPr>
            <a:r>
              <a:rPr lang="en" sz="1000">
                <a:solidFill>
                  <a:srgbClr val="333333"/>
                </a:solidFill>
              </a:rPr>
              <a:t>R3B Collaboration Meeting</a:t>
            </a:r>
            <a:r>
              <a:rPr lang="en" sz="1000">
                <a:solidFill>
                  <a:srgbClr val="333333"/>
                </a:solidFill>
              </a:rPr>
              <a:t> | 09 July 2024 | Darmstadt, Germany</a:t>
            </a:r>
            <a:endParaRPr sz="1000">
              <a:solidFill>
                <a:srgbClr val="33333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wei Inhalte" type="twoObj">
  <p:cSld name="TWO_OBJECT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422565" y="270000"/>
            <a:ext cx="5584500" cy="78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4pPr>
            <a:lvl5pPr indent="-317500" lvl="4" marL="2286000" rtl="0" algn="l">
              <a:spcBef>
                <a:spcPts val="280"/>
              </a:spcBef>
              <a:spcAft>
                <a:spcPts val="0"/>
              </a:spcAft>
              <a:buSzPts val="1400"/>
              <a:buChar char="▪"/>
              <a:defRPr sz="14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8" name="Google Shape;28;p4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4pPr>
            <a:lvl5pPr indent="-317500" lvl="4" marL="2286000" rtl="0" algn="l">
              <a:spcBef>
                <a:spcPts val="280"/>
              </a:spcBef>
              <a:spcAft>
                <a:spcPts val="0"/>
              </a:spcAft>
              <a:buSzPts val="1400"/>
              <a:buChar char="▪"/>
              <a:defRPr sz="14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7964992" y="6552643"/>
            <a:ext cx="7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7098998" y="6552643"/>
            <a:ext cx="849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2273300" y="6560611"/>
            <a:ext cx="48258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r Titel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type="title"/>
          </p:nvPr>
        </p:nvSpPr>
        <p:spPr>
          <a:xfrm>
            <a:off x="422565" y="270000"/>
            <a:ext cx="5584500" cy="78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7964992" y="6552643"/>
            <a:ext cx="7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5" name="Google Shape;35;p5"/>
          <p:cNvSpPr txBox="1"/>
          <p:nvPr>
            <p:ph idx="10" type="dt"/>
          </p:nvPr>
        </p:nvSpPr>
        <p:spPr>
          <a:xfrm>
            <a:off x="7098998" y="6552643"/>
            <a:ext cx="849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1" type="ftr"/>
          </p:nvPr>
        </p:nvSpPr>
        <p:spPr>
          <a:xfrm>
            <a:off x="2260600" y="6560611"/>
            <a:ext cx="48384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1">
  <p:cSld name="CUSTOM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422565" y="270000"/>
            <a:ext cx="5584500" cy="787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jp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22565" y="1450685"/>
            <a:ext cx="8211900" cy="490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DBB63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DBB63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DBB63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DBB63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DBB63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descr="GSI_Logo_rgb.png" id="8" name="Google Shape;8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587825" y="606700"/>
            <a:ext cx="1046650" cy="348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Google Shape;9;p1"/>
          <p:cNvCxnSpPr/>
          <p:nvPr/>
        </p:nvCxnSpPr>
        <p:spPr>
          <a:xfrm>
            <a:off x="0" y="1068273"/>
            <a:ext cx="9144000" cy="0"/>
          </a:xfrm>
          <a:prstGeom prst="straightConnector1">
            <a:avLst/>
          </a:prstGeom>
          <a:noFill/>
          <a:ln cap="flat" cmpd="sng" w="2540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" name="Google Shape;10;p1"/>
          <p:cNvSpPr txBox="1"/>
          <p:nvPr>
            <p:ph type="title"/>
          </p:nvPr>
        </p:nvSpPr>
        <p:spPr>
          <a:xfrm>
            <a:off x="422565" y="270000"/>
            <a:ext cx="5584500" cy="78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/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" name="Google Shape;13;p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569125" y="50227"/>
            <a:ext cx="1201001" cy="55647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ctrTitle"/>
          </p:nvPr>
        </p:nvSpPr>
        <p:spPr>
          <a:xfrm>
            <a:off x="1268250" y="2821425"/>
            <a:ext cx="6607500" cy="236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7F6000"/>
                </a:solidFill>
              </a:rPr>
              <a:t>Ideas for determining and quantifying in-beam ALPIDEs rates and PID features</a:t>
            </a:r>
            <a:endParaRPr sz="3200">
              <a:solidFill>
                <a:srgbClr val="7F6000"/>
              </a:solidFill>
            </a:endParaRPr>
          </a:p>
        </p:txBody>
      </p:sp>
      <p:sp>
        <p:nvSpPr>
          <p:cNvPr id="44" name="Google Shape;44;p7"/>
          <p:cNvSpPr txBox="1"/>
          <p:nvPr>
            <p:ph idx="1" type="subTitle"/>
          </p:nvPr>
        </p:nvSpPr>
        <p:spPr>
          <a:xfrm>
            <a:off x="1371600" y="4166650"/>
            <a:ext cx="6400800" cy="2432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Martin Bajzek</a:t>
            </a:r>
            <a:endParaRPr b="1" sz="14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M.Bajzek@gsi.de</a:t>
            </a:r>
            <a:endParaRPr b="1" sz="14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b="1" i="1" sz="1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type="title"/>
          </p:nvPr>
        </p:nvSpPr>
        <p:spPr>
          <a:xfrm>
            <a:off x="422576" y="271325"/>
            <a:ext cx="5865000" cy="7875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lang="en"/>
              <a:t>Timestamp problems &amp; ideas</a:t>
            </a:r>
            <a:endParaRPr/>
          </a:p>
        </p:txBody>
      </p:sp>
      <p:sp>
        <p:nvSpPr>
          <p:cNvPr id="50" name="Google Shape;50;p8"/>
          <p:cNvSpPr txBox="1"/>
          <p:nvPr>
            <p:ph idx="1" type="body"/>
          </p:nvPr>
        </p:nvSpPr>
        <p:spPr>
          <a:xfrm>
            <a:off x="422565" y="1450685"/>
            <a:ext cx="8211900" cy="4903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17500" lvl="0" marL="457200" rtl="0" algn="l">
              <a:spcBef>
                <a:spcPts val="360"/>
              </a:spcBef>
              <a:spcAft>
                <a:spcPts val="0"/>
              </a:spcAft>
              <a:buSzPts val="1400"/>
              <a:buFont typeface="Nunito"/>
              <a:buChar char="●"/>
            </a:pPr>
            <a:r>
              <a:rPr lang="en"/>
              <a:t>Whiterabbit timestamp to MOSAIC’s supplied via slow (6.25 MHz) rataclock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Transmission over LEMO problematic, receiver side not always locked.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To compensate, used thick LEMO -&gt; still unstable 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36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To correlate with other systems, a &lt;1us precise clock isn’t necessary.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White Rabbit = UNIX time in nanoseconds 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360"/>
              </a:spcBef>
              <a:spcAft>
                <a:spcPts val="0"/>
              </a:spcAft>
              <a:buSzPts val="1400"/>
              <a:buChar char="●"/>
            </a:pPr>
            <a:r>
              <a:rPr b="1" lang="en"/>
              <a:t>Could we just poll unix system time?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7964992" y="6552643"/>
            <a:ext cx="7449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type="title"/>
          </p:nvPr>
        </p:nvSpPr>
        <p:spPr>
          <a:xfrm>
            <a:off x="422565" y="271335"/>
            <a:ext cx="5584500" cy="7875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compression</a:t>
            </a:r>
            <a:endParaRPr/>
          </a:p>
        </p:txBody>
      </p:sp>
      <p:sp>
        <p:nvSpPr>
          <p:cNvPr id="57" name="Google Shape;57;p9"/>
          <p:cNvSpPr txBox="1"/>
          <p:nvPr>
            <p:ph idx="1" type="body"/>
          </p:nvPr>
        </p:nvSpPr>
        <p:spPr>
          <a:xfrm>
            <a:off x="422565" y="1450685"/>
            <a:ext cx="8211900" cy="4903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11150" lvl="0" marL="457200" rtl="0" algn="l">
              <a:spcBef>
                <a:spcPts val="36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S118 ALPIDE disk usage = ~ 1-5% of the payload data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For barrel mode, data rate drastically increases 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Preliminary calculations 1-10 GBit/s just ALPIDE</a:t>
            </a:r>
            <a:endParaRPr sz="13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-311150" lvl="0" marL="457200" rtl="0" algn="l">
              <a:spcBef>
                <a:spcPts val="36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Zero-</a:t>
            </a:r>
            <a:r>
              <a:rPr lang="en" sz="1300"/>
              <a:t>suppression</a:t>
            </a:r>
            <a:r>
              <a:rPr lang="en" sz="1300"/>
              <a:t> encoding for binary readout?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Encode full address of first hit, then 2-3 bits encoding of nearby pixels in the row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Can be done in the f_user.c [drasi] =&gt; might increase deadtime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Possible without FPGA implementation?</a:t>
            </a:r>
            <a:endParaRPr sz="1300"/>
          </a:p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7964992" y="6552643"/>
            <a:ext cx="7449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9" name="Google Shape;59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575" y="3268575"/>
            <a:ext cx="5006299" cy="31848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9"/>
          <p:cNvSpPr txBox="1"/>
          <p:nvPr/>
        </p:nvSpPr>
        <p:spPr>
          <a:xfrm>
            <a:off x="5387400" y="4371450"/>
            <a:ext cx="3322500" cy="12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33333"/>
                </a:solidFill>
                <a:latin typeface="Nunito"/>
                <a:ea typeface="Nunito"/>
                <a:cs typeface="Nunito"/>
                <a:sym typeface="Nunito"/>
              </a:rPr>
              <a:t>Figure taken from:</a:t>
            </a:r>
            <a:endParaRPr>
              <a:solidFill>
                <a:srgbClr val="333333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33333"/>
                </a:solidFill>
                <a:latin typeface="Nunito"/>
                <a:ea typeface="Nunito"/>
                <a:cs typeface="Nunito"/>
                <a:sym typeface="Nunito"/>
              </a:rPr>
              <a:t>A. Himmi et al., </a:t>
            </a:r>
            <a:r>
              <a:rPr i="1" lang="en">
                <a:solidFill>
                  <a:srgbClr val="333333"/>
                </a:solidFill>
                <a:latin typeface="Nunito"/>
                <a:ea typeface="Nunito"/>
                <a:cs typeface="Nunito"/>
                <a:sym typeface="Nunito"/>
              </a:rPr>
              <a:t>A Zero Suppression Micro-Circuit for Binary Readout CMOS Monolithic Sensors </a:t>
            </a:r>
            <a:endParaRPr i="1">
              <a:solidFill>
                <a:srgbClr val="333333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422565" y="271335"/>
            <a:ext cx="5584500" cy="7875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Understanding thresholds</a:t>
            </a:r>
            <a:endParaRPr/>
          </a:p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422565" y="1442810"/>
            <a:ext cx="8211900" cy="4903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9400" lvl="0" marL="457200" rtl="0" algn="l">
              <a:spcBef>
                <a:spcPts val="360"/>
              </a:spcBef>
              <a:spcAft>
                <a:spcPts val="0"/>
              </a:spcAft>
              <a:buSzPts val="800"/>
              <a:buChar char="●"/>
            </a:pPr>
            <a:r>
              <a:rPr lang="en"/>
              <a:t>Discriminator thresholds aren’t optimized</a:t>
            </a:r>
            <a:endParaRPr/>
          </a:p>
          <a:p>
            <a:pPr indent="-279400" lvl="0" marL="457200" rtl="0" algn="l">
              <a:spcBef>
                <a:spcPts val="0"/>
              </a:spcBef>
              <a:spcAft>
                <a:spcPts val="0"/>
              </a:spcAft>
              <a:buSzPts val="800"/>
              <a:buChar char="●"/>
            </a:pPr>
            <a:r>
              <a:rPr lang="en"/>
              <a:t>Right now: decreasing threshold parameter until noise</a:t>
            </a:r>
            <a:endParaRPr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indent="-279400" lvl="0" marL="457200" rtl="0" algn="l">
              <a:spcBef>
                <a:spcPts val="360"/>
              </a:spcBef>
              <a:spcAft>
                <a:spcPts val="0"/>
              </a:spcAft>
              <a:buSzPts val="800"/>
              <a:buChar char="●"/>
            </a:pPr>
            <a:r>
              <a:rPr lang="en"/>
              <a:t>More correct optimization procedure: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Charge injection (R3BThresholdscan </a:t>
            </a:r>
            <a:r>
              <a:rPr lang="en"/>
              <a:t>class)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S-curve analysis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Supported with ideas from ALICE GSI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79400" lvl="0" marL="457200" rtl="0" algn="l">
              <a:spcBef>
                <a:spcPts val="360"/>
              </a:spcBef>
              <a:spcAft>
                <a:spcPts val="0"/>
              </a:spcAft>
              <a:buSzPts val="800"/>
              <a:buChar char="●"/>
            </a:pPr>
            <a:r>
              <a:rPr lang="en"/>
              <a:t>GSI Summer Student programme topic: ALPIDE detectors for R3B/Super-FRS EC</a:t>
            </a:r>
            <a:endParaRPr/>
          </a:p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7964992" y="6552643"/>
            <a:ext cx="7449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air-gsi-folienmaster_2016_onering">
  <a:themeElements>
    <a:clrScheme name="Benutzerdefiniert 4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