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90" r:id="rId3"/>
    <p:sldId id="312" r:id="rId4"/>
    <p:sldId id="313" r:id="rId5"/>
    <p:sldId id="324" r:id="rId6"/>
    <p:sldId id="314" r:id="rId7"/>
    <p:sldId id="326" r:id="rId8"/>
    <p:sldId id="325" r:id="rId9"/>
    <p:sldId id="309" r:id="rId10"/>
    <p:sldId id="315" r:id="rId11"/>
    <p:sldId id="316" r:id="rId12"/>
    <p:sldId id="317" r:id="rId13"/>
    <p:sldId id="311" r:id="rId14"/>
    <p:sldId id="310" r:id="rId15"/>
    <p:sldId id="329" r:id="rId16"/>
    <p:sldId id="318" r:id="rId17"/>
    <p:sldId id="301" r:id="rId18"/>
    <p:sldId id="330" r:id="rId19"/>
    <p:sldId id="319" r:id="rId20"/>
    <p:sldId id="327" r:id="rId21"/>
    <p:sldId id="321" r:id="rId22"/>
    <p:sldId id="322" r:id="rId23"/>
    <p:sldId id="303" r:id="rId24"/>
    <p:sldId id="320" r:id="rId25"/>
    <p:sldId id="323" r:id="rId26"/>
    <p:sldId id="328" r:id="rId2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3" autoAdjust="0"/>
    <p:restoredTop sz="94655" autoAdjust="0"/>
  </p:normalViewPr>
  <p:slideViewPr>
    <p:cSldViewPr snapToGrid="0" snapToObjects="1">
      <p:cViewPr varScale="1">
        <p:scale>
          <a:sx n="128" d="100"/>
          <a:sy n="128" d="100"/>
        </p:scale>
        <p:origin x="36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08.07.24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08.07.24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4" y="1212688"/>
            <a:ext cx="8427665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42661" y="481468"/>
            <a:ext cx="5584535" cy="492567"/>
          </a:xfrm>
        </p:spPr>
        <p:txBody>
          <a:bodyPr/>
          <a:lstStyle/>
          <a:p>
            <a:r>
              <a:rPr lang="de-DE" dirty="0"/>
              <a:t>Titelmasterformat durch Klicken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‹Nº›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23939" y="496027"/>
            <a:ext cx="5584535" cy="527703"/>
          </a:xfrm>
        </p:spPr>
        <p:txBody>
          <a:bodyPr/>
          <a:lstStyle/>
          <a:p>
            <a:r>
              <a:rPr lang="de-DE" dirty="0"/>
              <a:t>Titelmasterformat durch Klicken </a:t>
            </a:r>
            <a:r>
              <a:rPr lang="de-DE" dirty="0" err="1"/>
              <a:t>bea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‹Nº›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99034" y="458844"/>
            <a:ext cx="5584535" cy="535069"/>
          </a:xfrm>
        </p:spPr>
        <p:txBody>
          <a:bodyPr/>
          <a:lstStyle/>
          <a:p>
            <a:r>
              <a:rPr lang="de-DE" dirty="0"/>
              <a:t>Titelmasterformat durch Klicken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‹Nº›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‹Nº›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48714" y="326629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  <p:pic>
        <p:nvPicPr>
          <p:cNvPr id="16" name="Picture 2" descr="Fabricante experto en hormigón tecnológico - Adhoc">
            <a:extLst>
              <a:ext uri="{FF2B5EF4-FFF2-40B4-BE49-F238E27FC236}">
                <a16:creationId xmlns:a16="http://schemas.microsoft.com/office/drawing/2014/main" id="{A7BBAFE8-03A0-18E1-D6DD-A8D78CB5F8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72" y="23174"/>
            <a:ext cx="1078952" cy="60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 descr="Imagen que contiene Icono&#10;&#10;Descripción generada automáticamente">
            <a:extLst>
              <a:ext uri="{FF2B5EF4-FFF2-40B4-BE49-F238E27FC236}">
                <a16:creationId xmlns:a16="http://schemas.microsoft.com/office/drawing/2014/main" id="{ED226339-41B4-599D-AA34-314D22E4E69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80" y="94207"/>
            <a:ext cx="955813" cy="291819"/>
          </a:xfrm>
          <a:prstGeom prst="rect">
            <a:avLst/>
          </a:prstGeom>
        </p:spPr>
      </p:pic>
      <p:pic>
        <p:nvPicPr>
          <p:cNvPr id="18" name="Imagen 17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3DA92F2-6D53-72B9-AC1A-B8EB6249DC7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427" y="-1220"/>
            <a:ext cx="1714227" cy="44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8.JP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8242" y="3509180"/>
            <a:ext cx="6607516" cy="779866"/>
          </a:xfrm>
        </p:spPr>
        <p:txBody>
          <a:bodyPr/>
          <a:lstStyle/>
          <a:p>
            <a:r>
              <a:rPr lang="en-US" sz="2800" dirty="0">
                <a:solidFill>
                  <a:srgbClr val="002060"/>
                </a:solidFill>
                <a:latin typeface="+mn-lt"/>
              </a:rPr>
              <a:t>Status of the Active Target TPC</a:t>
            </a:r>
            <a:endParaRPr lang="de-DE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1145222"/>
          </a:xfrm>
        </p:spPr>
        <p:txBody>
          <a:bodyPr>
            <a:normAutofit/>
          </a:bodyPr>
          <a:lstStyle/>
          <a:p>
            <a:r>
              <a:rPr lang="de-DE" dirty="0"/>
              <a:t>Oleg </a:t>
            </a:r>
            <a:r>
              <a:rPr lang="de-DE" dirty="0" err="1"/>
              <a:t>Kiselev</a:t>
            </a:r>
            <a:r>
              <a:rPr lang="de-DE" dirty="0"/>
              <a:t>    GSI Darmstadt</a:t>
            </a:r>
          </a:p>
          <a:p>
            <a:r>
              <a:rPr lang="de-DE" dirty="0"/>
              <a:t>Saúl </a:t>
            </a:r>
            <a:r>
              <a:rPr lang="de-DE" dirty="0" err="1"/>
              <a:t>Beceiro</a:t>
            </a:r>
            <a:r>
              <a:rPr lang="de-DE" dirty="0"/>
              <a:t>-Novo   </a:t>
            </a:r>
            <a:r>
              <a:rPr lang="de-DE" dirty="0" err="1"/>
              <a:t>Universidade</a:t>
            </a:r>
            <a:r>
              <a:rPr lang="de-DE" dirty="0"/>
              <a:t> da Coruña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EE9A0AC-9E1C-F3EF-914C-99532D62FDFD}"/>
              </a:ext>
            </a:extLst>
          </p:cNvPr>
          <p:cNvSpPr txBox="1"/>
          <p:nvPr/>
        </p:nvSpPr>
        <p:spPr>
          <a:xfrm>
            <a:off x="424753" y="6228700"/>
            <a:ext cx="2840842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dirty="0"/>
              <a:t>R3B </a:t>
            </a:r>
            <a:r>
              <a:rPr lang="de-DE" sz="1100" dirty="0" err="1"/>
              <a:t>collaboration</a:t>
            </a:r>
            <a:r>
              <a:rPr lang="de-DE" sz="1100" dirty="0"/>
              <a:t> </a:t>
            </a:r>
            <a:r>
              <a:rPr lang="de-DE" sz="1100" dirty="0" err="1"/>
              <a:t>meeting</a:t>
            </a:r>
            <a:r>
              <a:rPr lang="de-DE" sz="1100" dirty="0"/>
              <a:t>, GSI, </a:t>
            </a:r>
            <a:r>
              <a:rPr lang="de-DE" sz="1100" dirty="0" err="1"/>
              <a:t>July</a:t>
            </a:r>
            <a:r>
              <a:rPr lang="de-DE" sz="110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E7CB7-7B3D-96F9-0DBD-1E6DD9BCD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661" y="488127"/>
            <a:ext cx="5584535" cy="492567"/>
          </a:xfrm>
        </p:spPr>
        <p:txBody>
          <a:bodyPr/>
          <a:lstStyle/>
          <a:p>
            <a:r>
              <a:rPr lang="de-DE" dirty="0" err="1"/>
              <a:t>Grid</a:t>
            </a:r>
            <a:r>
              <a:rPr lang="de-DE" dirty="0"/>
              <a:t> support ring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52543F-CACE-39FC-EE38-8B41FF9DF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5177080"/>
            <a:ext cx="4878564" cy="897752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/>
              <a:t>Will be produced at GSI (mid June)</a:t>
            </a:r>
          </a:p>
          <a:p>
            <a:r>
              <a:rPr lang="en-US" sz="2000" dirty="0"/>
              <a:t>Specially treated stainless steel</a:t>
            </a:r>
          </a:p>
          <a:p>
            <a:r>
              <a:rPr lang="en-US" sz="2000" dirty="0"/>
              <a:t>3 units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BA1D1D-CD80-8D10-4777-3A9756968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9DE1855-0956-E5B3-A8A9-8581A529A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35" y="1468778"/>
            <a:ext cx="6185647" cy="32984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5D965CD-EF2F-C29B-2698-DCF9B3EAD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025" y="5501561"/>
            <a:ext cx="1780186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54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9F183F-D343-C5F2-586B-2BA24700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18" y="503731"/>
            <a:ext cx="5584535" cy="492567"/>
          </a:xfrm>
        </p:spPr>
        <p:txBody>
          <a:bodyPr/>
          <a:lstStyle/>
          <a:p>
            <a:r>
              <a:rPr lang="de-DE" dirty="0"/>
              <a:t>Field </a:t>
            </a:r>
            <a:r>
              <a:rPr lang="de-DE" dirty="0" err="1"/>
              <a:t>correction</a:t>
            </a:r>
            <a:r>
              <a:rPr lang="de-DE" dirty="0"/>
              <a:t> ring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6E4202-19C2-4265-2775-53DF9C323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5151718"/>
            <a:ext cx="5273011" cy="1202551"/>
          </a:xfrm>
        </p:spPr>
        <p:txBody>
          <a:bodyPr/>
          <a:lstStyle/>
          <a:p>
            <a:r>
              <a:rPr lang="en-US" sz="1600" dirty="0"/>
              <a:t>Will be produced externally (mid July)</a:t>
            </a:r>
          </a:p>
          <a:p>
            <a:r>
              <a:rPr lang="en-US" sz="1600" dirty="0"/>
              <a:t>Specially treated stainless steel</a:t>
            </a:r>
          </a:p>
          <a:p>
            <a:r>
              <a:rPr lang="en-US" sz="1600" dirty="0"/>
              <a:t>16+1 units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0B053A0-9C24-D4B7-1F57-1F16BA93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F16336E-D357-85F5-336B-65623CC45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412" y="1224632"/>
            <a:ext cx="5940612" cy="348588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065DB91-061F-E9EB-A1E9-2C9D56B06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260" y="5411168"/>
            <a:ext cx="1780186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94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3AC2F3-8266-8269-1705-1B6DE6386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112" y="483182"/>
            <a:ext cx="5584535" cy="492567"/>
          </a:xfrm>
        </p:spPr>
        <p:txBody>
          <a:bodyPr/>
          <a:lstStyle/>
          <a:p>
            <a:r>
              <a:rPr lang="de-DE" dirty="0" err="1"/>
              <a:t>Cathode</a:t>
            </a:r>
            <a:r>
              <a:rPr lang="de-DE" dirty="0"/>
              <a:t> ring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FFD373-800E-77D1-EF81-237D8F3A0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5103906"/>
            <a:ext cx="4980164" cy="1250364"/>
          </a:xfrm>
        </p:spPr>
        <p:txBody>
          <a:bodyPr>
            <a:normAutofit/>
          </a:bodyPr>
          <a:lstStyle/>
          <a:p>
            <a:r>
              <a:rPr lang="en-US" sz="1800" dirty="0"/>
              <a:t>Will be produced at GSI (mid Lune)</a:t>
            </a:r>
          </a:p>
          <a:p>
            <a:r>
              <a:rPr lang="en-US" sz="1800" dirty="0"/>
              <a:t>Specially treated stainless steel</a:t>
            </a:r>
          </a:p>
          <a:p>
            <a:r>
              <a:rPr lang="en-US" sz="1800" dirty="0"/>
              <a:t>2 units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D0521ED-ABDC-845A-EF6B-B08F3FB3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D023E21-5CCA-15BC-8624-E496D052C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082" y="1475536"/>
            <a:ext cx="5952565" cy="341895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F048D55-22A9-4B4B-696B-CAB02055F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119" y="5373719"/>
            <a:ext cx="1780186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01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Electrodes</a:t>
            </a:r>
            <a:r>
              <a:rPr lang="de-DE" dirty="0"/>
              <a:t> </a:t>
            </a:r>
            <a:r>
              <a:rPr lang="de-DE" dirty="0" err="1"/>
              <a:t>inside</a:t>
            </a:r>
            <a:r>
              <a:rPr lang="de-DE" dirty="0"/>
              <a:t> the TPC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5272192"/>
            <a:ext cx="8407841" cy="105688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Grid and cathode support, field shaping rings are the basis of the construction</a:t>
            </a:r>
          </a:p>
          <a:p>
            <a:r>
              <a:rPr lang="en-US" dirty="0"/>
              <a:t>Source for controlling the gas quality needs to be placed on the rings</a:t>
            </a:r>
          </a:p>
          <a:p>
            <a:r>
              <a:rPr lang="en-US" dirty="0"/>
              <a:t>Isolating ring (red at the figure) needs to be designed and produced</a:t>
            </a:r>
          </a:p>
          <a:p>
            <a:r>
              <a:rPr lang="en-US" dirty="0"/>
              <a:t>PCBs for the grid and anode are being designed</a:t>
            </a:r>
          </a:p>
          <a:p>
            <a:pPr marL="0" indent="0">
              <a:buNone/>
            </a:pPr>
            <a:endParaRPr lang="en-US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49" y="1480101"/>
            <a:ext cx="6003368" cy="291019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41077"/>
            <a:ext cx="2734405" cy="182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43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Electrodes</a:t>
            </a:r>
            <a:r>
              <a:rPr lang="de-DE" dirty="0"/>
              <a:t> </a:t>
            </a:r>
            <a:r>
              <a:rPr lang="de-DE" dirty="0" err="1"/>
              <a:t>inside</a:t>
            </a:r>
            <a:r>
              <a:rPr lang="de-DE" dirty="0"/>
              <a:t> the TPC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2046" y="5245199"/>
            <a:ext cx="6273685" cy="1014408"/>
          </a:xfrm>
        </p:spPr>
        <p:txBody>
          <a:bodyPr>
            <a:normAutofit fontScale="62500" lnSpcReduction="20000"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2400" dirty="0"/>
              <a:t>PCBs on material Rogers </a:t>
            </a:r>
            <a:r>
              <a:rPr lang="en-US" dirty="0"/>
              <a:t>RO4000 Series (low outgassing) </a:t>
            </a:r>
            <a:endParaRPr lang="en-US" sz="24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2400" dirty="0"/>
              <a:t>3-4 times more expensive but easy to produce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Production of anode pad PCBs (2+1), grid PCBs (2+1)  – August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40" y="1534719"/>
            <a:ext cx="3848260" cy="359880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358" y="1351431"/>
            <a:ext cx="2975971" cy="29149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659" y="3834826"/>
            <a:ext cx="2707341" cy="278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80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TPC </a:t>
            </a:r>
            <a:r>
              <a:rPr lang="de-DE" dirty="0" err="1"/>
              <a:t>electrodes</a:t>
            </a:r>
            <a:r>
              <a:rPr lang="de-DE" dirty="0"/>
              <a:t>/</a:t>
            </a:r>
            <a:r>
              <a:rPr lang="de-DE" dirty="0" err="1"/>
              <a:t>isolators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5509846"/>
            <a:ext cx="8211834" cy="973016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All rings are kept together by the special screws</a:t>
            </a:r>
          </a:p>
          <a:p>
            <a:r>
              <a:rPr lang="en-GB" dirty="0"/>
              <a:t>Anode, grid and field correction rings all under different HV</a:t>
            </a:r>
          </a:p>
          <a:p>
            <a:r>
              <a:rPr lang="en-GB" dirty="0"/>
              <a:t>3 different types of the polycarbonate screws are designed</a:t>
            </a:r>
          </a:p>
          <a:p>
            <a:r>
              <a:rPr lang="en-GB" dirty="0"/>
              <a:t>Total amount of the polycarbonate screws is 500 units, ordered, delivery – end of August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09" y="1307122"/>
            <a:ext cx="5692878" cy="403273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879855" y="2567354"/>
            <a:ext cx="2170274" cy="107721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i="1" dirty="0"/>
              <a:t>One out of 3 different </a:t>
            </a:r>
          </a:p>
          <a:p>
            <a:pPr algn="l"/>
            <a:r>
              <a:rPr lang="en-GB" sz="1600" i="1" dirty="0"/>
              <a:t>isolation screws</a:t>
            </a:r>
          </a:p>
          <a:p>
            <a:pPr algn="l"/>
            <a:endParaRPr lang="en-GB" sz="1600" i="1" dirty="0"/>
          </a:p>
          <a:p>
            <a:pPr algn="l"/>
            <a:r>
              <a:rPr lang="en-GB" sz="1600" i="1" dirty="0"/>
              <a:t>O. </a:t>
            </a:r>
            <a:r>
              <a:rPr lang="en-GB" sz="1600" i="1" dirty="0" err="1"/>
              <a:t>Vasyliev</a:t>
            </a:r>
            <a:r>
              <a:rPr lang="en-GB" sz="1600" i="1" dirty="0"/>
              <a:t>/GSI</a:t>
            </a:r>
          </a:p>
        </p:txBody>
      </p:sp>
    </p:spTree>
    <p:extLst>
      <p:ext uri="{BB962C8B-B14F-4D97-AF65-F5344CB8AC3E}">
        <p14:creationId xmlns:p14="http://schemas.microsoft.com/office/powerpoint/2010/main" val="4135042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5E2D0F-21B8-16E1-9CCA-D694C9A1B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539" y="491407"/>
            <a:ext cx="5584535" cy="492567"/>
          </a:xfrm>
        </p:spPr>
        <p:txBody>
          <a:bodyPr/>
          <a:lstStyle/>
          <a:p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EF52A1-C3BE-9654-F1B9-E5FF43C90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882" y="1970639"/>
            <a:ext cx="6557953" cy="3689080"/>
          </a:xfrm>
        </p:spPr>
        <p:txBody>
          <a:bodyPr/>
          <a:lstStyle/>
          <a:p>
            <a:r>
              <a:rPr lang="en-US" sz="2000" dirty="0"/>
              <a:t>Source for testing of gas quality </a:t>
            </a:r>
          </a:p>
          <a:p>
            <a:r>
              <a:rPr lang="en-US" sz="2000" dirty="0"/>
              <a:t>Check of the amplifiers, DAQ, analysis</a:t>
            </a:r>
          </a:p>
          <a:p>
            <a:r>
              <a:rPr lang="en-US" sz="2000" dirty="0"/>
              <a:t>Two sources deposited on different rings</a:t>
            </a:r>
          </a:p>
          <a:p>
            <a:r>
              <a:rPr lang="en-US" sz="2000" baseline="30000" dirty="0"/>
              <a:t>241</a:t>
            </a:r>
            <a:r>
              <a:rPr lang="en-US" sz="2000" dirty="0"/>
              <a:t>Am, activity 5-10 </a:t>
            </a:r>
            <a:r>
              <a:rPr lang="en-US" sz="2000" dirty="0" err="1"/>
              <a:t>Bq</a:t>
            </a:r>
            <a:r>
              <a:rPr lang="en-US" sz="2000" dirty="0"/>
              <a:t>, open</a:t>
            </a:r>
          </a:p>
          <a:p>
            <a:r>
              <a:rPr lang="en-US" sz="2000" dirty="0"/>
              <a:t>Agreement with radiochemistry group at Institute for Nuclear Chemistry, University of Mainz</a:t>
            </a:r>
          </a:p>
          <a:p>
            <a:r>
              <a:rPr lang="en-US" sz="2000" dirty="0"/>
              <a:t>Setup available, some tools might be needed</a:t>
            </a:r>
          </a:p>
          <a:p>
            <a:r>
              <a:rPr lang="en-US" sz="2000" dirty="0"/>
              <a:t>Deposition end of July – beginning of August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E04751-F927-415E-99F1-C5D52539D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8926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72833-D7D9-D926-9F7F-E49C22169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357" y="473187"/>
            <a:ext cx="5584535" cy="492567"/>
          </a:xfrm>
        </p:spPr>
        <p:txBody>
          <a:bodyPr/>
          <a:lstStyle/>
          <a:p>
            <a:r>
              <a:rPr lang="de-CH" dirty="0"/>
              <a:t>Middle </a:t>
            </a:r>
            <a:r>
              <a:rPr lang="de-CH" dirty="0" err="1"/>
              <a:t>flange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549DFB-C133-613D-0184-F459D6E5E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11859"/>
            <a:ext cx="5515866" cy="99844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8 small flanges for preamps, welded SubD51 feedthroughs </a:t>
            </a:r>
          </a:p>
          <a:p>
            <a:r>
              <a:rPr lang="en-US" dirty="0"/>
              <a:t>1 small flange for 15 kV HV connectors, welded</a:t>
            </a:r>
          </a:p>
          <a:p>
            <a:r>
              <a:rPr lang="en-US" dirty="0"/>
              <a:t>1 small flange for temperature sensor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C94CAB-FA19-F027-9F23-D80B9401D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4962-4F34-4604-B77B-F4E60DC53958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C92A42A-6317-2E9A-52ED-42A6D7922794}"/>
              </a:ext>
            </a:extLst>
          </p:cNvPr>
          <p:cNvSpPr txBox="1"/>
          <p:nvPr/>
        </p:nvSpPr>
        <p:spPr>
          <a:xfrm>
            <a:off x="5782742" y="5595581"/>
            <a:ext cx="3361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All small flanges covered by the </a:t>
            </a:r>
          </a:p>
          <a:p>
            <a:r>
              <a:rPr lang="en-US" sz="1600" dirty="0"/>
              <a:t>protection (N</a:t>
            </a:r>
            <a:r>
              <a:rPr lang="en-US" sz="1600" baseline="-25000" dirty="0"/>
              <a:t>2</a:t>
            </a:r>
            <a:r>
              <a:rPr lang="en-US" sz="1600" dirty="0"/>
              <a:t>-filled) cylinders</a:t>
            </a:r>
          </a:p>
          <a:p>
            <a:r>
              <a:rPr lang="en-US" sz="1600" dirty="0"/>
              <a:t>Need to be designed (Spain?)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CA31521-C402-BF85-976A-8671F87DF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966" y="2586643"/>
            <a:ext cx="1674052" cy="261060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80887E7-124E-1474-65D2-AD2B899AD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2" y="1316080"/>
            <a:ext cx="2491637" cy="185145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F4D3F60-79CD-CAD9-85C5-0AB648080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156" y="1319168"/>
            <a:ext cx="3276609" cy="1790497"/>
          </a:xfrm>
          <a:prstGeom prst="rect">
            <a:avLst/>
          </a:prstGeom>
        </p:spPr>
      </p:pic>
      <p:pic>
        <p:nvPicPr>
          <p:cNvPr id="7" name="Grafik 6" descr="Ein Bild, das Person, Maschine, Im Haus, Silber enthält.&#10;&#10;Automatisch generierte Beschreibung">
            <a:extLst>
              <a:ext uri="{FF2B5EF4-FFF2-40B4-BE49-F238E27FC236}">
                <a16:creationId xmlns:a16="http://schemas.microsoft.com/office/drawing/2014/main" id="{A2AA6C67-2B41-020F-EA8C-B8B3F0B5F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2" y="3325808"/>
            <a:ext cx="2795810" cy="1863873"/>
          </a:xfrm>
          <a:prstGeom prst="rect">
            <a:avLst/>
          </a:prstGeom>
        </p:spPr>
      </p:pic>
      <p:pic>
        <p:nvPicPr>
          <p:cNvPr id="13" name="Grafik 12" descr="Ein Bild, das Silber, Autoteile, Rotor, Hartwaren enthält.&#10;&#10;Automatisch generierte Beschreibung">
            <a:extLst>
              <a:ext uri="{FF2B5EF4-FFF2-40B4-BE49-F238E27FC236}">
                <a16:creationId xmlns:a16="http://schemas.microsoft.com/office/drawing/2014/main" id="{3BF4925F-7710-A775-318A-259E0273A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483" y="3240611"/>
            <a:ext cx="2934958" cy="195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53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TPC mounting table, support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4995" y="5349319"/>
            <a:ext cx="8211834" cy="1051481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Draft design of mounting table available, needs to be finalized</a:t>
            </a:r>
          </a:p>
          <a:p>
            <a:r>
              <a:rPr lang="en-GB" dirty="0"/>
              <a:t>Parts of the mounting table need to be made - August-September, CERN?</a:t>
            </a:r>
          </a:p>
          <a:p>
            <a:r>
              <a:rPr lang="en-GB" dirty="0"/>
              <a:t>Assembly of the mounting table – September?</a:t>
            </a:r>
          </a:p>
          <a:p>
            <a:r>
              <a:rPr lang="en-GB" dirty="0"/>
              <a:t>Support, alignment table is needed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6512169" y="4622320"/>
            <a:ext cx="2039854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342900" indent="-342900" algn="l">
              <a:buAutoNum type="alphaUcPeriod"/>
            </a:pPr>
            <a:r>
              <a:rPr lang="de-DE" dirty="0"/>
              <a:t>Shunko / JINR</a:t>
            </a:r>
          </a:p>
          <a:p>
            <a:pPr algn="l"/>
            <a:r>
              <a:rPr lang="de-DE" dirty="0"/>
              <a:t>A. </a:t>
            </a:r>
            <a:r>
              <a:rPr lang="de-DE" dirty="0" err="1"/>
              <a:t>Vasyliev</a:t>
            </a:r>
            <a:r>
              <a:rPr lang="de-DE" dirty="0"/>
              <a:t> / PNPI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5124"/>
            <a:ext cx="3444866" cy="315505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250" y="2180493"/>
            <a:ext cx="2537861" cy="206962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35" y="1418493"/>
            <a:ext cx="2911800" cy="230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91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4B37C-C3D1-2B72-7308-279864C2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869" y="491407"/>
            <a:ext cx="5584535" cy="492567"/>
          </a:xfrm>
        </p:spPr>
        <p:txBody>
          <a:bodyPr/>
          <a:lstStyle/>
          <a:p>
            <a:r>
              <a:rPr lang="de-DE" dirty="0" err="1"/>
              <a:t>Amplifiers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F1A010-992A-D5E6-B47F-CA26EA353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10" y="1649059"/>
            <a:ext cx="8165623" cy="435131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Original design from PNPI</a:t>
            </a:r>
          </a:p>
          <a:p>
            <a:r>
              <a:rPr lang="en-US" sz="2000" dirty="0">
                <a:latin typeface="+mn-lt"/>
              </a:rPr>
              <a:t>Not enough units + no production of few components </a:t>
            </a:r>
            <a:r>
              <a:rPr lang="en-US" sz="2000" dirty="0">
                <a:latin typeface="+mn-lt"/>
                <a:sym typeface="Symbol" panose="05050102010706020507" pitchFamily="18" charset="2"/>
              </a:rPr>
              <a:t> design revision (GSI)</a:t>
            </a:r>
          </a:p>
          <a:p>
            <a:r>
              <a:rPr lang="en-US" sz="2000" dirty="0">
                <a:latin typeface="+mn-lt"/>
                <a:sym typeface="Symbol" panose="05050102010706020507" pitchFamily="18" charset="2"/>
              </a:rPr>
              <a:t>Different input connector, different power connector, power regulators on board (better stability and lower noise)</a:t>
            </a:r>
          </a:p>
          <a:p>
            <a:r>
              <a:rPr lang="en-US" sz="2000" dirty="0">
                <a:latin typeface="+mn-lt"/>
                <a:sym typeface="Symbol" panose="05050102010706020507" pitchFamily="18" charset="2"/>
              </a:rPr>
              <a:t>Layout done, PCBs ordered</a:t>
            </a:r>
          </a:p>
          <a:p>
            <a:r>
              <a:rPr lang="en-US" sz="2000" dirty="0">
                <a:latin typeface="+mn-lt"/>
                <a:sym typeface="Symbol" panose="05050102010706020507" pitchFamily="18" charset="2"/>
              </a:rPr>
              <a:t>Components ordered, will be placed at GSI </a:t>
            </a:r>
          </a:p>
          <a:p>
            <a:r>
              <a:rPr lang="en-US" sz="2000" dirty="0">
                <a:latin typeface="+mn-lt"/>
                <a:sym typeface="Symbol" panose="05050102010706020507" pitchFamily="18" charset="2"/>
              </a:rPr>
              <a:t>1-2 units in August, whole set – September</a:t>
            </a:r>
          </a:p>
          <a:p>
            <a:r>
              <a:rPr lang="en-US" sz="2000" dirty="0">
                <a:latin typeface="+mn-lt"/>
                <a:sym typeface="Symbol" panose="05050102010706020507" pitchFamily="18" charset="2"/>
              </a:rPr>
              <a:t>Tests and calibration of the amplifiers – August-September</a:t>
            </a:r>
          </a:p>
          <a:p>
            <a:r>
              <a:rPr lang="en-US" sz="2000" dirty="0">
                <a:latin typeface="+mn-lt"/>
                <a:sym typeface="Symbol" panose="05050102010706020507" pitchFamily="18" charset="2"/>
              </a:rPr>
              <a:t>Calibration setup with CAEN </a:t>
            </a:r>
            <a:r>
              <a:rPr lang="en-US" sz="200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Digital Detector Emulator</a:t>
            </a:r>
            <a:r>
              <a:rPr lang="en-US" sz="200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  <a:sym typeface="Symbol" panose="05050102010706020507" pitchFamily="18" charset="2"/>
              </a:rPr>
              <a:t> (DT5810</a:t>
            </a:r>
            <a:r>
              <a:rPr lang="de-DE" sz="200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  <a:sym typeface="Symbol" panose="05050102010706020507" pitchFamily="18" charset="2"/>
              </a:rPr>
              <a:t>) and CAEN </a:t>
            </a:r>
            <a:r>
              <a:rPr lang="en-US" sz="200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 </a:t>
            </a:r>
            <a:r>
              <a:rPr lang="en-US" sz="2000" dirty="0">
                <a:highlight>
                  <a:srgbClr val="FFFFFF"/>
                </a:highlight>
                <a:latin typeface="+mn-lt"/>
              </a:rPr>
              <a:t>Signal </a:t>
            </a:r>
            <a:r>
              <a:rPr lang="en-US" sz="200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Digitizer (</a:t>
            </a:r>
            <a:r>
              <a:rPr lang="en-US" sz="2000" dirty="0">
                <a:highlight>
                  <a:srgbClr val="FFFFFF"/>
                </a:highlight>
                <a:latin typeface="+mn-lt"/>
              </a:rPr>
              <a:t>DT5743) is available</a:t>
            </a:r>
          </a:p>
          <a:p>
            <a:r>
              <a:rPr lang="en-US" sz="2000" dirty="0">
                <a:highlight>
                  <a:srgbClr val="FFFFFF"/>
                </a:highlight>
                <a:latin typeface="+mn-lt"/>
              </a:rPr>
              <a:t>Analysis package (python-based) for calibration of the amplifiers </a:t>
            </a:r>
            <a:endParaRPr lang="de-DE" sz="2000" dirty="0">
              <a:latin typeface="+mn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4F8E08-6502-C1B7-D1BC-6CD30CAB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5012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BFBEC9-D3E9-F1ED-EF5E-8BCE5B8D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51559"/>
            <a:ext cx="7543800" cy="781449"/>
          </a:xfrm>
        </p:spPr>
        <p:txBody>
          <a:bodyPr/>
          <a:lstStyle/>
          <a:p>
            <a:r>
              <a:rPr lang="de-CH" dirty="0"/>
              <a:t>TPC </a:t>
            </a:r>
            <a:r>
              <a:rPr lang="de-CH" dirty="0" err="1"/>
              <a:t>pressure</a:t>
            </a:r>
            <a:r>
              <a:rPr lang="de-CH" dirty="0"/>
              <a:t> </a:t>
            </a:r>
            <a:r>
              <a:rPr lang="de-CH" dirty="0" err="1"/>
              <a:t>vessel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188F8C-35D5-F62E-E31D-1FCB815AC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513368"/>
            <a:ext cx="4680519" cy="1487740"/>
          </a:xfrm>
        </p:spPr>
        <p:txBody>
          <a:bodyPr>
            <a:noAutofit/>
          </a:bodyPr>
          <a:lstStyle/>
          <a:p>
            <a:r>
              <a:rPr lang="en-GB" sz="1800" dirty="0"/>
              <a:t>Pressure tank produced in autumn 2023</a:t>
            </a:r>
          </a:p>
          <a:p>
            <a:r>
              <a:rPr lang="en-GB" sz="1800" dirty="0"/>
              <a:t>CE certified, tested by X-rays</a:t>
            </a:r>
          </a:p>
          <a:p>
            <a:r>
              <a:rPr lang="en-GB" sz="1800" dirty="0"/>
              <a:t>Overpressure test in October 2023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A916E3-75C5-0457-BBBA-DB2154A1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4962-4F34-4604-B77B-F4E60DC53958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11DB93C-7F70-EE10-DE79-8CF84CEC889B}"/>
              </a:ext>
            </a:extLst>
          </p:cNvPr>
          <p:cNvSpPr txBox="1"/>
          <p:nvPr/>
        </p:nvSpPr>
        <p:spPr>
          <a:xfrm>
            <a:off x="4018069" y="5250041"/>
            <a:ext cx="4942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Middle flange designed by the same company </a:t>
            </a:r>
          </a:p>
          <a:p>
            <a:r>
              <a:rPr lang="en-US" dirty="0"/>
              <a:t>on the basis of PNPI design </a:t>
            </a:r>
          </a:p>
          <a:p>
            <a:r>
              <a:rPr lang="en-US" dirty="0"/>
              <a:t>Produced in spring 2024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585" y="1594303"/>
            <a:ext cx="3139839" cy="297583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03" y="3123842"/>
            <a:ext cx="2918135" cy="297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32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D2A281-A308-5635-2BF8-2A6D63996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Power </a:t>
            </a:r>
            <a:r>
              <a:rPr lang="de-DE" dirty="0" err="1"/>
              <a:t>supply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amplifiers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1DE447-9065-8DD2-BD5B-40438AB33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082" y="4712773"/>
            <a:ext cx="8495363" cy="1839870"/>
          </a:xfrm>
        </p:spPr>
        <p:txBody>
          <a:bodyPr>
            <a:normAutofit fontScale="62500" lnSpcReduction="20000"/>
          </a:bodyPr>
          <a:lstStyle/>
          <a:p>
            <a:r>
              <a:rPr lang="en-US" sz="2400" dirty="0">
                <a:latin typeface="+mn-lt"/>
                <a:sym typeface="Symbol" panose="05050102010706020507" pitchFamily="18" charset="2"/>
              </a:rPr>
              <a:t>Each amplifier needs +</a:t>
            </a:r>
            <a:r>
              <a:rPr lang="en-US" dirty="0">
                <a:latin typeface="+mn-lt"/>
                <a:sym typeface="Symbol" panose="05050102010706020507" pitchFamily="18" charset="2"/>
              </a:rPr>
              <a:t>6V and -6V, up to </a:t>
            </a:r>
            <a:r>
              <a:rPr lang="de-DE" dirty="0">
                <a:latin typeface="+mn-lt"/>
                <a:sym typeface="Symbol" panose="05050102010706020507" pitchFamily="18" charset="2"/>
              </a:rPr>
              <a:t>1.5 A; </a:t>
            </a:r>
            <a:r>
              <a:rPr lang="de-DE" sz="2400" dirty="0">
                <a:latin typeface="+mn-lt"/>
                <a:sym typeface="Symbol" panose="05050102010706020507" pitchFamily="18" charset="2"/>
              </a:rPr>
              <a:t>8 </a:t>
            </a:r>
            <a:r>
              <a:rPr lang="en-US" sz="2400" dirty="0">
                <a:latin typeface="+mn-lt"/>
                <a:sym typeface="Symbol" panose="05050102010706020507" pitchFamily="18" charset="2"/>
              </a:rPr>
              <a:t>amplifiers – 16 LV channels (plus spares) </a:t>
            </a:r>
          </a:p>
          <a:p>
            <a:r>
              <a:rPr lang="en-US" sz="2400" dirty="0">
                <a:latin typeface="+mn-lt"/>
                <a:sym typeface="Symbol" panose="05050102010706020507" pitchFamily="18" charset="2"/>
              </a:rPr>
              <a:t>Wiener MPOD crate + low noise LV modules, 2 +1 units (2x8 + 8 channels) obtained and tested</a:t>
            </a:r>
          </a:p>
          <a:p>
            <a:r>
              <a:rPr lang="en-US" dirty="0">
                <a:latin typeface="+mn-lt"/>
                <a:sym typeface="Symbol" panose="05050102010706020507" pitchFamily="18" charset="2"/>
              </a:rPr>
              <a:t>Individual s</a:t>
            </a:r>
            <a:r>
              <a:rPr lang="en-US" sz="2400" dirty="0">
                <a:latin typeface="+mn-lt"/>
                <a:sym typeface="Symbol" panose="05050102010706020507" pitchFamily="18" charset="2"/>
              </a:rPr>
              <a:t>teering, monitoring via network (built-in Web server), other protocols available</a:t>
            </a:r>
          </a:p>
          <a:p>
            <a:r>
              <a:rPr lang="en-US" sz="2400" dirty="0">
                <a:latin typeface="+mn-lt"/>
                <a:sym typeface="Symbol" panose="05050102010706020507" pitchFamily="18" charset="2"/>
              </a:rPr>
              <a:t>Integration into the DSC needed?</a:t>
            </a:r>
          </a:p>
          <a:p>
            <a:r>
              <a:rPr lang="en-US" dirty="0">
                <a:latin typeface="+mn-lt"/>
                <a:sym typeface="Symbol" panose="05050102010706020507" pitchFamily="18" charset="2"/>
              </a:rPr>
              <a:t>Interlock per channel, per module (16 channels) and for all modules is possible </a:t>
            </a:r>
          </a:p>
          <a:p>
            <a:r>
              <a:rPr lang="en-US" sz="2400" dirty="0">
                <a:latin typeface="+mn-lt"/>
                <a:sym typeface="Symbol" panose="05050102010706020507" pitchFamily="18" charset="2"/>
              </a:rPr>
              <a:t>Cables from the LV modules to the feedthrough in the protection cylinders and </a:t>
            </a:r>
            <a:r>
              <a:rPr lang="en-US" dirty="0">
                <a:latin typeface="+mn-lt"/>
                <a:sym typeface="Symbol" panose="05050102010706020507" pitchFamily="18" charset="2"/>
              </a:rPr>
              <a:t>from feedthrough to </a:t>
            </a:r>
            <a:r>
              <a:rPr lang="en-US" sz="2400" dirty="0">
                <a:latin typeface="+mn-lt"/>
                <a:sym typeface="Symbol" panose="05050102010706020507" pitchFamily="18" charset="2"/>
              </a:rPr>
              <a:t>the amplifiers need to be made   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D8DB329-646A-8729-008E-A301EFA0B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  <p:pic>
        <p:nvPicPr>
          <p:cNvPr id="6" name="Grafik 5" descr="Ein Bild, das Text, Elektronik, Maschine, Armaturenbrett enthält.&#10;&#10;Automatisch generierte Beschreibung">
            <a:extLst>
              <a:ext uri="{FF2B5EF4-FFF2-40B4-BE49-F238E27FC236}">
                <a16:creationId xmlns:a16="http://schemas.microsoft.com/office/drawing/2014/main" id="{38EB98F1-886E-4370-E606-7097363E4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843490" y="1379598"/>
            <a:ext cx="4163610" cy="312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58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B26887-E9D6-34FD-E6E8-AF3E217A1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131" y="456781"/>
            <a:ext cx="5584535" cy="492567"/>
          </a:xfrm>
        </p:spPr>
        <p:txBody>
          <a:bodyPr/>
          <a:lstStyle/>
          <a:p>
            <a:r>
              <a:rPr lang="de-DE" dirty="0"/>
              <a:t>TPC ACTAF2 </a:t>
            </a:r>
            <a:r>
              <a:rPr lang="de-DE" dirty="0" err="1"/>
              <a:t>setup</a:t>
            </a:r>
            <a:r>
              <a:rPr lang="de-DE" dirty="0"/>
              <a:t> at GSI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A50E37-38E8-49FF-BA4B-8796BBBE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  <p:pic>
        <p:nvPicPr>
          <p:cNvPr id="13" name="Grafik 12" descr="Ein Bild, das Maschine, Bautechnik, Elektrische Leitungen, Elektronik enthält.&#10;&#10;Automatisch generierte Beschreibung">
            <a:extLst>
              <a:ext uri="{FF2B5EF4-FFF2-40B4-BE49-F238E27FC236}">
                <a16:creationId xmlns:a16="http://schemas.microsoft.com/office/drawing/2014/main" id="{7DBFA407-231C-F807-6512-9F5F8969C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46" y="1528272"/>
            <a:ext cx="5840507" cy="438038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EA1D460-4859-EC13-A5E0-452FBC679E78}"/>
              </a:ext>
            </a:extLst>
          </p:cNvPr>
          <p:cNvSpPr txBox="1"/>
          <p:nvPr/>
        </p:nvSpPr>
        <p:spPr>
          <a:xfrm>
            <a:off x="6750557" y="3544482"/>
            <a:ext cx="2428870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Test </a:t>
            </a:r>
            <a:r>
              <a:rPr lang="de-DE" dirty="0" err="1"/>
              <a:t>bench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</a:p>
          <a:p>
            <a:pPr algn="l"/>
            <a:r>
              <a:rPr lang="de-DE" dirty="0" err="1"/>
              <a:t>electronics</a:t>
            </a:r>
            <a:r>
              <a:rPr lang="de-DE" dirty="0"/>
              <a:t>/DAQ</a:t>
            </a:r>
          </a:p>
          <a:p>
            <a:pPr algn="l"/>
            <a:r>
              <a:rPr lang="de-DE" dirty="0"/>
              <a:t>Fully </a:t>
            </a:r>
            <a:r>
              <a:rPr lang="de-DE" dirty="0" err="1"/>
              <a:t>working</a:t>
            </a:r>
            <a:r>
              <a:rPr lang="de-DE" dirty="0"/>
              <a:t> </a:t>
            </a:r>
            <a:r>
              <a:rPr lang="de-DE" dirty="0" err="1"/>
              <a:t>detector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7845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4413C-7A2F-CBEB-9C8D-510B0A196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204" y="401867"/>
            <a:ext cx="5584535" cy="492567"/>
          </a:xfrm>
        </p:spPr>
        <p:txBody>
          <a:bodyPr/>
          <a:lstStyle/>
          <a:p>
            <a:r>
              <a:rPr lang="de-DE" dirty="0"/>
              <a:t>TPC ACTAF2 </a:t>
            </a:r>
            <a:r>
              <a:rPr lang="de-DE" dirty="0" err="1"/>
              <a:t>setup</a:t>
            </a:r>
            <a:r>
              <a:rPr lang="de-DE" dirty="0"/>
              <a:t> at GSI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E49A3C-8741-781E-F5CB-1A7927C7A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50FD8C-896C-ABCD-5418-EC9260B9E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739" y="3912033"/>
            <a:ext cx="1847248" cy="246909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1DA1FC0-74E4-09CC-B508-A9AF988C7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10" y="1849284"/>
            <a:ext cx="2944073" cy="3929963"/>
          </a:xfrm>
          <a:prstGeom prst="rect">
            <a:avLst/>
          </a:prstGeom>
        </p:spPr>
      </p:pic>
      <p:pic>
        <p:nvPicPr>
          <p:cNvPr id="9" name="Grafik 8" descr="Ein Bild, das Text, Im Haus, Computermonitor, Computer enthält.&#10;&#10;Automatisch generierte Beschreibung">
            <a:extLst>
              <a:ext uri="{FF2B5EF4-FFF2-40B4-BE49-F238E27FC236}">
                <a16:creationId xmlns:a16="http://schemas.microsoft.com/office/drawing/2014/main" id="{EF0E6999-6CB1-0638-B643-4FD83563B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734" y="2062579"/>
            <a:ext cx="3959619" cy="296971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C09F5E9-0035-C780-92BB-C2E8957BA2BD}"/>
              </a:ext>
            </a:extLst>
          </p:cNvPr>
          <p:cNvSpPr txBox="1"/>
          <p:nvPr/>
        </p:nvSpPr>
        <p:spPr>
          <a:xfrm>
            <a:off x="657412" y="6054165"/>
            <a:ext cx="537422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setup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at CERN, </a:t>
            </a:r>
            <a:r>
              <a:rPr lang="de-DE" dirty="0" err="1"/>
              <a:t>including</a:t>
            </a:r>
            <a:r>
              <a:rPr lang="de-DE" dirty="0"/>
              <a:t> TCS </a:t>
            </a:r>
            <a:r>
              <a:rPr lang="de-DE" dirty="0" err="1"/>
              <a:t>controller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2898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499E4-1617-1CE0-1D29-FC9C9C65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906" y="460680"/>
            <a:ext cx="5584535" cy="492567"/>
          </a:xfrm>
        </p:spPr>
        <p:txBody>
          <a:bodyPr/>
          <a:lstStyle/>
          <a:p>
            <a:r>
              <a:rPr lang="de-CH" dirty="0"/>
              <a:t>TPC DAQ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D78971-7784-58F2-96BF-02D15A95A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47" y="1425969"/>
            <a:ext cx="8473112" cy="4478784"/>
          </a:xfrm>
        </p:spPr>
        <p:txBody>
          <a:bodyPr>
            <a:noAutofit/>
          </a:bodyPr>
          <a:lstStyle/>
          <a:p>
            <a:r>
              <a:rPr lang="en-GB" sz="1700" dirty="0">
                <a:solidFill>
                  <a:srgbClr val="00B050"/>
                </a:solidFill>
              </a:rPr>
              <a:t>VME and Ethernet-based readout possible</a:t>
            </a:r>
          </a:p>
          <a:p>
            <a:r>
              <a:rPr lang="en-GB" sz="1700" dirty="0">
                <a:solidFill>
                  <a:srgbClr val="00B050"/>
                </a:solidFill>
              </a:rPr>
              <a:t>GSI DAQ environment on TPC AMD Supermicro server pcamtpc04 at CERN</a:t>
            </a:r>
          </a:p>
          <a:p>
            <a:r>
              <a:rPr lang="en-GB" sz="1700" dirty="0">
                <a:solidFill>
                  <a:srgbClr val="00B050"/>
                </a:solidFill>
              </a:rPr>
              <a:t>Synchronisation via common clock, start/stop of spill, physics and sync trigger from TCS controller - September 2023</a:t>
            </a:r>
          </a:p>
          <a:p>
            <a:r>
              <a:rPr lang="en-US" sz="1700" dirty="0">
                <a:solidFill>
                  <a:srgbClr val="FF0000"/>
                </a:solidFill>
              </a:rPr>
              <a:t>Contact with the Struck company - FADC FW upgrade (factor 3-4 of data compression) – project is frozen since a year</a:t>
            </a:r>
          </a:p>
          <a:p>
            <a:r>
              <a:rPr lang="en-US" sz="1700" dirty="0">
                <a:solidFill>
                  <a:srgbClr val="00B050"/>
                </a:solidFill>
              </a:rPr>
              <a:t>Setup at CERN is moved but up and running (except of TCS), tests are possible</a:t>
            </a:r>
          </a:p>
          <a:p>
            <a:r>
              <a:rPr lang="en-US" sz="1700" dirty="0">
                <a:solidFill>
                  <a:srgbClr val="00B050"/>
                </a:solidFill>
              </a:rPr>
              <a:t>TPC DAQ setup similar to the one at CERN is made at GSI (VME crate with FADCs, TCS controller, DAQ PC); VME readout is working, </a:t>
            </a:r>
            <a:r>
              <a:rPr lang="en-US" sz="1700" dirty="0">
                <a:solidFill>
                  <a:srgbClr val="FF0000"/>
                </a:solidFill>
              </a:rPr>
              <a:t>Ethernet readout is not yet working, help needed. </a:t>
            </a:r>
            <a:r>
              <a:rPr lang="en-GB" sz="1700" dirty="0">
                <a:solidFill>
                  <a:srgbClr val="00B050"/>
                </a:solidFill>
              </a:rPr>
              <a:t>Know-how is partly transferred, documentation at GSI R3B Wiki available</a:t>
            </a:r>
            <a:endParaRPr lang="en-GB" sz="1700" dirty="0">
              <a:solidFill>
                <a:srgbClr val="FF0000"/>
              </a:solidFill>
            </a:endParaRPr>
          </a:p>
          <a:p>
            <a:r>
              <a:rPr lang="en-GB" sz="1700" dirty="0">
                <a:solidFill>
                  <a:srgbClr val="FF0000"/>
                </a:solidFill>
              </a:rPr>
              <a:t>Support for DAQ is absolutely essential</a:t>
            </a:r>
          </a:p>
          <a:p>
            <a:r>
              <a:rPr lang="en-GB" sz="1700" dirty="0">
                <a:solidFill>
                  <a:srgbClr val="00B050"/>
                </a:solidFill>
              </a:rPr>
              <a:t>Data analysis – University of Santiago de </a:t>
            </a:r>
            <a:r>
              <a:rPr lang="en-GB" sz="1700" dirty="0" err="1">
                <a:solidFill>
                  <a:srgbClr val="00B050"/>
                </a:solidFill>
              </a:rPr>
              <a:t>Compostella</a:t>
            </a:r>
            <a:r>
              <a:rPr lang="en-GB" sz="1700" dirty="0">
                <a:solidFill>
                  <a:srgbClr val="00B050"/>
                </a:solidFill>
              </a:rPr>
              <a:t> and Coruna </a:t>
            </a:r>
          </a:p>
          <a:p>
            <a:r>
              <a:rPr lang="en-GB" sz="1700" dirty="0">
                <a:solidFill>
                  <a:schemeClr val="tx1"/>
                </a:solidFill>
              </a:rPr>
              <a:t>Merging of the TPC data into the main AMBER DAQ via software (event server) or FPGA card in the DAQ server (firmware needed) is still open issue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DB8897A-8DA5-F2AA-1E0C-C46F309B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4962-4F34-4604-B77B-F4E60DC53958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475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063A51-6C61-82B8-0CCF-9CECEEAB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444" y="421833"/>
            <a:ext cx="5584535" cy="492567"/>
          </a:xfrm>
        </p:spPr>
        <p:txBody>
          <a:bodyPr/>
          <a:lstStyle/>
          <a:p>
            <a:r>
              <a:rPr lang="de-DE" dirty="0"/>
              <a:t>TPC gas </a:t>
            </a:r>
            <a:r>
              <a:rPr lang="de-DE" dirty="0" err="1"/>
              <a:t>system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8C3057-538A-8CB5-16D8-8CED132E5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24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BF3BF34-B6F0-B816-01EB-2824A3A1FCCC}"/>
              </a:ext>
            </a:extLst>
          </p:cNvPr>
          <p:cNvSpPr txBox="1"/>
          <p:nvPr/>
        </p:nvSpPr>
        <p:spPr>
          <a:xfrm>
            <a:off x="181293" y="1284557"/>
            <a:ext cx="8454707" cy="452431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EP-DT Gas Group agreed to develop and support the project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dirty="0"/>
              <a:t>Several meetings – about the overall scheme, compressor, steering/PLC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dirty="0"/>
              <a:t>Compressor, mass-flow controllers, valves et cet. need to be ordered soon.      Many-many components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Part of the system (steering, PLC) is a part of the hall infrastructure plus </a:t>
            </a:r>
          </a:p>
          <a:p>
            <a:r>
              <a:rPr lang="en-US" dirty="0"/>
              <a:t>EP-DT Gas group uses Schneider PLC and GSI - Siemens PLC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/>
              <a:t> </a:t>
            </a:r>
          </a:p>
          <a:p>
            <a:r>
              <a:rPr lang="en-US" dirty="0"/>
              <a:t>Top-level steering software </a:t>
            </a:r>
            <a:r>
              <a:rPr lang="de-DE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UNICOS </a:t>
            </a:r>
            <a:r>
              <a:rPr lang="de-DE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can</a:t>
            </a:r>
            <a:r>
              <a:rPr lang="de-DE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de-DE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be</a:t>
            </a:r>
            <a:r>
              <a:rPr lang="de-DE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de-DE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used</a:t>
            </a:r>
            <a:r>
              <a:rPr lang="de-DE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de-DE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for</a:t>
            </a:r>
            <a:r>
              <a:rPr lang="de-DE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de-DE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both</a:t>
            </a:r>
            <a:r>
              <a:rPr lang="de-DE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PLC </a:t>
            </a:r>
            <a:r>
              <a:rPr lang="de-DE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versions</a:t>
            </a:r>
            <a:r>
              <a:rPr lang="de-DE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endParaRPr lang="de-DE" dirty="0">
              <a:solidFill>
                <a:srgbClr val="212121"/>
              </a:solidFill>
              <a:highlight>
                <a:srgbClr val="FFFFFF"/>
              </a:highlight>
            </a:endParaRP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Manpower from our side in September-October is needed. Gas expert from GSI ALICE group (</a:t>
            </a:r>
            <a:r>
              <a:rPr lang="en-US" dirty="0" err="1"/>
              <a:t>Chilo</a:t>
            </a:r>
            <a:r>
              <a:rPr lang="en-US" dirty="0"/>
              <a:t> </a:t>
            </a:r>
            <a:r>
              <a:rPr lang="en-US" dirty="0" err="1"/>
              <a:t>Garabatos</a:t>
            </a:r>
            <a:r>
              <a:rPr lang="en-US" dirty="0"/>
              <a:t>) will help.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ATEX risk assessment by external company at CERN – works but quite slow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ATEX risk assessment by external company at GSI – will be ordered soon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51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6027" y="422856"/>
            <a:ext cx="5584535" cy="492567"/>
          </a:xfrm>
        </p:spPr>
        <p:txBody>
          <a:bodyPr/>
          <a:lstStyle/>
          <a:p>
            <a:r>
              <a:rPr lang="de-DE" dirty="0"/>
              <a:t>TPC gas </a:t>
            </a:r>
            <a:r>
              <a:rPr lang="de-DE" dirty="0" err="1"/>
              <a:t>system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25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5" y="915423"/>
            <a:ext cx="6316036" cy="563722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283568" y="3604846"/>
            <a:ext cx="2876108" cy="107721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i="1" dirty="0" err="1"/>
              <a:t>Preliminary</a:t>
            </a:r>
            <a:endParaRPr lang="de-DE" sz="1600" i="1" dirty="0"/>
          </a:p>
          <a:p>
            <a:pPr algn="l"/>
            <a:endParaRPr lang="de-DE" sz="1600" i="1" dirty="0"/>
          </a:p>
          <a:p>
            <a:pPr algn="l"/>
            <a:r>
              <a:rPr lang="de-DE" sz="1600" i="1" dirty="0"/>
              <a:t>Design </a:t>
            </a:r>
            <a:r>
              <a:rPr lang="de-DE" sz="1600" i="1" dirty="0" err="1"/>
              <a:t>for</a:t>
            </a:r>
            <a:r>
              <a:rPr lang="de-DE" sz="1600" i="1" dirty="0"/>
              <a:t> CERN,</a:t>
            </a:r>
          </a:p>
          <a:p>
            <a:pPr algn="l"/>
            <a:r>
              <a:rPr lang="de-DE" sz="1600" i="1" dirty="0" err="1"/>
              <a:t>needs</a:t>
            </a:r>
            <a:r>
              <a:rPr lang="de-DE" sz="1600" i="1" dirty="0"/>
              <a:t> </a:t>
            </a:r>
            <a:r>
              <a:rPr lang="de-DE" sz="1600" i="1" dirty="0" err="1"/>
              <a:t>to</a:t>
            </a:r>
            <a:r>
              <a:rPr lang="de-DE" sz="1600" i="1" dirty="0"/>
              <a:t> </a:t>
            </a:r>
            <a:r>
              <a:rPr lang="de-DE" sz="1600" i="1" dirty="0" err="1"/>
              <a:t>be</a:t>
            </a:r>
            <a:r>
              <a:rPr lang="de-DE" sz="1600" i="1" dirty="0"/>
              <a:t> </a:t>
            </a:r>
            <a:r>
              <a:rPr lang="de-DE" sz="1600" i="1" dirty="0" err="1"/>
              <a:t>modified</a:t>
            </a:r>
            <a:r>
              <a:rPr lang="de-DE" sz="1600" i="1" dirty="0"/>
              <a:t> </a:t>
            </a:r>
            <a:r>
              <a:rPr lang="de-DE" sz="1600" i="1" dirty="0" err="1"/>
              <a:t>for</a:t>
            </a:r>
            <a:r>
              <a:rPr lang="de-DE" sz="1600" i="1" dirty="0"/>
              <a:t> HEC</a:t>
            </a:r>
          </a:p>
        </p:txBody>
      </p:sp>
    </p:spTree>
    <p:extLst>
      <p:ext uri="{BB962C8B-B14F-4D97-AF65-F5344CB8AC3E}">
        <p14:creationId xmlns:p14="http://schemas.microsoft.com/office/powerpoint/2010/main" val="2304637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72678" y="479665"/>
            <a:ext cx="5584535" cy="492567"/>
          </a:xfrm>
        </p:spPr>
        <p:txBody>
          <a:bodyPr/>
          <a:lstStyle/>
          <a:p>
            <a:r>
              <a:rPr lang="de-DE" dirty="0"/>
              <a:t>Plans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420459"/>
            <a:ext cx="8211834" cy="4728296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Transport of the pressure vessel/stainless steel rings to CERN –  mid August?</a:t>
            </a:r>
          </a:p>
          <a:p>
            <a:r>
              <a:rPr lang="en-GB" sz="2000" dirty="0"/>
              <a:t>Isolation screws – ready end of August</a:t>
            </a:r>
          </a:p>
          <a:p>
            <a:r>
              <a:rPr lang="en-GB" sz="2000" dirty="0"/>
              <a:t>Grids, anodes – ready in September?</a:t>
            </a:r>
          </a:p>
          <a:p>
            <a:r>
              <a:rPr lang="en-GB" sz="2000" dirty="0"/>
              <a:t>If mounting table and support table will be ready in September, TPC can be assembled in October</a:t>
            </a:r>
          </a:p>
          <a:p>
            <a:r>
              <a:rPr lang="en-GB" sz="2000" dirty="0"/>
              <a:t>Additional flanges with beam windows ready (tested for overpressure) in August-September</a:t>
            </a:r>
          </a:p>
          <a:p>
            <a:r>
              <a:rPr lang="en-GB" sz="2000" dirty="0"/>
              <a:t>100 kV units need to be finally designed and produced – September?</a:t>
            </a:r>
          </a:p>
          <a:p>
            <a:r>
              <a:rPr lang="en-GB" sz="2000" dirty="0"/>
              <a:t>Components for gas system will be ordered soon, complete delivery – end of September</a:t>
            </a:r>
          </a:p>
          <a:p>
            <a:r>
              <a:rPr lang="en-GB" sz="2000" dirty="0"/>
              <a:t>Gas system assembly – October? </a:t>
            </a:r>
          </a:p>
          <a:p>
            <a:r>
              <a:rPr lang="en-GB" sz="2000" dirty="0"/>
              <a:t>Final detector and gas system ready – beginning of 2025, measurement at CERN up to the end of 2025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485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5417" y="492114"/>
            <a:ext cx="5584535" cy="492567"/>
          </a:xfrm>
        </p:spPr>
        <p:txBody>
          <a:bodyPr/>
          <a:lstStyle/>
          <a:p>
            <a:r>
              <a:rPr lang="de-DE" dirty="0" err="1"/>
              <a:t>Middle</a:t>
            </a:r>
            <a:r>
              <a:rPr lang="de-DE" dirty="0"/>
              <a:t> </a:t>
            </a:r>
            <a:r>
              <a:rPr lang="de-DE" dirty="0" err="1"/>
              <a:t>flange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47645"/>
            <a:ext cx="7194441" cy="503569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E3C4FCA-BBEC-47EE-5FA8-8627A4648576}"/>
              </a:ext>
            </a:extLst>
          </p:cNvPr>
          <p:cNvSpPr txBox="1"/>
          <p:nvPr/>
        </p:nvSpPr>
        <p:spPr>
          <a:xfrm>
            <a:off x="94682" y="2417616"/>
            <a:ext cx="3120150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/>
              <a:t>10 smaller flanges welded</a:t>
            </a:r>
          </a:p>
          <a:p>
            <a:pPr algn="l"/>
            <a:r>
              <a:rPr lang="en-US" sz="1600" dirty="0"/>
              <a:t>Feedthroughs for HV, amplifiers,</a:t>
            </a:r>
          </a:p>
          <a:p>
            <a:pPr algn="l"/>
            <a:r>
              <a:rPr lang="en-US" sz="1600" dirty="0"/>
              <a:t>temperature sensor</a:t>
            </a:r>
          </a:p>
        </p:txBody>
      </p:sp>
    </p:spTree>
    <p:extLst>
      <p:ext uri="{BB962C8B-B14F-4D97-AF65-F5344CB8AC3E}">
        <p14:creationId xmlns:p14="http://schemas.microsoft.com/office/powerpoint/2010/main" val="1062673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89426" y="532619"/>
            <a:ext cx="5584535" cy="492567"/>
          </a:xfrm>
        </p:spPr>
        <p:txBody>
          <a:bodyPr/>
          <a:lstStyle/>
          <a:p>
            <a:r>
              <a:rPr lang="de-DE" dirty="0"/>
              <a:t>TPC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middle</a:t>
            </a:r>
            <a:r>
              <a:rPr lang="de-DE" dirty="0"/>
              <a:t> </a:t>
            </a:r>
            <a:r>
              <a:rPr lang="de-DE" dirty="0" err="1"/>
              <a:t>flange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5293562"/>
            <a:ext cx="8211834" cy="98770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Overpressure test (32 bar) on April 30 at the producer site in Denmark, report submitted</a:t>
            </a:r>
          </a:p>
          <a:p>
            <a:r>
              <a:rPr lang="en-US" dirty="0"/>
              <a:t>Volume change 6 / 990 liter</a:t>
            </a:r>
          </a:p>
          <a:p>
            <a:r>
              <a:rPr lang="en-US" dirty="0"/>
              <a:t>Circumstance change – 1.3 / 3188.3 mm</a:t>
            </a:r>
          </a:p>
          <a:p>
            <a:r>
              <a:rPr lang="en-US" dirty="0"/>
              <a:t>Plastic deformations, can be compared to the calculations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7" y="1705707"/>
            <a:ext cx="3345099" cy="223006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350" y="3004787"/>
            <a:ext cx="3207351" cy="213823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F3C3F2A-3EE0-2D05-5001-401676BDB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338" y="1346740"/>
            <a:ext cx="32128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5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34047" y="508280"/>
            <a:ext cx="5584535" cy="492567"/>
          </a:xfrm>
        </p:spPr>
        <p:txBody>
          <a:bodyPr/>
          <a:lstStyle/>
          <a:p>
            <a:r>
              <a:rPr lang="de-DE" dirty="0"/>
              <a:t>TPC </a:t>
            </a:r>
            <a:r>
              <a:rPr lang="de-DE" dirty="0" err="1"/>
              <a:t>vessel</a:t>
            </a:r>
            <a:r>
              <a:rPr lang="de-DE" dirty="0"/>
              <a:t> at GSI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649" y="1835920"/>
            <a:ext cx="3736549" cy="280241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3" y="1273849"/>
            <a:ext cx="3409256" cy="255694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96342" y="3884229"/>
            <a:ext cx="3459947" cy="259496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14696" y="5717969"/>
            <a:ext cx="126188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June 2024</a:t>
            </a:r>
          </a:p>
        </p:txBody>
      </p:sp>
    </p:spTree>
    <p:extLst>
      <p:ext uri="{BB962C8B-B14F-4D97-AF65-F5344CB8AC3E}">
        <p14:creationId xmlns:p14="http://schemas.microsoft.com/office/powerpoint/2010/main" val="331084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137031"/>
            <a:ext cx="5996164" cy="787557"/>
          </a:xfrm>
        </p:spPr>
        <p:txBody>
          <a:bodyPr>
            <a:normAutofit fontScale="90000"/>
          </a:bodyPr>
          <a:lstStyle/>
          <a:p>
            <a:r>
              <a:rPr lang="de-DE" dirty="0"/>
              <a:t>TPC </a:t>
            </a:r>
            <a:r>
              <a:rPr lang="de-DE" dirty="0" err="1"/>
              <a:t>vessel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middle</a:t>
            </a:r>
            <a:r>
              <a:rPr lang="de-DE" dirty="0"/>
              <a:t> </a:t>
            </a:r>
            <a:r>
              <a:rPr lang="de-DE" dirty="0" err="1"/>
              <a:t>flange</a:t>
            </a:r>
            <a:r>
              <a:rPr lang="de-DE" dirty="0"/>
              <a:t>, </a:t>
            </a:r>
            <a:r>
              <a:rPr lang="de-DE" dirty="0" err="1"/>
              <a:t>futher</a:t>
            </a:r>
            <a:r>
              <a:rPr lang="de-DE" dirty="0"/>
              <a:t> </a:t>
            </a:r>
            <a:r>
              <a:rPr lang="de-DE" dirty="0" err="1"/>
              <a:t>tests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4754" y="1811883"/>
            <a:ext cx="5398517" cy="3459687"/>
          </a:xfrm>
        </p:spPr>
        <p:txBody>
          <a:bodyPr>
            <a:normAutofit/>
          </a:bodyPr>
          <a:lstStyle/>
          <a:p>
            <a:r>
              <a:rPr lang="en-US" sz="1600" dirty="0"/>
              <a:t>TPC with middle flange delivered to GSI in May </a:t>
            </a:r>
          </a:p>
          <a:p>
            <a:r>
              <a:rPr lang="en-US" sz="1600" dirty="0"/>
              <a:t>All (18!) small flanges mounted</a:t>
            </a:r>
          </a:p>
          <a:p>
            <a:r>
              <a:rPr lang="en-US" sz="1600" dirty="0"/>
              <a:t>Optical inspection inside the vessel - done</a:t>
            </a:r>
          </a:p>
          <a:p>
            <a:r>
              <a:rPr lang="en-US" sz="1600" dirty="0"/>
              <a:t>Measurement of few sizes - done</a:t>
            </a:r>
          </a:p>
          <a:p>
            <a:r>
              <a:rPr lang="en-US" sz="1600" dirty="0"/>
              <a:t>Vacuum leak test of all flanges - done</a:t>
            </a:r>
          </a:p>
          <a:p>
            <a:r>
              <a:rPr lang="en-US" sz="1600" dirty="0"/>
              <a:t>Filling with gas (nitrogen), long-term pressure/temperature measurement</a:t>
            </a:r>
          </a:p>
          <a:p>
            <a:r>
              <a:rPr lang="en-US" sz="1600" dirty="0"/>
              <a:t>Leak tests completed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DD20267-55CF-CE6E-9A99-1C978A9B86B5}"/>
              </a:ext>
            </a:extLst>
          </p:cNvPr>
          <p:cNvSpPr txBox="1"/>
          <p:nvPr/>
        </p:nvSpPr>
        <p:spPr>
          <a:xfrm>
            <a:off x="520311" y="5327967"/>
            <a:ext cx="7267030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800" dirty="0"/>
              <a:t>Only way to get leak rate values – relevant for the safety and gas regulation system </a:t>
            </a:r>
          </a:p>
          <a:p>
            <a:pPr algn="l"/>
            <a:endParaRPr lang="de-DE" dirty="0"/>
          </a:p>
        </p:txBody>
      </p:sp>
      <p:pic>
        <p:nvPicPr>
          <p:cNvPr id="8" name="Grafik 7" descr="Ein Bild, das Maschine, Autoteile, Bautechnik, Gelände enthält.&#10;&#10;Automatisch generierte Beschreibung">
            <a:extLst>
              <a:ext uri="{FF2B5EF4-FFF2-40B4-BE49-F238E27FC236}">
                <a16:creationId xmlns:a16="http://schemas.microsoft.com/office/drawing/2014/main" id="{C87D3AA0-B878-7F36-AD8F-763087623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20994" y="2183027"/>
            <a:ext cx="3322593" cy="24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35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Leak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tests</a:t>
            </a:r>
            <a:r>
              <a:rPr lang="de-DE" dirty="0"/>
              <a:t> at GSI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4996" y="5319152"/>
            <a:ext cx="8211834" cy="1093501"/>
          </a:xfrm>
        </p:spPr>
        <p:txBody>
          <a:bodyPr>
            <a:normAutofit fontScale="85000" lnSpcReduction="20000"/>
          </a:bodyPr>
          <a:lstStyle/>
          <a:p>
            <a:r>
              <a:rPr lang="en-GB" sz="2000" dirty="0"/>
              <a:t>Standard helium leak checker </a:t>
            </a:r>
          </a:p>
          <a:p>
            <a:r>
              <a:rPr lang="en-GB" sz="2000" dirty="0"/>
              <a:t>No detectable leaks found all around the flanges</a:t>
            </a:r>
          </a:p>
          <a:p>
            <a:r>
              <a:rPr lang="en-GB" sz="2000" dirty="0"/>
              <a:t>Pressure sensors (same type as planned for the final system), PC with readout and logging software installed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6881" y="1396345"/>
            <a:ext cx="4702627" cy="352697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7721" y="1761756"/>
            <a:ext cx="3806042" cy="285453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779477" y="5319152"/>
            <a:ext cx="3231975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b="1" i="1" dirty="0"/>
              <a:t>Great </a:t>
            </a:r>
            <a:r>
              <a:rPr lang="de-DE" sz="1600" b="1" i="1" dirty="0" err="1"/>
              <a:t>help</a:t>
            </a:r>
            <a:r>
              <a:rPr lang="de-DE" sz="1600" b="1" i="1" dirty="0"/>
              <a:t> of Daniel </a:t>
            </a:r>
            <a:r>
              <a:rPr lang="de-DE" sz="1600" b="1" i="1" dirty="0" err="1"/>
              <a:t>and</a:t>
            </a:r>
            <a:r>
              <a:rPr lang="de-DE" sz="1600" b="1" i="1" dirty="0"/>
              <a:t> Sergei</a:t>
            </a:r>
          </a:p>
        </p:txBody>
      </p:sp>
    </p:spTree>
    <p:extLst>
      <p:ext uri="{BB962C8B-B14F-4D97-AF65-F5344CB8AC3E}">
        <p14:creationId xmlns:p14="http://schemas.microsoft.com/office/powerpoint/2010/main" val="753097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Leak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tests</a:t>
            </a:r>
            <a:r>
              <a:rPr lang="de-DE" dirty="0"/>
              <a:t> at GSI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0848" y="4772986"/>
            <a:ext cx="8211834" cy="142601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Two pressure/temperature sensors (precision 0.05% FS) are used, one measures inside, the other outside of the TPC</a:t>
            </a:r>
          </a:p>
          <a:p>
            <a:r>
              <a:rPr lang="en-GB" dirty="0"/>
              <a:t>TPC is filled with nitrogen at 3.5 bars</a:t>
            </a:r>
          </a:p>
          <a:p>
            <a:r>
              <a:rPr lang="en-GB" dirty="0"/>
              <a:t>Data (2 pressures, 2 temperatures) logged several days </a:t>
            </a:r>
          </a:p>
          <a:p>
            <a:r>
              <a:rPr lang="en-GB" dirty="0"/>
              <a:t>Important values for the gas system steering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2" y="1316802"/>
            <a:ext cx="4540326" cy="347473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000" y="1335359"/>
            <a:ext cx="4489020" cy="343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31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8583" y="532343"/>
            <a:ext cx="5584535" cy="492567"/>
          </a:xfrm>
        </p:spPr>
        <p:txBody>
          <a:bodyPr/>
          <a:lstStyle/>
          <a:p>
            <a:r>
              <a:rPr lang="de-DE" dirty="0" err="1"/>
              <a:t>Electrodes</a:t>
            </a:r>
            <a:r>
              <a:rPr lang="de-DE" dirty="0"/>
              <a:t> </a:t>
            </a:r>
            <a:r>
              <a:rPr lang="de-DE" dirty="0" err="1"/>
              <a:t>inside</a:t>
            </a:r>
            <a:r>
              <a:rPr lang="de-DE" dirty="0"/>
              <a:t> the TPC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6" y="5292969"/>
            <a:ext cx="6109716" cy="102779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Basis - latest drawings from the company and PNPI</a:t>
            </a:r>
          </a:p>
          <a:p>
            <a:r>
              <a:rPr lang="en-US" dirty="0"/>
              <a:t>Checked for problems, some modifications done</a:t>
            </a:r>
          </a:p>
          <a:p>
            <a:r>
              <a:rPr lang="en-US" dirty="0"/>
              <a:t>Construction drawings for the field shaping rings, grid and anode rings made</a:t>
            </a:r>
          </a:p>
          <a:p>
            <a:r>
              <a:rPr lang="en-US" dirty="0"/>
              <a:t>Drawings for the isolators made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70" y="1400907"/>
            <a:ext cx="3898774" cy="374833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569" y="1670638"/>
            <a:ext cx="2760860" cy="362233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DA85235-6114-154D-92FF-0D875067244A}"/>
              </a:ext>
            </a:extLst>
          </p:cNvPr>
          <p:cNvSpPr txBox="1"/>
          <p:nvPr/>
        </p:nvSpPr>
        <p:spPr>
          <a:xfrm>
            <a:off x="6245308" y="5838092"/>
            <a:ext cx="1733936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i="1" dirty="0"/>
              <a:t>O. </a:t>
            </a:r>
            <a:r>
              <a:rPr lang="de-DE" sz="1600" i="1" dirty="0" err="1"/>
              <a:t>Vasyliev</a:t>
            </a:r>
            <a:r>
              <a:rPr lang="de-DE" sz="1600" i="1" dirty="0"/>
              <a:t> / GSI</a:t>
            </a:r>
          </a:p>
        </p:txBody>
      </p:sp>
    </p:spTree>
    <p:extLst>
      <p:ext uri="{BB962C8B-B14F-4D97-AF65-F5344CB8AC3E}">
        <p14:creationId xmlns:p14="http://schemas.microsoft.com/office/powerpoint/2010/main" val="3874400358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6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2187FC39-6E23-A544-8598-51FCED494874}" vid="{08B53125-47F3-1D4E-B45D-09522840DC9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fair-gsi-folienmaster_2019_4zu3</Template>
  <TotalTime>2173</TotalTime>
  <Words>1400</Words>
  <Application>Microsoft Macintosh PowerPoint</Application>
  <PresentationFormat>Presentación en pantalla (4:3)</PresentationFormat>
  <Paragraphs>187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Calibri</vt:lpstr>
      <vt:lpstr>Symbol</vt:lpstr>
      <vt:lpstr>Wingdings</vt:lpstr>
      <vt:lpstr>fair-gsi-folienmaster_2016_onering</vt:lpstr>
      <vt:lpstr>Status of the Active Target TPC</vt:lpstr>
      <vt:lpstr>TPC pressure vessel</vt:lpstr>
      <vt:lpstr>Middle flange</vt:lpstr>
      <vt:lpstr>TPC with middle flange</vt:lpstr>
      <vt:lpstr>TPC vessel at GSI</vt:lpstr>
      <vt:lpstr>TPC vessel with middle flange, futher tests</vt:lpstr>
      <vt:lpstr>Leak and pressure tests at GSI</vt:lpstr>
      <vt:lpstr>Leak and pressure tests at GSI</vt:lpstr>
      <vt:lpstr>Electrodes inside the TPC</vt:lpstr>
      <vt:lpstr>Grid support ring</vt:lpstr>
      <vt:lpstr>Field correction ring</vt:lpstr>
      <vt:lpstr>Cathode ring</vt:lpstr>
      <vt:lpstr>Electrodes inside the TPC</vt:lpstr>
      <vt:lpstr>Electrodes inside the TPC </vt:lpstr>
      <vt:lpstr>TPC electrodes/isolators</vt:lpstr>
      <vt:lpstr>Calibration sources</vt:lpstr>
      <vt:lpstr>Middle flange</vt:lpstr>
      <vt:lpstr>TPC mounting table, support</vt:lpstr>
      <vt:lpstr>Amplifiers</vt:lpstr>
      <vt:lpstr>Power supply for the amplifiers</vt:lpstr>
      <vt:lpstr>TPC ACTAF2 setup at GSI</vt:lpstr>
      <vt:lpstr>TPC ACTAF2 setup at GSI</vt:lpstr>
      <vt:lpstr>TPC DAQ</vt:lpstr>
      <vt:lpstr>TPC gas system</vt:lpstr>
      <vt:lpstr>TPC gas system</vt:lpstr>
      <vt:lpstr>Plans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Kiselev, Oleg Dr.</dc:creator>
  <cp:lastModifiedBy>Beceiro Novo, Saul</cp:lastModifiedBy>
  <cp:revision>93</cp:revision>
  <dcterms:created xsi:type="dcterms:W3CDTF">2023-11-20T21:41:18Z</dcterms:created>
  <dcterms:modified xsi:type="dcterms:W3CDTF">2024-07-09T22:16:42Z</dcterms:modified>
</cp:coreProperties>
</file>