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00" r:id="rId2"/>
    <p:sldMasterId id="2147483719" r:id="rId3"/>
  </p:sldMasterIdLst>
  <p:notesMasterIdLst>
    <p:notesMasterId r:id="rId57"/>
  </p:notesMasterIdLst>
  <p:handoutMasterIdLst>
    <p:handoutMasterId r:id="rId58"/>
  </p:handoutMasterIdLst>
  <p:sldIdLst>
    <p:sldId id="538" r:id="rId4"/>
    <p:sldId id="1347" r:id="rId5"/>
    <p:sldId id="266" r:id="rId6"/>
    <p:sldId id="618" r:id="rId7"/>
    <p:sldId id="276" r:id="rId8"/>
    <p:sldId id="317" r:id="rId9"/>
    <p:sldId id="318" r:id="rId10"/>
    <p:sldId id="314" r:id="rId11"/>
    <p:sldId id="309" r:id="rId12"/>
    <p:sldId id="2195" r:id="rId13"/>
    <p:sldId id="262" r:id="rId14"/>
    <p:sldId id="989" r:id="rId15"/>
    <p:sldId id="310" r:id="rId16"/>
    <p:sldId id="621" r:id="rId17"/>
    <p:sldId id="287" r:id="rId18"/>
    <p:sldId id="622" r:id="rId19"/>
    <p:sldId id="2193" r:id="rId20"/>
    <p:sldId id="325" r:id="rId21"/>
    <p:sldId id="2183" r:id="rId22"/>
    <p:sldId id="2184" r:id="rId23"/>
    <p:sldId id="338" r:id="rId24"/>
    <p:sldId id="2191" r:id="rId25"/>
    <p:sldId id="2190" r:id="rId26"/>
    <p:sldId id="2187" r:id="rId27"/>
    <p:sldId id="2188" r:id="rId28"/>
    <p:sldId id="2189" r:id="rId29"/>
    <p:sldId id="302" r:id="rId30"/>
    <p:sldId id="306" r:id="rId31"/>
    <p:sldId id="2181" r:id="rId32"/>
    <p:sldId id="2182" r:id="rId33"/>
    <p:sldId id="530" r:id="rId34"/>
    <p:sldId id="444" r:id="rId35"/>
    <p:sldId id="2196" r:id="rId36"/>
    <p:sldId id="513" r:id="rId37"/>
    <p:sldId id="953" r:id="rId38"/>
    <p:sldId id="2192" r:id="rId39"/>
    <p:sldId id="312" r:id="rId40"/>
    <p:sldId id="1381" r:id="rId41"/>
    <p:sldId id="277" r:id="rId42"/>
    <p:sldId id="2170" r:id="rId43"/>
    <p:sldId id="646" r:id="rId44"/>
    <p:sldId id="2185" r:id="rId45"/>
    <p:sldId id="418" r:id="rId46"/>
    <p:sldId id="419" r:id="rId47"/>
    <p:sldId id="300" r:id="rId48"/>
    <p:sldId id="299" r:id="rId49"/>
    <p:sldId id="2186" r:id="rId50"/>
    <p:sldId id="619" r:id="rId51"/>
    <p:sldId id="1351" r:id="rId52"/>
    <p:sldId id="607" r:id="rId53"/>
    <p:sldId id="615" r:id="rId54"/>
    <p:sldId id="284" r:id="rId55"/>
    <p:sldId id="2180" r:id="rId56"/>
  </p:sldIdLst>
  <p:sldSz cx="12192000" cy="6858000"/>
  <p:notesSz cx="7104063" cy="10234613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D86"/>
    <a:srgbClr val="A8D987"/>
    <a:srgbClr val="FDBB63"/>
    <a:srgbClr val="FFFF66"/>
    <a:srgbClr val="009ED6"/>
    <a:srgbClr val="0099FF"/>
    <a:srgbClr val="0EC212"/>
    <a:srgbClr val="FF33CC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76" autoAdjust="0"/>
    <p:restoredTop sz="94655" autoAdjust="0"/>
  </p:normalViewPr>
  <p:slideViewPr>
    <p:cSldViewPr snapToGrid="0" snapToObjects="1">
      <p:cViewPr varScale="1">
        <p:scale>
          <a:sx n="162" d="100"/>
          <a:sy n="162" d="100"/>
        </p:scale>
        <p:origin x="618" y="1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cuments\Studia\FAIR\Branches\Dop&#322;ywy%20ciep&#322;a+podpory\Branches%20heat%20load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F9-4A8E-A827-C31E41BD90FD}"/>
                </c:ext>
              </c:extLst>
            </c:dLbl>
            <c:dLbl>
              <c:idx val="1"/>
              <c:layout>
                <c:manualLayout>
                  <c:x val="-7.2466216797560629E-2"/>
                  <c:y val="-3.24126507438247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9CAA908F-D801-4D69-B622-B2C1E8E2430D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CAA5193E-30C0-489E-AFB4-554239397903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calc'!$K$82:$K$83</c:f>
              <c:numCache>
                <c:formatCode>General</c:formatCode>
                <c:ptCount val="2"/>
                <c:pt idx="0">
                  <c:v>1.7649999999999999</c:v>
                </c:pt>
                <c:pt idx="1">
                  <c:v>8.0649999999999995</c:v>
                </c:pt>
              </c:numCache>
            </c:numRef>
          </c:xVal>
          <c:yVal>
            <c:numRef>
              <c:f>' dT calc'!$R$82:$R$83</c:f>
              <c:numCache>
                <c:formatCode>0.00</c:formatCode>
                <c:ptCount val="2"/>
                <c:pt idx="0">
                  <c:v>5.3029360298665305</c:v>
                </c:pt>
                <c:pt idx="1">
                  <c:v>5.3235718472849998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7F9-4A8E-A827-C31E41BD90FD}"/>
            </c:ext>
          </c:extLst>
        </c:ser>
        <c:ser>
          <c:idx val="1"/>
          <c:order val="1"/>
          <c:tx>
            <c:v>P1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4"/>
              <c:layout>
                <c:manualLayout>
                  <c:x val="8.7102177554438862E-4"/>
                  <c:y val="-1.294741548473633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F9576024-8313-40C0-B056-B1694DCCAA8D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54535F80-E9D4-49D2-9916-BDC2D5447C30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calc'!$K$84:$K$88</c:f>
              <c:numCache>
                <c:formatCode>General</c:formatCode>
                <c:ptCount val="5"/>
                <c:pt idx="0">
                  <c:v>1.46</c:v>
                </c:pt>
                <c:pt idx="1">
                  <c:v>4.5600000000000005</c:v>
                </c:pt>
                <c:pt idx="2">
                  <c:v>10.96</c:v>
                </c:pt>
                <c:pt idx="3">
                  <c:v>13.445</c:v>
                </c:pt>
                <c:pt idx="4">
                  <c:v>15.93</c:v>
                </c:pt>
              </c:numCache>
            </c:numRef>
          </c:xVal>
          <c:yVal>
            <c:numRef>
              <c:f>' dT calc'!$R$84:$R$88</c:f>
              <c:numCache>
                <c:formatCode>0.00</c:formatCode>
                <c:ptCount val="5"/>
                <c:pt idx="0">
                  <c:v>5.3024941527861476</c:v>
                </c:pt>
                <c:pt idx="1">
                  <c:v>5.3090747559339677</c:v>
                </c:pt>
                <c:pt idx="2">
                  <c:v>5.3268974025948408</c:v>
                </c:pt>
                <c:pt idx="3">
                  <c:v>5.3370823094665072</c:v>
                </c:pt>
                <c:pt idx="4">
                  <c:v>5.3570262584017145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7F9-4A8E-A827-C31E41BD90FD}"/>
            </c:ext>
          </c:extLst>
        </c:ser>
        <c:ser>
          <c:idx val="2"/>
          <c:order val="2"/>
          <c:tx>
            <c:v>P2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7"/>
              <c:layout>
                <c:manualLayout>
                  <c:x val="-6.0736738813212836E-2"/>
                  <c:y val="-1.776761173019866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DD1E5FA1-1540-4036-AB99-E3F7CD5EC8D6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B998859F-E8AE-4E58-B030-A64E155DD609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calc'!$K$89:$K$96</c:f>
              <c:numCache>
                <c:formatCode>General</c:formatCode>
                <c:ptCount val="8"/>
                <c:pt idx="0">
                  <c:v>1.64</c:v>
                </c:pt>
                <c:pt idx="1">
                  <c:v>4.665</c:v>
                </c:pt>
                <c:pt idx="2">
                  <c:v>8.9030000000000005</c:v>
                </c:pt>
                <c:pt idx="3">
                  <c:v>12.029</c:v>
                </c:pt>
                <c:pt idx="4">
                  <c:v>15.154999999999999</c:v>
                </c:pt>
                <c:pt idx="5">
                  <c:v>20.617999999999999</c:v>
                </c:pt>
                <c:pt idx="6">
                  <c:v>31.417999999999999</c:v>
                </c:pt>
                <c:pt idx="7">
                  <c:v>35.441000000000003</c:v>
                </c:pt>
              </c:numCache>
            </c:numRef>
          </c:xVal>
          <c:yVal>
            <c:numRef>
              <c:f>' dT calc'!$R$89:$R$96</c:f>
              <c:numCache>
                <c:formatCode>0.00</c:formatCode>
                <c:ptCount val="8"/>
                <c:pt idx="0">
                  <c:v>5.30047547921657</c:v>
                </c:pt>
                <c:pt idx="1">
                  <c:v>5.3013757012028231</c:v>
                </c:pt>
                <c:pt idx="2">
                  <c:v>5.3026705356522879</c:v>
                </c:pt>
                <c:pt idx="3">
                  <c:v>5.3036518114480389</c:v>
                </c:pt>
                <c:pt idx="4">
                  <c:v>5.3046610264029699</c:v>
                </c:pt>
                <c:pt idx="5">
                  <c:v>5.3064755653499338</c:v>
                </c:pt>
                <c:pt idx="6">
                  <c:v>5.3101631447157418</c:v>
                </c:pt>
                <c:pt idx="7">
                  <c:v>5.3115769697782378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7F9-4A8E-A827-C31E41BD90FD}"/>
            </c:ext>
          </c:extLst>
        </c:ser>
        <c:ser>
          <c:idx val="3"/>
          <c:order val="3"/>
          <c:tx>
            <c:v>M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15"/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FD0171AE-5B92-4C03-86E9-0A1DA08E5495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A908AA30-DCD4-48C3-B00B-CF0FE9ACE239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calc'!$K$97:$K$112</c:f>
              <c:numCache>
                <c:formatCode>General</c:formatCode>
                <c:ptCount val="16"/>
                <c:pt idx="0">
                  <c:v>36.266000000000005</c:v>
                </c:pt>
                <c:pt idx="1">
                  <c:v>38.772000000000006</c:v>
                </c:pt>
                <c:pt idx="2">
                  <c:v>41.278000000000006</c:v>
                </c:pt>
                <c:pt idx="3">
                  <c:v>46.131000000000007</c:v>
                </c:pt>
                <c:pt idx="4">
                  <c:v>55.731000000000009</c:v>
                </c:pt>
                <c:pt idx="5">
                  <c:v>61.010000000000005</c:v>
                </c:pt>
                <c:pt idx="6">
                  <c:v>64.369</c:v>
                </c:pt>
                <c:pt idx="7">
                  <c:v>67.727999999999994</c:v>
                </c:pt>
                <c:pt idx="8">
                  <c:v>73.006999999999991</c:v>
                </c:pt>
                <c:pt idx="9">
                  <c:v>83.806999999999988</c:v>
                </c:pt>
                <c:pt idx="10">
                  <c:v>87.572999999999993</c:v>
                </c:pt>
                <c:pt idx="11">
                  <c:v>90.922999999999988</c:v>
                </c:pt>
                <c:pt idx="12">
                  <c:v>94.12299999999999</c:v>
                </c:pt>
                <c:pt idx="13">
                  <c:v>99.606999999999985</c:v>
                </c:pt>
                <c:pt idx="14">
                  <c:v>110.40699999999998</c:v>
                </c:pt>
                <c:pt idx="15">
                  <c:v>112.33299999999998</c:v>
                </c:pt>
              </c:numCache>
            </c:numRef>
          </c:xVal>
          <c:yVal>
            <c:numRef>
              <c:f>' dT calc'!$R$97:$R$112</c:f>
              <c:numCache>
                <c:formatCode>0.00</c:formatCode>
                <c:ptCount val="16"/>
                <c:pt idx="0">
                  <c:v>5.3118665771800968</c:v>
                </c:pt>
                <c:pt idx="1">
                  <c:v>5.3127811456116065</c:v>
                </c:pt>
                <c:pt idx="2">
                  <c:v>5.3137330990687284</c:v>
                </c:pt>
                <c:pt idx="3">
                  <c:v>5.3156540885701338</c:v>
                </c:pt>
                <c:pt idx="4">
                  <c:v>5.3196135055712475</c:v>
                </c:pt>
                <c:pt idx="5">
                  <c:v>5.3218863425239498</c:v>
                </c:pt>
                <c:pt idx="6">
                  <c:v>5.3234020112028748</c:v>
                </c:pt>
                <c:pt idx="7">
                  <c:v>5.3249953088978721</c:v>
                </c:pt>
                <c:pt idx="8">
                  <c:v>5.3276330857896461</c:v>
                </c:pt>
                <c:pt idx="9">
                  <c:v>5.3333199138979399</c:v>
                </c:pt>
                <c:pt idx="10">
                  <c:v>5.3354178425716148</c:v>
                </c:pt>
                <c:pt idx="11">
                  <c:v>5.3374052190729229</c:v>
                </c:pt>
                <c:pt idx="12">
                  <c:v>5.3394363413311581</c:v>
                </c:pt>
                <c:pt idx="13">
                  <c:v>5.34317581458515</c:v>
                </c:pt>
                <c:pt idx="14">
                  <c:v>5.3511032505409801</c:v>
                </c:pt>
                <c:pt idx="15">
                  <c:v>5.3526385468088176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D7F9-4A8E-A827-C31E41BD90FD}"/>
            </c:ext>
          </c:extLst>
        </c:ser>
        <c:ser>
          <c:idx val="4"/>
          <c:order val="4"/>
          <c:tx>
            <c:v>R</c:v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74D00031-5EA6-4414-AD8E-05C2310E888D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F77BA67F-7606-4890-A8C7-FF14815E685E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calc'!$K$119:$K$128</c:f>
              <c:numCache>
                <c:formatCode>General</c:formatCode>
                <c:ptCount val="10"/>
                <c:pt idx="0">
                  <c:v>1.9259999999999999</c:v>
                </c:pt>
                <c:pt idx="1">
                  <c:v>4.4319999999999995</c:v>
                </c:pt>
                <c:pt idx="2">
                  <c:v>6.9379999999999988</c:v>
                </c:pt>
                <c:pt idx="3">
                  <c:v>11.790999999999999</c:v>
                </c:pt>
                <c:pt idx="4">
                  <c:v>21.390999999999998</c:v>
                </c:pt>
                <c:pt idx="5">
                  <c:v>26.669999999999998</c:v>
                </c:pt>
                <c:pt idx="6">
                  <c:v>30.028999999999996</c:v>
                </c:pt>
                <c:pt idx="7">
                  <c:v>33.387999999999998</c:v>
                </c:pt>
                <c:pt idx="8">
                  <c:v>38.667000000000002</c:v>
                </c:pt>
                <c:pt idx="9">
                  <c:v>51.267000000000003</c:v>
                </c:pt>
              </c:numCache>
            </c:numRef>
          </c:xVal>
          <c:yVal>
            <c:numRef>
              <c:f>' dT calc'!$R$119:$R$128</c:f>
              <c:numCache>
                <c:formatCode>0.00</c:formatCode>
                <c:ptCount val="10"/>
                <c:pt idx="0">
                  <c:v>5.3014698324299543</c:v>
                </c:pt>
                <c:pt idx="1">
                  <c:v>5.3035898311255725</c:v>
                </c:pt>
                <c:pt idx="2">
                  <c:v>5.3059678325180792</c:v>
                </c:pt>
                <c:pt idx="3">
                  <c:v>5.311204554411872</c:v>
                </c:pt>
                <c:pt idx="4">
                  <c:v>5.3231526668429616</c:v>
                </c:pt>
                <c:pt idx="5">
                  <c:v>5.3309325775236474</c:v>
                </c:pt>
                <c:pt idx="6">
                  <c:v>5.3370616462359406</c:v>
                </c:pt>
                <c:pt idx="7">
                  <c:v>5.3451531475687366</c:v>
                </c:pt>
                <c:pt idx="8">
                  <c:v>5.3638669087760054</c:v>
                </c:pt>
                <c:pt idx="9">
                  <c:v>5.4464394674363916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7F9-4A8E-A827-C31E41BD90FD}"/>
            </c:ext>
          </c:extLst>
        </c:ser>
        <c:ser>
          <c:idx val="5"/>
          <c:order val="5"/>
          <c:tx>
            <c:v>H</c:v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DE8D14EE-C78E-47BC-9884-292877025308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D777DCE0-2145-4E4B-B3B9-58C5357297F6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calc'!$K$114:$K$118</c:f>
              <c:numCache>
                <c:formatCode>General</c:formatCode>
                <c:ptCount val="5"/>
                <c:pt idx="0">
                  <c:v>2.4279999999999999</c:v>
                </c:pt>
                <c:pt idx="1">
                  <c:v>4.9339999999999993</c:v>
                </c:pt>
                <c:pt idx="2">
                  <c:v>7.4399999999999995</c:v>
                </c:pt>
                <c:pt idx="3">
                  <c:v>12.292999999999999</c:v>
                </c:pt>
                <c:pt idx="4">
                  <c:v>19.792999999999999</c:v>
                </c:pt>
              </c:numCache>
            </c:numRef>
          </c:xVal>
          <c:yVal>
            <c:numRef>
              <c:f>' dT calc'!$R$114:$R$118</c:f>
              <c:numCache>
                <c:formatCode>0.00</c:formatCode>
                <c:ptCount val="5"/>
                <c:pt idx="0">
                  <c:v>5.3035528144532096</c:v>
                </c:pt>
                <c:pt idx="1">
                  <c:v>5.3081122657510242</c:v>
                </c:pt>
                <c:pt idx="2">
                  <c:v>5.3141492127327021</c:v>
                </c:pt>
                <c:pt idx="3">
                  <c:v>5.3314132132362575</c:v>
                </c:pt>
                <c:pt idx="4">
                  <c:v>5.3822650374774623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7F9-4A8E-A827-C31E41BD90FD}"/>
            </c:ext>
          </c:extLst>
        </c:ser>
        <c:ser>
          <c:idx val="6"/>
          <c:order val="6"/>
          <c:tx>
            <c:v>L</c:v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12D99487-746A-49CB-8521-50D1B3B255A6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5341E569-6BB8-4384-ACC4-D27B95532D58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calc'!$K$130:$K$136</c:f>
              <c:numCache>
                <c:formatCode>General</c:formatCode>
                <c:ptCount val="7"/>
                <c:pt idx="0">
                  <c:v>5.9260000000000002</c:v>
                </c:pt>
                <c:pt idx="1">
                  <c:v>11.205</c:v>
                </c:pt>
                <c:pt idx="2">
                  <c:v>14.564</c:v>
                </c:pt>
                <c:pt idx="3">
                  <c:v>17.923000000000002</c:v>
                </c:pt>
                <c:pt idx="4">
                  <c:v>23.202000000000002</c:v>
                </c:pt>
                <c:pt idx="5">
                  <c:v>39.64</c:v>
                </c:pt>
                <c:pt idx="6">
                  <c:v>53.012</c:v>
                </c:pt>
              </c:numCache>
            </c:numRef>
          </c:xVal>
          <c:yVal>
            <c:numRef>
              <c:f>' dT calc'!$R$130:$R$136</c:f>
              <c:numCache>
                <c:formatCode>0.00</c:formatCode>
                <c:ptCount val="7"/>
                <c:pt idx="0">
                  <c:v>5.3009460942439794</c:v>
                </c:pt>
                <c:pt idx="1">
                  <c:v>5.3018149399050358</c:v>
                </c:pt>
                <c:pt idx="2">
                  <c:v>5.3023855934931232</c:v>
                </c:pt>
                <c:pt idx="3">
                  <c:v>5.3029753885569999</c:v>
                </c:pt>
                <c:pt idx="4">
                  <c:v>5.3039342876312263</c:v>
                </c:pt>
                <c:pt idx="5">
                  <c:v>5.3070220083635276</c:v>
                </c:pt>
                <c:pt idx="6">
                  <c:v>5.3720509436759913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D7F9-4A8E-A827-C31E41BD90FD}"/>
            </c:ext>
          </c:extLst>
        </c:ser>
        <c:ser>
          <c:idx val="7"/>
          <c:order val="7"/>
          <c:tx>
            <c:v>G</c:v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0.12073649085321621"/>
                  <c:y val="-3.412011392897663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0AF750D2-506C-48A0-94E4-0E8DB9E85CAB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FA30CEDD-27FA-4685-885D-B390896C4934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calc'!$K$145:$K$146</c:f>
              <c:numCache>
                <c:formatCode>General</c:formatCode>
                <c:ptCount val="2"/>
                <c:pt idx="0">
                  <c:v>1.9259999999999999</c:v>
                </c:pt>
                <c:pt idx="1">
                  <c:v>4.4210000000000003</c:v>
                </c:pt>
              </c:numCache>
            </c:numRef>
          </c:xVal>
          <c:yVal>
            <c:numRef>
              <c:f>' dT calc'!$R$145:$R$146</c:f>
              <c:numCache>
                <c:formatCode>0.00</c:formatCode>
                <c:ptCount val="2"/>
                <c:pt idx="0">
                  <c:v>5.302444251513287</c:v>
                </c:pt>
                <c:pt idx="1">
                  <c:v>5.3087408990794414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D7F9-4A8E-A827-C31E41BD90FD}"/>
            </c:ext>
          </c:extLst>
        </c:ser>
        <c:ser>
          <c:idx val="8"/>
          <c:order val="8"/>
          <c:tx>
            <c:v>E</c:v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dLbls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Branch </a:t>
                    </a:r>
                    <a:fld id="{7E244158-82C6-4A90-8BCC-682511372009}" type="SERIESNAME">
                      <a:rPr lang="en-US"/>
                      <a:pPr/>
                      <a:t>[DATENREIHENNAME]</a:t>
                    </a:fld>
                    <a:r>
                      <a:rPr lang="en-US" baseline="0"/>
                      <a:t>; </a:t>
                    </a:r>
                    <a:fld id="{00332D6F-B652-4391-B570-B193462145D0}" type="YVALUE">
                      <a:rPr lang="en-US" baseline="0"/>
                      <a:pPr/>
                      <a:t>[Y-WERT]</a:t>
                    </a:fld>
                    <a:r>
                      <a:rPr lang="en-US" baseline="0"/>
                      <a:t> K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D7F9-4A8E-A827-C31E41BD90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 dT calc'!$K$137:$K$144</c:f>
              <c:numCache>
                <c:formatCode>General</c:formatCode>
                <c:ptCount val="8"/>
                <c:pt idx="0">
                  <c:v>8.75</c:v>
                </c:pt>
                <c:pt idx="1">
                  <c:v>17.5</c:v>
                </c:pt>
                <c:pt idx="2">
                  <c:v>26.25</c:v>
                </c:pt>
                <c:pt idx="3">
                  <c:v>35</c:v>
                </c:pt>
                <c:pt idx="4">
                  <c:v>43.75</c:v>
                </c:pt>
                <c:pt idx="5">
                  <c:v>52.5</c:v>
                </c:pt>
                <c:pt idx="6">
                  <c:v>61.25</c:v>
                </c:pt>
                <c:pt idx="7">
                  <c:v>70</c:v>
                </c:pt>
              </c:numCache>
            </c:numRef>
          </c:xVal>
          <c:yVal>
            <c:numRef>
              <c:f>' dT calc'!$R$137:$R$144</c:f>
              <c:numCache>
                <c:formatCode>0.00</c:formatCode>
                <c:ptCount val="8"/>
                <c:pt idx="0">
                  <c:v>5.3043625561638423</c:v>
                </c:pt>
                <c:pt idx="1">
                  <c:v>5.3093180305733307</c:v>
                </c:pt>
                <c:pt idx="2">
                  <c:v>5.315058721871555</c:v>
                </c:pt>
                <c:pt idx="3">
                  <c:v>5.321889967544017</c:v>
                </c:pt>
                <c:pt idx="4">
                  <c:v>5.3303411796657514</c:v>
                </c:pt>
                <c:pt idx="5">
                  <c:v>5.3414587143451646</c:v>
                </c:pt>
                <c:pt idx="6">
                  <c:v>5.3578151847077757</c:v>
                </c:pt>
                <c:pt idx="7">
                  <c:v>5.3893961265032493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D7F9-4A8E-A827-C31E41BD90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1354687"/>
        <c:axId val="1591355935"/>
      </c:scatterChart>
      <c:valAx>
        <c:axId val="159135468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Distance</a:t>
                </a:r>
                <a:r>
                  <a:rPr lang="pl-PL" baseline="0"/>
                  <a:t> from supply, m</a:t>
                </a:r>
                <a:endParaRPr lang="pl-PL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91355935"/>
        <c:crosses val="autoZero"/>
        <c:crossBetween val="midCat"/>
      </c:valAx>
      <c:valAx>
        <c:axId val="15913559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Temperature, 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913546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005078450334863"/>
          <c:y val="8.1699878836600751E-2"/>
          <c:w val="0.22019169052814164"/>
          <c:h val="0.28845718879498017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B851660-0934-124D-A4B3-496C7F320307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8C828EF-C252-394A-93BF-1C478CFA0896}" type="datetimeFigureOut">
              <a:rPr lang="de-DE" smtClean="0"/>
              <a:t>08.07.2024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5326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1992">
              <a:defRPr/>
            </a:pPr>
            <a:fld id="{331E49FD-723B-46FD-B982-E0D8DA5C0576}" type="slidenum">
              <a:rPr lang="en-GB">
                <a:solidFill>
                  <a:prstClr val="black"/>
                </a:solidFill>
              </a:rPr>
              <a:pPr defTabSz="991992">
                <a:defRPr/>
              </a:pPr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13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Recent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at CERN </a:t>
            </a:r>
            <a:r>
              <a:rPr lang="de-DE" dirty="0" err="1"/>
              <a:t>and</a:t>
            </a:r>
            <a:r>
              <a:rPr lang="de-DE" dirty="0"/>
              <a:t> Jülich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2DB51CE-F297-45A5-B967-6B9841B16566}" type="slidenum">
              <a:rPr lang="de-DE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41</a:t>
            </a:fld>
            <a:endParaRPr lang="de-DE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4037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10407" y="4861441"/>
            <a:ext cx="5682877" cy="4605173"/>
          </a:xfrm>
          <a:prstGeom prst="rect">
            <a:avLst/>
          </a:prstGeom>
        </p:spPr>
        <p:txBody>
          <a:bodyPr/>
          <a:lstStyle/>
          <a:p>
            <a:endParaRPr lang="en-GB" sz="2200" spc="-1" dirty="0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4024144" y="9721270"/>
            <a:ext cx="3078054" cy="511328"/>
          </a:xfrm>
          <a:prstGeom prst="rect">
            <a:avLst/>
          </a:prstGeom>
          <a:noFill/>
          <a:ln>
            <a:noFill/>
          </a:ln>
        </p:spPr>
        <p:txBody>
          <a:bodyPr lIns="99075" tIns="49538" rIns="99075" bIns="49538" anchor="b"/>
          <a:lstStyle/>
          <a:p>
            <a:pPr algn="r" defTabSz="495376">
              <a:defRPr/>
            </a:pPr>
            <a:fld id="{B91B4E23-048C-4D7F-B3A8-38EEEE3DEF17}" type="slidenum">
              <a:rPr lang="en-GB" sz="1500" spc="-1">
                <a:solidFill>
                  <a:srgbClr val="000000"/>
                </a:solidFill>
                <a:latin typeface="Times New Roman"/>
              </a:rPr>
              <a:pPr algn="r" defTabSz="495376">
                <a:defRPr/>
              </a:pPr>
              <a:t>42</a:t>
            </a:fld>
            <a:endParaRPr lang="en-GB" sz="15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546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10407" y="4861441"/>
            <a:ext cx="5682877" cy="4605173"/>
          </a:xfrm>
          <a:prstGeom prst="rect">
            <a:avLst/>
          </a:prstGeom>
        </p:spPr>
        <p:txBody>
          <a:bodyPr/>
          <a:lstStyle/>
          <a:p>
            <a:endParaRPr lang="en-GB" sz="2200" spc="-1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4024144" y="9721270"/>
            <a:ext cx="3078054" cy="511328"/>
          </a:xfrm>
          <a:prstGeom prst="rect">
            <a:avLst/>
          </a:prstGeom>
          <a:noFill/>
          <a:ln>
            <a:noFill/>
          </a:ln>
        </p:spPr>
        <p:txBody>
          <a:bodyPr lIns="99075" tIns="49538" rIns="99075" bIns="49538" anchor="b"/>
          <a:lstStyle/>
          <a:p>
            <a:pPr algn="r" defTabSz="990752">
              <a:defRPr/>
            </a:pPr>
            <a:fld id="{B91B4E23-048C-4D7F-B3A8-38EEEE3DEF17}" type="slidenum">
              <a:rPr lang="en-GB" sz="1500" spc="-1">
                <a:solidFill>
                  <a:srgbClr val="000000"/>
                </a:solidFill>
                <a:latin typeface="Times New Roman"/>
              </a:rPr>
              <a:pPr algn="r" defTabSz="990752">
                <a:defRPr/>
              </a:pPr>
              <a:t>45</a:t>
            </a:fld>
            <a:endParaRPr lang="en-GB" sz="15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139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710407" y="4861441"/>
            <a:ext cx="5682877" cy="4605173"/>
          </a:xfrm>
          <a:prstGeom prst="rect">
            <a:avLst/>
          </a:prstGeom>
        </p:spPr>
        <p:txBody>
          <a:bodyPr/>
          <a:lstStyle/>
          <a:p>
            <a:endParaRPr lang="en-GB" sz="2200" spc="-1">
              <a:latin typeface="Arial"/>
            </a:endParaRPr>
          </a:p>
        </p:txBody>
      </p:sp>
      <p:sp>
        <p:nvSpPr>
          <p:cNvPr id="280" name="TextShape 3"/>
          <p:cNvSpPr txBox="1"/>
          <p:nvPr/>
        </p:nvSpPr>
        <p:spPr>
          <a:xfrm>
            <a:off x="4024144" y="9721270"/>
            <a:ext cx="3078054" cy="511328"/>
          </a:xfrm>
          <a:prstGeom prst="rect">
            <a:avLst/>
          </a:prstGeom>
          <a:noFill/>
          <a:ln>
            <a:noFill/>
          </a:ln>
        </p:spPr>
        <p:txBody>
          <a:bodyPr lIns="99075" tIns="49538" rIns="99075" bIns="49538" anchor="b"/>
          <a:lstStyle/>
          <a:p>
            <a:pPr algn="r" defTabSz="990752">
              <a:defRPr/>
            </a:pPr>
            <a:fld id="{B91B4E23-048C-4D7F-B3A8-38EEEE3DEF17}" type="slidenum">
              <a:rPr lang="en-GB" sz="1500" spc="-1">
                <a:solidFill>
                  <a:srgbClr val="000000"/>
                </a:solidFill>
                <a:latin typeface="Times New Roman"/>
              </a:rPr>
              <a:pPr algn="r" defTabSz="990752">
                <a:defRPr/>
              </a:pPr>
              <a:t>46</a:t>
            </a:fld>
            <a:endParaRPr lang="en-GB" sz="1500" spc="-1">
              <a:solidFill>
                <a:prstClr val="black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142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2022 there are several important additions in preparation, most notably the FOOT Si detector array, which is an intermediate solution but increasing the efficiency for two-proton detection in (p,2p) reactions to 20-30% running at rates up to 10kHz.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061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defTabSz="495376">
              <a:defRPr/>
            </a:pPr>
            <a:fld id="{768ABD5D-9D18-4EDA-BD36-0B7C4D731A8C}" type="slidenum">
              <a:rPr lang="de-DE">
                <a:solidFill>
                  <a:prstClr val="black"/>
                </a:solidFill>
                <a:latin typeface="Calibri"/>
              </a:rPr>
              <a:pPr defTabSz="495376">
                <a:defRPr/>
              </a:pPr>
              <a:t>48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0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73038" y="831850"/>
            <a:ext cx="7391401" cy="4157663"/>
          </a:xfrm>
          <a:ln/>
        </p:spPr>
      </p:sp>
      <p:sp>
        <p:nvSpPr>
          <p:cNvPr id="1007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514" y="5266001"/>
            <a:ext cx="5631258" cy="4989118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8339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064BCA-6CCF-4444-8245-850F8E68BF06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2267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algn="l">
              <a:defRPr/>
            </a:pPr>
            <a:r>
              <a:rPr lang="en-US" b="0" i="0">
                <a:solidFill>
                  <a:srgbClr val="D1D5DB"/>
                </a:solidFill>
                <a:latin typeface="Söhne"/>
              </a:rPr>
              <a:t>Here, one can observe the target area beamline enclosed from the top.</a:t>
            </a:r>
            <a:endParaRPr/>
          </a:p>
          <a:p>
            <a:pPr algn="l">
              <a:defRPr/>
            </a:pPr>
            <a:r>
              <a:rPr lang="en-US" b="0" i="0">
                <a:solidFill>
                  <a:srgbClr val="D1D5DB"/>
                </a:solidFill>
                <a:latin typeface="Söhne"/>
              </a:rPr>
              <a:t>The target area beamline is situated near the hot cell where plugs are periodically repaired, including target plugs and beam catcher plugs.</a:t>
            </a:r>
            <a:endParaRPr/>
          </a:p>
          <a:p>
            <a:pPr algn="l">
              <a:defRPr/>
            </a:pPr>
            <a:r>
              <a:rPr lang="en-US" b="0" i="0">
                <a:solidFill>
                  <a:srgbClr val="D1D5DB"/>
                </a:solidFill>
                <a:latin typeface="Söhne"/>
              </a:rPr>
              <a:t>A total of 21 plugs will be required depending on the phase of the facility's life cycle.</a:t>
            </a:r>
            <a:endParaRPr/>
          </a:p>
          <a:p>
            <a:pPr algn="l">
              <a:defRPr/>
            </a:pPr>
            <a:r>
              <a:rPr lang="en-US" b="0" i="0">
                <a:solidFill>
                  <a:srgbClr val="D1D5DB"/>
                </a:solidFill>
                <a:latin typeface="Söhne"/>
              </a:rPr>
              <a:t>To facilitate maintenance, storage of both fresh and activated plugs must be considered, given that the hot cell is in use.</a:t>
            </a:r>
            <a:endParaRPr/>
          </a:p>
          <a:p>
            <a:pPr algn="l">
              <a:defRPr/>
            </a:pPr>
            <a:r>
              <a:rPr lang="en-US" b="0" i="0">
                <a:solidFill>
                  <a:srgbClr val="D1D5DB"/>
                </a:solidFill>
                <a:latin typeface="Söhne"/>
              </a:rPr>
              <a:t>The plugs are activated and can reach a dose rate of up to 7 Sv/h.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DAE02386-BEE7-5D4D-B4E7-4BB579C47884}" type="slidenum">
              <a:rPr lang="de-DE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112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286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447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10407" y="4861441"/>
            <a:ext cx="5682877" cy="4605173"/>
          </a:xfrm>
          <a:prstGeom prst="rect">
            <a:avLst/>
          </a:prstGeom>
        </p:spPr>
        <p:txBody>
          <a:bodyPr/>
          <a:lstStyle/>
          <a:p>
            <a:endParaRPr lang="en-GB" sz="2200" spc="-1">
              <a:latin typeface="Arial"/>
            </a:endParaRPr>
          </a:p>
        </p:txBody>
      </p:sp>
      <p:sp>
        <p:nvSpPr>
          <p:cNvPr id="283" name="TextShape 3"/>
          <p:cNvSpPr txBox="1"/>
          <p:nvPr/>
        </p:nvSpPr>
        <p:spPr>
          <a:xfrm>
            <a:off x="4024144" y="9721270"/>
            <a:ext cx="3078054" cy="511328"/>
          </a:xfrm>
          <a:prstGeom prst="rect">
            <a:avLst/>
          </a:prstGeom>
          <a:noFill/>
          <a:ln>
            <a:noFill/>
          </a:ln>
        </p:spPr>
        <p:txBody>
          <a:bodyPr lIns="99075" tIns="49538" rIns="99075" bIns="49538" anchor="b"/>
          <a:lstStyle/>
          <a:p>
            <a:pPr algn="r">
              <a:lnSpc>
                <a:spcPct val="100000"/>
              </a:lnSpc>
            </a:pPr>
            <a:fld id="{F3E1BF08-7BC5-472D-ABCF-99A65BA78A93}" type="slidenum">
              <a:rPr lang="en-GB" sz="1500" spc="-1">
                <a:solidFill>
                  <a:srgbClr val="000000"/>
                </a:solidFill>
                <a:latin typeface="Times New Roman"/>
              </a:rPr>
              <a:t>20</a:t>
            </a:fld>
            <a:endParaRPr lang="en-GB" sz="1500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</p:sp>
      <p:sp>
        <p:nvSpPr>
          <p:cNvPr id="1791" name="PlaceHolder 2"/>
          <p:cNvSpPr>
            <a:spLocks noGrp="1"/>
          </p:cNvSpPr>
          <p:nvPr>
            <p:ph type="body"/>
          </p:nvPr>
        </p:nvSpPr>
        <p:spPr>
          <a:xfrm>
            <a:off x="710407" y="4861441"/>
            <a:ext cx="5682877" cy="4605173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GB" sz="2200" spc="-1">
              <a:latin typeface="Arial"/>
            </a:endParaRPr>
          </a:p>
        </p:txBody>
      </p:sp>
      <p:sp>
        <p:nvSpPr>
          <p:cNvPr id="1792" name="TextShape 3"/>
          <p:cNvSpPr txBox="1"/>
          <p:nvPr/>
        </p:nvSpPr>
        <p:spPr>
          <a:xfrm>
            <a:off x="4024144" y="9721270"/>
            <a:ext cx="3078054" cy="511328"/>
          </a:xfrm>
          <a:prstGeom prst="rect">
            <a:avLst/>
          </a:prstGeom>
          <a:noFill/>
          <a:ln>
            <a:noFill/>
          </a:ln>
        </p:spPr>
        <p:txBody>
          <a:bodyPr lIns="99075" tIns="49538" rIns="99075" bIns="49538" anchor="b">
            <a:noAutofit/>
          </a:bodyPr>
          <a:lstStyle/>
          <a:p>
            <a:pPr algn="r">
              <a:lnSpc>
                <a:spcPct val="100000"/>
              </a:lnSpc>
            </a:pPr>
            <a:fld id="{51216D5E-8027-47CE-960B-27317E3AB06B}" type="slidenum">
              <a:rPr lang="en-GB" sz="1500" spc="-1">
                <a:solidFill>
                  <a:srgbClr val="000000"/>
                </a:solidFill>
                <a:latin typeface="Times New Roman"/>
              </a:rPr>
              <a:t>21</a:t>
            </a:fld>
            <a:endParaRPr lang="en-GB" sz="1500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2251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19EA9-C753-BA4C-B842-52A599EE6A9F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72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19EA9-C753-BA4C-B842-52A599EE6A9F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690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74625" y="831850"/>
            <a:ext cx="7386638" cy="41560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91950D-2AB3-407E-97C3-031C67B4387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524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06" y="1212688"/>
            <a:ext cx="11236887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105839" y="1945695"/>
            <a:ext cx="11626893" cy="117333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2581735" y="2900076"/>
            <a:ext cx="5469467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4797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10000740" y="380138"/>
            <a:ext cx="530661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10825358" y="390509"/>
            <a:ext cx="907372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40084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907117" y="2527069"/>
            <a:ext cx="5469467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1" name="Freeform 2"/>
          <p:cNvSpPr>
            <a:spLocks noChangeArrowheads="1"/>
          </p:cNvSpPr>
          <p:nvPr userDrawn="1"/>
        </p:nvSpPr>
        <p:spPr bwMode="auto">
          <a:xfrm>
            <a:off x="-2448795" y="-190501"/>
            <a:ext cx="7745755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E78E23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35567" y="220485"/>
            <a:ext cx="3162333" cy="1251508"/>
          </a:xfrm>
        </p:spPr>
        <p:txBody>
          <a:bodyPr anchor="t"/>
          <a:lstStyle>
            <a:lvl1pPr algn="l">
              <a:defRPr sz="2395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10000740" y="380138"/>
            <a:ext cx="530661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10825358" y="390509"/>
            <a:ext cx="907372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323189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2458302" y="-190501"/>
            <a:ext cx="7745755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907117" y="2527069"/>
            <a:ext cx="5469467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35569" y="156542"/>
            <a:ext cx="3848280" cy="1251508"/>
          </a:xfrm>
        </p:spPr>
        <p:txBody>
          <a:bodyPr anchor="t"/>
          <a:lstStyle>
            <a:lvl1pPr algn="l">
              <a:defRPr sz="28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2207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ld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470395" y="-190501"/>
            <a:ext cx="8368101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10000740" y="380138"/>
            <a:ext cx="530661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10825358" y="390509"/>
            <a:ext cx="907372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935569" y="2527067"/>
            <a:ext cx="9178596" cy="3366444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23836" y="167199"/>
            <a:ext cx="3848280" cy="1251508"/>
          </a:xfrm>
        </p:spPr>
        <p:txBody>
          <a:bodyPr anchor="t"/>
          <a:lstStyle>
            <a:lvl1pPr algn="l">
              <a:defRPr sz="28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525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Inhal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Inhaltsplatzhalter 2"/>
          <p:cNvSpPr>
            <a:spLocks noGrp="1"/>
          </p:cNvSpPr>
          <p:nvPr>
            <p:ph idx="1"/>
          </p:nvPr>
        </p:nvSpPr>
        <p:spPr bwMode="auto">
          <a:xfrm>
            <a:off x="6920203" y="2086217"/>
            <a:ext cx="4870557" cy="413489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2pPr>
            <a:lvl3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3pPr>
            <a:lvl4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4pPr>
            <a:lvl5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 bwMode="auto">
          <a:xfrm>
            <a:off x="747406" y="4512530"/>
            <a:ext cx="4762735" cy="117333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54" name="Gruppierung 53"/>
          <p:cNvGrpSpPr>
            <a:grpSpLocks noChangeAspect="1"/>
          </p:cNvGrpSpPr>
          <p:nvPr userDrawn="1"/>
        </p:nvGrpSpPr>
        <p:grpSpPr bwMode="auto">
          <a:xfrm>
            <a:off x="11074573" y="141761"/>
            <a:ext cx="907372" cy="259200"/>
            <a:chOff x="2325688" y="5838825"/>
            <a:chExt cx="5446712" cy="1728788"/>
          </a:xfrm>
        </p:grpSpPr>
        <p:sp>
          <p:nvSpPr>
            <p:cNvPr id="55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8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9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0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1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2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3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4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4" name="Gruppierung 43"/>
          <p:cNvGrpSpPr>
            <a:grpSpLocks noChangeAspect="1"/>
          </p:cNvGrpSpPr>
          <p:nvPr userDrawn="1"/>
        </p:nvGrpSpPr>
        <p:grpSpPr bwMode="auto">
          <a:xfrm>
            <a:off x="10249955" y="131390"/>
            <a:ext cx="530661" cy="388799"/>
            <a:chOff x="2252663" y="7938"/>
            <a:chExt cx="5592762" cy="4552950"/>
          </a:xfrm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8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9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0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2024245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tat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Freeform 5"/>
          <p:cNvSpPr>
            <a:spLocks noChangeArrowheads="1"/>
          </p:cNvSpPr>
          <p:nvPr userDrawn="1"/>
        </p:nvSpPr>
        <p:spPr bwMode="auto">
          <a:xfrm>
            <a:off x="-506251" y="-625927"/>
            <a:ext cx="12707307" cy="7469867"/>
          </a:xfrm>
          <a:custGeom>
            <a:avLst/>
            <a:gdLst>
              <a:gd name="T0" fmla="*/ 0 w 7528"/>
              <a:gd name="T1" fmla="*/ 2714 h 4422"/>
              <a:gd name="T2" fmla="*/ 0 w 7528"/>
              <a:gd name="T3" fmla="*/ 2714 h 4422"/>
              <a:gd name="T4" fmla="*/ 0 w 7528"/>
              <a:gd name="T5" fmla="*/ 0 h 4422"/>
              <a:gd name="T6" fmla="*/ 7527 w 7528"/>
              <a:gd name="T7" fmla="*/ 0 h 4422"/>
              <a:gd name="T8" fmla="*/ 7527 w 7528"/>
              <a:gd name="T9" fmla="*/ 4421 h 4422"/>
              <a:gd name="T10" fmla="*/ 7060 w 7528"/>
              <a:gd name="T11" fmla="*/ 3463 h 4422"/>
              <a:gd name="T12" fmla="*/ 6638 w 7528"/>
              <a:gd name="T13" fmla="*/ 3178 h 4422"/>
              <a:gd name="T14" fmla="*/ 0 w 7528"/>
              <a:gd name="T15" fmla="*/ 2714 h 4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28" h="4422" extrusionOk="0">
                <a:moveTo>
                  <a:pt x="0" y="2714"/>
                </a:moveTo>
                <a:lnTo>
                  <a:pt x="0" y="2714"/>
                </a:lnTo>
                <a:cubicBezTo>
                  <a:pt x="0" y="0"/>
                  <a:pt x="0" y="0"/>
                  <a:pt x="0" y="0"/>
                </a:cubicBezTo>
                <a:cubicBezTo>
                  <a:pt x="7527" y="0"/>
                  <a:pt x="7527" y="0"/>
                  <a:pt x="7527" y="0"/>
                </a:cubicBezTo>
                <a:cubicBezTo>
                  <a:pt x="7527" y="4421"/>
                  <a:pt x="7527" y="4421"/>
                  <a:pt x="7527" y="4421"/>
                </a:cubicBezTo>
                <a:cubicBezTo>
                  <a:pt x="7060" y="3463"/>
                  <a:pt x="7060" y="3463"/>
                  <a:pt x="7060" y="3463"/>
                </a:cubicBezTo>
                <a:cubicBezTo>
                  <a:pt x="6981" y="3300"/>
                  <a:pt x="6820" y="3191"/>
                  <a:pt x="6638" y="3178"/>
                </a:cubicBezTo>
                <a:cubicBezTo>
                  <a:pt x="5884" y="3126"/>
                  <a:pt x="0" y="2714"/>
                  <a:pt x="0" y="2714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7" name="Gruppierung 6"/>
          <p:cNvGrpSpPr/>
          <p:nvPr userDrawn="1"/>
        </p:nvGrpSpPr>
        <p:grpSpPr bwMode="auto">
          <a:xfrm>
            <a:off x="10000740" y="380138"/>
            <a:ext cx="1731989" cy="388799"/>
            <a:chOff x="7500555" y="316780"/>
            <a:chExt cx="1298992" cy="32400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7500555" y="391454"/>
              <a:ext cx="98622" cy="190243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7800379" y="391793"/>
              <a:ext cx="98172" cy="194762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7750559" y="391341"/>
              <a:ext cx="21577" cy="190469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7619851" y="391002"/>
              <a:ext cx="109469" cy="191711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7734179" y="316780"/>
              <a:ext cx="54000" cy="54113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7689555" y="634002"/>
              <a:ext cx="113" cy="113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7585622" y="330562"/>
              <a:ext cx="138163" cy="310218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857543" y="365244"/>
              <a:ext cx="113" cy="113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7798346" y="334403"/>
              <a:ext cx="62812" cy="52079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8119018" y="422416"/>
              <a:ext cx="203901" cy="117620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8381431" y="422614"/>
              <a:ext cx="205488" cy="117818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8634721" y="422614"/>
              <a:ext cx="76364" cy="118612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8723183" y="422812"/>
              <a:ext cx="76364" cy="118612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8677167" y="325424"/>
              <a:ext cx="79934" cy="79934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8710886" y="422614"/>
              <a:ext cx="12298" cy="118612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529183" y="4631226"/>
            <a:ext cx="8062621" cy="2096980"/>
          </a:xfr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1pPr>
            <a:lvl2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2pPr>
            <a:lvl3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3pPr>
            <a:lvl4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4pPr>
            <a:lvl5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6036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Stat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" name="Freeform 5"/>
          <p:cNvSpPr>
            <a:spLocks noChangeArrowheads="1"/>
          </p:cNvSpPr>
          <p:nvPr userDrawn="1"/>
        </p:nvSpPr>
        <p:spPr bwMode="auto">
          <a:xfrm flipH="1">
            <a:off x="3" y="-625927"/>
            <a:ext cx="12707307" cy="7469867"/>
          </a:xfrm>
          <a:custGeom>
            <a:avLst/>
            <a:gdLst>
              <a:gd name="T0" fmla="*/ 0 w 7528"/>
              <a:gd name="T1" fmla="*/ 2714 h 4422"/>
              <a:gd name="T2" fmla="*/ 0 w 7528"/>
              <a:gd name="T3" fmla="*/ 2714 h 4422"/>
              <a:gd name="T4" fmla="*/ 0 w 7528"/>
              <a:gd name="T5" fmla="*/ 0 h 4422"/>
              <a:gd name="T6" fmla="*/ 7527 w 7528"/>
              <a:gd name="T7" fmla="*/ 0 h 4422"/>
              <a:gd name="T8" fmla="*/ 7527 w 7528"/>
              <a:gd name="T9" fmla="*/ 4421 h 4422"/>
              <a:gd name="T10" fmla="*/ 7060 w 7528"/>
              <a:gd name="T11" fmla="*/ 3463 h 4422"/>
              <a:gd name="T12" fmla="*/ 6638 w 7528"/>
              <a:gd name="T13" fmla="*/ 3178 h 4422"/>
              <a:gd name="T14" fmla="*/ 0 w 7528"/>
              <a:gd name="T15" fmla="*/ 2714 h 4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528" h="4422" extrusionOk="0">
                <a:moveTo>
                  <a:pt x="0" y="2714"/>
                </a:moveTo>
                <a:lnTo>
                  <a:pt x="0" y="2714"/>
                </a:lnTo>
                <a:cubicBezTo>
                  <a:pt x="0" y="0"/>
                  <a:pt x="0" y="0"/>
                  <a:pt x="0" y="0"/>
                </a:cubicBezTo>
                <a:cubicBezTo>
                  <a:pt x="7527" y="0"/>
                  <a:pt x="7527" y="0"/>
                  <a:pt x="7527" y="0"/>
                </a:cubicBezTo>
                <a:cubicBezTo>
                  <a:pt x="7527" y="4421"/>
                  <a:pt x="7527" y="4421"/>
                  <a:pt x="7527" y="4421"/>
                </a:cubicBezTo>
                <a:cubicBezTo>
                  <a:pt x="7060" y="3463"/>
                  <a:pt x="7060" y="3463"/>
                  <a:pt x="7060" y="3463"/>
                </a:cubicBezTo>
                <a:cubicBezTo>
                  <a:pt x="6981" y="3300"/>
                  <a:pt x="6820" y="3191"/>
                  <a:pt x="6638" y="3178"/>
                </a:cubicBezTo>
                <a:cubicBezTo>
                  <a:pt x="5884" y="3126"/>
                  <a:pt x="0" y="2714"/>
                  <a:pt x="0" y="2714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7" name="Gruppierung 6"/>
          <p:cNvGrpSpPr/>
          <p:nvPr userDrawn="1"/>
        </p:nvGrpSpPr>
        <p:grpSpPr bwMode="auto">
          <a:xfrm>
            <a:off x="10000740" y="380138"/>
            <a:ext cx="1731989" cy="388799"/>
            <a:chOff x="7500555" y="316780"/>
            <a:chExt cx="1298992" cy="32400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7500555" y="391454"/>
              <a:ext cx="98622" cy="190243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7800379" y="391793"/>
              <a:ext cx="98172" cy="194762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7750559" y="391341"/>
              <a:ext cx="21577" cy="190469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7619851" y="391002"/>
              <a:ext cx="109469" cy="191711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7734179" y="316780"/>
              <a:ext cx="54000" cy="54113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7689555" y="634002"/>
              <a:ext cx="113" cy="113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7585622" y="330562"/>
              <a:ext cx="138163" cy="310218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857543" y="365244"/>
              <a:ext cx="113" cy="113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7798346" y="334403"/>
              <a:ext cx="62812" cy="52079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8119018" y="422416"/>
              <a:ext cx="203901" cy="117620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8381431" y="422614"/>
              <a:ext cx="205488" cy="117818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8634721" y="422614"/>
              <a:ext cx="76364" cy="118612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8723183" y="422812"/>
              <a:ext cx="76364" cy="118612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8677167" y="325424"/>
              <a:ext cx="79934" cy="79934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8717035" y="365292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8710886" y="422614"/>
              <a:ext cx="12298" cy="118612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8717035" y="481920"/>
              <a:ext cx="198" cy="198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3903388" y="4631226"/>
            <a:ext cx="8062621" cy="2096980"/>
          </a:xfr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1pPr>
            <a:lvl2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2pPr>
            <a:lvl3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3pPr>
            <a:lvl4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4pPr>
            <a:lvl5pPr marL="0" indent="0" algn="ctr"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24" b="1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9126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>
          <a:xfrm>
            <a:off x="5497941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26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36" name="Gruppierung 35"/>
          <p:cNvGrpSpPr>
            <a:grpSpLocks noChangeAspect="1"/>
          </p:cNvGrpSpPr>
          <p:nvPr userDrawn="1"/>
        </p:nvGrpSpPr>
        <p:grpSpPr bwMode="auto">
          <a:xfrm>
            <a:off x="10000740" y="380138"/>
            <a:ext cx="530661" cy="388799"/>
            <a:chOff x="2252663" y="7938"/>
            <a:chExt cx="5592762" cy="4552950"/>
          </a:xfrm>
        </p:grpSpPr>
        <p:sp>
          <p:nvSpPr>
            <p:cNvPr id="3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9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0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1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2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3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4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5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7" name="Gruppierung 46"/>
          <p:cNvGrpSpPr>
            <a:grpSpLocks noChangeAspect="1"/>
          </p:cNvGrpSpPr>
          <p:nvPr userDrawn="1"/>
        </p:nvGrpSpPr>
        <p:grpSpPr bwMode="auto">
          <a:xfrm>
            <a:off x="10825358" y="390509"/>
            <a:ext cx="907372" cy="259200"/>
            <a:chOff x="2325688" y="5838825"/>
            <a:chExt cx="5446712" cy="1728788"/>
          </a:xfrm>
        </p:grpSpPr>
        <p:sp>
          <p:nvSpPr>
            <p:cNvPr id="48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9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0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4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5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1513495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Diapositiv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 bwMode="auto">
          <a:xfrm>
            <a:off x="1524679" y="1122397"/>
            <a:ext cx="9142643" cy="2387937"/>
          </a:xfrm>
        </p:spPr>
        <p:txBody>
          <a:bodyPr anchor="b"/>
          <a:lstStyle>
            <a:lvl1pPr algn="ctr">
              <a:defRPr sz="5133"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 bwMode="auto">
          <a:xfrm>
            <a:off x="1524679" y="3601427"/>
            <a:ext cx="9142643" cy="1655940"/>
          </a:xfrm>
        </p:spPr>
        <p:txBody>
          <a:bodyPr/>
          <a:lstStyle>
            <a:lvl1pPr marL="0" indent="0" algn="ctr">
              <a:buNone/>
              <a:defRPr sz="2053"/>
            </a:lvl1pPr>
            <a:lvl2pPr marL="391135" indent="0" algn="ctr">
              <a:buNone/>
              <a:defRPr sz="1711"/>
            </a:lvl2pPr>
            <a:lvl3pPr marL="782269" indent="0" algn="ctr">
              <a:buNone/>
              <a:defRPr sz="1540"/>
            </a:lvl3pPr>
            <a:lvl4pPr marL="1173404" indent="0" algn="ctr">
              <a:buNone/>
              <a:defRPr sz="1369"/>
            </a:lvl4pPr>
            <a:lvl5pPr marL="1564538" indent="0" algn="ctr">
              <a:buNone/>
              <a:defRPr sz="1369"/>
            </a:lvl5pPr>
            <a:lvl6pPr marL="1955673" indent="0" algn="ctr">
              <a:buNone/>
              <a:defRPr sz="1369"/>
            </a:lvl6pPr>
            <a:lvl7pPr marL="2346808" indent="0" algn="ctr">
              <a:buNone/>
              <a:defRPr sz="1369"/>
            </a:lvl7pPr>
            <a:lvl8pPr marL="2737942" indent="0" algn="ctr">
              <a:buNone/>
              <a:defRPr sz="1369"/>
            </a:lvl8pPr>
            <a:lvl9pPr marL="3129077" indent="0" algn="ctr">
              <a:buNone/>
              <a:defRPr sz="1369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162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89218" y="6607176"/>
            <a:ext cx="971549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2025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1" y="271336"/>
            <a:ext cx="7446047" cy="78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59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2458302" y="-190501"/>
            <a:ext cx="7745755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grpSp>
        <p:nvGrpSpPr>
          <p:cNvPr id="15" name="Gruppierung 14"/>
          <p:cNvGrpSpPr>
            <a:grpSpLocks noChangeAspect="1"/>
          </p:cNvGrpSpPr>
          <p:nvPr/>
        </p:nvGrpSpPr>
        <p:grpSpPr bwMode="auto">
          <a:xfrm>
            <a:off x="10000740" y="380138"/>
            <a:ext cx="530661" cy="388799"/>
            <a:chOff x="2252663" y="7938"/>
            <a:chExt cx="5592762" cy="4552950"/>
          </a:xfrm>
        </p:grpSpPr>
        <p:sp>
          <p:nvSpPr>
            <p:cNvPr id="27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3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4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16" name="Gruppierung 15"/>
          <p:cNvGrpSpPr>
            <a:grpSpLocks noChangeAspect="1"/>
          </p:cNvGrpSpPr>
          <p:nvPr/>
        </p:nvGrpSpPr>
        <p:grpSpPr bwMode="auto">
          <a:xfrm>
            <a:off x="10825358" y="390509"/>
            <a:ext cx="907372" cy="259200"/>
            <a:chOff x="2325688" y="5838825"/>
            <a:chExt cx="5446712" cy="1728788"/>
          </a:xfrm>
        </p:grpSpPr>
        <p:sp>
          <p:nvSpPr>
            <p:cNvPr id="17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2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3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907117" y="2527069"/>
            <a:ext cx="5469467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35569" y="156542"/>
            <a:ext cx="3848280" cy="1251508"/>
          </a:xfrm>
        </p:spPr>
        <p:txBody>
          <a:bodyPr anchor="t"/>
          <a:lstStyle>
            <a:lvl1pPr algn="l">
              <a:defRPr sz="28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82923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89218" y="6607176"/>
            <a:ext cx="971549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0673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Großes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Freeform 2"/>
          <p:cNvSpPr>
            <a:spLocks noChangeArrowheads="1"/>
          </p:cNvSpPr>
          <p:nvPr userDrawn="1"/>
        </p:nvSpPr>
        <p:spPr bwMode="auto">
          <a:xfrm>
            <a:off x="-2458302" y="-190501"/>
            <a:ext cx="7745755" cy="194232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/>
          </a:p>
        </p:txBody>
      </p:sp>
      <p:sp>
        <p:nvSpPr>
          <p:cNvPr id="3" name="Inhaltsplatzhalter 2"/>
          <p:cNvSpPr>
            <a:spLocks noGrp="1"/>
          </p:cNvSpPr>
          <p:nvPr userDrawn="1">
            <p:ph idx="1"/>
          </p:nvPr>
        </p:nvSpPr>
        <p:spPr bwMode="auto">
          <a:xfrm>
            <a:off x="1907117" y="2527069"/>
            <a:ext cx="5469467" cy="209698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2pPr>
            <a:lvl3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3pPr>
            <a:lvl4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4pPr>
            <a:lvl5pPr marL="396213" indent="-216116" algn="l"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Symbol"/>
              <a:buChar char="-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7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935569" y="156542"/>
            <a:ext cx="3848280" cy="1251508"/>
          </a:xfrm>
        </p:spPr>
        <p:txBody>
          <a:bodyPr anchor="t"/>
          <a:lstStyle>
            <a:lvl1pPr algn="l">
              <a:defRPr sz="2823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2076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2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35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Fußzeilenplatzhalter 7">
            <a:extLst>
              <a:ext uri="{FF2B5EF4-FFF2-40B4-BE49-F238E27FC236}">
                <a16:creationId xmlns:a16="http://schemas.microsoft.com/office/drawing/2014/main" id="{46617C30-F7AE-734D-B72E-02147EB86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50937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2591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23360" y="-132000"/>
            <a:ext cx="8170560" cy="1667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60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2320" y="1604640"/>
            <a:ext cx="53544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Fußzeilenplatzhalter 7">
            <a:extLst>
              <a:ext uri="{FF2B5EF4-FFF2-40B4-BE49-F238E27FC236}">
                <a16:creationId xmlns:a16="http://schemas.microsoft.com/office/drawing/2014/main" id="{80BEC743-6D0D-4943-A416-0AACAAE071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50937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4555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00802" y="211201"/>
            <a:ext cx="8095055" cy="935045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7" name="Fußzeilenplatzhalter 7">
            <a:extLst>
              <a:ext uri="{FF2B5EF4-FFF2-40B4-BE49-F238E27FC236}">
                <a16:creationId xmlns:a16="http://schemas.microsoft.com/office/drawing/2014/main" id="{83FF47C8-6C86-5546-BC15-F3A62C3D0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50937" y="6560612"/>
            <a:ext cx="4182132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68222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BAD649B-0CA5-5745-AC6A-2463BE00EB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03" y="1212688"/>
            <a:ext cx="11373360" cy="53577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244364"/>
            <a:ext cx="8810021" cy="77986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0242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Titelplatzhalter 1"/>
          <p:cNvSpPr txBox="1">
            <a:spLocks/>
          </p:cNvSpPr>
          <p:nvPr userDrawn="1"/>
        </p:nvSpPr>
        <p:spPr>
          <a:xfrm>
            <a:off x="563420" y="270001"/>
            <a:ext cx="771371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2400"/>
              <a:t>Mastertitelformat bearbeiten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30672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3420" y="259791"/>
            <a:ext cx="8323123" cy="78755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45300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0" y="259791"/>
            <a:ext cx="8323123" cy="78755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01582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0" y="259791"/>
            <a:ext cx="8323123" cy="78755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059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9465331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017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383040" y="1125360"/>
            <a:ext cx="11473920" cy="5256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21692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11473920" cy="5256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1935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5599200" cy="5256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6262560" y="1125360"/>
            <a:ext cx="5599200" cy="5256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395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106096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383040" y="225360"/>
            <a:ext cx="11473920" cy="227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488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62560" y="1125360"/>
            <a:ext cx="5599200" cy="5256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383040" y="387108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86639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5599200" cy="52560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62560" y="112536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6262560" y="387108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2869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262560" y="112536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383040" y="3871080"/>
            <a:ext cx="1147392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9743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1147392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383040" y="3871080"/>
            <a:ext cx="1147392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2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9465331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14134" y="6560612"/>
            <a:ext cx="64511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6262560" y="112536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383040" y="387108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 type="body"/>
          </p:nvPr>
        </p:nvSpPr>
        <p:spPr>
          <a:xfrm>
            <a:off x="6262560" y="3871080"/>
            <a:ext cx="559920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496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383040" y="1125360"/>
            <a:ext cx="369408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262400" y="1125360"/>
            <a:ext cx="369408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8141760" y="1125360"/>
            <a:ext cx="369408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383040" y="3871080"/>
            <a:ext cx="369408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 type="body"/>
          </p:nvPr>
        </p:nvSpPr>
        <p:spPr>
          <a:xfrm>
            <a:off x="4262400" y="3871080"/>
            <a:ext cx="369408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 type="body"/>
          </p:nvPr>
        </p:nvSpPr>
        <p:spPr>
          <a:xfrm>
            <a:off x="8141760" y="3871080"/>
            <a:ext cx="3694080" cy="2507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2400" b="0" strike="noStrike" spc="-1">
              <a:solidFill>
                <a:srgbClr val="00599D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488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563420" y="259791"/>
            <a:ext cx="8323123" cy="787557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75229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8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hal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Inhaltsplatzhalter 2"/>
          <p:cNvSpPr>
            <a:spLocks noGrp="1"/>
          </p:cNvSpPr>
          <p:nvPr>
            <p:ph idx="1"/>
          </p:nvPr>
        </p:nvSpPr>
        <p:spPr bwMode="auto">
          <a:xfrm>
            <a:off x="6920203" y="2086217"/>
            <a:ext cx="4870557" cy="4134890"/>
          </a:xfrm>
        </p:spPr>
        <p:txBody>
          <a:bodyPr anchor="t"/>
          <a:lstStyle>
            <a:lvl1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1pPr>
            <a:lvl2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2pPr>
            <a:lvl3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3pPr>
            <a:lvl4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4pPr>
            <a:lvl5pPr marL="180097" indent="-180097" algn="l">
              <a:spcBef>
                <a:spcPts val="500"/>
              </a:spcBef>
              <a:buClr>
                <a:schemeClr val="tx2"/>
              </a:buClr>
              <a:buFont typeface="Arial"/>
              <a:buChar char="•"/>
              <a:defRPr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43" name="Titel 1"/>
          <p:cNvSpPr>
            <a:spLocks noGrp="1"/>
          </p:cNvSpPr>
          <p:nvPr>
            <p:ph type="title"/>
          </p:nvPr>
        </p:nvSpPr>
        <p:spPr bwMode="auto">
          <a:xfrm>
            <a:off x="747406" y="4512530"/>
            <a:ext cx="4762735" cy="1173337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 bwMode="auto">
          <a:xfrm>
            <a:off x="4902563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 bwMode="auto">
          <a:xfrm>
            <a:off x="9734953" y="6437995"/>
            <a:ext cx="1778011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29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56230" y="6437995"/>
            <a:ext cx="3179233" cy="365125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grpSp>
        <p:nvGrpSpPr>
          <p:cNvPr id="54" name="Gruppierung 53"/>
          <p:cNvGrpSpPr>
            <a:grpSpLocks noChangeAspect="1"/>
          </p:cNvGrpSpPr>
          <p:nvPr userDrawn="1"/>
        </p:nvGrpSpPr>
        <p:grpSpPr bwMode="auto">
          <a:xfrm>
            <a:off x="11074573" y="141761"/>
            <a:ext cx="907372" cy="259200"/>
            <a:chOff x="2325688" y="5838825"/>
            <a:chExt cx="5446712" cy="1728788"/>
          </a:xfrm>
        </p:grpSpPr>
        <p:sp>
          <p:nvSpPr>
            <p:cNvPr id="55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8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9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0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1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2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3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64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4" name="Gruppierung 43"/>
          <p:cNvGrpSpPr>
            <a:grpSpLocks noChangeAspect="1"/>
          </p:cNvGrpSpPr>
          <p:nvPr userDrawn="1"/>
        </p:nvGrpSpPr>
        <p:grpSpPr bwMode="auto">
          <a:xfrm>
            <a:off x="10249955" y="131390"/>
            <a:ext cx="530661" cy="388799"/>
            <a:chOff x="2252663" y="7938"/>
            <a:chExt cx="5592762" cy="4552950"/>
          </a:xfrm>
        </p:grpSpPr>
        <p:sp>
          <p:nvSpPr>
            <p:cNvPr id="45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7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8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9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0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2408835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1089218" y="6607176"/>
            <a:ext cx="971549" cy="250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082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Freeform 1"/>
          <p:cNvSpPr>
            <a:spLocks noChangeArrowheads="1"/>
          </p:cNvSpPr>
          <p:nvPr userDrawn="1"/>
        </p:nvSpPr>
        <p:spPr bwMode="auto">
          <a:xfrm>
            <a:off x="-261990" y="-158903"/>
            <a:ext cx="12659132" cy="5003049"/>
          </a:xfrm>
          <a:custGeom>
            <a:avLst/>
            <a:gdLst>
              <a:gd name="T0" fmla="*/ 0 w 7460"/>
              <a:gd name="T1" fmla="*/ 3276 h 3277"/>
              <a:gd name="T2" fmla="*/ 0 w 7460"/>
              <a:gd name="T3" fmla="*/ 3276 h 3277"/>
              <a:gd name="T4" fmla="*/ 0 w 7460"/>
              <a:gd name="T5" fmla="*/ 0 h 3277"/>
              <a:gd name="T6" fmla="*/ 7459 w 7460"/>
              <a:gd name="T7" fmla="*/ 0 h 3277"/>
              <a:gd name="T8" fmla="*/ 7459 w 7460"/>
              <a:gd name="T9" fmla="*/ 541 h 3277"/>
              <a:gd name="T10" fmla="*/ 6465 w 7460"/>
              <a:gd name="T11" fmla="*/ 2577 h 3277"/>
              <a:gd name="T12" fmla="*/ 6057 w 7460"/>
              <a:gd name="T13" fmla="*/ 2853 h 3277"/>
              <a:gd name="T14" fmla="*/ 0 w 7460"/>
              <a:gd name="T15" fmla="*/ 3276 h 3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60" h="3277" extrusionOk="0">
                <a:moveTo>
                  <a:pt x="0" y="3276"/>
                </a:moveTo>
                <a:lnTo>
                  <a:pt x="0" y="3276"/>
                </a:lnTo>
                <a:cubicBezTo>
                  <a:pt x="0" y="0"/>
                  <a:pt x="0" y="0"/>
                  <a:pt x="0" y="0"/>
                </a:cubicBezTo>
                <a:cubicBezTo>
                  <a:pt x="7459" y="0"/>
                  <a:pt x="7459" y="0"/>
                  <a:pt x="7459" y="0"/>
                </a:cubicBezTo>
                <a:cubicBezTo>
                  <a:pt x="7459" y="541"/>
                  <a:pt x="7459" y="541"/>
                  <a:pt x="7459" y="541"/>
                </a:cubicBezTo>
                <a:cubicBezTo>
                  <a:pt x="6465" y="2577"/>
                  <a:pt x="6465" y="2577"/>
                  <a:pt x="6465" y="2577"/>
                </a:cubicBezTo>
                <a:cubicBezTo>
                  <a:pt x="6388" y="2736"/>
                  <a:pt x="6233" y="2840"/>
                  <a:pt x="6057" y="2853"/>
                </a:cubicBezTo>
                <a:cubicBezTo>
                  <a:pt x="5329" y="2904"/>
                  <a:pt x="0" y="3276"/>
                  <a:pt x="0" y="3276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>
              <a:ln>
                <a:noFill/>
              </a:ln>
              <a:noFill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931333" y="4903791"/>
            <a:ext cx="10363200" cy="747123"/>
          </a:xfrm>
        </p:spPr>
        <p:txBody>
          <a:bodyPr lIns="0" tIns="0" bIns="0" anchor="t">
            <a:normAutofit/>
          </a:bodyPr>
          <a:lstStyle>
            <a:lvl1pPr algn="ctr">
              <a:defRPr sz="3508" b="1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931333" y="5650911"/>
            <a:ext cx="10363200" cy="1752600"/>
          </a:xfrm>
        </p:spPr>
        <p:txBody>
          <a:bodyPr lIns="0" tIns="0" bIns="0" anchor="t"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9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7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46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21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9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/>
          </a:p>
        </p:txBody>
      </p:sp>
      <p:grpSp>
        <p:nvGrpSpPr>
          <p:cNvPr id="12" name="Gruppierung 11"/>
          <p:cNvGrpSpPr/>
          <p:nvPr userDrawn="1"/>
        </p:nvGrpSpPr>
        <p:grpSpPr bwMode="auto">
          <a:xfrm>
            <a:off x="9314129" y="205485"/>
            <a:ext cx="762760" cy="558853"/>
            <a:chOff x="4584700" y="191811"/>
            <a:chExt cx="572070" cy="465711"/>
          </a:xfrm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4584700" y="299146"/>
              <a:ext cx="141758" cy="273449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5015660" y="299633"/>
              <a:ext cx="141110" cy="279946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4944050" y="298983"/>
              <a:ext cx="31014" cy="273774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4756174" y="298497"/>
              <a:ext cx="157348" cy="275560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7" name="Freeform 5"/>
            <p:cNvSpPr>
              <a:spLocks noChangeArrowheads="1"/>
            </p:cNvSpPr>
            <p:nvPr/>
          </p:nvSpPr>
          <p:spPr bwMode="auto">
            <a:xfrm>
              <a:off x="4920506" y="191811"/>
              <a:ext cx="77617" cy="77779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8" name="Freeform 6"/>
            <p:cNvSpPr>
              <a:spLocks noChangeArrowheads="1"/>
            </p:cNvSpPr>
            <p:nvPr/>
          </p:nvSpPr>
          <p:spPr bwMode="auto">
            <a:xfrm>
              <a:off x="4856364" y="647778"/>
              <a:ext cx="163" cy="163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19" name="Freeform 7"/>
            <p:cNvSpPr>
              <a:spLocks noChangeArrowheads="1"/>
            </p:cNvSpPr>
            <p:nvPr/>
          </p:nvSpPr>
          <p:spPr bwMode="auto">
            <a:xfrm>
              <a:off x="4706974" y="211623"/>
              <a:ext cx="198592" cy="445899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0" name="Freeform 8"/>
            <p:cNvSpPr>
              <a:spLocks noChangeArrowheads="1"/>
            </p:cNvSpPr>
            <p:nvPr/>
          </p:nvSpPr>
          <p:spPr bwMode="auto">
            <a:xfrm>
              <a:off x="5097827" y="261473"/>
              <a:ext cx="163" cy="163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1" name="Freeform 9"/>
            <p:cNvSpPr>
              <a:spLocks noChangeArrowheads="1"/>
            </p:cNvSpPr>
            <p:nvPr/>
          </p:nvSpPr>
          <p:spPr bwMode="auto">
            <a:xfrm>
              <a:off x="5012736" y="217144"/>
              <a:ext cx="90284" cy="7485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22" name="Gruppierung 21"/>
          <p:cNvGrpSpPr/>
          <p:nvPr userDrawn="1"/>
        </p:nvGrpSpPr>
        <p:grpSpPr bwMode="auto">
          <a:xfrm>
            <a:off x="10495371" y="234684"/>
            <a:ext cx="1304196" cy="372569"/>
            <a:chOff x="5408462" y="269430"/>
            <a:chExt cx="978147" cy="310474"/>
          </a:xfrm>
        </p:grpSpPr>
        <p:sp>
          <p:nvSpPr>
            <p:cNvPr id="23" name="Freeform 10"/>
            <p:cNvSpPr>
              <a:spLocks noChangeArrowheads="1"/>
            </p:cNvSpPr>
            <p:nvPr/>
          </p:nvSpPr>
          <p:spPr bwMode="auto">
            <a:xfrm>
              <a:off x="5408462" y="408845"/>
              <a:ext cx="293082" cy="169064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4" name="Freeform 11"/>
            <p:cNvSpPr>
              <a:spLocks noChangeArrowheads="1"/>
            </p:cNvSpPr>
            <p:nvPr/>
          </p:nvSpPr>
          <p:spPr bwMode="auto">
            <a:xfrm>
              <a:off x="5785639" y="409129"/>
              <a:ext cx="295362" cy="169347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5" name="Freeform 12"/>
            <p:cNvSpPr>
              <a:spLocks noChangeArrowheads="1"/>
            </p:cNvSpPr>
            <p:nvPr/>
          </p:nvSpPr>
          <p:spPr bwMode="auto">
            <a:xfrm>
              <a:off x="6149703" y="409129"/>
              <a:ext cx="109763" cy="170489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6" name="Freeform 13"/>
            <p:cNvSpPr>
              <a:spLocks noChangeArrowheads="1"/>
            </p:cNvSpPr>
            <p:nvPr/>
          </p:nvSpPr>
          <p:spPr bwMode="auto">
            <a:xfrm>
              <a:off x="6276846" y="409414"/>
              <a:ext cx="109763" cy="170489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7" name="Freeform 14"/>
            <p:cNvSpPr>
              <a:spLocks noChangeArrowheads="1"/>
            </p:cNvSpPr>
            <p:nvPr/>
          </p:nvSpPr>
          <p:spPr bwMode="auto">
            <a:xfrm>
              <a:off x="6210684" y="269430"/>
              <a:ext cx="114895" cy="114896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8" name="Freeform 15"/>
            <p:cNvSpPr>
              <a:spLocks noChangeArrowheads="1"/>
            </p:cNvSpPr>
            <p:nvPr/>
          </p:nvSpPr>
          <p:spPr bwMode="auto">
            <a:xfrm>
              <a:off x="6267989" y="326734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29" name="Freeform 16"/>
            <p:cNvSpPr>
              <a:spLocks noChangeArrowheads="1"/>
            </p:cNvSpPr>
            <p:nvPr/>
          </p:nvSpPr>
          <p:spPr bwMode="auto">
            <a:xfrm>
              <a:off x="6267989" y="326736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0" name="Freeform 17"/>
            <p:cNvSpPr>
              <a:spLocks noChangeArrowheads="1"/>
            </p:cNvSpPr>
            <p:nvPr/>
          </p:nvSpPr>
          <p:spPr bwMode="auto">
            <a:xfrm>
              <a:off x="6259349" y="409128"/>
              <a:ext cx="17677" cy="170489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1" name="Freeform 18"/>
            <p:cNvSpPr>
              <a:spLocks noChangeArrowheads="1"/>
            </p:cNvSpPr>
            <p:nvPr/>
          </p:nvSpPr>
          <p:spPr bwMode="auto">
            <a:xfrm>
              <a:off x="6267976" y="494114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32" name="Freeform 19"/>
            <p:cNvSpPr>
              <a:spLocks noChangeArrowheads="1"/>
            </p:cNvSpPr>
            <p:nvPr/>
          </p:nvSpPr>
          <p:spPr bwMode="auto">
            <a:xfrm>
              <a:off x="6285591" y="495088"/>
              <a:ext cx="285" cy="28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</p:spTree>
    <p:extLst>
      <p:ext uri="{BB962C8B-B14F-4D97-AF65-F5344CB8AC3E}">
        <p14:creationId xmlns:p14="http://schemas.microsoft.com/office/powerpoint/2010/main" val="404715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apitelaufmach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6548224" y="4377267"/>
            <a:ext cx="5290357" cy="1173337"/>
          </a:xfrm>
        </p:spPr>
        <p:txBody>
          <a:bodyPr anchor="t"/>
          <a:lstStyle>
            <a:lvl1pPr algn="ctr">
              <a:defRPr sz="1797" b="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6369115" y="1855547"/>
            <a:ext cx="5469467" cy="2096980"/>
          </a:xfrm>
        </p:spPr>
        <p:txBody>
          <a:bodyPr anchor="t"/>
          <a:lstStyle>
            <a:lvl1pPr marL="0" algn="ctr">
              <a:spcBef>
                <a:spcPts val="0"/>
              </a:spcBef>
              <a:buFontTx/>
              <a:buNone/>
              <a:defRPr sz="2823" b="1"/>
            </a:lvl1pPr>
            <a:lvl2pPr marL="0" indent="0" algn="ctr">
              <a:spcBef>
                <a:spcPts val="0"/>
              </a:spcBef>
              <a:buFontTx/>
              <a:buNone/>
              <a:defRPr sz="2823" b="1"/>
            </a:lvl2pPr>
            <a:lvl3pPr marL="0" indent="0" algn="ctr">
              <a:spcBef>
                <a:spcPts val="0"/>
              </a:spcBef>
              <a:buFontTx/>
              <a:buNone/>
              <a:defRPr sz="2823" b="1"/>
            </a:lvl3pPr>
            <a:lvl4pPr marL="0" indent="0" algn="ctr">
              <a:spcBef>
                <a:spcPts val="0"/>
              </a:spcBef>
              <a:buFontTx/>
              <a:buNone/>
              <a:defRPr sz="2823" b="1"/>
            </a:lvl4pPr>
            <a:lvl5pPr marL="0" indent="0" algn="ctr">
              <a:spcBef>
                <a:spcPts val="0"/>
              </a:spcBef>
              <a:buFontTx/>
              <a:buNone/>
              <a:defRPr sz="2823" b="1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>
          <a:xfrm>
            <a:off x="5066678" y="6437995"/>
            <a:ext cx="818119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>
          <a:xfrm>
            <a:off x="9697652" y="6437995"/>
            <a:ext cx="1815309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H.Simon - Halo Week '24 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>
          <a:xfrm>
            <a:off x="11527215" y="6437995"/>
            <a:ext cx="46334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54406B9-6E6F-7448-8C1D-08BEFF85567D}" type="slidenum">
              <a:rPr lang="de-DE"/>
              <a:t>‹Nr.›</a:t>
            </a:fld>
            <a:endParaRPr lang="de-DE"/>
          </a:p>
        </p:txBody>
      </p:sp>
      <p:sp>
        <p:nvSpPr>
          <p:cNvPr id="36" name="Freeform 4"/>
          <p:cNvSpPr>
            <a:spLocks noChangeArrowheads="1"/>
          </p:cNvSpPr>
          <p:nvPr userDrawn="1"/>
        </p:nvSpPr>
        <p:spPr bwMode="auto">
          <a:xfrm>
            <a:off x="-195583" y="-149676"/>
            <a:ext cx="8246784" cy="6112324"/>
          </a:xfrm>
          <a:custGeom>
            <a:avLst/>
            <a:gdLst>
              <a:gd name="T0" fmla="*/ 4872 w 4873"/>
              <a:gd name="T1" fmla="*/ 0 h 4011"/>
              <a:gd name="T2" fmla="*/ 4872 w 4873"/>
              <a:gd name="T3" fmla="*/ 0 h 4011"/>
              <a:gd name="T4" fmla="*/ 3180 w 4873"/>
              <a:gd name="T5" fmla="*/ 3447 h 4011"/>
              <a:gd name="T6" fmla="*/ 2619 w 4873"/>
              <a:gd name="T7" fmla="*/ 3826 h 4011"/>
              <a:gd name="T8" fmla="*/ 0 w 4873"/>
              <a:gd name="T9" fmla="*/ 4010 h 4011"/>
              <a:gd name="T10" fmla="*/ 0 w 4873"/>
              <a:gd name="T11" fmla="*/ 0 h 4011"/>
              <a:gd name="T12" fmla="*/ 4872 w 4873"/>
              <a:gd name="T13" fmla="*/ 0 h 40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73" h="4011" extrusionOk="0">
                <a:moveTo>
                  <a:pt x="4872" y="0"/>
                </a:moveTo>
                <a:lnTo>
                  <a:pt x="4872" y="0"/>
                </a:lnTo>
                <a:cubicBezTo>
                  <a:pt x="4590" y="572"/>
                  <a:pt x="3559" y="2670"/>
                  <a:pt x="3180" y="3447"/>
                </a:cubicBezTo>
                <a:cubicBezTo>
                  <a:pt x="3074" y="3664"/>
                  <a:pt x="2860" y="3810"/>
                  <a:pt x="2619" y="3826"/>
                </a:cubicBezTo>
                <a:cubicBezTo>
                  <a:pt x="0" y="4010"/>
                  <a:pt x="0" y="4010"/>
                  <a:pt x="0" y="4010"/>
                </a:cubicBezTo>
                <a:cubicBezTo>
                  <a:pt x="0" y="0"/>
                  <a:pt x="0" y="0"/>
                  <a:pt x="0" y="0"/>
                </a:cubicBezTo>
                <a:lnTo>
                  <a:pt x="4872" y="0"/>
                </a:ln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>
              <a:defRPr/>
            </a:pPr>
            <a:endParaRPr lang="de-DE" sz="1540">
              <a:solidFill>
                <a:schemeClr val="bg1">
                  <a:alpha val="0"/>
                </a:schemeClr>
              </a:solidFill>
            </a:endParaRPr>
          </a:p>
        </p:txBody>
      </p:sp>
      <p:grpSp>
        <p:nvGrpSpPr>
          <p:cNvPr id="39" name="Gruppierung 38"/>
          <p:cNvGrpSpPr>
            <a:grpSpLocks noChangeAspect="1"/>
          </p:cNvGrpSpPr>
          <p:nvPr userDrawn="1"/>
        </p:nvGrpSpPr>
        <p:grpSpPr bwMode="auto">
          <a:xfrm>
            <a:off x="10000740" y="380138"/>
            <a:ext cx="530661" cy="388799"/>
            <a:chOff x="2252663" y="7938"/>
            <a:chExt cx="5592762" cy="4552950"/>
          </a:xfrm>
        </p:grpSpPr>
        <p:sp>
          <p:nvSpPr>
            <p:cNvPr id="40" name="Freeform 1"/>
            <p:cNvSpPr>
              <a:spLocks noChangeArrowheads="1"/>
            </p:cNvSpPr>
            <p:nvPr/>
          </p:nvSpPr>
          <p:spPr bwMode="auto">
            <a:xfrm>
              <a:off x="2252663" y="1057275"/>
              <a:ext cx="1385887" cy="2673350"/>
            </a:xfrm>
            <a:custGeom>
              <a:avLst/>
              <a:gdLst>
                <a:gd name="T0" fmla="*/ 3402 w 3849"/>
                <a:gd name="T1" fmla="*/ 917 h 7428"/>
                <a:gd name="T2" fmla="*/ 3402 w 3849"/>
                <a:gd name="T3" fmla="*/ 917 h 7428"/>
                <a:gd name="T4" fmla="*/ 896 w 3849"/>
                <a:gd name="T5" fmla="*/ 917 h 7428"/>
                <a:gd name="T6" fmla="*/ 896 w 3849"/>
                <a:gd name="T7" fmla="*/ 3255 h 7428"/>
                <a:gd name="T8" fmla="*/ 2585 w 3849"/>
                <a:gd name="T9" fmla="*/ 3255 h 7428"/>
                <a:gd name="T10" fmla="*/ 3036 w 3849"/>
                <a:gd name="T11" fmla="*/ 3713 h 7428"/>
                <a:gd name="T12" fmla="*/ 2585 w 3849"/>
                <a:gd name="T13" fmla="*/ 4172 h 7428"/>
                <a:gd name="T14" fmla="*/ 896 w 3849"/>
                <a:gd name="T15" fmla="*/ 4172 h 7428"/>
                <a:gd name="T16" fmla="*/ 896 w 3849"/>
                <a:gd name="T17" fmla="*/ 6968 h 7428"/>
                <a:gd name="T18" fmla="*/ 450 w 3849"/>
                <a:gd name="T19" fmla="*/ 7427 h 7428"/>
                <a:gd name="T20" fmla="*/ 0 w 3849"/>
                <a:gd name="T21" fmla="*/ 6968 h 7428"/>
                <a:gd name="T22" fmla="*/ 0 w 3849"/>
                <a:gd name="T23" fmla="*/ 0 h 7428"/>
                <a:gd name="T24" fmla="*/ 3402 w 3849"/>
                <a:gd name="T25" fmla="*/ 0 h 7428"/>
                <a:gd name="T26" fmla="*/ 3848 w 3849"/>
                <a:gd name="T27" fmla="*/ 459 h 7428"/>
                <a:gd name="T28" fmla="*/ 3402 w 3849"/>
                <a:gd name="T29" fmla="*/ 917 h 7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49" h="7428" extrusionOk="0">
                  <a:moveTo>
                    <a:pt x="3402" y="917"/>
                  </a:moveTo>
                  <a:lnTo>
                    <a:pt x="3402" y="917"/>
                  </a:lnTo>
                  <a:cubicBezTo>
                    <a:pt x="896" y="917"/>
                    <a:pt x="896" y="917"/>
                    <a:pt x="896" y="917"/>
                  </a:cubicBezTo>
                  <a:cubicBezTo>
                    <a:pt x="896" y="3255"/>
                    <a:pt x="896" y="3255"/>
                    <a:pt x="896" y="3255"/>
                  </a:cubicBezTo>
                  <a:cubicBezTo>
                    <a:pt x="2585" y="3255"/>
                    <a:pt x="2585" y="3255"/>
                    <a:pt x="2585" y="3255"/>
                  </a:cubicBezTo>
                  <a:cubicBezTo>
                    <a:pt x="2833" y="3255"/>
                    <a:pt x="3036" y="3458"/>
                    <a:pt x="3036" y="3713"/>
                  </a:cubicBezTo>
                  <a:cubicBezTo>
                    <a:pt x="3036" y="3968"/>
                    <a:pt x="2833" y="4172"/>
                    <a:pt x="2585" y="4172"/>
                  </a:cubicBezTo>
                  <a:cubicBezTo>
                    <a:pt x="896" y="4172"/>
                    <a:pt x="896" y="4172"/>
                    <a:pt x="896" y="4172"/>
                  </a:cubicBezTo>
                  <a:cubicBezTo>
                    <a:pt x="896" y="6968"/>
                    <a:pt x="896" y="6968"/>
                    <a:pt x="896" y="6968"/>
                  </a:cubicBezTo>
                  <a:cubicBezTo>
                    <a:pt x="896" y="7223"/>
                    <a:pt x="693" y="7427"/>
                    <a:pt x="450" y="7427"/>
                  </a:cubicBezTo>
                  <a:cubicBezTo>
                    <a:pt x="203" y="7427"/>
                    <a:pt x="0" y="7223"/>
                    <a:pt x="0" y="696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02" y="0"/>
                    <a:pt x="3402" y="0"/>
                    <a:pt x="3402" y="0"/>
                  </a:cubicBezTo>
                  <a:cubicBezTo>
                    <a:pt x="3649" y="0"/>
                    <a:pt x="3848" y="200"/>
                    <a:pt x="3848" y="459"/>
                  </a:cubicBezTo>
                  <a:cubicBezTo>
                    <a:pt x="3848" y="705"/>
                    <a:pt x="3649" y="917"/>
                    <a:pt x="3402" y="91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1" name="Freeform 2"/>
            <p:cNvSpPr>
              <a:spLocks noChangeArrowheads="1"/>
            </p:cNvSpPr>
            <p:nvPr/>
          </p:nvSpPr>
          <p:spPr bwMode="auto">
            <a:xfrm>
              <a:off x="6465888" y="1062038"/>
              <a:ext cx="1379537" cy="2736850"/>
            </a:xfrm>
            <a:custGeom>
              <a:avLst/>
              <a:gdLst>
                <a:gd name="T0" fmla="*/ 3804 w 3833"/>
                <a:gd name="T1" fmla="*/ 6837 h 7602"/>
                <a:gd name="T2" fmla="*/ 3804 w 3833"/>
                <a:gd name="T3" fmla="*/ 6837 h 7602"/>
                <a:gd name="T4" fmla="*/ 2872 w 3833"/>
                <a:gd name="T5" fmla="*/ 4375 h 7602"/>
                <a:gd name="T6" fmla="*/ 3776 w 3833"/>
                <a:gd name="T7" fmla="*/ 2952 h 7602"/>
                <a:gd name="T8" fmla="*/ 3776 w 3833"/>
                <a:gd name="T9" fmla="*/ 1514 h 7602"/>
                <a:gd name="T10" fmla="*/ 2314 w 3833"/>
                <a:gd name="T11" fmla="*/ 0 h 7602"/>
                <a:gd name="T12" fmla="*/ 410 w 3833"/>
                <a:gd name="T13" fmla="*/ 0 h 7602"/>
                <a:gd name="T14" fmla="*/ 0 w 3833"/>
                <a:gd name="T15" fmla="*/ 427 h 7602"/>
                <a:gd name="T16" fmla="*/ 0 w 3833"/>
                <a:gd name="T17" fmla="*/ 6992 h 7602"/>
                <a:gd name="T18" fmla="*/ 410 w 3833"/>
                <a:gd name="T19" fmla="*/ 7415 h 7602"/>
                <a:gd name="T20" fmla="*/ 824 w 3833"/>
                <a:gd name="T21" fmla="*/ 6992 h 7602"/>
                <a:gd name="T22" fmla="*/ 824 w 3833"/>
                <a:gd name="T23" fmla="*/ 4474 h 7602"/>
                <a:gd name="T24" fmla="*/ 2023 w 3833"/>
                <a:gd name="T25" fmla="*/ 4474 h 7602"/>
                <a:gd name="T26" fmla="*/ 3019 w 3833"/>
                <a:gd name="T27" fmla="*/ 7140 h 7602"/>
                <a:gd name="T28" fmla="*/ 3832 w 3833"/>
                <a:gd name="T29" fmla="*/ 7012 h 7602"/>
                <a:gd name="T30" fmla="*/ 3832 w 3833"/>
                <a:gd name="T31" fmla="*/ 6984 h 7602"/>
                <a:gd name="T32" fmla="*/ 3804 w 3833"/>
                <a:gd name="T33" fmla="*/ 6837 h 7602"/>
                <a:gd name="T34" fmla="*/ 2314 w 3833"/>
                <a:gd name="T35" fmla="*/ 3614 h 7602"/>
                <a:gd name="T36" fmla="*/ 2314 w 3833"/>
                <a:gd name="T37" fmla="*/ 3614 h 7602"/>
                <a:gd name="T38" fmla="*/ 824 w 3833"/>
                <a:gd name="T39" fmla="*/ 3614 h 7602"/>
                <a:gd name="T40" fmla="*/ 824 w 3833"/>
                <a:gd name="T41" fmla="*/ 853 h 7602"/>
                <a:gd name="T42" fmla="*/ 2314 w 3833"/>
                <a:gd name="T43" fmla="*/ 853 h 7602"/>
                <a:gd name="T44" fmla="*/ 2948 w 3833"/>
                <a:gd name="T45" fmla="*/ 1514 h 7602"/>
                <a:gd name="T46" fmla="*/ 2948 w 3833"/>
                <a:gd name="T47" fmla="*/ 2952 h 7602"/>
                <a:gd name="T48" fmla="*/ 2314 w 3833"/>
                <a:gd name="T49" fmla="*/ 3614 h 7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33" h="7602" extrusionOk="0">
                  <a:moveTo>
                    <a:pt x="3804" y="6837"/>
                  </a:moveTo>
                  <a:lnTo>
                    <a:pt x="3804" y="6837"/>
                  </a:lnTo>
                  <a:cubicBezTo>
                    <a:pt x="2872" y="4375"/>
                    <a:pt x="2872" y="4375"/>
                    <a:pt x="2872" y="4375"/>
                  </a:cubicBezTo>
                  <a:cubicBezTo>
                    <a:pt x="3589" y="4104"/>
                    <a:pt x="3776" y="3371"/>
                    <a:pt x="3776" y="2952"/>
                  </a:cubicBezTo>
                  <a:cubicBezTo>
                    <a:pt x="3776" y="1514"/>
                    <a:pt x="3776" y="1514"/>
                    <a:pt x="3776" y="1514"/>
                  </a:cubicBezTo>
                  <a:cubicBezTo>
                    <a:pt x="3776" y="303"/>
                    <a:pt x="2792" y="0"/>
                    <a:pt x="2314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175" y="0"/>
                    <a:pt x="0" y="191"/>
                    <a:pt x="0" y="427"/>
                  </a:cubicBezTo>
                  <a:cubicBezTo>
                    <a:pt x="0" y="6992"/>
                    <a:pt x="0" y="6992"/>
                    <a:pt x="0" y="6992"/>
                  </a:cubicBezTo>
                  <a:cubicBezTo>
                    <a:pt x="0" y="7223"/>
                    <a:pt x="175" y="7415"/>
                    <a:pt x="410" y="7415"/>
                  </a:cubicBezTo>
                  <a:cubicBezTo>
                    <a:pt x="633" y="7415"/>
                    <a:pt x="824" y="7223"/>
                    <a:pt x="824" y="6992"/>
                  </a:cubicBezTo>
                  <a:cubicBezTo>
                    <a:pt x="824" y="4474"/>
                    <a:pt x="824" y="4474"/>
                    <a:pt x="824" y="4474"/>
                  </a:cubicBezTo>
                  <a:cubicBezTo>
                    <a:pt x="2023" y="4474"/>
                    <a:pt x="2023" y="4474"/>
                    <a:pt x="2023" y="4474"/>
                  </a:cubicBezTo>
                  <a:cubicBezTo>
                    <a:pt x="3019" y="7140"/>
                    <a:pt x="3019" y="7140"/>
                    <a:pt x="3019" y="7140"/>
                  </a:cubicBezTo>
                  <a:cubicBezTo>
                    <a:pt x="3198" y="7601"/>
                    <a:pt x="3816" y="7423"/>
                    <a:pt x="3832" y="7012"/>
                  </a:cubicBezTo>
                  <a:cubicBezTo>
                    <a:pt x="3832" y="6984"/>
                    <a:pt x="3832" y="6984"/>
                    <a:pt x="3832" y="6984"/>
                  </a:cubicBezTo>
                  <a:cubicBezTo>
                    <a:pt x="3832" y="6936"/>
                    <a:pt x="3820" y="6889"/>
                    <a:pt x="3804" y="6837"/>
                  </a:cubicBezTo>
                  <a:close/>
                  <a:moveTo>
                    <a:pt x="2314" y="3614"/>
                  </a:moveTo>
                  <a:lnTo>
                    <a:pt x="2314" y="3614"/>
                  </a:lnTo>
                  <a:cubicBezTo>
                    <a:pt x="824" y="3614"/>
                    <a:pt x="824" y="3614"/>
                    <a:pt x="824" y="3614"/>
                  </a:cubicBezTo>
                  <a:cubicBezTo>
                    <a:pt x="824" y="853"/>
                    <a:pt x="824" y="853"/>
                    <a:pt x="824" y="853"/>
                  </a:cubicBezTo>
                  <a:cubicBezTo>
                    <a:pt x="2314" y="853"/>
                    <a:pt x="2314" y="853"/>
                    <a:pt x="2314" y="853"/>
                  </a:cubicBezTo>
                  <a:cubicBezTo>
                    <a:pt x="2378" y="853"/>
                    <a:pt x="2948" y="873"/>
                    <a:pt x="2948" y="1514"/>
                  </a:cubicBezTo>
                  <a:cubicBezTo>
                    <a:pt x="2948" y="2952"/>
                    <a:pt x="2948" y="2952"/>
                    <a:pt x="2948" y="2952"/>
                  </a:cubicBezTo>
                  <a:cubicBezTo>
                    <a:pt x="2948" y="3024"/>
                    <a:pt x="2928" y="3614"/>
                    <a:pt x="2314" y="3614"/>
                  </a:cubicBezTo>
                  <a:close/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5765799" y="1055688"/>
              <a:ext cx="303213" cy="2676525"/>
            </a:xfrm>
            <a:custGeom>
              <a:avLst/>
              <a:gdLst>
                <a:gd name="T0" fmla="*/ 841 w 842"/>
                <a:gd name="T1" fmla="*/ 459 h 7436"/>
                <a:gd name="T2" fmla="*/ 841 w 842"/>
                <a:gd name="T3" fmla="*/ 459 h 7436"/>
                <a:gd name="T4" fmla="*/ 415 w 842"/>
                <a:gd name="T5" fmla="*/ 0 h 7436"/>
                <a:gd name="T6" fmla="*/ 0 w 842"/>
                <a:gd name="T7" fmla="*/ 459 h 7436"/>
                <a:gd name="T8" fmla="*/ 0 w 842"/>
                <a:gd name="T9" fmla="*/ 6976 h 7436"/>
                <a:gd name="T10" fmla="*/ 427 w 842"/>
                <a:gd name="T11" fmla="*/ 7435 h 7436"/>
                <a:gd name="T12" fmla="*/ 841 w 842"/>
                <a:gd name="T13" fmla="*/ 6976 h 7436"/>
                <a:gd name="T14" fmla="*/ 841 w 842"/>
                <a:gd name="T15" fmla="*/ 459 h 7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2" h="7436" extrusionOk="0">
                  <a:moveTo>
                    <a:pt x="841" y="459"/>
                  </a:moveTo>
                  <a:lnTo>
                    <a:pt x="841" y="459"/>
                  </a:lnTo>
                  <a:cubicBezTo>
                    <a:pt x="841" y="199"/>
                    <a:pt x="650" y="0"/>
                    <a:pt x="415" y="0"/>
                  </a:cubicBezTo>
                  <a:cubicBezTo>
                    <a:pt x="180" y="0"/>
                    <a:pt x="0" y="199"/>
                    <a:pt x="0" y="459"/>
                  </a:cubicBezTo>
                  <a:cubicBezTo>
                    <a:pt x="0" y="6976"/>
                    <a:pt x="0" y="6976"/>
                    <a:pt x="0" y="6976"/>
                  </a:cubicBezTo>
                  <a:cubicBezTo>
                    <a:pt x="0" y="7231"/>
                    <a:pt x="192" y="7435"/>
                    <a:pt x="427" y="7435"/>
                  </a:cubicBezTo>
                  <a:cubicBezTo>
                    <a:pt x="662" y="7435"/>
                    <a:pt x="841" y="7231"/>
                    <a:pt x="841" y="6976"/>
                  </a:cubicBezTo>
                  <a:cubicBezTo>
                    <a:pt x="841" y="459"/>
                    <a:pt x="841" y="459"/>
                    <a:pt x="841" y="45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3" name="Freeform 4"/>
            <p:cNvSpPr>
              <a:spLocks noChangeArrowheads="1"/>
            </p:cNvSpPr>
            <p:nvPr/>
          </p:nvSpPr>
          <p:spPr bwMode="auto">
            <a:xfrm>
              <a:off x="3929063" y="1050925"/>
              <a:ext cx="1538287" cy="2693988"/>
            </a:xfrm>
            <a:custGeom>
              <a:avLst/>
              <a:gdLst>
                <a:gd name="T0" fmla="*/ 4210 w 4271"/>
                <a:gd name="T1" fmla="*/ 6861 h 7483"/>
                <a:gd name="T2" fmla="*/ 4210 w 4271"/>
                <a:gd name="T3" fmla="*/ 6861 h 7483"/>
                <a:gd name="T4" fmla="*/ 2625 w 4271"/>
                <a:gd name="T5" fmla="*/ 351 h 7483"/>
                <a:gd name="T6" fmla="*/ 2219 w 4271"/>
                <a:gd name="T7" fmla="*/ 4 h 7483"/>
                <a:gd name="T8" fmla="*/ 2060 w 4271"/>
                <a:gd name="T9" fmla="*/ 12 h 7483"/>
                <a:gd name="T10" fmla="*/ 1769 w 4271"/>
                <a:gd name="T11" fmla="*/ 614 h 7483"/>
                <a:gd name="T12" fmla="*/ 2733 w 4271"/>
                <a:gd name="T13" fmla="*/ 4590 h 7483"/>
                <a:gd name="T14" fmla="*/ 502 w 4271"/>
                <a:gd name="T15" fmla="*/ 4586 h 7483"/>
                <a:gd name="T16" fmla="*/ 0 w 4271"/>
                <a:gd name="T17" fmla="*/ 5056 h 7483"/>
                <a:gd name="T18" fmla="*/ 502 w 4271"/>
                <a:gd name="T19" fmla="*/ 5510 h 7483"/>
                <a:gd name="T20" fmla="*/ 2960 w 4271"/>
                <a:gd name="T21" fmla="*/ 5506 h 7483"/>
                <a:gd name="T22" fmla="*/ 3345 w 4271"/>
                <a:gd name="T23" fmla="*/ 7100 h 7483"/>
                <a:gd name="T24" fmla="*/ 3887 w 4271"/>
                <a:gd name="T25" fmla="*/ 7419 h 7483"/>
                <a:gd name="T26" fmla="*/ 4210 w 4271"/>
                <a:gd name="T27" fmla="*/ 6861 h 7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71" h="7483" extrusionOk="0">
                  <a:moveTo>
                    <a:pt x="4210" y="6861"/>
                  </a:moveTo>
                  <a:lnTo>
                    <a:pt x="4210" y="6861"/>
                  </a:lnTo>
                  <a:cubicBezTo>
                    <a:pt x="2625" y="351"/>
                    <a:pt x="2625" y="351"/>
                    <a:pt x="2625" y="351"/>
                  </a:cubicBezTo>
                  <a:cubicBezTo>
                    <a:pt x="2570" y="160"/>
                    <a:pt x="2406" y="16"/>
                    <a:pt x="2219" y="4"/>
                  </a:cubicBezTo>
                  <a:cubicBezTo>
                    <a:pt x="2163" y="0"/>
                    <a:pt x="2112" y="0"/>
                    <a:pt x="2060" y="12"/>
                  </a:cubicBezTo>
                  <a:cubicBezTo>
                    <a:pt x="1809" y="76"/>
                    <a:pt x="1701" y="339"/>
                    <a:pt x="1769" y="614"/>
                  </a:cubicBezTo>
                  <a:cubicBezTo>
                    <a:pt x="2733" y="4590"/>
                    <a:pt x="2733" y="4590"/>
                    <a:pt x="2733" y="4590"/>
                  </a:cubicBezTo>
                  <a:cubicBezTo>
                    <a:pt x="502" y="4586"/>
                    <a:pt x="502" y="4586"/>
                    <a:pt x="502" y="4586"/>
                  </a:cubicBezTo>
                  <a:cubicBezTo>
                    <a:pt x="219" y="4586"/>
                    <a:pt x="0" y="4797"/>
                    <a:pt x="0" y="5056"/>
                  </a:cubicBezTo>
                  <a:cubicBezTo>
                    <a:pt x="0" y="5311"/>
                    <a:pt x="219" y="5510"/>
                    <a:pt x="502" y="5510"/>
                  </a:cubicBezTo>
                  <a:cubicBezTo>
                    <a:pt x="2960" y="5506"/>
                    <a:pt x="2960" y="5506"/>
                    <a:pt x="2960" y="5506"/>
                  </a:cubicBezTo>
                  <a:cubicBezTo>
                    <a:pt x="3080" y="6004"/>
                    <a:pt x="3234" y="6690"/>
                    <a:pt x="3345" y="7100"/>
                  </a:cubicBezTo>
                  <a:cubicBezTo>
                    <a:pt x="3413" y="7359"/>
                    <a:pt x="3632" y="7482"/>
                    <a:pt x="3887" y="7419"/>
                  </a:cubicBezTo>
                  <a:cubicBezTo>
                    <a:pt x="4122" y="7363"/>
                    <a:pt x="4270" y="7108"/>
                    <a:pt x="4210" y="6861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4" name="Freeform 5"/>
            <p:cNvSpPr>
              <a:spLocks noChangeArrowheads="1"/>
            </p:cNvSpPr>
            <p:nvPr/>
          </p:nvSpPr>
          <p:spPr bwMode="auto">
            <a:xfrm>
              <a:off x="5535613" y="7938"/>
              <a:ext cx="758825" cy="760412"/>
            </a:xfrm>
            <a:custGeom>
              <a:avLst/>
              <a:gdLst>
                <a:gd name="T0" fmla="*/ 2107 w 2108"/>
                <a:gd name="T1" fmla="*/ 1056 h 2113"/>
                <a:gd name="T2" fmla="*/ 2107 w 2108"/>
                <a:gd name="T3" fmla="*/ 1056 h 2113"/>
                <a:gd name="T4" fmla="*/ 1056 w 2108"/>
                <a:gd name="T5" fmla="*/ 2112 h 2113"/>
                <a:gd name="T6" fmla="*/ 0 w 2108"/>
                <a:gd name="T7" fmla="*/ 1056 h 2113"/>
                <a:gd name="T8" fmla="*/ 1056 w 2108"/>
                <a:gd name="T9" fmla="*/ 0 h 2113"/>
                <a:gd name="T10" fmla="*/ 2107 w 2108"/>
                <a:gd name="T11" fmla="*/ 1056 h 2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08" h="2113" extrusionOk="0">
                  <a:moveTo>
                    <a:pt x="2107" y="1056"/>
                  </a:moveTo>
                  <a:lnTo>
                    <a:pt x="2107" y="1056"/>
                  </a:lnTo>
                  <a:cubicBezTo>
                    <a:pt x="2107" y="1637"/>
                    <a:pt x="1637" y="2112"/>
                    <a:pt x="1056" y="2112"/>
                  </a:cubicBezTo>
                  <a:cubicBezTo>
                    <a:pt x="474" y="2112"/>
                    <a:pt x="0" y="1637"/>
                    <a:pt x="0" y="1056"/>
                  </a:cubicBezTo>
                  <a:cubicBezTo>
                    <a:pt x="0" y="474"/>
                    <a:pt x="474" y="0"/>
                    <a:pt x="1056" y="0"/>
                  </a:cubicBezTo>
                  <a:cubicBezTo>
                    <a:pt x="1637" y="0"/>
                    <a:pt x="2107" y="474"/>
                    <a:pt x="2107" y="1056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5" name="Freeform 6"/>
            <p:cNvSpPr>
              <a:spLocks noChangeArrowheads="1"/>
            </p:cNvSpPr>
            <p:nvPr/>
          </p:nvSpPr>
          <p:spPr bwMode="auto">
            <a:xfrm>
              <a:off x="4908549" y="4465638"/>
              <a:ext cx="1587" cy="1587"/>
            </a:xfrm>
            <a:custGeom>
              <a:avLst/>
              <a:gdLst>
                <a:gd name="T0" fmla="*/ 4 w 5"/>
                <a:gd name="T1" fmla="*/ 0 h 5"/>
                <a:gd name="T2" fmla="*/ 4 w 5"/>
                <a:gd name="T3" fmla="*/ 0 h 5"/>
                <a:gd name="T4" fmla="*/ 0 w 5"/>
                <a:gd name="T5" fmla="*/ 0 h 5"/>
                <a:gd name="T6" fmla="*/ 0 w 5"/>
                <a:gd name="T7" fmla="*/ 4 h 5"/>
                <a:gd name="T8" fmla="*/ 4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 extrusionOk="0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cubicBezTo>
                    <a:pt x="0" y="4"/>
                    <a:pt x="0" y="4"/>
                    <a:pt x="0" y="4"/>
                  </a:cubicBezTo>
                  <a:lnTo>
                    <a:pt x="4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6" name="Freeform 7"/>
            <p:cNvSpPr>
              <a:spLocks noChangeArrowheads="1"/>
            </p:cNvSpPr>
            <p:nvPr/>
          </p:nvSpPr>
          <p:spPr bwMode="auto">
            <a:xfrm>
              <a:off x="3448050" y="201613"/>
              <a:ext cx="1941513" cy="4359275"/>
            </a:xfrm>
            <a:custGeom>
              <a:avLst/>
              <a:gdLst>
                <a:gd name="T0" fmla="*/ 5390 w 5391"/>
                <a:gd name="T1" fmla="*/ 0 h 12107"/>
                <a:gd name="T2" fmla="*/ 5390 w 5391"/>
                <a:gd name="T3" fmla="*/ 0 h 12107"/>
                <a:gd name="T4" fmla="*/ 1917 w 5391"/>
                <a:gd name="T5" fmla="*/ 1809 h 12107"/>
                <a:gd name="T6" fmla="*/ 0 w 5391"/>
                <a:gd name="T7" fmla="*/ 6362 h 12107"/>
                <a:gd name="T8" fmla="*/ 1857 w 5391"/>
                <a:gd name="T9" fmla="*/ 10887 h 12107"/>
                <a:gd name="T10" fmla="*/ 2574 w 5391"/>
                <a:gd name="T11" fmla="*/ 11517 h 12107"/>
                <a:gd name="T12" fmla="*/ 3379 w 5391"/>
                <a:gd name="T13" fmla="*/ 12031 h 12107"/>
                <a:gd name="T14" fmla="*/ 3733 w 5391"/>
                <a:gd name="T15" fmla="*/ 12071 h 12107"/>
                <a:gd name="T16" fmla="*/ 4008 w 5391"/>
                <a:gd name="T17" fmla="*/ 11843 h 12107"/>
                <a:gd name="T18" fmla="*/ 4064 w 5391"/>
                <a:gd name="T19" fmla="*/ 11624 h 12107"/>
                <a:gd name="T20" fmla="*/ 3825 w 5391"/>
                <a:gd name="T21" fmla="*/ 11214 h 12107"/>
                <a:gd name="T22" fmla="*/ 3136 w 5391"/>
                <a:gd name="T23" fmla="*/ 10768 h 12107"/>
                <a:gd name="T24" fmla="*/ 2522 w 5391"/>
                <a:gd name="T25" fmla="*/ 10234 h 12107"/>
                <a:gd name="T26" fmla="*/ 937 w 5391"/>
                <a:gd name="T27" fmla="*/ 6362 h 12107"/>
                <a:gd name="T28" fmla="*/ 2574 w 5391"/>
                <a:gd name="T29" fmla="*/ 2470 h 12107"/>
                <a:gd name="T30" fmla="*/ 5358 w 5391"/>
                <a:gd name="T31" fmla="*/ 956 h 12107"/>
                <a:gd name="T32" fmla="*/ 5298 w 5391"/>
                <a:gd name="T33" fmla="*/ 530 h 12107"/>
                <a:gd name="T34" fmla="*/ 5390 w 5391"/>
                <a:gd name="T35" fmla="*/ 0 h 12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91" h="12107" extrusionOk="0">
                  <a:moveTo>
                    <a:pt x="5390" y="0"/>
                  </a:moveTo>
                  <a:lnTo>
                    <a:pt x="5390" y="0"/>
                  </a:lnTo>
                  <a:cubicBezTo>
                    <a:pt x="4092" y="227"/>
                    <a:pt x="2869" y="860"/>
                    <a:pt x="1917" y="1809"/>
                  </a:cubicBezTo>
                  <a:cubicBezTo>
                    <a:pt x="682" y="3036"/>
                    <a:pt x="0" y="4653"/>
                    <a:pt x="0" y="6362"/>
                  </a:cubicBezTo>
                  <a:cubicBezTo>
                    <a:pt x="0" y="8064"/>
                    <a:pt x="662" y="9673"/>
                    <a:pt x="1857" y="10887"/>
                  </a:cubicBezTo>
                  <a:cubicBezTo>
                    <a:pt x="2084" y="11114"/>
                    <a:pt x="2327" y="11325"/>
                    <a:pt x="2574" y="11517"/>
                  </a:cubicBezTo>
                  <a:cubicBezTo>
                    <a:pt x="2833" y="11708"/>
                    <a:pt x="3104" y="11883"/>
                    <a:pt x="3379" y="12031"/>
                  </a:cubicBezTo>
                  <a:cubicBezTo>
                    <a:pt x="3490" y="12090"/>
                    <a:pt x="3614" y="12106"/>
                    <a:pt x="3733" y="12071"/>
                  </a:cubicBezTo>
                  <a:cubicBezTo>
                    <a:pt x="3853" y="12035"/>
                    <a:pt x="3948" y="11955"/>
                    <a:pt x="4008" y="11843"/>
                  </a:cubicBezTo>
                  <a:cubicBezTo>
                    <a:pt x="4048" y="11776"/>
                    <a:pt x="4064" y="11700"/>
                    <a:pt x="4064" y="11624"/>
                  </a:cubicBezTo>
                  <a:cubicBezTo>
                    <a:pt x="4064" y="11461"/>
                    <a:pt x="3980" y="11301"/>
                    <a:pt x="3825" y="11214"/>
                  </a:cubicBezTo>
                  <a:cubicBezTo>
                    <a:pt x="3578" y="11078"/>
                    <a:pt x="3347" y="10931"/>
                    <a:pt x="3136" y="10768"/>
                  </a:cubicBezTo>
                  <a:cubicBezTo>
                    <a:pt x="2917" y="10604"/>
                    <a:pt x="2709" y="10425"/>
                    <a:pt x="2522" y="10234"/>
                  </a:cubicBezTo>
                  <a:cubicBezTo>
                    <a:pt x="1498" y="9195"/>
                    <a:pt x="937" y="7821"/>
                    <a:pt x="937" y="6362"/>
                  </a:cubicBezTo>
                  <a:cubicBezTo>
                    <a:pt x="937" y="4904"/>
                    <a:pt x="1518" y="3522"/>
                    <a:pt x="2574" y="2470"/>
                  </a:cubicBezTo>
                  <a:cubicBezTo>
                    <a:pt x="3343" y="1705"/>
                    <a:pt x="4323" y="1175"/>
                    <a:pt x="5358" y="956"/>
                  </a:cubicBezTo>
                  <a:cubicBezTo>
                    <a:pt x="5318" y="821"/>
                    <a:pt x="5298" y="677"/>
                    <a:pt x="5298" y="530"/>
                  </a:cubicBezTo>
                  <a:cubicBezTo>
                    <a:pt x="5298" y="342"/>
                    <a:pt x="5330" y="167"/>
                    <a:pt x="5390" y="0"/>
                  </a:cubicBez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7" name="Freeform 8"/>
            <p:cNvSpPr>
              <a:spLocks noChangeArrowheads="1"/>
            </p:cNvSpPr>
            <p:nvPr/>
          </p:nvSpPr>
          <p:spPr bwMode="auto">
            <a:xfrm>
              <a:off x="7269163" y="688975"/>
              <a:ext cx="1587" cy="1587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0 w 5"/>
                <a:gd name="T5" fmla="*/ 0 h 1"/>
                <a:gd name="T6" fmla="*/ 4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4" y="0"/>
                    <a:pt x="4" y="0"/>
                    <a:pt x="4" y="0"/>
                  </a:cubicBezTo>
                  <a:lnTo>
                    <a:pt x="0" y="0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48" name="Freeform 9"/>
            <p:cNvSpPr>
              <a:spLocks noChangeArrowheads="1"/>
            </p:cNvSpPr>
            <p:nvPr/>
          </p:nvSpPr>
          <p:spPr bwMode="auto">
            <a:xfrm>
              <a:off x="6437312" y="255588"/>
              <a:ext cx="882650" cy="731837"/>
            </a:xfrm>
            <a:custGeom>
              <a:avLst/>
              <a:gdLst>
                <a:gd name="T0" fmla="*/ 2450 w 2451"/>
                <a:gd name="T1" fmla="*/ 1538 h 2033"/>
                <a:gd name="T2" fmla="*/ 2450 w 2451"/>
                <a:gd name="T3" fmla="*/ 1538 h 2033"/>
                <a:gd name="T4" fmla="*/ 2290 w 2451"/>
                <a:gd name="T5" fmla="*/ 1207 h 2033"/>
                <a:gd name="T6" fmla="*/ 402 w 2451"/>
                <a:gd name="T7" fmla="*/ 104 h 2033"/>
                <a:gd name="T8" fmla="*/ 64 w 2451"/>
                <a:gd name="T9" fmla="*/ 0 h 2033"/>
                <a:gd name="T10" fmla="*/ 111 w 2451"/>
                <a:gd name="T11" fmla="*/ 383 h 2033"/>
                <a:gd name="T12" fmla="*/ 0 w 2451"/>
                <a:gd name="T13" fmla="*/ 952 h 2033"/>
                <a:gd name="T14" fmla="*/ 103 w 2451"/>
                <a:gd name="T15" fmla="*/ 988 h 2033"/>
                <a:gd name="T16" fmla="*/ 1673 w 2451"/>
                <a:gd name="T17" fmla="*/ 1909 h 2033"/>
                <a:gd name="T18" fmla="*/ 2012 w 2451"/>
                <a:gd name="T19" fmla="*/ 2024 h 2033"/>
                <a:gd name="T20" fmla="*/ 2334 w 2451"/>
                <a:gd name="T21" fmla="*/ 1865 h 2033"/>
                <a:gd name="T22" fmla="*/ 2450 w 2451"/>
                <a:gd name="T23" fmla="*/ 1578 h 2033"/>
                <a:gd name="T24" fmla="*/ 2450 w 2451"/>
                <a:gd name="T25" fmla="*/ 1570 h 2033"/>
                <a:gd name="T26" fmla="*/ 2450 w 2451"/>
                <a:gd name="T27" fmla="*/ 1542 h 2033"/>
                <a:gd name="T28" fmla="*/ 2450 w 2451"/>
                <a:gd name="T29" fmla="*/ 1538 h 2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51" h="2033" extrusionOk="0">
                  <a:moveTo>
                    <a:pt x="2450" y="1538"/>
                  </a:moveTo>
                  <a:lnTo>
                    <a:pt x="2450" y="1538"/>
                  </a:lnTo>
                  <a:cubicBezTo>
                    <a:pt x="2446" y="1411"/>
                    <a:pt x="2386" y="1291"/>
                    <a:pt x="2290" y="1207"/>
                  </a:cubicBezTo>
                  <a:cubicBezTo>
                    <a:pt x="1721" y="705"/>
                    <a:pt x="1103" y="343"/>
                    <a:pt x="402" y="104"/>
                  </a:cubicBezTo>
                  <a:cubicBezTo>
                    <a:pt x="295" y="68"/>
                    <a:pt x="179" y="32"/>
                    <a:pt x="64" y="0"/>
                  </a:cubicBezTo>
                  <a:cubicBezTo>
                    <a:pt x="95" y="120"/>
                    <a:pt x="111" y="251"/>
                    <a:pt x="111" y="383"/>
                  </a:cubicBezTo>
                  <a:cubicBezTo>
                    <a:pt x="111" y="582"/>
                    <a:pt x="71" y="777"/>
                    <a:pt x="0" y="952"/>
                  </a:cubicBezTo>
                  <a:cubicBezTo>
                    <a:pt x="36" y="964"/>
                    <a:pt x="68" y="976"/>
                    <a:pt x="103" y="988"/>
                  </a:cubicBezTo>
                  <a:cubicBezTo>
                    <a:pt x="681" y="1184"/>
                    <a:pt x="1195" y="1486"/>
                    <a:pt x="1673" y="1909"/>
                  </a:cubicBezTo>
                  <a:cubicBezTo>
                    <a:pt x="1769" y="1992"/>
                    <a:pt x="1888" y="2032"/>
                    <a:pt x="2012" y="2024"/>
                  </a:cubicBezTo>
                  <a:cubicBezTo>
                    <a:pt x="2135" y="2016"/>
                    <a:pt x="2251" y="1960"/>
                    <a:pt x="2334" y="1865"/>
                  </a:cubicBezTo>
                  <a:cubicBezTo>
                    <a:pt x="2402" y="1789"/>
                    <a:pt x="2446" y="1685"/>
                    <a:pt x="2450" y="1578"/>
                  </a:cubicBezTo>
                  <a:cubicBezTo>
                    <a:pt x="2450" y="1570"/>
                    <a:pt x="2450" y="1570"/>
                    <a:pt x="2450" y="1570"/>
                  </a:cubicBezTo>
                  <a:cubicBezTo>
                    <a:pt x="2450" y="1542"/>
                    <a:pt x="2450" y="1542"/>
                    <a:pt x="2450" y="1542"/>
                  </a:cubicBezTo>
                  <a:lnTo>
                    <a:pt x="2450" y="1538"/>
                  </a:lnTo>
                </a:path>
              </a:pathLst>
            </a:custGeom>
            <a:solidFill>
              <a:srgbClr val="E9BC64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grpSp>
        <p:nvGrpSpPr>
          <p:cNvPr id="49" name="Gruppierung 48"/>
          <p:cNvGrpSpPr>
            <a:grpSpLocks noChangeAspect="1"/>
          </p:cNvGrpSpPr>
          <p:nvPr userDrawn="1"/>
        </p:nvGrpSpPr>
        <p:grpSpPr bwMode="auto">
          <a:xfrm>
            <a:off x="10825358" y="390509"/>
            <a:ext cx="907372" cy="259200"/>
            <a:chOff x="2325688" y="5838825"/>
            <a:chExt cx="5446712" cy="1728788"/>
          </a:xfrm>
        </p:grpSpPr>
        <p:sp>
          <p:nvSpPr>
            <p:cNvPr id="50" name="Freeform 10"/>
            <p:cNvSpPr>
              <a:spLocks noChangeArrowheads="1"/>
            </p:cNvSpPr>
            <p:nvPr/>
          </p:nvSpPr>
          <p:spPr bwMode="auto">
            <a:xfrm>
              <a:off x="2325688" y="6615113"/>
              <a:ext cx="1631950" cy="941387"/>
            </a:xfrm>
            <a:custGeom>
              <a:avLst/>
              <a:gdLst>
                <a:gd name="T0" fmla="*/ 0 w 4531"/>
                <a:gd name="T1" fmla="*/ 120 h 2615"/>
                <a:gd name="T2" fmla="*/ 0 w 4531"/>
                <a:gd name="T3" fmla="*/ 120 h 2615"/>
                <a:gd name="T4" fmla="*/ 175 w 4531"/>
                <a:gd name="T5" fmla="*/ 0 h 2615"/>
                <a:gd name="T6" fmla="*/ 4418 w 4531"/>
                <a:gd name="T7" fmla="*/ 4 h 2615"/>
                <a:gd name="T8" fmla="*/ 4526 w 4531"/>
                <a:gd name="T9" fmla="*/ 84 h 2615"/>
                <a:gd name="T10" fmla="*/ 4530 w 4531"/>
                <a:gd name="T11" fmla="*/ 742 h 2615"/>
                <a:gd name="T12" fmla="*/ 2916 w 4531"/>
                <a:gd name="T13" fmla="*/ 742 h 2615"/>
                <a:gd name="T14" fmla="*/ 2845 w 4531"/>
                <a:gd name="T15" fmla="*/ 742 h 2615"/>
                <a:gd name="T16" fmla="*/ 2761 w 4531"/>
                <a:gd name="T17" fmla="*/ 371 h 2615"/>
                <a:gd name="T18" fmla="*/ 1725 w 4531"/>
                <a:gd name="T19" fmla="*/ 371 h 2615"/>
                <a:gd name="T20" fmla="*/ 1638 w 4531"/>
                <a:gd name="T21" fmla="*/ 455 h 2615"/>
                <a:gd name="T22" fmla="*/ 1638 w 4531"/>
                <a:gd name="T23" fmla="*/ 2200 h 2615"/>
                <a:gd name="T24" fmla="*/ 1881 w 4531"/>
                <a:gd name="T25" fmla="*/ 2279 h 2615"/>
                <a:gd name="T26" fmla="*/ 2733 w 4531"/>
                <a:gd name="T27" fmla="*/ 2275 h 2615"/>
                <a:gd name="T28" fmla="*/ 2809 w 4531"/>
                <a:gd name="T29" fmla="*/ 2200 h 2615"/>
                <a:gd name="T30" fmla="*/ 2805 w 4531"/>
                <a:gd name="T31" fmla="*/ 1578 h 2615"/>
                <a:gd name="T32" fmla="*/ 2462 w 4531"/>
                <a:gd name="T33" fmla="*/ 1471 h 2615"/>
                <a:gd name="T34" fmla="*/ 2243 w 4531"/>
                <a:gd name="T35" fmla="*/ 1471 h 2615"/>
                <a:gd name="T36" fmla="*/ 2243 w 4531"/>
                <a:gd name="T37" fmla="*/ 1156 h 2615"/>
                <a:gd name="T38" fmla="*/ 4530 w 4531"/>
                <a:gd name="T39" fmla="*/ 1156 h 2615"/>
                <a:gd name="T40" fmla="*/ 4526 w 4531"/>
                <a:gd name="T41" fmla="*/ 2443 h 2615"/>
                <a:gd name="T42" fmla="*/ 4418 w 4531"/>
                <a:gd name="T43" fmla="*/ 2586 h 2615"/>
                <a:gd name="T44" fmla="*/ 4319 w 4531"/>
                <a:gd name="T45" fmla="*/ 2614 h 2615"/>
                <a:gd name="T46" fmla="*/ 84 w 4531"/>
                <a:gd name="T47" fmla="*/ 2614 h 2615"/>
                <a:gd name="T48" fmla="*/ 4 w 4531"/>
                <a:gd name="T49" fmla="*/ 2506 h 2615"/>
                <a:gd name="T50" fmla="*/ 0 w 4531"/>
                <a:gd name="T51" fmla="*/ 2459 h 2615"/>
                <a:gd name="T52" fmla="*/ 0 w 4531"/>
                <a:gd name="T53" fmla="*/ 120 h 2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31" h="2615" extrusionOk="0">
                  <a:moveTo>
                    <a:pt x="0" y="120"/>
                  </a:moveTo>
                  <a:lnTo>
                    <a:pt x="0" y="120"/>
                  </a:lnTo>
                  <a:cubicBezTo>
                    <a:pt x="0" y="44"/>
                    <a:pt x="36" y="0"/>
                    <a:pt x="175" y="0"/>
                  </a:cubicBezTo>
                  <a:cubicBezTo>
                    <a:pt x="4418" y="4"/>
                    <a:pt x="4418" y="4"/>
                    <a:pt x="4418" y="4"/>
                  </a:cubicBezTo>
                  <a:cubicBezTo>
                    <a:pt x="4458" y="12"/>
                    <a:pt x="4514" y="40"/>
                    <a:pt x="4526" y="84"/>
                  </a:cubicBezTo>
                  <a:cubicBezTo>
                    <a:pt x="4526" y="303"/>
                    <a:pt x="4530" y="522"/>
                    <a:pt x="4530" y="742"/>
                  </a:cubicBezTo>
                  <a:cubicBezTo>
                    <a:pt x="2916" y="742"/>
                    <a:pt x="2916" y="742"/>
                    <a:pt x="2916" y="742"/>
                  </a:cubicBezTo>
                  <a:cubicBezTo>
                    <a:pt x="2845" y="742"/>
                    <a:pt x="2845" y="742"/>
                    <a:pt x="2845" y="742"/>
                  </a:cubicBezTo>
                  <a:cubicBezTo>
                    <a:pt x="2845" y="618"/>
                    <a:pt x="2881" y="371"/>
                    <a:pt x="2761" y="371"/>
                  </a:cubicBezTo>
                  <a:cubicBezTo>
                    <a:pt x="1725" y="371"/>
                    <a:pt x="1725" y="371"/>
                    <a:pt x="1725" y="371"/>
                  </a:cubicBezTo>
                  <a:cubicBezTo>
                    <a:pt x="1689" y="387"/>
                    <a:pt x="1654" y="419"/>
                    <a:pt x="1638" y="455"/>
                  </a:cubicBezTo>
                  <a:cubicBezTo>
                    <a:pt x="1638" y="1032"/>
                    <a:pt x="1638" y="1674"/>
                    <a:pt x="1638" y="2200"/>
                  </a:cubicBezTo>
                  <a:cubicBezTo>
                    <a:pt x="1681" y="2299"/>
                    <a:pt x="1789" y="2275"/>
                    <a:pt x="1881" y="2279"/>
                  </a:cubicBezTo>
                  <a:cubicBezTo>
                    <a:pt x="2733" y="2275"/>
                    <a:pt x="2733" y="2275"/>
                    <a:pt x="2733" y="2275"/>
                  </a:cubicBezTo>
                  <a:cubicBezTo>
                    <a:pt x="2765" y="2267"/>
                    <a:pt x="2805" y="2240"/>
                    <a:pt x="2809" y="2200"/>
                  </a:cubicBezTo>
                  <a:cubicBezTo>
                    <a:pt x="2805" y="1578"/>
                    <a:pt x="2805" y="1578"/>
                    <a:pt x="2805" y="1578"/>
                  </a:cubicBezTo>
                  <a:cubicBezTo>
                    <a:pt x="2761" y="1419"/>
                    <a:pt x="2590" y="1486"/>
                    <a:pt x="2462" y="1471"/>
                  </a:cubicBezTo>
                  <a:cubicBezTo>
                    <a:pt x="2243" y="1471"/>
                    <a:pt x="2243" y="1471"/>
                    <a:pt x="2243" y="1471"/>
                  </a:cubicBezTo>
                  <a:cubicBezTo>
                    <a:pt x="2243" y="1156"/>
                    <a:pt x="2243" y="1156"/>
                    <a:pt x="2243" y="1156"/>
                  </a:cubicBezTo>
                  <a:cubicBezTo>
                    <a:pt x="4530" y="1156"/>
                    <a:pt x="4530" y="1156"/>
                    <a:pt x="4530" y="1156"/>
                  </a:cubicBezTo>
                  <a:cubicBezTo>
                    <a:pt x="4526" y="2443"/>
                    <a:pt x="4526" y="2443"/>
                    <a:pt x="4526" y="2443"/>
                  </a:cubicBezTo>
                  <a:cubicBezTo>
                    <a:pt x="4506" y="2498"/>
                    <a:pt x="4474" y="2554"/>
                    <a:pt x="4418" y="2586"/>
                  </a:cubicBezTo>
                  <a:cubicBezTo>
                    <a:pt x="4319" y="2614"/>
                    <a:pt x="4319" y="2614"/>
                    <a:pt x="4319" y="2614"/>
                  </a:cubicBezTo>
                  <a:cubicBezTo>
                    <a:pt x="84" y="2614"/>
                    <a:pt x="84" y="2614"/>
                    <a:pt x="84" y="2614"/>
                  </a:cubicBezTo>
                  <a:cubicBezTo>
                    <a:pt x="36" y="2606"/>
                    <a:pt x="12" y="2550"/>
                    <a:pt x="4" y="2506"/>
                  </a:cubicBezTo>
                  <a:cubicBezTo>
                    <a:pt x="0" y="2459"/>
                    <a:pt x="0" y="2459"/>
                    <a:pt x="0" y="2459"/>
                  </a:cubicBezTo>
                  <a:lnTo>
                    <a:pt x="0" y="120"/>
                  </a:ln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1" name="Freeform 11"/>
            <p:cNvSpPr>
              <a:spLocks noChangeArrowheads="1"/>
            </p:cNvSpPr>
            <p:nvPr/>
          </p:nvSpPr>
          <p:spPr bwMode="auto">
            <a:xfrm>
              <a:off x="4425950" y="6616700"/>
              <a:ext cx="1644650" cy="942975"/>
            </a:xfrm>
            <a:custGeom>
              <a:avLst/>
              <a:gdLst>
                <a:gd name="T0" fmla="*/ 3 w 4569"/>
                <a:gd name="T1" fmla="*/ 1877 h 2619"/>
                <a:gd name="T2" fmla="*/ 3 w 4569"/>
                <a:gd name="T3" fmla="*/ 1877 h 2619"/>
                <a:gd name="T4" fmla="*/ 1728 w 4569"/>
                <a:gd name="T5" fmla="*/ 1881 h 2619"/>
                <a:gd name="T6" fmla="*/ 1811 w 4569"/>
                <a:gd name="T7" fmla="*/ 2247 h 2619"/>
                <a:gd name="T8" fmla="*/ 2795 w 4569"/>
                <a:gd name="T9" fmla="*/ 2243 h 2619"/>
                <a:gd name="T10" fmla="*/ 2879 w 4569"/>
                <a:gd name="T11" fmla="*/ 2144 h 2619"/>
                <a:gd name="T12" fmla="*/ 2879 w 4569"/>
                <a:gd name="T13" fmla="*/ 1570 h 2619"/>
                <a:gd name="T14" fmla="*/ 2787 w 4569"/>
                <a:gd name="T15" fmla="*/ 1487 h 2619"/>
                <a:gd name="T16" fmla="*/ 123 w 4569"/>
                <a:gd name="T17" fmla="*/ 1482 h 2619"/>
                <a:gd name="T18" fmla="*/ 0 w 4569"/>
                <a:gd name="T19" fmla="*/ 1291 h 2619"/>
                <a:gd name="T20" fmla="*/ 3 w 4569"/>
                <a:gd name="T21" fmla="*/ 144 h 2619"/>
                <a:gd name="T22" fmla="*/ 326 w 4569"/>
                <a:gd name="T23" fmla="*/ 12 h 2619"/>
                <a:gd name="T24" fmla="*/ 4448 w 4569"/>
                <a:gd name="T25" fmla="*/ 12 h 2619"/>
                <a:gd name="T26" fmla="*/ 4568 w 4569"/>
                <a:gd name="T27" fmla="*/ 96 h 2619"/>
                <a:gd name="T28" fmla="*/ 4568 w 4569"/>
                <a:gd name="T29" fmla="*/ 702 h 2619"/>
                <a:gd name="T30" fmla="*/ 2895 w 4569"/>
                <a:gd name="T31" fmla="*/ 702 h 2619"/>
                <a:gd name="T32" fmla="*/ 2823 w 4569"/>
                <a:gd name="T33" fmla="*/ 367 h 2619"/>
                <a:gd name="T34" fmla="*/ 1755 w 4569"/>
                <a:gd name="T35" fmla="*/ 367 h 2619"/>
                <a:gd name="T36" fmla="*/ 1712 w 4569"/>
                <a:gd name="T37" fmla="*/ 411 h 2619"/>
                <a:gd name="T38" fmla="*/ 1712 w 4569"/>
                <a:gd name="T39" fmla="*/ 1104 h 2619"/>
                <a:gd name="T40" fmla="*/ 2086 w 4569"/>
                <a:gd name="T41" fmla="*/ 1192 h 2619"/>
                <a:gd name="T42" fmla="*/ 4413 w 4569"/>
                <a:gd name="T43" fmla="*/ 1192 h 2619"/>
                <a:gd name="T44" fmla="*/ 4568 w 4569"/>
                <a:gd name="T45" fmla="*/ 1279 h 2619"/>
                <a:gd name="T46" fmla="*/ 4568 w 4569"/>
                <a:gd name="T47" fmla="*/ 2447 h 2619"/>
                <a:gd name="T48" fmla="*/ 4468 w 4569"/>
                <a:gd name="T49" fmla="*/ 2618 h 2619"/>
                <a:gd name="T50" fmla="*/ 4138 w 4569"/>
                <a:gd name="T51" fmla="*/ 2618 h 2619"/>
                <a:gd name="T52" fmla="*/ 155 w 4569"/>
                <a:gd name="T53" fmla="*/ 2618 h 2619"/>
                <a:gd name="T54" fmla="*/ 0 w 4569"/>
                <a:gd name="T55" fmla="*/ 2451 h 2619"/>
                <a:gd name="T56" fmla="*/ 3 w 4569"/>
                <a:gd name="T57" fmla="*/ 1877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69" h="2619" extrusionOk="0">
                  <a:moveTo>
                    <a:pt x="3" y="1877"/>
                  </a:moveTo>
                  <a:lnTo>
                    <a:pt x="3" y="1877"/>
                  </a:lnTo>
                  <a:cubicBezTo>
                    <a:pt x="1728" y="1881"/>
                    <a:pt x="1728" y="1881"/>
                    <a:pt x="1728" y="1881"/>
                  </a:cubicBezTo>
                  <a:cubicBezTo>
                    <a:pt x="1728" y="2028"/>
                    <a:pt x="1697" y="2247"/>
                    <a:pt x="1811" y="2247"/>
                  </a:cubicBezTo>
                  <a:cubicBezTo>
                    <a:pt x="2138" y="2251"/>
                    <a:pt x="2476" y="2243"/>
                    <a:pt x="2795" y="2243"/>
                  </a:cubicBezTo>
                  <a:cubicBezTo>
                    <a:pt x="2879" y="2144"/>
                    <a:pt x="2879" y="2144"/>
                    <a:pt x="2879" y="2144"/>
                  </a:cubicBezTo>
                  <a:cubicBezTo>
                    <a:pt x="2879" y="1570"/>
                    <a:pt x="2879" y="1570"/>
                    <a:pt x="2879" y="1570"/>
                  </a:cubicBezTo>
                  <a:cubicBezTo>
                    <a:pt x="2879" y="1534"/>
                    <a:pt x="2867" y="1487"/>
                    <a:pt x="2787" y="1487"/>
                  </a:cubicBezTo>
                  <a:cubicBezTo>
                    <a:pt x="123" y="1482"/>
                    <a:pt x="123" y="1482"/>
                    <a:pt x="123" y="1482"/>
                  </a:cubicBezTo>
                  <a:cubicBezTo>
                    <a:pt x="27" y="1482"/>
                    <a:pt x="0" y="1375"/>
                    <a:pt x="0" y="1291"/>
                  </a:cubicBezTo>
                  <a:cubicBezTo>
                    <a:pt x="3" y="144"/>
                    <a:pt x="3" y="144"/>
                    <a:pt x="3" y="144"/>
                  </a:cubicBezTo>
                  <a:cubicBezTo>
                    <a:pt x="3" y="0"/>
                    <a:pt x="207" y="12"/>
                    <a:pt x="326" y="12"/>
                  </a:cubicBezTo>
                  <a:cubicBezTo>
                    <a:pt x="4448" y="12"/>
                    <a:pt x="4448" y="12"/>
                    <a:pt x="4448" y="12"/>
                  </a:cubicBezTo>
                  <a:cubicBezTo>
                    <a:pt x="4496" y="28"/>
                    <a:pt x="4560" y="36"/>
                    <a:pt x="4568" y="96"/>
                  </a:cubicBezTo>
                  <a:cubicBezTo>
                    <a:pt x="4568" y="702"/>
                    <a:pt x="4568" y="702"/>
                    <a:pt x="4568" y="702"/>
                  </a:cubicBezTo>
                  <a:cubicBezTo>
                    <a:pt x="2895" y="702"/>
                    <a:pt x="2895" y="702"/>
                    <a:pt x="2895" y="702"/>
                  </a:cubicBezTo>
                  <a:cubicBezTo>
                    <a:pt x="2895" y="590"/>
                    <a:pt x="2927" y="367"/>
                    <a:pt x="2823" y="367"/>
                  </a:cubicBezTo>
                  <a:cubicBezTo>
                    <a:pt x="2476" y="367"/>
                    <a:pt x="2106" y="367"/>
                    <a:pt x="1755" y="367"/>
                  </a:cubicBezTo>
                  <a:cubicBezTo>
                    <a:pt x="1712" y="411"/>
                    <a:pt x="1712" y="411"/>
                    <a:pt x="1712" y="411"/>
                  </a:cubicBezTo>
                  <a:cubicBezTo>
                    <a:pt x="1712" y="1104"/>
                    <a:pt x="1712" y="1104"/>
                    <a:pt x="1712" y="1104"/>
                  </a:cubicBezTo>
                  <a:cubicBezTo>
                    <a:pt x="1712" y="1224"/>
                    <a:pt x="1911" y="1192"/>
                    <a:pt x="2086" y="1192"/>
                  </a:cubicBezTo>
                  <a:cubicBezTo>
                    <a:pt x="4413" y="1192"/>
                    <a:pt x="4413" y="1192"/>
                    <a:pt x="4413" y="1192"/>
                  </a:cubicBezTo>
                  <a:cubicBezTo>
                    <a:pt x="4520" y="1192"/>
                    <a:pt x="4568" y="1208"/>
                    <a:pt x="4568" y="1279"/>
                  </a:cubicBezTo>
                  <a:cubicBezTo>
                    <a:pt x="4568" y="1678"/>
                    <a:pt x="4568" y="2088"/>
                    <a:pt x="4568" y="2447"/>
                  </a:cubicBezTo>
                  <a:cubicBezTo>
                    <a:pt x="4568" y="2514"/>
                    <a:pt x="4544" y="2602"/>
                    <a:pt x="4468" y="2618"/>
                  </a:cubicBezTo>
                  <a:cubicBezTo>
                    <a:pt x="4138" y="2618"/>
                    <a:pt x="4138" y="2618"/>
                    <a:pt x="4138" y="2618"/>
                  </a:cubicBezTo>
                  <a:cubicBezTo>
                    <a:pt x="155" y="2618"/>
                    <a:pt x="155" y="2618"/>
                    <a:pt x="155" y="2618"/>
                  </a:cubicBezTo>
                  <a:cubicBezTo>
                    <a:pt x="83" y="2606"/>
                    <a:pt x="0" y="2546"/>
                    <a:pt x="0" y="2451"/>
                  </a:cubicBezTo>
                  <a:cubicBezTo>
                    <a:pt x="0" y="2263"/>
                    <a:pt x="3" y="2096"/>
                    <a:pt x="3" y="1877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2" name="Freeform 12"/>
            <p:cNvSpPr>
              <a:spLocks noChangeArrowheads="1"/>
            </p:cNvSpPr>
            <p:nvPr/>
          </p:nvSpPr>
          <p:spPr bwMode="auto">
            <a:xfrm>
              <a:off x="6453188" y="6616700"/>
              <a:ext cx="611187" cy="949325"/>
            </a:xfrm>
            <a:custGeom>
              <a:avLst/>
              <a:gdLst>
                <a:gd name="T0" fmla="*/ 0 w 1698"/>
                <a:gd name="T1" fmla="*/ 2243 h 2639"/>
                <a:gd name="T2" fmla="*/ 0 w 1698"/>
                <a:gd name="T3" fmla="*/ 2243 h 2639"/>
                <a:gd name="T4" fmla="*/ 541 w 1698"/>
                <a:gd name="T5" fmla="*/ 2124 h 2639"/>
                <a:gd name="T6" fmla="*/ 553 w 1698"/>
                <a:gd name="T7" fmla="*/ 2020 h 2639"/>
                <a:gd name="T8" fmla="*/ 553 w 1698"/>
                <a:gd name="T9" fmla="*/ 566 h 2639"/>
                <a:gd name="T10" fmla="*/ 8 w 1698"/>
                <a:gd name="T11" fmla="*/ 415 h 2639"/>
                <a:gd name="T12" fmla="*/ 8 w 1698"/>
                <a:gd name="T13" fmla="*/ 0 h 2639"/>
                <a:gd name="T14" fmla="*/ 1697 w 1698"/>
                <a:gd name="T15" fmla="*/ 0 h 2639"/>
                <a:gd name="T16" fmla="*/ 1697 w 1698"/>
                <a:gd name="T17" fmla="*/ 2638 h 2639"/>
                <a:gd name="T18" fmla="*/ 0 w 1698"/>
                <a:gd name="T19" fmla="*/ 2638 h 2639"/>
                <a:gd name="T20" fmla="*/ 0 w 1698"/>
                <a:gd name="T21" fmla="*/ 2243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9" extrusionOk="0">
                  <a:moveTo>
                    <a:pt x="0" y="2243"/>
                  </a:moveTo>
                  <a:lnTo>
                    <a:pt x="0" y="2243"/>
                  </a:lnTo>
                  <a:cubicBezTo>
                    <a:pt x="191" y="2227"/>
                    <a:pt x="450" y="2291"/>
                    <a:pt x="541" y="2124"/>
                  </a:cubicBezTo>
                  <a:cubicBezTo>
                    <a:pt x="553" y="2020"/>
                    <a:pt x="553" y="2020"/>
                    <a:pt x="553" y="2020"/>
                  </a:cubicBezTo>
                  <a:cubicBezTo>
                    <a:pt x="553" y="566"/>
                    <a:pt x="553" y="566"/>
                    <a:pt x="553" y="566"/>
                  </a:cubicBezTo>
                  <a:cubicBezTo>
                    <a:pt x="506" y="375"/>
                    <a:pt x="203" y="415"/>
                    <a:pt x="8" y="4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697" y="0"/>
                    <a:pt x="1697" y="0"/>
                    <a:pt x="1697" y="0"/>
                  </a:cubicBezTo>
                  <a:cubicBezTo>
                    <a:pt x="1697" y="2638"/>
                    <a:pt x="1697" y="2638"/>
                    <a:pt x="1697" y="2638"/>
                  </a:cubicBezTo>
                  <a:cubicBezTo>
                    <a:pt x="0" y="2638"/>
                    <a:pt x="0" y="2638"/>
                    <a:pt x="0" y="2638"/>
                  </a:cubicBezTo>
                  <a:cubicBezTo>
                    <a:pt x="0" y="2510"/>
                    <a:pt x="0" y="2375"/>
                    <a:pt x="0" y="2243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3" name="Freeform 13"/>
            <p:cNvSpPr>
              <a:spLocks noChangeArrowheads="1"/>
            </p:cNvSpPr>
            <p:nvPr/>
          </p:nvSpPr>
          <p:spPr bwMode="auto">
            <a:xfrm>
              <a:off x="7161213" y="6618288"/>
              <a:ext cx="611187" cy="949325"/>
            </a:xfrm>
            <a:custGeom>
              <a:avLst/>
              <a:gdLst>
                <a:gd name="T0" fmla="*/ 1697 w 1698"/>
                <a:gd name="T1" fmla="*/ 2239 h 2635"/>
                <a:gd name="T2" fmla="*/ 1697 w 1698"/>
                <a:gd name="T3" fmla="*/ 2239 h 2635"/>
                <a:gd name="T4" fmla="*/ 1155 w 1698"/>
                <a:gd name="T5" fmla="*/ 2120 h 2635"/>
                <a:gd name="T6" fmla="*/ 1139 w 1698"/>
                <a:gd name="T7" fmla="*/ 2020 h 2635"/>
                <a:gd name="T8" fmla="*/ 1143 w 1698"/>
                <a:gd name="T9" fmla="*/ 566 h 2635"/>
                <a:gd name="T10" fmla="*/ 1689 w 1698"/>
                <a:gd name="T11" fmla="*/ 411 h 2635"/>
                <a:gd name="T12" fmla="*/ 1689 w 1698"/>
                <a:gd name="T13" fmla="*/ 0 h 2635"/>
                <a:gd name="T14" fmla="*/ 0 w 1698"/>
                <a:gd name="T15" fmla="*/ 0 h 2635"/>
                <a:gd name="T16" fmla="*/ 0 w 1698"/>
                <a:gd name="T17" fmla="*/ 2634 h 2635"/>
                <a:gd name="T18" fmla="*/ 1697 w 1698"/>
                <a:gd name="T19" fmla="*/ 2634 h 2635"/>
                <a:gd name="T20" fmla="*/ 1697 w 1698"/>
                <a:gd name="T21" fmla="*/ 2239 h 2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98" h="2635" extrusionOk="0">
                  <a:moveTo>
                    <a:pt x="1697" y="2239"/>
                  </a:moveTo>
                  <a:lnTo>
                    <a:pt x="1697" y="2239"/>
                  </a:lnTo>
                  <a:cubicBezTo>
                    <a:pt x="1502" y="2227"/>
                    <a:pt x="1247" y="2291"/>
                    <a:pt x="1155" y="2120"/>
                  </a:cubicBezTo>
                  <a:cubicBezTo>
                    <a:pt x="1139" y="2020"/>
                    <a:pt x="1139" y="2020"/>
                    <a:pt x="1139" y="2020"/>
                  </a:cubicBezTo>
                  <a:cubicBezTo>
                    <a:pt x="1143" y="566"/>
                    <a:pt x="1143" y="566"/>
                    <a:pt x="1143" y="566"/>
                  </a:cubicBezTo>
                  <a:cubicBezTo>
                    <a:pt x="1187" y="371"/>
                    <a:pt x="1490" y="415"/>
                    <a:pt x="1689" y="411"/>
                  </a:cubicBezTo>
                  <a:cubicBezTo>
                    <a:pt x="1689" y="0"/>
                    <a:pt x="1689" y="0"/>
                    <a:pt x="168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634"/>
                    <a:pt x="0" y="2634"/>
                    <a:pt x="0" y="2634"/>
                  </a:cubicBezTo>
                  <a:cubicBezTo>
                    <a:pt x="1697" y="2634"/>
                    <a:pt x="1697" y="2634"/>
                    <a:pt x="1697" y="2634"/>
                  </a:cubicBezTo>
                  <a:cubicBezTo>
                    <a:pt x="1697" y="2510"/>
                    <a:pt x="1697" y="2375"/>
                    <a:pt x="1697" y="2239"/>
                  </a:cubicBezTo>
                </a:path>
              </a:pathLst>
            </a:custGeom>
            <a:solidFill>
              <a:srgbClr val="050507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4" name="Freeform 14"/>
            <p:cNvSpPr>
              <a:spLocks noChangeArrowheads="1"/>
            </p:cNvSpPr>
            <p:nvPr/>
          </p:nvSpPr>
          <p:spPr bwMode="auto">
            <a:xfrm>
              <a:off x="6792913" y="5838825"/>
              <a:ext cx="639762" cy="639763"/>
            </a:xfrm>
            <a:custGeom>
              <a:avLst/>
              <a:gdLst>
                <a:gd name="T0" fmla="*/ 888 w 1778"/>
                <a:gd name="T1" fmla="*/ 1777 h 1778"/>
                <a:gd name="T2" fmla="*/ 888 w 1778"/>
                <a:gd name="T3" fmla="*/ 1777 h 1778"/>
                <a:gd name="T4" fmla="*/ 1777 w 1778"/>
                <a:gd name="T5" fmla="*/ 888 h 1778"/>
                <a:gd name="T6" fmla="*/ 888 w 1778"/>
                <a:gd name="T7" fmla="*/ 0 h 1778"/>
                <a:gd name="T8" fmla="*/ 0 w 1778"/>
                <a:gd name="T9" fmla="*/ 888 h 1778"/>
                <a:gd name="T10" fmla="*/ 888 w 1778"/>
                <a:gd name="T11" fmla="*/ 1777 h 17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8" h="1778" extrusionOk="0">
                  <a:moveTo>
                    <a:pt x="888" y="1777"/>
                  </a:moveTo>
                  <a:lnTo>
                    <a:pt x="888" y="1777"/>
                  </a:lnTo>
                  <a:cubicBezTo>
                    <a:pt x="1378" y="1777"/>
                    <a:pt x="1777" y="1379"/>
                    <a:pt x="1777" y="888"/>
                  </a:cubicBezTo>
                  <a:cubicBezTo>
                    <a:pt x="1777" y="399"/>
                    <a:pt x="1378" y="0"/>
                    <a:pt x="888" y="0"/>
                  </a:cubicBezTo>
                  <a:cubicBezTo>
                    <a:pt x="398" y="0"/>
                    <a:pt x="0" y="399"/>
                    <a:pt x="0" y="888"/>
                  </a:cubicBezTo>
                  <a:cubicBezTo>
                    <a:pt x="0" y="1379"/>
                    <a:pt x="398" y="1777"/>
                    <a:pt x="888" y="1777"/>
                  </a:cubicBez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5" name="Freeform 15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6" name="Freeform 16"/>
            <p:cNvSpPr>
              <a:spLocks noChangeArrowheads="1"/>
            </p:cNvSpPr>
            <p:nvPr/>
          </p:nvSpPr>
          <p:spPr bwMode="auto">
            <a:xfrm>
              <a:off x="7112000" y="615791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7" name="Freeform 17"/>
            <p:cNvSpPr>
              <a:spLocks noChangeArrowheads="1"/>
            </p:cNvSpPr>
            <p:nvPr/>
          </p:nvSpPr>
          <p:spPr bwMode="auto">
            <a:xfrm>
              <a:off x="7062788" y="6616700"/>
              <a:ext cx="98425" cy="949325"/>
            </a:xfrm>
            <a:custGeom>
              <a:avLst/>
              <a:gdLst>
                <a:gd name="T0" fmla="*/ 271 w 272"/>
                <a:gd name="T1" fmla="*/ 2638 h 2639"/>
                <a:gd name="T2" fmla="*/ 271 w 272"/>
                <a:gd name="T3" fmla="*/ 0 h 2639"/>
                <a:gd name="T4" fmla="*/ 0 w 272"/>
                <a:gd name="T5" fmla="*/ 0 h 2639"/>
                <a:gd name="T6" fmla="*/ 0 w 272"/>
                <a:gd name="T7" fmla="*/ 2638 h 2639"/>
                <a:gd name="T8" fmla="*/ 271 w 272"/>
                <a:gd name="T9" fmla="*/ 2638 h 2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2639" extrusionOk="0">
                  <a:moveTo>
                    <a:pt x="271" y="2638"/>
                  </a:moveTo>
                  <a:lnTo>
                    <a:pt x="271" y="0"/>
                  </a:lnTo>
                  <a:lnTo>
                    <a:pt x="0" y="0"/>
                  </a:lnTo>
                  <a:lnTo>
                    <a:pt x="0" y="2638"/>
                  </a:lnTo>
                  <a:lnTo>
                    <a:pt x="271" y="2638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8" name="Freeform 18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  <p:sp>
          <p:nvSpPr>
            <p:cNvPr id="59" name="Freeform 19"/>
            <p:cNvSpPr>
              <a:spLocks noChangeArrowheads="1"/>
            </p:cNvSpPr>
            <p:nvPr/>
          </p:nvSpPr>
          <p:spPr bwMode="auto">
            <a:xfrm>
              <a:off x="7112000" y="7091363"/>
              <a:ext cx="1587" cy="1587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E3B76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de-DE" sz="1540"/>
            </a:p>
          </p:txBody>
        </p:sp>
      </p:grp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 bwMode="auto">
          <a:xfrm>
            <a:off x="6747970" y="6437994"/>
            <a:ext cx="3179233" cy="367664"/>
          </a:xfrm>
        </p:spPr>
        <p:txBody>
          <a:bodyPr lIns="126310" tIns="54734" rIns="84207" bIns="54734" anchor="t"/>
          <a:lstStyle>
            <a:lvl1pPr algn="r">
              <a:spcBef>
                <a:spcPts val="0"/>
              </a:spcBef>
              <a:defRPr sz="770"/>
            </a:lvl1pPr>
            <a:lvl2pPr algn="r">
              <a:spcBef>
                <a:spcPts val="0"/>
              </a:spcBef>
              <a:defRPr sz="770"/>
            </a:lvl2pPr>
            <a:lvl3pPr algn="r">
              <a:spcBef>
                <a:spcPts val="0"/>
              </a:spcBef>
              <a:defRPr sz="770"/>
            </a:lvl3pPr>
            <a:lvl4pPr algn="r">
              <a:spcBef>
                <a:spcPts val="0"/>
              </a:spcBef>
              <a:defRPr sz="770"/>
            </a:lvl4pPr>
            <a:lvl5pPr algn="r">
              <a:spcBef>
                <a:spcPts val="0"/>
              </a:spcBef>
              <a:defRPr sz="770"/>
            </a:lvl5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0966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31.xml"/><Relationship Id="rId16" Type="http://schemas.openxmlformats.org/officeDocument/2006/relationships/tags" Target="../tags/tag1.xml"/><Relationship Id="rId20" Type="http://schemas.openxmlformats.org/officeDocument/2006/relationships/image" Target="../media/image8.wmf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7.emf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493" y="400708"/>
            <a:ext cx="1505441" cy="376361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5196BE4-D619-44A1-BEB2-21A881F80116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8717281" y="-59436"/>
            <a:ext cx="1341119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785" r:id="rId5"/>
    <p:sldLayoutId id="2147483788" r:id="rId6"/>
    <p:sldLayoutId id="2147483822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820" r:id="rId19"/>
    <p:sldLayoutId id="2147483821" r:id="rId20"/>
    <p:sldLayoutId id="2147483812" r:id="rId21"/>
    <p:sldLayoutId id="2147483813" r:id="rId22"/>
    <p:sldLayoutId id="2147483823" r:id="rId23"/>
    <p:sldLayoutId id="2147483824" r:id="rId24"/>
    <p:sldLayoutId id="2147483754" r:id="rId25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3" name="Bild 6" descr="GSI_Logo_rgb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620" y="259791"/>
            <a:ext cx="1799355" cy="449839"/>
          </a:xfrm>
          <a:prstGeom prst="rect">
            <a:avLst/>
          </a:prstGeom>
        </p:spPr>
      </p:pic>
      <p:sp>
        <p:nvSpPr>
          <p:cNvPr id="15" name="Rechteck 14"/>
          <p:cNvSpPr/>
          <p:nvPr userDrawn="1"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580356" y="6620369"/>
            <a:ext cx="504110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</a:t>
            </a:r>
            <a:r>
              <a:rPr lang="de-DE" sz="1000" dirty="0" err="1">
                <a:solidFill>
                  <a:srgbClr val="333333"/>
                </a:solidFill>
                <a:latin typeface="Arial"/>
                <a:cs typeface="Arial"/>
              </a:rPr>
              <a:t>Helmholtzzentrum</a:t>
            </a: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 für Schwerionenforschung GmbH</a:t>
            </a:r>
          </a:p>
        </p:txBody>
      </p:sp>
      <p:sp>
        <p:nvSpPr>
          <p:cNvPr id="17" name="Rechteck 16"/>
          <p:cNvSpPr>
            <a:spLocks/>
          </p:cNvSpPr>
          <p:nvPr userDrawn="1"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0" name="Textfeld 19"/>
          <p:cNvSpPr txBox="1"/>
          <p:nvPr userDrawn="1"/>
        </p:nvSpPr>
        <p:spPr>
          <a:xfrm>
            <a:off x="5215045" y="6621791"/>
            <a:ext cx="3857287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baseline="0" dirty="0">
                <a:solidFill>
                  <a:srgbClr val="333333"/>
                </a:solidFill>
                <a:latin typeface="Arial"/>
                <a:cs typeface="Arial"/>
              </a:rPr>
              <a:t>H. Simon (ISPUN23)</a:t>
            </a:r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1" name="Textfeld 20"/>
          <p:cNvSpPr txBox="1"/>
          <p:nvPr userDrawn="1"/>
        </p:nvSpPr>
        <p:spPr>
          <a:xfrm>
            <a:off x="11512533" y="6621791"/>
            <a:ext cx="67946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C4D5F-A425-4703-B3CF-5ACC1DF381A2}" type="slidenum">
              <a:rPr lang="en-US" sz="1000" smtClean="0">
                <a:solidFill>
                  <a:srgbClr val="333333"/>
                </a:solidFill>
                <a:latin typeface="Arial"/>
                <a:cs typeface="Arial"/>
              </a:rPr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1000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2" name="Titelplatzhalter 1"/>
          <p:cNvSpPr>
            <a:spLocks noGrp="1"/>
          </p:cNvSpPr>
          <p:nvPr>
            <p:ph type="title"/>
          </p:nvPr>
        </p:nvSpPr>
        <p:spPr>
          <a:xfrm>
            <a:off x="563420" y="270001"/>
            <a:ext cx="771371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8" name="Grafik 36">
            <a:extLst>
              <a:ext uri="{FF2B5EF4-FFF2-40B4-BE49-F238E27FC236}">
                <a16:creationId xmlns:a16="http://schemas.microsoft.com/office/drawing/2014/main" id="{FC4058D6-AD9B-4536-9F08-C52A255FC65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604" y="58739"/>
            <a:ext cx="790273" cy="79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88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E755A6B-E1A3-409B-B102-16EB0B33B9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think-cell Folie" r:id="rId18" imgW="383" imgH="384" progId="TCLayout.ActiveDocument.1">
                  <p:embed/>
                </p:oleObj>
              </mc:Choice>
              <mc:Fallback>
                <p:oleObj name="think-cell Folie" r:id="rId18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E755A6B-E1A3-409B-B102-16EB0B33B9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1B0DF0DD-ED7E-46E4-BFD3-5728828C23F4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de-DE" sz="2800" b="0" i="0" baseline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8" name="Grafik 57"/>
          <p:cNvPicPr/>
          <p:nvPr/>
        </p:nvPicPr>
        <p:blipFill>
          <a:blip r:embed="rId20"/>
          <a:stretch/>
        </p:blipFill>
        <p:spPr>
          <a:xfrm>
            <a:off x="480" y="0"/>
            <a:ext cx="480" cy="360"/>
          </a:xfrm>
          <a:prstGeom prst="rect">
            <a:avLst/>
          </a:prstGeom>
          <a:ln>
            <a:noFill/>
          </a:ln>
        </p:spPr>
      </p:pic>
      <p:sp>
        <p:nvSpPr>
          <p:cNvPr id="59" name="CustomShape 1" hidden="1"/>
          <p:cNvSpPr/>
          <p:nvPr/>
        </p:nvSpPr>
        <p:spPr>
          <a:xfrm>
            <a:off x="0" y="0"/>
            <a:ext cx="211200" cy="15840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0" name="CustomShape 2"/>
          <p:cNvSpPr/>
          <p:nvPr/>
        </p:nvSpPr>
        <p:spPr>
          <a:xfrm>
            <a:off x="5808000" y="6607080"/>
            <a:ext cx="1872960" cy="83880"/>
          </a:xfrm>
          <a:prstGeom prst="rect">
            <a:avLst/>
          </a:prstGeom>
          <a:solidFill>
            <a:srgbClr val="FF9900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1" name="CustomShape 3"/>
          <p:cNvSpPr/>
          <p:nvPr/>
        </p:nvSpPr>
        <p:spPr>
          <a:xfrm>
            <a:off x="7677120" y="6607080"/>
            <a:ext cx="1872960" cy="83880"/>
          </a:xfrm>
          <a:prstGeom prst="rect">
            <a:avLst/>
          </a:prstGeom>
          <a:solidFill>
            <a:srgbClr val="969696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2" name="CustomShape 4"/>
          <p:cNvSpPr/>
          <p:nvPr/>
        </p:nvSpPr>
        <p:spPr>
          <a:xfrm>
            <a:off x="9550560" y="6607080"/>
            <a:ext cx="1872960" cy="83880"/>
          </a:xfrm>
          <a:prstGeom prst="rect">
            <a:avLst/>
          </a:prstGeom>
          <a:solidFill>
            <a:srgbClr val="003366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3" name="CustomShape 5"/>
          <p:cNvSpPr/>
          <p:nvPr/>
        </p:nvSpPr>
        <p:spPr>
          <a:xfrm>
            <a:off x="0" y="6524640"/>
            <a:ext cx="12191520" cy="82080"/>
          </a:xfrm>
          <a:prstGeom prst="rect">
            <a:avLst/>
          </a:prstGeom>
          <a:solidFill>
            <a:srgbClr val="00599D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4" name="CustomShape 6"/>
          <p:cNvSpPr/>
          <p:nvPr/>
        </p:nvSpPr>
        <p:spPr>
          <a:xfrm>
            <a:off x="7677120" y="6691320"/>
            <a:ext cx="3745920" cy="82080"/>
          </a:xfrm>
          <a:prstGeom prst="rect">
            <a:avLst/>
          </a:prstGeom>
          <a:solidFill>
            <a:srgbClr val="00599D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5" name="CustomShape 7"/>
          <p:cNvSpPr/>
          <p:nvPr/>
        </p:nvSpPr>
        <p:spPr>
          <a:xfrm>
            <a:off x="5808000" y="6775560"/>
            <a:ext cx="1872960" cy="82080"/>
          </a:xfrm>
          <a:prstGeom prst="rect">
            <a:avLst/>
          </a:prstGeom>
          <a:solidFill>
            <a:srgbClr val="00599D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sp>
        <p:nvSpPr>
          <p:cNvPr id="66" name="CustomShape 8"/>
          <p:cNvSpPr/>
          <p:nvPr/>
        </p:nvSpPr>
        <p:spPr>
          <a:xfrm>
            <a:off x="0" y="873000"/>
            <a:ext cx="12191520" cy="82080"/>
          </a:xfrm>
          <a:prstGeom prst="rect">
            <a:avLst/>
          </a:prstGeom>
          <a:solidFill>
            <a:srgbClr val="00599D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de-DE" sz="1800"/>
          </a:p>
        </p:txBody>
      </p:sp>
      <p:pic>
        <p:nvPicPr>
          <p:cNvPr id="67" name="Picture 13" descr="FAIR_Logo_rgb_frei"/>
          <p:cNvPicPr/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534560" y="38160"/>
            <a:ext cx="1322400" cy="826560"/>
          </a:xfrm>
          <a:prstGeom prst="rect">
            <a:avLst/>
          </a:prstGeom>
          <a:ln w="9360">
            <a:noFill/>
          </a:ln>
        </p:spPr>
      </p:pic>
      <p:sp>
        <p:nvSpPr>
          <p:cNvPr id="68" name="PlaceHolder 9"/>
          <p:cNvSpPr>
            <a:spLocks noGrp="1"/>
          </p:cNvSpPr>
          <p:nvPr>
            <p:ph type="title"/>
          </p:nvPr>
        </p:nvSpPr>
        <p:spPr>
          <a:xfrm>
            <a:off x="383040" y="225360"/>
            <a:ext cx="11473920" cy="4903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800" b="0" strike="noStrike" spc="-1">
                <a:solidFill>
                  <a:srgbClr val="00599D"/>
                </a:solidFill>
                <a:latin typeface="Arial"/>
              </a:rPr>
              <a:t>Titelmasterformat durch Klicken bearbeiten</a:t>
            </a:r>
            <a:endParaRPr lang="en-GB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9" name="PlaceHolder 10"/>
          <p:cNvSpPr>
            <a:spLocks noGrp="1"/>
          </p:cNvSpPr>
          <p:nvPr>
            <p:ph type="body"/>
          </p:nvPr>
        </p:nvSpPr>
        <p:spPr>
          <a:xfrm>
            <a:off x="383040" y="1125360"/>
            <a:ext cx="11473920" cy="52560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85680" indent="-85320">
              <a:lnSpc>
                <a:spcPct val="100000"/>
              </a:lnSpc>
              <a:spcBef>
                <a:spcPts val="479"/>
              </a:spcBef>
              <a:tabLst>
                <a:tab pos="0" algn="l"/>
              </a:tabLst>
            </a:pPr>
            <a:r>
              <a:rPr lang="de-DE" sz="2400" b="0" strike="noStrike" spc="-1">
                <a:solidFill>
                  <a:srgbClr val="00599D"/>
                </a:solidFill>
                <a:latin typeface="Arial"/>
              </a:rPr>
              <a:t>Textmasterformat bearbeiten</a:t>
            </a:r>
            <a:endParaRPr lang="en-GB" sz="2400" b="0" strike="noStrike" spc="-1">
              <a:solidFill>
                <a:srgbClr val="00599D"/>
              </a:solidFill>
              <a:latin typeface="Arial"/>
            </a:endParaRPr>
          </a:p>
          <a:p>
            <a:pPr marL="419040" lvl="1" indent="-266400">
              <a:lnSpc>
                <a:spcPct val="100000"/>
              </a:lnSpc>
              <a:spcBef>
                <a:spcPts val="400"/>
              </a:spcBef>
              <a:buClr>
                <a:srgbClr val="FF9900"/>
              </a:buClr>
              <a:buSzPct val="140000"/>
              <a:buFont typeface="Wingdings" charset="2"/>
              <a:buChar char=""/>
              <a:tabLst>
                <a:tab pos="0" algn="l"/>
              </a:tabLst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Zweite Ebene</a:t>
            </a:r>
            <a:endParaRPr lang="en-GB" sz="2000" b="0" strike="noStrike" spc="-1">
              <a:solidFill>
                <a:srgbClr val="000000"/>
              </a:solidFill>
              <a:latin typeface="Arial"/>
            </a:endParaRPr>
          </a:p>
          <a:p>
            <a:pPr marL="514440" indent="399960">
              <a:lnSpc>
                <a:spcPct val="100000"/>
              </a:lnSpc>
              <a:spcBef>
                <a:spcPts val="360"/>
              </a:spcBef>
              <a:tabLst>
                <a:tab pos="0" algn="l"/>
              </a:tabLst>
            </a:pPr>
            <a:r>
              <a:rPr lang="de-DE" sz="1800" b="0" strike="noStrike" spc="-1">
                <a:solidFill>
                  <a:srgbClr val="000000"/>
                </a:solidFill>
                <a:latin typeface="Arial"/>
              </a:rPr>
              <a:t>Dritte Ebene</a:t>
            </a:r>
            <a:endParaRPr lang="en-GB" sz="1800" b="0" strike="noStrike" spc="-1">
              <a:solidFill>
                <a:srgbClr val="00599D"/>
              </a:solidFill>
              <a:latin typeface="Arial"/>
            </a:endParaRPr>
          </a:p>
          <a:p>
            <a:pPr marL="714240" indent="-2016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de-DE" sz="1600" b="0" i="1" strike="noStrike" spc="-1">
                <a:solidFill>
                  <a:srgbClr val="990000"/>
                </a:solidFill>
                <a:latin typeface="Arial"/>
              </a:rPr>
              <a:t>Vierte Ebene</a:t>
            </a:r>
            <a:endParaRPr lang="en-GB" sz="1600" b="0" strike="noStrike" spc="-1">
              <a:solidFill>
                <a:srgbClr val="00599D"/>
              </a:solidFill>
              <a:latin typeface="Arial"/>
            </a:endParaRPr>
          </a:p>
          <a:p>
            <a:pPr marL="2143080" indent="-1247400">
              <a:lnSpc>
                <a:spcPct val="100000"/>
              </a:lnSpc>
              <a:spcBef>
                <a:spcPts val="320"/>
              </a:spcBef>
              <a:tabLst>
                <a:tab pos="0" algn="l"/>
              </a:tabLst>
            </a:pPr>
            <a:r>
              <a:rPr lang="de-DE" sz="1600" b="0" strike="noStrike" spc="-1">
                <a:solidFill>
                  <a:srgbClr val="0066CC"/>
                </a:solidFill>
                <a:latin typeface="Arial"/>
              </a:rPr>
              <a:t>Fünfte Ebene</a:t>
            </a:r>
            <a:endParaRPr lang="en-GB" sz="1600" b="0" strike="noStrike" spc="-1">
              <a:solidFill>
                <a:srgbClr val="00599D"/>
              </a:solidFill>
              <a:latin typeface="Arial"/>
            </a:endParaRPr>
          </a:p>
        </p:txBody>
      </p:sp>
      <p:sp>
        <p:nvSpPr>
          <p:cNvPr id="70" name="PlaceHolder 11"/>
          <p:cNvSpPr>
            <a:spLocks noGrp="1"/>
          </p:cNvSpPr>
          <p:nvPr>
            <p:ph type="ftr"/>
          </p:nvPr>
        </p:nvSpPr>
        <p:spPr>
          <a:xfrm>
            <a:off x="-48480" y="6607080"/>
            <a:ext cx="5856480" cy="250560"/>
          </a:xfrm>
          <a:prstGeom prst="rect">
            <a:avLst/>
          </a:prstGeom>
        </p:spPr>
        <p:txBody>
          <a:bodyPr tIns="0" bIns="0" anchor="ctr">
            <a:noAutofit/>
          </a:bodyPr>
          <a:lstStyle/>
          <a:p>
            <a:r>
              <a:rPr lang="en-US" sz="2400" b="0" strike="noStrike" spc="-1">
                <a:latin typeface="Times New Roman"/>
              </a:rPr>
              <a:t>H.Simon - Halo Week '24 </a:t>
            </a:r>
            <a:endParaRPr lang="de-DE" sz="2400" b="0" strike="noStrike" spc="-1">
              <a:latin typeface="Times New Roman"/>
            </a:endParaRPr>
          </a:p>
        </p:txBody>
      </p:sp>
      <p:sp>
        <p:nvSpPr>
          <p:cNvPr id="71" name="PlaceHolder 12"/>
          <p:cNvSpPr>
            <a:spLocks noGrp="1"/>
          </p:cNvSpPr>
          <p:nvPr>
            <p:ph type="sldNum"/>
          </p:nvPr>
        </p:nvSpPr>
        <p:spPr>
          <a:xfrm>
            <a:off x="11089440" y="6607080"/>
            <a:ext cx="971040" cy="250560"/>
          </a:xfrm>
          <a:prstGeom prst="rect">
            <a:avLst/>
          </a:prstGeom>
        </p:spPr>
        <p:txBody>
          <a:bodyPr tIns="0" bIns="0" anchor="ctr">
            <a:noAutofit/>
          </a:bodyPr>
          <a:lstStyle/>
          <a:p>
            <a:pPr algn="r">
              <a:lnSpc>
                <a:spcPct val="100000"/>
              </a:lnSpc>
            </a:pPr>
            <a:fld id="{FD7B8261-059A-4CEF-BE39-2DF81D4B15AE}" type="slidenum">
              <a:rPr lang="de-DE" sz="1200" b="0" strike="noStrike" spc="-1">
                <a:solidFill>
                  <a:srgbClr val="00599D"/>
                </a:solidFill>
                <a:latin typeface="Times New Roman"/>
              </a:rPr>
              <a:t>‹Nr.›</a:t>
            </a:fld>
            <a:endParaRPr lang="de-DE" sz="1200" b="0" strike="noStrike" spc="-1">
              <a:latin typeface="Times New Roman"/>
            </a:endParaRPr>
          </a:p>
        </p:txBody>
      </p:sp>
      <p:pic>
        <p:nvPicPr>
          <p:cNvPr id="72" name="Grafik 71"/>
          <p:cNvPicPr/>
          <p:nvPr/>
        </p:nvPicPr>
        <p:blipFill>
          <a:blip r:embed="rId20"/>
          <a:stretch/>
        </p:blipFill>
        <p:spPr>
          <a:xfrm>
            <a:off x="480" y="0"/>
            <a:ext cx="480" cy="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84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810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080" indent="-1247400" algn="l" defTabSz="914400" rtl="0" eaLnBrk="1" latinLnBrk="0" hangingPunct="1">
        <a:lnSpc>
          <a:spcPct val="100000"/>
        </a:lnSpc>
        <a:spcBef>
          <a:spcPts val="320"/>
        </a:spcBef>
        <a:buFont typeface="Arial" panose="020B0604020202020204" pitchFamily="34" charset="0"/>
        <a:buChar char="•"/>
        <a:tabLst>
          <a:tab pos="0" algn="l"/>
        </a:tabLst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9.jp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53.pn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chart" Target="../charts/chart1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1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68.jpe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g"/><Relationship Id="rId9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4" Type="http://schemas.openxmlformats.org/officeDocument/2006/relationships/image" Target="../media/image90.JPG"/><Relationship Id="rId9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32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image" Target="../media/image56.jpeg"/><Relationship Id="rId3" Type="http://schemas.openxmlformats.org/officeDocument/2006/relationships/image" Target="../media/image133.jpeg"/><Relationship Id="rId7" Type="http://schemas.openxmlformats.org/officeDocument/2006/relationships/image" Target="../media/image137.emf"/><Relationship Id="rId12" Type="http://schemas.openxmlformats.org/officeDocument/2006/relationships/image" Target="../media/image142.jpeg"/><Relationship Id="rId17" Type="http://schemas.openxmlformats.org/officeDocument/2006/relationships/image" Target="../media/image59.jpg"/><Relationship Id="rId2" Type="http://schemas.openxmlformats.org/officeDocument/2006/relationships/image" Target="../media/image132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emf"/><Relationship Id="rId11" Type="http://schemas.openxmlformats.org/officeDocument/2006/relationships/image" Target="../media/image141.jpeg"/><Relationship Id="rId5" Type="http://schemas.openxmlformats.org/officeDocument/2006/relationships/image" Target="../media/image135.jpeg"/><Relationship Id="rId15" Type="http://schemas.openxmlformats.org/officeDocument/2006/relationships/image" Target="../media/image57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Relationship Id="rId14" Type="http://schemas.openxmlformats.org/officeDocument/2006/relationships/image" Target="../media/image1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9.tiff"/><Relationship Id="rId7" Type="http://schemas.openxmlformats.org/officeDocument/2006/relationships/image" Target="../media/image152.jpe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5" Type="http://schemas.microsoft.com/office/2007/relationships/hdphoto" Target="../media/hdphoto1.wdp"/><Relationship Id="rId4" Type="http://schemas.openxmlformats.org/officeDocument/2006/relationships/image" Target="../media/image15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tiff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emf"/><Relationship Id="rId3" Type="http://schemas.openxmlformats.org/officeDocument/2006/relationships/image" Target="../media/image157.emf"/><Relationship Id="rId7" Type="http://schemas.openxmlformats.org/officeDocument/2006/relationships/image" Target="../media/image1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0.emf"/><Relationship Id="rId11" Type="http://schemas.openxmlformats.org/officeDocument/2006/relationships/image" Target="../media/image11.png"/><Relationship Id="rId5" Type="http://schemas.openxmlformats.org/officeDocument/2006/relationships/image" Target="../media/image159.emf"/><Relationship Id="rId10" Type="http://schemas.openxmlformats.org/officeDocument/2006/relationships/image" Target="../media/image5.png"/><Relationship Id="rId4" Type="http://schemas.openxmlformats.org/officeDocument/2006/relationships/image" Target="../media/image158.emf"/><Relationship Id="rId9" Type="http://schemas.openxmlformats.org/officeDocument/2006/relationships/image" Target="../media/image16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6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9.emf"/><Relationship Id="rId3" Type="http://schemas.openxmlformats.org/officeDocument/2006/relationships/image" Target="../media/image172.jpeg"/><Relationship Id="rId7" Type="http://schemas.openxmlformats.org/officeDocument/2006/relationships/image" Target="../media/image174.png"/><Relationship Id="rId12" Type="http://schemas.openxmlformats.org/officeDocument/2006/relationships/image" Target="../media/image17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6.png"/><Relationship Id="rId11" Type="http://schemas.openxmlformats.org/officeDocument/2006/relationships/image" Target="../media/image11.png"/><Relationship Id="rId5" Type="http://schemas.openxmlformats.org/officeDocument/2006/relationships/image" Target="../media/image173.jpeg"/><Relationship Id="rId10" Type="http://schemas.openxmlformats.org/officeDocument/2006/relationships/image" Target="../media/image177.png"/><Relationship Id="rId4" Type="http://schemas.openxmlformats.org/officeDocument/2006/relationships/image" Target="../media/image87.jpeg"/><Relationship Id="rId9" Type="http://schemas.openxmlformats.org/officeDocument/2006/relationships/image" Target="../media/image1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83.jpeg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8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png"/><Relationship Id="rId10" Type="http://schemas.openxmlformats.org/officeDocument/2006/relationships/image" Target="../media/image197.jpeg"/><Relationship Id="rId4" Type="http://schemas.openxmlformats.org/officeDocument/2006/relationships/image" Target="../media/image191.png"/><Relationship Id="rId9" Type="http://schemas.openxmlformats.org/officeDocument/2006/relationships/image" Target="../media/image19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7" Type="http://schemas.openxmlformats.org/officeDocument/2006/relationships/image" Target="../media/image20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iagonal liegende Ecken des Rechtecks abrunden 3"/>
          <p:cNvSpPr/>
          <p:nvPr/>
        </p:nvSpPr>
        <p:spPr bwMode="auto">
          <a:xfrm>
            <a:off x="0" y="438723"/>
            <a:ext cx="11767930" cy="543014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none" rtlCol="0" anchor="ctr"/>
          <a:lstStyle/>
          <a:p>
            <a:pPr algn="ctr" defTabSz="457446">
              <a:defRPr/>
            </a:pPr>
            <a:endParaRPr lang="de-DE" sz="1797" kern="0">
              <a:solidFill>
                <a:prstClr val="white">
                  <a:alpha val="0"/>
                </a:prstClr>
              </a:solidFill>
              <a:latin typeface="Calibri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>
          <a:xfrm>
            <a:off x="2472310" y="5022576"/>
            <a:ext cx="9663708" cy="2512530"/>
          </a:xfrm>
        </p:spPr>
        <p:txBody>
          <a:bodyPr vert="horz" lIns="0" tIns="0" rIns="0" bIns="0" rtlCol="0" anchor="t">
            <a:normAutofit/>
          </a:bodyPr>
          <a:lstStyle/>
          <a:p>
            <a:pPr algn="r">
              <a:defRPr/>
            </a:pPr>
            <a:r>
              <a:rPr lang="en-US" dirty="0">
                <a:solidFill>
                  <a:srgbClr val="002060"/>
                </a:solidFill>
              </a:rPr>
              <a:t>Status of FAIR and Super-FRS       .</a:t>
            </a:r>
            <a:br>
              <a:rPr lang="en-US" sz="3200" dirty="0"/>
            </a:br>
            <a:endParaRPr sz="3200" dirty="0"/>
          </a:p>
        </p:txBody>
      </p:sp>
      <p:grpSp>
        <p:nvGrpSpPr>
          <p:cNvPr id="98" name="Gruppierung 97"/>
          <p:cNvGrpSpPr/>
          <p:nvPr/>
        </p:nvGrpSpPr>
        <p:grpSpPr bwMode="auto">
          <a:xfrm>
            <a:off x="8511021" y="752495"/>
            <a:ext cx="1857880" cy="464267"/>
            <a:chOff x="7500555" y="316780"/>
            <a:chExt cx="1298992" cy="324000"/>
          </a:xfrm>
        </p:grpSpPr>
        <p:grpSp>
          <p:nvGrpSpPr>
            <p:cNvPr id="99" name="Gruppierung 98"/>
            <p:cNvGrpSpPr>
              <a:grpSpLocks noChangeAspect="1"/>
            </p:cNvGrpSpPr>
            <p:nvPr/>
          </p:nvGrpSpPr>
          <p:grpSpPr bwMode="auto">
            <a:xfrm>
              <a:off x="7500555" y="316780"/>
              <a:ext cx="397996" cy="324000"/>
              <a:chOff x="2252663" y="7938"/>
              <a:chExt cx="5592762" cy="4552950"/>
            </a:xfrm>
          </p:grpSpPr>
          <p:sp>
            <p:nvSpPr>
              <p:cNvPr id="111" name="Freeform 1"/>
              <p:cNvSpPr>
                <a:spLocks noChangeArrowheads="1"/>
              </p:cNvSpPr>
              <p:nvPr/>
            </p:nvSpPr>
            <p:spPr bwMode="auto">
              <a:xfrm>
                <a:off x="2252663" y="1057275"/>
                <a:ext cx="1385887" cy="2673350"/>
              </a:xfrm>
              <a:custGeom>
                <a:avLst/>
                <a:gdLst>
                  <a:gd name="T0" fmla="*/ 3402 w 3849"/>
                  <a:gd name="T1" fmla="*/ 917 h 7428"/>
                  <a:gd name="T2" fmla="*/ 3402 w 3849"/>
                  <a:gd name="T3" fmla="*/ 917 h 7428"/>
                  <a:gd name="T4" fmla="*/ 896 w 3849"/>
                  <a:gd name="T5" fmla="*/ 917 h 7428"/>
                  <a:gd name="T6" fmla="*/ 896 w 3849"/>
                  <a:gd name="T7" fmla="*/ 3255 h 7428"/>
                  <a:gd name="T8" fmla="*/ 2585 w 3849"/>
                  <a:gd name="T9" fmla="*/ 3255 h 7428"/>
                  <a:gd name="T10" fmla="*/ 3036 w 3849"/>
                  <a:gd name="T11" fmla="*/ 3713 h 7428"/>
                  <a:gd name="T12" fmla="*/ 2585 w 3849"/>
                  <a:gd name="T13" fmla="*/ 4172 h 7428"/>
                  <a:gd name="T14" fmla="*/ 896 w 3849"/>
                  <a:gd name="T15" fmla="*/ 4172 h 7428"/>
                  <a:gd name="T16" fmla="*/ 896 w 3849"/>
                  <a:gd name="T17" fmla="*/ 6968 h 7428"/>
                  <a:gd name="T18" fmla="*/ 450 w 3849"/>
                  <a:gd name="T19" fmla="*/ 7427 h 7428"/>
                  <a:gd name="T20" fmla="*/ 0 w 3849"/>
                  <a:gd name="T21" fmla="*/ 6968 h 7428"/>
                  <a:gd name="T22" fmla="*/ 0 w 3849"/>
                  <a:gd name="T23" fmla="*/ 0 h 7428"/>
                  <a:gd name="T24" fmla="*/ 3402 w 3849"/>
                  <a:gd name="T25" fmla="*/ 0 h 7428"/>
                  <a:gd name="T26" fmla="*/ 3848 w 3849"/>
                  <a:gd name="T27" fmla="*/ 459 h 7428"/>
                  <a:gd name="T28" fmla="*/ 3402 w 3849"/>
                  <a:gd name="T29" fmla="*/ 917 h 7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849" h="7428" extrusionOk="0">
                    <a:moveTo>
                      <a:pt x="3402" y="917"/>
                    </a:moveTo>
                    <a:lnTo>
                      <a:pt x="3402" y="917"/>
                    </a:lnTo>
                    <a:cubicBezTo>
                      <a:pt x="896" y="917"/>
                      <a:pt x="896" y="917"/>
                      <a:pt x="896" y="917"/>
                    </a:cubicBezTo>
                    <a:cubicBezTo>
                      <a:pt x="896" y="3255"/>
                      <a:pt x="896" y="3255"/>
                      <a:pt x="896" y="3255"/>
                    </a:cubicBezTo>
                    <a:cubicBezTo>
                      <a:pt x="2585" y="3255"/>
                      <a:pt x="2585" y="3255"/>
                      <a:pt x="2585" y="3255"/>
                    </a:cubicBezTo>
                    <a:cubicBezTo>
                      <a:pt x="2833" y="3255"/>
                      <a:pt x="3036" y="3458"/>
                      <a:pt x="3036" y="3713"/>
                    </a:cubicBezTo>
                    <a:cubicBezTo>
                      <a:pt x="3036" y="3968"/>
                      <a:pt x="2833" y="4172"/>
                      <a:pt x="2585" y="4172"/>
                    </a:cubicBezTo>
                    <a:cubicBezTo>
                      <a:pt x="896" y="4172"/>
                      <a:pt x="896" y="4172"/>
                      <a:pt x="896" y="4172"/>
                    </a:cubicBezTo>
                    <a:cubicBezTo>
                      <a:pt x="896" y="6968"/>
                      <a:pt x="896" y="6968"/>
                      <a:pt x="896" y="6968"/>
                    </a:cubicBezTo>
                    <a:cubicBezTo>
                      <a:pt x="896" y="7223"/>
                      <a:pt x="693" y="7427"/>
                      <a:pt x="450" y="7427"/>
                    </a:cubicBezTo>
                    <a:cubicBezTo>
                      <a:pt x="203" y="7427"/>
                      <a:pt x="0" y="7223"/>
                      <a:pt x="0" y="696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402" y="0"/>
                      <a:pt x="3402" y="0"/>
                      <a:pt x="3402" y="0"/>
                    </a:cubicBezTo>
                    <a:cubicBezTo>
                      <a:pt x="3649" y="0"/>
                      <a:pt x="3848" y="200"/>
                      <a:pt x="3848" y="459"/>
                    </a:cubicBezTo>
                    <a:cubicBezTo>
                      <a:pt x="3848" y="705"/>
                      <a:pt x="3649" y="917"/>
                      <a:pt x="3402" y="91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2" name="Freeform 2"/>
              <p:cNvSpPr>
                <a:spLocks noChangeArrowheads="1"/>
              </p:cNvSpPr>
              <p:nvPr/>
            </p:nvSpPr>
            <p:spPr bwMode="auto">
              <a:xfrm>
                <a:off x="6465888" y="1062038"/>
                <a:ext cx="1379537" cy="2736850"/>
              </a:xfrm>
              <a:custGeom>
                <a:avLst/>
                <a:gdLst>
                  <a:gd name="T0" fmla="*/ 3804 w 3833"/>
                  <a:gd name="T1" fmla="*/ 6837 h 7602"/>
                  <a:gd name="T2" fmla="*/ 3804 w 3833"/>
                  <a:gd name="T3" fmla="*/ 6837 h 7602"/>
                  <a:gd name="T4" fmla="*/ 2872 w 3833"/>
                  <a:gd name="T5" fmla="*/ 4375 h 7602"/>
                  <a:gd name="T6" fmla="*/ 3776 w 3833"/>
                  <a:gd name="T7" fmla="*/ 2952 h 7602"/>
                  <a:gd name="T8" fmla="*/ 3776 w 3833"/>
                  <a:gd name="T9" fmla="*/ 1514 h 7602"/>
                  <a:gd name="T10" fmla="*/ 2314 w 3833"/>
                  <a:gd name="T11" fmla="*/ 0 h 7602"/>
                  <a:gd name="T12" fmla="*/ 410 w 3833"/>
                  <a:gd name="T13" fmla="*/ 0 h 7602"/>
                  <a:gd name="T14" fmla="*/ 0 w 3833"/>
                  <a:gd name="T15" fmla="*/ 427 h 7602"/>
                  <a:gd name="T16" fmla="*/ 0 w 3833"/>
                  <a:gd name="T17" fmla="*/ 6992 h 7602"/>
                  <a:gd name="T18" fmla="*/ 410 w 3833"/>
                  <a:gd name="T19" fmla="*/ 7415 h 7602"/>
                  <a:gd name="T20" fmla="*/ 824 w 3833"/>
                  <a:gd name="T21" fmla="*/ 6992 h 7602"/>
                  <a:gd name="T22" fmla="*/ 824 w 3833"/>
                  <a:gd name="T23" fmla="*/ 4474 h 7602"/>
                  <a:gd name="T24" fmla="*/ 2023 w 3833"/>
                  <a:gd name="T25" fmla="*/ 4474 h 7602"/>
                  <a:gd name="T26" fmla="*/ 3019 w 3833"/>
                  <a:gd name="T27" fmla="*/ 7140 h 7602"/>
                  <a:gd name="T28" fmla="*/ 3832 w 3833"/>
                  <a:gd name="T29" fmla="*/ 7012 h 7602"/>
                  <a:gd name="T30" fmla="*/ 3832 w 3833"/>
                  <a:gd name="T31" fmla="*/ 6984 h 7602"/>
                  <a:gd name="T32" fmla="*/ 3804 w 3833"/>
                  <a:gd name="T33" fmla="*/ 6837 h 7602"/>
                  <a:gd name="T34" fmla="*/ 2314 w 3833"/>
                  <a:gd name="T35" fmla="*/ 3614 h 7602"/>
                  <a:gd name="T36" fmla="*/ 2314 w 3833"/>
                  <a:gd name="T37" fmla="*/ 3614 h 7602"/>
                  <a:gd name="T38" fmla="*/ 824 w 3833"/>
                  <a:gd name="T39" fmla="*/ 3614 h 7602"/>
                  <a:gd name="T40" fmla="*/ 824 w 3833"/>
                  <a:gd name="T41" fmla="*/ 853 h 7602"/>
                  <a:gd name="T42" fmla="*/ 2314 w 3833"/>
                  <a:gd name="T43" fmla="*/ 853 h 7602"/>
                  <a:gd name="T44" fmla="*/ 2948 w 3833"/>
                  <a:gd name="T45" fmla="*/ 1514 h 7602"/>
                  <a:gd name="T46" fmla="*/ 2948 w 3833"/>
                  <a:gd name="T47" fmla="*/ 2952 h 7602"/>
                  <a:gd name="T48" fmla="*/ 2314 w 3833"/>
                  <a:gd name="T49" fmla="*/ 3614 h 7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833" h="7602" extrusionOk="0">
                    <a:moveTo>
                      <a:pt x="3804" y="6837"/>
                    </a:moveTo>
                    <a:lnTo>
                      <a:pt x="3804" y="6837"/>
                    </a:lnTo>
                    <a:cubicBezTo>
                      <a:pt x="2872" y="4375"/>
                      <a:pt x="2872" y="4375"/>
                      <a:pt x="2872" y="4375"/>
                    </a:cubicBezTo>
                    <a:cubicBezTo>
                      <a:pt x="3589" y="4104"/>
                      <a:pt x="3776" y="3371"/>
                      <a:pt x="3776" y="2952"/>
                    </a:cubicBezTo>
                    <a:cubicBezTo>
                      <a:pt x="3776" y="1514"/>
                      <a:pt x="3776" y="1514"/>
                      <a:pt x="3776" y="1514"/>
                    </a:cubicBezTo>
                    <a:cubicBezTo>
                      <a:pt x="3776" y="303"/>
                      <a:pt x="2792" y="0"/>
                      <a:pt x="2314" y="0"/>
                    </a:cubicBezTo>
                    <a:cubicBezTo>
                      <a:pt x="410" y="0"/>
                      <a:pt x="410" y="0"/>
                      <a:pt x="410" y="0"/>
                    </a:cubicBezTo>
                    <a:cubicBezTo>
                      <a:pt x="175" y="0"/>
                      <a:pt x="0" y="191"/>
                      <a:pt x="0" y="427"/>
                    </a:cubicBezTo>
                    <a:cubicBezTo>
                      <a:pt x="0" y="6992"/>
                      <a:pt x="0" y="6992"/>
                      <a:pt x="0" y="6992"/>
                    </a:cubicBezTo>
                    <a:cubicBezTo>
                      <a:pt x="0" y="7223"/>
                      <a:pt x="175" y="7415"/>
                      <a:pt x="410" y="7415"/>
                    </a:cubicBezTo>
                    <a:cubicBezTo>
                      <a:pt x="633" y="7415"/>
                      <a:pt x="824" y="7223"/>
                      <a:pt x="824" y="6992"/>
                    </a:cubicBezTo>
                    <a:cubicBezTo>
                      <a:pt x="824" y="4474"/>
                      <a:pt x="824" y="4474"/>
                      <a:pt x="824" y="4474"/>
                    </a:cubicBezTo>
                    <a:cubicBezTo>
                      <a:pt x="2023" y="4474"/>
                      <a:pt x="2023" y="4474"/>
                      <a:pt x="2023" y="4474"/>
                    </a:cubicBezTo>
                    <a:cubicBezTo>
                      <a:pt x="3019" y="7140"/>
                      <a:pt x="3019" y="7140"/>
                      <a:pt x="3019" y="7140"/>
                    </a:cubicBezTo>
                    <a:cubicBezTo>
                      <a:pt x="3198" y="7601"/>
                      <a:pt x="3816" y="7423"/>
                      <a:pt x="3832" y="7012"/>
                    </a:cubicBezTo>
                    <a:cubicBezTo>
                      <a:pt x="3832" y="6984"/>
                      <a:pt x="3832" y="6984"/>
                      <a:pt x="3832" y="6984"/>
                    </a:cubicBezTo>
                    <a:cubicBezTo>
                      <a:pt x="3832" y="6936"/>
                      <a:pt x="3820" y="6889"/>
                      <a:pt x="3804" y="6837"/>
                    </a:cubicBezTo>
                    <a:close/>
                    <a:moveTo>
                      <a:pt x="2314" y="3614"/>
                    </a:moveTo>
                    <a:lnTo>
                      <a:pt x="2314" y="3614"/>
                    </a:lnTo>
                    <a:cubicBezTo>
                      <a:pt x="824" y="3614"/>
                      <a:pt x="824" y="3614"/>
                      <a:pt x="824" y="3614"/>
                    </a:cubicBezTo>
                    <a:cubicBezTo>
                      <a:pt x="824" y="853"/>
                      <a:pt x="824" y="853"/>
                      <a:pt x="824" y="853"/>
                    </a:cubicBezTo>
                    <a:cubicBezTo>
                      <a:pt x="2314" y="853"/>
                      <a:pt x="2314" y="853"/>
                      <a:pt x="2314" y="853"/>
                    </a:cubicBezTo>
                    <a:cubicBezTo>
                      <a:pt x="2378" y="853"/>
                      <a:pt x="2948" y="873"/>
                      <a:pt x="2948" y="1514"/>
                    </a:cubicBezTo>
                    <a:cubicBezTo>
                      <a:pt x="2948" y="2952"/>
                      <a:pt x="2948" y="2952"/>
                      <a:pt x="2948" y="2952"/>
                    </a:cubicBezTo>
                    <a:cubicBezTo>
                      <a:pt x="2948" y="3024"/>
                      <a:pt x="2928" y="3614"/>
                      <a:pt x="2314" y="3614"/>
                    </a:cubicBezTo>
                    <a:close/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3" name="Freeform 3"/>
              <p:cNvSpPr>
                <a:spLocks noChangeArrowheads="1"/>
              </p:cNvSpPr>
              <p:nvPr/>
            </p:nvSpPr>
            <p:spPr bwMode="auto">
              <a:xfrm>
                <a:off x="5765799" y="1055688"/>
                <a:ext cx="303213" cy="2676525"/>
              </a:xfrm>
              <a:custGeom>
                <a:avLst/>
                <a:gdLst>
                  <a:gd name="T0" fmla="*/ 841 w 842"/>
                  <a:gd name="T1" fmla="*/ 459 h 7436"/>
                  <a:gd name="T2" fmla="*/ 841 w 842"/>
                  <a:gd name="T3" fmla="*/ 459 h 7436"/>
                  <a:gd name="T4" fmla="*/ 415 w 842"/>
                  <a:gd name="T5" fmla="*/ 0 h 7436"/>
                  <a:gd name="T6" fmla="*/ 0 w 842"/>
                  <a:gd name="T7" fmla="*/ 459 h 7436"/>
                  <a:gd name="T8" fmla="*/ 0 w 842"/>
                  <a:gd name="T9" fmla="*/ 6976 h 7436"/>
                  <a:gd name="T10" fmla="*/ 427 w 842"/>
                  <a:gd name="T11" fmla="*/ 7435 h 7436"/>
                  <a:gd name="T12" fmla="*/ 841 w 842"/>
                  <a:gd name="T13" fmla="*/ 6976 h 7436"/>
                  <a:gd name="T14" fmla="*/ 841 w 842"/>
                  <a:gd name="T15" fmla="*/ 459 h 7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2" h="7436" extrusionOk="0">
                    <a:moveTo>
                      <a:pt x="841" y="459"/>
                    </a:moveTo>
                    <a:lnTo>
                      <a:pt x="841" y="459"/>
                    </a:lnTo>
                    <a:cubicBezTo>
                      <a:pt x="841" y="199"/>
                      <a:pt x="650" y="0"/>
                      <a:pt x="415" y="0"/>
                    </a:cubicBezTo>
                    <a:cubicBezTo>
                      <a:pt x="180" y="0"/>
                      <a:pt x="0" y="199"/>
                      <a:pt x="0" y="459"/>
                    </a:cubicBezTo>
                    <a:cubicBezTo>
                      <a:pt x="0" y="6976"/>
                      <a:pt x="0" y="6976"/>
                      <a:pt x="0" y="6976"/>
                    </a:cubicBezTo>
                    <a:cubicBezTo>
                      <a:pt x="0" y="7231"/>
                      <a:pt x="192" y="7435"/>
                      <a:pt x="427" y="7435"/>
                    </a:cubicBezTo>
                    <a:cubicBezTo>
                      <a:pt x="662" y="7435"/>
                      <a:pt x="841" y="7231"/>
                      <a:pt x="841" y="6976"/>
                    </a:cubicBezTo>
                    <a:cubicBezTo>
                      <a:pt x="841" y="459"/>
                      <a:pt x="841" y="459"/>
                      <a:pt x="841" y="45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4" name="Freeform 4"/>
              <p:cNvSpPr>
                <a:spLocks noChangeArrowheads="1"/>
              </p:cNvSpPr>
              <p:nvPr/>
            </p:nvSpPr>
            <p:spPr bwMode="auto">
              <a:xfrm>
                <a:off x="3929063" y="1050925"/>
                <a:ext cx="1538287" cy="2693988"/>
              </a:xfrm>
              <a:custGeom>
                <a:avLst/>
                <a:gdLst>
                  <a:gd name="T0" fmla="*/ 4210 w 4271"/>
                  <a:gd name="T1" fmla="*/ 6861 h 7483"/>
                  <a:gd name="T2" fmla="*/ 4210 w 4271"/>
                  <a:gd name="T3" fmla="*/ 6861 h 7483"/>
                  <a:gd name="T4" fmla="*/ 2625 w 4271"/>
                  <a:gd name="T5" fmla="*/ 351 h 7483"/>
                  <a:gd name="T6" fmla="*/ 2219 w 4271"/>
                  <a:gd name="T7" fmla="*/ 4 h 7483"/>
                  <a:gd name="T8" fmla="*/ 2060 w 4271"/>
                  <a:gd name="T9" fmla="*/ 12 h 7483"/>
                  <a:gd name="T10" fmla="*/ 1769 w 4271"/>
                  <a:gd name="T11" fmla="*/ 614 h 7483"/>
                  <a:gd name="T12" fmla="*/ 2733 w 4271"/>
                  <a:gd name="T13" fmla="*/ 4590 h 7483"/>
                  <a:gd name="T14" fmla="*/ 502 w 4271"/>
                  <a:gd name="T15" fmla="*/ 4586 h 7483"/>
                  <a:gd name="T16" fmla="*/ 0 w 4271"/>
                  <a:gd name="T17" fmla="*/ 5056 h 7483"/>
                  <a:gd name="T18" fmla="*/ 502 w 4271"/>
                  <a:gd name="T19" fmla="*/ 5510 h 7483"/>
                  <a:gd name="T20" fmla="*/ 2960 w 4271"/>
                  <a:gd name="T21" fmla="*/ 5506 h 7483"/>
                  <a:gd name="T22" fmla="*/ 3345 w 4271"/>
                  <a:gd name="T23" fmla="*/ 7100 h 7483"/>
                  <a:gd name="T24" fmla="*/ 3887 w 4271"/>
                  <a:gd name="T25" fmla="*/ 7419 h 7483"/>
                  <a:gd name="T26" fmla="*/ 4210 w 4271"/>
                  <a:gd name="T27" fmla="*/ 6861 h 7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71" h="7483" extrusionOk="0">
                    <a:moveTo>
                      <a:pt x="4210" y="6861"/>
                    </a:moveTo>
                    <a:lnTo>
                      <a:pt x="4210" y="6861"/>
                    </a:lnTo>
                    <a:cubicBezTo>
                      <a:pt x="2625" y="351"/>
                      <a:pt x="2625" y="351"/>
                      <a:pt x="2625" y="351"/>
                    </a:cubicBezTo>
                    <a:cubicBezTo>
                      <a:pt x="2570" y="160"/>
                      <a:pt x="2406" y="16"/>
                      <a:pt x="2219" y="4"/>
                    </a:cubicBezTo>
                    <a:cubicBezTo>
                      <a:pt x="2163" y="0"/>
                      <a:pt x="2112" y="0"/>
                      <a:pt x="2060" y="12"/>
                    </a:cubicBezTo>
                    <a:cubicBezTo>
                      <a:pt x="1809" y="76"/>
                      <a:pt x="1701" y="339"/>
                      <a:pt x="1769" y="614"/>
                    </a:cubicBezTo>
                    <a:cubicBezTo>
                      <a:pt x="2733" y="4590"/>
                      <a:pt x="2733" y="4590"/>
                      <a:pt x="2733" y="4590"/>
                    </a:cubicBezTo>
                    <a:cubicBezTo>
                      <a:pt x="502" y="4586"/>
                      <a:pt x="502" y="4586"/>
                      <a:pt x="502" y="4586"/>
                    </a:cubicBezTo>
                    <a:cubicBezTo>
                      <a:pt x="219" y="4586"/>
                      <a:pt x="0" y="4797"/>
                      <a:pt x="0" y="5056"/>
                    </a:cubicBezTo>
                    <a:cubicBezTo>
                      <a:pt x="0" y="5311"/>
                      <a:pt x="219" y="5510"/>
                      <a:pt x="502" y="5510"/>
                    </a:cubicBezTo>
                    <a:cubicBezTo>
                      <a:pt x="2960" y="5506"/>
                      <a:pt x="2960" y="5506"/>
                      <a:pt x="2960" y="5506"/>
                    </a:cubicBezTo>
                    <a:cubicBezTo>
                      <a:pt x="3080" y="6004"/>
                      <a:pt x="3234" y="6690"/>
                      <a:pt x="3345" y="7100"/>
                    </a:cubicBezTo>
                    <a:cubicBezTo>
                      <a:pt x="3413" y="7359"/>
                      <a:pt x="3632" y="7482"/>
                      <a:pt x="3887" y="7419"/>
                    </a:cubicBezTo>
                    <a:cubicBezTo>
                      <a:pt x="4122" y="7363"/>
                      <a:pt x="4270" y="7108"/>
                      <a:pt x="4210" y="6861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5" name="Freeform 5"/>
              <p:cNvSpPr>
                <a:spLocks noChangeArrowheads="1"/>
              </p:cNvSpPr>
              <p:nvPr/>
            </p:nvSpPr>
            <p:spPr bwMode="auto">
              <a:xfrm>
                <a:off x="5535613" y="7938"/>
                <a:ext cx="758825" cy="760412"/>
              </a:xfrm>
              <a:custGeom>
                <a:avLst/>
                <a:gdLst>
                  <a:gd name="T0" fmla="*/ 2107 w 2108"/>
                  <a:gd name="T1" fmla="*/ 1056 h 2113"/>
                  <a:gd name="T2" fmla="*/ 2107 w 2108"/>
                  <a:gd name="T3" fmla="*/ 1056 h 2113"/>
                  <a:gd name="T4" fmla="*/ 1056 w 2108"/>
                  <a:gd name="T5" fmla="*/ 2112 h 2113"/>
                  <a:gd name="T6" fmla="*/ 0 w 2108"/>
                  <a:gd name="T7" fmla="*/ 1056 h 2113"/>
                  <a:gd name="T8" fmla="*/ 1056 w 2108"/>
                  <a:gd name="T9" fmla="*/ 0 h 2113"/>
                  <a:gd name="T10" fmla="*/ 2107 w 2108"/>
                  <a:gd name="T11" fmla="*/ 1056 h 2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08" h="2113" extrusionOk="0">
                    <a:moveTo>
                      <a:pt x="2107" y="1056"/>
                    </a:moveTo>
                    <a:lnTo>
                      <a:pt x="2107" y="1056"/>
                    </a:lnTo>
                    <a:cubicBezTo>
                      <a:pt x="2107" y="1637"/>
                      <a:pt x="1637" y="2112"/>
                      <a:pt x="1056" y="2112"/>
                    </a:cubicBezTo>
                    <a:cubicBezTo>
                      <a:pt x="474" y="2112"/>
                      <a:pt x="0" y="1637"/>
                      <a:pt x="0" y="1056"/>
                    </a:cubicBezTo>
                    <a:cubicBezTo>
                      <a:pt x="0" y="474"/>
                      <a:pt x="474" y="0"/>
                      <a:pt x="1056" y="0"/>
                    </a:cubicBezTo>
                    <a:cubicBezTo>
                      <a:pt x="1637" y="0"/>
                      <a:pt x="2107" y="474"/>
                      <a:pt x="2107" y="1056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6" name="Freeform 6"/>
              <p:cNvSpPr>
                <a:spLocks noChangeArrowheads="1"/>
              </p:cNvSpPr>
              <p:nvPr/>
            </p:nvSpPr>
            <p:spPr bwMode="auto">
              <a:xfrm>
                <a:off x="4908549" y="4465638"/>
                <a:ext cx="1587" cy="1587"/>
              </a:xfrm>
              <a:custGeom>
                <a:avLst/>
                <a:gdLst>
                  <a:gd name="T0" fmla="*/ 4 w 5"/>
                  <a:gd name="T1" fmla="*/ 0 h 5"/>
                  <a:gd name="T2" fmla="*/ 4 w 5"/>
                  <a:gd name="T3" fmla="*/ 0 h 5"/>
                  <a:gd name="T4" fmla="*/ 0 w 5"/>
                  <a:gd name="T5" fmla="*/ 0 h 5"/>
                  <a:gd name="T6" fmla="*/ 0 w 5"/>
                  <a:gd name="T7" fmla="*/ 4 h 5"/>
                  <a:gd name="T8" fmla="*/ 4 w 5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5" extrusionOk="0">
                    <a:moveTo>
                      <a:pt x="4" y="0"/>
                    </a:moveTo>
                    <a:lnTo>
                      <a:pt x="4" y="0"/>
                    </a:lnTo>
                    <a:lnTo>
                      <a:pt x="0" y="0"/>
                    </a:lnTo>
                    <a:cubicBezTo>
                      <a:pt x="0" y="4"/>
                      <a:pt x="0" y="4"/>
                      <a:pt x="0" y="4"/>
                    </a:cubicBezTo>
                    <a:lnTo>
                      <a:pt x="4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7" name="Freeform 7"/>
              <p:cNvSpPr>
                <a:spLocks noChangeArrowheads="1"/>
              </p:cNvSpPr>
              <p:nvPr/>
            </p:nvSpPr>
            <p:spPr bwMode="auto">
              <a:xfrm>
                <a:off x="3448050" y="201613"/>
                <a:ext cx="1941513" cy="4359275"/>
              </a:xfrm>
              <a:custGeom>
                <a:avLst/>
                <a:gdLst>
                  <a:gd name="T0" fmla="*/ 5390 w 5391"/>
                  <a:gd name="T1" fmla="*/ 0 h 12107"/>
                  <a:gd name="T2" fmla="*/ 5390 w 5391"/>
                  <a:gd name="T3" fmla="*/ 0 h 12107"/>
                  <a:gd name="T4" fmla="*/ 1917 w 5391"/>
                  <a:gd name="T5" fmla="*/ 1809 h 12107"/>
                  <a:gd name="T6" fmla="*/ 0 w 5391"/>
                  <a:gd name="T7" fmla="*/ 6362 h 12107"/>
                  <a:gd name="T8" fmla="*/ 1857 w 5391"/>
                  <a:gd name="T9" fmla="*/ 10887 h 12107"/>
                  <a:gd name="T10" fmla="*/ 2574 w 5391"/>
                  <a:gd name="T11" fmla="*/ 11517 h 12107"/>
                  <a:gd name="T12" fmla="*/ 3379 w 5391"/>
                  <a:gd name="T13" fmla="*/ 12031 h 12107"/>
                  <a:gd name="T14" fmla="*/ 3733 w 5391"/>
                  <a:gd name="T15" fmla="*/ 12071 h 12107"/>
                  <a:gd name="T16" fmla="*/ 4008 w 5391"/>
                  <a:gd name="T17" fmla="*/ 11843 h 12107"/>
                  <a:gd name="T18" fmla="*/ 4064 w 5391"/>
                  <a:gd name="T19" fmla="*/ 11624 h 12107"/>
                  <a:gd name="T20" fmla="*/ 3825 w 5391"/>
                  <a:gd name="T21" fmla="*/ 11214 h 12107"/>
                  <a:gd name="T22" fmla="*/ 3136 w 5391"/>
                  <a:gd name="T23" fmla="*/ 10768 h 12107"/>
                  <a:gd name="T24" fmla="*/ 2522 w 5391"/>
                  <a:gd name="T25" fmla="*/ 10234 h 12107"/>
                  <a:gd name="T26" fmla="*/ 937 w 5391"/>
                  <a:gd name="T27" fmla="*/ 6362 h 12107"/>
                  <a:gd name="T28" fmla="*/ 2574 w 5391"/>
                  <a:gd name="T29" fmla="*/ 2470 h 12107"/>
                  <a:gd name="T30" fmla="*/ 5358 w 5391"/>
                  <a:gd name="T31" fmla="*/ 956 h 12107"/>
                  <a:gd name="T32" fmla="*/ 5298 w 5391"/>
                  <a:gd name="T33" fmla="*/ 530 h 12107"/>
                  <a:gd name="T34" fmla="*/ 5390 w 5391"/>
                  <a:gd name="T35" fmla="*/ 0 h 12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91" h="12107" extrusionOk="0">
                    <a:moveTo>
                      <a:pt x="5390" y="0"/>
                    </a:moveTo>
                    <a:lnTo>
                      <a:pt x="5390" y="0"/>
                    </a:lnTo>
                    <a:cubicBezTo>
                      <a:pt x="4092" y="227"/>
                      <a:pt x="2869" y="860"/>
                      <a:pt x="1917" y="1809"/>
                    </a:cubicBezTo>
                    <a:cubicBezTo>
                      <a:pt x="682" y="3036"/>
                      <a:pt x="0" y="4653"/>
                      <a:pt x="0" y="6362"/>
                    </a:cubicBezTo>
                    <a:cubicBezTo>
                      <a:pt x="0" y="8064"/>
                      <a:pt x="662" y="9673"/>
                      <a:pt x="1857" y="10887"/>
                    </a:cubicBezTo>
                    <a:cubicBezTo>
                      <a:pt x="2084" y="11114"/>
                      <a:pt x="2327" y="11325"/>
                      <a:pt x="2574" y="11517"/>
                    </a:cubicBezTo>
                    <a:cubicBezTo>
                      <a:pt x="2833" y="11708"/>
                      <a:pt x="3104" y="11883"/>
                      <a:pt x="3379" y="12031"/>
                    </a:cubicBezTo>
                    <a:cubicBezTo>
                      <a:pt x="3490" y="12090"/>
                      <a:pt x="3614" y="12106"/>
                      <a:pt x="3733" y="12071"/>
                    </a:cubicBezTo>
                    <a:cubicBezTo>
                      <a:pt x="3853" y="12035"/>
                      <a:pt x="3948" y="11955"/>
                      <a:pt x="4008" y="11843"/>
                    </a:cubicBezTo>
                    <a:cubicBezTo>
                      <a:pt x="4048" y="11776"/>
                      <a:pt x="4064" y="11700"/>
                      <a:pt x="4064" y="11624"/>
                    </a:cubicBezTo>
                    <a:cubicBezTo>
                      <a:pt x="4064" y="11461"/>
                      <a:pt x="3980" y="11301"/>
                      <a:pt x="3825" y="11214"/>
                    </a:cubicBezTo>
                    <a:cubicBezTo>
                      <a:pt x="3578" y="11078"/>
                      <a:pt x="3347" y="10931"/>
                      <a:pt x="3136" y="10768"/>
                    </a:cubicBezTo>
                    <a:cubicBezTo>
                      <a:pt x="2917" y="10604"/>
                      <a:pt x="2709" y="10425"/>
                      <a:pt x="2522" y="10234"/>
                    </a:cubicBezTo>
                    <a:cubicBezTo>
                      <a:pt x="1498" y="9195"/>
                      <a:pt x="937" y="7821"/>
                      <a:pt x="937" y="6362"/>
                    </a:cubicBezTo>
                    <a:cubicBezTo>
                      <a:pt x="937" y="4904"/>
                      <a:pt x="1518" y="3522"/>
                      <a:pt x="2574" y="2470"/>
                    </a:cubicBezTo>
                    <a:cubicBezTo>
                      <a:pt x="3343" y="1705"/>
                      <a:pt x="4323" y="1175"/>
                      <a:pt x="5358" y="956"/>
                    </a:cubicBezTo>
                    <a:cubicBezTo>
                      <a:pt x="5318" y="821"/>
                      <a:pt x="5298" y="677"/>
                      <a:pt x="5298" y="530"/>
                    </a:cubicBezTo>
                    <a:cubicBezTo>
                      <a:pt x="5298" y="342"/>
                      <a:pt x="5330" y="167"/>
                      <a:pt x="5390" y="0"/>
                    </a:cubicBez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8" name="Freeform 8"/>
              <p:cNvSpPr>
                <a:spLocks noChangeArrowheads="1"/>
              </p:cNvSpPr>
              <p:nvPr/>
            </p:nvSpPr>
            <p:spPr bwMode="auto">
              <a:xfrm>
                <a:off x="7269163" y="688975"/>
                <a:ext cx="1587" cy="1587"/>
              </a:xfrm>
              <a:custGeom>
                <a:avLst/>
                <a:gdLst>
                  <a:gd name="T0" fmla="*/ 0 w 5"/>
                  <a:gd name="T1" fmla="*/ 0 h 1"/>
                  <a:gd name="T2" fmla="*/ 0 w 5"/>
                  <a:gd name="T3" fmla="*/ 0 h 1"/>
                  <a:gd name="T4" fmla="*/ 0 w 5"/>
                  <a:gd name="T5" fmla="*/ 0 h 1"/>
                  <a:gd name="T6" fmla="*/ 4 w 5"/>
                  <a:gd name="T7" fmla="*/ 0 h 1"/>
                  <a:gd name="T8" fmla="*/ 0 w 5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4" y="0"/>
                      <a:pt x="4" y="0"/>
                      <a:pt x="4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9" name="Freeform 9"/>
              <p:cNvSpPr>
                <a:spLocks noChangeArrowheads="1"/>
              </p:cNvSpPr>
              <p:nvPr/>
            </p:nvSpPr>
            <p:spPr bwMode="auto">
              <a:xfrm>
                <a:off x="6437312" y="255588"/>
                <a:ext cx="882650" cy="731837"/>
              </a:xfrm>
              <a:custGeom>
                <a:avLst/>
                <a:gdLst>
                  <a:gd name="T0" fmla="*/ 2450 w 2451"/>
                  <a:gd name="T1" fmla="*/ 1538 h 2033"/>
                  <a:gd name="T2" fmla="*/ 2450 w 2451"/>
                  <a:gd name="T3" fmla="*/ 1538 h 2033"/>
                  <a:gd name="T4" fmla="*/ 2290 w 2451"/>
                  <a:gd name="T5" fmla="*/ 1207 h 2033"/>
                  <a:gd name="T6" fmla="*/ 402 w 2451"/>
                  <a:gd name="T7" fmla="*/ 104 h 2033"/>
                  <a:gd name="T8" fmla="*/ 64 w 2451"/>
                  <a:gd name="T9" fmla="*/ 0 h 2033"/>
                  <a:gd name="T10" fmla="*/ 111 w 2451"/>
                  <a:gd name="T11" fmla="*/ 383 h 2033"/>
                  <a:gd name="T12" fmla="*/ 0 w 2451"/>
                  <a:gd name="T13" fmla="*/ 952 h 2033"/>
                  <a:gd name="T14" fmla="*/ 103 w 2451"/>
                  <a:gd name="T15" fmla="*/ 988 h 2033"/>
                  <a:gd name="T16" fmla="*/ 1673 w 2451"/>
                  <a:gd name="T17" fmla="*/ 1909 h 2033"/>
                  <a:gd name="T18" fmla="*/ 2012 w 2451"/>
                  <a:gd name="T19" fmla="*/ 2024 h 2033"/>
                  <a:gd name="T20" fmla="*/ 2334 w 2451"/>
                  <a:gd name="T21" fmla="*/ 1865 h 2033"/>
                  <a:gd name="T22" fmla="*/ 2450 w 2451"/>
                  <a:gd name="T23" fmla="*/ 1578 h 2033"/>
                  <a:gd name="T24" fmla="*/ 2450 w 2451"/>
                  <a:gd name="T25" fmla="*/ 1570 h 2033"/>
                  <a:gd name="T26" fmla="*/ 2450 w 2451"/>
                  <a:gd name="T27" fmla="*/ 1542 h 2033"/>
                  <a:gd name="T28" fmla="*/ 2450 w 2451"/>
                  <a:gd name="T29" fmla="*/ 1538 h 20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51" h="2033" extrusionOk="0">
                    <a:moveTo>
                      <a:pt x="2450" y="1538"/>
                    </a:moveTo>
                    <a:lnTo>
                      <a:pt x="2450" y="1538"/>
                    </a:lnTo>
                    <a:cubicBezTo>
                      <a:pt x="2446" y="1411"/>
                      <a:pt x="2386" y="1291"/>
                      <a:pt x="2290" y="1207"/>
                    </a:cubicBezTo>
                    <a:cubicBezTo>
                      <a:pt x="1721" y="705"/>
                      <a:pt x="1103" y="343"/>
                      <a:pt x="402" y="104"/>
                    </a:cubicBezTo>
                    <a:cubicBezTo>
                      <a:pt x="295" y="68"/>
                      <a:pt x="179" y="32"/>
                      <a:pt x="64" y="0"/>
                    </a:cubicBezTo>
                    <a:cubicBezTo>
                      <a:pt x="95" y="120"/>
                      <a:pt x="111" y="251"/>
                      <a:pt x="111" y="383"/>
                    </a:cubicBezTo>
                    <a:cubicBezTo>
                      <a:pt x="111" y="582"/>
                      <a:pt x="71" y="777"/>
                      <a:pt x="0" y="952"/>
                    </a:cubicBezTo>
                    <a:cubicBezTo>
                      <a:pt x="36" y="964"/>
                      <a:pt x="68" y="976"/>
                      <a:pt x="103" y="988"/>
                    </a:cubicBezTo>
                    <a:cubicBezTo>
                      <a:pt x="681" y="1184"/>
                      <a:pt x="1195" y="1486"/>
                      <a:pt x="1673" y="1909"/>
                    </a:cubicBezTo>
                    <a:cubicBezTo>
                      <a:pt x="1769" y="1992"/>
                      <a:pt x="1888" y="2032"/>
                      <a:pt x="2012" y="2024"/>
                    </a:cubicBezTo>
                    <a:cubicBezTo>
                      <a:pt x="2135" y="2016"/>
                      <a:pt x="2251" y="1960"/>
                      <a:pt x="2334" y="1865"/>
                    </a:cubicBezTo>
                    <a:cubicBezTo>
                      <a:pt x="2402" y="1789"/>
                      <a:pt x="2446" y="1685"/>
                      <a:pt x="2450" y="1578"/>
                    </a:cubicBezTo>
                    <a:cubicBezTo>
                      <a:pt x="2450" y="1570"/>
                      <a:pt x="2450" y="1570"/>
                      <a:pt x="2450" y="1570"/>
                    </a:cubicBezTo>
                    <a:cubicBezTo>
                      <a:pt x="2450" y="1542"/>
                      <a:pt x="2450" y="1542"/>
                      <a:pt x="2450" y="1542"/>
                    </a:cubicBezTo>
                    <a:lnTo>
                      <a:pt x="2450" y="1538"/>
                    </a:lnTo>
                  </a:path>
                </a:pathLst>
              </a:custGeom>
              <a:solidFill>
                <a:srgbClr val="E9BC6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p:grpSp>
        <p:grpSp>
          <p:nvGrpSpPr>
            <p:cNvPr id="100" name="Gruppierung 99"/>
            <p:cNvGrpSpPr>
              <a:grpSpLocks noChangeAspect="1"/>
            </p:cNvGrpSpPr>
            <p:nvPr/>
          </p:nvGrpSpPr>
          <p:grpSpPr bwMode="auto">
            <a:xfrm>
              <a:off x="8119018" y="325424"/>
              <a:ext cx="680529" cy="216000"/>
              <a:chOff x="2325688" y="5838825"/>
              <a:chExt cx="5446712" cy="1728788"/>
            </a:xfrm>
          </p:grpSpPr>
          <p:sp>
            <p:nvSpPr>
              <p:cNvPr id="101" name="Freeform 10"/>
              <p:cNvSpPr>
                <a:spLocks noChangeArrowheads="1"/>
              </p:cNvSpPr>
              <p:nvPr/>
            </p:nvSpPr>
            <p:spPr bwMode="auto">
              <a:xfrm>
                <a:off x="2325688" y="6615113"/>
                <a:ext cx="1631950" cy="941387"/>
              </a:xfrm>
              <a:custGeom>
                <a:avLst/>
                <a:gdLst>
                  <a:gd name="T0" fmla="*/ 0 w 4531"/>
                  <a:gd name="T1" fmla="*/ 120 h 2615"/>
                  <a:gd name="T2" fmla="*/ 0 w 4531"/>
                  <a:gd name="T3" fmla="*/ 120 h 2615"/>
                  <a:gd name="T4" fmla="*/ 175 w 4531"/>
                  <a:gd name="T5" fmla="*/ 0 h 2615"/>
                  <a:gd name="T6" fmla="*/ 4418 w 4531"/>
                  <a:gd name="T7" fmla="*/ 4 h 2615"/>
                  <a:gd name="T8" fmla="*/ 4526 w 4531"/>
                  <a:gd name="T9" fmla="*/ 84 h 2615"/>
                  <a:gd name="T10" fmla="*/ 4530 w 4531"/>
                  <a:gd name="T11" fmla="*/ 742 h 2615"/>
                  <a:gd name="T12" fmla="*/ 2916 w 4531"/>
                  <a:gd name="T13" fmla="*/ 742 h 2615"/>
                  <a:gd name="T14" fmla="*/ 2845 w 4531"/>
                  <a:gd name="T15" fmla="*/ 742 h 2615"/>
                  <a:gd name="T16" fmla="*/ 2761 w 4531"/>
                  <a:gd name="T17" fmla="*/ 371 h 2615"/>
                  <a:gd name="T18" fmla="*/ 1725 w 4531"/>
                  <a:gd name="T19" fmla="*/ 371 h 2615"/>
                  <a:gd name="T20" fmla="*/ 1638 w 4531"/>
                  <a:gd name="T21" fmla="*/ 455 h 2615"/>
                  <a:gd name="T22" fmla="*/ 1638 w 4531"/>
                  <a:gd name="T23" fmla="*/ 2200 h 2615"/>
                  <a:gd name="T24" fmla="*/ 1881 w 4531"/>
                  <a:gd name="T25" fmla="*/ 2279 h 2615"/>
                  <a:gd name="T26" fmla="*/ 2733 w 4531"/>
                  <a:gd name="T27" fmla="*/ 2275 h 2615"/>
                  <a:gd name="T28" fmla="*/ 2809 w 4531"/>
                  <a:gd name="T29" fmla="*/ 2200 h 2615"/>
                  <a:gd name="T30" fmla="*/ 2805 w 4531"/>
                  <a:gd name="T31" fmla="*/ 1578 h 2615"/>
                  <a:gd name="T32" fmla="*/ 2462 w 4531"/>
                  <a:gd name="T33" fmla="*/ 1471 h 2615"/>
                  <a:gd name="T34" fmla="*/ 2243 w 4531"/>
                  <a:gd name="T35" fmla="*/ 1471 h 2615"/>
                  <a:gd name="T36" fmla="*/ 2243 w 4531"/>
                  <a:gd name="T37" fmla="*/ 1156 h 2615"/>
                  <a:gd name="T38" fmla="*/ 4530 w 4531"/>
                  <a:gd name="T39" fmla="*/ 1156 h 2615"/>
                  <a:gd name="T40" fmla="*/ 4526 w 4531"/>
                  <a:gd name="T41" fmla="*/ 2443 h 2615"/>
                  <a:gd name="T42" fmla="*/ 4418 w 4531"/>
                  <a:gd name="T43" fmla="*/ 2586 h 2615"/>
                  <a:gd name="T44" fmla="*/ 4319 w 4531"/>
                  <a:gd name="T45" fmla="*/ 2614 h 2615"/>
                  <a:gd name="T46" fmla="*/ 84 w 4531"/>
                  <a:gd name="T47" fmla="*/ 2614 h 2615"/>
                  <a:gd name="T48" fmla="*/ 4 w 4531"/>
                  <a:gd name="T49" fmla="*/ 2506 h 2615"/>
                  <a:gd name="T50" fmla="*/ 0 w 4531"/>
                  <a:gd name="T51" fmla="*/ 2459 h 2615"/>
                  <a:gd name="T52" fmla="*/ 0 w 4531"/>
                  <a:gd name="T53" fmla="*/ 120 h 2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31" h="2615" extrusionOk="0">
                    <a:moveTo>
                      <a:pt x="0" y="120"/>
                    </a:moveTo>
                    <a:lnTo>
                      <a:pt x="0" y="120"/>
                    </a:lnTo>
                    <a:cubicBezTo>
                      <a:pt x="0" y="44"/>
                      <a:pt x="36" y="0"/>
                      <a:pt x="175" y="0"/>
                    </a:cubicBezTo>
                    <a:cubicBezTo>
                      <a:pt x="4418" y="4"/>
                      <a:pt x="4418" y="4"/>
                      <a:pt x="4418" y="4"/>
                    </a:cubicBezTo>
                    <a:cubicBezTo>
                      <a:pt x="4458" y="12"/>
                      <a:pt x="4514" y="40"/>
                      <a:pt x="4526" y="84"/>
                    </a:cubicBezTo>
                    <a:cubicBezTo>
                      <a:pt x="4526" y="303"/>
                      <a:pt x="4530" y="522"/>
                      <a:pt x="4530" y="742"/>
                    </a:cubicBezTo>
                    <a:cubicBezTo>
                      <a:pt x="2916" y="742"/>
                      <a:pt x="2916" y="742"/>
                      <a:pt x="2916" y="742"/>
                    </a:cubicBezTo>
                    <a:cubicBezTo>
                      <a:pt x="2845" y="742"/>
                      <a:pt x="2845" y="742"/>
                      <a:pt x="2845" y="742"/>
                    </a:cubicBezTo>
                    <a:cubicBezTo>
                      <a:pt x="2845" y="618"/>
                      <a:pt x="2881" y="371"/>
                      <a:pt x="2761" y="371"/>
                    </a:cubicBezTo>
                    <a:cubicBezTo>
                      <a:pt x="1725" y="371"/>
                      <a:pt x="1725" y="371"/>
                      <a:pt x="1725" y="371"/>
                    </a:cubicBezTo>
                    <a:cubicBezTo>
                      <a:pt x="1689" y="387"/>
                      <a:pt x="1654" y="419"/>
                      <a:pt x="1638" y="455"/>
                    </a:cubicBezTo>
                    <a:cubicBezTo>
                      <a:pt x="1638" y="1032"/>
                      <a:pt x="1638" y="1674"/>
                      <a:pt x="1638" y="2200"/>
                    </a:cubicBezTo>
                    <a:cubicBezTo>
                      <a:pt x="1681" y="2299"/>
                      <a:pt x="1789" y="2275"/>
                      <a:pt x="1881" y="2279"/>
                    </a:cubicBezTo>
                    <a:cubicBezTo>
                      <a:pt x="2733" y="2275"/>
                      <a:pt x="2733" y="2275"/>
                      <a:pt x="2733" y="2275"/>
                    </a:cubicBezTo>
                    <a:cubicBezTo>
                      <a:pt x="2765" y="2267"/>
                      <a:pt x="2805" y="2240"/>
                      <a:pt x="2809" y="2200"/>
                    </a:cubicBezTo>
                    <a:cubicBezTo>
                      <a:pt x="2805" y="1578"/>
                      <a:pt x="2805" y="1578"/>
                      <a:pt x="2805" y="1578"/>
                    </a:cubicBezTo>
                    <a:cubicBezTo>
                      <a:pt x="2761" y="1419"/>
                      <a:pt x="2590" y="1486"/>
                      <a:pt x="2462" y="1471"/>
                    </a:cubicBezTo>
                    <a:cubicBezTo>
                      <a:pt x="2243" y="1471"/>
                      <a:pt x="2243" y="1471"/>
                      <a:pt x="2243" y="1471"/>
                    </a:cubicBezTo>
                    <a:cubicBezTo>
                      <a:pt x="2243" y="1156"/>
                      <a:pt x="2243" y="1156"/>
                      <a:pt x="2243" y="1156"/>
                    </a:cubicBezTo>
                    <a:cubicBezTo>
                      <a:pt x="4530" y="1156"/>
                      <a:pt x="4530" y="1156"/>
                      <a:pt x="4530" y="1156"/>
                    </a:cubicBezTo>
                    <a:cubicBezTo>
                      <a:pt x="4526" y="2443"/>
                      <a:pt x="4526" y="2443"/>
                      <a:pt x="4526" y="2443"/>
                    </a:cubicBezTo>
                    <a:cubicBezTo>
                      <a:pt x="4506" y="2498"/>
                      <a:pt x="4474" y="2554"/>
                      <a:pt x="4418" y="2586"/>
                    </a:cubicBezTo>
                    <a:cubicBezTo>
                      <a:pt x="4319" y="2614"/>
                      <a:pt x="4319" y="2614"/>
                      <a:pt x="4319" y="2614"/>
                    </a:cubicBezTo>
                    <a:cubicBezTo>
                      <a:pt x="84" y="2614"/>
                      <a:pt x="84" y="2614"/>
                      <a:pt x="84" y="2614"/>
                    </a:cubicBezTo>
                    <a:cubicBezTo>
                      <a:pt x="36" y="2606"/>
                      <a:pt x="12" y="2550"/>
                      <a:pt x="4" y="2506"/>
                    </a:cubicBezTo>
                    <a:cubicBezTo>
                      <a:pt x="0" y="2459"/>
                      <a:pt x="0" y="2459"/>
                      <a:pt x="0" y="2459"/>
                    </a:cubicBezTo>
                    <a:lnTo>
                      <a:pt x="0" y="120"/>
                    </a:ln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2" name="Freeform 11"/>
              <p:cNvSpPr>
                <a:spLocks noChangeArrowheads="1"/>
              </p:cNvSpPr>
              <p:nvPr/>
            </p:nvSpPr>
            <p:spPr bwMode="auto">
              <a:xfrm>
                <a:off x="4425950" y="6616700"/>
                <a:ext cx="1644650" cy="942975"/>
              </a:xfrm>
              <a:custGeom>
                <a:avLst/>
                <a:gdLst>
                  <a:gd name="T0" fmla="*/ 3 w 4569"/>
                  <a:gd name="T1" fmla="*/ 1877 h 2619"/>
                  <a:gd name="T2" fmla="*/ 3 w 4569"/>
                  <a:gd name="T3" fmla="*/ 1877 h 2619"/>
                  <a:gd name="T4" fmla="*/ 1728 w 4569"/>
                  <a:gd name="T5" fmla="*/ 1881 h 2619"/>
                  <a:gd name="T6" fmla="*/ 1811 w 4569"/>
                  <a:gd name="T7" fmla="*/ 2247 h 2619"/>
                  <a:gd name="T8" fmla="*/ 2795 w 4569"/>
                  <a:gd name="T9" fmla="*/ 2243 h 2619"/>
                  <a:gd name="T10" fmla="*/ 2879 w 4569"/>
                  <a:gd name="T11" fmla="*/ 2144 h 2619"/>
                  <a:gd name="T12" fmla="*/ 2879 w 4569"/>
                  <a:gd name="T13" fmla="*/ 1570 h 2619"/>
                  <a:gd name="T14" fmla="*/ 2787 w 4569"/>
                  <a:gd name="T15" fmla="*/ 1487 h 2619"/>
                  <a:gd name="T16" fmla="*/ 123 w 4569"/>
                  <a:gd name="T17" fmla="*/ 1482 h 2619"/>
                  <a:gd name="T18" fmla="*/ 0 w 4569"/>
                  <a:gd name="T19" fmla="*/ 1291 h 2619"/>
                  <a:gd name="T20" fmla="*/ 3 w 4569"/>
                  <a:gd name="T21" fmla="*/ 144 h 2619"/>
                  <a:gd name="T22" fmla="*/ 326 w 4569"/>
                  <a:gd name="T23" fmla="*/ 12 h 2619"/>
                  <a:gd name="T24" fmla="*/ 4448 w 4569"/>
                  <a:gd name="T25" fmla="*/ 12 h 2619"/>
                  <a:gd name="T26" fmla="*/ 4568 w 4569"/>
                  <a:gd name="T27" fmla="*/ 96 h 2619"/>
                  <a:gd name="T28" fmla="*/ 4568 w 4569"/>
                  <a:gd name="T29" fmla="*/ 702 h 2619"/>
                  <a:gd name="T30" fmla="*/ 2895 w 4569"/>
                  <a:gd name="T31" fmla="*/ 702 h 2619"/>
                  <a:gd name="T32" fmla="*/ 2823 w 4569"/>
                  <a:gd name="T33" fmla="*/ 367 h 2619"/>
                  <a:gd name="T34" fmla="*/ 1755 w 4569"/>
                  <a:gd name="T35" fmla="*/ 367 h 2619"/>
                  <a:gd name="T36" fmla="*/ 1712 w 4569"/>
                  <a:gd name="T37" fmla="*/ 411 h 2619"/>
                  <a:gd name="T38" fmla="*/ 1712 w 4569"/>
                  <a:gd name="T39" fmla="*/ 1104 h 2619"/>
                  <a:gd name="T40" fmla="*/ 2086 w 4569"/>
                  <a:gd name="T41" fmla="*/ 1192 h 2619"/>
                  <a:gd name="T42" fmla="*/ 4413 w 4569"/>
                  <a:gd name="T43" fmla="*/ 1192 h 2619"/>
                  <a:gd name="T44" fmla="*/ 4568 w 4569"/>
                  <a:gd name="T45" fmla="*/ 1279 h 2619"/>
                  <a:gd name="T46" fmla="*/ 4568 w 4569"/>
                  <a:gd name="T47" fmla="*/ 2447 h 2619"/>
                  <a:gd name="T48" fmla="*/ 4468 w 4569"/>
                  <a:gd name="T49" fmla="*/ 2618 h 2619"/>
                  <a:gd name="T50" fmla="*/ 4138 w 4569"/>
                  <a:gd name="T51" fmla="*/ 2618 h 2619"/>
                  <a:gd name="T52" fmla="*/ 155 w 4569"/>
                  <a:gd name="T53" fmla="*/ 2618 h 2619"/>
                  <a:gd name="T54" fmla="*/ 0 w 4569"/>
                  <a:gd name="T55" fmla="*/ 2451 h 2619"/>
                  <a:gd name="T56" fmla="*/ 3 w 4569"/>
                  <a:gd name="T57" fmla="*/ 1877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569" h="2619" extrusionOk="0">
                    <a:moveTo>
                      <a:pt x="3" y="1877"/>
                    </a:moveTo>
                    <a:lnTo>
                      <a:pt x="3" y="1877"/>
                    </a:lnTo>
                    <a:cubicBezTo>
                      <a:pt x="1728" y="1881"/>
                      <a:pt x="1728" y="1881"/>
                      <a:pt x="1728" y="1881"/>
                    </a:cubicBezTo>
                    <a:cubicBezTo>
                      <a:pt x="1728" y="2028"/>
                      <a:pt x="1697" y="2247"/>
                      <a:pt x="1811" y="2247"/>
                    </a:cubicBezTo>
                    <a:cubicBezTo>
                      <a:pt x="2138" y="2251"/>
                      <a:pt x="2476" y="2243"/>
                      <a:pt x="2795" y="2243"/>
                    </a:cubicBezTo>
                    <a:cubicBezTo>
                      <a:pt x="2879" y="2144"/>
                      <a:pt x="2879" y="2144"/>
                      <a:pt x="2879" y="2144"/>
                    </a:cubicBezTo>
                    <a:cubicBezTo>
                      <a:pt x="2879" y="1570"/>
                      <a:pt x="2879" y="1570"/>
                      <a:pt x="2879" y="1570"/>
                    </a:cubicBezTo>
                    <a:cubicBezTo>
                      <a:pt x="2879" y="1534"/>
                      <a:pt x="2867" y="1487"/>
                      <a:pt x="2787" y="1487"/>
                    </a:cubicBezTo>
                    <a:cubicBezTo>
                      <a:pt x="123" y="1482"/>
                      <a:pt x="123" y="1482"/>
                      <a:pt x="123" y="1482"/>
                    </a:cubicBezTo>
                    <a:cubicBezTo>
                      <a:pt x="27" y="1482"/>
                      <a:pt x="0" y="1375"/>
                      <a:pt x="0" y="1291"/>
                    </a:cubicBezTo>
                    <a:cubicBezTo>
                      <a:pt x="3" y="144"/>
                      <a:pt x="3" y="144"/>
                      <a:pt x="3" y="144"/>
                    </a:cubicBezTo>
                    <a:cubicBezTo>
                      <a:pt x="3" y="0"/>
                      <a:pt x="207" y="12"/>
                      <a:pt x="326" y="12"/>
                    </a:cubicBezTo>
                    <a:cubicBezTo>
                      <a:pt x="4448" y="12"/>
                      <a:pt x="4448" y="12"/>
                      <a:pt x="4448" y="12"/>
                    </a:cubicBezTo>
                    <a:cubicBezTo>
                      <a:pt x="4496" y="28"/>
                      <a:pt x="4560" y="36"/>
                      <a:pt x="4568" y="96"/>
                    </a:cubicBezTo>
                    <a:cubicBezTo>
                      <a:pt x="4568" y="702"/>
                      <a:pt x="4568" y="702"/>
                      <a:pt x="4568" y="702"/>
                    </a:cubicBezTo>
                    <a:cubicBezTo>
                      <a:pt x="2895" y="702"/>
                      <a:pt x="2895" y="702"/>
                      <a:pt x="2895" y="702"/>
                    </a:cubicBezTo>
                    <a:cubicBezTo>
                      <a:pt x="2895" y="590"/>
                      <a:pt x="2927" y="367"/>
                      <a:pt x="2823" y="367"/>
                    </a:cubicBezTo>
                    <a:cubicBezTo>
                      <a:pt x="2476" y="367"/>
                      <a:pt x="2106" y="367"/>
                      <a:pt x="1755" y="367"/>
                    </a:cubicBezTo>
                    <a:cubicBezTo>
                      <a:pt x="1712" y="411"/>
                      <a:pt x="1712" y="411"/>
                      <a:pt x="1712" y="411"/>
                    </a:cubicBezTo>
                    <a:cubicBezTo>
                      <a:pt x="1712" y="1104"/>
                      <a:pt x="1712" y="1104"/>
                      <a:pt x="1712" y="1104"/>
                    </a:cubicBezTo>
                    <a:cubicBezTo>
                      <a:pt x="1712" y="1224"/>
                      <a:pt x="1911" y="1192"/>
                      <a:pt x="2086" y="1192"/>
                    </a:cubicBezTo>
                    <a:cubicBezTo>
                      <a:pt x="4413" y="1192"/>
                      <a:pt x="4413" y="1192"/>
                      <a:pt x="4413" y="1192"/>
                    </a:cubicBezTo>
                    <a:cubicBezTo>
                      <a:pt x="4520" y="1192"/>
                      <a:pt x="4568" y="1208"/>
                      <a:pt x="4568" y="1279"/>
                    </a:cubicBezTo>
                    <a:cubicBezTo>
                      <a:pt x="4568" y="1678"/>
                      <a:pt x="4568" y="2088"/>
                      <a:pt x="4568" y="2447"/>
                    </a:cubicBezTo>
                    <a:cubicBezTo>
                      <a:pt x="4568" y="2514"/>
                      <a:pt x="4544" y="2602"/>
                      <a:pt x="4468" y="2618"/>
                    </a:cubicBezTo>
                    <a:cubicBezTo>
                      <a:pt x="4138" y="2618"/>
                      <a:pt x="4138" y="2618"/>
                      <a:pt x="4138" y="2618"/>
                    </a:cubicBezTo>
                    <a:cubicBezTo>
                      <a:pt x="155" y="2618"/>
                      <a:pt x="155" y="2618"/>
                      <a:pt x="155" y="2618"/>
                    </a:cubicBezTo>
                    <a:cubicBezTo>
                      <a:pt x="83" y="2606"/>
                      <a:pt x="0" y="2546"/>
                      <a:pt x="0" y="2451"/>
                    </a:cubicBezTo>
                    <a:cubicBezTo>
                      <a:pt x="0" y="2263"/>
                      <a:pt x="3" y="2096"/>
                      <a:pt x="3" y="1877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3" name="Freeform 12"/>
              <p:cNvSpPr>
                <a:spLocks noChangeArrowheads="1"/>
              </p:cNvSpPr>
              <p:nvPr/>
            </p:nvSpPr>
            <p:spPr bwMode="auto">
              <a:xfrm>
                <a:off x="6453188" y="6616700"/>
                <a:ext cx="611187" cy="949325"/>
              </a:xfrm>
              <a:custGeom>
                <a:avLst/>
                <a:gdLst>
                  <a:gd name="T0" fmla="*/ 0 w 1698"/>
                  <a:gd name="T1" fmla="*/ 2243 h 2639"/>
                  <a:gd name="T2" fmla="*/ 0 w 1698"/>
                  <a:gd name="T3" fmla="*/ 2243 h 2639"/>
                  <a:gd name="T4" fmla="*/ 541 w 1698"/>
                  <a:gd name="T5" fmla="*/ 2124 h 2639"/>
                  <a:gd name="T6" fmla="*/ 553 w 1698"/>
                  <a:gd name="T7" fmla="*/ 2020 h 2639"/>
                  <a:gd name="T8" fmla="*/ 553 w 1698"/>
                  <a:gd name="T9" fmla="*/ 566 h 2639"/>
                  <a:gd name="T10" fmla="*/ 8 w 1698"/>
                  <a:gd name="T11" fmla="*/ 415 h 2639"/>
                  <a:gd name="T12" fmla="*/ 8 w 1698"/>
                  <a:gd name="T13" fmla="*/ 0 h 2639"/>
                  <a:gd name="T14" fmla="*/ 1697 w 1698"/>
                  <a:gd name="T15" fmla="*/ 0 h 2639"/>
                  <a:gd name="T16" fmla="*/ 1697 w 1698"/>
                  <a:gd name="T17" fmla="*/ 2638 h 2639"/>
                  <a:gd name="T18" fmla="*/ 0 w 1698"/>
                  <a:gd name="T19" fmla="*/ 2638 h 2639"/>
                  <a:gd name="T20" fmla="*/ 0 w 1698"/>
                  <a:gd name="T21" fmla="*/ 2243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9" extrusionOk="0">
                    <a:moveTo>
                      <a:pt x="0" y="2243"/>
                    </a:moveTo>
                    <a:lnTo>
                      <a:pt x="0" y="2243"/>
                    </a:lnTo>
                    <a:cubicBezTo>
                      <a:pt x="191" y="2227"/>
                      <a:pt x="450" y="2291"/>
                      <a:pt x="541" y="2124"/>
                    </a:cubicBezTo>
                    <a:cubicBezTo>
                      <a:pt x="553" y="2020"/>
                      <a:pt x="553" y="2020"/>
                      <a:pt x="553" y="2020"/>
                    </a:cubicBezTo>
                    <a:cubicBezTo>
                      <a:pt x="553" y="566"/>
                      <a:pt x="553" y="566"/>
                      <a:pt x="553" y="566"/>
                    </a:cubicBezTo>
                    <a:cubicBezTo>
                      <a:pt x="506" y="375"/>
                      <a:pt x="203" y="415"/>
                      <a:pt x="8" y="415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697" y="0"/>
                      <a:pt x="1697" y="0"/>
                      <a:pt x="1697" y="0"/>
                    </a:cubicBezTo>
                    <a:cubicBezTo>
                      <a:pt x="1697" y="2638"/>
                      <a:pt x="1697" y="2638"/>
                      <a:pt x="1697" y="2638"/>
                    </a:cubicBezTo>
                    <a:cubicBezTo>
                      <a:pt x="0" y="2638"/>
                      <a:pt x="0" y="2638"/>
                      <a:pt x="0" y="2638"/>
                    </a:cubicBezTo>
                    <a:cubicBezTo>
                      <a:pt x="0" y="2510"/>
                      <a:pt x="0" y="2375"/>
                      <a:pt x="0" y="2243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4" name="Freeform 13"/>
              <p:cNvSpPr>
                <a:spLocks noChangeArrowheads="1"/>
              </p:cNvSpPr>
              <p:nvPr/>
            </p:nvSpPr>
            <p:spPr bwMode="auto">
              <a:xfrm>
                <a:off x="7161213" y="6618288"/>
                <a:ext cx="611187" cy="949325"/>
              </a:xfrm>
              <a:custGeom>
                <a:avLst/>
                <a:gdLst>
                  <a:gd name="T0" fmla="*/ 1697 w 1698"/>
                  <a:gd name="T1" fmla="*/ 2239 h 2635"/>
                  <a:gd name="T2" fmla="*/ 1697 w 1698"/>
                  <a:gd name="T3" fmla="*/ 2239 h 2635"/>
                  <a:gd name="T4" fmla="*/ 1155 w 1698"/>
                  <a:gd name="T5" fmla="*/ 2120 h 2635"/>
                  <a:gd name="T6" fmla="*/ 1139 w 1698"/>
                  <a:gd name="T7" fmla="*/ 2020 h 2635"/>
                  <a:gd name="T8" fmla="*/ 1143 w 1698"/>
                  <a:gd name="T9" fmla="*/ 566 h 2635"/>
                  <a:gd name="T10" fmla="*/ 1689 w 1698"/>
                  <a:gd name="T11" fmla="*/ 411 h 2635"/>
                  <a:gd name="T12" fmla="*/ 1689 w 1698"/>
                  <a:gd name="T13" fmla="*/ 0 h 2635"/>
                  <a:gd name="T14" fmla="*/ 0 w 1698"/>
                  <a:gd name="T15" fmla="*/ 0 h 2635"/>
                  <a:gd name="T16" fmla="*/ 0 w 1698"/>
                  <a:gd name="T17" fmla="*/ 2634 h 2635"/>
                  <a:gd name="T18" fmla="*/ 1697 w 1698"/>
                  <a:gd name="T19" fmla="*/ 2634 h 2635"/>
                  <a:gd name="T20" fmla="*/ 1697 w 1698"/>
                  <a:gd name="T21" fmla="*/ 2239 h 2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98" h="2635" extrusionOk="0">
                    <a:moveTo>
                      <a:pt x="1697" y="2239"/>
                    </a:moveTo>
                    <a:lnTo>
                      <a:pt x="1697" y="2239"/>
                    </a:lnTo>
                    <a:cubicBezTo>
                      <a:pt x="1502" y="2227"/>
                      <a:pt x="1247" y="2291"/>
                      <a:pt x="1155" y="2120"/>
                    </a:cubicBezTo>
                    <a:cubicBezTo>
                      <a:pt x="1139" y="2020"/>
                      <a:pt x="1139" y="2020"/>
                      <a:pt x="1139" y="2020"/>
                    </a:cubicBezTo>
                    <a:cubicBezTo>
                      <a:pt x="1143" y="566"/>
                      <a:pt x="1143" y="566"/>
                      <a:pt x="1143" y="566"/>
                    </a:cubicBezTo>
                    <a:cubicBezTo>
                      <a:pt x="1187" y="371"/>
                      <a:pt x="1490" y="415"/>
                      <a:pt x="1689" y="411"/>
                    </a:cubicBezTo>
                    <a:cubicBezTo>
                      <a:pt x="1689" y="0"/>
                      <a:pt x="1689" y="0"/>
                      <a:pt x="1689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634"/>
                      <a:pt x="0" y="2634"/>
                      <a:pt x="0" y="2634"/>
                    </a:cubicBezTo>
                    <a:cubicBezTo>
                      <a:pt x="1697" y="2634"/>
                      <a:pt x="1697" y="2634"/>
                      <a:pt x="1697" y="2634"/>
                    </a:cubicBezTo>
                    <a:cubicBezTo>
                      <a:pt x="1697" y="2510"/>
                      <a:pt x="1697" y="2375"/>
                      <a:pt x="1697" y="2239"/>
                    </a:cubicBezTo>
                  </a:path>
                </a:pathLst>
              </a:custGeom>
              <a:solidFill>
                <a:srgbClr val="050507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5" name="Freeform 14"/>
              <p:cNvSpPr>
                <a:spLocks noChangeArrowheads="1"/>
              </p:cNvSpPr>
              <p:nvPr/>
            </p:nvSpPr>
            <p:spPr bwMode="auto">
              <a:xfrm>
                <a:off x="6792913" y="5838825"/>
                <a:ext cx="639762" cy="639763"/>
              </a:xfrm>
              <a:custGeom>
                <a:avLst/>
                <a:gdLst>
                  <a:gd name="T0" fmla="*/ 888 w 1778"/>
                  <a:gd name="T1" fmla="*/ 1777 h 1778"/>
                  <a:gd name="T2" fmla="*/ 888 w 1778"/>
                  <a:gd name="T3" fmla="*/ 1777 h 1778"/>
                  <a:gd name="T4" fmla="*/ 1777 w 1778"/>
                  <a:gd name="T5" fmla="*/ 888 h 1778"/>
                  <a:gd name="T6" fmla="*/ 888 w 1778"/>
                  <a:gd name="T7" fmla="*/ 0 h 1778"/>
                  <a:gd name="T8" fmla="*/ 0 w 1778"/>
                  <a:gd name="T9" fmla="*/ 888 h 1778"/>
                  <a:gd name="T10" fmla="*/ 888 w 1778"/>
                  <a:gd name="T11" fmla="*/ 1777 h 1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78" h="1778" extrusionOk="0">
                    <a:moveTo>
                      <a:pt x="888" y="1777"/>
                    </a:moveTo>
                    <a:lnTo>
                      <a:pt x="888" y="1777"/>
                    </a:lnTo>
                    <a:cubicBezTo>
                      <a:pt x="1378" y="1777"/>
                      <a:pt x="1777" y="1379"/>
                      <a:pt x="1777" y="888"/>
                    </a:cubicBezTo>
                    <a:cubicBezTo>
                      <a:pt x="1777" y="399"/>
                      <a:pt x="1378" y="0"/>
                      <a:pt x="888" y="0"/>
                    </a:cubicBezTo>
                    <a:cubicBezTo>
                      <a:pt x="398" y="0"/>
                      <a:pt x="0" y="399"/>
                      <a:pt x="0" y="888"/>
                    </a:cubicBezTo>
                    <a:cubicBezTo>
                      <a:pt x="0" y="1379"/>
                      <a:pt x="398" y="1777"/>
                      <a:pt x="888" y="1777"/>
                    </a:cubicBez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6" name="Freeform 15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7" name="Freeform 16"/>
              <p:cNvSpPr>
                <a:spLocks noChangeArrowheads="1"/>
              </p:cNvSpPr>
              <p:nvPr/>
            </p:nvSpPr>
            <p:spPr bwMode="auto">
              <a:xfrm>
                <a:off x="7112000" y="615791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8" name="Freeform 17"/>
              <p:cNvSpPr>
                <a:spLocks noChangeArrowheads="1"/>
              </p:cNvSpPr>
              <p:nvPr/>
            </p:nvSpPr>
            <p:spPr bwMode="auto">
              <a:xfrm>
                <a:off x="7062788" y="6616700"/>
                <a:ext cx="98425" cy="949325"/>
              </a:xfrm>
              <a:custGeom>
                <a:avLst/>
                <a:gdLst>
                  <a:gd name="T0" fmla="*/ 271 w 272"/>
                  <a:gd name="T1" fmla="*/ 2638 h 2639"/>
                  <a:gd name="T2" fmla="*/ 271 w 272"/>
                  <a:gd name="T3" fmla="*/ 0 h 2639"/>
                  <a:gd name="T4" fmla="*/ 0 w 272"/>
                  <a:gd name="T5" fmla="*/ 0 h 2639"/>
                  <a:gd name="T6" fmla="*/ 0 w 272"/>
                  <a:gd name="T7" fmla="*/ 2638 h 2639"/>
                  <a:gd name="T8" fmla="*/ 271 w 272"/>
                  <a:gd name="T9" fmla="*/ 2638 h 2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2" h="2639" extrusionOk="0">
                    <a:moveTo>
                      <a:pt x="271" y="2638"/>
                    </a:moveTo>
                    <a:lnTo>
                      <a:pt x="271" y="0"/>
                    </a:lnTo>
                    <a:lnTo>
                      <a:pt x="0" y="0"/>
                    </a:lnTo>
                    <a:lnTo>
                      <a:pt x="0" y="2638"/>
                    </a:lnTo>
                    <a:lnTo>
                      <a:pt x="271" y="2638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09" name="Freeform 18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  <p:sp>
            <p:nvSpPr>
              <p:cNvPr id="110" name="Freeform 19"/>
              <p:cNvSpPr>
                <a:spLocks noChangeArrowheads="1"/>
              </p:cNvSpPr>
              <p:nvPr/>
            </p:nvSpPr>
            <p:spPr bwMode="auto">
              <a:xfrm>
                <a:off x="7112000" y="7091363"/>
                <a:ext cx="1587" cy="158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E3B76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defTabSz="457446">
                  <a:defRPr/>
                </a:pPr>
                <a:endParaRPr lang="de-DE" sz="1797" kern="0">
                  <a:solidFill>
                    <a:prstClr val="black"/>
                  </a:solidFill>
                  <a:latin typeface="Calibri"/>
                  <a:cs typeface="Arial"/>
                </a:endParaRPr>
              </a:p>
            </p:txBody>
          </p:sp>
        </p:grpSp>
      </p:grpSp>
      <p:sp>
        <p:nvSpPr>
          <p:cNvPr id="31" name="Freeform 1"/>
          <p:cNvSpPr>
            <a:spLocks noChangeArrowheads="1"/>
          </p:cNvSpPr>
          <p:nvPr/>
        </p:nvSpPr>
        <p:spPr bwMode="auto">
          <a:xfrm>
            <a:off x="0" y="0"/>
            <a:ext cx="11767930" cy="5247861"/>
          </a:xfrm>
          <a:custGeom>
            <a:avLst/>
            <a:gdLst>
              <a:gd name="T0" fmla="*/ 0 w 7460"/>
              <a:gd name="T1" fmla="*/ 3276 h 3277"/>
              <a:gd name="T2" fmla="*/ 0 w 7460"/>
              <a:gd name="T3" fmla="*/ 3276 h 3277"/>
              <a:gd name="T4" fmla="*/ 0 w 7460"/>
              <a:gd name="T5" fmla="*/ 0 h 3277"/>
              <a:gd name="T6" fmla="*/ 7459 w 7460"/>
              <a:gd name="T7" fmla="*/ 0 h 3277"/>
              <a:gd name="T8" fmla="*/ 7459 w 7460"/>
              <a:gd name="T9" fmla="*/ 541 h 3277"/>
              <a:gd name="T10" fmla="*/ 6465 w 7460"/>
              <a:gd name="T11" fmla="*/ 2577 h 3277"/>
              <a:gd name="T12" fmla="*/ 6057 w 7460"/>
              <a:gd name="T13" fmla="*/ 2853 h 3277"/>
              <a:gd name="T14" fmla="*/ 0 w 7460"/>
              <a:gd name="T15" fmla="*/ 3276 h 3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460" h="3277" extrusionOk="0">
                <a:moveTo>
                  <a:pt x="0" y="3276"/>
                </a:moveTo>
                <a:lnTo>
                  <a:pt x="0" y="3276"/>
                </a:lnTo>
                <a:cubicBezTo>
                  <a:pt x="0" y="0"/>
                  <a:pt x="0" y="0"/>
                  <a:pt x="0" y="0"/>
                </a:cubicBezTo>
                <a:cubicBezTo>
                  <a:pt x="7459" y="0"/>
                  <a:pt x="7459" y="0"/>
                  <a:pt x="7459" y="0"/>
                </a:cubicBezTo>
                <a:cubicBezTo>
                  <a:pt x="7459" y="541"/>
                  <a:pt x="7459" y="541"/>
                  <a:pt x="7459" y="541"/>
                </a:cubicBezTo>
                <a:cubicBezTo>
                  <a:pt x="6465" y="2577"/>
                  <a:pt x="6465" y="2577"/>
                  <a:pt x="6465" y="2577"/>
                </a:cubicBezTo>
                <a:cubicBezTo>
                  <a:pt x="6388" y="2736"/>
                  <a:pt x="6233" y="2840"/>
                  <a:pt x="6057" y="2853"/>
                </a:cubicBezTo>
                <a:cubicBezTo>
                  <a:pt x="5329" y="2904"/>
                  <a:pt x="0" y="3276"/>
                  <a:pt x="0" y="3276"/>
                </a:cubicBezTo>
              </a:path>
            </a:pathLst>
          </a:custGeom>
          <a:blipFill>
            <a:blip r:embed="rId2"/>
            <a:stretch/>
          </a:blip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 defTabSz="457446">
              <a:defRPr/>
            </a:pPr>
            <a:endParaRPr lang="de-DE" sz="1797" kern="0" dirty="0">
              <a:noFill/>
              <a:latin typeface="Calibri"/>
              <a:cs typeface="Arial"/>
            </a:endParaRPr>
          </a:p>
        </p:txBody>
      </p:sp>
      <p:sp>
        <p:nvSpPr>
          <p:cNvPr id="5" name="Textfeld 4"/>
          <p:cNvSpPr txBox="1"/>
          <p:nvPr/>
        </p:nvSpPr>
        <p:spPr bwMode="auto">
          <a:xfrm>
            <a:off x="17029" y="6527797"/>
            <a:ext cx="5866936" cy="653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446">
              <a:lnSpc>
                <a:spcPct val="90000"/>
              </a:lnSpc>
              <a:defRPr/>
            </a:pPr>
            <a:r>
              <a:rPr lang="de-DE" sz="2053" b="1" kern="0" dirty="0">
                <a:solidFill>
                  <a:prstClr val="black"/>
                </a:solidFill>
                <a:latin typeface="Calibri"/>
                <a:cs typeface="Arial"/>
              </a:rPr>
              <a:t>Haik Simon – GSI Darmstadt</a:t>
            </a:r>
            <a:endParaRPr sz="1797" kern="0" dirty="0">
              <a:solidFill>
                <a:prstClr val="black"/>
              </a:solidFill>
              <a:latin typeface="Calibri"/>
              <a:cs typeface="Arial"/>
            </a:endParaRPr>
          </a:p>
          <a:p>
            <a:pPr defTabSz="457446">
              <a:defRPr/>
            </a:pPr>
            <a:endParaRPr lang="de-DE" sz="1797" kern="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36528EB0-5205-46FA-9BCE-9ECCCF6B2A8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4483" y="5952668"/>
            <a:ext cx="759589" cy="509398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4B83847-F87A-4F23-8B67-EDF08979B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0295" y="3464902"/>
            <a:ext cx="1323271" cy="1323271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031069" y="6560612"/>
            <a:ext cx="6434265" cy="357157"/>
          </a:xfrm>
        </p:spPr>
        <p:txBody>
          <a:bodyPr/>
          <a:lstStyle/>
          <a:p>
            <a:pPr algn="l"/>
            <a:r>
              <a:rPr lang="en-US"/>
              <a:t>H.Simon - Halo Week '24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34" y="191824"/>
            <a:ext cx="8713095" cy="787557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2667" dirty="0"/>
              <a:t>Area of success:   </a:t>
            </a:r>
            <a:br>
              <a:rPr lang="en-GB" sz="2667" dirty="0"/>
            </a:br>
            <a:r>
              <a:rPr lang="en-GB" sz="2667" dirty="0">
                <a:solidFill>
                  <a:srgbClr val="002060"/>
                </a:solidFill>
              </a:rPr>
              <a:t>All target component entering production or running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22F13A-A9C1-43A8-AA6A-5148D877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183" y="1308496"/>
            <a:ext cx="2289334" cy="32036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3383506" y="1232001"/>
            <a:ext cx="1867911" cy="3379758"/>
            <a:chOff x="2614682" y="1296371"/>
            <a:chExt cx="1486175" cy="2467527"/>
          </a:xfrm>
        </p:grpSpPr>
        <p:pic>
          <p:nvPicPr>
            <p:cNvPr id="35" name="Grafik 27">
              <a:extLst>
                <a:ext uri="{FF2B5EF4-FFF2-40B4-BE49-F238E27FC236}">
                  <a16:creationId xmlns:a16="http://schemas.microsoft.com/office/drawing/2014/main" id="{559A7BFB-7AB8-43E2-BDB5-4BB3D460A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682" y="1296371"/>
              <a:ext cx="1486175" cy="2467527"/>
            </a:xfrm>
            <a:prstGeom prst="rect">
              <a:avLst/>
            </a:prstGeom>
            <a:effectLst>
              <a:softEdge rad="50800"/>
            </a:effectLst>
          </p:spPr>
        </p:pic>
        <p:grpSp>
          <p:nvGrpSpPr>
            <p:cNvPr id="36" name="Group 35"/>
            <p:cNvGrpSpPr/>
            <p:nvPr/>
          </p:nvGrpSpPr>
          <p:grpSpPr>
            <a:xfrm>
              <a:off x="2785313" y="1366525"/>
              <a:ext cx="1254798" cy="2324676"/>
              <a:chOff x="2785313" y="1366525"/>
              <a:chExt cx="1254798" cy="232467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0C-E6C6-47A3-AF1C-73F83363056D}"/>
                  </a:ext>
                </a:extLst>
              </p:cNvPr>
              <p:cNvSpPr txBox="1"/>
              <p:nvPr/>
            </p:nvSpPr>
            <p:spPr>
              <a:xfrm>
                <a:off x="3575585" y="1366525"/>
                <a:ext cx="464526" cy="17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7.5 t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0E9A1C8-58E9-46D6-B336-4F8C100357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84014" y="1497330"/>
                <a:ext cx="0" cy="2193871"/>
              </a:xfrm>
              <a:prstGeom prst="straightConnector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 w="19050" cap="flat" cmpd="sng" algn="ctr">
                <a:solidFill>
                  <a:schemeClr val="bg1"/>
                </a:solidFill>
                <a:prstDash val="solid"/>
                <a:round/>
                <a:headEnd type="arrow" w="lg" len="sm"/>
                <a:tailEnd type="arrow" w="lg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F97BC7-4B9E-4435-AE0C-E31D30CE909D}"/>
                  </a:ext>
                </a:extLst>
              </p:cNvPr>
              <p:cNvSpPr txBox="1"/>
              <p:nvPr/>
            </p:nvSpPr>
            <p:spPr>
              <a:xfrm rot="16200000">
                <a:off x="2487527" y="1779501"/>
                <a:ext cx="769890" cy="17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1" dirty="0">
                    <a:solidFill>
                      <a:schemeClr val="bg1"/>
                    </a:solidFill>
                  </a:rPr>
                  <a:t>3.6m</a:t>
                </a:r>
              </a:p>
            </p:txBody>
          </p:sp>
        </p:grp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BC43CC79-58AB-4DB1-9BBA-6C609F1E9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506" y="4653647"/>
            <a:ext cx="1639068" cy="196737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CF88623-A020-4A55-976E-8CDC0D3FA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6"/>
          <a:stretch/>
        </p:blipFill>
        <p:spPr>
          <a:xfrm>
            <a:off x="781190" y="4638263"/>
            <a:ext cx="2314487" cy="1974573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3684D4B0-F791-4BEF-A398-2EC3D81C8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574" y="4665317"/>
            <a:ext cx="999795" cy="22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200" dirty="0"/>
              <a:t>plug parts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877273B3-D278-4307-8CEF-E09532F7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12341"/>
            <a:ext cx="1505783" cy="5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/>
              <a:t>Welding </a:t>
            </a:r>
          </a:p>
          <a:p>
            <a:pPr eaLnBrk="1" hangingPunct="1"/>
            <a:r>
              <a:rPr lang="en-US" altLang="de-DE" sz="1200" dirty="0"/>
              <a:t>test chamber 1:1 at Trident, Kanpur</a:t>
            </a:r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11457051-0224-429F-81CE-DF8885F5D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865" y="5080309"/>
            <a:ext cx="1129208" cy="1114051"/>
          </a:xfrm>
          <a:prstGeom prst="rect">
            <a:avLst/>
          </a:prstGeom>
        </p:spPr>
      </p:pic>
      <p:pic>
        <p:nvPicPr>
          <p:cNvPr id="22" name="Picture 15">
            <a:extLst>
              <a:ext uri="{FF2B5EF4-FFF2-40B4-BE49-F238E27FC236}">
                <a16:creationId xmlns:a16="http://schemas.microsoft.com/office/drawing/2014/main" id="{0B09900C-305A-43BD-9063-D08ACB146A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6396" y="1235084"/>
            <a:ext cx="2680402" cy="2482748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5E2971C-8368-4FE9-884C-908015313752}"/>
              </a:ext>
            </a:extLst>
          </p:cNvPr>
          <p:cNvSpPr txBox="1"/>
          <p:nvPr/>
        </p:nvSpPr>
        <p:spPr>
          <a:xfrm>
            <a:off x="7288696" y="3689267"/>
            <a:ext cx="4810539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Ex </a:t>
            </a:r>
            <a:r>
              <a:rPr lang="de-DE" b="1" dirty="0" err="1"/>
              <a:t>Russian</a:t>
            </a:r>
            <a:r>
              <a:rPr lang="de-DE" b="1" dirty="0"/>
              <a:t> In-kind: </a:t>
            </a:r>
            <a:br>
              <a:rPr lang="de-DE" dirty="0"/>
            </a:br>
            <a:r>
              <a:rPr lang="de-DE" dirty="0"/>
              <a:t>rad-</a:t>
            </a:r>
            <a:r>
              <a:rPr lang="de-DE" dirty="0" err="1"/>
              <a:t>hard</a:t>
            </a:r>
            <a:r>
              <a:rPr lang="de-DE" dirty="0"/>
              <a:t> </a:t>
            </a:r>
            <a:r>
              <a:rPr lang="de-DE" dirty="0" err="1"/>
              <a:t>Dipoles</a:t>
            </a:r>
            <a:r>
              <a:rPr lang="de-DE" dirty="0"/>
              <a:t> (2) and Multipoles (2) </a:t>
            </a:r>
            <a:r>
              <a:rPr lang="de-DE" dirty="0" err="1"/>
              <a:t>again</a:t>
            </a:r>
            <a:r>
              <a:rPr lang="de-DE" dirty="0"/>
              <a:t> in production (Buckley NZ, </a:t>
            </a:r>
            <a:r>
              <a:rPr lang="de-DE" dirty="0" err="1"/>
              <a:t>SigmaPhi</a:t>
            </a:r>
            <a:r>
              <a:rPr lang="de-DE" dirty="0"/>
              <a:t> F)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40FC820-1FFD-4E19-9F5B-BBFE3F9758C9}"/>
              </a:ext>
            </a:extLst>
          </p:cNvPr>
          <p:cNvSpPr txBox="1"/>
          <p:nvPr/>
        </p:nvSpPr>
        <p:spPr>
          <a:xfrm>
            <a:off x="7343386" y="4841773"/>
            <a:ext cx="4053485" cy="230832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Ex </a:t>
            </a:r>
            <a:r>
              <a:rPr lang="de-DE" b="1" dirty="0" err="1"/>
              <a:t>Russian</a:t>
            </a:r>
            <a:r>
              <a:rPr lang="de-DE" b="1" dirty="0"/>
              <a:t> </a:t>
            </a:r>
          </a:p>
          <a:p>
            <a:pPr marL="285750" indent="-285750" algn="l">
              <a:buFontTx/>
              <a:buChar char="-"/>
            </a:pP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pPr marL="285750" indent="-285750" algn="l">
              <a:buFontTx/>
              <a:buChar char="-"/>
            </a:pP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cryogenics</a:t>
            </a:r>
            <a:r>
              <a:rPr lang="de-DE" dirty="0"/>
              <a:t> </a:t>
            </a:r>
            <a:r>
              <a:rPr lang="de-DE" dirty="0" err="1"/>
              <a:t>components</a:t>
            </a:r>
            <a:r>
              <a:rPr lang="de-DE" dirty="0"/>
              <a:t> </a:t>
            </a:r>
          </a:p>
          <a:p>
            <a:pPr marL="285750" indent="-285750" algn="l">
              <a:buFontTx/>
              <a:buChar char="-"/>
            </a:pPr>
            <a:r>
              <a:rPr lang="de-DE" dirty="0" err="1"/>
              <a:t>detectors</a:t>
            </a:r>
            <a:endParaRPr lang="de-DE" dirty="0"/>
          </a:p>
          <a:p>
            <a:pPr algn="l"/>
            <a:endParaRPr lang="de-DE" b="1" dirty="0"/>
          </a:p>
          <a:p>
            <a:pPr algn="l"/>
            <a:r>
              <a:rPr lang="de-DE" b="1" dirty="0" err="1"/>
              <a:t>Again</a:t>
            </a:r>
            <a:r>
              <a:rPr lang="de-DE" b="1" dirty="0"/>
              <a:t> in production !  </a:t>
            </a:r>
          </a:p>
          <a:p>
            <a:pPr algn="l"/>
            <a:endParaRPr lang="de-DE" dirty="0"/>
          </a:p>
          <a:p>
            <a:pPr algn="l"/>
            <a:endParaRPr lang="de-DE" dirty="0"/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571DADBF-66B4-4603-A4FE-CDD95C64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252" y="6237888"/>
            <a:ext cx="3137891" cy="6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33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321655" y="160310"/>
            <a:ext cx="5584535" cy="78755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dirty="0"/>
              <a:t>Target Area </a:t>
            </a:r>
            <a:br>
              <a:rPr lang="de-DE" dirty="0"/>
            </a:br>
            <a:r>
              <a:rPr lang="de-DE" dirty="0"/>
              <a:t>-Remote </a:t>
            </a:r>
            <a:r>
              <a:rPr lang="de-DE" dirty="0" err="1"/>
              <a:t>handling</a:t>
            </a:r>
            <a:r>
              <a:rPr lang="de-DE" dirty="0"/>
              <a:t> and </a:t>
            </a:r>
            <a:r>
              <a:rPr lang="de-DE" dirty="0" err="1"/>
              <a:t>shielding</a:t>
            </a:r>
            <a:endParaRPr lang="en-US" dirty="0"/>
          </a:p>
        </p:txBody>
      </p:sp>
      <p:pic>
        <p:nvPicPr>
          <p:cNvPr id="5" name="Grafik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34745" y="1177873"/>
            <a:ext cx="9144000" cy="5666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7" name="Abgerundetes Rechteck 21"/>
          <p:cNvSpPr/>
          <p:nvPr/>
        </p:nvSpPr>
        <p:spPr bwMode="auto">
          <a:xfrm>
            <a:off x="5853495" y="2626277"/>
            <a:ext cx="1271987" cy="31168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 dirty="0">
                <a:latin typeface="Arial"/>
              </a:rPr>
              <a:t>Target </a:t>
            </a:r>
            <a:r>
              <a:rPr lang="de-DE" sz="1200" dirty="0" err="1">
                <a:latin typeface="Arial"/>
              </a:rPr>
              <a:t>chamber</a:t>
            </a:r>
            <a:endParaRPr lang="de-DE" sz="1200" dirty="0">
              <a:latin typeface="Arial"/>
            </a:endParaRPr>
          </a:p>
        </p:txBody>
      </p:sp>
      <p:sp>
        <p:nvSpPr>
          <p:cNvPr id="8" name="Abgerundetes Rechteck 22"/>
          <p:cNvSpPr/>
          <p:nvPr/>
        </p:nvSpPr>
        <p:spPr bwMode="auto">
          <a:xfrm>
            <a:off x="9129096" y="2988226"/>
            <a:ext cx="1130613" cy="31168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>
                <a:latin typeface="Arial"/>
              </a:rPr>
              <a:t>BC chambers</a:t>
            </a:r>
          </a:p>
        </p:txBody>
      </p:sp>
      <p:cxnSp>
        <p:nvCxnSpPr>
          <p:cNvPr id="9" name="Gerade Verbindung mit Pfeil 23"/>
          <p:cNvCxnSpPr>
            <a:cxnSpLocks/>
          </p:cNvCxnSpPr>
          <p:nvPr/>
        </p:nvCxnSpPr>
        <p:spPr bwMode="auto">
          <a:xfrm flipH="1">
            <a:off x="8324886" y="3299912"/>
            <a:ext cx="1080583" cy="575821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25"/>
          <p:cNvCxnSpPr>
            <a:cxnSpLocks/>
          </p:cNvCxnSpPr>
          <p:nvPr/>
        </p:nvCxnSpPr>
        <p:spPr bwMode="auto">
          <a:xfrm flipH="1">
            <a:off x="6217225" y="2988227"/>
            <a:ext cx="46676" cy="386667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27"/>
          <p:cNvCxnSpPr>
            <a:cxnSpLocks/>
          </p:cNvCxnSpPr>
          <p:nvPr/>
        </p:nvCxnSpPr>
        <p:spPr bwMode="auto">
          <a:xfrm>
            <a:off x="9760399" y="3374893"/>
            <a:ext cx="308399" cy="918731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Abgerundetes Rechteck 31"/>
          <p:cNvSpPr/>
          <p:nvPr/>
        </p:nvSpPr>
        <p:spPr bwMode="auto">
          <a:xfrm>
            <a:off x="10735889" y="3749119"/>
            <a:ext cx="1329135" cy="524384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>
                <a:latin typeface="Arial"/>
              </a:rPr>
              <a:t>Pillow seal plugs</a:t>
            </a:r>
            <a:endParaRPr/>
          </a:p>
          <a:p>
            <a:pPr defTabSz="914377">
              <a:defRPr/>
            </a:pPr>
            <a:r>
              <a:rPr lang="de-DE" sz="1200">
                <a:latin typeface="Arial"/>
              </a:rPr>
              <a:t>parking cell</a:t>
            </a:r>
          </a:p>
        </p:txBody>
      </p:sp>
      <p:sp>
        <p:nvSpPr>
          <p:cNvPr id="13" name="Abgerundetes Rechteck 32"/>
          <p:cNvSpPr/>
          <p:nvPr/>
        </p:nvSpPr>
        <p:spPr bwMode="auto">
          <a:xfrm>
            <a:off x="5940362" y="4411344"/>
            <a:ext cx="1476573" cy="297741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 dirty="0" err="1">
                <a:latin typeface="Arial"/>
              </a:rPr>
              <a:t>Plugs</a:t>
            </a:r>
            <a:r>
              <a:rPr lang="de-DE" sz="1200" dirty="0">
                <a:latin typeface="Arial"/>
              </a:rPr>
              <a:t> </a:t>
            </a:r>
            <a:r>
              <a:rPr lang="de-DE" sz="1200" dirty="0" err="1">
                <a:latin typeface="Arial"/>
              </a:rPr>
              <a:t>parking</a:t>
            </a:r>
            <a:r>
              <a:rPr lang="de-DE" sz="1200" dirty="0">
                <a:latin typeface="Arial"/>
              </a:rPr>
              <a:t> </a:t>
            </a:r>
            <a:r>
              <a:rPr lang="de-DE" sz="1200" dirty="0" err="1">
                <a:latin typeface="Arial"/>
              </a:rPr>
              <a:t>cells</a:t>
            </a:r>
            <a:endParaRPr lang="de-DE" sz="1200" dirty="0">
              <a:latin typeface="Arial"/>
            </a:endParaRPr>
          </a:p>
        </p:txBody>
      </p:sp>
      <p:cxnSp>
        <p:nvCxnSpPr>
          <p:cNvPr id="14" name="Gerade Verbindung mit Pfeil 33"/>
          <p:cNvCxnSpPr>
            <a:cxnSpLocks/>
          </p:cNvCxnSpPr>
          <p:nvPr/>
        </p:nvCxnSpPr>
        <p:spPr bwMode="auto">
          <a:xfrm>
            <a:off x="6782633" y="4709086"/>
            <a:ext cx="531944" cy="470772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Abgerundetes Rechteck 36"/>
          <p:cNvSpPr/>
          <p:nvPr/>
        </p:nvSpPr>
        <p:spPr bwMode="auto">
          <a:xfrm>
            <a:off x="6936384" y="6397449"/>
            <a:ext cx="1476573" cy="35845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>
                <a:latin typeface="Arial"/>
              </a:rPr>
              <a:t>Hot and decay cell</a:t>
            </a:r>
          </a:p>
        </p:txBody>
      </p:sp>
      <p:cxnSp>
        <p:nvCxnSpPr>
          <p:cNvPr id="16" name="Gerade Verbindung mit Pfeil 37"/>
          <p:cNvCxnSpPr>
            <a:cxnSpLocks/>
          </p:cNvCxnSpPr>
          <p:nvPr/>
        </p:nvCxnSpPr>
        <p:spPr bwMode="auto">
          <a:xfrm flipV="1">
            <a:off x="11240283" y="3235275"/>
            <a:ext cx="531773" cy="48978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Gerade Verbindung mit Pfeil 39"/>
          <p:cNvCxnSpPr>
            <a:cxnSpLocks/>
          </p:cNvCxnSpPr>
          <p:nvPr/>
        </p:nvCxnSpPr>
        <p:spPr bwMode="auto">
          <a:xfrm flipH="1">
            <a:off x="8250435" y="5110265"/>
            <a:ext cx="516204" cy="798881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Abgerundetes Rechteck 43"/>
          <p:cNvSpPr/>
          <p:nvPr/>
        </p:nvSpPr>
        <p:spPr bwMode="auto">
          <a:xfrm>
            <a:off x="8250435" y="4787283"/>
            <a:ext cx="1117259" cy="29891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>
                <a:latin typeface="Arial"/>
              </a:rPr>
              <a:t>Hot cell slider</a:t>
            </a:r>
          </a:p>
        </p:txBody>
      </p:sp>
      <p:cxnSp>
        <p:nvCxnSpPr>
          <p:cNvPr id="23" name="Gerade Verbindung mit Pfeil 28"/>
          <p:cNvCxnSpPr>
            <a:cxnSpLocks/>
          </p:cNvCxnSpPr>
          <p:nvPr/>
        </p:nvCxnSpPr>
        <p:spPr bwMode="auto">
          <a:xfrm flipH="1">
            <a:off x="9163172" y="3374893"/>
            <a:ext cx="445995" cy="655811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Abgerundetes Rechteck 34"/>
          <p:cNvSpPr/>
          <p:nvPr/>
        </p:nvSpPr>
        <p:spPr bwMode="auto">
          <a:xfrm>
            <a:off x="7572199" y="2563873"/>
            <a:ext cx="1271987" cy="311687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de-DE" sz="1200">
                <a:latin typeface="Arial"/>
              </a:rPr>
              <a:t>pillow seals</a:t>
            </a:r>
          </a:p>
        </p:txBody>
      </p:sp>
      <p:cxnSp>
        <p:nvCxnSpPr>
          <p:cNvPr id="25" name="Gerade Verbindung mit Pfeil 35"/>
          <p:cNvCxnSpPr>
            <a:cxnSpLocks/>
          </p:cNvCxnSpPr>
          <p:nvPr/>
        </p:nvCxnSpPr>
        <p:spPr bwMode="auto">
          <a:xfrm flipH="1">
            <a:off x="6415131" y="2963385"/>
            <a:ext cx="1234219" cy="537459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Gerade Verbindung mit Pfeil 40"/>
          <p:cNvCxnSpPr>
            <a:cxnSpLocks/>
          </p:cNvCxnSpPr>
          <p:nvPr/>
        </p:nvCxnSpPr>
        <p:spPr bwMode="auto">
          <a:xfrm>
            <a:off x="8016683" y="2962417"/>
            <a:ext cx="151232" cy="740383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Gerade Verbindung mit Pfeil 42"/>
          <p:cNvCxnSpPr>
            <a:cxnSpLocks/>
          </p:cNvCxnSpPr>
          <p:nvPr/>
        </p:nvCxnSpPr>
        <p:spPr bwMode="auto">
          <a:xfrm>
            <a:off x="8064019" y="2965418"/>
            <a:ext cx="441599" cy="740383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rade Verbindung mit Pfeil 44"/>
          <p:cNvCxnSpPr>
            <a:cxnSpLocks/>
          </p:cNvCxnSpPr>
          <p:nvPr/>
        </p:nvCxnSpPr>
        <p:spPr bwMode="auto">
          <a:xfrm flipH="1">
            <a:off x="7620579" y="2965419"/>
            <a:ext cx="88511" cy="49358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4" name="Abgerundetes Rechteck 32"/>
          <p:cNvSpPr/>
          <p:nvPr/>
        </p:nvSpPr>
        <p:spPr bwMode="auto">
          <a:xfrm>
            <a:off x="5170783" y="6605668"/>
            <a:ext cx="642263" cy="213661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800">
                <a:latin typeface="Arial"/>
              </a:rPr>
              <a:t>E. Kozlova</a:t>
            </a:r>
            <a:endParaRPr/>
          </a:p>
        </p:txBody>
      </p:sp>
      <p:sp>
        <p:nvSpPr>
          <p:cNvPr id="116" name="Abgerundetes Rechteck 36"/>
          <p:cNvSpPr/>
          <p:nvPr/>
        </p:nvSpPr>
        <p:spPr bwMode="auto">
          <a:xfrm>
            <a:off x="3061434" y="4295365"/>
            <a:ext cx="1853319" cy="35845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softEdge rad="0"/>
          </a:effectLst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>
              <a:defRPr/>
            </a:pPr>
            <a:r>
              <a:rPr lang="en-US" sz="1200">
                <a:latin typeface="Arial"/>
              </a:rPr>
              <a:t>Beam Plug interactions</a:t>
            </a:r>
          </a:p>
        </p:txBody>
      </p:sp>
      <p:pic>
        <p:nvPicPr>
          <p:cNvPr id="29" name="Picture 10">
            <a:extLst>
              <a:ext uri="{FF2B5EF4-FFF2-40B4-BE49-F238E27FC236}">
                <a16:creationId xmlns:a16="http://schemas.microsoft.com/office/drawing/2014/main" id="{57D6073B-B4D7-4367-A600-0CBA4A90A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-103016" y="1263502"/>
            <a:ext cx="3137763" cy="287179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C81ED9D-0B62-4253-9A97-9F969A5DF73D}"/>
              </a:ext>
            </a:extLst>
          </p:cNvPr>
          <p:cNvSpPr txBox="1"/>
          <p:nvPr/>
        </p:nvSpPr>
        <p:spPr>
          <a:xfrm>
            <a:off x="742121" y="1298703"/>
            <a:ext cx="618118" cy="41043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de-DE" sz="1867" dirty="0">
                <a:solidFill>
                  <a:schemeClr val="bg1"/>
                </a:solidFill>
              </a:rPr>
              <a:t>hall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B33AEB75-AAA9-44B0-825F-80E413F7E1EA}"/>
              </a:ext>
            </a:extLst>
          </p:cNvPr>
          <p:cNvSpPr txBox="1"/>
          <p:nvPr/>
        </p:nvSpPr>
        <p:spPr bwMode="auto">
          <a:xfrm>
            <a:off x="706787" y="2482556"/>
            <a:ext cx="1615186" cy="410433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l"/>
            <a:r>
              <a:rPr lang="de-DE" sz="1867" dirty="0" err="1">
                <a:highlight>
                  <a:srgbClr val="FFFF00"/>
                </a:highlight>
              </a:rPr>
              <a:t>maintenance</a:t>
            </a:r>
            <a:endParaRPr lang="de-DE" sz="1867" dirty="0">
              <a:highlight>
                <a:srgbClr val="FFFF00"/>
              </a:highlight>
            </a:endParaRPr>
          </a:p>
        </p:txBody>
      </p:sp>
      <p:pic>
        <p:nvPicPr>
          <p:cNvPr id="31" name="Content Placeholder 6">
            <a:extLst>
              <a:ext uri="{FF2B5EF4-FFF2-40B4-BE49-F238E27FC236}">
                <a16:creationId xmlns:a16="http://schemas.microsoft.com/office/drawing/2014/main" id="{177B1F82-F71D-42F6-B2D5-8264B30013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r="47853" b="23617"/>
          <a:stretch/>
        </p:blipFill>
        <p:spPr bwMode="auto">
          <a:xfrm>
            <a:off x="137852" y="4192203"/>
            <a:ext cx="2683813" cy="2320684"/>
          </a:xfrm>
          <a:prstGeom prst="rect">
            <a:avLst/>
          </a:prstGeom>
        </p:spPr>
      </p:pic>
      <p:pic>
        <p:nvPicPr>
          <p:cNvPr id="32" name="Picture 1">
            <a:extLst>
              <a:ext uri="{FF2B5EF4-FFF2-40B4-BE49-F238E27FC236}">
                <a16:creationId xmlns:a16="http://schemas.microsoft.com/office/drawing/2014/main" id="{7470F105-54AB-4A14-8FCD-A6C167F9E9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31"/>
          <a:stretch/>
        </p:blipFill>
        <p:spPr>
          <a:xfrm>
            <a:off x="5406890" y="124215"/>
            <a:ext cx="3272333" cy="758091"/>
          </a:xfrm>
          <a:prstGeom prst="rect">
            <a:avLst/>
          </a:prstGeom>
        </p:spPr>
      </p:pic>
      <p:sp>
        <p:nvSpPr>
          <p:cNvPr id="19" name="Fußzeilenplatzhalter 18">
            <a:extLst>
              <a:ext uri="{FF2B5EF4-FFF2-40B4-BE49-F238E27FC236}">
                <a16:creationId xmlns:a16="http://schemas.microsoft.com/office/drawing/2014/main" id="{8404B81A-1DF2-4C9B-972F-3DFDF779F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3839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2595313" y="177175"/>
            <a:ext cx="6136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3200" b="1" dirty="0">
                <a:solidFill>
                  <a:srgbClr val="000000"/>
                </a:solidFill>
                <a:latin typeface="Arial" charset="0"/>
              </a:rPr>
              <a:t>Final Absorber Block</a:t>
            </a:r>
          </a:p>
        </p:txBody>
      </p:sp>
      <p:pic>
        <p:nvPicPr>
          <p:cNvPr id="15" name="Grafik 25">
            <a:extLst>
              <a:ext uri="{FF2B5EF4-FFF2-40B4-BE49-F238E27FC236}">
                <a16:creationId xmlns:a16="http://schemas.microsoft.com/office/drawing/2014/main" id="{F1053679-6F94-491C-A299-E9629EAFE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014" y="1351328"/>
            <a:ext cx="3735111" cy="5554056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5" name="TextBox 6">
            <a:extLst>
              <a:ext uri="{FF2B5EF4-FFF2-40B4-BE49-F238E27FC236}">
                <a16:creationId xmlns:a16="http://schemas.microsoft.com/office/drawing/2014/main" id="{DE5DF324-387A-480D-A7F0-BB692915ACB2}"/>
              </a:ext>
            </a:extLst>
          </p:cNvPr>
          <p:cNvSpPr txBox="1"/>
          <p:nvPr/>
        </p:nvSpPr>
        <p:spPr>
          <a:xfrm>
            <a:off x="10735176" y="6446946"/>
            <a:ext cx="15862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 dirty="0">
                <a:solidFill>
                  <a:srgbClr val="FFFF00"/>
                </a:solidFill>
                <a:latin typeface="Arial" charset="0"/>
              </a:rPr>
              <a:t>1:1 </a:t>
            </a:r>
            <a:r>
              <a:rPr lang="de-DE" sz="1600" b="1" dirty="0" err="1">
                <a:solidFill>
                  <a:srgbClr val="FFFF00"/>
                </a:solidFill>
                <a:latin typeface="Arial" charset="0"/>
              </a:rPr>
              <a:t>dummy</a:t>
            </a:r>
            <a:endParaRPr lang="de-DE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7" name="Rechteck 39">
            <a:extLst>
              <a:ext uri="{FF2B5EF4-FFF2-40B4-BE49-F238E27FC236}">
                <a16:creationId xmlns:a16="http://schemas.microsoft.com/office/drawing/2014/main" id="{F7E95473-7EA4-4154-AF78-44A6581A0965}"/>
              </a:ext>
            </a:extLst>
          </p:cNvPr>
          <p:cNvSpPr/>
          <p:nvPr/>
        </p:nvSpPr>
        <p:spPr bwMode="auto">
          <a:xfrm>
            <a:off x="1344524" y="3126367"/>
            <a:ext cx="6803065" cy="1817015"/>
          </a:xfrm>
          <a:prstGeom prst="rect">
            <a:avLst/>
          </a:prstGeom>
          <a:solidFill>
            <a:srgbClr val="D0D0D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de-DE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Rechteck 7167">
            <a:extLst>
              <a:ext uri="{FF2B5EF4-FFF2-40B4-BE49-F238E27FC236}">
                <a16:creationId xmlns:a16="http://schemas.microsoft.com/office/drawing/2014/main" id="{51B15753-617F-48D7-96AA-2BF3A861620D}"/>
              </a:ext>
            </a:extLst>
          </p:cNvPr>
          <p:cNvSpPr/>
          <p:nvPr/>
        </p:nvSpPr>
        <p:spPr bwMode="auto">
          <a:xfrm>
            <a:off x="6375939" y="981947"/>
            <a:ext cx="1771651" cy="2187371"/>
          </a:xfrm>
          <a:prstGeom prst="rect">
            <a:avLst/>
          </a:prstGeom>
          <a:solidFill>
            <a:srgbClr val="D0D0D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de-DE" sz="28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076765-9E76-4E85-9F89-551405DC0FB4}"/>
              </a:ext>
            </a:extLst>
          </p:cNvPr>
          <p:cNvSpPr/>
          <p:nvPr/>
        </p:nvSpPr>
        <p:spPr bwMode="auto">
          <a:xfrm>
            <a:off x="2285978" y="3490844"/>
            <a:ext cx="549473" cy="1096072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" name="Grafik 7">
            <a:extLst>
              <a:ext uri="{FF2B5EF4-FFF2-40B4-BE49-F238E27FC236}">
                <a16:creationId xmlns:a16="http://schemas.microsoft.com/office/drawing/2014/main" id="{F0F77426-6252-46A1-BDC0-39B2CF727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814" y="981947"/>
            <a:ext cx="5109215" cy="3781205"/>
          </a:xfrm>
          <a:prstGeom prst="rect">
            <a:avLst/>
          </a:prstGeom>
        </p:spPr>
      </p:pic>
      <p:pic>
        <p:nvPicPr>
          <p:cNvPr id="26" name="Grafik 8">
            <a:extLst>
              <a:ext uri="{FF2B5EF4-FFF2-40B4-BE49-F238E27FC236}">
                <a16:creationId xmlns:a16="http://schemas.microsoft.com/office/drawing/2014/main" id="{2A30FE76-9DB9-45CA-AFA1-1D6278E51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89" y="2972418"/>
            <a:ext cx="2150065" cy="1950481"/>
          </a:xfrm>
          <a:prstGeom prst="rect">
            <a:avLst/>
          </a:prstGeom>
        </p:spPr>
      </p:pic>
      <p:sp>
        <p:nvSpPr>
          <p:cNvPr id="27" name="Text Box 8">
            <a:extLst>
              <a:ext uri="{FF2B5EF4-FFF2-40B4-BE49-F238E27FC236}">
                <a16:creationId xmlns:a16="http://schemas.microsoft.com/office/drawing/2014/main" id="{8DD833A0-859E-4E33-951A-86A9B0D4A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267" y="2729358"/>
            <a:ext cx="118841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800" dirty="0">
                <a:solidFill>
                  <a:srgbClr val="000000"/>
                </a:solidFill>
              </a:rPr>
              <a:t>~ 300 kg</a:t>
            </a:r>
            <a:endParaRPr lang="de-DE" altLang="de-DE" sz="1800" dirty="0">
              <a:solidFill>
                <a:srgbClr val="000000"/>
              </a:solidFill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4E0C5D08-1847-4A35-8C49-D99B9ACEE414}"/>
              </a:ext>
            </a:extLst>
          </p:cNvPr>
          <p:cNvSpPr txBox="1">
            <a:spLocks noChangeArrowheads="1"/>
          </p:cNvSpPr>
          <p:nvPr/>
        </p:nvSpPr>
        <p:spPr bwMode="auto">
          <a:xfrm rot="20804922">
            <a:off x="4627752" y="4486007"/>
            <a:ext cx="94639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>
                <a:solidFill>
                  <a:srgbClr val="000000"/>
                </a:solidFill>
              </a:rPr>
              <a:t>400 mm</a:t>
            </a:r>
            <a:endParaRPr lang="de-DE" altLang="de-DE" sz="1600" dirty="0">
              <a:solidFill>
                <a:srgbClr val="000000"/>
              </a:solidFill>
            </a:endParaRPr>
          </a:p>
        </p:txBody>
      </p:sp>
      <p:cxnSp>
        <p:nvCxnSpPr>
          <p:cNvPr id="31" name="Gerade Verbindung mit Pfeil 10">
            <a:extLst>
              <a:ext uri="{FF2B5EF4-FFF2-40B4-BE49-F238E27FC236}">
                <a16:creationId xmlns:a16="http://schemas.microsoft.com/office/drawing/2014/main" id="{06DDF6FF-807D-42C6-9FE7-9646F0AD75F9}"/>
              </a:ext>
            </a:extLst>
          </p:cNvPr>
          <p:cNvCxnSpPr/>
          <p:nvPr/>
        </p:nvCxnSpPr>
        <p:spPr bwMode="auto">
          <a:xfrm>
            <a:off x="3319161" y="4381128"/>
            <a:ext cx="1268431" cy="275249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Pfeil nach rechts 13">
            <a:extLst>
              <a:ext uri="{FF2B5EF4-FFF2-40B4-BE49-F238E27FC236}">
                <a16:creationId xmlns:a16="http://schemas.microsoft.com/office/drawing/2014/main" id="{214ACF87-6B65-478B-9014-F34CABB176A5}"/>
              </a:ext>
            </a:extLst>
          </p:cNvPr>
          <p:cNvSpPr/>
          <p:nvPr/>
        </p:nvSpPr>
        <p:spPr bwMode="auto">
          <a:xfrm rot="9593796">
            <a:off x="1933760" y="4182915"/>
            <a:ext cx="804784" cy="142983"/>
          </a:xfrm>
          <a:prstGeom prst="rightArrow">
            <a:avLst/>
          </a:prstGeom>
          <a:solidFill>
            <a:srgbClr val="FF000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de-DE" sz="2800" b="1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33" name="Gerade Verbindung mit Pfeil 7191">
            <a:extLst>
              <a:ext uri="{FF2B5EF4-FFF2-40B4-BE49-F238E27FC236}">
                <a16:creationId xmlns:a16="http://schemas.microsoft.com/office/drawing/2014/main" id="{8E1F6F39-A613-4A46-B5AD-31BE03E9173B}"/>
              </a:ext>
            </a:extLst>
          </p:cNvPr>
          <p:cNvCxnSpPr/>
          <p:nvPr/>
        </p:nvCxnSpPr>
        <p:spPr bwMode="auto">
          <a:xfrm flipH="1">
            <a:off x="7266344" y="2729358"/>
            <a:ext cx="8057" cy="352817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mit Pfeil 62">
            <a:extLst>
              <a:ext uri="{FF2B5EF4-FFF2-40B4-BE49-F238E27FC236}">
                <a16:creationId xmlns:a16="http://schemas.microsoft.com/office/drawing/2014/main" id="{AE8B0144-C030-444F-9D5B-DD26793EAE91}"/>
              </a:ext>
            </a:extLst>
          </p:cNvPr>
          <p:cNvCxnSpPr/>
          <p:nvPr/>
        </p:nvCxnSpPr>
        <p:spPr bwMode="auto">
          <a:xfrm flipV="1">
            <a:off x="5452920" y="2769261"/>
            <a:ext cx="9301" cy="400059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Gerade Verbindung mit Pfeil 64">
            <a:extLst>
              <a:ext uri="{FF2B5EF4-FFF2-40B4-BE49-F238E27FC236}">
                <a16:creationId xmlns:a16="http://schemas.microsoft.com/office/drawing/2014/main" id="{FEC1D8FC-EEC4-4CF3-BB2E-0C8B8B85B7F1}"/>
              </a:ext>
            </a:extLst>
          </p:cNvPr>
          <p:cNvCxnSpPr/>
          <p:nvPr/>
        </p:nvCxnSpPr>
        <p:spPr bwMode="auto">
          <a:xfrm flipV="1">
            <a:off x="5462222" y="2737097"/>
            <a:ext cx="1773857" cy="3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C469D32-4FB4-4C54-B6F1-3A4F6FFA1743}"/>
              </a:ext>
            </a:extLst>
          </p:cNvPr>
          <p:cNvSpPr txBox="1"/>
          <p:nvPr/>
        </p:nvSpPr>
        <p:spPr>
          <a:xfrm>
            <a:off x="563921" y="4993276"/>
            <a:ext cx="2780519" cy="1528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000000"/>
                </a:solidFill>
                <a:latin typeface="Arial" charset="0"/>
              </a:rPr>
              <a:t>Collaborative development,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867" b="1" dirty="0">
                <a:solidFill>
                  <a:srgbClr val="000000"/>
                </a:solidFill>
                <a:latin typeface="Arial" charset="0"/>
              </a:rPr>
              <a:t>optimization and technical implementation !</a:t>
            </a:r>
          </a:p>
        </p:txBody>
      </p:sp>
      <p:sp>
        <p:nvSpPr>
          <p:cNvPr id="37" name="Textfeld 7197">
            <a:extLst>
              <a:ext uri="{FF2B5EF4-FFF2-40B4-BE49-F238E27FC236}">
                <a16:creationId xmlns:a16="http://schemas.microsoft.com/office/drawing/2014/main" id="{93C40F76-9380-48B1-A4FD-6E76F593497F}"/>
              </a:ext>
            </a:extLst>
          </p:cNvPr>
          <p:cNvSpPr txBox="1"/>
          <p:nvPr/>
        </p:nvSpPr>
        <p:spPr>
          <a:xfrm>
            <a:off x="3985635" y="3083863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err="1">
                <a:solidFill>
                  <a:srgbClr val="EAB200"/>
                </a:solidFill>
                <a:latin typeface="Arial" charset="0"/>
              </a:rPr>
              <a:t>Cu</a:t>
            </a:r>
            <a:endParaRPr lang="de-DE" sz="2000" b="1" dirty="0">
              <a:solidFill>
                <a:srgbClr val="EAB200"/>
              </a:solidFill>
              <a:latin typeface="Arial" charset="0"/>
            </a:endParaRPr>
          </a:p>
        </p:txBody>
      </p:sp>
      <p:sp>
        <p:nvSpPr>
          <p:cNvPr id="38" name="Textfeld 71">
            <a:extLst>
              <a:ext uri="{FF2B5EF4-FFF2-40B4-BE49-F238E27FC236}">
                <a16:creationId xmlns:a16="http://schemas.microsoft.com/office/drawing/2014/main" id="{24DCBA75-AEA1-4F68-8853-1A73BB6EBBF4}"/>
              </a:ext>
            </a:extLst>
          </p:cNvPr>
          <p:cNvSpPr txBox="1"/>
          <p:nvPr/>
        </p:nvSpPr>
        <p:spPr>
          <a:xfrm>
            <a:off x="4560748" y="3809217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>
                <a:solidFill>
                  <a:srgbClr val="FFFFFF">
                    <a:lumMod val="75000"/>
                  </a:srgbClr>
                </a:solidFill>
                <a:latin typeface="Arial" charset="0"/>
              </a:rPr>
              <a:t>C</a:t>
            </a:r>
          </a:p>
        </p:txBody>
      </p:sp>
      <p:sp>
        <p:nvSpPr>
          <p:cNvPr id="39" name="Textfeld 72">
            <a:extLst>
              <a:ext uri="{FF2B5EF4-FFF2-40B4-BE49-F238E27FC236}">
                <a16:creationId xmlns:a16="http://schemas.microsoft.com/office/drawing/2014/main" id="{D542031C-618B-4741-9095-92B540EEF745}"/>
              </a:ext>
            </a:extLst>
          </p:cNvPr>
          <p:cNvSpPr txBox="1"/>
          <p:nvPr/>
        </p:nvSpPr>
        <p:spPr>
          <a:xfrm>
            <a:off x="2708186" y="2159989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de-DE" sz="2000" b="1" dirty="0" err="1">
                <a:solidFill>
                  <a:srgbClr val="2D2DB9">
                    <a:lumMod val="60000"/>
                    <a:lumOff val="40000"/>
                  </a:srgbClr>
                </a:solidFill>
                <a:latin typeface="Arial" charset="0"/>
              </a:rPr>
              <a:t>steel</a:t>
            </a:r>
            <a:endParaRPr lang="de-DE" sz="2000" b="1" dirty="0">
              <a:solidFill>
                <a:srgbClr val="2D2DB9">
                  <a:lumMod val="60000"/>
                  <a:lumOff val="40000"/>
                </a:srgbClr>
              </a:solidFill>
              <a:latin typeface="Arial" charset="0"/>
            </a:endParaRPr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17743628-2B38-4FF8-B30C-BF149ECED1A2}"/>
              </a:ext>
            </a:extLst>
          </p:cNvPr>
          <p:cNvSpPr txBox="1"/>
          <p:nvPr/>
        </p:nvSpPr>
        <p:spPr>
          <a:xfrm>
            <a:off x="5166494" y="1037947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motor</a:t>
            </a:r>
          </a:p>
        </p:txBody>
      </p:sp>
      <p:sp>
        <p:nvSpPr>
          <p:cNvPr id="41" name="TextBox 5">
            <a:extLst>
              <a:ext uri="{FF2B5EF4-FFF2-40B4-BE49-F238E27FC236}">
                <a16:creationId xmlns:a16="http://schemas.microsoft.com/office/drawing/2014/main" id="{FFA5FC5B-ED32-4895-ADA0-7D9D314A6096}"/>
              </a:ext>
            </a:extLst>
          </p:cNvPr>
          <p:cNvSpPr txBox="1"/>
          <p:nvPr/>
        </p:nvSpPr>
        <p:spPr>
          <a:xfrm>
            <a:off x="5696428" y="1739091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linear drive</a:t>
            </a:r>
          </a:p>
        </p:txBody>
      </p:sp>
      <p:sp>
        <p:nvSpPr>
          <p:cNvPr id="42" name="TextBox 5">
            <a:extLst>
              <a:ext uri="{FF2B5EF4-FFF2-40B4-BE49-F238E27FC236}">
                <a16:creationId xmlns:a16="http://schemas.microsoft.com/office/drawing/2014/main" id="{912560EC-9704-4AC6-9DFD-34D28D584508}"/>
              </a:ext>
            </a:extLst>
          </p:cNvPr>
          <p:cNvSpPr txBox="1"/>
          <p:nvPr/>
        </p:nvSpPr>
        <p:spPr>
          <a:xfrm>
            <a:off x="6438453" y="2358232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absorber block</a:t>
            </a:r>
          </a:p>
        </p:txBody>
      </p:sp>
      <p:cxnSp>
        <p:nvCxnSpPr>
          <p:cNvPr id="43" name="Gerade Verbindung mit Pfeil 10">
            <a:extLst>
              <a:ext uri="{FF2B5EF4-FFF2-40B4-BE49-F238E27FC236}">
                <a16:creationId xmlns:a16="http://schemas.microsoft.com/office/drawing/2014/main" id="{ABCD4F35-8C1C-4A60-8498-C0265886A258}"/>
              </a:ext>
            </a:extLst>
          </p:cNvPr>
          <p:cNvCxnSpPr/>
          <p:nvPr/>
        </p:nvCxnSpPr>
        <p:spPr bwMode="auto">
          <a:xfrm flipV="1">
            <a:off x="4557497" y="4431639"/>
            <a:ext cx="972915" cy="208283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Text Box 11">
            <a:extLst>
              <a:ext uri="{FF2B5EF4-FFF2-40B4-BE49-F238E27FC236}">
                <a16:creationId xmlns:a16="http://schemas.microsoft.com/office/drawing/2014/main" id="{28EB5D66-F944-44A7-A2EC-6556AE35E739}"/>
              </a:ext>
            </a:extLst>
          </p:cNvPr>
          <p:cNvSpPr txBox="1">
            <a:spLocks noChangeArrowheads="1"/>
          </p:cNvSpPr>
          <p:nvPr/>
        </p:nvSpPr>
        <p:spPr bwMode="auto">
          <a:xfrm rot="718773">
            <a:off x="3454035" y="4466783"/>
            <a:ext cx="946391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>
                <a:solidFill>
                  <a:srgbClr val="000000"/>
                </a:solidFill>
              </a:rPr>
              <a:t>490 mm</a:t>
            </a:r>
            <a:endParaRPr lang="de-DE" altLang="de-DE" sz="1600" dirty="0">
              <a:solidFill>
                <a:srgbClr val="000000"/>
              </a:solidFill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57941981-2EE4-42A0-9EEE-62311949B582}"/>
              </a:ext>
            </a:extLst>
          </p:cNvPr>
          <p:cNvSpPr txBox="1"/>
          <p:nvPr/>
        </p:nvSpPr>
        <p:spPr>
          <a:xfrm>
            <a:off x="1438508" y="3451284"/>
            <a:ext cx="13500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graphite tile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6BAA2D-1713-4FDB-BBB0-BD193FA95ACA}"/>
              </a:ext>
            </a:extLst>
          </p:cNvPr>
          <p:cNvCxnSpPr/>
          <p:nvPr/>
        </p:nvCxnSpPr>
        <p:spPr>
          <a:xfrm>
            <a:off x="4813622" y="4954671"/>
            <a:ext cx="3333967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5">
            <a:extLst>
              <a:ext uri="{FF2B5EF4-FFF2-40B4-BE49-F238E27FC236}">
                <a16:creationId xmlns:a16="http://schemas.microsoft.com/office/drawing/2014/main" id="{A81FFF18-CFEE-440B-9657-E99C2A2F6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7" y="268395"/>
            <a:ext cx="3137891" cy="6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8C3A049-2648-4F21-9EF2-1018D9BB65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35709" y="6560814"/>
            <a:ext cx="4182132" cy="357157"/>
          </a:xfrm>
        </p:spPr>
        <p:txBody>
          <a:bodyPr/>
          <a:lstStyle/>
          <a:p>
            <a:r>
              <a:rPr lang="en-US" altLang="en-US" sz="1200" dirty="0" err="1"/>
              <a:t>H.Simon</a:t>
            </a:r>
            <a:r>
              <a:rPr lang="en-US" altLang="en-US" sz="1200" dirty="0"/>
              <a:t> - Halo Week '24 </a:t>
            </a:r>
            <a:endParaRPr lang="de-DE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7193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031069" y="6560612"/>
            <a:ext cx="6434265" cy="357157"/>
          </a:xfrm>
        </p:spPr>
        <p:txBody>
          <a:bodyPr/>
          <a:lstStyle/>
          <a:p>
            <a:pPr algn="l"/>
            <a:r>
              <a:rPr lang="en-US"/>
              <a:t>H.Simon - Halo Week '24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18" y="258084"/>
            <a:ext cx="7446047" cy="787557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2667" dirty="0"/>
              <a:t>Area of success:   </a:t>
            </a:r>
            <a:r>
              <a:rPr lang="en-GB" sz="2667" dirty="0">
                <a:solidFill>
                  <a:srgbClr val="002060"/>
                </a:solidFill>
              </a:rPr>
              <a:t>3 beam catchers in production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22F13A-A9C1-43A8-AA6A-5148D8776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422" y="1427764"/>
            <a:ext cx="2522095" cy="3529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4" name="Group 33"/>
          <p:cNvGrpSpPr/>
          <p:nvPr/>
        </p:nvGrpSpPr>
        <p:grpSpPr>
          <a:xfrm>
            <a:off x="3085516" y="1351268"/>
            <a:ext cx="2165901" cy="3712433"/>
            <a:chOff x="2614682" y="1296371"/>
            <a:chExt cx="1486175" cy="2467527"/>
          </a:xfrm>
        </p:grpSpPr>
        <p:pic>
          <p:nvPicPr>
            <p:cNvPr id="35" name="Grafik 27">
              <a:extLst>
                <a:ext uri="{FF2B5EF4-FFF2-40B4-BE49-F238E27FC236}">
                  <a16:creationId xmlns:a16="http://schemas.microsoft.com/office/drawing/2014/main" id="{559A7BFB-7AB8-43E2-BDB5-4BB3D460A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682" y="1296371"/>
              <a:ext cx="1486175" cy="2467527"/>
            </a:xfrm>
            <a:prstGeom prst="rect">
              <a:avLst/>
            </a:prstGeom>
            <a:effectLst>
              <a:softEdge rad="50800"/>
            </a:effectLst>
          </p:spPr>
        </p:pic>
        <p:grpSp>
          <p:nvGrpSpPr>
            <p:cNvPr id="36" name="Group 35"/>
            <p:cNvGrpSpPr/>
            <p:nvPr/>
          </p:nvGrpSpPr>
          <p:grpSpPr>
            <a:xfrm>
              <a:off x="2785313" y="1366525"/>
              <a:ext cx="1254798" cy="2324676"/>
              <a:chOff x="2785313" y="1366525"/>
              <a:chExt cx="1254798" cy="232467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6BAB60C-E6C6-47A3-AF1C-73F83363056D}"/>
                  </a:ext>
                </a:extLst>
              </p:cNvPr>
              <p:cNvSpPr txBox="1"/>
              <p:nvPr/>
            </p:nvSpPr>
            <p:spPr>
              <a:xfrm>
                <a:off x="3575585" y="1366525"/>
                <a:ext cx="464526" cy="17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7.5 t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20E9A1C8-58E9-46D6-B336-4F8C100357E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984014" y="1497330"/>
                <a:ext cx="0" cy="2193871"/>
              </a:xfrm>
              <a:prstGeom prst="straightConnector1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0" scaled="1"/>
              </a:gradFill>
              <a:ln w="19050" cap="flat" cmpd="sng" algn="ctr">
                <a:solidFill>
                  <a:schemeClr val="bg1"/>
                </a:solidFill>
                <a:prstDash val="solid"/>
                <a:round/>
                <a:headEnd type="arrow" w="lg" len="sm"/>
                <a:tailEnd type="arrow" w="lg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DF97BC7-4B9E-4435-AE0C-E31D30CE909D}"/>
                  </a:ext>
                </a:extLst>
              </p:cNvPr>
              <p:cNvSpPr txBox="1"/>
              <p:nvPr/>
            </p:nvSpPr>
            <p:spPr>
              <a:xfrm rot="16200000">
                <a:off x="2487527" y="1779501"/>
                <a:ext cx="769890" cy="174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1" dirty="0">
                    <a:solidFill>
                      <a:schemeClr val="bg1"/>
                    </a:solidFill>
                  </a:rPr>
                  <a:t>3.6m</a:t>
                </a:r>
              </a:p>
            </p:txBody>
          </p:sp>
        </p:grpSp>
      </p:grpSp>
      <p:sp>
        <p:nvSpPr>
          <p:cNvPr id="41" name="Rectangle 40"/>
          <p:cNvSpPr/>
          <p:nvPr/>
        </p:nvSpPr>
        <p:spPr>
          <a:xfrm>
            <a:off x="5758363" y="1389867"/>
            <a:ext cx="4829628" cy="21001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GB" sz="1200" b="1" dirty="0"/>
              <a:t>3 full beam catchers (IK India; CMERI  Durgapur)</a:t>
            </a:r>
          </a:p>
          <a:p>
            <a:pPr>
              <a:spcAft>
                <a:spcPts val="600"/>
              </a:spcAft>
            </a:pPr>
            <a:r>
              <a:rPr lang="en-GB" sz="1100" b="1" dirty="0"/>
              <a:t>chambers plus absorber plugs</a:t>
            </a:r>
          </a:p>
          <a:p>
            <a:pPr>
              <a:spcAft>
                <a:spcPts val="600"/>
              </a:spcAft>
            </a:pPr>
            <a:r>
              <a:rPr lang="en-GB" sz="1333" b="1" dirty="0">
                <a:solidFill>
                  <a:schemeClr val="accent6">
                    <a:lumMod val="50000"/>
                  </a:schemeClr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In-kind contract not yet signed</a:t>
            </a:r>
            <a:r>
              <a:rPr lang="en-GB" sz="1333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, but…</a:t>
            </a:r>
          </a:p>
          <a:p>
            <a:pPr>
              <a:spcAft>
                <a:spcPts val="600"/>
              </a:spcAft>
            </a:pPr>
            <a:r>
              <a:rPr lang="en-GB" sz="1333" dirty="0">
                <a:solidFill>
                  <a:srgbClr val="00B05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Indian manufacturer already awarded (Trident Auto Components, IN)</a:t>
            </a:r>
            <a:endParaRPr lang="en-GB" sz="1333" dirty="0">
              <a:solidFill>
                <a:srgbClr val="00B050"/>
              </a:solidFill>
              <a:latin typeface="Ariel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GB" sz="1333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end of design (FDR): June 2024</a:t>
            </a:r>
          </a:p>
          <a:p>
            <a:pPr>
              <a:spcAft>
                <a:spcPts val="600"/>
              </a:spcAft>
            </a:pPr>
            <a:r>
              <a:rPr lang="en-GB" sz="1333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end of delivery to FAIR: October 2025</a:t>
            </a:r>
          </a:p>
          <a:p>
            <a:pPr>
              <a:spcAft>
                <a:spcPts val="600"/>
              </a:spcAft>
            </a:pPr>
            <a:r>
              <a:rPr lang="en-GB" sz="1333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installation: Q2-Q4 2025</a:t>
            </a:r>
            <a:endParaRPr lang="en-GB" sz="12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C43CC79-58AB-4DB1-9BBA-6C609F1E9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466" y="5100293"/>
            <a:ext cx="1505781" cy="180739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CF88623-A020-4A55-976E-8CDC0D3FA1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6"/>
          <a:stretch/>
        </p:blipFill>
        <p:spPr>
          <a:xfrm>
            <a:off x="5828659" y="4283784"/>
            <a:ext cx="2522095" cy="2151691"/>
          </a:xfrm>
          <a:prstGeom prst="rect">
            <a:avLst/>
          </a:prstGeom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3684D4B0-F791-4BEF-A398-2EC3D81C8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8543" y="6200435"/>
            <a:ext cx="999795" cy="227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200" dirty="0"/>
              <a:t>plug parts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877273B3-D278-4307-8CEF-E09532F7E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8423" y="4320387"/>
            <a:ext cx="1505783" cy="5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9056" tIns="34529" rIns="69056" bIns="34529" anchor="ctr"/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/>
              <a:t>Welding </a:t>
            </a:r>
          </a:p>
          <a:p>
            <a:pPr eaLnBrk="1" hangingPunct="1"/>
            <a:r>
              <a:rPr lang="en-US" altLang="de-DE" sz="1200" dirty="0"/>
              <a:t>test chamber 1:1 at Trident, Kanpur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8186" y="5163031"/>
            <a:ext cx="4634703" cy="132343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b="1" dirty="0"/>
              <a:t>3 special alignment supports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B05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FAIR contract award: February 2023 (</a:t>
            </a:r>
            <a:r>
              <a:rPr lang="de-DE" sz="1200" dirty="0" err="1">
                <a:solidFill>
                  <a:srgbClr val="00B050"/>
                </a:solidFill>
              </a:rPr>
              <a:t>Fantini</a:t>
            </a:r>
            <a:r>
              <a:rPr lang="de-DE" sz="1200" dirty="0">
                <a:solidFill>
                  <a:srgbClr val="00B050"/>
                </a:solidFill>
              </a:rPr>
              <a:t> Sud, IT)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B05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FDR = December 2023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solidFill>
                  <a:srgbClr val="000000"/>
                </a:solidFill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delivery: November 2024</a:t>
            </a:r>
          </a:p>
          <a:p>
            <a:pPr>
              <a:spcAft>
                <a:spcPts val="600"/>
              </a:spcAft>
            </a:pPr>
            <a:r>
              <a:rPr lang="en-US" sz="1200" dirty="0">
                <a:latin typeface="Ariel"/>
                <a:cs typeface="Times New Roman" pitchFamily="18" charset="0"/>
                <a:sym typeface="Wingdings" panose="05000000000000000000" pitchFamily="2" charset="2"/>
              </a:rPr>
              <a:t>Planned installation: Q1 2025</a:t>
            </a:r>
            <a:endParaRPr lang="en-GB" sz="1200" dirty="0"/>
          </a:p>
        </p:txBody>
      </p:sp>
      <p:sp>
        <p:nvSpPr>
          <p:cNvPr id="25" name="Ellipse 10"/>
          <p:cNvSpPr/>
          <p:nvPr/>
        </p:nvSpPr>
        <p:spPr>
          <a:xfrm>
            <a:off x="4905297" y="5269551"/>
            <a:ext cx="180000" cy="180000"/>
          </a:xfrm>
          <a:prstGeom prst="ellipse">
            <a:avLst/>
          </a:prstGeom>
          <a:solidFill>
            <a:srgbClr val="0EC2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Ellipse 10"/>
          <p:cNvSpPr/>
          <p:nvPr/>
        </p:nvSpPr>
        <p:spPr>
          <a:xfrm>
            <a:off x="10309699" y="1458812"/>
            <a:ext cx="180000" cy="180000"/>
          </a:xfrm>
          <a:prstGeom prst="ellipse">
            <a:avLst/>
          </a:prstGeom>
          <a:solidFill>
            <a:srgbClr val="0EC21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27" name="Picture 5">
            <a:extLst>
              <a:ext uri="{FF2B5EF4-FFF2-40B4-BE49-F238E27FC236}">
                <a16:creationId xmlns:a16="http://schemas.microsoft.com/office/drawing/2014/main" id="{0D57466E-F03F-4AFA-8C2A-9D55EE4AE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34" y="2840333"/>
            <a:ext cx="2966449" cy="6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11457051-0224-429F-81CE-DF8885F5D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2236" y="4341284"/>
            <a:ext cx="1129208" cy="111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32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190214"/>
            <a:ext cx="7475675" cy="5448338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55868">
            <a:off x="364863" y="743149"/>
            <a:ext cx="2575855" cy="363960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340615" y="101601"/>
            <a:ext cx="7092974" cy="9270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tabLst>
                <a:tab pos="1597025" algn="l"/>
              </a:tabLst>
            </a:pPr>
            <a:r>
              <a:rPr lang="en-GB" dirty="0"/>
              <a:t>Sc Magnets are key components: </a:t>
            </a:r>
          </a:p>
          <a:p>
            <a:pPr>
              <a:tabLst>
                <a:tab pos="1597025" algn="l"/>
              </a:tabLst>
            </a:pPr>
            <a:r>
              <a:rPr lang="en-GB" dirty="0"/>
              <a:t>Testing at CERN of sc magnets</a:t>
            </a:r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421" y="5423648"/>
            <a:ext cx="6884893" cy="12149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9104266" y="3570853"/>
            <a:ext cx="3339526" cy="156966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>
                <a:solidFill>
                  <a:schemeClr val="tx2"/>
                </a:solidFill>
              </a:rPr>
              <a:t>Very </a:t>
            </a:r>
            <a:r>
              <a:rPr lang="de-DE" sz="1600" b="1" dirty="0" err="1">
                <a:solidFill>
                  <a:schemeClr val="tx2"/>
                </a:solidFill>
              </a:rPr>
              <a:t>successful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err="1">
                <a:solidFill>
                  <a:schemeClr val="tx2"/>
                </a:solidFill>
              </a:rPr>
              <a:t>tests</a:t>
            </a:r>
            <a:r>
              <a:rPr lang="de-DE" sz="1600" b="1" dirty="0">
                <a:solidFill>
                  <a:schemeClr val="tx2"/>
                </a:solidFill>
              </a:rPr>
              <a:t> @ CERN</a:t>
            </a:r>
          </a:p>
          <a:p>
            <a:pPr algn="l"/>
            <a:r>
              <a:rPr lang="de-DE" sz="1600" b="1" dirty="0">
                <a:solidFill>
                  <a:schemeClr val="tx2"/>
                </a:solidFill>
              </a:rPr>
              <a:t>Ion </a:t>
            </a:r>
            <a:r>
              <a:rPr lang="de-DE" sz="1600" b="1" dirty="0" err="1">
                <a:solidFill>
                  <a:schemeClr val="tx2"/>
                </a:solidFill>
              </a:rPr>
              <a:t>optical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err="1">
                <a:solidFill>
                  <a:schemeClr val="tx2"/>
                </a:solidFill>
              </a:rPr>
              <a:t>performance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err="1">
                <a:solidFill>
                  <a:schemeClr val="tx2"/>
                </a:solidFill>
              </a:rPr>
              <a:t>well</a:t>
            </a:r>
            <a:r>
              <a:rPr lang="de-DE" sz="1600" b="1" dirty="0">
                <a:solidFill>
                  <a:schemeClr val="tx2"/>
                </a:solidFill>
              </a:rPr>
              <a:t> </a:t>
            </a:r>
            <a:r>
              <a:rPr lang="de-DE" sz="1600" b="1" dirty="0" err="1">
                <a:solidFill>
                  <a:schemeClr val="tx2"/>
                </a:solidFill>
              </a:rPr>
              <a:t>achieved</a:t>
            </a:r>
            <a:r>
              <a:rPr lang="de-DE" sz="1600" b="1" dirty="0">
                <a:solidFill>
                  <a:schemeClr val="tx2"/>
                </a:solidFill>
              </a:rPr>
              <a:t> ! (99% </a:t>
            </a:r>
            <a:r>
              <a:rPr lang="de-DE" sz="1600" b="1" dirty="0" err="1">
                <a:solidFill>
                  <a:schemeClr val="tx2"/>
                </a:solidFill>
              </a:rPr>
              <a:t>done</a:t>
            </a:r>
            <a:r>
              <a:rPr lang="de-DE" sz="1600" b="1" dirty="0">
                <a:solidFill>
                  <a:schemeClr val="tx2"/>
                </a:solidFill>
              </a:rPr>
              <a:t> ,,,)</a:t>
            </a:r>
          </a:p>
          <a:p>
            <a:pPr algn="l"/>
            <a:endParaRPr lang="de-DE" sz="1600" b="1" dirty="0">
              <a:solidFill>
                <a:srgbClr val="C00000"/>
              </a:solidFill>
            </a:endParaRPr>
          </a:p>
          <a:p>
            <a:pPr algn="l"/>
            <a:r>
              <a:rPr lang="de-DE" sz="1600" b="1" dirty="0">
                <a:solidFill>
                  <a:srgbClr val="C00000"/>
                </a:solidFill>
              </a:rPr>
              <a:t>But:</a:t>
            </a:r>
          </a:p>
          <a:p>
            <a:pPr algn="l"/>
            <a:r>
              <a:rPr lang="de-DE" sz="1600" b="1" dirty="0" err="1">
                <a:solidFill>
                  <a:srgbClr val="C00000"/>
                </a:solidFill>
              </a:rPr>
              <a:t>magnet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b="1" dirty="0" err="1">
                <a:solidFill>
                  <a:srgbClr val="C00000"/>
                </a:solidFill>
              </a:rPr>
              <a:t>leaks</a:t>
            </a:r>
            <a:r>
              <a:rPr lang="de-DE" sz="1600" b="1" dirty="0">
                <a:solidFill>
                  <a:srgbClr val="C00000"/>
                </a:solidFill>
              </a:rPr>
              <a:t> at </a:t>
            </a:r>
            <a:r>
              <a:rPr lang="de-DE" sz="1600" b="1" dirty="0" err="1">
                <a:solidFill>
                  <a:srgbClr val="C00000"/>
                </a:solidFill>
              </a:rPr>
              <a:t>cold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  <a:r>
              <a:rPr lang="de-DE" sz="1600" b="1" dirty="0" err="1">
                <a:solidFill>
                  <a:srgbClr val="C00000"/>
                </a:solidFill>
              </a:rPr>
              <a:t>observed</a:t>
            </a:r>
            <a:r>
              <a:rPr lang="de-DE" sz="1600" b="1" dirty="0">
                <a:solidFill>
                  <a:srgbClr val="C00000"/>
                </a:solidFill>
              </a:rPr>
              <a:t> 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10095284" y="1190214"/>
            <a:ext cx="2096716" cy="1814159"/>
            <a:chOff x="7091083" y="1172284"/>
            <a:chExt cx="2096716" cy="1814159"/>
          </a:xfrm>
        </p:grpSpPr>
        <p:pic>
          <p:nvPicPr>
            <p:cNvPr id="7" name="Picture 7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1083" y="1172284"/>
              <a:ext cx="2096716" cy="1814159"/>
            </a:xfrm>
            <a:prstGeom prst="rect">
              <a:avLst/>
            </a:prstGeom>
            <a:noFill/>
          </p:spPr>
        </p:pic>
        <p:sp>
          <p:nvSpPr>
            <p:cNvPr id="9" name="Rechteck 8"/>
            <p:cNvSpPr/>
            <p:nvPr/>
          </p:nvSpPr>
          <p:spPr>
            <a:xfrm>
              <a:off x="7091083" y="1190214"/>
              <a:ext cx="2043952" cy="179622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1" name="Fußzeilenplatzhalter 5">
            <a:extLst>
              <a:ext uri="{FF2B5EF4-FFF2-40B4-BE49-F238E27FC236}">
                <a16:creationId xmlns:a16="http://schemas.microsoft.com/office/drawing/2014/main" id="{B6B72C4F-CB67-446A-92B1-FEF928C71BA5}"/>
              </a:ext>
            </a:extLst>
          </p:cNvPr>
          <p:cNvSpPr txBox="1">
            <a:spLocks/>
          </p:cNvSpPr>
          <p:nvPr/>
        </p:nvSpPr>
        <p:spPr>
          <a:xfrm>
            <a:off x="3031068" y="6602816"/>
            <a:ext cx="6434265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>
                <a:solidFill>
                  <a:prstClr val="black"/>
                </a:solidFill>
              </a:rPr>
              <a:t>H. Simon – Halo Week ‘24 </a:t>
            </a:r>
            <a:endParaRPr lang="de-DE" sz="1000" dirty="0">
              <a:solidFill>
                <a:prstClr val="black"/>
              </a:solidFill>
            </a:endParaRPr>
          </a:p>
          <a:p>
            <a:endParaRPr lang="de-DE" sz="10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9502D07-3549-489A-B50E-996347FD9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77" y="213971"/>
            <a:ext cx="714373" cy="69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34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9024" y="560191"/>
            <a:ext cx="7138511" cy="787557"/>
          </a:xfrm>
        </p:spPr>
        <p:txBody>
          <a:bodyPr>
            <a:normAutofit fontScale="90000"/>
          </a:bodyPr>
          <a:lstStyle/>
          <a:p>
            <a:r>
              <a:rPr lang="en-GB" dirty="0"/>
              <a:t>Superconducting Magnets</a:t>
            </a:r>
            <a:br>
              <a:rPr lang="en-GB" dirty="0"/>
            </a:br>
            <a:r>
              <a:rPr lang="en-GB" dirty="0"/>
              <a:t>Re-Entering Series Production after Prototype testing and repair</a:t>
            </a:r>
            <a:br>
              <a:rPr lang="en-GB" dirty="0"/>
            </a:b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845" y="1281579"/>
            <a:ext cx="2969919" cy="3900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701"/>
          <a:stretch/>
        </p:blipFill>
        <p:spPr>
          <a:xfrm>
            <a:off x="3020485" y="4633615"/>
            <a:ext cx="1556192" cy="1716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B05C9D0-F5E8-4CCA-A343-F6C924AFC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77" y="213971"/>
            <a:ext cx="714373" cy="6924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2CB03FC-B5DE-4D3D-8CAD-DDD40441D1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00" y="4674419"/>
            <a:ext cx="2468853" cy="162470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E6D097A-F435-40AD-91F3-2BED3B422BF2}"/>
              </a:ext>
            </a:extLst>
          </p:cNvPr>
          <p:cNvSpPr txBox="1"/>
          <p:nvPr/>
        </p:nvSpPr>
        <p:spPr>
          <a:xfrm>
            <a:off x="4488689" y="5508053"/>
            <a:ext cx="4329070" cy="1107804"/>
          </a:xfrm>
          <a:prstGeom prst="rect">
            <a:avLst/>
          </a:prstGeom>
        </p:spPr>
        <p:txBody>
          <a:bodyPr vert="horz" wrap="none" lIns="121920" tIns="60960" rIns="121920" bIns="60960" rtlCol="0" anchor="t">
            <a:spAutoFit/>
          </a:bodyPr>
          <a:lstStyle/>
          <a:p>
            <a:pPr algn="r"/>
            <a:r>
              <a:rPr lang="de-DE" sz="2133" dirty="0" err="1">
                <a:solidFill>
                  <a:srgbClr val="002060"/>
                </a:solidFill>
              </a:rPr>
              <a:t>Similar</a:t>
            </a:r>
            <a:r>
              <a:rPr lang="de-DE" sz="2133" dirty="0">
                <a:solidFill>
                  <a:srgbClr val="002060"/>
                </a:solidFill>
              </a:rPr>
              <a:t> </a:t>
            </a:r>
            <a:r>
              <a:rPr lang="de-DE" sz="2133" dirty="0" err="1">
                <a:solidFill>
                  <a:srgbClr val="002060"/>
                </a:solidFill>
              </a:rPr>
              <a:t>activity</a:t>
            </a:r>
            <a:r>
              <a:rPr lang="de-DE" sz="2133" dirty="0">
                <a:solidFill>
                  <a:srgbClr val="002060"/>
                </a:solidFill>
              </a:rPr>
              <a:t> </a:t>
            </a:r>
            <a:r>
              <a:rPr lang="de-DE" sz="2133" dirty="0" err="1">
                <a:solidFill>
                  <a:srgbClr val="002060"/>
                </a:solidFill>
              </a:rPr>
              <a:t>with</a:t>
            </a:r>
            <a:r>
              <a:rPr lang="de-DE" sz="2133" dirty="0">
                <a:solidFill>
                  <a:srgbClr val="002060"/>
                </a:solidFill>
              </a:rPr>
              <a:t> </a:t>
            </a:r>
            <a:r>
              <a:rPr lang="de-DE" sz="2133" dirty="0" err="1">
                <a:solidFill>
                  <a:srgbClr val="002060"/>
                </a:solidFill>
              </a:rPr>
              <a:t>Elytt</a:t>
            </a:r>
            <a:r>
              <a:rPr lang="de-DE" sz="2133" dirty="0">
                <a:solidFill>
                  <a:srgbClr val="002060"/>
                </a:solidFill>
              </a:rPr>
              <a:t> (</a:t>
            </a:r>
            <a:r>
              <a:rPr lang="de-DE" sz="2133" dirty="0" err="1">
                <a:solidFill>
                  <a:srgbClr val="002060"/>
                </a:solidFill>
              </a:rPr>
              <a:t>Dipoles</a:t>
            </a:r>
            <a:r>
              <a:rPr lang="de-DE" sz="2133" dirty="0">
                <a:solidFill>
                  <a:srgbClr val="002060"/>
                </a:solidFill>
              </a:rPr>
              <a:t>)</a:t>
            </a:r>
          </a:p>
          <a:p>
            <a:pPr algn="r"/>
            <a: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  <a:t> </a:t>
            </a: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entering</a:t>
            </a:r>
            <a: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series</a:t>
            </a:r>
            <a: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  <a:t> testing </a:t>
            </a: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if</a:t>
            </a:r>
            <a:b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</a:b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running</a:t>
            </a:r>
            <a: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tests</a:t>
            </a:r>
            <a: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are</a:t>
            </a:r>
            <a:r>
              <a:rPr lang="de-DE" sz="2133" dirty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133" dirty="0" err="1">
                <a:solidFill>
                  <a:srgbClr val="002060"/>
                </a:solidFill>
                <a:sym typeface="Wingdings" panose="05000000000000000000" pitchFamily="2" charset="2"/>
              </a:rPr>
              <a:t>successful</a:t>
            </a:r>
            <a:endParaRPr lang="de-DE" sz="2133" dirty="0">
              <a:solidFill>
                <a:srgbClr val="00206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BA7CCA-1FCE-463C-A894-2F1A9265E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404" y="4118219"/>
            <a:ext cx="2421468" cy="24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5643A63-6033-4425-A0D3-BB4DE2330B66}"/>
              </a:ext>
            </a:extLst>
          </p:cNvPr>
          <p:cNvSpPr txBox="1"/>
          <p:nvPr/>
        </p:nvSpPr>
        <p:spPr>
          <a:xfrm>
            <a:off x="8865705" y="1232457"/>
            <a:ext cx="3390672" cy="31393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Technical </a:t>
            </a:r>
            <a:r>
              <a:rPr lang="de-DE" dirty="0" err="1"/>
              <a:t>issues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with</a:t>
            </a:r>
            <a:r>
              <a:rPr lang="de-DE" dirty="0"/>
              <a:t> thermal </a:t>
            </a:r>
            <a:r>
              <a:rPr lang="de-DE" dirty="0" err="1"/>
              <a:t>shield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brazing</a:t>
            </a:r>
            <a:r>
              <a:rPr lang="de-DE" dirty="0"/>
              <a:t> </a:t>
            </a:r>
            <a:r>
              <a:rPr lang="de-DE" dirty="0" err="1"/>
              <a:t>connections</a:t>
            </a:r>
            <a:endParaRPr lang="de-DE" dirty="0"/>
          </a:p>
          <a:p>
            <a:pPr algn="l"/>
            <a:r>
              <a:rPr lang="de-DE" dirty="0">
                <a:sym typeface="Wingdings" panose="05000000000000000000" pitchFamily="2" charset="2"/>
              </a:rPr>
              <a:t> </a:t>
            </a:r>
          </a:p>
          <a:p>
            <a:pPr algn="l"/>
            <a:r>
              <a:rPr lang="de-DE" b="1" dirty="0" err="1">
                <a:solidFill>
                  <a:srgbClr val="C00000"/>
                </a:solidFill>
                <a:sym typeface="Wingdings" panose="05000000000000000000" pitchFamily="2" charset="2"/>
              </a:rPr>
              <a:t>Reworks</a:t>
            </a: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 and Design </a:t>
            </a:r>
            <a:r>
              <a:rPr lang="de-DE" b="1" dirty="0" err="1">
                <a:solidFill>
                  <a:srgbClr val="C00000"/>
                </a:solidFill>
                <a:sym typeface="Wingdings" panose="05000000000000000000" pitchFamily="2" charset="2"/>
              </a:rPr>
              <a:t>change</a:t>
            </a: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b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was </a:t>
            </a:r>
            <a:r>
              <a:rPr lang="de-DE" b="1" dirty="0" err="1">
                <a:solidFill>
                  <a:srgbClr val="C00000"/>
                </a:solidFill>
                <a:sym typeface="Wingdings" panose="05000000000000000000" pitchFamily="2" charset="2"/>
              </a:rPr>
              <a:t>neccessary</a:t>
            </a:r>
            <a:endParaRPr lang="de-DE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algn="l"/>
            <a:endParaRPr lang="de-DE" dirty="0"/>
          </a:p>
          <a:p>
            <a:pPr algn="l"/>
            <a:r>
              <a:rPr lang="de-DE" dirty="0" err="1"/>
              <a:t>Intense</a:t>
            </a:r>
            <a:r>
              <a:rPr lang="de-DE" dirty="0"/>
              <a:t> </a:t>
            </a:r>
            <a:r>
              <a:rPr lang="de-DE" dirty="0" err="1"/>
              <a:t>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br>
              <a:rPr lang="de-DE" dirty="0"/>
            </a:br>
            <a:r>
              <a:rPr lang="de-DE" dirty="0"/>
              <a:t>CERN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resolve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issue</a:t>
            </a:r>
            <a:br>
              <a:rPr lang="de-DE" dirty="0"/>
            </a:b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manufacturers</a:t>
            </a:r>
            <a:r>
              <a:rPr lang="de-DE" dirty="0"/>
              <a:t>.</a:t>
            </a:r>
          </a:p>
          <a:p>
            <a:pPr algn="l"/>
            <a:endParaRPr lang="de-DE" dirty="0"/>
          </a:p>
        </p:txBody>
      </p:sp>
      <p:pic>
        <p:nvPicPr>
          <p:cNvPr id="18" name="Picture 101">
            <a:extLst>
              <a:ext uri="{FF2B5EF4-FFF2-40B4-BE49-F238E27FC236}">
                <a16:creationId xmlns:a16="http://schemas.microsoft.com/office/drawing/2014/main" id="{18EFBE18-FA71-4BFD-AC07-F8E913999F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68" y="2685361"/>
            <a:ext cx="2161402" cy="1409904"/>
          </a:xfrm>
          <a:prstGeom prst="rect">
            <a:avLst/>
          </a:prstGeom>
        </p:spPr>
      </p:pic>
      <p:pic>
        <p:nvPicPr>
          <p:cNvPr id="19" name="Picture 14" descr="D:\Work\Super-FRS\Management\Public\Bilder\sc-multiplets\pre-assembly\signal-2022-07-18_3.jpg">
            <a:extLst>
              <a:ext uri="{FF2B5EF4-FFF2-40B4-BE49-F238E27FC236}">
                <a16:creationId xmlns:a16="http://schemas.microsoft.com/office/drawing/2014/main" id="{BB998219-14E4-4459-BFF6-1190CE0B0ED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974" y="1861411"/>
            <a:ext cx="1903736" cy="2558546"/>
          </a:xfrm>
          <a:prstGeom prst="rect">
            <a:avLst/>
          </a:prstGeom>
          <a:noFill/>
          <a:ln w="57150">
            <a:solidFill>
              <a:srgbClr val="FDBB63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1C9B41B-43B1-4BAB-841B-4424687108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" y="1129384"/>
            <a:ext cx="2142168" cy="1555978"/>
          </a:xfrm>
          <a:prstGeom prst="rect">
            <a:avLst/>
          </a:prstGeom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C67C378-90EB-4DDB-B3F3-B4A4ED805D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285" y="1123858"/>
            <a:ext cx="1737750" cy="141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746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55" y="185568"/>
            <a:ext cx="7599114" cy="787557"/>
          </a:xfrm>
        </p:spPr>
        <p:txBody>
          <a:bodyPr>
            <a:normAutofit fontScale="90000"/>
          </a:bodyPr>
          <a:lstStyle/>
          <a:p>
            <a:r>
              <a:rPr lang="de-DE" dirty="0" err="1"/>
              <a:t>Example</a:t>
            </a:r>
            <a:r>
              <a:rPr lang="de-DE" dirty="0"/>
              <a:t>: Magnet </a:t>
            </a:r>
            <a:r>
              <a:rPr lang="de-DE" dirty="0" err="1"/>
              <a:t>Supplies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Building</a:t>
            </a:r>
            <a:br>
              <a:rPr lang="de-DE" dirty="0"/>
            </a:b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Cryogenics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system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9" r="-1"/>
          <a:stretch/>
        </p:blipFill>
        <p:spPr>
          <a:xfrm>
            <a:off x="4686301" y="4130281"/>
            <a:ext cx="5924637" cy="2490379"/>
          </a:xfrm>
          <a:prstGeom prst="rect">
            <a:avLst/>
          </a:prstGeom>
        </p:spPr>
      </p:pic>
      <p:pic>
        <p:nvPicPr>
          <p:cNvPr id="6" name="Obraz 27" descr="D:\00 Dokumenty\Dokumenty PWr\logo-pwr-2016\logo PWr kolor poziom ang.png">
            <a:extLst>
              <a:ext uri="{FF2B5EF4-FFF2-40B4-BE49-F238E27FC236}">
                <a16:creationId xmlns:a16="http://schemas.microsoft.com/office/drawing/2014/main" id="{AF26AB8D-AA1B-4427-9A49-4DEC07E38A5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9690" b="7642"/>
          <a:stretch/>
        </p:blipFill>
        <p:spPr bwMode="auto">
          <a:xfrm>
            <a:off x="10216220" y="6572462"/>
            <a:ext cx="1975780" cy="338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1D69DA-7529-4816-A7D5-45AAE519932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0"/>
          <a:stretch/>
        </p:blipFill>
        <p:spPr bwMode="auto">
          <a:xfrm>
            <a:off x="9867478" y="1206500"/>
            <a:ext cx="2324522" cy="2235884"/>
          </a:xfrm>
          <a:prstGeom prst="rect">
            <a:avLst/>
          </a:prstGeom>
          <a:noFill/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6278599-4E78-44FF-9577-4E6D9D482CF8}"/>
              </a:ext>
            </a:extLst>
          </p:cNvPr>
          <p:cNvSpPr txBox="1"/>
          <p:nvPr/>
        </p:nvSpPr>
        <p:spPr>
          <a:xfrm>
            <a:off x="9771961" y="3442384"/>
            <a:ext cx="241925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FoS</a:t>
            </a:r>
            <a:r>
              <a:rPr lang="de-DE" dirty="0"/>
              <a:t> </a:t>
            </a:r>
            <a:r>
              <a:rPr lang="de-DE" dirty="0" err="1"/>
              <a:t>tests</a:t>
            </a:r>
            <a:r>
              <a:rPr lang="de-DE" dirty="0"/>
              <a:t> @ STF/GSI</a:t>
            </a:r>
          </a:p>
        </p:txBody>
      </p:sp>
      <p:graphicFrame>
        <p:nvGraphicFramePr>
          <p:cNvPr id="10" name="Wykres 4">
            <a:extLst>
              <a:ext uri="{FF2B5EF4-FFF2-40B4-BE49-F238E27FC236}">
                <a16:creationId xmlns:a16="http://schemas.microsoft.com/office/drawing/2014/main" id="{6621FE6F-69EC-481E-A10A-E71E6F555E78}"/>
              </a:ext>
            </a:extLst>
          </p:cNvPr>
          <p:cNvGraphicFramePr/>
          <p:nvPr/>
        </p:nvGraphicFramePr>
        <p:xfrm>
          <a:off x="139437" y="1555322"/>
          <a:ext cx="4714875" cy="3231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778AD4B2-405F-45D2-BC32-BAB9BC8993B3}"/>
              </a:ext>
            </a:extLst>
          </p:cNvPr>
          <p:cNvSpPr txBox="1"/>
          <p:nvPr/>
        </p:nvSpPr>
        <p:spPr>
          <a:xfrm>
            <a:off x="187384" y="1192432"/>
            <a:ext cx="467307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Complex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, </a:t>
            </a:r>
            <a:r>
              <a:rPr lang="de-DE" dirty="0" err="1">
                <a:solidFill>
                  <a:srgbClr val="C00000"/>
                </a:solidFill>
              </a:rPr>
              <a:t>long</a:t>
            </a:r>
            <a:r>
              <a:rPr lang="de-DE" dirty="0"/>
              <a:t> </a:t>
            </a:r>
            <a:r>
              <a:rPr lang="de-DE" dirty="0" err="1"/>
              <a:t>distances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F21926E-BD50-4231-BEE1-C615DCCC2FB5}"/>
              </a:ext>
            </a:extLst>
          </p:cNvPr>
          <p:cNvSpPr txBox="1"/>
          <p:nvPr/>
        </p:nvSpPr>
        <p:spPr>
          <a:xfrm>
            <a:off x="5805684" y="1207987"/>
            <a:ext cx="2919389" cy="34163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Design in</a:t>
            </a:r>
            <a:br>
              <a:rPr lang="de-DE" dirty="0"/>
            </a:b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WUST/Wroclaw</a:t>
            </a:r>
          </a:p>
          <a:p>
            <a:pPr algn="l"/>
            <a:endParaRPr lang="de-DE" dirty="0"/>
          </a:p>
          <a:p>
            <a:pPr algn="l"/>
            <a:r>
              <a:rPr lang="de-DE" dirty="0"/>
              <a:t>CDR </a:t>
            </a:r>
            <a:r>
              <a:rPr lang="de-DE" dirty="0" err="1"/>
              <a:t>phase</a:t>
            </a:r>
            <a:r>
              <a:rPr lang="de-DE" dirty="0"/>
              <a:t> just</a:t>
            </a:r>
            <a:br>
              <a:rPr lang="de-DE" dirty="0"/>
            </a:br>
            <a:r>
              <a:rPr lang="de-DE" dirty="0" err="1"/>
              <a:t>finished</a:t>
            </a:r>
            <a:endParaRPr lang="de-DE" dirty="0"/>
          </a:p>
          <a:p>
            <a:pPr algn="l"/>
            <a:endParaRPr lang="de-DE" dirty="0"/>
          </a:p>
          <a:p>
            <a:pPr algn="l"/>
            <a:r>
              <a:rPr lang="de-DE" dirty="0"/>
              <a:t>Tender of </a:t>
            </a:r>
            <a:r>
              <a:rPr lang="de-DE" dirty="0" err="1"/>
              <a:t>FoS</a:t>
            </a:r>
            <a:r>
              <a:rPr lang="de-DE" dirty="0"/>
              <a:t> Branch-T</a:t>
            </a:r>
            <a:br>
              <a:rPr lang="de-DE" dirty="0"/>
            </a:b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@GSI</a:t>
            </a:r>
            <a:br>
              <a:rPr lang="de-DE" dirty="0"/>
            </a:br>
            <a:endParaRPr lang="de-DE" dirty="0"/>
          </a:p>
          <a:p>
            <a:pPr algn="l"/>
            <a:r>
              <a:rPr lang="de-DE" dirty="0"/>
              <a:t>Sharing of IK </a:t>
            </a:r>
            <a:r>
              <a:rPr lang="de-DE" dirty="0" err="1"/>
              <a:t>components</a:t>
            </a:r>
            <a:r>
              <a:rPr lang="de-DE" dirty="0"/>
              <a:t> </a:t>
            </a:r>
          </a:p>
          <a:p>
            <a:pPr algn="l"/>
            <a:r>
              <a:rPr lang="de-DE" dirty="0"/>
              <a:t>in Council 20240710-11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F4BC642-310D-4B7F-81BA-34EE65312F94}"/>
              </a:ext>
            </a:extLst>
          </p:cNvPr>
          <p:cNvSpPr/>
          <p:nvPr/>
        </p:nvSpPr>
        <p:spPr>
          <a:xfrm>
            <a:off x="3273774" y="2768264"/>
            <a:ext cx="1099070" cy="406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A3D215DB-1D2C-4B57-87A2-D8976338036C}"/>
              </a:ext>
            </a:extLst>
          </p:cNvPr>
          <p:cNvCxnSpPr>
            <a:cxnSpLocks/>
          </p:cNvCxnSpPr>
          <p:nvPr/>
        </p:nvCxnSpPr>
        <p:spPr>
          <a:xfrm>
            <a:off x="3823309" y="3269984"/>
            <a:ext cx="0" cy="945048"/>
          </a:xfrm>
          <a:prstGeom prst="line">
            <a:avLst/>
          </a:prstGeom>
          <a:ln>
            <a:solidFill>
              <a:srgbClr val="C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BB0E35EC-23AD-4053-A2A5-C0E28058B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888" y="4642338"/>
            <a:ext cx="4521413" cy="1746273"/>
          </a:xfrm>
          <a:prstGeom prst="rect">
            <a:avLst/>
          </a:prstGeom>
        </p:spPr>
      </p:pic>
      <p:sp>
        <p:nvSpPr>
          <p:cNvPr id="13" name="Fußzeilenplatzhalter 5">
            <a:extLst>
              <a:ext uri="{FF2B5EF4-FFF2-40B4-BE49-F238E27FC236}">
                <a16:creationId xmlns:a16="http://schemas.microsoft.com/office/drawing/2014/main" id="{329F7F9A-F0C9-4BFC-8261-6B52AB26F8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H.Simon - Halo Week '24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1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6673" y="177237"/>
            <a:ext cx="7446047" cy="787557"/>
          </a:xfrm>
        </p:spPr>
        <p:txBody>
          <a:bodyPr>
            <a:normAutofit fontScale="90000"/>
          </a:bodyPr>
          <a:lstStyle/>
          <a:p>
            <a:r>
              <a:rPr lang="en-GB" dirty="0"/>
              <a:t>Overall installation schedule – </a:t>
            </a:r>
            <a:br>
              <a:rPr lang="en-GB" dirty="0"/>
            </a:br>
            <a:r>
              <a:rPr lang="en-GB" dirty="0"/>
              <a:t>entering 3 dense years after a lot of stride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1" y="1503870"/>
            <a:ext cx="8967523" cy="414515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1411574" y="1478965"/>
            <a:ext cx="1197449" cy="413518"/>
          </a:xfrm>
          <a:custGeom>
            <a:avLst/>
            <a:gdLst>
              <a:gd name="connsiteX0" fmla="*/ 0 w 1138335"/>
              <a:gd name="connsiteY0" fmla="*/ 417599 h 417599"/>
              <a:gd name="connsiteX1" fmla="*/ 696686 w 1138335"/>
              <a:gd name="connsiteY1" fmla="*/ 44375 h 417599"/>
              <a:gd name="connsiteX2" fmla="*/ 1138335 w 1138335"/>
              <a:gd name="connsiteY2" fmla="*/ 7052 h 417599"/>
              <a:gd name="connsiteX3" fmla="*/ 1138335 w 1138335"/>
              <a:gd name="connsiteY3" fmla="*/ 7052 h 417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8335" h="417599">
                <a:moveTo>
                  <a:pt x="0" y="417599"/>
                </a:moveTo>
                <a:cubicBezTo>
                  <a:pt x="253482" y="265199"/>
                  <a:pt x="506964" y="112799"/>
                  <a:pt x="696686" y="44375"/>
                </a:cubicBezTo>
                <a:cubicBezTo>
                  <a:pt x="886408" y="-24049"/>
                  <a:pt x="1138335" y="7052"/>
                  <a:pt x="1138335" y="7052"/>
                </a:cubicBezTo>
                <a:lnTo>
                  <a:pt x="1138335" y="7052"/>
                </a:lnTo>
              </a:path>
            </a:pathLst>
          </a:custGeom>
          <a:ln w="25400">
            <a:solidFill>
              <a:srgbClr val="00B05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 rot="2010305">
            <a:off x="7259400" y="4655441"/>
            <a:ext cx="3545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kern="0" dirty="0">
                <a:solidFill>
                  <a:srgbClr val="000000"/>
                </a:solidFill>
              </a:rPr>
              <a:t>BB</a:t>
            </a:r>
            <a:endParaRPr lang="en-GB" sz="1050" dirty="0"/>
          </a:p>
        </p:txBody>
      </p:sp>
      <p:sp>
        <p:nvSpPr>
          <p:cNvPr id="14" name="TextBox 13"/>
          <p:cNvSpPr txBox="1"/>
          <p:nvPr/>
        </p:nvSpPr>
        <p:spPr>
          <a:xfrm>
            <a:off x="427310" y="1216537"/>
            <a:ext cx="1109145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100" dirty="0">
                <a:solidFill>
                  <a:srgbClr val="00B050"/>
                </a:solidFill>
              </a:rPr>
              <a:t>May 2024</a:t>
            </a:r>
            <a:br>
              <a:rPr lang="en-GB" sz="1100" dirty="0">
                <a:solidFill>
                  <a:srgbClr val="00B050"/>
                </a:solidFill>
              </a:rPr>
            </a:br>
            <a:r>
              <a:rPr lang="en-GB" sz="1100" dirty="0">
                <a:solidFill>
                  <a:srgbClr val="00B050"/>
                </a:solidFill>
              </a:rPr>
              <a:t>Dec 2025</a:t>
            </a:r>
          </a:p>
          <a:p>
            <a:pPr algn="ctr">
              <a:lnSpc>
                <a:spcPts val="1400"/>
              </a:lnSpc>
            </a:pPr>
            <a:r>
              <a:rPr lang="de-DE" sz="1100" dirty="0">
                <a:solidFill>
                  <a:srgbClr val="33CC33"/>
                </a:solidFill>
              </a:rPr>
              <a:t>Juni 2026</a:t>
            </a:r>
            <a:endParaRPr lang="en-GB" sz="1100" dirty="0">
              <a:solidFill>
                <a:srgbClr val="33CC33"/>
              </a:solidFill>
            </a:endParaRPr>
          </a:p>
          <a:p>
            <a:pPr algn="ctr">
              <a:lnSpc>
                <a:spcPts val="1400"/>
              </a:lnSpc>
            </a:pPr>
            <a:r>
              <a:rPr lang="en-GB" sz="1100" dirty="0">
                <a:solidFill>
                  <a:srgbClr val="92D050"/>
                </a:solidFill>
              </a:rPr>
              <a:t>Oct 2026</a:t>
            </a:r>
            <a:endParaRPr lang="en-GB" sz="1100" dirty="0">
              <a:solidFill>
                <a:srgbClr val="92D050"/>
              </a:solidFill>
              <a:sym typeface="Wingdings" panose="05000000000000000000" pitchFamily="2" charset="2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77569" y="1894267"/>
            <a:ext cx="734005" cy="47702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52174" y="1475690"/>
            <a:ext cx="929573" cy="0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00194" y="1588176"/>
            <a:ext cx="871516" cy="56192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 rot="540863">
            <a:off x="3841548" y="1491840"/>
            <a:ext cx="859091" cy="277389"/>
          </a:xfrm>
          <a:prstGeom prst="arc">
            <a:avLst>
              <a:gd name="adj1" fmla="val 13723116"/>
              <a:gd name="adj2" fmla="val 20770778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 rot="2135636">
            <a:off x="5054900" y="2187061"/>
            <a:ext cx="859091" cy="277389"/>
          </a:xfrm>
          <a:prstGeom prst="arc">
            <a:avLst>
              <a:gd name="adj1" fmla="val 13723116"/>
              <a:gd name="adj2" fmla="val 20770778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803863" y="2444816"/>
            <a:ext cx="377873" cy="64809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12945142">
            <a:off x="6071990" y="3072541"/>
            <a:ext cx="859091" cy="277389"/>
          </a:xfrm>
          <a:prstGeom prst="arc">
            <a:avLst>
              <a:gd name="adj1" fmla="val 13723116"/>
              <a:gd name="adj2" fmla="val 20770778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/>
          <p:cNvCxnSpPr>
            <a:stCxn id="23" idx="0"/>
          </p:cNvCxnSpPr>
          <p:nvPr/>
        </p:nvCxnSpPr>
        <p:spPr>
          <a:xfrm>
            <a:off x="6932902" y="3540500"/>
            <a:ext cx="585488" cy="51826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11676813">
            <a:off x="6423663" y="3243130"/>
            <a:ext cx="859091" cy="277389"/>
          </a:xfrm>
          <a:prstGeom prst="arc">
            <a:avLst>
              <a:gd name="adj1" fmla="val 13723116"/>
              <a:gd name="adj2" fmla="val 20770778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Arc 23"/>
          <p:cNvSpPr/>
          <p:nvPr/>
        </p:nvSpPr>
        <p:spPr>
          <a:xfrm rot="561665">
            <a:off x="7139925" y="3600144"/>
            <a:ext cx="859091" cy="277389"/>
          </a:xfrm>
          <a:prstGeom prst="arc">
            <a:avLst>
              <a:gd name="adj1" fmla="val 13723116"/>
              <a:gd name="adj2" fmla="val 20770778"/>
            </a:avLst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920569" y="3710024"/>
            <a:ext cx="871516" cy="561927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442540" y="1338397"/>
            <a:ext cx="274432" cy="18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2436646" y="1473991"/>
            <a:ext cx="719993" cy="4984"/>
          </a:xfrm>
          <a:prstGeom prst="line">
            <a:avLst/>
          </a:prstGeom>
          <a:ln w="254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093786" y="2627599"/>
            <a:ext cx="94118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GB" sz="1100" dirty="0">
                <a:solidFill>
                  <a:schemeClr val="accent6">
                    <a:lumMod val="75000"/>
                  </a:schemeClr>
                </a:solidFill>
              </a:rPr>
              <a:t>Jan 2025 July 2026</a:t>
            </a:r>
            <a:endParaRPr lang="en-GB" sz="1100" dirty="0">
              <a:solidFill>
                <a:schemeClr val="accent6">
                  <a:lumMod val="7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19385" y="2423340"/>
            <a:ext cx="2050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0612">
              <a:defRPr/>
            </a:pPr>
            <a:r>
              <a:rPr lang="en-GB" sz="1200" kern="0" dirty="0">
                <a:solidFill>
                  <a:schemeClr val="bg1">
                    <a:lumMod val="50000"/>
                  </a:schemeClr>
                </a:solidFill>
              </a:rPr>
              <a:t>Installation local cryogenics</a:t>
            </a:r>
          </a:p>
        </p:txBody>
      </p:sp>
      <p:sp>
        <p:nvSpPr>
          <p:cNvPr id="35" name="Rectangle 34"/>
          <p:cNvSpPr/>
          <p:nvPr/>
        </p:nvSpPr>
        <p:spPr>
          <a:xfrm rot="18395701">
            <a:off x="8921047" y="3803045"/>
            <a:ext cx="192910" cy="6518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cxnSp>
        <p:nvCxnSpPr>
          <p:cNvPr id="51" name="Straight Connector 50"/>
          <p:cNvCxnSpPr/>
          <p:nvPr/>
        </p:nvCxnSpPr>
        <p:spPr>
          <a:xfrm>
            <a:off x="8742791" y="4043967"/>
            <a:ext cx="378950" cy="291777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24" y="4676969"/>
            <a:ext cx="6404678" cy="1829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9" name="Diamond 38"/>
          <p:cNvSpPr/>
          <p:nvPr/>
        </p:nvSpPr>
        <p:spPr>
          <a:xfrm>
            <a:off x="4897132" y="5444629"/>
            <a:ext cx="95250" cy="93046"/>
          </a:xfrm>
          <a:prstGeom prst="diamond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4929846" y="5381494"/>
            <a:ext cx="1811714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/>
              <a:t>control system ready for test operations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25953" y="6231715"/>
            <a:ext cx="147187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/>
              <a:t>* starts with lateral iron shielding</a:t>
            </a:r>
          </a:p>
        </p:txBody>
      </p:sp>
      <p:sp>
        <p:nvSpPr>
          <p:cNvPr id="42" name="Diamond 41"/>
          <p:cNvSpPr/>
          <p:nvPr/>
        </p:nvSpPr>
        <p:spPr>
          <a:xfrm>
            <a:off x="4408626" y="5561808"/>
            <a:ext cx="95250" cy="93046"/>
          </a:xfrm>
          <a:prstGeom prst="diamond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4441572" y="5493753"/>
            <a:ext cx="97654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 err="1"/>
              <a:t>cryo</a:t>
            </a:r>
            <a:r>
              <a:rPr lang="en-GB" sz="700" dirty="0"/>
              <a:t> plant available </a:t>
            </a:r>
          </a:p>
        </p:txBody>
      </p:sp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7CB7B31C-6D2A-4A94-9C9D-B630E0176BE3}"/>
              </a:ext>
            </a:extLst>
          </p:cNvPr>
          <p:cNvSpPr/>
          <p:nvPr/>
        </p:nvSpPr>
        <p:spPr>
          <a:xfrm rot="10800000" flipH="1">
            <a:off x="1182973" y="4161139"/>
            <a:ext cx="228600" cy="477020"/>
          </a:xfrm>
          <a:prstGeom prst="triangle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9BBED93-C337-4F87-AE16-B8F3BA4FF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224412" y="3225354"/>
            <a:ext cx="1478860" cy="110914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EDABF1F-C29F-4F12-ABC0-1C27F744C8A4}"/>
              </a:ext>
            </a:extLst>
          </p:cNvPr>
          <p:cNvSpPr txBox="1"/>
          <p:nvPr/>
        </p:nvSpPr>
        <p:spPr>
          <a:xfrm>
            <a:off x="2571200" y="4189739"/>
            <a:ext cx="292900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rgbClr val="C00000"/>
                </a:solidFill>
              </a:rPr>
              <a:t>Installation </a:t>
            </a:r>
            <a:r>
              <a:rPr lang="de-DE" b="1" dirty="0" err="1">
                <a:solidFill>
                  <a:srgbClr val="C00000"/>
                </a:solidFill>
              </a:rPr>
              <a:t>start</a:t>
            </a:r>
            <a:r>
              <a:rPr lang="de-DE" b="1" dirty="0">
                <a:solidFill>
                  <a:srgbClr val="C00000"/>
                </a:solidFill>
              </a:rPr>
              <a:t> 6.5.2024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C4EC54C-33BF-4287-875E-3678118B44D1}"/>
              </a:ext>
            </a:extLst>
          </p:cNvPr>
          <p:cNvSpPr txBox="1"/>
          <p:nvPr/>
        </p:nvSpPr>
        <p:spPr>
          <a:xfrm>
            <a:off x="7259907" y="5575048"/>
            <a:ext cx="4945585" cy="233910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3200" dirty="0">
                <a:solidFill>
                  <a:schemeClr val="tx2"/>
                </a:solidFill>
              </a:rPr>
              <a:t>Many </a:t>
            </a:r>
            <a:r>
              <a:rPr lang="de-DE" sz="3200" dirty="0" err="1">
                <a:solidFill>
                  <a:schemeClr val="tx2"/>
                </a:solidFill>
              </a:rPr>
              <a:t>issues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solved</a:t>
            </a:r>
            <a:endParaRPr lang="de-DE" sz="3200" dirty="0">
              <a:solidFill>
                <a:schemeClr val="tx2"/>
              </a:solidFill>
            </a:endParaRPr>
          </a:p>
          <a:p>
            <a:pPr algn="l"/>
            <a:r>
              <a:rPr lang="de-DE" sz="3200" dirty="0">
                <a:solidFill>
                  <a:schemeClr val="tx2"/>
                </a:solidFill>
              </a:rPr>
              <a:t>But still </a:t>
            </a:r>
            <a:r>
              <a:rPr lang="de-DE" sz="3200" dirty="0" err="1">
                <a:solidFill>
                  <a:schemeClr val="tx2"/>
                </a:solidFill>
              </a:rPr>
              <a:t>some</a:t>
            </a:r>
            <a:r>
              <a:rPr lang="de-DE" sz="3200" dirty="0">
                <a:solidFill>
                  <a:schemeClr val="tx2"/>
                </a:solidFill>
              </a:rPr>
              <a:t> on </a:t>
            </a:r>
            <a:r>
              <a:rPr lang="de-DE" sz="3200" dirty="0" err="1">
                <a:solidFill>
                  <a:schemeClr val="tx2"/>
                </a:solidFill>
              </a:rPr>
              <a:t>the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 err="1">
                <a:solidFill>
                  <a:schemeClr val="tx2"/>
                </a:solidFill>
              </a:rPr>
              <a:t>way</a:t>
            </a:r>
            <a:r>
              <a:rPr lang="de-DE" sz="3200" dirty="0">
                <a:solidFill>
                  <a:schemeClr val="tx2"/>
                </a:solidFill>
              </a:rPr>
              <a:t> </a:t>
            </a:r>
            <a:r>
              <a:rPr lang="de-DE" sz="3200" dirty="0"/>
              <a:t>!</a:t>
            </a:r>
          </a:p>
          <a:p>
            <a:pPr algn="l"/>
            <a:endParaRPr lang="de-DE" sz="3200" dirty="0"/>
          </a:p>
          <a:p>
            <a:pPr algn="l"/>
            <a:endParaRPr lang="de-DE" sz="3200" dirty="0"/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7062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H.Simon - Halo Week '24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71" b="8637"/>
          <a:stretch/>
        </p:blipFill>
        <p:spPr>
          <a:xfrm>
            <a:off x="1524000" y="1540380"/>
            <a:ext cx="9144000" cy="4201064"/>
          </a:xfrm>
          <a:prstGeom prst="rect">
            <a:avLst/>
          </a:prstGeom>
        </p:spPr>
      </p:pic>
      <p:sp>
        <p:nvSpPr>
          <p:cNvPr id="55" name="Textfeld 3"/>
          <p:cNvSpPr txBox="1"/>
          <p:nvPr/>
        </p:nvSpPr>
        <p:spPr>
          <a:xfrm>
            <a:off x="4255401" y="1754613"/>
            <a:ext cx="2425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HISPEC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DESPEC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Super-FRS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Exp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</a:p>
        </p:txBody>
      </p:sp>
      <p:sp>
        <p:nvSpPr>
          <p:cNvPr id="56" name="Textfeld 5"/>
          <p:cNvSpPr txBox="1"/>
          <p:nvPr/>
        </p:nvSpPr>
        <p:spPr>
          <a:xfrm>
            <a:off x="8204053" y="3586649"/>
            <a:ext cx="19299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</a:t>
            </a:r>
            <a:r>
              <a:rPr kumimoji="0" lang="de-DE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NUSTAR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  <a:sym typeface="Wingdings" panose="05000000000000000000" pitchFamily="2" charset="2"/>
              </a:rPr>
              <a:t>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R³B</a:t>
            </a:r>
          </a:p>
        </p:txBody>
      </p:sp>
      <p:sp>
        <p:nvSpPr>
          <p:cNvPr id="57" name="Textfeld 6"/>
          <p:cNvSpPr txBox="1"/>
          <p:nvPr/>
        </p:nvSpPr>
        <p:spPr>
          <a:xfrm>
            <a:off x="372167" y="5803135"/>
            <a:ext cx="87115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All NUSTAR Experiments possible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(some in start versions @ FHF1)</a:t>
            </a:r>
          </a:p>
        </p:txBody>
      </p:sp>
      <p:sp>
        <p:nvSpPr>
          <p:cNvPr id="58" name="Textfeld 7"/>
          <p:cNvSpPr txBox="1"/>
          <p:nvPr/>
        </p:nvSpPr>
        <p:spPr>
          <a:xfrm>
            <a:off x="8200527" y="5922764"/>
            <a:ext cx="3866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Exception: ring experiments &amp;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MATS LASPEC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charset="0"/>
              </a:rPr>
              <a:t>@ Super-FRS </a:t>
            </a:r>
          </a:p>
        </p:txBody>
      </p:sp>
      <p:sp>
        <p:nvSpPr>
          <p:cNvPr id="60" name="Titel 1"/>
          <p:cNvSpPr txBox="1">
            <a:spLocks/>
          </p:cNvSpPr>
          <p:nvPr/>
        </p:nvSpPr>
        <p:spPr>
          <a:xfrm>
            <a:off x="272436" y="454332"/>
            <a:ext cx="9074262" cy="39813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Prospects: First stage: </a:t>
            </a:r>
            <a:b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Arial"/>
              </a:rPr>
              <a:t>High energy branch R3B/GLAD (and setup @ FHF1)  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B46721B6-7C6B-432D-97E7-3BB2875BC409}"/>
              </a:ext>
            </a:extLst>
          </p:cNvPr>
          <p:cNvCxnSpPr>
            <a:cxnSpLocks/>
          </p:cNvCxnSpPr>
          <p:nvPr/>
        </p:nvCxnSpPr>
        <p:spPr>
          <a:xfrm>
            <a:off x="5777947" y="3882888"/>
            <a:ext cx="1378226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8037B0F0-C2D7-44C3-A170-2F7C22413DF1}"/>
              </a:ext>
            </a:extLst>
          </p:cNvPr>
          <p:cNvSpPr txBox="1"/>
          <p:nvPr/>
        </p:nvSpPr>
        <p:spPr>
          <a:xfrm>
            <a:off x="6215269" y="3816630"/>
            <a:ext cx="63350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15m</a:t>
            </a:r>
          </a:p>
        </p:txBody>
      </p:sp>
    </p:spTree>
    <p:extLst>
      <p:ext uri="{BB962C8B-B14F-4D97-AF65-F5344CB8AC3E}">
        <p14:creationId xmlns:p14="http://schemas.microsoft.com/office/powerpoint/2010/main" val="3075701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E1B24-4655-4892-ABDD-B1F9D8C9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65" y="159209"/>
            <a:ext cx="5584535" cy="787557"/>
          </a:xfrm>
        </p:spPr>
        <p:txBody>
          <a:bodyPr>
            <a:normAutofit/>
          </a:bodyPr>
          <a:lstStyle/>
          <a:p>
            <a:r>
              <a:rPr lang="de-DE" dirty="0" err="1"/>
              <a:t>From</a:t>
            </a:r>
            <a:r>
              <a:rPr lang="de-DE" dirty="0"/>
              <a:t> R³B prototype </a:t>
            </a:r>
            <a:r>
              <a:rPr lang="de-DE" dirty="0" err="1"/>
              <a:t>to</a:t>
            </a:r>
            <a:r>
              <a:rPr lang="de-DE" dirty="0"/>
              <a:t> R³B </a:t>
            </a:r>
            <a:r>
              <a:rPr lang="de-DE" dirty="0" err="1"/>
              <a:t>precursor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F630FC-5CF3-482C-B4E2-7FE0D51805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7008E70-3D27-4209-A7BF-6022990AE75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68626" y="1298714"/>
            <a:ext cx="9766853" cy="5102086"/>
          </a:xfrm>
          <a:prstGeom prst="rect">
            <a:avLst/>
          </a:prstGeom>
          <a:ln>
            <a:noFill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F041FA2-9535-43DB-8F06-2DF3DA298FB5}"/>
              </a:ext>
            </a:extLst>
          </p:cNvPr>
          <p:cNvSpPr txBox="1"/>
          <p:nvPr/>
        </p:nvSpPr>
        <p:spPr>
          <a:xfrm>
            <a:off x="1709535" y="5658681"/>
            <a:ext cx="477085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/>
              <a:t>Empty Cave </a:t>
            </a:r>
            <a:r>
              <a:rPr lang="de-DE" sz="2000" b="1" dirty="0" err="1"/>
              <a:t>with</a:t>
            </a:r>
            <a:r>
              <a:rPr lang="de-DE" sz="2000" b="1" dirty="0"/>
              <a:t> GLAD </a:t>
            </a:r>
            <a:r>
              <a:rPr lang="de-DE" sz="3600" b="1" dirty="0">
                <a:solidFill>
                  <a:srgbClr val="FFC000"/>
                </a:solidFill>
              </a:rPr>
              <a:t>2015/16</a:t>
            </a:r>
            <a:endParaRPr lang="de-DE" b="1" dirty="0">
              <a:solidFill>
                <a:srgbClr val="FFC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2B613B-EB0B-42F6-AA3E-363D83DB1A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483" y="3967861"/>
            <a:ext cx="2088733" cy="289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5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D996EF6-9258-4CD0-9E67-9459CC19C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36"/>
            <a:ext cx="12192000" cy="6649897"/>
          </a:xfrm>
          <a:prstGeom prst="rect">
            <a:avLst/>
          </a:prstGeom>
        </p:spPr>
      </p:pic>
      <p:sp>
        <p:nvSpPr>
          <p:cNvPr id="9" name="Freeform 2"/>
          <p:cNvSpPr>
            <a:spLocks noChangeArrowheads="1"/>
          </p:cNvSpPr>
          <p:nvPr/>
        </p:nvSpPr>
        <p:spPr bwMode="auto">
          <a:xfrm>
            <a:off x="0" y="0"/>
            <a:ext cx="6790647" cy="1895567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005EA4"/>
          </a:solidFill>
          <a:ln>
            <a:noFill/>
          </a:ln>
          <a:effectLst/>
        </p:spPr>
        <p:txBody>
          <a:bodyPr wrap="none" lIns="106942" tIns="53472" rIns="106942" bIns="53472" anchor="ctr"/>
          <a:lstStyle/>
          <a:p>
            <a:pPr>
              <a:defRPr/>
            </a:pPr>
            <a:endParaRPr lang="de-DE" sz="220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372246" y="416161"/>
            <a:ext cx="8605837" cy="490538"/>
          </a:xfrm>
          <a:prstGeom prst="rect">
            <a:avLst/>
          </a:prstGeom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599D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en-US" sz="3200" b="1" kern="0" dirty="0">
                <a:solidFill>
                  <a:schemeClr val="bg1"/>
                </a:solidFill>
                <a:sym typeface="Arial" pitchFamily="34" charset="0"/>
              </a:rPr>
              <a:t>FAIR Construction Site</a:t>
            </a:r>
          </a:p>
          <a:p>
            <a:pPr defTabSz="914404">
              <a:defRPr/>
            </a:pPr>
            <a:r>
              <a:rPr lang="en-US" sz="1844" i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itchFamily="34" charset="0"/>
              </a:rPr>
              <a:t>April 202</a:t>
            </a:r>
            <a:r>
              <a:rPr lang="de-DE" sz="1844" i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 pitchFamily="34" charset="0"/>
              </a:rPr>
              <a:t>4</a:t>
            </a:r>
            <a:endParaRPr lang="en-US" sz="1844" i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707600" y="874176"/>
            <a:ext cx="1289370" cy="31576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200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C30A203-6A75-4331-A074-3DE37AB10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403301" y="-1"/>
            <a:ext cx="5788700" cy="211126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B40429A-AC2A-4FE2-A2E1-88D5E6EDB356}"/>
              </a:ext>
            </a:extLst>
          </p:cNvPr>
          <p:cNvSpPr txBox="1"/>
          <p:nvPr/>
        </p:nvSpPr>
        <p:spPr>
          <a:xfrm>
            <a:off x="324119" y="6198138"/>
            <a:ext cx="7905480" cy="369332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April 2024 – Shell </a:t>
            </a:r>
            <a:r>
              <a:rPr lang="de-DE" b="1" dirty="0" err="1">
                <a:solidFill>
                  <a:schemeClr val="bg1"/>
                </a:solidFill>
              </a:rPr>
              <a:t>construction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Finished</a:t>
            </a:r>
            <a:r>
              <a:rPr lang="de-DE" b="1" dirty="0">
                <a:solidFill>
                  <a:schemeClr val="bg1"/>
                </a:solidFill>
              </a:rPr>
              <a:t> – </a:t>
            </a:r>
            <a:r>
              <a:rPr lang="de-DE" b="1" dirty="0" err="1">
                <a:solidFill>
                  <a:schemeClr val="bg1"/>
                </a:solidFill>
              </a:rPr>
              <a:t>Groundbreaking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July</a:t>
            </a:r>
            <a:r>
              <a:rPr lang="de-DE" b="1" dirty="0">
                <a:solidFill>
                  <a:schemeClr val="bg1"/>
                </a:solidFill>
              </a:rPr>
              <a:t> 2017 </a:t>
            </a:r>
          </a:p>
        </p:txBody>
      </p:sp>
    </p:spTree>
    <p:extLst>
      <p:ext uri="{BB962C8B-B14F-4D97-AF65-F5344CB8AC3E}">
        <p14:creationId xmlns:p14="http://schemas.microsoft.com/office/powerpoint/2010/main" val="28639313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4"/>
          <p:cNvSpPr/>
          <p:nvPr/>
        </p:nvSpPr>
        <p:spPr>
          <a:xfrm>
            <a:off x="339840" y="94587"/>
            <a:ext cx="7596336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pc="-1" dirty="0">
                <a:solidFill>
                  <a:srgbClr val="17375E"/>
                </a:solidFill>
                <a:latin typeface="Trebuchet MS"/>
              </a:rPr>
              <a:t>R³B setup ready</a:t>
            </a:r>
          </a:p>
          <a:p>
            <a:pPr>
              <a:lnSpc>
                <a:spcPct val="100000"/>
              </a:lnSpc>
            </a:pPr>
            <a:r>
              <a:rPr lang="en-GB" sz="2800" spc="-1" dirty="0">
                <a:solidFill>
                  <a:srgbClr val="17375E"/>
                </a:solidFill>
                <a:latin typeface="Trebuchet MS"/>
              </a:rPr>
              <a:t>      to move to FAIR in 2025/6</a:t>
            </a:r>
            <a:endParaRPr lang="en-GB" sz="2800" spc="-1" dirty="0">
              <a:latin typeface="Arial"/>
            </a:endParaRPr>
          </a:p>
        </p:txBody>
      </p:sp>
      <p:pic>
        <p:nvPicPr>
          <p:cNvPr id="155" name="1 Imagen"/>
          <p:cNvPicPr/>
          <p:nvPr/>
        </p:nvPicPr>
        <p:blipFill>
          <a:blip r:embed="rId3"/>
          <a:stretch/>
        </p:blipFill>
        <p:spPr>
          <a:xfrm>
            <a:off x="1232452" y="1278020"/>
            <a:ext cx="9180000" cy="4170600"/>
          </a:xfrm>
          <a:prstGeom prst="rect">
            <a:avLst/>
          </a:prstGeom>
          <a:ln>
            <a:noFill/>
          </a:ln>
        </p:spPr>
      </p:pic>
      <p:sp>
        <p:nvSpPr>
          <p:cNvPr id="157" name="CustomShape 6"/>
          <p:cNvSpPr/>
          <p:nvPr/>
        </p:nvSpPr>
        <p:spPr>
          <a:xfrm>
            <a:off x="1232452" y="1746592"/>
            <a:ext cx="971280" cy="719640"/>
          </a:xfrm>
          <a:prstGeom prst="borderCallout1">
            <a:avLst>
              <a:gd name="adj1" fmla="val 106142"/>
              <a:gd name="adj2" fmla="val 70086"/>
              <a:gd name="adj3" fmla="val 285007"/>
              <a:gd name="adj4" fmla="val 110251"/>
            </a:avLst>
          </a:prstGeom>
          <a:solidFill>
            <a:schemeClr val="accent6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8" name="CustomShape 7"/>
          <p:cNvSpPr/>
          <p:nvPr/>
        </p:nvSpPr>
        <p:spPr>
          <a:xfrm>
            <a:off x="1204936" y="1661340"/>
            <a:ext cx="1031368" cy="109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1600" spc="-1" dirty="0">
                <a:latin typeface="Calibri"/>
              </a:rPr>
              <a:t>Liquid - H</a:t>
            </a:r>
            <a:r>
              <a:rPr lang="en-GB" sz="1600" spc="-1" baseline="-25000" dirty="0">
                <a:latin typeface="Calibri"/>
              </a:rPr>
              <a:t>2  </a:t>
            </a:r>
            <a:r>
              <a:rPr lang="en-GB" sz="1600" b="1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target</a:t>
            </a:r>
            <a:endParaRPr lang="en-GB" sz="1600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(100%)</a:t>
            </a:r>
            <a:endParaRPr lang="en-GB" sz="1600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59" name="CustomShape 8"/>
          <p:cNvSpPr/>
          <p:nvPr/>
        </p:nvSpPr>
        <p:spPr>
          <a:xfrm>
            <a:off x="2348092" y="1238264"/>
            <a:ext cx="3312000" cy="1223640"/>
          </a:xfrm>
          <a:prstGeom prst="borderCallout1">
            <a:avLst>
              <a:gd name="adj1" fmla="val 99156"/>
              <a:gd name="adj2" fmla="val 34270"/>
              <a:gd name="adj3" fmla="val 177630"/>
              <a:gd name="adj4" fmla="val 2589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CALIFA (60-70%)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2528 detection units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CsI</a:t>
            </a: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(Tl)-LAAPD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1.3 m</a:t>
            </a:r>
            <a:r>
              <a:rPr lang="en-GB" sz="1600" spc="-1" baseline="30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3   </a:t>
            </a: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and </a:t>
            </a:r>
            <a:r>
              <a:rPr lang="en-GB" sz="1600" spc="-1" baseline="30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2.5 tons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endParaRPr lang="en-GB" sz="1600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GB" sz="1600" spc="-1" dirty="0">
              <a:latin typeface="Arial"/>
            </a:endParaRPr>
          </a:p>
        </p:txBody>
      </p:sp>
      <p:sp>
        <p:nvSpPr>
          <p:cNvPr id="160" name="CustomShape 9"/>
          <p:cNvSpPr/>
          <p:nvPr/>
        </p:nvSpPr>
        <p:spPr>
          <a:xfrm>
            <a:off x="1195940" y="5054688"/>
            <a:ext cx="2699792" cy="1368152"/>
          </a:xfrm>
          <a:prstGeom prst="borderCallout1">
            <a:avLst>
              <a:gd name="adj1" fmla="val 118"/>
              <a:gd name="adj2" fmla="val 49583"/>
              <a:gd name="adj3" fmla="val -73326"/>
              <a:gd name="adj4" fmla="val 40653"/>
            </a:avLst>
          </a:prstGeom>
          <a:solidFill>
            <a:schemeClr val="accent6">
              <a:lumMod val="40000"/>
              <a:lumOff val="6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600" b="1" spc="-1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TRT Si based</a:t>
            </a:r>
            <a:endParaRPr lang="en-GB" sz="1600" b="1" spc="-1" dirty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Technically challenging</a:t>
            </a:r>
            <a:br>
              <a:rPr lang="en-GB" sz="1600" b="1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GB" sz="1600" b="1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still R&amp;D ongoing based</a:t>
            </a:r>
          </a:p>
          <a:p>
            <a:pPr algn="ctr">
              <a:lnSpc>
                <a:spcPct val="100000"/>
              </a:lnSpc>
            </a:pPr>
            <a:r>
              <a:rPr lang="en-GB" sz="1600" b="1" spc="-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e.g. ALPIDE pixel detectors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1" name="CustomShape 10"/>
          <p:cNvSpPr/>
          <p:nvPr/>
        </p:nvSpPr>
        <p:spPr>
          <a:xfrm>
            <a:off x="3788228" y="5054984"/>
            <a:ext cx="2303856" cy="1367856"/>
          </a:xfrm>
          <a:prstGeom prst="borderCallout1">
            <a:avLst>
              <a:gd name="adj1" fmla="val -555"/>
              <a:gd name="adj2" fmla="val 37948"/>
              <a:gd name="adj3" fmla="val -122563"/>
              <a:gd name="adj4" fmla="val -24462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GLAD (100%)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Large </a:t>
            </a:r>
            <a:r>
              <a:rPr lang="en-GB" sz="1600" spc="-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aper</a:t>
            </a: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 80x100 cm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4,</a:t>
            </a: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8</a:t>
            </a:r>
            <a:r>
              <a:rPr lang="en-GB" sz="1600" spc="-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Tm ;  3,5 x7x4 m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50 tons first to move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endParaRPr lang="en-GB" sz="1600" spc="-1" dirty="0">
              <a:latin typeface="Arial"/>
            </a:endParaRPr>
          </a:p>
        </p:txBody>
      </p:sp>
      <p:sp>
        <p:nvSpPr>
          <p:cNvPr id="162" name="CustomShape 11"/>
          <p:cNvSpPr/>
          <p:nvPr/>
        </p:nvSpPr>
        <p:spPr>
          <a:xfrm>
            <a:off x="5732452" y="1238264"/>
            <a:ext cx="2376000" cy="1223640"/>
          </a:xfrm>
          <a:prstGeom prst="borderCallout1">
            <a:avLst>
              <a:gd name="adj1" fmla="val 101911"/>
              <a:gd name="adj2" fmla="val 48868"/>
              <a:gd name="adj3" fmla="val 135882"/>
              <a:gd name="adj4" fmla="val 11468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endParaRPr lang="en-GB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NeuLAND</a:t>
            </a:r>
            <a:r>
              <a:rPr lang="en-GB" sz="1600" b="1" spc="-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(50-60%)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250x250 cm</a:t>
            </a:r>
            <a:r>
              <a:rPr lang="en-GB" sz="1600" spc="-1" baseline="30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3000  BC408 + 6000  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PMTs ; 32 tons</a:t>
            </a:r>
            <a:endParaRPr lang="en-GB" sz="1600" spc="-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00000"/>
              </a:lnSpc>
            </a:pPr>
            <a:endParaRPr lang="en-GB" sz="1600" spc="-1" dirty="0">
              <a:latin typeface="Arial"/>
            </a:endParaRPr>
          </a:p>
        </p:txBody>
      </p:sp>
      <p:sp>
        <p:nvSpPr>
          <p:cNvPr id="163" name="CustomShape 12"/>
          <p:cNvSpPr/>
          <p:nvPr/>
        </p:nvSpPr>
        <p:spPr>
          <a:xfrm>
            <a:off x="6102092" y="5053185"/>
            <a:ext cx="2555888" cy="1367559"/>
          </a:xfrm>
          <a:prstGeom prst="borderCallout1">
            <a:avLst>
              <a:gd name="adj1" fmla="val 2784"/>
              <a:gd name="adj2" fmla="val 51515"/>
              <a:gd name="adj3" fmla="val 281"/>
              <a:gd name="adj4" fmla="val 51403"/>
            </a:avLst>
          </a:prstGeom>
          <a:solidFill>
            <a:schemeClr val="accent3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Tracking detectors (100%)</a:t>
            </a:r>
            <a:endParaRPr lang="en-GB" sz="1600" spc="-1" dirty="0">
              <a:solidFill>
                <a:schemeClr val="accent3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Silicon/ Plastics 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 err="1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Fibers</a:t>
            </a:r>
            <a:r>
              <a:rPr lang="en-GB" sz="1600" spc="-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80x80 cm</a:t>
            </a:r>
            <a:r>
              <a:rPr lang="en-GB" sz="1600" spc="-1" baseline="300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600" spc="-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500 mm  MUSIC´s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MW´s 90x60 cm</a:t>
            </a:r>
            <a:r>
              <a:rPr lang="en-GB" sz="1600" spc="-1" baseline="30000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600" spc="-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, 200 mm </a:t>
            </a:r>
          </a:p>
          <a:p>
            <a:pPr algn="ctr">
              <a:lnSpc>
                <a:spcPct val="100000"/>
              </a:lnSpc>
            </a:pPr>
            <a:endParaRPr lang="en-GB" sz="1600" spc="-1" dirty="0">
              <a:latin typeface="Arial"/>
            </a:endParaRPr>
          </a:p>
        </p:txBody>
      </p:sp>
      <p:sp>
        <p:nvSpPr>
          <p:cNvPr id="165" name="CustomShape 14"/>
          <p:cNvSpPr/>
          <p:nvPr/>
        </p:nvSpPr>
        <p:spPr>
          <a:xfrm>
            <a:off x="1916092" y="3902624"/>
            <a:ext cx="360" cy="43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custDash>
              <a:ds d="1000000" sp="400000"/>
            </a:custDash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6" name="CustomShape 15"/>
          <p:cNvSpPr/>
          <p:nvPr/>
        </p:nvSpPr>
        <p:spPr>
          <a:xfrm flipV="1">
            <a:off x="3572092" y="2965904"/>
            <a:ext cx="4752000" cy="35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custDash>
              <a:ds d="1000000" sp="400000"/>
            </a:custDash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16"/>
          <p:cNvSpPr/>
          <p:nvPr/>
        </p:nvSpPr>
        <p:spPr>
          <a:xfrm flipV="1">
            <a:off x="8900812" y="3685904"/>
            <a:ext cx="791640" cy="71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custDash>
              <a:ds d="1000000" sp="400000"/>
            </a:custDash>
            <a:round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CustomShape 17"/>
          <p:cNvSpPr/>
          <p:nvPr/>
        </p:nvSpPr>
        <p:spPr>
          <a:xfrm>
            <a:off x="9044812" y="3758624"/>
            <a:ext cx="647640" cy="3646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30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</a:rPr>
              <a:t>3 m</a:t>
            </a:r>
            <a:endParaRPr lang="en-GB" spc="-1">
              <a:latin typeface="Arial"/>
            </a:endParaRPr>
          </a:p>
        </p:txBody>
      </p:sp>
      <p:sp>
        <p:nvSpPr>
          <p:cNvPr id="169" name="CustomShape 18"/>
          <p:cNvSpPr/>
          <p:nvPr/>
        </p:nvSpPr>
        <p:spPr>
          <a:xfrm>
            <a:off x="5732452" y="2678624"/>
            <a:ext cx="1511640" cy="3646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42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</a:rPr>
              <a:t>Up to 15 m</a:t>
            </a:r>
            <a:endParaRPr lang="en-GB" spc="-1">
              <a:latin typeface="Arial"/>
            </a:endParaRPr>
          </a:p>
        </p:txBody>
      </p:sp>
      <p:sp>
        <p:nvSpPr>
          <p:cNvPr id="170" name="CustomShape 19"/>
          <p:cNvSpPr/>
          <p:nvPr/>
        </p:nvSpPr>
        <p:spPr>
          <a:xfrm>
            <a:off x="1263412" y="3893264"/>
            <a:ext cx="647640" cy="364680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pc="-1">
                <a:solidFill>
                  <a:srgbClr val="000000"/>
                </a:solidFill>
                <a:latin typeface="Calibri"/>
              </a:rPr>
              <a:t>2 m</a:t>
            </a:r>
            <a:endParaRPr lang="en-GB" spc="-1">
              <a:latin typeface="Arial"/>
            </a:endParaRPr>
          </a:p>
        </p:txBody>
      </p:sp>
      <p:sp>
        <p:nvSpPr>
          <p:cNvPr id="172" name="CustomShape 21"/>
          <p:cNvSpPr/>
          <p:nvPr/>
        </p:nvSpPr>
        <p:spPr>
          <a:xfrm>
            <a:off x="8665772" y="4672518"/>
            <a:ext cx="1746680" cy="1772998"/>
          </a:xfrm>
          <a:prstGeom prst="borderCallout1">
            <a:avLst>
              <a:gd name="adj1" fmla="val 580"/>
              <a:gd name="adj2" fmla="val 50093"/>
              <a:gd name="adj3" fmla="val -9573"/>
              <a:gd name="adj4" fmla="val 9430"/>
            </a:avLst>
          </a:prstGeom>
          <a:solidFill>
            <a:schemeClr val="tx2">
              <a:lumMod val="20000"/>
              <a:lumOff val="80000"/>
            </a:scheme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GB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600" b="1" spc="-1" dirty="0" err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ToF</a:t>
            </a:r>
            <a:r>
              <a:rPr lang="en-GB" sz="1600" b="1" spc="-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walls (100%)</a:t>
            </a:r>
            <a:endParaRPr lang="en-GB" sz="1600" spc="-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Plastics walls 120x80 cm</a:t>
            </a:r>
            <a:r>
              <a:rPr lang="en-GB" sz="1600" spc="-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endParaRPr lang="en-GB" sz="1600" spc="-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Plastics walls 84x60 cm</a:t>
            </a:r>
            <a:r>
              <a:rPr lang="en-GB" sz="1600" spc="-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2  (</a:t>
            </a:r>
            <a:r>
              <a:rPr lang="en-GB" sz="1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15 </a:t>
            </a:r>
            <a:r>
              <a:rPr lang="en-GB" sz="1600" spc="-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ps</a:t>
            </a:r>
            <a:r>
              <a:rPr lang="en-GB" sz="1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>
              <a:lnSpc>
                <a:spcPct val="100000"/>
              </a:lnSpc>
            </a:pPr>
            <a:r>
              <a:rPr lang="en-GB" sz="1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RPC system (protons)</a:t>
            </a:r>
          </a:p>
          <a:p>
            <a:pPr algn="ctr">
              <a:lnSpc>
                <a:spcPct val="100000"/>
              </a:lnSpc>
            </a:pPr>
            <a:endParaRPr lang="en-GB" sz="1600" spc="-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Fußzeilenplatzhalter 5">
            <a:extLst>
              <a:ext uri="{FF2B5EF4-FFF2-40B4-BE49-F238E27FC236}">
                <a16:creationId xmlns:a16="http://schemas.microsoft.com/office/drawing/2014/main" id="{002A8446-45C6-43AA-8A70-5686D55FEE2A}"/>
              </a:ext>
            </a:extLst>
          </p:cNvPr>
          <p:cNvSpPr txBox="1">
            <a:spLocks/>
          </p:cNvSpPr>
          <p:nvPr/>
        </p:nvSpPr>
        <p:spPr>
          <a:xfrm>
            <a:off x="3031068" y="6574680"/>
            <a:ext cx="6434265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3315DAD0-472B-443A-A7D1-5985DBC4F4C7}"/>
              </a:ext>
            </a:extLst>
          </p:cNvPr>
          <p:cNvSpPr txBox="1">
            <a:spLocks/>
          </p:cNvSpPr>
          <p:nvPr/>
        </p:nvSpPr>
        <p:spPr>
          <a:xfrm>
            <a:off x="3031068" y="6626872"/>
            <a:ext cx="6434265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err="1"/>
              <a:t>H.Simon</a:t>
            </a:r>
            <a:r>
              <a:rPr lang="en-US" sz="1050" dirty="0"/>
              <a:t> - Halo Week '24 </a:t>
            </a:r>
            <a:endParaRPr lang="de-DE" sz="10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DD9FAA86-2BF6-9938-24DE-E9A55C690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24" y="1200458"/>
            <a:ext cx="7772400" cy="43610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33" name="CustomShape 2"/>
          <p:cNvSpPr/>
          <p:nvPr/>
        </p:nvSpPr>
        <p:spPr>
          <a:xfrm>
            <a:off x="4331640" y="0"/>
            <a:ext cx="3528000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200" spc="-1">
                <a:solidFill>
                  <a:srgbClr val="000000"/>
                </a:solidFill>
                <a:latin typeface="Calibri"/>
              </a:rPr>
              <a:t> R3B </a:t>
            </a:r>
            <a:r>
              <a:rPr lang="es-ES" sz="3200" spc="-1" err="1">
                <a:solidFill>
                  <a:srgbClr val="000000"/>
                </a:solidFill>
                <a:latin typeface="Calibri"/>
              </a:rPr>
              <a:t>experiment</a:t>
            </a:r>
            <a:endParaRPr lang="en-GB" sz="3200" spc="-1">
              <a:latin typeface="Arial"/>
            </a:endParaRPr>
          </a:p>
        </p:txBody>
      </p:sp>
      <p:sp>
        <p:nvSpPr>
          <p:cNvPr id="954" name="CustomShape 22"/>
          <p:cNvSpPr/>
          <p:nvPr/>
        </p:nvSpPr>
        <p:spPr>
          <a:xfrm>
            <a:off x="2989136" y="797125"/>
            <a:ext cx="6912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z="2000" b="1" spc="-1" err="1">
                <a:solidFill>
                  <a:srgbClr val="FF0000"/>
                </a:solidFill>
                <a:latin typeface="Trebuchet MS"/>
              </a:rPr>
              <a:t>R</a:t>
            </a:r>
            <a:r>
              <a:rPr lang="es-ES" sz="2000" spc="-1" err="1">
                <a:solidFill>
                  <a:srgbClr val="000000"/>
                </a:solidFill>
                <a:latin typeface="Trebuchet MS"/>
              </a:rPr>
              <a:t>eactions</a:t>
            </a:r>
            <a:r>
              <a:rPr lang="es-ES" sz="2000" spc="-1">
                <a:solidFill>
                  <a:srgbClr val="000000"/>
                </a:solidFill>
                <a:latin typeface="Trebuchet MS"/>
              </a:rPr>
              <a:t> </a:t>
            </a:r>
            <a:r>
              <a:rPr lang="es-ES" sz="2000" spc="-1" err="1">
                <a:solidFill>
                  <a:srgbClr val="000000"/>
                </a:solidFill>
                <a:latin typeface="Trebuchet MS"/>
              </a:rPr>
              <a:t>with</a:t>
            </a:r>
            <a:r>
              <a:rPr lang="es-ES" sz="2000" spc="-1">
                <a:solidFill>
                  <a:srgbClr val="000000"/>
                </a:solidFill>
                <a:latin typeface="Trebuchet MS"/>
              </a:rPr>
              <a:t> </a:t>
            </a:r>
            <a:r>
              <a:rPr lang="es-ES" sz="2000" b="1" spc="-1" err="1">
                <a:solidFill>
                  <a:srgbClr val="FF0000"/>
                </a:solidFill>
                <a:latin typeface="Trebuchet MS"/>
              </a:rPr>
              <a:t>R</a:t>
            </a:r>
            <a:r>
              <a:rPr lang="es-ES" sz="2000" spc="-1" err="1">
                <a:solidFill>
                  <a:srgbClr val="000000"/>
                </a:solidFill>
                <a:latin typeface="Trebuchet MS"/>
              </a:rPr>
              <a:t>elativistic</a:t>
            </a:r>
            <a:r>
              <a:rPr lang="es-ES" sz="2000" spc="-1">
                <a:solidFill>
                  <a:srgbClr val="000000"/>
                </a:solidFill>
                <a:latin typeface="Trebuchet MS"/>
              </a:rPr>
              <a:t> </a:t>
            </a:r>
            <a:r>
              <a:rPr lang="es-ES" sz="2000" b="1" spc="-1">
                <a:solidFill>
                  <a:srgbClr val="FF0000"/>
                </a:solidFill>
                <a:latin typeface="Trebuchet MS"/>
              </a:rPr>
              <a:t>R</a:t>
            </a:r>
            <a:r>
              <a:rPr lang="es-ES" sz="2000" spc="-1">
                <a:solidFill>
                  <a:srgbClr val="000000"/>
                </a:solidFill>
                <a:latin typeface="Trebuchet MS"/>
              </a:rPr>
              <a:t>adioactive </a:t>
            </a:r>
            <a:r>
              <a:rPr lang="es-ES" sz="2000" b="1" spc="-1" err="1">
                <a:solidFill>
                  <a:srgbClr val="FF0000"/>
                </a:solidFill>
                <a:latin typeface="Trebuchet MS"/>
              </a:rPr>
              <a:t>B</a:t>
            </a:r>
            <a:r>
              <a:rPr lang="es-ES" sz="2000" spc="-1" err="1">
                <a:solidFill>
                  <a:srgbClr val="000000"/>
                </a:solidFill>
                <a:latin typeface="Trebuchet MS"/>
              </a:rPr>
              <a:t>eams</a:t>
            </a:r>
            <a:endParaRPr lang="en-GB" sz="2000" spc="-1">
              <a:latin typeface="Arial"/>
            </a:endParaRPr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8B0FCFD0-A394-697F-7CF1-5BE1378A4036}"/>
              </a:ext>
            </a:extLst>
          </p:cNvPr>
          <p:cNvCxnSpPr>
            <a:cxnSpLocks/>
          </p:cNvCxnSpPr>
          <p:nvPr/>
        </p:nvCxnSpPr>
        <p:spPr>
          <a:xfrm flipV="1">
            <a:off x="4871864" y="1977182"/>
            <a:ext cx="3311278" cy="170744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043F28C-FF27-8788-3052-F55C0A4F5238}"/>
              </a:ext>
            </a:extLst>
          </p:cNvPr>
          <p:cNvCxnSpPr/>
          <p:nvPr/>
        </p:nvCxnSpPr>
        <p:spPr>
          <a:xfrm>
            <a:off x="7859640" y="3068960"/>
            <a:ext cx="0" cy="469202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stomShape 19">
            <a:extLst>
              <a:ext uri="{FF2B5EF4-FFF2-40B4-BE49-F238E27FC236}">
                <a16:creationId xmlns:a16="http://schemas.microsoft.com/office/drawing/2014/main" id="{382D0EE9-D988-1204-3BE2-2E5D66718612}"/>
              </a:ext>
            </a:extLst>
          </p:cNvPr>
          <p:cNvSpPr/>
          <p:nvPr/>
        </p:nvSpPr>
        <p:spPr>
          <a:xfrm>
            <a:off x="6590673" y="2471622"/>
            <a:ext cx="1338384" cy="37275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42000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ES" spc="-1">
                <a:latin typeface="Calibri"/>
              </a:rPr>
              <a:t>30 m</a:t>
            </a:r>
            <a:endParaRPr lang="en-GB" spc="-1">
              <a:latin typeface="Arial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59AAF97-EB5F-1851-FBA1-D38274CCB9D7}"/>
              </a:ext>
            </a:extLst>
          </p:cNvPr>
          <p:cNvSpPr txBox="1"/>
          <p:nvPr/>
        </p:nvSpPr>
        <p:spPr>
          <a:xfrm>
            <a:off x="7859640" y="3127050"/>
            <a:ext cx="647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s-ES" spc="-1">
                <a:latin typeface="Calibri"/>
              </a:rPr>
              <a:t>2 m</a:t>
            </a:r>
            <a:endParaRPr lang="en-GB" spc="-1">
              <a:latin typeface="Arial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9620F2D-E940-404E-89A0-D2905625CA5A}"/>
              </a:ext>
            </a:extLst>
          </p:cNvPr>
          <p:cNvSpPr txBox="1"/>
          <p:nvPr/>
        </p:nvSpPr>
        <p:spPr>
          <a:xfrm>
            <a:off x="2447503" y="1475492"/>
            <a:ext cx="310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solidFill>
                  <a:schemeClr val="bg1"/>
                </a:solidFill>
              </a:rPr>
              <a:t>HI </a:t>
            </a:r>
            <a:r>
              <a:rPr lang="es-ES" err="1">
                <a:solidFill>
                  <a:schemeClr val="bg1"/>
                </a:solidFill>
              </a:rPr>
              <a:t>Beams</a:t>
            </a:r>
            <a:r>
              <a:rPr lang="es-ES">
                <a:solidFill>
                  <a:schemeClr val="bg1"/>
                </a:solidFill>
              </a:rPr>
              <a:t> @ 500– 1000 A  </a:t>
            </a:r>
            <a:r>
              <a:rPr lang="es-ES" err="1">
                <a:solidFill>
                  <a:schemeClr val="bg1"/>
                </a:solidFill>
              </a:rPr>
              <a:t>MeV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12" name="Line 4">
            <a:extLst>
              <a:ext uri="{FF2B5EF4-FFF2-40B4-BE49-F238E27FC236}">
                <a16:creationId xmlns:a16="http://schemas.microsoft.com/office/drawing/2014/main" id="{C8405AB1-20AE-7883-7D23-09F7420D26C1}"/>
              </a:ext>
            </a:extLst>
          </p:cNvPr>
          <p:cNvSpPr/>
          <p:nvPr/>
        </p:nvSpPr>
        <p:spPr>
          <a:xfrm flipV="1">
            <a:off x="1360317" y="5221041"/>
            <a:ext cx="1628819" cy="794895"/>
          </a:xfrm>
          <a:prstGeom prst="line">
            <a:avLst/>
          </a:prstGeom>
          <a:ln w="50760">
            <a:solidFill>
              <a:srgbClr val="FF4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23F68CB4-6673-3E8A-69A0-F9B7AD1A067D}"/>
              </a:ext>
            </a:extLst>
          </p:cNvPr>
          <p:cNvSpPr/>
          <p:nvPr/>
        </p:nvSpPr>
        <p:spPr>
          <a:xfrm rot="19995915">
            <a:off x="215645" y="5268789"/>
            <a:ext cx="1430810" cy="567889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80" tIns="25380" rIns="25380" bIns="2538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GB" sz="1100" spc="-1">
                <a:solidFill>
                  <a:srgbClr val="FF40FF"/>
                </a:solidFill>
                <a:latin typeface="Arial"/>
                <a:ea typeface="Arial"/>
              </a:rPr>
              <a:t>beam from SIS18/FRS</a:t>
            </a:r>
            <a:endParaRPr lang="en-GB" sz="1100" spc="-1">
              <a:latin typeface="Arial"/>
            </a:endParaRPr>
          </a:p>
        </p:txBody>
      </p:sp>
      <p:sp>
        <p:nvSpPr>
          <p:cNvPr id="14" name="Line 5">
            <a:extLst>
              <a:ext uri="{FF2B5EF4-FFF2-40B4-BE49-F238E27FC236}">
                <a16:creationId xmlns:a16="http://schemas.microsoft.com/office/drawing/2014/main" id="{E15C7350-4745-A434-ECF8-9C13748CBFBE}"/>
              </a:ext>
            </a:extLst>
          </p:cNvPr>
          <p:cNvSpPr/>
          <p:nvPr/>
        </p:nvSpPr>
        <p:spPr>
          <a:xfrm flipV="1">
            <a:off x="3670300" y="2092148"/>
            <a:ext cx="4597690" cy="2606510"/>
          </a:xfrm>
          <a:prstGeom prst="line">
            <a:avLst/>
          </a:prstGeom>
          <a:ln w="50760">
            <a:solidFill>
              <a:srgbClr val="0433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" name="CustomShape 6">
            <a:extLst>
              <a:ext uri="{FF2B5EF4-FFF2-40B4-BE49-F238E27FC236}">
                <a16:creationId xmlns:a16="http://schemas.microsoft.com/office/drawing/2014/main" id="{382E27F3-60F7-F364-EB86-692AB09A7624}"/>
              </a:ext>
            </a:extLst>
          </p:cNvPr>
          <p:cNvSpPr/>
          <p:nvPr/>
        </p:nvSpPr>
        <p:spPr>
          <a:xfrm rot="20862882">
            <a:off x="3498823" y="3126285"/>
            <a:ext cx="5621087" cy="100682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21600"/>
                </a:moveTo>
                <a:lnTo>
                  <a:pt x="3195" y="14243"/>
                </a:lnTo>
                <a:cubicBezTo>
                  <a:pt x="3639" y="13386"/>
                  <a:pt x="4088" y="12656"/>
                  <a:pt x="4540" y="12052"/>
                </a:cubicBezTo>
                <a:cubicBezTo>
                  <a:pt x="5019" y="11414"/>
                  <a:pt x="5500" y="10919"/>
                  <a:pt x="5985" y="10568"/>
                </a:cubicBezTo>
                <a:lnTo>
                  <a:pt x="21600" y="0"/>
                </a:lnTo>
              </a:path>
            </a:pathLst>
          </a:custGeom>
          <a:noFill/>
          <a:ln w="50760">
            <a:solidFill>
              <a:srgbClr val="FF40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CustomShape 7">
            <a:extLst>
              <a:ext uri="{FF2B5EF4-FFF2-40B4-BE49-F238E27FC236}">
                <a16:creationId xmlns:a16="http://schemas.microsoft.com/office/drawing/2014/main" id="{A315C01A-D653-6946-541B-558D75C9FB2B}"/>
              </a:ext>
            </a:extLst>
          </p:cNvPr>
          <p:cNvSpPr/>
          <p:nvPr/>
        </p:nvSpPr>
        <p:spPr>
          <a:xfrm rot="20786091">
            <a:off x="3641149" y="3599299"/>
            <a:ext cx="4589840" cy="569021"/>
          </a:xfrm>
          <a:custGeom>
            <a:avLst/>
            <a:gdLst/>
            <a:ahLst/>
            <a:cxnLst/>
            <a:rect l="l" t="t" r="r" b="b"/>
            <a:pathLst>
              <a:path w="21600" h="21257">
                <a:moveTo>
                  <a:pt x="0" y="16366"/>
                </a:moveTo>
                <a:lnTo>
                  <a:pt x="3921" y="4912"/>
                </a:lnTo>
                <a:cubicBezTo>
                  <a:pt x="4670" y="2756"/>
                  <a:pt x="5431" y="1304"/>
                  <a:pt x="6198" y="567"/>
                </a:cubicBezTo>
                <a:cubicBezTo>
                  <a:pt x="7145" y="-343"/>
                  <a:pt x="8098" y="-158"/>
                  <a:pt x="9042" y="1121"/>
                </a:cubicBezTo>
                <a:lnTo>
                  <a:pt x="21600" y="21257"/>
                </a:lnTo>
              </a:path>
            </a:pathLst>
          </a:custGeom>
          <a:noFill/>
          <a:ln w="50760">
            <a:solidFill>
              <a:srgbClr val="FF2600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CustomShape 10">
            <a:extLst>
              <a:ext uri="{FF2B5EF4-FFF2-40B4-BE49-F238E27FC236}">
                <a16:creationId xmlns:a16="http://schemas.microsoft.com/office/drawing/2014/main" id="{76EFE95E-9A35-0DA5-E957-25269F96C553}"/>
              </a:ext>
            </a:extLst>
          </p:cNvPr>
          <p:cNvSpPr/>
          <p:nvPr/>
        </p:nvSpPr>
        <p:spPr>
          <a:xfrm rot="20149468">
            <a:off x="7443227" y="1892335"/>
            <a:ext cx="638416" cy="22752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80" tIns="25380" rIns="25380" bIns="2538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GB" sz="1000" spc="-1">
                <a:solidFill>
                  <a:srgbClr val="0433FF"/>
                </a:solidFill>
                <a:latin typeface="Arial"/>
                <a:ea typeface="Arial"/>
              </a:rPr>
              <a:t>neutrons</a:t>
            </a:r>
            <a:endParaRPr lang="en-GB" sz="1000" spc="-1">
              <a:latin typeface="Arial"/>
            </a:endParaRPr>
          </a:p>
        </p:txBody>
      </p:sp>
      <p:sp>
        <p:nvSpPr>
          <p:cNvPr id="18" name="CustomShape 11">
            <a:extLst>
              <a:ext uri="{FF2B5EF4-FFF2-40B4-BE49-F238E27FC236}">
                <a16:creationId xmlns:a16="http://schemas.microsoft.com/office/drawing/2014/main" id="{2CA14201-272D-6EB4-BC9F-E767AD327D64}"/>
              </a:ext>
            </a:extLst>
          </p:cNvPr>
          <p:cNvSpPr/>
          <p:nvPr/>
        </p:nvSpPr>
        <p:spPr>
          <a:xfrm rot="21413256">
            <a:off x="8187264" y="3536884"/>
            <a:ext cx="533558" cy="16633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80" tIns="25380" rIns="25380" bIns="2538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GB" sz="1000" spc="-1">
                <a:solidFill>
                  <a:srgbClr val="FF2600"/>
                </a:solidFill>
                <a:latin typeface="Arial"/>
                <a:ea typeface="Arial"/>
              </a:rPr>
              <a:t>protons</a:t>
            </a:r>
            <a:endParaRPr lang="en-GB" sz="1000" spc="-1">
              <a:latin typeface="Arial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D1D7748-8B31-F535-385D-98D4995919A1}"/>
              </a:ext>
            </a:extLst>
          </p:cNvPr>
          <p:cNvSpPr txBox="1"/>
          <p:nvPr/>
        </p:nvSpPr>
        <p:spPr>
          <a:xfrm>
            <a:off x="2450938" y="5640576"/>
            <a:ext cx="7003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es-ES" sz="1800" b="1" spc="-1" dirty="0" err="1">
                <a:solidFill>
                  <a:srgbClr val="000000"/>
                </a:solidFill>
                <a:latin typeface="Arial"/>
                <a:ea typeface="Arial"/>
              </a:rPr>
              <a:t>Moving</a:t>
            </a:r>
            <a:r>
              <a:rPr lang="es-ES" sz="1800" b="1" spc="-1" dirty="0">
                <a:solidFill>
                  <a:srgbClr val="000000"/>
                </a:solidFill>
                <a:latin typeface="Arial"/>
                <a:ea typeface="Arial"/>
              </a:rPr>
              <a:t> date </a:t>
            </a:r>
            <a:r>
              <a:rPr lang="es-ES" sz="1800" b="1" spc="-1" dirty="0" err="1">
                <a:solidFill>
                  <a:srgbClr val="000000"/>
                </a:solidFill>
                <a:latin typeface="Arial"/>
                <a:ea typeface="Arial"/>
              </a:rPr>
              <a:t>to</a:t>
            </a:r>
            <a:r>
              <a:rPr lang="es-ES" sz="1800" b="1" spc="-1" dirty="0">
                <a:solidFill>
                  <a:srgbClr val="000000"/>
                </a:solidFill>
                <a:latin typeface="Arial"/>
                <a:ea typeface="Arial"/>
              </a:rPr>
              <a:t> be </a:t>
            </a:r>
            <a:r>
              <a:rPr lang="es-ES" sz="1800" b="1" spc="-1" dirty="0" err="1">
                <a:solidFill>
                  <a:srgbClr val="000000"/>
                </a:solidFill>
                <a:latin typeface="Arial"/>
                <a:ea typeface="Arial"/>
              </a:rPr>
              <a:t>decided</a:t>
            </a:r>
            <a:r>
              <a:rPr lang="es-ES" sz="1800" b="1" spc="-1" dirty="0">
                <a:solidFill>
                  <a:srgbClr val="000000"/>
                </a:solidFill>
                <a:latin typeface="Arial"/>
                <a:ea typeface="Arial"/>
              </a:rPr>
              <a:t> – Beam time </a:t>
            </a:r>
            <a:r>
              <a:rPr lang="es-ES" sz="1800" b="1" spc="-1" dirty="0" err="1">
                <a:solidFill>
                  <a:srgbClr val="000000"/>
                </a:solidFill>
                <a:latin typeface="Arial"/>
                <a:ea typeface="Arial"/>
              </a:rPr>
              <a:t>retreat</a:t>
            </a:r>
            <a:r>
              <a:rPr lang="es-ES" sz="1800" b="1" spc="-1" dirty="0">
                <a:solidFill>
                  <a:srgbClr val="000000"/>
                </a:solidFill>
                <a:latin typeface="Arial"/>
                <a:ea typeface="Arial"/>
              </a:rPr>
              <a:t> 20240711-12</a:t>
            </a:r>
            <a:endParaRPr lang="en-GB" sz="1800" spc="-1" dirty="0">
              <a:latin typeface="Arial"/>
            </a:endParaRPr>
          </a:p>
        </p:txBody>
      </p:sp>
      <p:sp>
        <p:nvSpPr>
          <p:cNvPr id="23" name="CustomShape 11">
            <a:extLst>
              <a:ext uri="{FF2B5EF4-FFF2-40B4-BE49-F238E27FC236}">
                <a16:creationId xmlns:a16="http://schemas.microsoft.com/office/drawing/2014/main" id="{853B6F80-82A1-32F9-FC3D-F466A5F6EF1E}"/>
              </a:ext>
            </a:extLst>
          </p:cNvPr>
          <p:cNvSpPr/>
          <p:nvPr/>
        </p:nvSpPr>
        <p:spPr>
          <a:xfrm rot="20345305">
            <a:off x="7599994" y="2515304"/>
            <a:ext cx="1095778" cy="209609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5380" tIns="25380" rIns="25380" bIns="25380" anchor="ctr">
            <a:noAutofit/>
          </a:bodyPr>
          <a:lstStyle/>
          <a:p>
            <a:pPr algn="ctr">
              <a:tabLst>
                <a:tab pos="0" algn="l"/>
              </a:tabLst>
            </a:pPr>
            <a:r>
              <a:rPr lang="en-GB" sz="1000" spc="-1">
                <a:solidFill>
                  <a:srgbClr val="FF1ED5"/>
                </a:solidFill>
                <a:latin typeface="Arial"/>
              </a:rPr>
              <a:t>Heavy fragments</a:t>
            </a: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236448A8-3AFC-8AFC-49F9-9AA6832032F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9984321" y="6128157"/>
            <a:ext cx="1022805" cy="678555"/>
          </a:xfrm>
          <a:prstGeom prst="rect">
            <a:avLst/>
          </a:prstGeom>
          <a:ln>
            <a:noFill/>
          </a:ln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81142972-028E-A0DF-0D2E-54EE11B773F3}"/>
              </a:ext>
            </a:extLst>
          </p:cNvPr>
          <p:cNvSpPr txBox="1"/>
          <p:nvPr/>
        </p:nvSpPr>
        <p:spPr>
          <a:xfrm>
            <a:off x="7525980" y="5159231"/>
            <a:ext cx="2413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>
                <a:solidFill>
                  <a:schemeClr val="bg1"/>
                </a:solidFill>
                <a:effectLst/>
                <a:latin typeface="Calibri,sans-serif"/>
              </a:rPr>
              <a:t>© GSI/FAIR, </a:t>
            </a:r>
            <a:r>
              <a:rPr lang="es-ES" sz="1800" err="1">
                <a:solidFill>
                  <a:schemeClr val="bg1"/>
                </a:solidFill>
                <a:effectLst/>
                <a:latin typeface="Calibri,sans-serif"/>
              </a:rPr>
              <a:t>Zeitrausch</a:t>
            </a:r>
            <a:endParaRPr lang="es-ES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CE08403-DBE3-A4CB-7004-461DAD796C56}"/>
              </a:ext>
            </a:extLst>
          </p:cNvPr>
          <p:cNvSpPr txBox="1"/>
          <p:nvPr/>
        </p:nvSpPr>
        <p:spPr>
          <a:xfrm>
            <a:off x="367722" y="4556828"/>
            <a:ext cx="12192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C000"/>
                </a:solidFill>
              </a:rPr>
              <a:t>Tracking</a:t>
            </a:r>
            <a:r>
              <a:rPr lang="es-ES"/>
              <a:t> </a:t>
            </a:r>
            <a:r>
              <a:rPr lang="es-ES" err="1">
                <a:solidFill>
                  <a:srgbClr val="FFC000"/>
                </a:solidFill>
              </a:rPr>
              <a:t>detectors</a:t>
            </a:r>
            <a:endParaRPr lang="es-ES">
              <a:solidFill>
                <a:srgbClr val="FFC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B73CC1-E5EA-C43C-AE43-8E94D8AEA09E}"/>
              </a:ext>
            </a:extLst>
          </p:cNvPr>
          <p:cNvSpPr txBox="1"/>
          <p:nvPr/>
        </p:nvSpPr>
        <p:spPr>
          <a:xfrm>
            <a:off x="1415297" y="3338108"/>
            <a:ext cx="2223139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C000"/>
                </a:solidFill>
              </a:rPr>
              <a:t>Target + Si-</a:t>
            </a:r>
            <a:r>
              <a:rPr lang="es-ES" err="1">
                <a:solidFill>
                  <a:srgbClr val="FFC000"/>
                </a:solidFill>
              </a:rPr>
              <a:t>Tracker</a:t>
            </a:r>
            <a:r>
              <a:rPr lang="es-ES">
                <a:solidFill>
                  <a:srgbClr val="FFC000"/>
                </a:solidFill>
              </a:rPr>
              <a:t> + CALIFA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AA40A1C-0164-F523-1993-51305E163873}"/>
              </a:ext>
            </a:extLst>
          </p:cNvPr>
          <p:cNvSpPr txBox="1"/>
          <p:nvPr/>
        </p:nvSpPr>
        <p:spPr>
          <a:xfrm>
            <a:off x="5170005" y="4155994"/>
            <a:ext cx="92599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C000"/>
                </a:solidFill>
              </a:rPr>
              <a:t>GLAD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C4F48A9-9775-563E-0EAC-2ADBFA825A02}"/>
              </a:ext>
            </a:extLst>
          </p:cNvPr>
          <p:cNvSpPr txBox="1"/>
          <p:nvPr/>
        </p:nvSpPr>
        <p:spPr>
          <a:xfrm>
            <a:off x="7115005" y="3462320"/>
            <a:ext cx="12192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C000"/>
                </a:solidFill>
              </a:rPr>
              <a:t>Tracking</a:t>
            </a:r>
            <a:r>
              <a:rPr lang="es-ES"/>
              <a:t> </a:t>
            </a:r>
            <a:r>
              <a:rPr lang="es-ES" err="1">
                <a:solidFill>
                  <a:srgbClr val="FFC000"/>
                </a:solidFill>
              </a:rPr>
              <a:t>detectors</a:t>
            </a:r>
            <a:endParaRPr lang="es-ES">
              <a:solidFill>
                <a:srgbClr val="FFC000"/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81C391E-B0F8-F210-C60A-912EDE8D16BF}"/>
              </a:ext>
            </a:extLst>
          </p:cNvPr>
          <p:cNvSpPr txBox="1"/>
          <p:nvPr/>
        </p:nvSpPr>
        <p:spPr>
          <a:xfrm>
            <a:off x="8566667" y="2608283"/>
            <a:ext cx="1219200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>
                <a:solidFill>
                  <a:srgbClr val="FFC000"/>
                </a:solidFill>
              </a:rPr>
              <a:t>Tracking</a:t>
            </a:r>
            <a:r>
              <a:rPr lang="es-ES"/>
              <a:t> </a:t>
            </a:r>
            <a:r>
              <a:rPr lang="es-ES" err="1">
                <a:solidFill>
                  <a:srgbClr val="FFC000"/>
                </a:solidFill>
              </a:rPr>
              <a:t>detectors</a:t>
            </a:r>
            <a:endParaRPr lang="es-ES">
              <a:solidFill>
                <a:srgbClr val="FFC000"/>
              </a:solidFill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F3EDF67-C1AA-EDB0-C809-24B7C4EA5C18}"/>
              </a:ext>
            </a:extLst>
          </p:cNvPr>
          <p:cNvSpPr txBox="1"/>
          <p:nvPr/>
        </p:nvSpPr>
        <p:spPr>
          <a:xfrm>
            <a:off x="8406331" y="1302411"/>
            <a:ext cx="12192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err="1">
                <a:solidFill>
                  <a:srgbClr val="FFC000"/>
                </a:solidFill>
              </a:rPr>
              <a:t>NeuLAND</a:t>
            </a:r>
            <a:endParaRPr lang="es-ES">
              <a:solidFill>
                <a:srgbClr val="FFC000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F9A9C14-6AB3-404D-822C-ACB37E3E0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8404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852D6-F3D6-42D9-A2D0-8254C76C6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Thanks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70E3CA-B9EA-42FB-915E-99CD4DE68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685" y="1265155"/>
            <a:ext cx="8721435" cy="6712654"/>
          </a:xfrm>
        </p:spPr>
        <p:txBody>
          <a:bodyPr>
            <a:normAutofit/>
          </a:bodyPr>
          <a:lstStyle/>
          <a:p>
            <a:r>
              <a:rPr lang="de-DE" dirty="0"/>
              <a:t>Super-FRS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group</a:t>
            </a:r>
            <a:r>
              <a:rPr lang="de-DE" dirty="0"/>
              <a:t> and                 </a:t>
            </a:r>
          </a:p>
          <a:p>
            <a:pPr marL="0" indent="0">
              <a:buNone/>
            </a:pPr>
            <a:r>
              <a:rPr lang="de-DE" dirty="0"/>
              <a:t>								                         www.gsi.de/superfrs     </a:t>
            </a:r>
          </a:p>
          <a:p>
            <a:pPr marL="0" indent="0">
              <a:buNone/>
            </a:pPr>
            <a:r>
              <a:rPr lang="de-DE" dirty="0"/>
              <a:t>                 </a:t>
            </a:r>
          </a:p>
          <a:p>
            <a:pPr marL="0" indent="0">
              <a:buNone/>
            </a:pPr>
            <a:r>
              <a:rPr lang="de-DE" dirty="0"/>
              <a:t>		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											   www.gsi.de/r3b</a:t>
            </a:r>
            <a:br>
              <a:rPr lang="de-DE" dirty="0"/>
            </a:br>
            <a:r>
              <a:rPr lang="de-DE" dirty="0"/>
              <a:t>												   www.r3b-nustar.de</a:t>
            </a:r>
          </a:p>
          <a:p>
            <a:pPr marL="0" indent="0">
              <a:buNone/>
            </a:pPr>
            <a:r>
              <a:rPr lang="de-DE" dirty="0"/>
              <a:t>												 </a:t>
            </a:r>
            <a:r>
              <a:rPr lang="de-DE" dirty="0" err="1"/>
              <a:t>collaboration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B81EB01-8631-465A-8931-F30D44256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E670467-8DA7-4E37-98DB-E01ECFF3A9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386311" y="5489559"/>
            <a:ext cx="1350198" cy="1007638"/>
          </a:xfrm>
          <a:prstGeom prst="rect">
            <a:avLst/>
          </a:prstGeom>
          <a:ln>
            <a:noFill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170850B-1AFA-4FDE-9DA2-AB56D1B7D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191" y="3767267"/>
            <a:ext cx="3617843" cy="27133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2CCD7E-1897-49D7-B0A2-8C10843E0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190" y="1880943"/>
            <a:ext cx="52006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93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4B1E4-E374-416A-AE85-D052FBC81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16F8D9-BBC8-4700-ACBF-FE393808A5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A337E3C-1B00-4B69-947D-F4FEEB8E10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994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>
            <a:extLst>
              <a:ext uri="{FF2B5EF4-FFF2-40B4-BE49-F238E27FC236}">
                <a16:creationId xmlns:a16="http://schemas.microsoft.com/office/drawing/2014/main" id="{B1200BF7-42EA-42E1-A7AA-E61F4843F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93" y="4608633"/>
            <a:ext cx="8211834" cy="193827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4CC5BF3-4059-43A3-9730-339D3DE7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FAIR </a:t>
            </a:r>
            <a:r>
              <a:rPr lang="de-DE" dirty="0" err="1"/>
              <a:t>beams</a:t>
            </a:r>
            <a:r>
              <a:rPr lang="de-DE" dirty="0"/>
              <a:t>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intensities</a:t>
            </a:r>
            <a:r>
              <a:rPr lang="de-DE" dirty="0"/>
              <a:t>)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57DCEE-53D0-4524-B447-EC0F62C2D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595" y="1278410"/>
            <a:ext cx="9370784" cy="4903585"/>
          </a:xfrm>
        </p:spPr>
        <p:txBody>
          <a:bodyPr/>
          <a:lstStyle/>
          <a:p>
            <a:r>
              <a:rPr lang="de-DE" dirty="0"/>
              <a:t>Up </a:t>
            </a:r>
            <a:r>
              <a:rPr lang="de-DE" dirty="0" err="1"/>
              <a:t>to</a:t>
            </a:r>
            <a:r>
              <a:rPr lang="de-DE" dirty="0"/>
              <a:t> 20Tm beam </a:t>
            </a:r>
            <a:r>
              <a:rPr lang="de-DE" dirty="0" err="1"/>
              <a:t>rigdity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</a:t>
            </a:r>
            <a:r>
              <a:rPr lang="de-DE" dirty="0"/>
              <a:t> high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coulomb</a:t>
            </a:r>
            <a:r>
              <a:rPr lang="de-DE" dirty="0"/>
              <a:t> </a:t>
            </a:r>
            <a:r>
              <a:rPr lang="de-DE" dirty="0" err="1"/>
              <a:t>excitation</a:t>
            </a:r>
            <a:endParaRPr lang="de-DE" dirty="0"/>
          </a:p>
          <a:p>
            <a:endParaRPr lang="de-DE" dirty="0"/>
          </a:p>
          <a:p>
            <a:pPr marL="3657600" lvl="8" indent="0">
              <a:buNone/>
            </a:pPr>
            <a:r>
              <a:rPr lang="de-DE" dirty="0"/>
              <a:t>                                </a:t>
            </a:r>
            <a:endParaRPr lang="de-DE" dirty="0">
              <a:sym typeface="Wingdings" panose="05000000000000000000" pitchFamily="2" charset="2"/>
            </a:endParaRPr>
          </a:p>
          <a:p>
            <a:pPr marL="3657600" lvl="8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4832277-285B-4A08-9DE5-AC9A39350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775575-6CFC-4B4D-8086-DC0876300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202" y="2351492"/>
            <a:ext cx="2664296" cy="192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feil nach rechts 8">
            <a:extLst>
              <a:ext uri="{FF2B5EF4-FFF2-40B4-BE49-F238E27FC236}">
                <a16:creationId xmlns:a16="http://schemas.microsoft.com/office/drawing/2014/main" id="{6D3FD0F9-F011-4625-B519-FC4C01ADA315}"/>
              </a:ext>
            </a:extLst>
          </p:cNvPr>
          <p:cNvSpPr/>
          <p:nvPr/>
        </p:nvSpPr>
        <p:spPr>
          <a:xfrm>
            <a:off x="4724810" y="2739110"/>
            <a:ext cx="648072" cy="792088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400"/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80BBCDDF-BA67-4121-A6B5-06E3DB34EA89}"/>
              </a:ext>
            </a:extLst>
          </p:cNvPr>
          <p:cNvSpPr txBox="1"/>
          <p:nvPr/>
        </p:nvSpPr>
        <p:spPr>
          <a:xfrm>
            <a:off x="3169370" y="3605901"/>
            <a:ext cx="1066318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b="1" dirty="0">
                <a:solidFill>
                  <a:srgbClr val="C00000"/>
                </a:solidFill>
              </a:rPr>
              <a:t>@ 240 A </a:t>
            </a:r>
            <a:r>
              <a:rPr lang="de-DE" sz="1100" b="1" dirty="0" err="1">
                <a:solidFill>
                  <a:srgbClr val="C00000"/>
                </a:solidFill>
              </a:rPr>
              <a:t>MeV</a:t>
            </a:r>
            <a:endParaRPr lang="de-DE" sz="1100" b="1" dirty="0">
              <a:solidFill>
                <a:srgbClr val="C00000"/>
              </a:solidFill>
            </a:endParaRPr>
          </a:p>
        </p:txBody>
      </p:sp>
      <p:grpSp>
        <p:nvGrpSpPr>
          <p:cNvPr id="10" name="Gruppieren 10">
            <a:extLst>
              <a:ext uri="{FF2B5EF4-FFF2-40B4-BE49-F238E27FC236}">
                <a16:creationId xmlns:a16="http://schemas.microsoft.com/office/drawing/2014/main" id="{883AF42F-1AC0-4EE7-8D99-A9A4A6053035}"/>
              </a:ext>
            </a:extLst>
          </p:cNvPr>
          <p:cNvGrpSpPr/>
          <p:nvPr/>
        </p:nvGrpSpPr>
        <p:grpSpPr>
          <a:xfrm>
            <a:off x="5619985" y="2270022"/>
            <a:ext cx="2566832" cy="2016224"/>
            <a:chOff x="4716016" y="1772816"/>
            <a:chExt cx="2566832" cy="2016224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C153056A-332D-4C78-B92D-ACA1A19D5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845370"/>
              <a:ext cx="2566832" cy="1943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Gerade Verbindung 12">
              <a:extLst>
                <a:ext uri="{FF2B5EF4-FFF2-40B4-BE49-F238E27FC236}">
                  <a16:creationId xmlns:a16="http://schemas.microsoft.com/office/drawing/2014/main" id="{FA5D4408-270A-464C-874D-37B275F04F8C}"/>
                </a:ext>
              </a:extLst>
            </p:cNvPr>
            <p:cNvCxnSpPr/>
            <p:nvPr/>
          </p:nvCxnSpPr>
          <p:spPr>
            <a:xfrm>
              <a:off x="5190104" y="1845370"/>
              <a:ext cx="1984694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hteck 13">
              <a:extLst>
                <a:ext uri="{FF2B5EF4-FFF2-40B4-BE49-F238E27FC236}">
                  <a16:creationId xmlns:a16="http://schemas.microsoft.com/office/drawing/2014/main" id="{540F9A2E-23A8-45C0-BE08-2B7EB76985F5}"/>
                </a:ext>
              </a:extLst>
            </p:cNvPr>
            <p:cNvSpPr/>
            <p:nvPr/>
          </p:nvSpPr>
          <p:spPr>
            <a:xfrm>
              <a:off x="5046088" y="1772816"/>
              <a:ext cx="180020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de-DE" sz="1400"/>
            </a:p>
          </p:txBody>
        </p:sp>
      </p:grpSp>
      <p:sp>
        <p:nvSpPr>
          <p:cNvPr id="14" name="Textfeld 14">
            <a:extLst>
              <a:ext uri="{FF2B5EF4-FFF2-40B4-BE49-F238E27FC236}">
                <a16:creationId xmlns:a16="http://schemas.microsoft.com/office/drawing/2014/main" id="{2634E17B-D1A8-4C04-962E-B8137353705E}"/>
              </a:ext>
            </a:extLst>
          </p:cNvPr>
          <p:cNvSpPr txBox="1"/>
          <p:nvPr/>
        </p:nvSpPr>
        <p:spPr>
          <a:xfrm>
            <a:off x="6322466" y="2749665"/>
            <a:ext cx="1834156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100" b="1" dirty="0">
                <a:solidFill>
                  <a:srgbClr val="C00000"/>
                </a:solidFill>
                <a:sym typeface="Wingdings" panose="05000000000000000000" pitchFamily="2" charset="2"/>
              </a:rPr>
              <a:t> </a:t>
            </a:r>
            <a:r>
              <a:rPr lang="en-US" sz="1100" b="1" dirty="0">
                <a:solidFill>
                  <a:srgbClr val="C00000"/>
                </a:solidFill>
              </a:rPr>
              <a:t>high energy ~1 A </a:t>
            </a:r>
            <a:r>
              <a:rPr lang="en-US" sz="1100" b="1" dirty="0" err="1">
                <a:solidFill>
                  <a:srgbClr val="C00000"/>
                </a:solidFill>
              </a:rPr>
              <a:t>GeV</a:t>
            </a:r>
            <a:endParaRPr lang="en-US" sz="1100" b="1" dirty="0">
              <a:solidFill>
                <a:srgbClr val="C00000"/>
              </a:solidFill>
            </a:endParaRPr>
          </a:p>
        </p:txBody>
      </p:sp>
      <p:sp>
        <p:nvSpPr>
          <p:cNvPr id="15" name="Rechteck 15">
            <a:extLst>
              <a:ext uri="{FF2B5EF4-FFF2-40B4-BE49-F238E27FC236}">
                <a16:creationId xmlns:a16="http://schemas.microsoft.com/office/drawing/2014/main" id="{612D460D-D4FA-4858-B2DC-B759DA5A3B6C}"/>
              </a:ext>
            </a:extLst>
          </p:cNvPr>
          <p:cNvSpPr/>
          <p:nvPr/>
        </p:nvSpPr>
        <p:spPr>
          <a:xfrm>
            <a:off x="6414063" y="2340979"/>
            <a:ext cx="540574" cy="1569620"/>
          </a:xfrm>
          <a:prstGeom prst="rect">
            <a:avLst/>
          </a:prstGeom>
          <a:solidFill>
            <a:srgbClr val="FDBB63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DE" sz="1400"/>
          </a:p>
        </p:txBody>
      </p:sp>
      <p:sp>
        <p:nvSpPr>
          <p:cNvPr id="16" name="Textfeld 16">
            <a:extLst>
              <a:ext uri="{FF2B5EF4-FFF2-40B4-BE49-F238E27FC236}">
                <a16:creationId xmlns:a16="http://schemas.microsoft.com/office/drawing/2014/main" id="{C08C2192-701A-490F-AB31-621463331A44}"/>
              </a:ext>
            </a:extLst>
          </p:cNvPr>
          <p:cNvSpPr txBox="1"/>
          <p:nvPr/>
        </p:nvSpPr>
        <p:spPr>
          <a:xfrm>
            <a:off x="8297977" y="3311676"/>
            <a:ext cx="176041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rgbClr val="000000"/>
                </a:solidFill>
              </a:rPr>
              <a:t>S. </a:t>
            </a:r>
            <a:r>
              <a:rPr lang="de-DE" sz="1200" dirty="0" err="1">
                <a:solidFill>
                  <a:srgbClr val="000000"/>
                </a:solidFill>
              </a:rPr>
              <a:t>Bacca</a:t>
            </a:r>
            <a:r>
              <a:rPr lang="de-DE" sz="1200" dirty="0">
                <a:solidFill>
                  <a:srgbClr val="000000"/>
                </a:solidFill>
              </a:rPr>
              <a:t> et al.</a:t>
            </a:r>
          </a:p>
          <a:p>
            <a:pPr algn="l"/>
            <a:r>
              <a:rPr lang="de-DE" sz="1200" dirty="0">
                <a:solidFill>
                  <a:srgbClr val="000000"/>
                </a:solidFill>
              </a:rPr>
              <a:t>PRL </a:t>
            </a:r>
            <a:r>
              <a:rPr lang="de-DE" sz="1200" b="1" dirty="0">
                <a:solidFill>
                  <a:srgbClr val="000000"/>
                </a:solidFill>
              </a:rPr>
              <a:t>89</a:t>
            </a:r>
            <a:r>
              <a:rPr lang="de-DE" sz="1200" dirty="0">
                <a:solidFill>
                  <a:srgbClr val="000000"/>
                </a:solidFill>
              </a:rPr>
              <a:t> (2002) 052502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>
                <a:solidFill>
                  <a:srgbClr val="000000"/>
                </a:solidFill>
              </a:rPr>
              <a:t>PRC </a:t>
            </a:r>
            <a:r>
              <a:rPr lang="de-DE" sz="1200" b="1" dirty="0">
                <a:solidFill>
                  <a:srgbClr val="000000"/>
                </a:solidFill>
              </a:rPr>
              <a:t>69</a:t>
            </a:r>
            <a:r>
              <a:rPr lang="de-DE" sz="1200" dirty="0">
                <a:solidFill>
                  <a:srgbClr val="000000"/>
                </a:solidFill>
              </a:rPr>
              <a:t> (2004) 057001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D5DCAF0C-8199-4599-80A8-3DA6B420A0F1}"/>
              </a:ext>
            </a:extLst>
          </p:cNvPr>
          <p:cNvSpPr txBox="1"/>
          <p:nvPr/>
        </p:nvSpPr>
        <p:spPr>
          <a:xfrm>
            <a:off x="2029786" y="182827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GSI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D92155E7-F9AD-4673-BC64-29D853B9237A}"/>
              </a:ext>
            </a:extLst>
          </p:cNvPr>
          <p:cNvSpPr txBox="1"/>
          <p:nvPr/>
        </p:nvSpPr>
        <p:spPr>
          <a:xfrm>
            <a:off x="5984372" y="1892555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FAIR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AA3FCA3-29D1-454D-8DE2-E3412B7F6A1E}"/>
              </a:ext>
            </a:extLst>
          </p:cNvPr>
          <p:cNvSpPr txBox="1"/>
          <p:nvPr/>
        </p:nvSpPr>
        <p:spPr>
          <a:xfrm rot="16200000">
            <a:off x="811268" y="5128740"/>
            <a:ext cx="1172116" cy="92333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endParaRPr lang="de-DE" dirty="0"/>
          </a:p>
          <a:p>
            <a:pPr algn="l"/>
            <a:r>
              <a:rPr lang="de-DE" dirty="0" err="1"/>
              <a:t>d</a:t>
            </a:r>
            <a:r>
              <a:rPr lang="de-DE" dirty="0" err="1">
                <a:latin typeface="Symbol" panose="05050102010706020507" pitchFamily="18" charset="2"/>
              </a:rPr>
              <a:t>s</a:t>
            </a:r>
            <a:r>
              <a:rPr lang="de-DE" dirty="0"/>
              <a:t>/</a:t>
            </a:r>
            <a:r>
              <a:rPr lang="de-DE" dirty="0" err="1"/>
              <a:t>E</a:t>
            </a:r>
            <a:r>
              <a:rPr lang="de-DE" baseline="-25000" dirty="0" err="1"/>
              <a:t>fnn</a:t>
            </a:r>
            <a:endParaRPr lang="de-DE" baseline="-25000" dirty="0"/>
          </a:p>
          <a:p>
            <a:pPr algn="l"/>
            <a:r>
              <a:rPr lang="de-DE" dirty="0"/>
              <a:t>[</a:t>
            </a:r>
            <a:r>
              <a:rPr lang="de-DE" dirty="0" err="1"/>
              <a:t>mb</a:t>
            </a:r>
            <a:r>
              <a:rPr lang="de-DE" dirty="0"/>
              <a:t>/</a:t>
            </a:r>
            <a:r>
              <a:rPr lang="de-DE" dirty="0" err="1"/>
              <a:t>MeV</a:t>
            </a:r>
            <a:r>
              <a:rPr lang="de-DE" dirty="0"/>
              <a:t>]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B688258A-A16A-4781-95C7-7EB79FD0A97B}"/>
              </a:ext>
            </a:extLst>
          </p:cNvPr>
          <p:cNvCxnSpPr/>
          <p:nvPr/>
        </p:nvCxnSpPr>
        <p:spPr>
          <a:xfrm>
            <a:off x="4235688" y="4796162"/>
            <a:ext cx="0" cy="1518353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684511AA-C262-4C7C-B96B-CDBA8FCFC2E6}"/>
              </a:ext>
            </a:extLst>
          </p:cNvPr>
          <p:cNvSpPr txBox="1"/>
          <p:nvPr/>
        </p:nvSpPr>
        <p:spPr>
          <a:xfrm>
            <a:off x="6120755" y="4916562"/>
            <a:ext cx="2406428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Thesis: </a:t>
            </a:r>
          </a:p>
          <a:p>
            <a:pPr algn="l"/>
            <a:r>
              <a:rPr lang="de-DE" b="1" dirty="0">
                <a:solidFill>
                  <a:srgbClr val="002060"/>
                </a:solidFill>
              </a:rPr>
              <a:t>C. Lehr </a:t>
            </a:r>
            <a:r>
              <a:rPr lang="de-DE" dirty="0"/>
              <a:t>– D17 (2022)</a:t>
            </a:r>
          </a:p>
          <a:p>
            <a:pPr algn="l"/>
            <a:r>
              <a:rPr lang="de-DE" baseline="30000" dirty="0"/>
              <a:t>6</a:t>
            </a:r>
            <a:r>
              <a:rPr lang="de-DE" dirty="0"/>
              <a:t>He@185 A </a:t>
            </a:r>
            <a:r>
              <a:rPr lang="de-DE" dirty="0" err="1"/>
              <a:t>MeV</a:t>
            </a:r>
            <a:endParaRPr lang="de-DE" dirty="0"/>
          </a:p>
          <a:p>
            <a:pPr algn="l"/>
            <a:r>
              <a:rPr lang="de-DE" dirty="0">
                <a:solidFill>
                  <a:srgbClr val="002060"/>
                </a:solidFill>
                <a:sym typeface="Wingdings" panose="05000000000000000000" pitchFamily="2" charset="2"/>
              </a:rPr>
              <a:t> RIKEN </a:t>
            </a:r>
            <a:r>
              <a:rPr lang="de-DE" dirty="0" err="1">
                <a:solidFill>
                  <a:srgbClr val="002060"/>
                </a:solidFill>
                <a:sym typeface="Wingdings" panose="05000000000000000000" pitchFamily="2" charset="2"/>
              </a:rPr>
              <a:t>campaign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6FC73767-4B82-4843-A5A2-25BDD7D29120}"/>
              </a:ext>
            </a:extLst>
          </p:cNvPr>
          <p:cNvSpPr/>
          <p:nvPr/>
        </p:nvSpPr>
        <p:spPr>
          <a:xfrm>
            <a:off x="6091252" y="6029731"/>
            <a:ext cx="2575661" cy="151926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B680AFB-0BAE-4945-B135-869C0557C497}"/>
              </a:ext>
            </a:extLst>
          </p:cNvPr>
          <p:cNvCxnSpPr>
            <a:cxnSpLocks/>
          </p:cNvCxnSpPr>
          <p:nvPr/>
        </p:nvCxnSpPr>
        <p:spPr>
          <a:xfrm flipH="1">
            <a:off x="6120753" y="3910599"/>
            <a:ext cx="306551" cy="782736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6AA5B694-1216-4B75-B2DF-4C89E44DDEE7}"/>
              </a:ext>
            </a:extLst>
          </p:cNvPr>
          <p:cNvCxnSpPr/>
          <p:nvPr/>
        </p:nvCxnSpPr>
        <p:spPr>
          <a:xfrm>
            <a:off x="6104503" y="4723922"/>
            <a:ext cx="0" cy="1547518"/>
          </a:xfrm>
          <a:prstGeom prst="line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A04028A-FBA1-4B59-8AFD-8418658A8EC2}"/>
              </a:ext>
            </a:extLst>
          </p:cNvPr>
          <p:cNvCxnSpPr>
            <a:cxnSpLocks/>
          </p:cNvCxnSpPr>
          <p:nvPr/>
        </p:nvCxnSpPr>
        <p:spPr>
          <a:xfrm>
            <a:off x="4242315" y="3967900"/>
            <a:ext cx="0" cy="725434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CB6138E7-F309-4F29-A481-EEB9C80AF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629" y="2340979"/>
            <a:ext cx="1138713" cy="1072086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2DDBC6BE-47AD-43EB-B22B-7778699FA42E}"/>
              </a:ext>
            </a:extLst>
          </p:cNvPr>
          <p:cNvSpPr txBox="1"/>
          <p:nvPr/>
        </p:nvSpPr>
        <p:spPr>
          <a:xfrm>
            <a:off x="11072723" y="3363375"/>
            <a:ext cx="631455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>
                <a:solidFill>
                  <a:schemeClr val="bg1">
                    <a:lumMod val="50000"/>
                  </a:schemeClr>
                </a:solidFill>
              </a:rPr>
              <a:t>© ANL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E339270-21AA-4CFD-B252-AC0A4C8A5F36}"/>
              </a:ext>
            </a:extLst>
          </p:cNvPr>
          <p:cNvSpPr/>
          <p:nvPr/>
        </p:nvSpPr>
        <p:spPr>
          <a:xfrm>
            <a:off x="2051539" y="296907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(1998)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FD216C23-52D5-43FA-AB2C-6B2C02196526}"/>
              </a:ext>
            </a:extLst>
          </p:cNvPr>
          <p:cNvSpPr txBox="1"/>
          <p:nvPr/>
        </p:nvSpPr>
        <p:spPr>
          <a:xfrm>
            <a:off x="9409625" y="4700647"/>
            <a:ext cx="2217274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Heavier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!</a:t>
            </a:r>
          </a:p>
          <a:p>
            <a:pPr marL="285750" indent="-285750" algn="l">
              <a:buFontTx/>
              <a:buChar char="-"/>
            </a:pPr>
            <a:r>
              <a:rPr lang="de-DE" dirty="0"/>
              <a:t>clean </a:t>
            </a:r>
            <a:r>
              <a:rPr lang="de-DE" dirty="0" err="1"/>
              <a:t>separation</a:t>
            </a:r>
            <a:endParaRPr lang="de-DE" dirty="0"/>
          </a:p>
          <a:p>
            <a:pPr marL="285750" indent="-285750" algn="l">
              <a:buFontTx/>
              <a:buChar char="-"/>
            </a:pP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states</a:t>
            </a:r>
            <a:endParaRPr lang="de-DE" dirty="0"/>
          </a:p>
        </p:txBody>
      </p:sp>
      <p:pic>
        <p:nvPicPr>
          <p:cNvPr id="35" name="Picture 3">
            <a:extLst>
              <a:ext uri="{FF2B5EF4-FFF2-40B4-BE49-F238E27FC236}">
                <a16:creationId xmlns:a16="http://schemas.microsoft.com/office/drawing/2014/main" id="{D0A8766B-8197-451C-AC91-7FF512863BD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1103784" y="5881908"/>
            <a:ext cx="951364" cy="5999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1794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B188C-3910-47BC-BBF6-71FD08E50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FAIR </a:t>
            </a:r>
            <a:r>
              <a:rPr lang="de-DE" dirty="0" err="1"/>
              <a:t>beams</a:t>
            </a:r>
            <a:r>
              <a:rPr lang="de-DE" dirty="0"/>
              <a:t>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intensities</a:t>
            </a:r>
            <a:r>
              <a:rPr lang="de-DE" dirty="0"/>
              <a:t>) 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BD6DCF4-656F-4D85-B7B5-7A807BDA8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6DC58C-6831-4EE4-9160-EEA6E6E1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887" y="1393063"/>
            <a:ext cx="4640193" cy="474455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7DD0534-06D2-4B92-89C0-F80190D9D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31" y="5519194"/>
            <a:ext cx="3092763" cy="105421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2F9B493-E7AB-4C36-84F4-81F872C20073}"/>
              </a:ext>
            </a:extLst>
          </p:cNvPr>
          <p:cNvSpPr txBox="1"/>
          <p:nvPr/>
        </p:nvSpPr>
        <p:spPr>
          <a:xfrm>
            <a:off x="172279" y="4865318"/>
            <a:ext cx="2261645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400" i="1" dirty="0"/>
              <a:t>Phil. Trans. R. </a:t>
            </a:r>
            <a:r>
              <a:rPr lang="de-DE" sz="1400" i="1" dirty="0" err="1"/>
              <a:t>Soc</a:t>
            </a:r>
            <a:r>
              <a:rPr lang="de-DE" sz="1400" i="1" dirty="0"/>
              <a:t>. </a:t>
            </a:r>
            <a:r>
              <a:rPr lang="de-DE" sz="1400" i="1" dirty="0" err="1"/>
              <a:t>Lond</a:t>
            </a:r>
            <a:r>
              <a:rPr lang="de-DE" sz="1400" i="1" dirty="0"/>
              <a:t>. </a:t>
            </a:r>
          </a:p>
          <a:p>
            <a:r>
              <a:rPr lang="de-DE" sz="1400" dirty="0"/>
              <a:t>A</a:t>
            </a:r>
            <a:r>
              <a:rPr lang="de-DE" sz="1400" b="1" dirty="0"/>
              <a:t>356 </a:t>
            </a:r>
            <a:r>
              <a:rPr lang="de-DE" sz="1400" b="1" dirty="0">
                <a:solidFill>
                  <a:srgbClr val="004D86"/>
                </a:solidFill>
              </a:rPr>
              <a:t>(1998) </a:t>
            </a:r>
            <a:r>
              <a:rPr lang="de-DE" sz="1400" dirty="0"/>
              <a:t>2063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92FF61-8B22-4FFC-9B12-10742C04DAC1}"/>
              </a:ext>
            </a:extLst>
          </p:cNvPr>
          <p:cNvSpPr txBox="1"/>
          <p:nvPr/>
        </p:nvSpPr>
        <p:spPr>
          <a:xfrm>
            <a:off x="6957400" y="4916557"/>
            <a:ext cx="4055919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Not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baseline="30000" dirty="0"/>
              <a:t>11</a:t>
            </a:r>
            <a:r>
              <a:rPr lang="de-DE" dirty="0"/>
              <a:t>Li but also</a:t>
            </a:r>
          </a:p>
          <a:p>
            <a:pPr algn="l"/>
            <a:r>
              <a:rPr lang="de-DE" baseline="30000" dirty="0"/>
              <a:t>3</a:t>
            </a:r>
            <a:r>
              <a:rPr lang="de-DE" baseline="-25000" dirty="0">
                <a:latin typeface="Symbol" panose="05050102010706020507" pitchFamily="18" charset="2"/>
              </a:rPr>
              <a:t>L</a:t>
            </a:r>
            <a:r>
              <a:rPr lang="de-DE" dirty="0"/>
              <a:t>H </a:t>
            </a:r>
            <a:r>
              <a:rPr lang="de-DE" dirty="0" err="1"/>
              <a:t>forms</a:t>
            </a:r>
            <a:r>
              <a:rPr lang="de-DE" dirty="0"/>
              <a:t> </a:t>
            </a:r>
            <a:r>
              <a:rPr lang="de-DE" dirty="0" err="1"/>
              <a:t>presumably</a:t>
            </a:r>
            <a:r>
              <a:rPr lang="de-DE" dirty="0"/>
              <a:t> a </a:t>
            </a:r>
            <a:r>
              <a:rPr lang="de-DE" dirty="0" err="1"/>
              <a:t>halo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!</a:t>
            </a:r>
          </a:p>
          <a:p>
            <a:pPr algn="l"/>
            <a:endParaRPr lang="de-DE" dirty="0"/>
          </a:p>
          <a:p>
            <a:pPr algn="l"/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 1.57 A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GeV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b="1" dirty="0" err="1">
                <a:solidFill>
                  <a:schemeClr val="tx2"/>
                </a:solidFill>
                <a:sym typeface="Wingdings" panose="05000000000000000000" pitchFamily="2" charset="2"/>
              </a:rPr>
              <a:t>threshold</a:t>
            </a:r>
            <a:r>
              <a:rPr lang="de-DE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endParaRPr lang="de-DE" b="1" dirty="0">
              <a:solidFill>
                <a:schemeClr val="tx2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E7A54E1-6EF7-4412-96A2-5E5ACBA18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743" y="1710568"/>
            <a:ext cx="3863832" cy="2340925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D0CFC7B4-1C85-438F-B672-5EB11DB612C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103784" y="5881908"/>
            <a:ext cx="951364" cy="599980"/>
          </a:xfrm>
          <a:prstGeom prst="rect">
            <a:avLst/>
          </a:prstGeom>
          <a:ln>
            <a:noFill/>
          </a:ln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E331E3A-A2D6-4384-8D89-737FD5022F8D}"/>
              </a:ext>
            </a:extLst>
          </p:cNvPr>
          <p:cNvSpPr txBox="1"/>
          <p:nvPr/>
        </p:nvSpPr>
        <p:spPr>
          <a:xfrm>
            <a:off x="6997156" y="6257466"/>
            <a:ext cx="132600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A. Obertelli</a:t>
            </a:r>
          </a:p>
        </p:txBody>
      </p:sp>
      <p:grpSp>
        <p:nvGrpSpPr>
          <p:cNvPr id="11" name="Grupo 5">
            <a:extLst>
              <a:ext uri="{FF2B5EF4-FFF2-40B4-BE49-F238E27FC236}">
                <a16:creationId xmlns:a16="http://schemas.microsoft.com/office/drawing/2014/main" id="{313ED9E3-C26C-47F4-96A4-A3B61573A175}"/>
              </a:ext>
            </a:extLst>
          </p:cNvPr>
          <p:cNvGrpSpPr/>
          <p:nvPr/>
        </p:nvGrpSpPr>
        <p:grpSpPr>
          <a:xfrm>
            <a:off x="10743983" y="3646363"/>
            <a:ext cx="1529259" cy="2113610"/>
            <a:chOff x="10170232" y="3575733"/>
            <a:chExt cx="1510255" cy="2841863"/>
          </a:xfrm>
        </p:grpSpPr>
        <p:grpSp>
          <p:nvGrpSpPr>
            <p:cNvPr id="12" name="Grupo 900">
              <a:extLst>
                <a:ext uri="{FF2B5EF4-FFF2-40B4-BE49-F238E27FC236}">
                  <a16:creationId xmlns:a16="http://schemas.microsoft.com/office/drawing/2014/main" id="{21935F81-EFEB-4812-9436-D1C17474F655}"/>
                </a:ext>
              </a:extLst>
            </p:cNvPr>
            <p:cNvGrpSpPr/>
            <p:nvPr/>
          </p:nvGrpSpPr>
          <p:grpSpPr>
            <a:xfrm rot="16200000">
              <a:off x="9609395" y="4346504"/>
              <a:ext cx="2839675" cy="1302509"/>
              <a:chOff x="8446329" y="4434039"/>
              <a:chExt cx="3466714" cy="1803901"/>
            </a:xfrm>
          </p:grpSpPr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61F8FDC3-7482-417C-8C7B-6DDE995B8B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9277735" y="3602633"/>
                <a:ext cx="1803901" cy="3466714"/>
              </a:xfrm>
              <a:prstGeom prst="rect">
                <a:avLst/>
              </a:prstGeom>
            </p:spPr>
          </p:pic>
          <p:sp>
            <p:nvSpPr>
              <p:cNvPr id="15" name="Rectángulo 898">
                <a:extLst>
                  <a:ext uri="{FF2B5EF4-FFF2-40B4-BE49-F238E27FC236}">
                    <a16:creationId xmlns:a16="http://schemas.microsoft.com/office/drawing/2014/main" id="{E5EF2A8B-E5AF-4025-AC11-9B5260F5E30F}"/>
                  </a:ext>
                </a:extLst>
              </p:cNvPr>
              <p:cNvSpPr/>
              <p:nvPr/>
            </p:nvSpPr>
            <p:spPr>
              <a:xfrm>
                <a:off x="10424439" y="4479239"/>
                <a:ext cx="419322" cy="4232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3" name="Rectángulo 2">
              <a:extLst>
                <a:ext uri="{FF2B5EF4-FFF2-40B4-BE49-F238E27FC236}">
                  <a16:creationId xmlns:a16="http://schemas.microsoft.com/office/drawing/2014/main" id="{4697DCEE-2DD3-4EF4-8830-9428CD749D46}"/>
                </a:ext>
              </a:extLst>
            </p:cNvPr>
            <p:cNvSpPr/>
            <p:nvPr/>
          </p:nvSpPr>
          <p:spPr>
            <a:xfrm>
              <a:off x="10170232" y="3575733"/>
              <a:ext cx="566621" cy="3511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61294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315676-C518-41D6-9C8D-F5E83B78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44FE01-9F01-4C1D-BA5C-8D93CB5F9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3713" y="1273317"/>
            <a:ext cx="8840704" cy="5127481"/>
          </a:xfrm>
        </p:spPr>
        <p:txBody>
          <a:bodyPr>
            <a:normAutofit fontScale="92500"/>
          </a:bodyPr>
          <a:lstStyle/>
          <a:p>
            <a: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 suitable for halo and dripline physics constructed and commissioned within Phase-0 experiments of the R³B experiments, examples presented (Nikhil, Stefanos, …)</a:t>
            </a:r>
          </a:p>
          <a:p>
            <a: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FAIR facility enables exclusively dedicated program especially suited for energetic intense secondary beams </a:t>
            </a:r>
            <a:b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particular also for heavy nuclei (N=126)</a:t>
            </a:r>
          </a:p>
          <a:p>
            <a: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Installation/(commissioning) schedule and scenario for NUSTAR </a:t>
            </a:r>
            <a:r>
              <a:rPr lang="en-US" altLang="de-DE" dirty="0" err="1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experiments@FAIR</a:t>
            </a:r>
            <a: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presented  </a:t>
            </a:r>
            <a:b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de-DE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dedicated</a:t>
            </a:r>
            <a:r>
              <a:rPr lang="en-US" altLang="de-DE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program during ramp up</a:t>
            </a:r>
            <a:br>
              <a:rPr lang="en-US" altLang="de-DE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de-DE" b="1" dirty="0">
              <a:solidFill>
                <a:schemeClr val="tx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de-DE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"If you want to build a ship, don't drum up people to collect wood and don't assign them tasks and work, but rather teach them to long for the endless immensity of the sea." </a:t>
            </a:r>
            <a:br>
              <a:rPr lang="en-US" altLang="de-DE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altLang="de-DE" dirty="0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Antoine de Saint </a:t>
            </a:r>
            <a:r>
              <a:rPr lang="de-DE" altLang="de-DE" dirty="0" err="1">
                <a:solidFill>
                  <a:schemeClr val="accent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Exupéry</a:t>
            </a:r>
            <a:endParaRPr lang="de-DE" altLang="de-DE" dirty="0">
              <a:solidFill>
                <a:schemeClr val="accent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altLang="de-DE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de-DE" altLang="de-DE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altLang="de-DE" sz="1400" dirty="0">
              <a:solidFill>
                <a:schemeClr val="tx1"/>
              </a:solidFill>
            </a:endParaRP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E536F73-ACAA-4A0D-AB03-B2B9C4929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6146" name="Grafik 1" descr="Antoine de Saint Exupery">
            <a:extLst>
              <a:ext uri="{FF2B5EF4-FFF2-40B4-BE49-F238E27FC236}">
                <a16:creationId xmlns:a16="http://schemas.microsoft.com/office/drawing/2014/main" id="{140304D4-2665-47F1-B2C3-055525165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683" y="4876798"/>
            <a:ext cx="1011970" cy="1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Grafik 2">
            <a:extLst>
              <a:ext uri="{FF2B5EF4-FFF2-40B4-BE49-F238E27FC236}">
                <a16:creationId xmlns:a16="http://schemas.microsoft.com/office/drawing/2014/main" id="{3D34A636-CBB9-4522-BE6E-03CC30D04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63" y="4869058"/>
            <a:ext cx="951364" cy="146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F90B35AF-BD84-4BE0-AB2B-5A65D4A1EF4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573695" y="1680963"/>
            <a:ext cx="951364" cy="5999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28543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1212-60EE-53FB-360E-495C0BB3D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6 Flecha derecha">
            <a:extLst>
              <a:ext uri="{FF2B5EF4-FFF2-40B4-BE49-F238E27FC236}">
                <a16:creationId xmlns:a16="http://schemas.microsoft.com/office/drawing/2014/main" id="{CD959159-473A-71E2-4D8E-BF3699342A71}"/>
              </a:ext>
            </a:extLst>
          </p:cNvPr>
          <p:cNvSpPr/>
          <p:nvPr/>
        </p:nvSpPr>
        <p:spPr>
          <a:xfrm>
            <a:off x="362209" y="3176010"/>
            <a:ext cx="10391817" cy="355211"/>
          </a:xfrm>
          <a:prstGeom prst="rightArrow">
            <a:avLst>
              <a:gd name="adj1" fmla="val 35650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5088453-6A73-3351-0BFE-AF54B1EB7E7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954719" y="944776"/>
            <a:ext cx="3608344" cy="2207799"/>
          </a:xfrm>
          <a:prstGeom prst="rect">
            <a:avLst/>
          </a:prstGeom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2A94465-5A08-59B1-D6DC-B0D4492BC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209" y="944776"/>
            <a:ext cx="3363134" cy="220779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CEC3CD5-F9EB-6247-FA1B-40F70B982AC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7792439" y="944776"/>
            <a:ext cx="3335202" cy="2175105"/>
          </a:xfrm>
          <a:prstGeom prst="rect">
            <a:avLst/>
          </a:prstGeom>
          <a:ln>
            <a:noFill/>
          </a:ln>
        </p:spPr>
      </p:pic>
      <p:pic>
        <p:nvPicPr>
          <p:cNvPr id="9" name="17 Imagen">
            <a:extLst>
              <a:ext uri="{FF2B5EF4-FFF2-40B4-BE49-F238E27FC236}">
                <a16:creationId xmlns:a16="http://schemas.microsoft.com/office/drawing/2014/main" id="{04BB4415-60CA-D046-61F3-D9277D8E3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2" y="3601952"/>
            <a:ext cx="3685335" cy="2726045"/>
          </a:xfrm>
          <a:prstGeom prst="rect">
            <a:avLst/>
          </a:prstGeom>
        </p:spPr>
      </p:pic>
      <p:pic>
        <p:nvPicPr>
          <p:cNvPr id="10" name="7 Imagen">
            <a:extLst>
              <a:ext uri="{FF2B5EF4-FFF2-40B4-BE49-F238E27FC236}">
                <a16:creationId xmlns:a16="http://schemas.microsoft.com/office/drawing/2014/main" id="{B2A09BAD-897E-1506-9222-9924E3037ED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4146291" y="3570420"/>
            <a:ext cx="3835340" cy="2726045"/>
          </a:xfrm>
          <a:prstGeom prst="rect">
            <a:avLst/>
          </a:prstGeom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8BD6A14-0EFF-8A83-80EB-11D825E484A0}"/>
              </a:ext>
            </a:extLst>
          </p:cNvPr>
          <p:cNvSpPr txBox="1"/>
          <p:nvPr/>
        </p:nvSpPr>
        <p:spPr>
          <a:xfrm>
            <a:off x="4557165" y="3207540"/>
            <a:ext cx="1538835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2015 - 2020</a:t>
            </a:r>
          </a:p>
        </p:txBody>
      </p:sp>
      <p:pic>
        <p:nvPicPr>
          <p:cNvPr id="13" name="Grafik 8" descr="Grafik 8">
            <a:extLst>
              <a:ext uri="{FF2B5EF4-FFF2-40B4-BE49-F238E27FC236}">
                <a16:creationId xmlns:a16="http://schemas.microsoft.com/office/drawing/2014/main" id="{50C55175-B207-38C9-2084-1503D44D4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8156" y="3542685"/>
            <a:ext cx="3151379" cy="2726046"/>
          </a:xfrm>
          <a:prstGeom prst="rect">
            <a:avLst/>
          </a:prstGeom>
          <a:ln w="12700">
            <a:noFill/>
            <a:miter lim="400000"/>
          </a:ln>
        </p:spPr>
      </p:pic>
      <p:sp>
        <p:nvSpPr>
          <p:cNvPr id="15" name="Subtítulo 12">
            <a:extLst>
              <a:ext uri="{FF2B5EF4-FFF2-40B4-BE49-F238E27FC236}">
                <a16:creationId xmlns:a16="http://schemas.microsoft.com/office/drawing/2014/main" id="{AC6B9885-149D-1C85-2288-64A5976B3A57}"/>
              </a:ext>
            </a:extLst>
          </p:cNvPr>
          <p:cNvSpPr txBox="1">
            <a:spLocks/>
          </p:cNvSpPr>
          <p:nvPr/>
        </p:nvSpPr>
        <p:spPr>
          <a:xfrm>
            <a:off x="343002" y="346163"/>
            <a:ext cx="6389102" cy="586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R</a:t>
            </a:r>
            <a:r>
              <a:rPr lang="es-ES" baseline="30000" dirty="0"/>
              <a:t>3</a:t>
            </a:r>
            <a:r>
              <a:rPr lang="es-ES" dirty="0"/>
              <a:t>B in Cave C @ GSI </a:t>
            </a:r>
            <a:r>
              <a:rPr lang="es-ES" dirty="0">
                <a:sym typeface="Wingdings" panose="05000000000000000000" pitchFamily="2" charset="2"/>
              </a:rPr>
              <a:t> preparing for FAIR </a:t>
            </a:r>
            <a:r>
              <a:rPr lang="es-ES" dirty="0"/>
              <a:t> 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4E234DD8-1966-8790-397D-2697B8D3DB11}"/>
              </a:ext>
            </a:extLst>
          </p:cNvPr>
          <p:cNvCxnSpPr/>
          <p:nvPr/>
        </p:nvCxnSpPr>
        <p:spPr>
          <a:xfrm>
            <a:off x="3158539" y="4303986"/>
            <a:ext cx="26872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>
            <a:extLst>
              <a:ext uri="{FF2B5EF4-FFF2-40B4-BE49-F238E27FC236}">
                <a16:creationId xmlns:a16="http://schemas.microsoft.com/office/drawing/2014/main" id="{DFFF9868-EEC9-DF49-2FEE-51D915D85872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0894657" y="6259890"/>
            <a:ext cx="1022805" cy="678555"/>
          </a:xfrm>
          <a:prstGeom prst="rect">
            <a:avLst/>
          </a:prstGeom>
          <a:ln>
            <a:noFill/>
          </a:ln>
        </p:spPr>
      </p:pic>
      <p:sp>
        <p:nvSpPr>
          <p:cNvPr id="11" name="Line 4">
            <a:extLst>
              <a:ext uri="{FF2B5EF4-FFF2-40B4-BE49-F238E27FC236}">
                <a16:creationId xmlns:a16="http://schemas.microsoft.com/office/drawing/2014/main" id="{74F3760C-FBD7-A770-7B01-A9BF285D31B0}"/>
              </a:ext>
            </a:extLst>
          </p:cNvPr>
          <p:cNvSpPr/>
          <p:nvPr/>
        </p:nvSpPr>
        <p:spPr>
          <a:xfrm flipV="1">
            <a:off x="0" y="764640"/>
            <a:ext cx="10800000" cy="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C70BEC2-ABEB-46A6-8DBA-C84F66124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sp>
        <p:nvSpPr>
          <p:cNvPr id="16" name="CustomShape 3">
            <a:extLst>
              <a:ext uri="{FF2B5EF4-FFF2-40B4-BE49-F238E27FC236}">
                <a16:creationId xmlns:a16="http://schemas.microsoft.com/office/drawing/2014/main" id="{C7AFD63C-D653-4458-BDB8-39E0398E464F}"/>
              </a:ext>
            </a:extLst>
          </p:cNvPr>
          <p:cNvSpPr/>
          <p:nvPr/>
        </p:nvSpPr>
        <p:spPr>
          <a:xfrm>
            <a:off x="9597729" y="6299716"/>
            <a:ext cx="3059824" cy="404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dirty="0">
                <a:solidFill>
                  <a:srgbClr val="5F5F5F"/>
                </a:solidFill>
              </a:rPr>
              <a:t>Lola Cortina</a:t>
            </a:r>
            <a:endParaRPr sz="1600" dirty="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52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DD33E-EE0E-7880-9F60-F15D0EBF5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6 Flecha derecha">
            <a:extLst>
              <a:ext uri="{FF2B5EF4-FFF2-40B4-BE49-F238E27FC236}">
                <a16:creationId xmlns:a16="http://schemas.microsoft.com/office/drawing/2014/main" id="{EC633A3E-8465-B880-39D8-4009092F1719}"/>
              </a:ext>
            </a:extLst>
          </p:cNvPr>
          <p:cNvSpPr/>
          <p:nvPr/>
        </p:nvSpPr>
        <p:spPr>
          <a:xfrm>
            <a:off x="519869" y="3286372"/>
            <a:ext cx="10391817" cy="355211"/>
          </a:xfrm>
          <a:prstGeom prst="rightArrow">
            <a:avLst>
              <a:gd name="adj1" fmla="val 35650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s-E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FF87218-27E2-970B-90C1-D8F1DAFBC304}"/>
              </a:ext>
            </a:extLst>
          </p:cNvPr>
          <p:cNvSpPr txBox="1"/>
          <p:nvPr/>
        </p:nvSpPr>
        <p:spPr>
          <a:xfrm>
            <a:off x="4714825" y="3286370"/>
            <a:ext cx="1371357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s-E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2020 - 2025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875C15-C9E8-F891-E6B8-8D267683E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238" y="986342"/>
            <a:ext cx="3476603" cy="22160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C077B6-70AD-E07A-ED98-46089E799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995" y="911671"/>
            <a:ext cx="3476603" cy="230807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D044FC-27D5-6EAF-9A9C-8D586FA0D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88" y="3771271"/>
            <a:ext cx="3659276" cy="24293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FFEEC72-9112-6301-E45E-3BFA1243B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99" y="1041249"/>
            <a:ext cx="3206379" cy="213063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C9DB20A-7160-83A3-180A-E25851FB1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591" y="3762356"/>
            <a:ext cx="3283168" cy="246237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09A7C78-7B0D-92EE-0A55-C8808BAD0F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6483" y="3772848"/>
            <a:ext cx="3171177" cy="2459517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7796EE9-7D7B-8DE6-3ADB-7BCC95606F3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1015869" y="139943"/>
            <a:ext cx="1022805" cy="678555"/>
          </a:xfrm>
          <a:prstGeom prst="rect">
            <a:avLst/>
          </a:prstGeom>
          <a:ln>
            <a:noFill/>
          </a:ln>
        </p:spPr>
      </p:pic>
      <p:sp>
        <p:nvSpPr>
          <p:cNvPr id="6" name="Line 4">
            <a:extLst>
              <a:ext uri="{FF2B5EF4-FFF2-40B4-BE49-F238E27FC236}">
                <a16:creationId xmlns:a16="http://schemas.microsoft.com/office/drawing/2014/main" id="{7E8C1B31-60EF-E78F-7B18-D7753377614A}"/>
              </a:ext>
            </a:extLst>
          </p:cNvPr>
          <p:cNvSpPr/>
          <p:nvPr/>
        </p:nvSpPr>
        <p:spPr>
          <a:xfrm flipV="1">
            <a:off x="0" y="764640"/>
            <a:ext cx="10800000" cy="0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0D6772B8-EF73-FB9B-2959-A590FC2E82BD}"/>
              </a:ext>
            </a:extLst>
          </p:cNvPr>
          <p:cNvSpPr/>
          <p:nvPr/>
        </p:nvSpPr>
        <p:spPr>
          <a:xfrm>
            <a:off x="9557748" y="6299716"/>
            <a:ext cx="3059824" cy="4046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600" dirty="0">
                <a:solidFill>
                  <a:srgbClr val="5F5F5F"/>
                </a:solidFill>
              </a:rPr>
              <a:t>Lola Cortina</a:t>
            </a:r>
            <a:endParaRPr sz="1600" dirty="0">
              <a:solidFill>
                <a:srgbClr val="5F5F5F"/>
              </a:solidFill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EA64EC3-16F8-464E-B6E5-55710F835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sp>
        <p:nvSpPr>
          <p:cNvPr id="21" name="Subtítulo 12">
            <a:extLst>
              <a:ext uri="{FF2B5EF4-FFF2-40B4-BE49-F238E27FC236}">
                <a16:creationId xmlns:a16="http://schemas.microsoft.com/office/drawing/2014/main" id="{1D90E134-D051-41A8-A647-CBD5FB1BBD7F}"/>
              </a:ext>
            </a:extLst>
          </p:cNvPr>
          <p:cNvSpPr txBox="1">
            <a:spLocks/>
          </p:cNvSpPr>
          <p:nvPr/>
        </p:nvSpPr>
        <p:spPr>
          <a:xfrm>
            <a:off x="343002" y="346163"/>
            <a:ext cx="6389102" cy="58689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/>
              <a:t>R</a:t>
            </a:r>
            <a:r>
              <a:rPr lang="es-ES" baseline="30000" dirty="0"/>
              <a:t>3</a:t>
            </a:r>
            <a:r>
              <a:rPr lang="es-ES" dirty="0"/>
              <a:t>B in Cave C @ GSI </a:t>
            </a:r>
            <a:r>
              <a:rPr lang="es-ES" dirty="0">
                <a:sym typeface="Wingdings" panose="05000000000000000000" pitchFamily="2" charset="2"/>
              </a:rPr>
              <a:t> preparing for FAIR </a:t>
            </a:r>
            <a:r>
              <a:rPr lang="es-ES" dirty="0"/>
              <a:t> 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6B2DF9F0-FEAC-4EF2-883B-1B1952A05C74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0894657" y="6259890"/>
            <a:ext cx="1022805" cy="6785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74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BDE21-4CB0-490D-94F6-999C33E0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610" y="470121"/>
            <a:ext cx="5898722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First </a:t>
            </a:r>
            <a:r>
              <a:rPr lang="de-DE" baseline="30000" dirty="0"/>
              <a:t>12</a:t>
            </a:r>
            <a:r>
              <a:rPr lang="de-DE" dirty="0"/>
              <a:t>C(p,2p) </a:t>
            </a:r>
            <a:r>
              <a:rPr lang="de-DE" dirty="0" err="1"/>
              <a:t>experiment</a:t>
            </a:r>
            <a:r>
              <a:rPr lang="de-DE" dirty="0"/>
              <a:t> @ 400AMeV</a:t>
            </a:r>
            <a:br>
              <a:rPr lang="de-DE" dirty="0"/>
            </a:br>
            <a:r>
              <a:rPr lang="de-DE" dirty="0"/>
              <a:t>- „R³B prototype </a:t>
            </a:r>
            <a:r>
              <a:rPr lang="de-DE" dirty="0" err="1"/>
              <a:t>setup</a:t>
            </a:r>
            <a:r>
              <a:rPr lang="de-DE" dirty="0"/>
              <a:t>“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E93B44-CB55-45E9-A499-E5C3E2E77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48270" y="6576110"/>
            <a:ext cx="4825699" cy="357157"/>
          </a:xfrm>
        </p:spPr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B3789D-5A90-4EC3-8786-D667C63BD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87" y="1310911"/>
            <a:ext cx="4438738" cy="26429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6C85D1-7800-4E0B-A6B9-D1007F9EF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04" y="3922587"/>
            <a:ext cx="5459896" cy="26895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4D7E4D-496D-453E-A32E-71C77A5EF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203" y="1318921"/>
            <a:ext cx="3117694" cy="2642983"/>
          </a:xfrm>
          <a:prstGeom prst="rect">
            <a:avLst/>
          </a:prstGeom>
        </p:spPr>
      </p:pic>
      <p:pic>
        <p:nvPicPr>
          <p:cNvPr id="5" name="Picture 3" descr="SSD-8">
            <a:extLst>
              <a:ext uri="{FF2B5EF4-FFF2-40B4-BE49-F238E27FC236}">
                <a16:creationId xmlns:a16="http://schemas.microsoft.com/office/drawing/2014/main" id="{F675AD28-A7BB-4538-833B-3BC8C1B84D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628" y="3569412"/>
            <a:ext cx="2073673" cy="1511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58E8545-71D0-4BD9-95F6-72B408648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11" y="4784072"/>
            <a:ext cx="3790122" cy="1814935"/>
          </a:xfrm>
          <a:prstGeom prst="rect">
            <a:avLst/>
          </a:prstGeom>
        </p:spPr>
      </p:pic>
      <p:sp>
        <p:nvSpPr>
          <p:cNvPr id="10" name="Fußzeilenplatzhalter 5">
            <a:extLst>
              <a:ext uri="{FF2B5EF4-FFF2-40B4-BE49-F238E27FC236}">
                <a16:creationId xmlns:a16="http://schemas.microsoft.com/office/drawing/2014/main" id="{E69AD920-7B16-42BA-A234-A248CF195DB8}"/>
              </a:ext>
            </a:extLst>
          </p:cNvPr>
          <p:cNvSpPr txBox="1">
            <a:spLocks/>
          </p:cNvSpPr>
          <p:nvPr/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>
                <a:solidFill>
                  <a:prstClr val="black"/>
                </a:solidFill>
              </a:rPr>
              <a:t>H. Simon – Halo Week ‘24 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57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7247949" y="5178678"/>
            <a:ext cx="1785551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2022</a:t>
            </a:r>
          </a:p>
        </p:txBody>
      </p:sp>
      <p:sp>
        <p:nvSpPr>
          <p:cNvPr id="53" name="Titel 1"/>
          <p:cNvSpPr txBox="1"/>
          <p:nvPr/>
        </p:nvSpPr>
        <p:spPr bwMode="auto">
          <a:xfrm>
            <a:off x="427663" y="244257"/>
            <a:ext cx="8605837" cy="799200"/>
          </a:xfrm>
          <a:prstGeom prst="rect">
            <a:avLst/>
          </a:prstGeom>
        </p:spPr>
        <p:txBody>
          <a:bodyPr lIns="0" tIns="0" rIns="0" bIns="0"/>
          <a:lstStyle>
            <a:lvl1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  <a:lvl2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2pPr>
            <a:lvl3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3pPr>
            <a:lvl4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4pPr>
            <a:lvl5pPr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5pPr>
            <a:lvl6pPr marL="4572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6pPr>
            <a:lvl7pPr marL="9144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7pPr>
            <a:lvl8pPr marL="13716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8pPr>
            <a:lvl9pPr marL="1828800" algn="l">
              <a:spcBef>
                <a:spcPts val="0"/>
              </a:spcBef>
              <a:spcAft>
                <a:spcPts val="0"/>
              </a:spcAft>
              <a:defRPr sz="2800">
                <a:solidFill>
                  <a:srgbClr val="00599D"/>
                </a:solidFill>
                <a:latin typeface="Arial"/>
              </a:defRPr>
            </a:lvl9pPr>
          </a:lstStyle>
          <a:p>
            <a:pPr defTabSz="914400">
              <a:defRPr/>
            </a:pPr>
            <a:r>
              <a:rPr lang="en-US" sz="2600" b="1" dirty="0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rPr>
              <a:t>FAIR Project Progress – </a:t>
            </a:r>
            <a:r>
              <a:rPr lang="de-DE" sz="2600" b="1" dirty="0" err="1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rPr>
              <a:t>Civil</a:t>
            </a:r>
            <a:r>
              <a:rPr lang="de-DE" sz="2600" b="1" dirty="0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lang="de-DE" sz="2600" b="1" dirty="0" err="1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rPr>
              <a:t>Construction</a:t>
            </a:r>
            <a:endParaRPr sz="2600" b="1" dirty="0">
              <a:solidFill>
                <a:srgbClr val="666666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defTabSz="914400">
              <a:defRPr/>
            </a:pPr>
            <a:r>
              <a:rPr lang="en-US" sz="2000" b="1" dirty="0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rPr>
              <a:t>Construction Area South – Only TBI and landscaping missing</a:t>
            </a:r>
            <a:br>
              <a:rPr lang="en-US" sz="2000" b="1" dirty="0">
                <a:solidFill>
                  <a:srgbClr val="666666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endParaRPr lang="de-DE" sz="2000" b="1" dirty="0">
              <a:solidFill>
                <a:srgbClr val="666666"/>
              </a:solidFill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CBBAD6F-805F-4319-9618-72758AF864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202500"/>
            <a:ext cx="9144000" cy="5411243"/>
          </a:xfrm>
          <a:prstGeom prst="rect">
            <a:avLst/>
          </a:prstGeom>
        </p:spPr>
      </p:pic>
      <p:sp>
        <p:nvSpPr>
          <p:cNvPr id="5" name="Fußzeilenplatzhalter 5">
            <a:extLst>
              <a:ext uri="{FF2B5EF4-FFF2-40B4-BE49-F238E27FC236}">
                <a16:creationId xmlns:a16="http://schemas.microsoft.com/office/drawing/2014/main" id="{EB500329-E0D8-4FC0-B34D-D1BA5A23B287}"/>
              </a:ext>
            </a:extLst>
          </p:cNvPr>
          <p:cNvSpPr txBox="1">
            <a:spLocks/>
          </p:cNvSpPr>
          <p:nvPr/>
        </p:nvSpPr>
        <p:spPr>
          <a:xfrm>
            <a:off x="3031068" y="6613620"/>
            <a:ext cx="6434265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>
                <a:solidFill>
                  <a:prstClr val="black"/>
                </a:solidFill>
                <a:latin typeface="Arial"/>
              </a:rPr>
              <a:t>H.Simon - Halo Week '24 </a:t>
            </a:r>
            <a:endParaRPr lang="de-DE" sz="10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8295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52518-E657-4477-8D9A-0D140823A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105" y="271336"/>
            <a:ext cx="6004739" cy="787557"/>
          </a:xfrm>
        </p:spPr>
        <p:txBody>
          <a:bodyPr>
            <a:normAutofit/>
          </a:bodyPr>
          <a:lstStyle/>
          <a:p>
            <a:r>
              <a:rPr lang="de-DE" dirty="0"/>
              <a:t>The </a:t>
            </a:r>
            <a:r>
              <a:rPr lang="de-DE" baseline="30000" dirty="0"/>
              <a:t>17</a:t>
            </a:r>
            <a:r>
              <a:rPr lang="de-DE" dirty="0"/>
              <a:t>Ne 2p </a:t>
            </a:r>
            <a:r>
              <a:rPr lang="de-DE" dirty="0" err="1"/>
              <a:t>halo</a:t>
            </a:r>
            <a:r>
              <a:rPr lang="de-DE" dirty="0"/>
              <a:t> quest  (@500  </a:t>
            </a:r>
            <a:r>
              <a:rPr lang="de-DE" dirty="0" err="1"/>
              <a:t>AMeV</a:t>
            </a:r>
            <a:r>
              <a:rPr lang="de-DE" dirty="0"/>
              <a:t>)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72AC13-CAEC-4883-B238-D59FFB826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 dirty="0" err="1"/>
              <a:t>H.Simon</a:t>
            </a:r>
            <a:r>
              <a:rPr lang="en-US" dirty="0"/>
              <a:t> - Halo Week '24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D5667DC-BD28-4735-BF13-A56E80A2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359" y="2269769"/>
            <a:ext cx="5191125" cy="43434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0025258-D897-4B40-B5A6-730F925E82B8}"/>
              </a:ext>
            </a:extLst>
          </p:cNvPr>
          <p:cNvSpPr txBox="1"/>
          <p:nvPr/>
        </p:nvSpPr>
        <p:spPr>
          <a:xfrm>
            <a:off x="6361044" y="4532246"/>
            <a:ext cx="144943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>
                <a:solidFill>
                  <a:srgbClr val="C00000"/>
                </a:solidFill>
              </a:rPr>
              <a:t>CH</a:t>
            </a:r>
            <a:r>
              <a:rPr lang="de-DE" b="1" baseline="-25000" dirty="0">
                <a:solidFill>
                  <a:srgbClr val="C00000"/>
                </a:solidFill>
              </a:rPr>
              <a:t>2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target</a:t>
            </a:r>
            <a:r>
              <a:rPr lang="de-DE" b="1" dirty="0">
                <a:solidFill>
                  <a:srgbClr val="C00000"/>
                </a:solidFill>
              </a:rPr>
              <a:t> 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17F2DC5-FBCB-4E10-B50B-995BEDC79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942" y="1740572"/>
            <a:ext cx="3948095" cy="29431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F5A9255-92DB-4BE4-93E2-04E52D9025B2}"/>
              </a:ext>
            </a:extLst>
          </p:cNvPr>
          <p:cNvSpPr txBox="1"/>
          <p:nvPr/>
        </p:nvSpPr>
        <p:spPr>
          <a:xfrm>
            <a:off x="2107096" y="2994986"/>
            <a:ext cx="133882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aseline="30000" dirty="0"/>
              <a:t>15</a:t>
            </a:r>
            <a:r>
              <a:rPr lang="de-DE" dirty="0"/>
              <a:t>O </a:t>
            </a:r>
            <a:r>
              <a:rPr lang="de-DE" dirty="0" err="1"/>
              <a:t>core</a:t>
            </a:r>
            <a:r>
              <a:rPr lang="de-DE" dirty="0"/>
              <a:t> </a:t>
            </a:r>
          </a:p>
          <a:p>
            <a:pPr algn="l"/>
            <a:r>
              <a:rPr lang="de-DE" dirty="0" err="1"/>
              <a:t>excitations</a:t>
            </a:r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C532798-B8D7-40E9-8514-9DB0CC385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153" y="1878593"/>
            <a:ext cx="1410005" cy="1010377"/>
          </a:xfrm>
          <a:prstGeom prst="rect">
            <a:avLst/>
          </a:prstGeom>
        </p:spPr>
      </p:pic>
      <p:sp>
        <p:nvSpPr>
          <p:cNvPr id="10" name="Sprechblase: rechteckig 9">
            <a:extLst>
              <a:ext uri="{FF2B5EF4-FFF2-40B4-BE49-F238E27FC236}">
                <a16:creationId xmlns:a16="http://schemas.microsoft.com/office/drawing/2014/main" id="{29080FB0-04D1-441F-9CF6-C5344E09CD04}"/>
              </a:ext>
            </a:extLst>
          </p:cNvPr>
          <p:cNvSpPr/>
          <p:nvPr/>
        </p:nvSpPr>
        <p:spPr>
          <a:xfrm>
            <a:off x="2062424" y="3008238"/>
            <a:ext cx="1410005" cy="646331"/>
          </a:xfrm>
          <a:prstGeom prst="wedgeRectCallout">
            <a:avLst>
              <a:gd name="adj1" fmla="val 75033"/>
              <a:gd name="adj2" fmla="val -66673"/>
            </a:avLst>
          </a:prstGeom>
          <a:noFill/>
          <a:ln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A3D8978-B923-4803-819C-A81C2CBD2672}"/>
              </a:ext>
            </a:extLst>
          </p:cNvPr>
          <p:cNvSpPr txBox="1"/>
          <p:nvPr/>
        </p:nvSpPr>
        <p:spPr>
          <a:xfrm>
            <a:off x="1219200" y="4956311"/>
            <a:ext cx="2775119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Rather </a:t>
            </a:r>
            <a:r>
              <a:rPr lang="de-DE" dirty="0" err="1"/>
              <a:t>small</a:t>
            </a:r>
            <a:r>
              <a:rPr lang="de-DE" dirty="0"/>
              <a:t> </a:t>
            </a:r>
          </a:p>
          <a:p>
            <a:pPr algn="l"/>
            <a:r>
              <a:rPr lang="de-DE" dirty="0"/>
              <a:t>2s² - </a:t>
            </a:r>
            <a:r>
              <a:rPr lang="de-DE" dirty="0" err="1"/>
              <a:t>contribution</a:t>
            </a:r>
            <a:r>
              <a:rPr lang="de-DE" dirty="0"/>
              <a:t> 35(3) %</a:t>
            </a:r>
          </a:p>
          <a:p>
            <a:pPr algn="l"/>
            <a:endParaRPr lang="de-DE" dirty="0"/>
          </a:p>
          <a:p>
            <a:pPr algn="l"/>
            <a:r>
              <a:rPr lang="de-DE" dirty="0">
                <a:sym typeface="Wingdings" panose="05000000000000000000" pitchFamily="2" charset="2"/>
              </a:rPr>
              <a:t> </a:t>
            </a:r>
            <a:r>
              <a:rPr lang="de-DE" dirty="0" err="1">
                <a:sym typeface="Wingdings" panose="05000000000000000000" pitchFamily="2" charset="2"/>
              </a:rPr>
              <a:t>Suppressed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halo</a:t>
            </a:r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3EC7912-8143-4CD3-A885-35F931763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0206" y="1114615"/>
            <a:ext cx="3331830" cy="106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53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8134" y="350009"/>
            <a:ext cx="4091955" cy="5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36211" y="-293167"/>
            <a:ext cx="6242342" cy="787557"/>
          </a:xfrm>
        </p:spPr>
        <p:txBody>
          <a:bodyPr/>
          <a:lstStyle/>
          <a:p>
            <a:r>
              <a:rPr lang="de-DE" baseline="30000" dirty="0"/>
              <a:t>7</a:t>
            </a:r>
            <a:r>
              <a:rPr lang="de-DE" dirty="0"/>
              <a:t>H ↓ </a:t>
            </a:r>
            <a:r>
              <a:rPr lang="de-DE" dirty="0" err="1"/>
              <a:t>and</a:t>
            </a:r>
            <a:r>
              <a:rPr lang="de-DE" dirty="0"/>
              <a:t> 4n →</a:t>
            </a:r>
          </a:p>
        </p:txBody>
      </p:sp>
      <p:grpSp>
        <p:nvGrpSpPr>
          <p:cNvPr id="2" name="Gruppieren 21"/>
          <p:cNvGrpSpPr/>
          <p:nvPr/>
        </p:nvGrpSpPr>
        <p:grpSpPr>
          <a:xfrm>
            <a:off x="501513" y="2564905"/>
            <a:ext cx="6053989" cy="3890503"/>
            <a:chOff x="-38480" y="1019175"/>
            <a:chExt cx="9182480" cy="5436484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8" y="1019175"/>
              <a:ext cx="3348037" cy="327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feld 5"/>
            <p:cNvSpPr txBox="1"/>
            <p:nvPr/>
          </p:nvSpPr>
          <p:spPr>
            <a:xfrm>
              <a:off x="872261" y="2997200"/>
              <a:ext cx="2367828" cy="81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de-DE" sz="1600" dirty="0">
                  <a:solidFill>
                    <a:srgbClr val="000000"/>
                  </a:solidFill>
                  <a:latin typeface="Arial"/>
                </a:rPr>
                <a:t>p(</a:t>
              </a:r>
              <a:r>
                <a:rPr lang="de-DE" sz="1600" baseline="30000" dirty="0">
                  <a:solidFill>
                    <a:srgbClr val="000000"/>
                  </a:solidFill>
                  <a:latin typeface="Arial"/>
                </a:rPr>
                <a:t>8</a:t>
              </a:r>
              <a:r>
                <a:rPr lang="de-DE" sz="1600" dirty="0">
                  <a:solidFill>
                    <a:srgbClr val="000000"/>
                  </a:solidFill>
                  <a:latin typeface="Arial"/>
                </a:rPr>
                <a:t>He,pp)</a:t>
              </a:r>
              <a:r>
                <a:rPr lang="de-DE" sz="1600" baseline="30000" dirty="0">
                  <a:solidFill>
                    <a:srgbClr val="000000"/>
                  </a:solidFill>
                  <a:latin typeface="Arial"/>
                </a:rPr>
                <a:t>7</a:t>
              </a:r>
              <a:r>
                <a:rPr lang="de-DE" sz="1600" dirty="0">
                  <a:solidFill>
                    <a:srgbClr val="000000"/>
                  </a:solidFill>
                  <a:latin typeface="Arial"/>
                </a:rPr>
                <a:t>H</a:t>
              </a:r>
            </a:p>
            <a:p>
              <a:pPr algn="r">
                <a:defRPr/>
              </a:pPr>
              <a:r>
                <a:rPr lang="de-DE" sz="1600" dirty="0">
                  <a:solidFill>
                    <a:srgbClr val="000000"/>
                  </a:solidFill>
                  <a:latin typeface="Arial"/>
                </a:rPr>
                <a:t>61.3 </a:t>
              </a:r>
              <a:r>
                <a:rPr lang="de-DE" sz="1600" dirty="0" err="1">
                  <a:solidFill>
                    <a:srgbClr val="000000"/>
                  </a:solidFill>
                  <a:latin typeface="Arial"/>
                </a:rPr>
                <a:t>AMeV</a:t>
              </a:r>
              <a:endParaRPr lang="de-DE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663883" y="1074737"/>
              <a:ext cx="2799005" cy="4300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PRL90(2003)082501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08400" y="1052513"/>
              <a:ext cx="4329113" cy="3168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hteck 8"/>
            <p:cNvSpPr/>
            <p:nvPr/>
          </p:nvSpPr>
          <p:spPr>
            <a:xfrm>
              <a:off x="5652697" y="2830408"/>
              <a:ext cx="2291430" cy="817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600" dirty="0">
                  <a:solidFill>
                    <a:srgbClr val="000000"/>
                  </a:solidFill>
                  <a:latin typeface="Arial"/>
                </a:rPr>
                <a:t>PRL 99 (2007)</a:t>
              </a:r>
            </a:p>
            <a:p>
              <a:pPr algn="r">
                <a:defRPr/>
              </a:pPr>
              <a:r>
                <a:rPr lang="de-DE" sz="1600" dirty="0">
                  <a:solidFill>
                    <a:srgbClr val="000000"/>
                  </a:solidFill>
                  <a:latin typeface="Arial"/>
                </a:rPr>
                <a:t>062502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4287084" y="1193640"/>
              <a:ext cx="3487084" cy="731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1400" baseline="30000" dirty="0">
                  <a:solidFill>
                    <a:srgbClr val="000000"/>
                  </a:solidFill>
                  <a:latin typeface="Arial"/>
                </a:rPr>
                <a:t>12</a:t>
              </a: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C(</a:t>
              </a:r>
              <a:r>
                <a:rPr lang="de-DE" sz="1400" baseline="30000" dirty="0">
                  <a:solidFill>
                    <a:srgbClr val="000000"/>
                  </a:solidFill>
                  <a:latin typeface="Arial"/>
                </a:rPr>
                <a:t>8</a:t>
              </a: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He,</a:t>
              </a:r>
              <a:r>
                <a:rPr lang="de-DE" sz="1400" baseline="300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</a:rPr>
                <a:t>7-5</a:t>
              </a:r>
              <a:r>
                <a:rPr lang="de-DE" sz="14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</a:rPr>
                <a:t>H   </a:t>
              </a:r>
              <a:r>
                <a:rPr lang="de-DE" sz="14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  <a:sym typeface="Wingdings" pitchFamily="2" charset="2"/>
                </a:rPr>
                <a:t></a:t>
              </a:r>
              <a:r>
                <a:rPr lang="de-DE" sz="1400" baseline="30000" dirty="0">
                  <a:solidFill>
                    <a:srgbClr val="000000"/>
                  </a:solidFill>
                  <a:latin typeface="Arial"/>
                </a:rPr>
                <a:t>3</a:t>
              </a: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H </a:t>
              </a:r>
              <a:r>
                <a:rPr lang="de-DE" sz="14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/>
                </a:rPr>
                <a:t>+ x</a:t>
              </a: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)</a:t>
              </a:r>
              <a:r>
                <a:rPr lang="de-DE" sz="1400" baseline="30000" dirty="0">
                  <a:solidFill>
                    <a:srgbClr val="000000"/>
                  </a:solidFill>
                  <a:latin typeface="Arial"/>
                </a:rPr>
                <a:t>13</a:t>
              </a: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N</a:t>
              </a:r>
            </a:p>
            <a:p>
              <a:pPr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15.4 A </a:t>
              </a:r>
              <a:r>
                <a:rPr lang="de-DE" sz="1400" dirty="0" err="1">
                  <a:solidFill>
                    <a:srgbClr val="000000"/>
                  </a:solidFill>
                  <a:latin typeface="Arial"/>
                </a:rPr>
                <a:t>MeV</a:t>
              </a:r>
              <a:endParaRPr lang="de-DE" sz="1400" dirty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6013" y="4292600"/>
              <a:ext cx="2160587" cy="21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hteck 11"/>
            <p:cNvSpPr/>
            <p:nvPr/>
          </p:nvSpPr>
          <p:spPr>
            <a:xfrm>
              <a:off x="-38480" y="5661025"/>
              <a:ext cx="1590609" cy="731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EPJA 32</a:t>
              </a:r>
            </a:p>
            <a:p>
              <a:pPr algn="r"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(2007) 261</a:t>
              </a:r>
            </a:p>
          </p:txBody>
        </p:sp>
        <p:grpSp>
          <p:nvGrpSpPr>
            <p:cNvPr id="3" name="Gruppieren 20"/>
            <p:cNvGrpSpPr>
              <a:grpSpLocks/>
            </p:cNvGrpSpPr>
            <p:nvPr/>
          </p:nvGrpSpPr>
          <p:grpSpPr bwMode="auto">
            <a:xfrm>
              <a:off x="4211638" y="4149725"/>
              <a:ext cx="4932362" cy="2232025"/>
              <a:chOff x="4211638" y="4149725"/>
              <a:chExt cx="4932362" cy="2232025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11638" y="4292600"/>
                <a:ext cx="4932362" cy="2089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Rechteck 16"/>
              <p:cNvSpPr/>
              <p:nvPr/>
            </p:nvSpPr>
            <p:spPr>
              <a:xfrm>
                <a:off x="4356100" y="4149725"/>
                <a:ext cx="360363" cy="5032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Rechteck 18"/>
              <p:cNvSpPr>
                <a:spLocks noChangeArrowheads="1"/>
              </p:cNvSpPr>
              <p:nvPr/>
            </p:nvSpPr>
            <p:spPr bwMode="auto">
              <a:xfrm>
                <a:off x="5292080" y="4365104"/>
                <a:ext cx="360040" cy="14401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de-DE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9" name="Rechteck 18"/>
              <p:cNvSpPr/>
              <p:nvPr/>
            </p:nvSpPr>
            <p:spPr>
              <a:xfrm>
                <a:off x="5064785" y="4269900"/>
                <a:ext cx="2361355" cy="81714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baseline="30000" dirty="0">
                    <a:solidFill>
                      <a:srgbClr val="000000"/>
                    </a:solidFill>
                    <a:latin typeface="Arial"/>
                  </a:rPr>
                  <a:t>2</a:t>
                </a:r>
                <a:r>
                  <a:rPr lang="de-DE" sz="1600" dirty="0">
                    <a:solidFill>
                      <a:srgbClr val="000000"/>
                    </a:solidFill>
                    <a:latin typeface="Arial"/>
                  </a:rPr>
                  <a:t>H(</a:t>
                </a:r>
                <a:r>
                  <a:rPr lang="de-DE" sz="1600" baseline="30000" dirty="0">
                    <a:solidFill>
                      <a:srgbClr val="000000"/>
                    </a:solidFill>
                    <a:latin typeface="Arial"/>
                  </a:rPr>
                  <a:t>8</a:t>
                </a:r>
                <a:r>
                  <a:rPr lang="de-DE" sz="1600" dirty="0">
                    <a:solidFill>
                      <a:srgbClr val="000000"/>
                    </a:solidFill>
                    <a:latin typeface="Arial"/>
                  </a:rPr>
                  <a:t>He,</a:t>
                </a:r>
                <a:r>
                  <a:rPr lang="de-DE" sz="1600" baseline="30000" dirty="0">
                    <a:solidFill>
                      <a:srgbClr val="000000"/>
                    </a:solidFill>
                    <a:latin typeface="Arial"/>
                  </a:rPr>
                  <a:t>3</a:t>
                </a:r>
                <a:r>
                  <a:rPr lang="de-DE" sz="1600" dirty="0">
                    <a:solidFill>
                      <a:srgbClr val="000000"/>
                    </a:solidFill>
                    <a:latin typeface="Arial"/>
                  </a:rPr>
                  <a:t>He )</a:t>
                </a:r>
                <a:r>
                  <a:rPr lang="de-DE" sz="1600" baseline="30000" dirty="0">
                    <a:solidFill>
                      <a:srgbClr val="000000"/>
                    </a:solidFill>
                    <a:latin typeface="Arial"/>
                  </a:rPr>
                  <a:t>7</a:t>
                </a:r>
                <a:r>
                  <a:rPr lang="de-DE" sz="1600" dirty="0">
                    <a:solidFill>
                      <a:srgbClr val="000000"/>
                    </a:solidFill>
                    <a:latin typeface="Arial"/>
                  </a:rPr>
                  <a:t>H</a:t>
                </a:r>
              </a:p>
              <a:p>
                <a:pPr>
                  <a:defRPr/>
                </a:pPr>
                <a:r>
                  <a:rPr lang="de-DE" sz="1600" dirty="0">
                    <a:solidFill>
                      <a:srgbClr val="000000"/>
                    </a:solidFill>
                    <a:latin typeface="Arial"/>
                  </a:rPr>
                  <a:t>42 A  </a:t>
                </a:r>
                <a:r>
                  <a:rPr lang="de-DE" sz="1600" dirty="0" err="1">
                    <a:solidFill>
                      <a:srgbClr val="000000"/>
                    </a:solidFill>
                    <a:latin typeface="Arial"/>
                  </a:rPr>
                  <a:t>MeV</a:t>
                </a:r>
                <a:endParaRPr lang="de-DE" sz="16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Rechteck 19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792088" cy="21602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de-DE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21" name="Rechteck 20"/>
            <p:cNvSpPr/>
            <p:nvPr/>
          </p:nvSpPr>
          <p:spPr>
            <a:xfrm>
              <a:off x="2952015" y="5724525"/>
              <a:ext cx="2091474" cy="731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PRC81 (2010) </a:t>
              </a:r>
            </a:p>
            <a:p>
              <a:pPr algn="r">
                <a:defRPr/>
              </a:pPr>
              <a:r>
                <a:rPr lang="de-DE" sz="1400" dirty="0">
                  <a:solidFill>
                    <a:srgbClr val="000000"/>
                  </a:solidFill>
                  <a:latin typeface="Arial"/>
                </a:rPr>
                <a:t>064606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7609253" y="2701370"/>
            <a:ext cx="2778325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err="1">
                <a:solidFill>
                  <a:schemeClr val="accent3"/>
                </a:solidFill>
              </a:rPr>
              <a:t>Direct</a:t>
            </a: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err="1">
                <a:solidFill>
                  <a:schemeClr val="accent3"/>
                </a:solidFill>
              </a:rPr>
              <a:t>study</a:t>
            </a: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err="1">
                <a:solidFill>
                  <a:schemeClr val="accent3"/>
                </a:solidFill>
              </a:rPr>
              <a:t>is</a:t>
            </a:r>
            <a:br>
              <a:rPr lang="de-DE" sz="2000" dirty="0">
                <a:solidFill>
                  <a:schemeClr val="accent3"/>
                </a:solidFill>
              </a:rPr>
            </a:br>
            <a:r>
              <a:rPr lang="de-DE" sz="2000" dirty="0">
                <a:solidFill>
                  <a:schemeClr val="accent3"/>
                </a:solidFill>
              </a:rPr>
              <a:t>  </a:t>
            </a:r>
            <a:r>
              <a:rPr lang="de-DE" sz="2000" dirty="0" err="1">
                <a:solidFill>
                  <a:schemeClr val="accent3"/>
                </a:solidFill>
              </a:rPr>
              <a:t>enabled</a:t>
            </a: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err="1">
                <a:solidFill>
                  <a:schemeClr val="accent3"/>
                </a:solidFill>
              </a:rPr>
              <a:t>by</a:t>
            </a:r>
            <a:r>
              <a:rPr lang="de-DE" sz="2000" dirty="0">
                <a:solidFill>
                  <a:schemeClr val="accent3"/>
                </a:solidFill>
              </a:rPr>
              <a:t> </a:t>
            </a:r>
            <a:r>
              <a:rPr lang="de-DE" sz="2000" dirty="0" err="1">
                <a:solidFill>
                  <a:schemeClr val="accent3"/>
                </a:solidFill>
              </a:rPr>
              <a:t>exclusive</a:t>
            </a:r>
            <a:r>
              <a:rPr lang="de-DE" sz="2000" dirty="0">
                <a:solidFill>
                  <a:schemeClr val="accent3"/>
                </a:solidFill>
              </a:rPr>
              <a:t> </a:t>
            </a:r>
            <a:br>
              <a:rPr lang="de-DE" sz="2000" dirty="0">
                <a:solidFill>
                  <a:schemeClr val="accent3"/>
                </a:solidFill>
              </a:rPr>
            </a:br>
            <a:r>
              <a:rPr lang="de-DE" sz="2000" dirty="0">
                <a:solidFill>
                  <a:schemeClr val="accent3"/>
                </a:solidFill>
              </a:rPr>
              <a:t>  </a:t>
            </a:r>
            <a:r>
              <a:rPr lang="de-DE" sz="2000" dirty="0" err="1">
                <a:solidFill>
                  <a:schemeClr val="accent3"/>
                </a:solidFill>
              </a:rPr>
              <a:t>measurements</a:t>
            </a:r>
            <a:endParaRPr lang="de-DE" sz="2000" dirty="0">
              <a:solidFill>
                <a:schemeClr val="accent3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235721" y="3764806"/>
            <a:ext cx="218284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1400" dirty="0"/>
              <a:t>PRL 116 (2016) 052501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03430" y="3630642"/>
            <a:ext cx="295275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feld 26"/>
          <p:cNvSpPr txBox="1"/>
          <p:nvPr/>
        </p:nvSpPr>
        <p:spPr>
          <a:xfrm>
            <a:off x="8474894" y="4284365"/>
            <a:ext cx="172996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rgbClr val="C00000"/>
                </a:solidFill>
              </a:rPr>
              <a:t>4n</a:t>
            </a:r>
            <a:r>
              <a:rPr lang="de-DE" sz="1600" dirty="0"/>
              <a:t>@100keV</a:t>
            </a:r>
          </a:p>
          <a:p>
            <a:pPr>
              <a:defRPr/>
            </a:pPr>
            <a:r>
              <a:rPr lang="de-DE" sz="1600" dirty="0"/>
              <a:t>600 A </a:t>
            </a:r>
            <a:r>
              <a:rPr lang="de-DE" sz="1600" dirty="0" err="1"/>
              <a:t>MeV</a:t>
            </a:r>
            <a:r>
              <a:rPr lang="de-DE" sz="1600" dirty="0"/>
              <a:t>, 35m</a:t>
            </a:r>
          </a:p>
          <a:p>
            <a:pPr>
              <a:defRPr/>
            </a:pPr>
            <a:r>
              <a:rPr lang="de-DE" sz="1600" dirty="0"/>
              <a:t>&gt;60% 4n recog.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7782743" y="6214901"/>
            <a:ext cx="175080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dirty="0">
                <a:solidFill>
                  <a:schemeClr val="accent3"/>
                </a:solidFill>
                <a:sym typeface="Wingdings" panose="05000000000000000000" pitchFamily="2" charset="2"/>
              </a:rPr>
              <a:t> </a:t>
            </a:r>
            <a:r>
              <a:rPr lang="de-DE" sz="2000" dirty="0" err="1">
                <a:solidFill>
                  <a:schemeClr val="accent3"/>
                </a:solidFill>
              </a:rPr>
              <a:t>NeuLAND</a:t>
            </a:r>
            <a:r>
              <a:rPr lang="de-DE" dirty="0"/>
              <a:t>.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6611263" y="3403675"/>
            <a:ext cx="212725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0" name="Rectangle 17"/>
          <p:cNvSpPr>
            <a:spLocks noChangeArrowheads="1"/>
          </p:cNvSpPr>
          <p:nvPr/>
        </p:nvSpPr>
        <p:spPr bwMode="auto">
          <a:xfrm>
            <a:off x="7614468" y="6449715"/>
            <a:ext cx="211138" cy="123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31" name="Picture 4" descr="escher_other_worl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555" y="952103"/>
            <a:ext cx="1620511" cy="171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feld 22"/>
          <p:cNvSpPr txBox="1"/>
          <p:nvPr/>
        </p:nvSpPr>
        <p:spPr>
          <a:xfrm>
            <a:off x="739490" y="435635"/>
            <a:ext cx="2896947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de-DE" sz="2000" dirty="0">
                <a:solidFill>
                  <a:srgbClr val="C00000"/>
                </a:solidFill>
              </a:rPr>
              <a:t> Missing mass analysis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8446BDD-618B-48FB-BF19-CA2FDB1005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0182" y="-12828"/>
            <a:ext cx="3063950" cy="2222488"/>
          </a:xfrm>
          <a:prstGeom prst="rect">
            <a:avLst/>
          </a:prstGeom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53890" y="888692"/>
            <a:ext cx="2281024" cy="140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hteck 23"/>
          <p:cNvSpPr/>
          <p:nvPr/>
        </p:nvSpPr>
        <p:spPr>
          <a:xfrm>
            <a:off x="10843245" y="2342625"/>
            <a:ext cx="13468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K. </a:t>
            </a:r>
            <a:r>
              <a:rPr lang="en-US" sz="1200" dirty="0" err="1"/>
              <a:t>Kisamori</a:t>
            </a:r>
            <a:r>
              <a:rPr lang="en-US" sz="1200" dirty="0"/>
              <a:t> et al.</a:t>
            </a:r>
          </a:p>
          <a:p>
            <a:pPr algn="r"/>
            <a:r>
              <a:rPr lang="en-US" sz="1200" baseline="30000" dirty="0"/>
              <a:t>4</a:t>
            </a:r>
            <a:r>
              <a:rPr lang="en-US" sz="1200" dirty="0"/>
              <a:t>He(</a:t>
            </a:r>
            <a:r>
              <a:rPr lang="en-US" sz="1200" baseline="30000" dirty="0"/>
              <a:t>8</a:t>
            </a:r>
            <a:r>
              <a:rPr lang="en-US" sz="1200" dirty="0"/>
              <a:t>He; </a:t>
            </a:r>
            <a:r>
              <a:rPr lang="en-US" sz="1200" baseline="30000" dirty="0"/>
              <a:t>8</a:t>
            </a:r>
            <a:r>
              <a:rPr lang="en-US" sz="1200" dirty="0"/>
              <a:t>B)   </a:t>
            </a:r>
            <a:br>
              <a:rPr lang="en-US" sz="1200" dirty="0"/>
            </a:br>
            <a:r>
              <a:rPr lang="en-US" sz="1200" dirty="0"/>
              <a:t>@ 186 A MeV</a:t>
            </a:r>
            <a:endParaRPr lang="de-DE" sz="12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E1940A0-EBEF-4947-8971-4F46C1C4D880}"/>
              </a:ext>
            </a:extLst>
          </p:cNvPr>
          <p:cNvSpPr/>
          <p:nvPr/>
        </p:nvSpPr>
        <p:spPr>
          <a:xfrm>
            <a:off x="7407971" y="2495422"/>
            <a:ext cx="3244875" cy="4325034"/>
          </a:xfrm>
          <a:prstGeom prst="rect">
            <a:avLst/>
          </a:prstGeom>
          <a:solidFill>
            <a:srgbClr val="A8D987">
              <a:alpha val="10196"/>
            </a:srgbClr>
          </a:solidFill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B0CB64-8657-42A7-A533-DBA423C76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03607" y="930949"/>
            <a:ext cx="3737769" cy="1278711"/>
          </a:xfrm>
          <a:prstGeom prst="rect">
            <a:avLst/>
          </a:prstGeom>
        </p:spPr>
      </p:pic>
      <p:sp>
        <p:nvSpPr>
          <p:cNvPr id="35" name="Rechteck 34">
            <a:extLst>
              <a:ext uri="{FF2B5EF4-FFF2-40B4-BE49-F238E27FC236}">
                <a16:creationId xmlns:a16="http://schemas.microsoft.com/office/drawing/2014/main" id="{A2F79C23-A8DD-45F4-87C4-0BB390D26D20}"/>
              </a:ext>
            </a:extLst>
          </p:cNvPr>
          <p:cNvSpPr/>
          <p:nvPr/>
        </p:nvSpPr>
        <p:spPr>
          <a:xfrm>
            <a:off x="5814278" y="334272"/>
            <a:ext cx="116961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M. </a:t>
            </a:r>
            <a:r>
              <a:rPr lang="en-US" sz="1200" dirty="0" err="1"/>
              <a:t>Duerr</a:t>
            </a:r>
            <a:r>
              <a:rPr lang="en-US" sz="1200" dirty="0"/>
              <a:t> et al.</a:t>
            </a:r>
          </a:p>
          <a:p>
            <a:pPr algn="r"/>
            <a:r>
              <a:rPr lang="en-US" sz="1200" baseline="30000" dirty="0"/>
              <a:t>8</a:t>
            </a:r>
            <a:r>
              <a:rPr lang="en-US" sz="1200" dirty="0"/>
              <a:t>He(</a:t>
            </a:r>
            <a:r>
              <a:rPr lang="en-US" sz="1200" dirty="0" err="1"/>
              <a:t>p,pa</a:t>
            </a:r>
            <a:r>
              <a:rPr lang="en-US" sz="1200" dirty="0"/>
              <a:t>)   </a:t>
            </a:r>
            <a:br>
              <a:rPr lang="en-US" sz="1200" dirty="0"/>
            </a:br>
            <a:r>
              <a:rPr lang="en-US" sz="1200" dirty="0"/>
              <a:t>@ 156 A MeV</a:t>
            </a:r>
            <a:endParaRPr lang="de-DE" sz="1200" dirty="0"/>
          </a:p>
        </p:txBody>
      </p:sp>
      <p:sp>
        <p:nvSpPr>
          <p:cNvPr id="33" name="Fußzeilenplatzhalter 32">
            <a:extLst>
              <a:ext uri="{FF2B5EF4-FFF2-40B4-BE49-F238E27FC236}">
                <a16:creationId xmlns:a16="http://schemas.microsoft.com/office/drawing/2014/main" id="{260B71D8-7C8F-4B82-9F13-2D999380B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89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Textfeld 3"/>
          <p:cNvSpPr txBox="1">
            <a:spLocks noChangeArrowheads="1"/>
          </p:cNvSpPr>
          <p:nvPr/>
        </p:nvSpPr>
        <p:spPr bwMode="auto">
          <a:xfrm>
            <a:off x="597833" y="1306287"/>
            <a:ext cx="662473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>
                <a:solidFill>
                  <a:srgbClr val="333399"/>
                </a:solidFill>
              </a:rPr>
              <a:t>NeuLAND</a:t>
            </a:r>
            <a:r>
              <a:rPr lang="de-DE" altLang="de-DE" sz="2000" dirty="0">
                <a:solidFill>
                  <a:srgbClr val="333399"/>
                </a:solidFill>
              </a:rPr>
              <a:t> </a:t>
            </a:r>
            <a:r>
              <a:rPr lang="de-DE" altLang="de-DE" sz="2000" dirty="0" err="1">
                <a:solidFill>
                  <a:srgbClr val="333399"/>
                </a:solidFill>
              </a:rPr>
              <a:t>demonstrator</a:t>
            </a:r>
            <a:r>
              <a:rPr lang="de-DE" altLang="de-DE" sz="2000" dirty="0">
                <a:solidFill>
                  <a:srgbClr val="333399"/>
                </a:solidFill>
              </a:rPr>
              <a:t> </a:t>
            </a:r>
            <a:r>
              <a:rPr lang="de-DE" altLang="de-DE" sz="2000" dirty="0">
                <a:solidFill>
                  <a:srgbClr val="000000"/>
                </a:solidFill>
              </a:rPr>
              <a:t>(40 cm </a:t>
            </a:r>
            <a:r>
              <a:rPr lang="de-DE" altLang="de-DE" sz="2000" dirty="0" err="1">
                <a:solidFill>
                  <a:srgbClr val="000000"/>
                </a:solidFill>
              </a:rPr>
              <a:t>depth</a:t>
            </a: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</a:rPr>
              <a:t>with</a:t>
            </a: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br>
              <a:rPr lang="de-DE" altLang="de-DE" sz="2000" dirty="0">
                <a:solidFill>
                  <a:srgbClr val="000000"/>
                </a:solidFill>
              </a:rPr>
            </a:br>
            <a:r>
              <a:rPr lang="de-DE" altLang="de-DE" sz="2000" dirty="0">
                <a:solidFill>
                  <a:srgbClr val="C00000"/>
                </a:solidFill>
              </a:rPr>
              <a:t>4</a:t>
            </a:r>
            <a:r>
              <a:rPr lang="de-DE" altLang="de-DE" sz="2000" dirty="0"/>
              <a:t>/30</a:t>
            </a:r>
            <a:r>
              <a:rPr lang="de-DE" altLang="de-DE" sz="2000" dirty="0">
                <a:solidFill>
                  <a:srgbClr val="C00000"/>
                </a:solidFill>
              </a:rPr>
              <a:t> double planes </a:t>
            </a:r>
            <a:r>
              <a:rPr lang="de-DE" altLang="de-DE" sz="2000" dirty="0">
                <a:solidFill>
                  <a:srgbClr val="000000"/>
                </a:solidFill>
              </a:rPr>
              <a:t>and 800 </a:t>
            </a:r>
            <a:r>
              <a:rPr lang="de-DE" altLang="de-DE" sz="2000" dirty="0" err="1">
                <a:solidFill>
                  <a:srgbClr val="000000"/>
                </a:solidFill>
              </a:rPr>
              <a:t>readout</a:t>
            </a:r>
            <a:r>
              <a:rPr lang="de-DE" altLang="de-DE" sz="2000" dirty="0">
                <a:solidFill>
                  <a:srgbClr val="000000"/>
                </a:solidFill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</a:rPr>
              <a:t>channels</a:t>
            </a:r>
            <a:r>
              <a:rPr lang="de-DE" altLang="de-DE" sz="2000" dirty="0">
                <a:solidFill>
                  <a:srgbClr val="000000"/>
                </a:solidFill>
              </a:rPr>
              <a:t>)  at RIKEN 2014-2017, </a:t>
            </a:r>
            <a:r>
              <a:rPr lang="de-DE" altLang="de-DE" sz="2000" dirty="0" err="1">
                <a:solidFill>
                  <a:srgbClr val="000000"/>
                </a:solidFill>
              </a:rPr>
              <a:t>participation</a:t>
            </a:r>
            <a:r>
              <a:rPr lang="de-DE" altLang="de-DE" sz="2000" dirty="0">
                <a:solidFill>
                  <a:srgbClr val="000000"/>
                </a:solidFill>
              </a:rPr>
              <a:t> in </a:t>
            </a:r>
            <a:r>
              <a:rPr lang="de-DE" altLang="de-DE" sz="2000" dirty="0" err="1">
                <a:solidFill>
                  <a:srgbClr val="000000"/>
                </a:solidFill>
              </a:rPr>
              <a:t>various</a:t>
            </a:r>
            <a:r>
              <a:rPr lang="de-DE" altLang="de-DE" sz="2000" dirty="0">
                <a:solidFill>
                  <a:srgbClr val="000000"/>
                </a:solidFill>
              </a:rPr>
              <a:t> beam </a:t>
            </a:r>
            <a:r>
              <a:rPr lang="de-DE" altLang="de-DE" sz="2000" dirty="0" err="1">
                <a:solidFill>
                  <a:srgbClr val="000000"/>
                </a:solidFill>
              </a:rPr>
              <a:t>times</a:t>
            </a:r>
            <a:endParaRPr lang="de-DE" altLang="de-DE" sz="2000" dirty="0">
              <a:solidFill>
                <a:srgbClr val="000000"/>
              </a:solidFill>
            </a:endParaRPr>
          </a:p>
          <a:p>
            <a:pPr marL="0" indent="0" eaLnBrk="1" hangingPunct="1">
              <a:defRPr/>
            </a:pPr>
            <a:endParaRPr lang="de-DE" altLang="de-DE" sz="2000" dirty="0">
              <a:solidFill>
                <a:srgbClr val="C00000"/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de-DE" altLang="de-DE" sz="2000" dirty="0" err="1">
                <a:solidFill>
                  <a:srgbClr val="333399"/>
                </a:solidFill>
                <a:sym typeface="Wingdings" pitchFamily="2" charset="2"/>
              </a:rPr>
              <a:t>Several</a:t>
            </a:r>
            <a:r>
              <a:rPr lang="de-DE" altLang="de-DE" sz="2000" dirty="0">
                <a:solidFill>
                  <a:srgbClr val="333399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333399"/>
                </a:solidFill>
                <a:sym typeface="Wingdings" pitchFamily="2" charset="2"/>
              </a:rPr>
              <a:t>experiments</a:t>
            </a:r>
            <a:r>
              <a:rPr lang="de-DE" altLang="de-DE" sz="2000" dirty="0">
                <a:solidFill>
                  <a:srgbClr val="333399"/>
                </a:solidFill>
                <a:sym typeface="Wingdings" pitchFamily="2" charset="2"/>
              </a:rPr>
              <a:t> </a:t>
            </a:r>
            <a:r>
              <a:rPr lang="de-DE" altLang="de-DE" sz="2000" dirty="0" err="1">
                <a:solidFill>
                  <a:srgbClr val="333399"/>
                </a:solidFill>
                <a:sym typeface="Wingdings" pitchFamily="2" charset="2"/>
              </a:rPr>
              <a:t>performed</a:t>
            </a:r>
            <a:r>
              <a:rPr lang="de-DE" altLang="de-DE" sz="2000" dirty="0">
                <a:solidFill>
                  <a:srgbClr val="333399"/>
                </a:solidFill>
                <a:sym typeface="Wingdings" pitchFamily="2" charset="2"/>
              </a:rPr>
              <a:t> </a:t>
            </a:r>
            <a:r>
              <a:rPr lang="de-DE" altLang="de-DE" sz="2000" dirty="0">
                <a:sym typeface="Wingdings" pitchFamily="2" charset="2"/>
              </a:rPr>
              <a:t>and </a:t>
            </a:r>
            <a:r>
              <a:rPr lang="de-DE" altLang="de-DE" sz="2000" dirty="0" err="1">
                <a:sym typeface="Wingdings" pitchFamily="2" charset="2"/>
              </a:rPr>
              <a:t>published</a:t>
            </a:r>
            <a:br>
              <a:rPr lang="de-DE" altLang="de-DE" sz="2000" dirty="0">
                <a:sym typeface="Wingdings" pitchFamily="2" charset="2"/>
              </a:rPr>
            </a:br>
            <a:r>
              <a:rPr lang="de-DE" altLang="de-DE" sz="2000" dirty="0">
                <a:sym typeface="Wingdings" pitchFamily="2" charset="2"/>
              </a:rPr>
              <a:t>(e.g. M. Duerr et al., Nature 606 (2022) 678)</a:t>
            </a:r>
            <a:endParaRPr lang="de-DE" altLang="de-DE" sz="2000" dirty="0"/>
          </a:p>
          <a:p>
            <a:pPr marL="0" indent="0" eaLnBrk="1" hangingPunct="1">
              <a:defRPr/>
            </a:pPr>
            <a:endParaRPr lang="de-DE" altLang="de-DE" sz="2000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endParaRPr lang="de-DE" altLang="de-DE" dirty="0">
              <a:solidFill>
                <a:srgbClr val="000000"/>
              </a:solidFill>
            </a:endParaRPr>
          </a:p>
        </p:txBody>
      </p:sp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Neuland </a:t>
            </a:r>
            <a:r>
              <a:rPr lang="de-DE" dirty="0" err="1"/>
              <a:t>demonstrator</a:t>
            </a:r>
            <a:r>
              <a:rPr lang="de-DE" dirty="0"/>
              <a:t> @ RIKEN</a:t>
            </a:r>
          </a:p>
        </p:txBody>
      </p:sp>
      <p:sp>
        <p:nvSpPr>
          <p:cNvPr id="26" name="Fußzeilenplatzhalter 8"/>
          <p:cNvSpPr>
            <a:spLocks noGrp="1"/>
          </p:cNvSpPr>
          <p:nvPr>
            <p:ph type="ftr" sz="quarter" idx="10"/>
          </p:nvPr>
        </p:nvSpPr>
        <p:spPr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/>
              <a:t> </a:t>
            </a:r>
            <a:endParaRPr lang="de-DE" dirty="0"/>
          </a:p>
        </p:txBody>
      </p:sp>
      <p:grpSp>
        <p:nvGrpSpPr>
          <p:cNvPr id="2" name="Gruppieren 9"/>
          <p:cNvGrpSpPr/>
          <p:nvPr/>
        </p:nvGrpSpPr>
        <p:grpSpPr>
          <a:xfrm>
            <a:off x="1060169" y="3645024"/>
            <a:ext cx="4916369" cy="2860787"/>
            <a:chOff x="790711" y="36306743"/>
            <a:chExt cx="7632653" cy="5688214"/>
          </a:xfrm>
        </p:grpSpPr>
        <p:pic>
          <p:nvPicPr>
            <p:cNvPr id="14" name="図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0711" y="36306743"/>
              <a:ext cx="7632653" cy="5688214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1109762" y="36522764"/>
              <a:ext cx="1362641" cy="550768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sz="1200" b="1" dirty="0">
                  <a:solidFill>
                    <a:srgbClr val="000000"/>
                  </a:solidFill>
                  <a:latin typeface="Arial" charset="0"/>
                </a:rPr>
                <a:t>NEBULA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040941" y="37045985"/>
              <a:ext cx="1757493" cy="611965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rgbClr val="000000"/>
                  </a:solidFill>
                  <a:latin typeface="Arial" charset="0"/>
                </a:rPr>
                <a:t>NEULAND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538671" y="36449919"/>
              <a:ext cx="1691243" cy="611965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>
                  <a:solidFill>
                    <a:srgbClr val="000000"/>
                  </a:solidFill>
                  <a:latin typeface="Arial" charset="0"/>
                </a:rPr>
                <a:t>SAMURAI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6816367" y="41471736"/>
              <a:ext cx="1344091" cy="458972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de-DE" sz="900" b="1" dirty="0">
                  <a:solidFill>
                    <a:srgbClr val="000000"/>
                  </a:solidFill>
                  <a:latin typeface="Arial" charset="0"/>
                </a:rPr>
                <a:t>March 2015</a:t>
              </a:r>
            </a:p>
          </p:txBody>
        </p:sp>
      </p:grpSp>
      <p:pic>
        <p:nvPicPr>
          <p:cNvPr id="21" name="Picture 2" descr="\\WinFileSvG\Land$root\boretzky\Eigene Dateien\My Pictures\2014\NeuLAND-Integration-July\20140701_112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38" y="3631772"/>
            <a:ext cx="1780714" cy="286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651" y="1318448"/>
            <a:ext cx="2904400" cy="516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8151132" y="6057767"/>
            <a:ext cx="3365005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2000" dirty="0">
                <a:solidFill>
                  <a:srgbClr val="FED194"/>
                </a:solidFill>
                <a:latin typeface="Arial" charset="0"/>
              </a:rPr>
              <a:t>4 double planes @ RIBF</a:t>
            </a:r>
          </a:p>
        </p:txBody>
      </p:sp>
      <p:sp>
        <p:nvSpPr>
          <p:cNvPr id="19" name="Fußzeilenplatzhalter 3">
            <a:extLst>
              <a:ext uri="{FF2B5EF4-FFF2-40B4-BE49-F238E27FC236}">
                <a16:creationId xmlns:a16="http://schemas.microsoft.com/office/drawing/2014/main" id="{235593CD-AC0B-418F-9FE2-972CC45FEA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</p:spPr>
        <p:txBody>
          <a:bodyPr/>
          <a:lstStyle/>
          <a:p>
            <a:pPr algn="l"/>
            <a:r>
              <a:rPr lang="it-IT" dirty="0">
                <a:solidFill>
                  <a:prstClr val="black"/>
                </a:solidFill>
              </a:rPr>
              <a:t>H. Simon – Halo Week ‘24 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63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1E5C13-D9D6-4A10-95FB-D68DB7F1D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O-28 a </a:t>
            </a:r>
            <a:r>
              <a:rPr lang="de-DE" dirty="0" err="1"/>
              <a:t>first</a:t>
            </a:r>
            <a:r>
              <a:rPr lang="de-DE" dirty="0"/>
              <a:t> Landmark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fragment</a:t>
            </a:r>
            <a:r>
              <a:rPr lang="de-DE" dirty="0"/>
              <a:t> + 4n </a:t>
            </a:r>
            <a:r>
              <a:rPr lang="de-DE" dirty="0" err="1"/>
              <a:t>detection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23A245-0C66-44B5-9218-5A4486FA9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6A483BE-CEBE-4BB7-B10F-C0ED982CA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31" y="1215899"/>
            <a:ext cx="4672647" cy="348133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4949FAA-F266-4B2E-96D0-6DFBBE27A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5671" y="1239561"/>
            <a:ext cx="6096000" cy="29177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57614FD-44F1-401F-8EB3-55E475F0E7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144" y="4400550"/>
            <a:ext cx="3857625" cy="2457450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3B8D27A-29F7-4A1E-AC89-DEBCAC36B265}"/>
              </a:ext>
            </a:extLst>
          </p:cNvPr>
          <p:cNvGrpSpPr/>
          <p:nvPr/>
        </p:nvGrpSpPr>
        <p:grpSpPr>
          <a:xfrm>
            <a:off x="8215934" y="4353595"/>
            <a:ext cx="3790950" cy="532730"/>
            <a:chOff x="8215934" y="4353595"/>
            <a:chExt cx="3790950" cy="53273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01B857F-1D30-4F2A-8219-D4BF32DF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5934" y="4353595"/>
              <a:ext cx="3790950" cy="485775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DE0CBC8F-22E9-4BE7-B65A-049E6508E8BF}"/>
                </a:ext>
              </a:extLst>
            </p:cNvPr>
            <p:cNvSpPr/>
            <p:nvPr/>
          </p:nvSpPr>
          <p:spPr>
            <a:xfrm>
              <a:off x="10813774" y="4697237"/>
              <a:ext cx="1193110" cy="189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BB20CB94-FCEA-4F4C-BC12-CF55E594126B}"/>
              </a:ext>
            </a:extLst>
          </p:cNvPr>
          <p:cNvSpPr txBox="1"/>
          <p:nvPr/>
        </p:nvSpPr>
        <p:spPr>
          <a:xfrm>
            <a:off x="642935" y="5104719"/>
            <a:ext cx="5980227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Causallity</a:t>
            </a:r>
            <a:r>
              <a:rPr lang="de-DE" dirty="0"/>
              <a:t> </a:t>
            </a:r>
            <a:r>
              <a:rPr lang="de-DE" dirty="0" err="1"/>
              <a:t>cuts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16% </a:t>
            </a:r>
            <a:r>
              <a:rPr lang="de-DE" dirty="0" err="1"/>
              <a:t>remaining</a:t>
            </a:r>
            <a:r>
              <a:rPr lang="de-DE" dirty="0"/>
              <a:t> </a:t>
            </a:r>
            <a:r>
              <a:rPr lang="de-DE" dirty="0" err="1"/>
              <a:t>background</a:t>
            </a:r>
            <a:endParaRPr lang="de-DE" dirty="0"/>
          </a:p>
          <a:p>
            <a:r>
              <a:rPr lang="de-DE" dirty="0">
                <a:latin typeface="Symbol" panose="05050102010706020507" pitchFamily="18" charset="2"/>
              </a:rPr>
              <a:t>e(</a:t>
            </a:r>
            <a:r>
              <a:rPr lang="de-DE" dirty="0"/>
              <a:t>3n)=2% </a:t>
            </a:r>
            <a:r>
              <a:rPr lang="de-DE" dirty="0">
                <a:latin typeface="Symbol" panose="05050102010706020507" pitchFamily="18" charset="2"/>
              </a:rPr>
              <a:t>e(4</a:t>
            </a:r>
            <a:r>
              <a:rPr lang="de-DE" dirty="0"/>
              <a:t>n)=0.4%</a:t>
            </a:r>
          </a:p>
          <a:p>
            <a:endParaRPr lang="de-DE" dirty="0"/>
          </a:p>
          <a:p>
            <a:r>
              <a:rPr lang="de-DE" dirty="0"/>
              <a:t>Very </a:t>
            </a:r>
            <a:r>
              <a:rPr lang="de-DE" dirty="0" err="1"/>
              <a:t>intense</a:t>
            </a:r>
            <a:r>
              <a:rPr lang="de-DE" dirty="0"/>
              <a:t> RIBF </a:t>
            </a:r>
            <a:r>
              <a:rPr lang="de-DE" dirty="0" err="1"/>
              <a:t>beams</a:t>
            </a:r>
            <a:r>
              <a:rPr lang="de-DE" dirty="0"/>
              <a:t>  </a:t>
            </a:r>
            <a:r>
              <a:rPr lang="de-DE" dirty="0">
                <a:sym typeface="Wingdings" panose="05000000000000000000" pitchFamily="2" charset="2"/>
              </a:rPr>
              <a:t> </a:t>
            </a:r>
            <a:r>
              <a:rPr lang="de-DE" dirty="0" err="1">
                <a:sym typeface="Wingdings" panose="05000000000000000000" pitchFamily="2" charset="2"/>
              </a:rPr>
              <a:t>detection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efficiency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key</a:t>
            </a:r>
            <a:r>
              <a:rPr lang="de-DE" dirty="0">
                <a:sym typeface="Wingdings" panose="05000000000000000000" pitchFamily="2" charset="2"/>
              </a:rPr>
              <a:t> !</a:t>
            </a:r>
            <a:endParaRPr lang="de-DE" dirty="0"/>
          </a:p>
          <a:p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5359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28868" y="227631"/>
            <a:ext cx="10058400" cy="1066800"/>
          </a:xfrm>
          <a:noFill/>
        </p:spPr>
        <p:txBody>
          <a:bodyPr vert="horz" lIns="91440" tIns="45720" rIns="91440" bIns="45720" rtlCol="0" anchor="ctr" anchorCtr="0">
            <a:normAutofit/>
          </a:bodyPr>
          <a:lstStyle/>
          <a:p>
            <a:pPr eaLnBrk="1" hangingPunct="1"/>
            <a:r>
              <a:rPr lang="en-US" b="1" dirty="0"/>
              <a:t>Novel Neutron Detector: </a:t>
            </a:r>
            <a:r>
              <a:rPr lang="en-US" b="1" dirty="0" err="1"/>
              <a:t>NeuLAND</a:t>
            </a:r>
            <a:endParaRPr lang="en-US" b="1" dirty="0"/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1169648" y="1186689"/>
            <a:ext cx="8763000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Fully active neutron detector based on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scintillators (calorimetry &amp; tracking)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				</a:t>
            </a:r>
            <a:endParaRPr lang="en-GB" sz="20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6470" y="1840640"/>
            <a:ext cx="3779837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5586" y="4167393"/>
            <a:ext cx="30575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9504045" y="3902223"/>
            <a:ext cx="2403671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1200" dirty="0"/>
              <a:t>30 double planes</a:t>
            </a:r>
          </a:p>
          <a:p>
            <a:pPr algn="l">
              <a:defRPr/>
            </a:pPr>
            <a:r>
              <a:rPr lang="de-DE" sz="1200" dirty="0"/>
              <a:t>2 x 50 </a:t>
            </a:r>
            <a:r>
              <a:rPr lang="de-DE" sz="1200" dirty="0" err="1"/>
              <a:t>paddles</a:t>
            </a:r>
            <a:r>
              <a:rPr lang="de-DE" sz="1200" dirty="0"/>
              <a:t> </a:t>
            </a:r>
            <a:r>
              <a:rPr lang="de-DE" sz="1200" dirty="0" err="1"/>
              <a:t>each</a:t>
            </a:r>
            <a:endParaRPr lang="de-DE" sz="1200" dirty="0"/>
          </a:p>
          <a:p>
            <a:pPr algn="l">
              <a:defRPr/>
            </a:pPr>
            <a:r>
              <a:rPr lang="de-DE" sz="1200" dirty="0"/>
              <a:t>5 x 5 x 250 cm³</a:t>
            </a:r>
          </a:p>
          <a:p>
            <a:pPr algn="l">
              <a:defRPr/>
            </a:pPr>
            <a:r>
              <a:rPr lang="de-DE" sz="1200" dirty="0"/>
              <a:t>RP408 / R8619ASSY</a:t>
            </a:r>
          </a:p>
          <a:p>
            <a:pPr algn="l">
              <a:defRPr/>
            </a:pPr>
            <a:r>
              <a:rPr lang="de-DE" sz="2000" dirty="0"/>
              <a:t>FPGA TDC </a:t>
            </a:r>
            <a:r>
              <a:rPr lang="de-DE" sz="2000" dirty="0" err="1"/>
              <a:t>readout</a:t>
            </a:r>
            <a:endParaRPr lang="de-DE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2643357" y="5291131"/>
            <a:ext cx="1662635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b="1" dirty="0" err="1">
                <a:solidFill>
                  <a:schemeClr val="tx2"/>
                </a:solidFill>
              </a:rPr>
              <a:t>Previously</a:t>
            </a:r>
            <a:r>
              <a:rPr lang="de-DE" sz="1400" b="1" dirty="0">
                <a:solidFill>
                  <a:schemeClr val="tx2"/>
                </a:solidFill>
              </a:rPr>
              <a:t> &lt; 50%</a:t>
            </a:r>
          </a:p>
          <a:p>
            <a:pPr>
              <a:defRPr/>
            </a:pPr>
            <a:endParaRPr lang="de-DE" sz="1400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de-DE" sz="1400" b="1" dirty="0" err="1">
                <a:solidFill>
                  <a:schemeClr val="tx2"/>
                </a:solidFill>
              </a:rPr>
              <a:t>Previously</a:t>
            </a:r>
            <a:r>
              <a:rPr lang="de-DE" sz="1400" b="1" dirty="0">
                <a:solidFill>
                  <a:schemeClr val="tx2"/>
                </a:solidFill>
              </a:rPr>
              <a:t> &lt;5%  !</a:t>
            </a:r>
          </a:p>
          <a:p>
            <a:pPr>
              <a:defRPr/>
            </a:pPr>
            <a:endParaRPr lang="de-DE" dirty="0"/>
          </a:p>
        </p:txBody>
      </p:sp>
      <p:pic>
        <p:nvPicPr>
          <p:cNvPr id="15" name="Picture 3" descr="C:\Dokumente und Einstellungen\Haik\Desktop\20121213-Madrid\isometrische_Ansicht_alle_Eben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4854" y="1999603"/>
            <a:ext cx="2890600" cy="204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2"/>
          <p:cNvSpPr txBox="1"/>
          <p:nvPr/>
        </p:nvSpPr>
        <p:spPr>
          <a:xfrm>
            <a:off x="7661041" y="5057361"/>
            <a:ext cx="45768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de-DE" sz="2400" dirty="0">
                <a:sym typeface="Wingdings" pitchFamily="2" charset="2"/>
              </a:rPr>
              <a:t> 4n </a:t>
            </a:r>
            <a:r>
              <a:rPr lang="de-DE" sz="2400" dirty="0" err="1">
                <a:sym typeface="Wingdings" pitchFamily="2" charset="2"/>
              </a:rPr>
              <a:t>coincident</a:t>
            </a:r>
            <a:r>
              <a:rPr lang="de-DE" sz="2400" dirty="0">
                <a:sym typeface="Wingdings" pitchFamily="2" charset="2"/>
              </a:rPr>
              <a:t> </a:t>
            </a:r>
            <a:br>
              <a:rPr lang="de-DE" sz="2400" dirty="0">
                <a:sym typeface="Wingdings" pitchFamily="2" charset="2"/>
              </a:rPr>
            </a:br>
            <a:r>
              <a:rPr lang="de-DE" sz="2400" dirty="0">
                <a:sym typeface="Wingdings" pitchFamily="2" charset="2"/>
              </a:rPr>
              <a:t>       </a:t>
            </a:r>
            <a:r>
              <a:rPr lang="de-DE" sz="2400" dirty="0" err="1">
                <a:sym typeface="Wingdings" pitchFamily="2" charset="2"/>
              </a:rPr>
              <a:t>four-momentum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detection</a:t>
            </a:r>
            <a:endParaRPr lang="de-DE" sz="2400" dirty="0">
              <a:sym typeface="Wingdings" pitchFamily="2" charset="2"/>
            </a:endParaRPr>
          </a:p>
          <a:p>
            <a:r>
              <a:rPr lang="de-DE" sz="2400" dirty="0">
                <a:sym typeface="Wingdings" pitchFamily="2" charset="2"/>
              </a:rPr>
              <a:t>     Split </a:t>
            </a:r>
            <a:r>
              <a:rPr lang="de-DE" sz="2400" dirty="0" err="1">
                <a:sym typeface="Wingdings" pitchFamily="2" charset="2"/>
              </a:rPr>
              <a:t>detector</a:t>
            </a:r>
            <a:r>
              <a:rPr lang="de-DE" sz="2400" dirty="0">
                <a:sym typeface="Wingdings" pitchFamily="2" charset="2"/>
              </a:rPr>
              <a:t> + </a:t>
            </a:r>
            <a:r>
              <a:rPr lang="de-DE" sz="2400" dirty="0" err="1">
                <a:sym typeface="Wingdings" pitchFamily="2" charset="2"/>
              </a:rPr>
              <a:t>causality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cuts</a:t>
            </a:r>
            <a:br>
              <a:rPr lang="de-DE" sz="2400" dirty="0">
                <a:sym typeface="Wingdings" pitchFamily="2" charset="2"/>
              </a:rPr>
            </a:br>
            <a:r>
              <a:rPr lang="de-DE" sz="2400" dirty="0">
                <a:sym typeface="Wingdings" pitchFamily="2" charset="2"/>
              </a:rPr>
              <a:t>     </a:t>
            </a:r>
            <a:r>
              <a:rPr lang="de-DE" sz="2400" dirty="0" err="1">
                <a:sym typeface="Wingdings" pitchFamily="2" charset="2"/>
              </a:rPr>
              <a:t>could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be</a:t>
            </a:r>
            <a:r>
              <a:rPr lang="de-DE" sz="2400" dirty="0">
                <a:sym typeface="Wingdings" pitchFamily="2" charset="2"/>
              </a:rPr>
              <a:t> </a:t>
            </a:r>
            <a:r>
              <a:rPr lang="de-DE" sz="2400" dirty="0" err="1">
                <a:sym typeface="Wingdings" pitchFamily="2" charset="2"/>
              </a:rPr>
              <a:t>added</a:t>
            </a:r>
            <a:r>
              <a:rPr lang="de-DE" sz="2400" dirty="0">
                <a:sym typeface="Wingdings" pitchFamily="2" charset="2"/>
              </a:rPr>
              <a:t>.</a:t>
            </a:r>
          </a:p>
          <a:p>
            <a:r>
              <a:rPr lang="de-DE" dirty="0">
                <a:solidFill>
                  <a:schemeClr val="tx2"/>
                </a:solidFill>
                <a:sym typeface="Wingdings" pitchFamily="2" charset="2"/>
              </a:rPr>
              <a:t> 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21287" y="2802458"/>
            <a:ext cx="1420769" cy="2131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Dokumente und Einstellungen\Haik\Desktop\20130514-R3B-Meeting\HV_ausgezog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45" y="2790458"/>
            <a:ext cx="1529222" cy="1093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EC7938D-055B-4664-AEF4-FA2B4FDED4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0358" y="1063820"/>
            <a:ext cx="4595760" cy="11387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D63BC7D-8DF2-4E28-A9B8-784326DF4495}"/>
              </a:ext>
            </a:extLst>
          </p:cNvPr>
          <p:cNvSpPr txBox="1"/>
          <p:nvPr/>
        </p:nvSpPr>
        <p:spPr>
          <a:xfrm>
            <a:off x="7696756" y="2255459"/>
            <a:ext cx="289060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dirty="0"/>
              <a:t>NIMA </a:t>
            </a:r>
            <a:r>
              <a:rPr lang="de-DE" b="1" dirty="0"/>
              <a:t>1014</a:t>
            </a:r>
            <a:r>
              <a:rPr lang="de-DE" dirty="0"/>
              <a:t> (2021) 165701</a:t>
            </a:r>
          </a:p>
        </p:txBody>
      </p:sp>
      <p:sp>
        <p:nvSpPr>
          <p:cNvPr id="16" name="Fußzeilenplatzhalter 3">
            <a:extLst>
              <a:ext uri="{FF2B5EF4-FFF2-40B4-BE49-F238E27FC236}">
                <a16:creationId xmlns:a16="http://schemas.microsoft.com/office/drawing/2014/main" id="{B10BA64F-7C94-4375-943B-8C59523EC2BB}"/>
              </a:ext>
            </a:extLst>
          </p:cNvPr>
          <p:cNvSpPr txBox="1">
            <a:spLocks/>
          </p:cNvSpPr>
          <p:nvPr/>
        </p:nvSpPr>
        <p:spPr>
          <a:xfrm>
            <a:off x="3031068" y="6613620"/>
            <a:ext cx="6434265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 err="1"/>
              <a:t>H.Simon</a:t>
            </a:r>
            <a:r>
              <a:rPr lang="en-US" sz="1050" dirty="0"/>
              <a:t> - Halo Week '24 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445741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6761" y="-146331"/>
            <a:ext cx="7658100" cy="1143000"/>
          </a:xfrm>
          <a:noFill/>
        </p:spPr>
        <p:txBody>
          <a:bodyPr>
            <a:normAutofit/>
          </a:bodyPr>
          <a:lstStyle/>
          <a:p>
            <a:r>
              <a:rPr lang="de-DE" dirty="0"/>
              <a:t>Steady State Thermal Simulation</a:t>
            </a:r>
            <a:br>
              <a:rPr lang="de-DE" dirty="0"/>
            </a:br>
            <a:r>
              <a:rPr lang="de-DE" dirty="0" err="1"/>
              <a:t>Optimisation</a:t>
            </a:r>
            <a:r>
              <a:rPr lang="de-DE" dirty="0"/>
              <a:t> of Absorber Profile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77" y="1389527"/>
            <a:ext cx="3038655" cy="23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739" y="1764625"/>
            <a:ext cx="4657715" cy="235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134415" y="400730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950 K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8592355" y="2888936"/>
            <a:ext cx="847725" cy="1177851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9804519" y="3367316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B0F0"/>
                </a:solidFill>
                <a:latin typeface="Arial" charset="0"/>
              </a:rPr>
              <a:t>300 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6029" y="4447025"/>
            <a:ext cx="3044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modified material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=15 W/m-K in center (c1-c3)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85558" y="4690378"/>
            <a:ext cx="2871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Symbol" panose="05050102010706020507" pitchFamily="18" charset="2"/>
              </a:rPr>
              <a:t>l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=15 W/m-K, shaped better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67293" y="1651626"/>
            <a:ext cx="1822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/>
              </a:rPr>
              <a:t>fresh SGL R6650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1450" y="2127759"/>
            <a:ext cx="1724140" cy="7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62959" y="3734890"/>
            <a:ext cx="3233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Apply radiation damage only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in inner regions of spot (c1..c3)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6455" y="1139482"/>
            <a:ext cx="5498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Use Gaussian beam spot and 17 kW (1500 MeV/u  </a:t>
            </a:r>
            <a:r>
              <a:rPr lang="en-US" sz="1600" b="1" baseline="30000" dirty="0">
                <a:solidFill>
                  <a:srgbClr val="000000"/>
                </a:solidFill>
                <a:latin typeface="Arial" charset="0"/>
              </a:rPr>
              <a:t>238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U)</a:t>
            </a:r>
          </a:p>
        </p:txBody>
      </p:sp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4" t="29333" r="23557" b="14667"/>
          <a:stretch>
            <a:fillRect/>
          </a:stretch>
        </p:blipFill>
        <p:spPr bwMode="auto">
          <a:xfrm>
            <a:off x="6843503" y="4909553"/>
            <a:ext cx="3497703" cy="2040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" descr="D:\Research material\Projects\FAIR-Catcher Design\Work\BC3 analysis\Coupledss_1500MeV\run4\temperature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9102" r="13126" b="17999"/>
          <a:stretch>
            <a:fillRect/>
          </a:stretch>
        </p:blipFill>
        <p:spPr bwMode="auto">
          <a:xfrm>
            <a:off x="2256112" y="4983530"/>
            <a:ext cx="3382437" cy="183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22750" y="5321201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F0"/>
                </a:solidFill>
                <a:latin typeface="Arial" charset="0"/>
              </a:rPr>
              <a:t>301 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03618" y="5308400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B0F0"/>
                </a:solidFill>
                <a:latin typeface="Arial" charset="0"/>
              </a:rPr>
              <a:t>301 K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47083" y="6578266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1504 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23366" y="6553900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FF0000"/>
                </a:solidFill>
                <a:latin typeface="Arial" charset="0"/>
              </a:rPr>
              <a:t>2210 K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4314969" y="6076554"/>
            <a:ext cx="777097" cy="47734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8592356" y="6188134"/>
            <a:ext cx="777097" cy="47734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9182496" y="1716971"/>
            <a:ext cx="1417376" cy="25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051" b="1" dirty="0">
                <a:solidFill>
                  <a:srgbClr val="808080">
                    <a:lumMod val="75000"/>
                  </a:srgbClr>
                </a:solidFill>
                <a:latin typeface="Arial" charset="0"/>
              </a:rPr>
              <a:t>to copper heat sink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53FC8F-C748-4740-81D6-4ECB1295708D}"/>
              </a:ext>
            </a:extLst>
          </p:cNvPr>
          <p:cNvSpPr txBox="1"/>
          <p:nvPr/>
        </p:nvSpPr>
        <p:spPr>
          <a:xfrm>
            <a:off x="8254328" y="1111530"/>
            <a:ext cx="3013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B050"/>
                </a:solidFill>
                <a:latin typeface="Arial" charset="0"/>
              </a:rPr>
              <a:t>LS-DYNA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721DD62-004B-4D2B-B12D-D71D93851A85}"/>
              </a:ext>
            </a:extLst>
          </p:cNvPr>
          <p:cNvCxnSpPr/>
          <p:nvPr/>
        </p:nvCxnSpPr>
        <p:spPr bwMode="auto">
          <a:xfrm flipV="1">
            <a:off x="1001315" y="6059093"/>
            <a:ext cx="1543792" cy="20622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8271AA3-E37C-4ECB-A950-1A2443BDC7EB}"/>
              </a:ext>
            </a:extLst>
          </p:cNvPr>
          <p:cNvSpPr txBox="1"/>
          <p:nvPr/>
        </p:nvSpPr>
        <p:spPr>
          <a:xfrm rot="21095238">
            <a:off x="982069" y="5706173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beam</a:t>
            </a: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FC0A205A-6379-43B9-ACDB-22BA553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12" y="271850"/>
            <a:ext cx="3137891" cy="6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121379-0848-4AE6-84C0-026E1D67F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2767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339962" y="218298"/>
            <a:ext cx="6750828" cy="58493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for status of major components:</a:t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multiplets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series production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349" y="1447659"/>
            <a:ext cx="6615388" cy="383317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717" y="1942328"/>
            <a:ext cx="518016" cy="557610"/>
          </a:xfrm>
          <a:prstGeom prst="rect">
            <a:avLst/>
          </a:prstGeom>
        </p:spPr>
      </p:pic>
      <p:cxnSp>
        <p:nvCxnSpPr>
          <p:cNvPr id="88" name="Straight Arrow Connector 87"/>
          <p:cNvCxnSpPr/>
          <p:nvPr/>
        </p:nvCxnSpPr>
        <p:spPr>
          <a:xfrm flipV="1">
            <a:off x="5501779" y="2035107"/>
            <a:ext cx="981848" cy="149928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 flipV="1">
            <a:off x="2828972" y="4234932"/>
            <a:ext cx="2435961" cy="28447"/>
          </a:xfrm>
          <a:prstGeom prst="line">
            <a:avLst/>
          </a:prstGeom>
          <a:ln w="571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5316" y="3088814"/>
            <a:ext cx="616337" cy="622703"/>
          </a:xfrm>
          <a:prstGeom prst="rect">
            <a:avLst/>
          </a:prstGeom>
        </p:spPr>
      </p:pic>
      <p:cxnSp>
        <p:nvCxnSpPr>
          <p:cNvPr id="93" name="Straight Arrow Connector 92"/>
          <p:cNvCxnSpPr>
            <a:cxnSpLocks/>
          </p:cNvCxnSpPr>
          <p:nvPr/>
        </p:nvCxnSpPr>
        <p:spPr>
          <a:xfrm flipV="1">
            <a:off x="5626215" y="2158212"/>
            <a:ext cx="936700" cy="504244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5632134" y="2249795"/>
            <a:ext cx="1046374" cy="966461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5730945" y="2364444"/>
            <a:ext cx="1006625" cy="1589797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909" y="1718626"/>
            <a:ext cx="898281" cy="761918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259" y="3779820"/>
            <a:ext cx="508422" cy="693389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46"/>
          <a:stretch/>
        </p:blipFill>
        <p:spPr>
          <a:xfrm>
            <a:off x="5097946" y="2547757"/>
            <a:ext cx="542383" cy="500579"/>
          </a:xfrm>
          <a:prstGeom prst="rect">
            <a:avLst/>
          </a:prstGeom>
        </p:spPr>
      </p:pic>
      <p:cxnSp>
        <p:nvCxnSpPr>
          <p:cNvPr id="106" name="Straight Arrow Connector 105"/>
          <p:cNvCxnSpPr/>
          <p:nvPr/>
        </p:nvCxnSpPr>
        <p:spPr>
          <a:xfrm flipV="1">
            <a:off x="5777060" y="2480542"/>
            <a:ext cx="1070579" cy="2322794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7" name="Picture 10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730" y="4525549"/>
            <a:ext cx="457862" cy="744332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899" y="3738431"/>
            <a:ext cx="807159" cy="474412"/>
          </a:xfrm>
          <a:prstGeom prst="rect">
            <a:avLst/>
          </a:prstGeom>
        </p:spPr>
      </p:pic>
      <p:cxnSp>
        <p:nvCxnSpPr>
          <p:cNvPr id="109" name="Straight Arrow Connector 108"/>
          <p:cNvCxnSpPr/>
          <p:nvPr/>
        </p:nvCxnSpPr>
        <p:spPr>
          <a:xfrm flipV="1">
            <a:off x="6589905" y="2586443"/>
            <a:ext cx="350363" cy="1164112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7187803" y="2335162"/>
            <a:ext cx="560665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25" dirty="0">
                <a:solidFill>
                  <a:schemeClr val="bg1"/>
                </a:solidFill>
              </a:rPr>
              <a:t>FoS SM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8514404" y="2325055"/>
            <a:ext cx="560665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25" dirty="0">
                <a:solidFill>
                  <a:schemeClr val="bg1"/>
                </a:solidFill>
              </a:rPr>
              <a:t>FoS LM</a:t>
            </a:r>
          </a:p>
        </p:txBody>
      </p:sp>
      <p:cxnSp>
        <p:nvCxnSpPr>
          <p:cNvPr id="112" name="Straight Arrow Connector 111"/>
          <p:cNvCxnSpPr/>
          <p:nvPr/>
        </p:nvCxnSpPr>
        <p:spPr>
          <a:xfrm flipV="1">
            <a:off x="6965778" y="2708226"/>
            <a:ext cx="1235" cy="1727643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 flipH="1" flipV="1">
            <a:off x="7201361" y="2903142"/>
            <a:ext cx="975560" cy="40601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 flipH="1" flipV="1">
            <a:off x="7238442" y="3012904"/>
            <a:ext cx="1184541" cy="502874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 flipV="1">
            <a:off x="7026067" y="2798045"/>
            <a:ext cx="590920" cy="1328468"/>
          </a:xfrm>
          <a:prstGeom prst="straightConnector1">
            <a:avLst/>
          </a:prstGeom>
          <a:ln w="3175">
            <a:solidFill>
              <a:schemeClr val="accent5">
                <a:lumMod val="40000"/>
                <a:lumOff val="60000"/>
              </a:schemeClr>
            </a:solidFill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7" name="Picture 11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850" y="4069597"/>
            <a:ext cx="1032374" cy="46752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164" y="3461886"/>
            <a:ext cx="705025" cy="504163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4421133" y="3773312"/>
            <a:ext cx="845127" cy="75020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14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science</a:t>
            </a:r>
          </a:p>
          <a:p>
            <a:pPr algn="l"/>
            <a:endParaRPr lang="en-GB" sz="8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GB" sz="825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 multiplets)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9066083" y="4758112"/>
            <a:ext cx="643028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25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baseline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810308" y="5153407"/>
            <a:ext cx="714693" cy="28854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GB" sz="825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actual</a:t>
            </a:r>
          </a:p>
          <a:p>
            <a:pPr algn="l"/>
            <a:r>
              <a:rPr lang="en-GB" sz="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ASG: 01/09/2021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068966" y="3621897"/>
            <a:ext cx="406831" cy="106278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124" name="Rectangle 123"/>
          <p:cNvSpPr/>
          <p:nvPr/>
        </p:nvSpPr>
        <p:spPr>
          <a:xfrm>
            <a:off x="3068425" y="3515619"/>
            <a:ext cx="406831" cy="106278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125" name="Rectangle 124"/>
          <p:cNvSpPr/>
          <p:nvPr/>
        </p:nvSpPr>
        <p:spPr>
          <a:xfrm>
            <a:off x="3069370" y="1985479"/>
            <a:ext cx="406831" cy="106278"/>
          </a:xfrm>
          <a:prstGeom prst="rect">
            <a:avLst/>
          </a:prstGeom>
          <a:solidFill>
            <a:schemeClr val="bg1">
              <a:lumMod val="75000"/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126" name="Rectangle 125"/>
          <p:cNvSpPr/>
          <p:nvPr/>
        </p:nvSpPr>
        <p:spPr>
          <a:xfrm>
            <a:off x="6455492" y="5408779"/>
            <a:ext cx="3693874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>
              <a:spcBef>
                <a:spcPts val="150"/>
              </a:spcBef>
            </a:pP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First-of-Series Magnets readily prepared for tunnel installation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39" y="4277747"/>
            <a:ext cx="1091550" cy="48489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 rot="19243274">
            <a:off x="7061062" y="2826055"/>
            <a:ext cx="294031" cy="400057"/>
          </a:xfrm>
          <a:prstGeom prst="ellipse">
            <a:avLst/>
          </a:prstGeom>
          <a:noFill/>
          <a:ln w="190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cxnSp>
        <p:nvCxnSpPr>
          <p:cNvPr id="38" name="Straight Connector 90">
            <a:extLst>
              <a:ext uri="{FF2B5EF4-FFF2-40B4-BE49-F238E27FC236}">
                <a16:creationId xmlns:a16="http://schemas.microsoft.com/office/drawing/2014/main" id="{800DDA10-2BEB-4A1C-82E7-E31D8AB8B3CB}"/>
              </a:ext>
            </a:extLst>
          </p:cNvPr>
          <p:cNvCxnSpPr>
            <a:cxnSpLocks/>
          </p:cNvCxnSpPr>
          <p:nvPr/>
        </p:nvCxnSpPr>
        <p:spPr>
          <a:xfrm flipV="1">
            <a:off x="8305247" y="1461725"/>
            <a:ext cx="0" cy="2816022"/>
          </a:xfrm>
          <a:prstGeom prst="line">
            <a:avLst/>
          </a:prstGeom>
          <a:ln w="571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" name="Picture 10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639" y="1203647"/>
            <a:ext cx="2161402" cy="1409904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703" y="2662457"/>
            <a:ext cx="689741" cy="618455"/>
          </a:xfrm>
          <a:prstGeom prst="rect">
            <a:avLst/>
          </a:prstGeom>
        </p:spPr>
      </p:pic>
      <p:pic>
        <p:nvPicPr>
          <p:cNvPr id="41" name="Picture 14" descr="D:\Work\Super-FRS\Management\Public\Bilder\sc-multiplets\pre-assembly\signal-2022-07-18_3.jpg">
            <a:extLst>
              <a:ext uri="{FF2B5EF4-FFF2-40B4-BE49-F238E27FC236}">
                <a16:creationId xmlns:a16="http://schemas.microsoft.com/office/drawing/2014/main" id="{3BC6E971-E44B-48F6-9F61-4AF6B6D3795F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628" y="4010744"/>
            <a:ext cx="1903736" cy="2558546"/>
          </a:xfrm>
          <a:prstGeom prst="rect">
            <a:avLst/>
          </a:prstGeom>
          <a:noFill/>
          <a:ln w="57150">
            <a:solidFill>
              <a:srgbClr val="FDBB63"/>
            </a:solidFill>
          </a:ln>
        </p:spPr>
      </p:pic>
      <p:sp>
        <p:nvSpPr>
          <p:cNvPr id="43" name="TextBox 109">
            <a:extLst>
              <a:ext uri="{FF2B5EF4-FFF2-40B4-BE49-F238E27FC236}">
                <a16:creationId xmlns:a16="http://schemas.microsoft.com/office/drawing/2014/main" id="{DAC45D31-4F6C-4B05-AC22-8F18E8A02A64}"/>
              </a:ext>
            </a:extLst>
          </p:cNvPr>
          <p:cNvSpPr txBox="1"/>
          <p:nvPr/>
        </p:nvSpPr>
        <p:spPr>
          <a:xfrm>
            <a:off x="9150784" y="3632221"/>
            <a:ext cx="560665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25" dirty="0">
                <a:solidFill>
                  <a:schemeClr val="bg1"/>
                </a:solidFill>
              </a:rPr>
              <a:t>FoS SM</a:t>
            </a:r>
          </a:p>
        </p:txBody>
      </p:sp>
      <p:cxnSp>
        <p:nvCxnSpPr>
          <p:cNvPr id="45" name="Straight Connector 90">
            <a:extLst>
              <a:ext uri="{FF2B5EF4-FFF2-40B4-BE49-F238E27FC236}">
                <a16:creationId xmlns:a16="http://schemas.microsoft.com/office/drawing/2014/main" id="{29350355-56C6-4662-AE0D-3DECF48BDB44}"/>
              </a:ext>
            </a:extLst>
          </p:cNvPr>
          <p:cNvCxnSpPr>
            <a:cxnSpLocks/>
          </p:cNvCxnSpPr>
          <p:nvPr/>
        </p:nvCxnSpPr>
        <p:spPr>
          <a:xfrm>
            <a:off x="5801015" y="4260440"/>
            <a:ext cx="1289775" cy="13428"/>
          </a:xfrm>
          <a:prstGeom prst="line">
            <a:avLst/>
          </a:prstGeom>
          <a:ln w="571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90">
            <a:extLst>
              <a:ext uri="{FF2B5EF4-FFF2-40B4-BE49-F238E27FC236}">
                <a16:creationId xmlns:a16="http://schemas.microsoft.com/office/drawing/2014/main" id="{99C18946-9AD4-433D-A523-E3F64C2928B8}"/>
              </a:ext>
            </a:extLst>
          </p:cNvPr>
          <p:cNvCxnSpPr>
            <a:cxnSpLocks/>
          </p:cNvCxnSpPr>
          <p:nvPr/>
        </p:nvCxnSpPr>
        <p:spPr>
          <a:xfrm>
            <a:off x="8109517" y="4273155"/>
            <a:ext cx="195731" cy="4593"/>
          </a:xfrm>
          <a:prstGeom prst="line">
            <a:avLst/>
          </a:prstGeom>
          <a:ln w="5715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2">
            <a:extLst>
              <a:ext uri="{FF2B5EF4-FFF2-40B4-BE49-F238E27FC236}">
                <a16:creationId xmlns:a16="http://schemas.microsoft.com/office/drawing/2014/main" id="{B78138C4-2F01-4D61-9A66-8775E789AF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4220" y="1203678"/>
            <a:ext cx="1932592" cy="1403751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CBBB75CF-E43A-4BCD-BA08-8D18BC4C8A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434" y="4249155"/>
            <a:ext cx="2942321" cy="239312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1B91BD2-4502-44DF-86DF-4BDAB2E53561}"/>
              </a:ext>
            </a:extLst>
          </p:cNvPr>
          <p:cNvSpPr txBox="1"/>
          <p:nvPr/>
        </p:nvSpPr>
        <p:spPr>
          <a:xfrm>
            <a:off x="415914" y="2943743"/>
            <a:ext cx="1287532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Beam </a:t>
            </a:r>
            <a:r>
              <a:rPr lang="de-DE" dirty="0" err="1"/>
              <a:t>pipe</a:t>
            </a:r>
            <a:endParaRPr lang="de-DE" dirty="0"/>
          </a:p>
          <a:p>
            <a:pPr algn="l"/>
            <a:r>
              <a:rPr lang="de-DE" dirty="0" err="1"/>
              <a:t>Apperture</a:t>
            </a:r>
            <a:r>
              <a:rPr lang="de-DE" dirty="0"/>
              <a:t> </a:t>
            </a:r>
          </a:p>
          <a:p>
            <a:pPr algn="l"/>
            <a:r>
              <a:rPr lang="de-DE" dirty="0"/>
              <a:t>400 mm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6CCE1F56-83D7-489E-9C43-6E5BF621189D}"/>
              </a:ext>
            </a:extLst>
          </p:cNvPr>
          <p:cNvSpPr txBox="1"/>
          <p:nvPr/>
        </p:nvSpPr>
        <p:spPr>
          <a:xfrm>
            <a:off x="449154" y="5706850"/>
            <a:ext cx="1031051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Weigth</a:t>
            </a:r>
            <a:r>
              <a:rPr lang="de-DE" dirty="0"/>
              <a:t>:</a:t>
            </a:r>
          </a:p>
          <a:p>
            <a:pPr algn="l"/>
            <a:r>
              <a:rPr lang="de-DE" dirty="0" err="1"/>
              <a:t>Several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10 </a:t>
            </a:r>
            <a:r>
              <a:rPr lang="de-DE" dirty="0" err="1"/>
              <a:t>tons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1549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2"/>
          <p:cNvSpPr>
            <a:spLocks noGrp="1"/>
          </p:cNvSpPr>
          <p:nvPr>
            <p:ph type="title"/>
          </p:nvPr>
        </p:nvSpPr>
        <p:spPr>
          <a:xfrm>
            <a:off x="334036" y="101021"/>
            <a:ext cx="7750025" cy="753979"/>
          </a:xfrm>
        </p:spPr>
        <p:txBody>
          <a:bodyPr>
            <a:noAutofit/>
          </a:bodyPr>
          <a:lstStyle/>
          <a:p>
            <a:r>
              <a:rPr lang="en-GB" dirty="0">
                <a:latin typeface="Arial" pitchFamily="34" charset="0"/>
                <a:cs typeface="Arial" charset="0"/>
              </a:rPr>
              <a:t>Replacement of ex-Russian in-kind components</a:t>
            </a:r>
            <a:br>
              <a:rPr lang="en-GB" dirty="0">
                <a:latin typeface="Arial" pitchFamily="34" charset="0"/>
                <a:cs typeface="Arial" charset="0"/>
              </a:rPr>
            </a:br>
            <a:r>
              <a:rPr lang="en-GB" dirty="0">
                <a:latin typeface="Arial" pitchFamily="34" charset="0"/>
                <a:cs typeface="Arial" charset="0"/>
              </a:rPr>
              <a:t>Status and challenges</a:t>
            </a:r>
            <a:endParaRPr lang="en-GB" sz="1200" dirty="0">
              <a:solidFill>
                <a:srgbClr val="FF9933"/>
              </a:solidFill>
              <a:latin typeface="Arial" pitchFamily="34" charset="0"/>
              <a:ea typeface="+mn-ea"/>
              <a:cs typeface="Arial" charset="0"/>
            </a:endParaRPr>
          </a:p>
        </p:txBody>
      </p:sp>
      <p:sp>
        <p:nvSpPr>
          <p:cNvPr id="1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599D"/>
                </a:solidFill>
                <a:latin typeface="Arial" charset="0"/>
                <a:cs typeface="Arial" charset="0"/>
              </a:rPr>
              <a:t>H.Simon - Halo Week '24 </a:t>
            </a:r>
            <a:endParaRPr lang="en-GB" sz="1200" dirty="0">
              <a:solidFill>
                <a:srgbClr val="00599D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058431" y="4716579"/>
            <a:ext cx="405045" cy="1124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472" y="1547706"/>
            <a:ext cx="9037042" cy="4557921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5375050" y="3917888"/>
            <a:ext cx="27037" cy="1435754"/>
          </a:xfrm>
          <a:prstGeom prst="straightConnector1">
            <a:avLst/>
          </a:prstGeom>
          <a:noFill/>
          <a:ln w="9525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>
          <a:xfrm flipH="1">
            <a:off x="2511179" y="1763576"/>
            <a:ext cx="352656" cy="451046"/>
          </a:xfrm>
          <a:prstGeom prst="straightConnector1">
            <a:avLst/>
          </a:prstGeom>
          <a:noFill/>
          <a:ln w="9525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>
          <a:xfrm flipV="1">
            <a:off x="4174568" y="2536175"/>
            <a:ext cx="1530" cy="1254161"/>
          </a:xfrm>
          <a:prstGeom prst="straightConnector1">
            <a:avLst/>
          </a:prstGeom>
          <a:noFill/>
          <a:ln w="9525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3001646" y="3565916"/>
            <a:ext cx="1961283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b="1" kern="0" dirty="0">
                <a:solidFill>
                  <a:srgbClr val="008E40"/>
                </a:solidFill>
                <a:latin typeface="Arial"/>
              </a:rPr>
              <a:t>FoS diagnostic cambers</a:t>
            </a:r>
            <a:endParaRPr lang="de-DE" sz="1400" b="1" kern="0" dirty="0">
              <a:solidFill>
                <a:srgbClr val="008E40"/>
              </a:solidFill>
              <a:latin typeface="Arial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591">
            <a:off x="6659263" y="5343398"/>
            <a:ext cx="933773" cy="1834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4850">
            <a:off x="6165167" y="4747843"/>
            <a:ext cx="878846" cy="1955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591">
            <a:off x="5759136" y="4152045"/>
            <a:ext cx="506631" cy="1240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8926">
            <a:off x="6247187" y="4371796"/>
            <a:ext cx="306144" cy="2433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8926">
            <a:off x="6254347" y="4186242"/>
            <a:ext cx="45719" cy="2433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591">
            <a:off x="7470341" y="4702192"/>
            <a:ext cx="1434119" cy="1834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8926">
            <a:off x="7949887" y="4702078"/>
            <a:ext cx="306144" cy="24332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0000">
            <a:off x="7249082" y="3717742"/>
            <a:ext cx="1380879" cy="175189"/>
          </a:xfrm>
          <a:prstGeom prst="rect">
            <a:avLst/>
          </a:prstGeom>
        </p:spPr>
      </p:pic>
      <p:pic>
        <p:nvPicPr>
          <p:cNvPr id="37" name="Picture 3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03640">
            <a:off x="6693151" y="3949487"/>
            <a:ext cx="612000" cy="170788"/>
          </a:xfrm>
          <a:prstGeom prst="rect">
            <a:avLst/>
          </a:prstGeom>
        </p:spPr>
      </p:pic>
      <p:pic>
        <p:nvPicPr>
          <p:cNvPr id="38" name="Picture 37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03640">
            <a:off x="8395579" y="3457261"/>
            <a:ext cx="612000" cy="170788"/>
          </a:xfrm>
          <a:prstGeom prst="rect">
            <a:avLst/>
          </a:prstGeom>
        </p:spPr>
      </p:pic>
      <p:pic>
        <p:nvPicPr>
          <p:cNvPr id="39" name="Picture 3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0100000">
            <a:off x="8276567" y="3156820"/>
            <a:ext cx="1416161" cy="586097"/>
          </a:xfrm>
          <a:prstGeom prst="rect">
            <a:avLst/>
          </a:prstGeom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80000">
            <a:off x="7989594" y="4049984"/>
            <a:ext cx="527010" cy="6859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268134" y="4050299"/>
            <a:ext cx="8487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b="1" kern="0" dirty="0">
                <a:solidFill>
                  <a:srgbClr val="FFFF00"/>
                </a:solidFill>
                <a:latin typeface="Arial"/>
              </a:rPr>
              <a:t>early science</a:t>
            </a:r>
            <a:endParaRPr lang="de-DE" sz="1200" b="1" kern="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42" name="Rounded Rectangle 41"/>
          <p:cNvSpPr/>
          <p:nvPr/>
        </p:nvSpPr>
        <p:spPr>
          <a:xfrm rot="1932468">
            <a:off x="6860175" y="4246060"/>
            <a:ext cx="287224" cy="248041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3" name="Rounded Rectangle 42"/>
          <p:cNvSpPr/>
          <p:nvPr/>
        </p:nvSpPr>
        <p:spPr>
          <a:xfrm rot="1932468">
            <a:off x="7488852" y="4561425"/>
            <a:ext cx="561957" cy="440644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kern="0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522335" y="2259302"/>
            <a:ext cx="407818" cy="399019"/>
          </a:xfrm>
          <a:prstGeom prst="straightConnector1">
            <a:avLst/>
          </a:prstGeom>
          <a:noFill/>
          <a:ln w="9525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52" name="Rounded Rectangle 51"/>
          <p:cNvSpPr/>
          <p:nvPr/>
        </p:nvSpPr>
        <p:spPr>
          <a:xfrm rot="1932468">
            <a:off x="6879286" y="4246061"/>
            <a:ext cx="287224" cy="248041"/>
          </a:xfrm>
          <a:prstGeom prst="roundRect">
            <a:avLst/>
          </a:prstGeom>
          <a:noFill/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endParaRPr lang="de-DE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07473" y="6233291"/>
            <a:ext cx="1095465" cy="246221"/>
          </a:xfrm>
          <a:prstGeom prst="rect">
            <a:avLst/>
          </a:prstGeom>
          <a:ln w="7620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000" kern="0" dirty="0">
                <a:solidFill>
                  <a:prstClr val="black"/>
                </a:solidFill>
                <a:latin typeface="Arial"/>
              </a:rPr>
              <a:t>ex RU in-kind</a:t>
            </a:r>
            <a:endParaRPr lang="de-DE" sz="1050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749106" y="1646534"/>
            <a:ext cx="2086176" cy="276999"/>
          </a:xfrm>
          <a:prstGeom prst="rect">
            <a:avLst/>
          </a:prstGeom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FoS sc dip. chambers</a:t>
            </a:r>
            <a:endParaRPr lang="de-DE" sz="1400" kern="0" dirty="0">
              <a:solidFill>
                <a:srgbClr val="92D050"/>
              </a:solidFill>
              <a:latin typeface="Arial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823288" y="1854116"/>
            <a:ext cx="1341162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96633"/>
                </a:solidFill>
                <a:latin typeface="Arial"/>
              </a:rPr>
              <a:t>nc dip. chambers</a:t>
            </a:r>
            <a:endParaRPr lang="de-DE" sz="1400" kern="0" dirty="0">
              <a:solidFill>
                <a:srgbClr val="996633"/>
              </a:solidFill>
              <a:latin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738508" y="1218041"/>
            <a:ext cx="2116053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kern="0" dirty="0">
                <a:solidFill>
                  <a:srgbClr val="C00000"/>
                </a:solidFill>
                <a:latin typeface="Arial"/>
              </a:rPr>
              <a:t>„</a:t>
            </a:r>
            <a:r>
              <a:rPr lang="de-DE" sz="1200" kern="0" dirty="0" err="1">
                <a:solidFill>
                  <a:srgbClr val="C00000"/>
                </a:solidFill>
                <a:latin typeface="Arial"/>
              </a:rPr>
              <a:t>closing</a:t>
            </a:r>
            <a:r>
              <a:rPr lang="de-DE" sz="1200" kern="0" dirty="0">
                <a:solidFill>
                  <a:srgbClr val="C00000"/>
                </a:solidFill>
                <a:latin typeface="Arial"/>
              </a:rPr>
              <a:t> all </a:t>
            </a:r>
            <a:r>
              <a:rPr lang="de-DE" sz="1200" kern="0" dirty="0" err="1">
                <a:solidFill>
                  <a:srgbClr val="C00000"/>
                </a:solidFill>
                <a:latin typeface="Arial"/>
              </a:rPr>
              <a:t>vacuum</a:t>
            </a:r>
            <a:r>
              <a:rPr lang="de-DE" sz="1200" kern="0" dirty="0">
                <a:solidFill>
                  <a:srgbClr val="C00000"/>
                </a:solidFill>
                <a:latin typeface="Arial"/>
              </a:rPr>
              <a:t>“ </a:t>
            </a:r>
            <a:r>
              <a:rPr lang="de-DE" sz="1200" kern="0" dirty="0">
                <a:latin typeface="Arial"/>
              </a:rPr>
              <a:t>Q4</a:t>
            </a:r>
            <a:endParaRPr lang="de-DE" sz="1400" kern="0" dirty="0">
              <a:latin typeface="Arial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10148969" y="1277201"/>
            <a:ext cx="167761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C00000"/>
                </a:solidFill>
                <a:latin typeface="Arial"/>
              </a:rPr>
              <a:t>specs being rewritten</a:t>
            </a:r>
            <a:endParaRPr lang="en-GB" sz="1200" kern="0" dirty="0">
              <a:solidFill>
                <a:srgbClr val="D06800"/>
              </a:solidFill>
              <a:latin typeface="Arial"/>
            </a:endParaRPr>
          </a:p>
          <a:p>
            <a:pPr>
              <a:defRPr/>
            </a:pPr>
            <a:r>
              <a:rPr lang="en-GB" sz="1200" kern="0" dirty="0">
                <a:solidFill>
                  <a:srgbClr val="0070C0"/>
                </a:solidFill>
                <a:latin typeface="Arial"/>
              </a:rPr>
              <a:t>tender running</a:t>
            </a:r>
          </a:p>
          <a:p>
            <a:pPr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tender awarded</a:t>
            </a:r>
          </a:p>
          <a:p>
            <a:pPr>
              <a:defRPr/>
            </a:pPr>
            <a:r>
              <a:rPr lang="en-GB" sz="1200" b="1" kern="0" dirty="0">
                <a:solidFill>
                  <a:srgbClr val="008E40"/>
                </a:solidFill>
                <a:latin typeface="Arial"/>
              </a:rPr>
              <a:t>production completed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751526" y="1936867"/>
            <a:ext cx="2083757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C00000"/>
                </a:solidFill>
                <a:latin typeface="Arial"/>
              </a:rPr>
              <a:t>series </a:t>
            </a:r>
            <a:r>
              <a:rPr lang="en-GB" sz="1200" kern="0" dirty="0">
                <a:latin typeface="Arial"/>
              </a:rPr>
              <a:t>sc dip. chambers Q3</a:t>
            </a:r>
            <a:endParaRPr lang="de-DE" sz="1400" kern="0" dirty="0">
              <a:latin typeface="Arial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6226212" y="4262347"/>
            <a:ext cx="242309" cy="404976"/>
          </a:xfrm>
          <a:prstGeom prst="straightConnector1">
            <a:avLst/>
          </a:prstGeom>
          <a:noFill/>
          <a:ln w="9525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71" name="Rectangle 70"/>
          <p:cNvSpPr/>
          <p:nvPr/>
        </p:nvSpPr>
        <p:spPr>
          <a:xfrm>
            <a:off x="5592552" y="4651299"/>
            <a:ext cx="1274708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local cryogenics</a:t>
            </a:r>
          </a:p>
          <a:p>
            <a:pPr>
              <a:defRPr/>
            </a:pPr>
            <a:r>
              <a:rPr lang="de-DE" sz="1200" kern="0" dirty="0">
                <a:solidFill>
                  <a:srgbClr val="92D050"/>
                </a:solidFill>
                <a:latin typeface="Arial"/>
              </a:rPr>
              <a:t>branch box</a:t>
            </a:r>
            <a:endParaRPr lang="de-DE" sz="1400" kern="0" dirty="0">
              <a:solidFill>
                <a:srgbClr val="92D050"/>
              </a:solidFill>
              <a:latin typeface="Arial"/>
            </a:endParaRPr>
          </a:p>
        </p:txBody>
      </p:sp>
      <p:sp>
        <p:nvSpPr>
          <p:cNvPr id="72" name="Rectangle 71"/>
          <p:cNvSpPr/>
          <p:nvPr/>
        </p:nvSpPr>
        <p:spPr>
          <a:xfrm rot="20245171">
            <a:off x="5772348" y="2738873"/>
            <a:ext cx="514992" cy="3228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2830942" y="1526375"/>
            <a:ext cx="873957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96633"/>
                </a:solidFill>
                <a:latin typeface="Arial"/>
              </a:rPr>
              <a:t>nc dipoles</a:t>
            </a:r>
            <a:endParaRPr lang="de-DE" sz="1400" kern="0" dirty="0">
              <a:solidFill>
                <a:srgbClr val="996633"/>
              </a:solidFill>
              <a:latin typeface="Arial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086606" y="2830563"/>
            <a:ext cx="1171169" cy="461665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0070C0"/>
                </a:solidFill>
                <a:latin typeface="Arial"/>
              </a:rPr>
              <a:t>sc branch dip. chambers</a:t>
            </a:r>
            <a:endParaRPr lang="de-DE" sz="1400" kern="0" dirty="0">
              <a:solidFill>
                <a:srgbClr val="0070C0"/>
              </a:solidFill>
              <a:latin typeface="Arial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5699244" y="3314994"/>
            <a:ext cx="58099" cy="631885"/>
          </a:xfrm>
          <a:prstGeom prst="straightConnector1">
            <a:avLst/>
          </a:prstGeom>
          <a:noFill/>
          <a:ln w="9525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92" name="Rectangle 91"/>
          <p:cNvSpPr/>
          <p:nvPr/>
        </p:nvSpPr>
        <p:spPr>
          <a:xfrm>
            <a:off x="2816005" y="2184522"/>
            <a:ext cx="1037463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008E40"/>
                </a:solidFill>
                <a:latin typeface="Arial"/>
              </a:rPr>
              <a:t>nc dip. wires</a:t>
            </a:r>
            <a:endParaRPr lang="de-DE" sz="1400" kern="0" dirty="0">
              <a:solidFill>
                <a:srgbClr val="008E40"/>
              </a:solidFill>
              <a:latin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813702" y="2517500"/>
            <a:ext cx="1268296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nc dip. supports</a:t>
            </a:r>
            <a:endParaRPr lang="de-DE" sz="1400" kern="0" dirty="0">
              <a:solidFill>
                <a:srgbClr val="92D050"/>
              </a:solidFill>
              <a:latin typeface="Arial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002476" y="5226085"/>
            <a:ext cx="1368047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LC branch B transfer lines</a:t>
            </a:r>
          </a:p>
          <a:p>
            <a:pPr>
              <a:defRPr/>
            </a:pPr>
            <a:r>
              <a:rPr lang="de-DE" sz="1200" i="1" kern="0" dirty="0" err="1">
                <a:solidFill>
                  <a:srgbClr val="92D050"/>
                </a:solidFill>
                <a:latin typeface="Arial"/>
              </a:rPr>
              <a:t>new</a:t>
            </a:r>
            <a:r>
              <a:rPr lang="de-DE" sz="1200" i="1" kern="0" dirty="0">
                <a:solidFill>
                  <a:srgbClr val="92D050"/>
                </a:solidFill>
                <a:latin typeface="Arial"/>
              </a:rPr>
              <a:t> </a:t>
            </a:r>
            <a:r>
              <a:rPr lang="de-DE" sz="1200" i="1" kern="0" dirty="0" err="1">
                <a:solidFill>
                  <a:srgbClr val="92D050"/>
                </a:solidFill>
                <a:latin typeface="Arial"/>
              </a:rPr>
              <a:t>PolishIK</a:t>
            </a:r>
            <a:endParaRPr lang="de-DE" sz="1400" i="1" kern="0" dirty="0">
              <a:solidFill>
                <a:srgbClr val="92D050"/>
              </a:solidFill>
              <a:latin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43435" y="1853113"/>
            <a:ext cx="1341162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0070C0"/>
                </a:solidFill>
                <a:latin typeface="Arial"/>
              </a:rPr>
              <a:t>nc dip. chambers</a:t>
            </a:r>
            <a:endParaRPr lang="de-DE" sz="1400" kern="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013463" y="4298515"/>
            <a:ext cx="1612879" cy="461665"/>
          </a:xfrm>
          <a:prstGeom prst="rect">
            <a:avLst/>
          </a:prstGeom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some detectors </a:t>
            </a:r>
            <a:br>
              <a:rPr lang="en-GB" sz="1200" kern="0" dirty="0">
                <a:solidFill>
                  <a:srgbClr val="92D050"/>
                </a:solidFill>
                <a:latin typeface="Arial"/>
              </a:rPr>
            </a:br>
            <a:r>
              <a:rPr lang="en-GB" sz="1200" kern="0" dirty="0">
                <a:solidFill>
                  <a:srgbClr val="92D050"/>
                </a:solidFill>
                <a:latin typeface="Arial"/>
              </a:rPr>
              <a:t>(now in-house)</a:t>
            </a:r>
            <a:endParaRPr lang="de-DE" sz="1400" kern="0" dirty="0">
              <a:solidFill>
                <a:srgbClr val="92D050"/>
              </a:solidFill>
              <a:latin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003001" y="3882515"/>
            <a:ext cx="1964027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C00000"/>
                </a:solidFill>
                <a:latin typeface="Arial"/>
              </a:rPr>
              <a:t>series </a:t>
            </a:r>
            <a:r>
              <a:rPr lang="en-GB" sz="1200" kern="0" dirty="0" err="1">
                <a:latin typeface="Arial"/>
              </a:rPr>
              <a:t>diagn</a:t>
            </a:r>
            <a:r>
              <a:rPr lang="en-GB" sz="1200" kern="0" dirty="0">
                <a:latin typeface="Arial"/>
              </a:rPr>
              <a:t>. </a:t>
            </a:r>
            <a:r>
              <a:rPr lang="en-GB" sz="1200" kern="0" dirty="0" err="1">
                <a:latin typeface="Arial"/>
              </a:rPr>
              <a:t>chamb</a:t>
            </a:r>
            <a:r>
              <a:rPr lang="en-GB" sz="1200" kern="0" dirty="0">
                <a:latin typeface="Arial"/>
              </a:rPr>
              <a:t>. Q2    </a:t>
            </a:r>
            <a:endParaRPr lang="de-DE" sz="1400" kern="0" dirty="0">
              <a:latin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003345" y="5386918"/>
            <a:ext cx="1763782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C00000"/>
                </a:solidFill>
                <a:latin typeface="Arial"/>
              </a:rPr>
              <a:t>LC warm gas pipes </a:t>
            </a:r>
            <a:r>
              <a:rPr lang="en-GB" sz="1200" kern="0" dirty="0">
                <a:latin typeface="Arial"/>
              </a:rPr>
              <a:t>Q4</a:t>
            </a:r>
            <a:endParaRPr lang="de-DE" sz="1400" kern="0" dirty="0">
              <a:latin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851089" y="1525372"/>
            <a:ext cx="873957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0070C0"/>
                </a:solidFill>
                <a:latin typeface="Arial"/>
              </a:rPr>
              <a:t>nc dipoles</a:t>
            </a:r>
            <a:endParaRPr lang="de-DE" sz="1400" kern="0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836152" y="2183519"/>
            <a:ext cx="1119217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b="1" kern="0" dirty="0">
                <a:solidFill>
                  <a:srgbClr val="008E40"/>
                </a:solidFill>
                <a:latin typeface="Arial"/>
              </a:rPr>
              <a:t>nc dip. wires</a:t>
            </a:r>
            <a:endParaRPr lang="de-DE" sz="1400" b="1" kern="0" dirty="0">
              <a:solidFill>
                <a:srgbClr val="008E40"/>
              </a:solidFill>
              <a:latin typeface="Arial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2833849" y="2516497"/>
            <a:ext cx="1268296" cy="27699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9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200" kern="0" dirty="0">
                <a:solidFill>
                  <a:srgbClr val="92D050"/>
                </a:solidFill>
                <a:latin typeface="Arial"/>
              </a:rPr>
              <a:t>nc dip. supports</a:t>
            </a:r>
            <a:endParaRPr lang="de-DE" sz="1400" kern="0" dirty="0">
              <a:solidFill>
                <a:srgbClr val="92D050"/>
              </a:solidFill>
              <a:latin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1145" y="6105627"/>
            <a:ext cx="1331640" cy="5015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noAutofit/>
          </a:bodyPr>
          <a:lstStyle/>
          <a:p>
            <a:pPr>
              <a:defRPr/>
            </a:pPr>
            <a:endParaRPr lang="en-GB" sz="1200" b="1" kern="0" dirty="0">
              <a:solidFill>
                <a:srgbClr val="008E40"/>
              </a:solidFill>
              <a:latin typeface="Arial"/>
            </a:endParaRPr>
          </a:p>
        </p:txBody>
      </p:sp>
      <p:pic>
        <p:nvPicPr>
          <p:cNvPr id="67" name="Picture 15">
            <a:extLst>
              <a:ext uri="{FF2B5EF4-FFF2-40B4-BE49-F238E27FC236}">
                <a16:creationId xmlns:a16="http://schemas.microsoft.com/office/drawing/2014/main" id="{81D6E4DD-D1C3-40BC-A1F7-E52B2B84F6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80" y="3631200"/>
            <a:ext cx="2082213" cy="1928670"/>
          </a:xfrm>
          <a:prstGeom prst="rect">
            <a:avLst/>
          </a:prstGeom>
        </p:spPr>
      </p:pic>
      <p:pic>
        <p:nvPicPr>
          <p:cNvPr id="68" name="Picture 15">
            <a:extLst>
              <a:ext uri="{FF2B5EF4-FFF2-40B4-BE49-F238E27FC236}">
                <a16:creationId xmlns:a16="http://schemas.microsoft.com/office/drawing/2014/main" id="{96E917A2-6D37-4572-930C-6974B83E9BC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0" t="3437" r="24213" b="21742"/>
          <a:stretch/>
        </p:blipFill>
        <p:spPr bwMode="auto">
          <a:xfrm>
            <a:off x="2236431" y="5194964"/>
            <a:ext cx="1678488" cy="136938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2E3487C-A622-4189-B997-DB78F224E4E1}"/>
              </a:ext>
            </a:extLst>
          </p:cNvPr>
          <p:cNvSpPr txBox="1"/>
          <p:nvPr/>
        </p:nvSpPr>
        <p:spPr>
          <a:xfrm>
            <a:off x="4622861" y="6142896"/>
            <a:ext cx="759374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All </a:t>
            </a:r>
            <a:r>
              <a:rPr lang="de-DE" sz="2400" dirty="0" err="1"/>
              <a:t>components</a:t>
            </a:r>
            <a:r>
              <a:rPr lang="de-DE" sz="2400" dirty="0"/>
              <a:t> on track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ready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 </a:t>
            </a:r>
            <a:r>
              <a:rPr lang="de-DE" sz="2400" dirty="0" err="1"/>
              <a:t>early</a:t>
            </a:r>
            <a:r>
              <a:rPr lang="de-DE" sz="2400" dirty="0"/>
              <a:t> </a:t>
            </a:r>
            <a:r>
              <a:rPr lang="de-DE" sz="2400" dirty="0" err="1"/>
              <a:t>science</a:t>
            </a:r>
            <a:r>
              <a:rPr lang="de-DE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4257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ED6E7B0-503D-8D47-A090-A1409BC6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140" y="485679"/>
            <a:ext cx="5584535" cy="550892"/>
          </a:xfrm>
        </p:spPr>
        <p:txBody>
          <a:bodyPr>
            <a:normAutofit/>
          </a:bodyPr>
          <a:lstStyle/>
          <a:p>
            <a:r>
              <a:rPr lang="de-DE" sz="2800" dirty="0"/>
              <a:t>...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direct</a:t>
            </a:r>
            <a:r>
              <a:rPr lang="de-DE" sz="2800" dirty="0"/>
              <a:t> </a:t>
            </a:r>
            <a:r>
              <a:rPr lang="de-DE" sz="2800" dirty="0" err="1"/>
              <a:t>applications</a:t>
            </a: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9EB27C8-D0A7-3846-A2E8-197492794A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14" b="8049"/>
          <a:stretch/>
        </p:blipFill>
        <p:spPr>
          <a:xfrm>
            <a:off x="1524000" y="1189253"/>
            <a:ext cx="4627520" cy="2832172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354E834A-1C53-EB4F-9343-E75B961B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32" b="12287"/>
          <a:stretch/>
        </p:blipFill>
        <p:spPr>
          <a:xfrm>
            <a:off x="6120640" y="1189252"/>
            <a:ext cx="4547204" cy="28321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6C88D18-CFD9-0745-A046-658DD1D4BEC7}"/>
              </a:ext>
            </a:extLst>
          </p:cNvPr>
          <p:cNvPicPr>
            <a:picLocks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56" t="21194" r="56" b="16965"/>
          <a:stretch/>
        </p:blipFill>
        <p:spPr>
          <a:xfrm>
            <a:off x="1524002" y="3999710"/>
            <a:ext cx="4627561" cy="2741659"/>
          </a:xfrm>
          <a:prstGeom prst="rect">
            <a:avLst/>
          </a:prstGeom>
          <a:effectLst>
            <a:softEdge rad="0"/>
          </a:effec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CD8350B-5F3A-2B44-A052-F1B6D3CA0870}"/>
              </a:ext>
            </a:extLst>
          </p:cNvPr>
          <p:cNvSpPr txBox="1"/>
          <p:nvPr/>
        </p:nvSpPr>
        <p:spPr>
          <a:xfrm>
            <a:off x="1497683" y="6099968"/>
            <a:ext cx="4622957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/>
              </a:rPr>
              <a:t>Development of a high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precision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nuclear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clock</a:t>
            </a:r>
            <a:r>
              <a:rPr lang="de-DE" dirty="0">
                <a:solidFill>
                  <a:prstClr val="black"/>
                </a:solidFill>
                <a:latin typeface="Arial"/>
              </a:rPr>
              <a:t>: Promising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candidate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thorium-229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17062A6-5DF3-B645-99F7-EFEABBD6E57A}"/>
              </a:ext>
            </a:extLst>
          </p:cNvPr>
          <p:cNvSpPr txBox="1"/>
          <p:nvPr/>
        </p:nvSpPr>
        <p:spPr>
          <a:xfrm>
            <a:off x="1512106" y="3358734"/>
            <a:ext cx="4622957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/>
              </a:rPr>
              <a:t>High-performance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and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scientific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computing</a:t>
            </a:r>
            <a:r>
              <a:rPr lang="de-DE" dirty="0">
                <a:solidFill>
                  <a:prstClr val="black"/>
                </a:solidFill>
                <a:latin typeface="Arial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big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data</a:t>
            </a:r>
            <a:r>
              <a:rPr lang="de-DE" dirty="0">
                <a:solidFill>
                  <a:prstClr val="black"/>
                </a:solidFill>
                <a:latin typeface="Arial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green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IT, AI (host of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Hessian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AI)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C081674-FD98-724A-80DC-E922F6B0A34C}"/>
              </a:ext>
            </a:extLst>
          </p:cNvPr>
          <p:cNvSpPr txBox="1"/>
          <p:nvPr/>
        </p:nvSpPr>
        <p:spPr>
          <a:xfrm>
            <a:off x="6135064" y="3358734"/>
            <a:ext cx="4532781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/>
              </a:rPr>
              <a:t>Space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radiation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protection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unique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facility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for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simulation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,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collaboration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with</a:t>
            </a:r>
            <a:r>
              <a:rPr lang="de-DE" dirty="0">
                <a:solidFill>
                  <a:prstClr val="black"/>
                </a:solidFill>
                <a:latin typeface="Arial"/>
              </a:rPr>
              <a:t> ESA</a:t>
            </a:r>
          </a:p>
        </p:txBody>
      </p:sp>
      <p:pic>
        <p:nvPicPr>
          <p:cNvPr id="16" name="Picture 3" descr="Thera_3D_Kopf">
            <a:extLst>
              <a:ext uri="{FF2B5EF4-FFF2-40B4-BE49-F238E27FC236}">
                <a16:creationId xmlns:a16="http://schemas.microsoft.com/office/drawing/2014/main" id="{4F381A88-E705-4D92-04AC-6D8F9E911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4" b="5231"/>
          <a:stretch/>
        </p:blipFill>
        <p:spPr bwMode="auto">
          <a:xfrm>
            <a:off x="6175019" y="4029034"/>
            <a:ext cx="4620894" cy="271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feld 14">
            <a:extLst>
              <a:ext uri="{FF2B5EF4-FFF2-40B4-BE49-F238E27FC236}">
                <a16:creationId xmlns:a16="http://schemas.microsoft.com/office/drawing/2014/main" id="{E8F0CC5D-0AC4-FF4D-AA0B-474A3DE0FEFD}"/>
              </a:ext>
            </a:extLst>
          </p:cNvPr>
          <p:cNvSpPr txBox="1"/>
          <p:nvPr/>
        </p:nvSpPr>
        <p:spPr>
          <a:xfrm>
            <a:off x="6168009" y="6093296"/>
            <a:ext cx="2236003" cy="618358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txBody>
          <a:bodyPr vert="horz" wrap="square" lIns="175996" tIns="31869" rIns="63739" bIns="31869" rtlCol="0" anchor="t">
            <a:spAutoFit/>
          </a:bodyPr>
          <a:lstStyle/>
          <a:p>
            <a:r>
              <a:rPr lang="de-DE" dirty="0">
                <a:solidFill>
                  <a:prstClr val="black"/>
                </a:solidFill>
                <a:latin typeface="Arial"/>
              </a:rPr>
              <a:t>Innovation in </a:t>
            </a:r>
          </a:p>
          <a:p>
            <a:r>
              <a:rPr lang="de-DE" dirty="0">
                <a:solidFill>
                  <a:prstClr val="black"/>
                </a:solidFill>
                <a:latin typeface="Arial"/>
              </a:rPr>
              <a:t>Cancer </a:t>
            </a:r>
            <a:r>
              <a:rPr lang="de-DE" dirty="0" err="1">
                <a:solidFill>
                  <a:prstClr val="black"/>
                </a:solidFill>
                <a:latin typeface="Arial"/>
              </a:rPr>
              <a:t>Treatement</a:t>
            </a:r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8" name="Gruppieren 35">
            <a:extLst>
              <a:ext uri="{FF2B5EF4-FFF2-40B4-BE49-F238E27FC236}">
                <a16:creationId xmlns:a16="http://schemas.microsoft.com/office/drawing/2014/main" id="{9B37BA82-9CCC-9648-E768-3ABDADDB0B4D}"/>
              </a:ext>
            </a:extLst>
          </p:cNvPr>
          <p:cNvGrpSpPr/>
          <p:nvPr/>
        </p:nvGrpSpPr>
        <p:grpSpPr>
          <a:xfrm>
            <a:off x="8667682" y="4102885"/>
            <a:ext cx="1803751" cy="940553"/>
            <a:chOff x="6780365" y="3983299"/>
            <a:chExt cx="2213753" cy="1154346"/>
          </a:xfrm>
        </p:grpSpPr>
        <p:sp>
          <p:nvSpPr>
            <p:cNvPr id="19" name="Rechteck 33">
              <a:extLst>
                <a:ext uri="{FF2B5EF4-FFF2-40B4-BE49-F238E27FC236}">
                  <a16:creationId xmlns:a16="http://schemas.microsoft.com/office/drawing/2014/main" id="{A8330E2D-EA1B-F5C0-BD50-6A86516D6C20}"/>
                </a:ext>
              </a:extLst>
            </p:cNvPr>
            <p:cNvSpPr/>
            <p:nvPr/>
          </p:nvSpPr>
          <p:spPr>
            <a:xfrm>
              <a:off x="8257454" y="4091365"/>
              <a:ext cx="137662" cy="835180"/>
            </a:xfrm>
            <a:prstGeom prst="rect">
              <a:avLst/>
            </a:prstGeom>
            <a:solidFill>
              <a:srgbClr val="4F81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505" tIns="37252" rIns="74505" bIns="372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784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C9CB4EA-009E-216E-8AA5-66FD3D8DC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36943" y="3983299"/>
              <a:ext cx="292748" cy="317528"/>
              <a:chOff x="4416" y="919"/>
              <a:chExt cx="283" cy="427"/>
            </a:xfrm>
          </p:grpSpPr>
          <p:sp>
            <p:nvSpPr>
              <p:cNvPr id="38" name="Rectangle 6">
                <a:extLst>
                  <a:ext uri="{FF2B5EF4-FFF2-40B4-BE49-F238E27FC236}">
                    <a16:creationId xmlns:a16="http://schemas.microsoft.com/office/drawing/2014/main" id="{0D081F0E-EEC7-CB7C-B300-02FDDCB67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1056"/>
                <a:ext cx="89" cy="29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7252" tIns="18627" rIns="37252" bIns="18627">
                <a:spAutoFit/>
              </a:bodyPr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endParaRPr lang="en-US" altLang="en-US" sz="896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8947609A-CFF2-CD06-8F9E-37C9845D25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919"/>
                <a:ext cx="283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37252" tIns="18627" rIns="37252" bIns="18627">
                <a:spAutoFit/>
              </a:bodyPr>
              <a:lstStyle>
                <a:lvl1pPr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de-DE" altLang="en-US" sz="407" b="1">
                    <a:solidFill>
                      <a:srgbClr val="666666"/>
                    </a:solidFill>
                  </a:rPr>
                  <a:t>Tumor</a:t>
                </a:r>
              </a:p>
            </p:txBody>
          </p:sp>
        </p:grpSp>
        <p:pic>
          <p:nvPicPr>
            <p:cNvPr id="21" name="Picture 8" descr="dosis-nophoton">
              <a:extLst>
                <a:ext uri="{FF2B5EF4-FFF2-40B4-BE49-F238E27FC236}">
                  <a16:creationId xmlns:a16="http://schemas.microsoft.com/office/drawing/2014/main" id="{456DF57C-C687-66F5-94AB-72D875B6C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516" y="4082026"/>
              <a:ext cx="1884304" cy="1014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 descr="dosis-photon">
              <a:extLst>
                <a:ext uri="{FF2B5EF4-FFF2-40B4-BE49-F238E27FC236}">
                  <a16:creationId xmlns:a16="http://schemas.microsoft.com/office/drawing/2014/main" id="{84A27FDA-FFCF-7BB2-751C-E002AF266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9516" y="4082026"/>
              <a:ext cx="1884304" cy="1014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F62FF942-86F3-E4AE-8C5C-D752AAC3D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8486" y="4345521"/>
              <a:ext cx="732733" cy="19992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 dirty="0">
                  <a:solidFill>
                    <a:srgbClr val="000066"/>
                  </a:solidFill>
                  <a:cs typeface="Arial" panose="020B0604020202020204" pitchFamily="34" charset="0"/>
                </a:rPr>
                <a:t>harte Röntgenstrahlung</a:t>
              </a:r>
            </a:p>
          </p:txBody>
        </p:sp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72859D43-0223-F671-277A-03FB60A50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0727" y="4091365"/>
              <a:ext cx="207097" cy="857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endParaRPr lang="en-US" altLang="en-US" sz="896">
                <a:solidFill>
                  <a:prstClr val="black"/>
                </a:solidFill>
              </a:endParaRPr>
            </a:p>
          </p:txBody>
        </p:sp>
        <p:sp>
          <p:nvSpPr>
            <p:cNvPr id="25" name="Text Box 13">
              <a:extLst>
                <a:ext uri="{FF2B5EF4-FFF2-40B4-BE49-F238E27FC236}">
                  <a16:creationId xmlns:a16="http://schemas.microsoft.com/office/drawing/2014/main" id="{D89323D0-5634-22B9-E5D0-B846E0213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8734" y="5014599"/>
              <a:ext cx="816315" cy="12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     Eindringtiefe [cm] </a:t>
              </a:r>
            </a:p>
          </p:txBody>
        </p:sp>
        <p:sp>
          <p:nvSpPr>
            <p:cNvPr id="26" name="Text Box 14">
              <a:extLst>
                <a:ext uri="{FF2B5EF4-FFF2-40B4-BE49-F238E27FC236}">
                  <a16:creationId xmlns:a16="http://schemas.microsoft.com/office/drawing/2014/main" id="{8D1FFA86-4616-6148-2D52-31987C57FB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4733" y="4926545"/>
              <a:ext cx="229385" cy="123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27" name="Text Box 15">
              <a:extLst>
                <a:ext uri="{FF2B5EF4-FFF2-40B4-BE49-F238E27FC236}">
                  <a16:creationId xmlns:a16="http://schemas.microsoft.com/office/drawing/2014/main" id="{414AB2AF-94F9-D25E-D5DB-91035FD409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7625" y="4926545"/>
              <a:ext cx="128159" cy="12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8" name="Text Box 16">
              <a:extLst>
                <a:ext uri="{FF2B5EF4-FFF2-40B4-BE49-F238E27FC236}">
                  <a16:creationId xmlns:a16="http://schemas.microsoft.com/office/drawing/2014/main" id="{15BE8C40-A979-302E-AEFD-23394D7E41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9098" y="4926545"/>
              <a:ext cx="128159" cy="12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9" name="Text Box 17">
              <a:extLst>
                <a:ext uri="{FF2B5EF4-FFF2-40B4-BE49-F238E27FC236}">
                  <a16:creationId xmlns:a16="http://schemas.microsoft.com/office/drawing/2014/main" id="{B4F44847-0051-B0F4-736B-C12066C2C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4570" y="4926545"/>
              <a:ext cx="178308" cy="12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30" name="Text Box 18">
              <a:extLst>
                <a:ext uri="{FF2B5EF4-FFF2-40B4-BE49-F238E27FC236}">
                  <a16:creationId xmlns:a16="http://schemas.microsoft.com/office/drawing/2014/main" id="{DACF4C66-0FAB-C75C-F4E7-31E36B239F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95115" y="4926545"/>
              <a:ext cx="178308" cy="12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14</a:t>
              </a:r>
            </a:p>
          </p:txBody>
        </p:sp>
        <p:grpSp>
          <p:nvGrpSpPr>
            <p:cNvPr id="31" name="Group 19">
              <a:extLst>
                <a:ext uri="{FF2B5EF4-FFF2-40B4-BE49-F238E27FC236}">
                  <a16:creationId xmlns:a16="http://schemas.microsoft.com/office/drawing/2014/main" id="{2F919EC9-88FC-6288-5B45-03430A0422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1076" y="4124052"/>
              <a:ext cx="291607" cy="833474"/>
              <a:chOff x="951" y="1215"/>
              <a:chExt cx="566" cy="2246"/>
            </a:xfrm>
          </p:grpSpPr>
          <p:sp>
            <p:nvSpPr>
              <p:cNvPr id="35" name="Text Box 20">
                <a:extLst>
                  <a:ext uri="{FF2B5EF4-FFF2-40B4-BE49-F238E27FC236}">
                    <a16:creationId xmlns:a16="http://schemas.microsoft.com/office/drawing/2014/main" id="{20B81CF6-BFF5-6474-D7D3-B0AAD28EBA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0" y="2235"/>
                <a:ext cx="487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313" tIns="4656" rIns="9313" bIns="4656">
                <a:spAutoFit/>
              </a:bodyPr>
              <a:lstStyle>
                <a:lvl1pPr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en-US" sz="407">
                    <a:solidFill>
                      <a:prstClr val="black"/>
                    </a:solidFill>
                    <a:cs typeface="Arial" panose="020B0604020202020204" pitchFamily="34" charset="0"/>
                  </a:rPr>
                  <a:t>50 %</a:t>
                </a:r>
              </a:p>
            </p:txBody>
          </p:sp>
          <p:sp>
            <p:nvSpPr>
              <p:cNvPr id="36" name="Text Box 21">
                <a:extLst>
                  <a:ext uri="{FF2B5EF4-FFF2-40B4-BE49-F238E27FC236}">
                    <a16:creationId xmlns:a16="http://schemas.microsoft.com/office/drawing/2014/main" id="{F0296B8D-AD23-BFF3-69F1-9DC44777B7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51" y="1215"/>
                <a:ext cx="566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313" tIns="4656" rIns="9313" bIns="4656">
                <a:spAutoFit/>
              </a:bodyPr>
              <a:lstStyle>
                <a:lvl1pPr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en-US" sz="407">
                    <a:solidFill>
                      <a:prstClr val="black"/>
                    </a:solidFill>
                    <a:cs typeface="Arial" panose="020B0604020202020204" pitchFamily="34" charset="0"/>
                  </a:rPr>
                  <a:t>100 %</a:t>
                </a:r>
              </a:p>
            </p:txBody>
          </p:sp>
          <p:sp>
            <p:nvSpPr>
              <p:cNvPr id="37" name="Text Box 22">
                <a:extLst>
                  <a:ext uri="{FF2B5EF4-FFF2-40B4-BE49-F238E27FC236}">
                    <a16:creationId xmlns:a16="http://schemas.microsoft.com/office/drawing/2014/main" id="{B75079FF-3622-37AA-F5EE-4EE30800EB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2" y="3223"/>
                <a:ext cx="415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313" tIns="4656" rIns="9313" bIns="4656">
                <a:spAutoFit/>
              </a:bodyPr>
              <a:lstStyle>
                <a:lvl1pPr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37931725" indent="-37474525" defTabSz="4572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e-DE" altLang="en-US" sz="407">
                    <a:solidFill>
                      <a:prstClr val="black"/>
                    </a:solidFill>
                    <a:cs typeface="Arial" panose="020B0604020202020204" pitchFamily="34" charset="0"/>
                  </a:rPr>
                  <a:t>0 %</a:t>
                </a:r>
              </a:p>
            </p:txBody>
          </p:sp>
        </p:grpSp>
        <p:sp>
          <p:nvSpPr>
            <p:cNvPr id="32" name="Text Box 23">
              <a:extLst>
                <a:ext uri="{FF2B5EF4-FFF2-40B4-BE49-F238E27FC236}">
                  <a16:creationId xmlns:a16="http://schemas.microsoft.com/office/drawing/2014/main" id="{00A5E576-3A80-39A9-181E-C5148DDCBC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6599406" y="4407740"/>
              <a:ext cx="484963" cy="123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407">
                  <a:solidFill>
                    <a:prstClr val="black"/>
                  </a:solidFill>
                  <a:cs typeface="Arial" panose="020B0604020202020204" pitchFamily="34" charset="0"/>
                </a:rPr>
                <a:t>Schädigung</a:t>
              </a:r>
            </a:p>
          </p:txBody>
        </p:sp>
        <p:sp>
          <p:nvSpPr>
            <p:cNvPr id="33" name="Text Box 24">
              <a:extLst>
                <a:ext uri="{FF2B5EF4-FFF2-40B4-BE49-F238E27FC236}">
                  <a16:creationId xmlns:a16="http://schemas.microsoft.com/office/drawing/2014/main" id="{5C0BE483-45D5-163F-C505-9A6C15EF9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82246" y="4362761"/>
              <a:ext cx="459699" cy="29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7252" tIns="18627" rIns="37252" bIns="18627">
              <a:spAutoFit/>
            </a:bodyPr>
            <a:lstStyle>
              <a:lvl1pPr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defTabSz="457200"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de-DE" altLang="en-US" sz="652" dirty="0">
                  <a:solidFill>
                    <a:srgbClr val="FF0000"/>
                  </a:solidFill>
                  <a:cs typeface="Arial" panose="020B0604020202020204" pitchFamily="34" charset="0"/>
                </a:rPr>
                <a:t>Ionen-strahl</a:t>
              </a:r>
            </a:p>
          </p:txBody>
        </p:sp>
        <p:sp>
          <p:nvSpPr>
            <p:cNvPr id="34" name="Rechteck 34">
              <a:extLst>
                <a:ext uri="{FF2B5EF4-FFF2-40B4-BE49-F238E27FC236}">
                  <a16:creationId xmlns:a16="http://schemas.microsoft.com/office/drawing/2014/main" id="{65207C5D-D91D-A570-F4CD-B252C7BC403F}"/>
                </a:ext>
              </a:extLst>
            </p:cNvPr>
            <p:cNvSpPr/>
            <p:nvPr/>
          </p:nvSpPr>
          <p:spPr>
            <a:xfrm>
              <a:off x="8211421" y="4091365"/>
              <a:ext cx="46033" cy="209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505" tIns="37252" rIns="74505" bIns="3725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784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BA6584EE-CDEB-ABB8-CA38-8014AD665EAB}"/>
              </a:ext>
            </a:extLst>
          </p:cNvPr>
          <p:cNvSpPr txBox="1">
            <a:spLocks/>
          </p:cNvSpPr>
          <p:nvPr/>
        </p:nvSpPr>
        <p:spPr>
          <a:xfrm>
            <a:off x="1497682" y="6678202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7D314-ADB3-4224-BAA8-FD8F1154CE84}" type="slidenum">
              <a:rPr lang="en-US" sz="1000">
                <a:solidFill>
                  <a:srgbClr val="1F497D"/>
                </a:solidFill>
                <a:latin typeface="Arial"/>
              </a:rPr>
              <a:pPr/>
              <a:t>38</a:t>
            </a:fld>
            <a:endParaRPr lang="en-US" sz="1000" dirty="0">
              <a:solidFill>
                <a:srgbClr val="1F497D"/>
              </a:solidFill>
              <a:latin typeface="Arial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B77B708-2F0E-4EB8-8692-0AA1022D0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6421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1857365" y="4880643"/>
            <a:ext cx="8334757" cy="1143284"/>
          </a:xfrm>
        </p:spPr>
        <p:txBody>
          <a:bodyPr/>
          <a:lstStyle/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en-US" sz="1540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en-GB" sz="1540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en-GB" sz="1540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en-GB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de-DE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de-DE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de-DE"/>
          </a:p>
          <a:p>
            <a:pPr lvl="1">
              <a:lnSpc>
                <a:spcPts val="1900"/>
              </a:lnSpc>
              <a:spcBef>
                <a:spcPts val="801"/>
              </a:spcBef>
              <a:defRPr/>
            </a:pPr>
            <a:endParaRPr lang="de-DE"/>
          </a:p>
          <a:p>
            <a:pPr>
              <a:lnSpc>
                <a:spcPts val="1900"/>
              </a:lnSpc>
              <a:spcBef>
                <a:spcPts val="801"/>
              </a:spcBef>
              <a:defRPr/>
            </a:pPr>
            <a:endParaRPr lang="de-DE"/>
          </a:p>
          <a:p>
            <a:pPr>
              <a:lnSpc>
                <a:spcPts val="1900"/>
              </a:lnSpc>
              <a:spcBef>
                <a:spcPts val="801"/>
              </a:spcBef>
              <a:defRPr/>
            </a:pPr>
            <a:endParaRPr lang="de-DE"/>
          </a:p>
        </p:txBody>
      </p:sp>
      <p:sp>
        <p:nvSpPr>
          <p:cNvPr id="11" name="Inhaltsplatzhalter 2"/>
          <p:cNvSpPr txBox="1"/>
          <p:nvPr/>
        </p:nvSpPr>
        <p:spPr bwMode="auto">
          <a:xfrm>
            <a:off x="1712126" y="2732710"/>
            <a:ext cx="5600808" cy="66624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10517" indent="-210517" algn="l" defTabSz="534712">
              <a:lnSpc>
                <a:spcPct val="100000"/>
              </a:lnSpc>
              <a:spcBef>
                <a:spcPts val="585"/>
              </a:spcBef>
              <a:buClr>
                <a:schemeClr val="tx2"/>
              </a:buClr>
              <a:buFont typeface="Arial"/>
              <a:buChar char="•"/>
              <a:defRPr sz="21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210517" indent="-210517" algn="l" defTabSz="534712">
              <a:lnSpc>
                <a:spcPct val="100000"/>
              </a:lnSpc>
              <a:spcBef>
                <a:spcPts val="585"/>
              </a:spcBef>
              <a:buClr>
                <a:schemeClr val="tx2"/>
              </a:buClr>
              <a:buFont typeface="Arial"/>
              <a:buChar char="•"/>
              <a:defRPr sz="21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210517" indent="-210517" algn="l" defTabSz="534712">
              <a:lnSpc>
                <a:spcPct val="100000"/>
              </a:lnSpc>
              <a:spcBef>
                <a:spcPts val="585"/>
              </a:spcBef>
              <a:buClr>
                <a:schemeClr val="tx2"/>
              </a:buClr>
              <a:buFont typeface="Arial"/>
              <a:buChar char="•"/>
              <a:defRPr sz="21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210517" indent="-210517" algn="l" defTabSz="534712">
              <a:lnSpc>
                <a:spcPct val="100000"/>
              </a:lnSpc>
              <a:spcBef>
                <a:spcPts val="585"/>
              </a:spcBef>
              <a:buClr>
                <a:schemeClr val="tx2"/>
              </a:buClr>
              <a:buFont typeface="Arial"/>
              <a:buChar char="•"/>
              <a:defRPr sz="21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10517" indent="-210517" algn="l" defTabSz="534712">
              <a:lnSpc>
                <a:spcPct val="100000"/>
              </a:lnSpc>
              <a:spcBef>
                <a:spcPts val="585"/>
              </a:spcBef>
              <a:buClr>
                <a:schemeClr val="tx2"/>
              </a:buClr>
              <a:buFont typeface="Arial"/>
              <a:buChar char="•"/>
              <a:defRPr sz="21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940915" indent="-267356" algn="l" defTabSz="534712">
              <a:spcBef>
                <a:spcPts val="0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5625" indent="-267356" algn="l" defTabSz="534712">
              <a:spcBef>
                <a:spcPts val="0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10338" indent="-267356" algn="l" defTabSz="534712">
              <a:spcBef>
                <a:spcPts val="0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5049" indent="-267356" algn="l" defTabSz="534712">
              <a:spcBef>
                <a:spcPts val="0"/>
              </a:spcBef>
              <a:buFont typeface="Arial"/>
              <a:buChar char="•"/>
              <a:defRPr sz="23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97" lvl="1" indent="-180097" defTabSz="457446">
              <a:lnSpc>
                <a:spcPts val="1900"/>
              </a:lnSpc>
              <a:spcBef>
                <a:spcPts val="801"/>
              </a:spcBef>
              <a:buClr>
                <a:srgbClr val="E78E23"/>
              </a:buClr>
              <a:defRPr/>
            </a:pPr>
            <a:endParaRPr lang="de-DE" sz="1797" kern="0">
              <a:solidFill>
                <a:prstClr val="black"/>
              </a:solidFill>
            </a:endParaRPr>
          </a:p>
          <a:p>
            <a:pPr marL="180097" indent="-180097" defTabSz="457446">
              <a:lnSpc>
                <a:spcPts val="1900"/>
              </a:lnSpc>
              <a:spcBef>
                <a:spcPts val="801"/>
              </a:spcBef>
              <a:buClr>
                <a:srgbClr val="E78E23"/>
              </a:buClr>
              <a:defRPr/>
            </a:pPr>
            <a:endParaRPr lang="de-DE" sz="1797" kern="0">
              <a:solidFill>
                <a:prstClr val="black"/>
              </a:solidFill>
            </a:endParaRPr>
          </a:p>
          <a:p>
            <a:pPr marL="180097" indent="-180097" defTabSz="457446">
              <a:lnSpc>
                <a:spcPts val="1900"/>
              </a:lnSpc>
              <a:spcBef>
                <a:spcPts val="801"/>
              </a:spcBef>
              <a:buClr>
                <a:srgbClr val="E78E23"/>
              </a:buClr>
              <a:defRPr/>
            </a:pPr>
            <a:endParaRPr lang="de-DE" sz="1797" kern="0">
              <a:solidFill>
                <a:prstClr val="black"/>
              </a:solidFill>
            </a:endParaRPr>
          </a:p>
          <a:p>
            <a:pPr marL="180097" indent="-180097" defTabSz="457446">
              <a:lnSpc>
                <a:spcPts val="1900"/>
              </a:lnSpc>
              <a:spcBef>
                <a:spcPts val="801"/>
              </a:spcBef>
              <a:buClr>
                <a:srgbClr val="E78E23"/>
              </a:buClr>
              <a:defRPr/>
            </a:pPr>
            <a:endParaRPr lang="de-DE" sz="1797" kern="0">
              <a:solidFill>
                <a:prstClr val="black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0417" y="817945"/>
            <a:ext cx="9647584" cy="6075256"/>
          </a:xfrm>
          <a:prstGeom prst="rect">
            <a:avLst/>
          </a:prstGeom>
        </p:spPr>
      </p:pic>
      <p:sp>
        <p:nvSpPr>
          <p:cNvPr id="18" name="Freeform 2"/>
          <p:cNvSpPr>
            <a:spLocks noChangeArrowheads="1"/>
          </p:cNvSpPr>
          <p:nvPr/>
        </p:nvSpPr>
        <p:spPr bwMode="auto">
          <a:xfrm>
            <a:off x="-16143" y="23255"/>
            <a:ext cx="5809316" cy="162163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rgbClr val="4FB84F"/>
          </a:solidFill>
          <a:ln>
            <a:noFill/>
          </a:ln>
          <a:effectLst/>
        </p:spPr>
        <p:txBody>
          <a:bodyPr wrap="none" lIns="91488" tIns="45745" rIns="91488" bIns="45745" anchor="ctr"/>
          <a:lstStyle/>
          <a:p>
            <a:pPr defTabSz="457446"/>
            <a:endParaRPr lang="de-DE" sz="1797" kern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xfrm>
            <a:off x="302965" y="322395"/>
            <a:ext cx="3765499" cy="979611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FAIR in construction </a:t>
            </a:r>
            <a:br>
              <a:rPr lang="en-US" dirty="0">
                <a:solidFill>
                  <a:schemeClr val="bg1"/>
                </a:solidFill>
              </a:rPr>
            </a:b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Ellipse 4"/>
          <p:cNvSpPr/>
          <p:nvPr/>
        </p:nvSpPr>
        <p:spPr bwMode="auto">
          <a:xfrm rot="19938338">
            <a:off x="4048153" y="3671842"/>
            <a:ext cx="3607469" cy="166077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txBody>
          <a:bodyPr rtlCol="0" anchor="ctr"/>
          <a:lstStyle/>
          <a:p>
            <a:pPr algn="ctr" defTabSz="457446"/>
            <a:endParaRPr lang="de-DE" sz="1797" kern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336366" y="6284819"/>
            <a:ext cx="4331635" cy="5136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446"/>
            <a:r>
              <a:rPr lang="de-DE" sz="2738" b="1" kern="0" dirty="0">
                <a:solidFill>
                  <a:srgbClr val="FFC000"/>
                </a:solidFill>
                <a:latin typeface="Calibri"/>
                <a:cs typeface="Arial"/>
              </a:rPr>
              <a:t>First Runs </a:t>
            </a:r>
            <a:r>
              <a:rPr lang="de-DE" sz="2738" b="1" kern="0" dirty="0" err="1">
                <a:solidFill>
                  <a:srgbClr val="FFC000"/>
                </a:solidFill>
                <a:latin typeface="Calibri"/>
                <a:cs typeface="Arial"/>
              </a:rPr>
              <a:t>expected</a:t>
            </a:r>
            <a:r>
              <a:rPr lang="de-DE" sz="2738" b="1" kern="0" dirty="0">
                <a:solidFill>
                  <a:srgbClr val="FFC000"/>
                </a:solidFill>
                <a:latin typeface="Calibri"/>
                <a:cs typeface="Arial"/>
              </a:rPr>
              <a:t> 2026/27</a:t>
            </a:r>
          </a:p>
        </p:txBody>
      </p:sp>
      <p:sp>
        <p:nvSpPr>
          <p:cNvPr id="12" name="Fußzeilenplatzhalter 4">
            <a:extLst>
              <a:ext uri="{FF2B5EF4-FFF2-40B4-BE49-F238E27FC236}">
                <a16:creationId xmlns:a16="http://schemas.microsoft.com/office/drawing/2014/main" id="{2479025F-884D-44FA-A245-E32F17E42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6560074" y="6468991"/>
            <a:ext cx="3846619" cy="336447"/>
          </a:xfrm>
        </p:spPr>
        <p:txBody>
          <a:bodyPr/>
          <a:lstStyle/>
          <a:p>
            <a:pPr algn="r">
              <a:defRPr/>
            </a:pPr>
            <a:r>
              <a:rPr lang="en-US"/>
              <a:t>H.Simon - Halo Week '24 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215D9AF-F386-411F-9E3E-53E57905E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3301" y="-1"/>
            <a:ext cx="5788700" cy="211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4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>
            <a:extLst>
              <a:ext uri="{FF2B5EF4-FFF2-40B4-BE49-F238E27FC236}">
                <a16:creationId xmlns:a16="http://schemas.microsoft.com/office/drawing/2014/main" id="{794EBF64-D686-DC7E-FD14-975D6BBA4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654" y="1248632"/>
            <a:ext cx="9024514" cy="49685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2480" y="3667"/>
            <a:ext cx="7092974" cy="820434"/>
          </a:xfrm>
        </p:spPr>
        <p:txBody>
          <a:bodyPr>
            <a:normAutofit/>
          </a:bodyPr>
          <a:lstStyle/>
          <a:p>
            <a:pPr>
              <a:tabLst>
                <a:tab pos="1597025" algn="l"/>
              </a:tabLst>
            </a:pPr>
            <a:r>
              <a:rPr lang="en-GB" dirty="0"/>
              <a:t>Fair-28: Main Objectives - </a:t>
            </a:r>
            <a:r>
              <a:rPr lang="en-GB" dirty="0">
                <a:solidFill>
                  <a:srgbClr val="0070C0"/>
                </a:solidFill>
              </a:rPr>
              <a:t>NUSTAR</a:t>
            </a:r>
          </a:p>
        </p:txBody>
      </p:sp>
      <p:sp>
        <p:nvSpPr>
          <p:cNvPr id="15" name="TextBox 47"/>
          <p:cNvSpPr txBox="1"/>
          <p:nvPr/>
        </p:nvSpPr>
        <p:spPr>
          <a:xfrm>
            <a:off x="8247170" y="3956509"/>
            <a:ext cx="12426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+mj-lt"/>
              </a:rPr>
              <a:t>Super-FRS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7405454" y="1824251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chemeClr val="accent1"/>
                </a:solidFill>
              </a:rPr>
              <a:t>Increase</a:t>
            </a:r>
            <a:r>
              <a:rPr lang="de-DE" b="1" dirty="0">
                <a:solidFill>
                  <a:schemeClr val="accent1"/>
                </a:solidFill>
              </a:rPr>
              <a:t> in </a:t>
            </a:r>
            <a:r>
              <a:rPr lang="de-DE" b="1" dirty="0" err="1">
                <a:solidFill>
                  <a:schemeClr val="accent1"/>
                </a:solidFill>
              </a:rPr>
              <a:t>primary</a:t>
            </a:r>
            <a:endParaRPr lang="de-DE" b="1" dirty="0">
              <a:solidFill>
                <a:schemeClr val="accent1"/>
              </a:solidFill>
            </a:endParaRPr>
          </a:p>
          <a:p>
            <a:pPr algn="ctr"/>
            <a:r>
              <a:rPr lang="de-DE" b="1" dirty="0">
                <a:solidFill>
                  <a:schemeClr val="accent1"/>
                </a:solidFill>
              </a:rPr>
              <a:t>beam </a:t>
            </a:r>
            <a:r>
              <a:rPr lang="de-DE" b="1" dirty="0" err="1">
                <a:solidFill>
                  <a:schemeClr val="accent1"/>
                </a:solidFill>
              </a:rPr>
              <a:t>intensity</a:t>
            </a:r>
            <a:endParaRPr lang="de-DE" b="1" dirty="0">
              <a:solidFill>
                <a:schemeClr val="accent1"/>
              </a:solidFill>
            </a:endParaRPr>
          </a:p>
          <a:p>
            <a:pPr algn="ctr"/>
            <a:r>
              <a:rPr lang="de-DE" b="1" dirty="0">
                <a:solidFill>
                  <a:schemeClr val="accent1"/>
                </a:solidFill>
              </a:rPr>
              <a:t>10-100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8141080" y="4840297"/>
            <a:ext cx="43212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accent1"/>
                </a:solidFill>
              </a:rPr>
              <a:t>Matched </a:t>
            </a:r>
            <a:r>
              <a:rPr lang="de-DE" b="1" dirty="0" err="1">
                <a:solidFill>
                  <a:schemeClr val="accent1"/>
                </a:solidFill>
              </a:rPr>
              <a:t>with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acceptance</a:t>
            </a:r>
            <a:r>
              <a:rPr lang="de-DE" b="1" dirty="0">
                <a:solidFill>
                  <a:schemeClr val="accent1"/>
                </a:solidFill>
              </a:rPr>
              <a:t>  </a:t>
            </a:r>
          </a:p>
          <a:p>
            <a:pPr algn="ctr"/>
            <a:r>
              <a:rPr lang="de-DE" b="1" dirty="0">
                <a:solidFill>
                  <a:schemeClr val="accent1"/>
                </a:solidFill>
              </a:rPr>
              <a:t>and </a:t>
            </a:r>
            <a:r>
              <a:rPr lang="de-DE" b="1" dirty="0" err="1">
                <a:solidFill>
                  <a:schemeClr val="accent1"/>
                </a:solidFill>
              </a:rPr>
              <a:t>selectivity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of</a:t>
            </a:r>
            <a:r>
              <a:rPr lang="de-DE" b="1" dirty="0">
                <a:solidFill>
                  <a:schemeClr val="accent1"/>
                </a:solidFill>
              </a:rPr>
              <a:t> a versatile </a:t>
            </a:r>
          </a:p>
          <a:p>
            <a:pPr algn="ctr"/>
            <a:r>
              <a:rPr lang="de-DE" b="1" dirty="0">
                <a:solidFill>
                  <a:schemeClr val="accent1"/>
                </a:solidFill>
              </a:rPr>
              <a:t>Separator: Ion </a:t>
            </a:r>
            <a:r>
              <a:rPr lang="de-DE" b="1" dirty="0" err="1">
                <a:solidFill>
                  <a:schemeClr val="accent1"/>
                </a:solidFill>
              </a:rPr>
              <a:t>optics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and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br>
              <a:rPr lang="de-DE" b="1" dirty="0">
                <a:solidFill>
                  <a:schemeClr val="accent1"/>
                </a:solidFill>
              </a:rPr>
            </a:br>
            <a:r>
              <a:rPr lang="de-DE" b="1" dirty="0" err="1">
                <a:solidFill>
                  <a:schemeClr val="accent1"/>
                </a:solidFill>
              </a:rPr>
              <a:t>instrumentation</a:t>
            </a:r>
            <a:r>
              <a:rPr lang="de-DE" b="1" dirty="0">
                <a:solidFill>
                  <a:schemeClr val="accent1"/>
                </a:solidFill>
              </a:rPr>
              <a:t> …</a:t>
            </a:r>
          </a:p>
          <a:p>
            <a:pPr algn="ctr"/>
            <a:r>
              <a:rPr lang="de-DE" b="1" dirty="0">
                <a:solidFill>
                  <a:schemeClr val="accent1"/>
                </a:solidFill>
                <a:sym typeface="Wingdings" pitchFamily="2" charset="2"/>
              </a:rPr>
              <a:t>              </a:t>
            </a:r>
          </a:p>
          <a:p>
            <a:pPr algn="ctr"/>
            <a:r>
              <a:rPr lang="de-DE" b="1" dirty="0">
                <a:solidFill>
                  <a:schemeClr val="accent2"/>
                </a:solidFill>
                <a:sym typeface="Wingdings" pitchFamily="2" charset="2"/>
              </a:rPr>
              <a:t>                 </a:t>
            </a:r>
            <a:r>
              <a:rPr lang="de-DE" b="1" dirty="0">
                <a:sym typeface="Wingdings" pitchFamily="2" charset="2"/>
              </a:rPr>
              <a:t> Experiments</a:t>
            </a:r>
            <a:r>
              <a:rPr lang="de-DE" b="1" dirty="0"/>
              <a:t> </a:t>
            </a:r>
          </a:p>
          <a:p>
            <a:pPr algn="ctr"/>
            <a:endParaRPr lang="de-DE" dirty="0"/>
          </a:p>
        </p:txBody>
      </p:sp>
      <p:sp>
        <p:nvSpPr>
          <p:cNvPr id="27" name="TextBox 47"/>
          <p:cNvSpPr txBox="1"/>
          <p:nvPr/>
        </p:nvSpPr>
        <p:spPr>
          <a:xfrm>
            <a:off x="7811081" y="1522831"/>
            <a:ext cx="85632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  <a:latin typeface="+mj-lt"/>
              </a:rPr>
              <a:t>SIS100</a:t>
            </a:r>
          </a:p>
        </p:txBody>
      </p:sp>
      <p:sp>
        <p:nvSpPr>
          <p:cNvPr id="17" name="Fußzeilenplatzhalter 5">
            <a:extLst>
              <a:ext uri="{FF2B5EF4-FFF2-40B4-BE49-F238E27FC236}">
                <a16:creationId xmlns:a16="http://schemas.microsoft.com/office/drawing/2014/main" id="{1450418A-61AE-4C33-A477-C5A827979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H.Simon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- Halo Week '24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476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7">
            <a:extLst>
              <a:ext uri="{FF2B5EF4-FFF2-40B4-BE49-F238E27FC236}">
                <a16:creationId xmlns:a16="http://schemas.microsoft.com/office/drawing/2014/main" id="{AF3D5386-3242-0E40-8B0F-24187B2BD1D8}"/>
              </a:ext>
            </a:extLst>
          </p:cNvPr>
          <p:cNvSpPr txBox="1"/>
          <p:nvPr/>
        </p:nvSpPr>
        <p:spPr>
          <a:xfrm>
            <a:off x="1789381" y="4615556"/>
            <a:ext cx="1070627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chemeClr val="accent1"/>
                </a:solidFill>
              </a:defRPr>
            </a:pPr>
            <a:r>
              <a:rPr sz="1400"/>
              <a:t>Si microstrip vertex tracker assembled for 2022</a:t>
            </a:r>
          </a:p>
          <a:p>
            <a:pPr>
              <a:defRPr sz="1400">
                <a:solidFill>
                  <a:schemeClr val="accent1"/>
                </a:solidFill>
              </a:defRPr>
            </a:pPr>
            <a:r>
              <a:rPr sz="1400"/>
              <a:t>FAIR Phase-0 beam time</a:t>
            </a:r>
          </a:p>
        </p:txBody>
      </p:sp>
      <p:pic>
        <p:nvPicPr>
          <p:cNvPr id="7" name="FOOT_img-20211025-wa0006.jpg" descr="FOOT_img-20211025-wa0006.jpg">
            <a:extLst>
              <a:ext uri="{FF2B5EF4-FFF2-40B4-BE49-F238E27FC236}">
                <a16:creationId xmlns:a16="http://schemas.microsoft.com/office/drawing/2014/main" id="{8D0DDDE8-FFD4-644D-8F7E-85FC655FCA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4958" y="4559257"/>
            <a:ext cx="2355093" cy="1766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60340A86-9220-AB4F-B91E-1C70A17341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381" y="1379609"/>
            <a:ext cx="5302867" cy="3179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98D4ADE-6997-754D-9006-64E945702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381" y="343849"/>
            <a:ext cx="693420" cy="512064"/>
          </a:xfrm>
          <a:prstGeom prst="rect">
            <a:avLst/>
          </a:prstGeom>
          <a:ln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3BCEDE-6A79-3642-91D3-FFB29525990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36921" y="291274"/>
            <a:ext cx="7535943" cy="590669"/>
          </a:xfrm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rPr sz="2000" dirty="0"/>
              <a:t>A new vertex tracker for R</a:t>
            </a:r>
            <a:r>
              <a:rPr sz="2000" baseline="30000" dirty="0"/>
              <a:t>3</a:t>
            </a:r>
            <a:r>
              <a:rPr sz="2000" dirty="0"/>
              <a:t>B assembled for FAIR Phase-0 2022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B626EA2-1B40-4F50-A17A-106E6C898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02294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CB1EFF4-EF09-4677-B2F1-47C76C583C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612" y="1436047"/>
            <a:ext cx="1896249" cy="255466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05A831E-3562-4C1E-85B2-1A4B93A873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806" y="4551257"/>
            <a:ext cx="1963999" cy="162933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23FBAB-9DF1-4B75-937F-4469E368332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49688" y="2237522"/>
            <a:ext cx="2802440" cy="1379848"/>
          </a:xfrm>
        </p:spPr>
        <p:txBody>
          <a:bodyPr>
            <a:noAutofit/>
          </a:bodyPr>
          <a:lstStyle/>
          <a:p>
            <a:pPr marL="257040" indent="-254520"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ALPIDE pixel detector</a:t>
            </a:r>
            <a:r>
              <a:rPr lang="en-US" sz="1400" b="0" spc="-1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station (area 100 cm</a:t>
            </a:r>
            <a:r>
              <a:rPr lang="en-US" sz="1400" b="0" spc="-1" baseline="30000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2</a:t>
            </a:r>
            <a:r>
              <a:rPr lang="en-US" sz="1400" b="0" spc="-1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, position resolution 5 µm, rate up to 100 kHz)</a:t>
            </a:r>
          </a:p>
          <a:p>
            <a:pPr marL="257040" indent="-254520"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Developed for MIPs, possibility to measure heavy ions is proved</a:t>
            </a:r>
          </a:p>
          <a:p>
            <a:pPr marL="257040" indent="-254520"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en-US" sz="1400" b="0" spc="-1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Holding/mounting frame is developed, production started</a:t>
            </a:r>
          </a:p>
          <a:p>
            <a:pPr marL="257040" indent="-254520">
              <a:spcBef>
                <a:spcPts val="36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en-US" sz="1400" spc="-1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Cooling carbon-fiber plate is developed and produced at CERN</a:t>
            </a:r>
            <a:endParaRPr lang="en-US" sz="1400" b="0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D1032D-A8A9-4E45-9B1B-AFA282D2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A74CAB-6FE5-4075-AA43-3467B14689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225" y="2690711"/>
            <a:ext cx="3535817" cy="16815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B4F0EDE-A851-468C-BDB8-72C3865B75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400" y="4644329"/>
            <a:ext cx="3535817" cy="170537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845DA0A-0D90-4839-BA9A-42C0365029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613" y="1364477"/>
            <a:ext cx="2255151" cy="428478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88726E-068D-4E16-9D32-8E54A32CCE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86" y="4594681"/>
            <a:ext cx="1625650" cy="1060805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05E80C9-F471-4014-A948-5864CD73310A}"/>
              </a:ext>
            </a:extLst>
          </p:cNvPr>
          <p:cNvSpPr txBox="1"/>
          <p:nvPr/>
        </p:nvSpPr>
        <p:spPr>
          <a:xfrm>
            <a:off x="797035" y="4083532"/>
            <a:ext cx="23663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900" b="1" dirty="0">
                <a:solidFill>
                  <a:prstClr val="black"/>
                </a:solidFill>
                <a:latin typeface="Arial"/>
              </a:rPr>
              <a:t>Beam tests:</a:t>
            </a:r>
            <a:endParaRPr lang="en-US" sz="900" dirty="0">
              <a:solidFill>
                <a:prstClr val="black"/>
              </a:solidFill>
              <a:latin typeface="Arial"/>
            </a:endParaRP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CERN, relativistic muons</a:t>
            </a: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FZ </a:t>
            </a:r>
            <a:r>
              <a:rPr lang="en-US" sz="900" dirty="0" err="1">
                <a:solidFill>
                  <a:prstClr val="black"/>
                </a:solidFill>
                <a:latin typeface="Arial"/>
              </a:rPr>
              <a:t>Jülich</a:t>
            </a:r>
            <a:r>
              <a:rPr lang="en-US" sz="900" dirty="0">
                <a:solidFill>
                  <a:prstClr val="black"/>
                </a:solidFill>
                <a:latin typeface="Arial"/>
              </a:rPr>
              <a:t>, deuterons @300 MeV, 800 MeV</a:t>
            </a: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and 1 GeV </a:t>
            </a:r>
          </a:p>
          <a:p>
            <a:pPr defTabSz="914400">
              <a:defRPr/>
            </a:pPr>
            <a:endParaRPr lang="en-US" sz="900" dirty="0">
              <a:solidFill>
                <a:prstClr val="black"/>
              </a:solidFill>
              <a:latin typeface="Arial"/>
            </a:endParaRP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Investigation of efficiency, </a:t>
            </a: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maximum trigger / data rate,</a:t>
            </a: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PID (via cluster size),</a:t>
            </a: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synchronous readout </a:t>
            </a:r>
          </a:p>
          <a:p>
            <a:pPr defTabSz="914400">
              <a:defRPr/>
            </a:pPr>
            <a:r>
              <a:rPr lang="en-US" sz="900" dirty="0">
                <a:solidFill>
                  <a:prstClr val="black"/>
                </a:solidFill>
                <a:latin typeface="Arial"/>
              </a:rPr>
              <a:t>of many detectors 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3F767AB-5C60-4EB8-99CF-B49336406630}"/>
              </a:ext>
            </a:extLst>
          </p:cNvPr>
          <p:cNvSpPr txBox="1"/>
          <p:nvPr/>
        </p:nvSpPr>
        <p:spPr>
          <a:xfrm>
            <a:off x="6414495" y="4249352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de-DE" sz="1000" dirty="0">
                <a:solidFill>
                  <a:prstClr val="black"/>
                </a:solidFill>
                <a:latin typeface="Arial"/>
              </a:rPr>
              <a:t>MOSAIC FPGA </a:t>
            </a:r>
            <a:r>
              <a:rPr lang="de-DE" sz="1000" dirty="0" err="1">
                <a:solidFill>
                  <a:prstClr val="black"/>
                </a:solidFill>
                <a:latin typeface="Arial"/>
              </a:rPr>
              <a:t>readout</a:t>
            </a:r>
            <a:r>
              <a:rPr lang="de-DE" sz="1000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1000" dirty="0" err="1">
                <a:solidFill>
                  <a:prstClr val="black"/>
                </a:solidFill>
                <a:latin typeface="Arial"/>
              </a:rPr>
              <a:t>boards</a:t>
            </a:r>
            <a:endParaRPr lang="de-DE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3F821FA-34A6-4DBF-9C6D-1C19C390A2FA}"/>
              </a:ext>
            </a:extLst>
          </p:cNvPr>
          <p:cNvSpPr txBox="1"/>
          <p:nvPr/>
        </p:nvSpPr>
        <p:spPr>
          <a:xfrm>
            <a:off x="8605225" y="4313229"/>
            <a:ext cx="1949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Cluster size and hit occupancy </a:t>
            </a:r>
          </a:p>
          <a:p>
            <a:pPr defTabSz="914400">
              <a:defRPr/>
            </a:pPr>
            <a:r>
              <a:rPr lang="en-US" sz="1000" dirty="0">
                <a:solidFill>
                  <a:prstClr val="black"/>
                </a:solidFill>
                <a:latin typeface="Arial"/>
              </a:rPr>
              <a:t>measurements at </a:t>
            </a:r>
            <a:r>
              <a:rPr lang="en-US" sz="1000" dirty="0" err="1">
                <a:solidFill>
                  <a:prstClr val="black"/>
                </a:solidFill>
                <a:latin typeface="Arial"/>
              </a:rPr>
              <a:t>Jülich</a:t>
            </a:r>
            <a:endParaRPr lang="en-US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34C0823-1DF0-674A-98B5-7988E5780B27}"/>
              </a:ext>
            </a:extLst>
          </p:cNvPr>
          <p:cNvSpPr txBox="1">
            <a:spLocks/>
          </p:cNvSpPr>
          <p:nvPr/>
        </p:nvSpPr>
        <p:spPr>
          <a:xfrm>
            <a:off x="4295499" y="424677"/>
            <a:ext cx="6717675" cy="59066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18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sz="2400" spc="-1" dirty="0">
                <a:ea typeface="DejaVu Sans"/>
              </a:rPr>
              <a:t>Si vertex detector developments</a:t>
            </a:r>
            <a:endParaRPr lang="en-GB" sz="2400" dirty="0"/>
          </a:p>
        </p:txBody>
      </p:sp>
      <p:pic>
        <p:nvPicPr>
          <p:cNvPr id="15" name="Grafik 13">
            <a:extLst>
              <a:ext uri="{FF2B5EF4-FFF2-40B4-BE49-F238E27FC236}">
                <a16:creationId xmlns:a16="http://schemas.microsoft.com/office/drawing/2014/main" id="{5A108898-16AD-9E4B-80A1-6800087C4E5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440" y="208394"/>
            <a:ext cx="1524000" cy="685403"/>
          </a:xfrm>
          <a:prstGeom prst="rect">
            <a:avLst/>
          </a:prstGeom>
        </p:spPr>
      </p:pic>
      <p:pic>
        <p:nvPicPr>
          <p:cNvPr id="17" name="Grafik 36">
            <a:extLst>
              <a:ext uri="{FF2B5EF4-FFF2-40B4-BE49-F238E27FC236}">
                <a16:creationId xmlns:a16="http://schemas.microsoft.com/office/drawing/2014/main" id="{A1CA6A22-D993-7E4C-9C66-937FC35AB9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5060" y="95502"/>
            <a:ext cx="790273" cy="790273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FB472D5A-23B8-AB42-B77E-76362C63FE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84" y="145222"/>
            <a:ext cx="941681" cy="695395"/>
          </a:xfrm>
          <a:prstGeom prst="rect">
            <a:avLst/>
          </a:prstGeom>
          <a:ln>
            <a:noFill/>
          </a:ln>
        </p:spPr>
      </p:pic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2E2D13C1-F047-43C3-B05A-67E52ED852C2}"/>
              </a:ext>
            </a:extLst>
          </p:cNvPr>
          <p:cNvSpPr txBox="1">
            <a:spLocks/>
          </p:cNvSpPr>
          <p:nvPr/>
        </p:nvSpPr>
        <p:spPr>
          <a:xfrm>
            <a:off x="10554798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ctr" defTabSz="457200" rtl="0" eaLnBrk="1" latinLnBrk="0" hangingPunct="1">
              <a:defRPr sz="75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err="1">
                <a:latin typeface="Arial"/>
              </a:rPr>
              <a:t>Courtesy</a:t>
            </a:r>
            <a:r>
              <a:rPr lang="de-DE" sz="1200" dirty="0">
                <a:latin typeface="Arial"/>
              </a:rPr>
              <a:t>: W. Korten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1DBBBE8-63B8-48D8-AF5A-52D611A098C3}"/>
              </a:ext>
            </a:extLst>
          </p:cNvPr>
          <p:cNvSpPr/>
          <p:nvPr/>
        </p:nvSpPr>
        <p:spPr>
          <a:xfrm>
            <a:off x="6439149" y="1504000"/>
            <a:ext cx="1861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Measurements at</a:t>
            </a:r>
            <a:b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FZ </a:t>
            </a:r>
            <a:r>
              <a:rPr lang="en-US" sz="16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Jülich</a:t>
            </a:r>
            <a:endParaRPr lang="en-US" sz="1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313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3"/>
          <p:cNvSpPr/>
          <p:nvPr/>
        </p:nvSpPr>
        <p:spPr>
          <a:xfrm>
            <a:off x="1033670" y="424700"/>
            <a:ext cx="6925749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800" b="1" spc="-1" dirty="0">
                <a:solidFill>
                  <a:srgbClr val="17375E"/>
                </a:solidFill>
                <a:latin typeface="Trebuchet MS"/>
              </a:rPr>
              <a:t>From precursor to (almost) final</a:t>
            </a:r>
            <a:endParaRPr lang="en-GB" sz="2800" b="1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45" name="Picture 2"/>
          <p:cNvPicPr/>
          <p:nvPr/>
        </p:nvPicPr>
        <p:blipFill>
          <a:blip r:embed="rId3"/>
          <a:stretch/>
        </p:blipFill>
        <p:spPr>
          <a:xfrm>
            <a:off x="1106659" y="1231120"/>
            <a:ext cx="4374000" cy="3280320"/>
          </a:xfrm>
          <a:prstGeom prst="rect">
            <a:avLst/>
          </a:prstGeom>
          <a:ln>
            <a:noFill/>
          </a:ln>
        </p:spPr>
      </p:pic>
      <p:pic>
        <p:nvPicPr>
          <p:cNvPr id="146" name="7 Imagen"/>
          <p:cNvPicPr/>
          <p:nvPr/>
        </p:nvPicPr>
        <p:blipFill>
          <a:blip r:embed="rId4"/>
          <a:stretch/>
        </p:blipFill>
        <p:spPr>
          <a:xfrm>
            <a:off x="5836692" y="3326530"/>
            <a:ext cx="4320488" cy="3292560"/>
          </a:xfrm>
          <a:prstGeom prst="rect">
            <a:avLst/>
          </a:prstGeom>
          <a:ln>
            <a:noFill/>
          </a:ln>
        </p:spPr>
      </p:pic>
      <p:sp>
        <p:nvSpPr>
          <p:cNvPr id="147" name="CustomShape 5"/>
          <p:cNvSpPr/>
          <p:nvPr/>
        </p:nvSpPr>
        <p:spPr>
          <a:xfrm>
            <a:off x="1107550" y="1231120"/>
            <a:ext cx="1944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b="1" spc="-1" dirty="0">
                <a:solidFill>
                  <a:srgbClr val="FFFFFF"/>
                </a:solidFill>
                <a:latin typeface="Calibri"/>
              </a:rPr>
              <a:t>2018-2019</a:t>
            </a:r>
            <a:endParaRPr lang="en-GB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8" name="CustomShape 6"/>
          <p:cNvSpPr/>
          <p:nvPr/>
        </p:nvSpPr>
        <p:spPr>
          <a:xfrm>
            <a:off x="6576254" y="3006244"/>
            <a:ext cx="1944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b="1" spc="-1" dirty="0">
                <a:solidFill>
                  <a:srgbClr val="FFFFFF"/>
                </a:solidFill>
                <a:latin typeface="Calibri"/>
              </a:rPr>
              <a:t>2020-2022</a:t>
            </a:r>
            <a:endParaRPr lang="en-GB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49" name="CustomShape 7"/>
          <p:cNvSpPr/>
          <p:nvPr/>
        </p:nvSpPr>
        <p:spPr>
          <a:xfrm>
            <a:off x="1116900" y="3921222"/>
            <a:ext cx="29520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1600" b="1" spc="-1" dirty="0">
                <a:solidFill>
                  <a:prstClr val="white"/>
                </a:solidFill>
                <a:latin typeface="Calibri"/>
              </a:rPr>
              <a:t>20 % detector setup</a:t>
            </a:r>
            <a:endParaRPr lang="en-GB" sz="1600" b="1" spc="-1" dirty="0">
              <a:solidFill>
                <a:prstClr val="white"/>
              </a:solidFill>
              <a:latin typeface="Arial"/>
            </a:endParaRPr>
          </a:p>
          <a:p>
            <a:pPr>
              <a:defRPr/>
            </a:pPr>
            <a:r>
              <a:rPr lang="en-GB" sz="1600" b="1" spc="-1" dirty="0">
                <a:solidFill>
                  <a:prstClr val="white"/>
                </a:solidFill>
                <a:latin typeface="Calibri"/>
              </a:rPr>
              <a:t>Stable beams</a:t>
            </a:r>
            <a:endParaRPr lang="en-GB" sz="1600" b="1" spc="-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0" name="CustomShape 8"/>
          <p:cNvSpPr/>
          <p:nvPr/>
        </p:nvSpPr>
        <p:spPr>
          <a:xfrm>
            <a:off x="6422102" y="5445224"/>
            <a:ext cx="3528000" cy="173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buClr>
                <a:srgbClr val="000000"/>
              </a:buClr>
              <a:buFont typeface="Wingdings" charset="2"/>
              <a:buChar char=""/>
              <a:defRPr/>
            </a:pPr>
            <a:r>
              <a:rPr lang="en-GB" sz="1600" b="1" spc="-1" dirty="0">
                <a:solidFill>
                  <a:prstClr val="white"/>
                </a:solidFill>
                <a:latin typeface="Calibri"/>
              </a:rPr>
              <a:t>60-70 % detector setup</a:t>
            </a:r>
            <a:endParaRPr lang="en-GB" sz="1600" b="1" spc="-1" dirty="0">
              <a:solidFill>
                <a:prstClr val="white"/>
              </a:solidFill>
              <a:latin typeface="Arial"/>
            </a:endParaRPr>
          </a:p>
          <a:p>
            <a:pPr>
              <a:defRPr/>
            </a:pPr>
            <a:r>
              <a:rPr lang="en-GB" sz="1600" b="1" spc="-1" dirty="0">
                <a:solidFill>
                  <a:prstClr val="white"/>
                </a:solidFill>
                <a:latin typeface="Calibri"/>
              </a:rPr>
              <a:t>Fragmentation beams@ cave C</a:t>
            </a:r>
            <a:endParaRPr lang="en-GB" sz="1600" b="1" spc="-1" dirty="0">
              <a:solidFill>
                <a:prstClr val="white"/>
              </a:solidFill>
              <a:latin typeface="Arial"/>
            </a:endParaRPr>
          </a:p>
          <a:p>
            <a:pPr>
              <a:defRPr/>
            </a:pPr>
            <a:r>
              <a:rPr lang="en-GB" sz="1600" b="1" spc="-1" dirty="0">
                <a:solidFill>
                  <a:prstClr val="white"/>
                </a:solidFill>
                <a:latin typeface="Calibri"/>
              </a:rPr>
              <a:t>Fission beams @ cave C</a:t>
            </a:r>
            <a:endParaRPr lang="en-GB" sz="1600" b="1" spc="-1" dirty="0">
              <a:solidFill>
                <a:prstClr val="white"/>
              </a:solidFill>
              <a:latin typeface="Arial"/>
            </a:endParaRPr>
          </a:p>
          <a:p>
            <a:pPr>
              <a:defRPr/>
            </a:pPr>
            <a:endParaRPr lang="en-GB" b="1" spc="-1" dirty="0">
              <a:solidFill>
                <a:prstClr val="black"/>
              </a:solidFill>
              <a:latin typeface="Arial"/>
            </a:endParaRPr>
          </a:p>
          <a:p>
            <a:pPr>
              <a:defRPr/>
            </a:pPr>
            <a:endParaRPr lang="en-GB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B44E9FF-9029-4CBD-BDF0-9E63BD9F9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5030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919289" y="908051"/>
            <a:ext cx="6264275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Dec. 28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,  2006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          First Beam </a:t>
            </a:r>
            <a:r>
              <a:rPr kumimoji="1" lang="en-GB" altLang="ja-JP" sz="2000" baseline="30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27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Al</a:t>
            </a:r>
            <a:r>
              <a:rPr kumimoji="1" lang="en-GB" altLang="ja-JP" sz="2000" baseline="30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10+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 345 MeV/u at RIBF-SRC</a:t>
            </a:r>
          </a:p>
          <a:p>
            <a:pPr>
              <a:defRPr/>
            </a:pPr>
            <a:endParaRPr kumimoji="1" lang="en-GB" altLang="ja-JP" sz="2000" dirty="0">
              <a:solidFill>
                <a:srgbClr val="000000"/>
              </a:solidFill>
              <a:latin typeface="Tahoma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March, 2007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12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  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86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Kr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31+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beam at 345 MeV/u  several </a:t>
            </a:r>
            <a:r>
              <a:rPr kumimoji="1" lang="en-GB" altLang="ja-JP" sz="2000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pnA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.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13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 	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First production of RI beams with </a:t>
            </a:r>
            <a:r>
              <a:rPr kumimoji="1" lang="en-GB" altLang="ja-JP" sz="2000" baseline="30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86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Kr beam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23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rd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	First successful acceleration of 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238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U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86+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         beam at 345 MeV/u and 0.002 </a:t>
            </a:r>
            <a:r>
              <a:rPr kumimoji="1" lang="en-GB" altLang="ja-JP" sz="2000" dirty="0" err="1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pnA</a:t>
            </a:r>
            <a:endParaRPr kumimoji="1" lang="en-GB" altLang="ja-JP" sz="2000" dirty="0">
              <a:solidFill>
                <a:srgbClr val="000000"/>
              </a:solidFill>
              <a:latin typeface="Tahoma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27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	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First production of RI beams with </a:t>
            </a:r>
            <a:r>
              <a:rPr kumimoji="1" lang="en-GB" altLang="ja-JP" sz="2000" baseline="30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238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U beam</a:t>
            </a:r>
          </a:p>
          <a:p>
            <a:pPr>
              <a:defRPr/>
            </a:pPr>
            <a:endParaRPr kumimoji="1" lang="en-GB" altLang="ja-JP" sz="2000" dirty="0">
              <a:solidFill>
                <a:srgbClr val="0000FF"/>
              </a:solidFill>
              <a:latin typeface="Tahoma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May-June, 2007 </a:t>
            </a:r>
            <a:r>
              <a:rPr kumimoji="1" lang="en-GB" altLang="ja-JP" sz="2000" dirty="0">
                <a:solidFill>
                  <a:srgbClr val="C00000"/>
                </a:solidFill>
                <a:latin typeface="Tahoma" pitchFamily="34" charset="0"/>
                <a:ea typeface="ＭＳ Ｐゴシック" panose="020B0600070205080204" pitchFamily="34" charset="-128"/>
              </a:rPr>
              <a:t>(without ZDS)</a:t>
            </a:r>
          </a:p>
          <a:p>
            <a:pPr>
              <a:defRPr/>
            </a:pP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  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with </a:t>
            </a:r>
            <a:r>
              <a:rPr kumimoji="1" lang="en-GB" altLang="ja-JP" sz="2000" baseline="30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238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U beam at 345 MeV/u and 0.02 </a:t>
            </a:r>
            <a:r>
              <a:rPr kumimoji="1" lang="en-GB" altLang="ja-JP" sz="2000" dirty="0" err="1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pnA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 max</a:t>
            </a:r>
          </a:p>
          <a:p>
            <a:pPr>
              <a:defRPr/>
            </a:pPr>
            <a:endParaRPr kumimoji="1" lang="en-GB" altLang="ja-JP" sz="2000" dirty="0">
              <a:solidFill>
                <a:srgbClr val="000000"/>
              </a:solidFill>
              <a:latin typeface="Tahoma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May 16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-23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</a:t>
            </a:r>
            <a:r>
              <a:rPr kumimoji="1" lang="en-GB" altLang="ja-JP" sz="2000" dirty="0" err="1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BigRIPS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 commissioning experiment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 May 24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th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 – June 3</a:t>
            </a:r>
            <a:r>
              <a:rPr kumimoji="1" lang="en-GB" altLang="ja-JP" sz="2000" baseline="30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rd  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Search for new isotopes</a:t>
            </a:r>
          </a:p>
          <a:p>
            <a:pPr>
              <a:defRPr/>
            </a:pP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  </a:t>
            </a: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End of June(a few days)  detector testing</a:t>
            </a:r>
          </a:p>
          <a:p>
            <a:pPr>
              <a:defRPr/>
            </a:pPr>
            <a:endParaRPr kumimoji="1" lang="en-GB" altLang="ja-JP" sz="2000" dirty="0">
              <a:solidFill>
                <a:srgbClr val="000000"/>
              </a:solidFill>
              <a:latin typeface="Tahoma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kumimoji="1" lang="en-GB" altLang="ja-JP" sz="2000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Nov. 2007  acceleration test with </a:t>
            </a:r>
            <a:r>
              <a:rPr kumimoji="1" lang="en-GB" altLang="ja-JP" sz="2000" baseline="30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86</a:t>
            </a:r>
            <a:r>
              <a:rPr kumimoji="1" lang="en-GB" altLang="ja-JP" sz="2000" dirty="0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Kr beams, 30 </a:t>
            </a:r>
            <a:r>
              <a:rPr kumimoji="1" lang="en-GB" altLang="ja-JP" sz="2000" dirty="0" err="1">
                <a:solidFill>
                  <a:srgbClr val="0000FF"/>
                </a:solidFill>
                <a:latin typeface="Tahoma" pitchFamily="34" charset="0"/>
                <a:ea typeface="ＭＳ Ｐゴシック" panose="020B0600070205080204" pitchFamily="34" charset="-128"/>
              </a:rPr>
              <a:t>pnA</a:t>
            </a:r>
            <a:endParaRPr kumimoji="1" lang="en-GB" altLang="ja-JP" sz="2000" dirty="0">
              <a:solidFill>
                <a:srgbClr val="0000FF"/>
              </a:solidFill>
              <a:latin typeface="Tahoma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5951539" y="4581526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GB" altLang="ja-JP" dirty="0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</a:rPr>
              <a:t>(~1x10</a:t>
            </a:r>
            <a:r>
              <a:rPr kumimoji="1" lang="en-GB" altLang="ja-JP" baseline="30000" dirty="0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</a:rPr>
              <a:t>8</a:t>
            </a:r>
            <a:r>
              <a:rPr kumimoji="1" lang="en-GB" altLang="ja-JP" dirty="0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</a:rPr>
              <a:t> </a:t>
            </a:r>
            <a:r>
              <a:rPr kumimoji="1" lang="en-GB" altLang="ja-JP" dirty="0" err="1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</a:rPr>
              <a:t>pps</a:t>
            </a:r>
            <a:r>
              <a:rPr kumimoji="1" lang="en-GB" altLang="ja-JP" dirty="0">
                <a:solidFill>
                  <a:srgbClr val="0000FF"/>
                </a:solidFill>
                <a:latin typeface="Arial" charset="0"/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2968" y="857940"/>
            <a:ext cx="1636713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506" y="2585140"/>
            <a:ext cx="1800225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9081743" y="569014"/>
            <a:ext cx="1008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GB" altLang="ja-JP" sz="1600" dirty="0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TOF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8289581" y="1361177"/>
            <a:ext cx="6111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GB" altLang="ja-JP" dirty="0">
                <a:solidFill>
                  <a:srgbClr val="000000"/>
                </a:solidFill>
                <a:latin typeface="Symbol" pitchFamily="18" charset="2"/>
                <a:ea typeface="ＭＳ Ｐゴシック" panose="020B0600070205080204" pitchFamily="34" charset="-128"/>
              </a:rPr>
              <a:t>D</a:t>
            </a:r>
            <a:r>
              <a:rPr kumimoji="1" lang="en-GB" altLang="ja-JP" dirty="0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E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289581" y="3016940"/>
            <a:ext cx="6111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GB" altLang="ja-JP" dirty="0">
                <a:solidFill>
                  <a:srgbClr val="000000"/>
                </a:solidFill>
                <a:latin typeface="Symbol" pitchFamily="18" charset="2"/>
                <a:ea typeface="ＭＳ Ｐゴシック" panose="020B0600070205080204" pitchFamily="34" charset="-128"/>
              </a:rPr>
              <a:t>D</a:t>
            </a:r>
            <a:r>
              <a:rPr kumimoji="1" lang="en-GB" altLang="ja-JP" dirty="0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E</a:t>
            </a: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V="1">
            <a:off x="7967664" y="2132014"/>
            <a:ext cx="504825" cy="504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kumimoji="1"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V="1">
            <a:off x="8040689" y="3500439"/>
            <a:ext cx="503237" cy="7143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kumimoji="1" lang="en-GB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5509" y="488608"/>
            <a:ext cx="4321175" cy="36933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GB" altLang="ja-JP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History of RIBF commissioning</a:t>
            </a: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7608888" y="5013326"/>
            <a:ext cx="792162" cy="360363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kumimoji="1" lang="en-GB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" name="Picture 25" descr="図2_kub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8506" y="4169465"/>
            <a:ext cx="2016125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"/>
          <p:cNvSpPr txBox="1"/>
          <p:nvPr/>
        </p:nvSpPr>
        <p:spPr>
          <a:xfrm>
            <a:off x="0" y="6533840"/>
            <a:ext cx="455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Arial"/>
              </a:rPr>
              <a:t>T. Kubo RIKEN</a:t>
            </a:r>
            <a:r>
              <a:rPr lang="en-GB" dirty="0">
                <a:solidFill>
                  <a:srgbClr val="EEECE1">
                    <a:lumMod val="75000"/>
                  </a:srgbClr>
                </a:solidFill>
                <a:latin typeface="Arial"/>
              </a:rPr>
              <a:t> </a:t>
            </a:r>
            <a:r>
              <a:rPr lang="en-GB" dirty="0">
                <a:latin typeface="Arial"/>
              </a:rPr>
              <a:t>/ Separator Expert Meeting</a:t>
            </a:r>
          </a:p>
        </p:txBody>
      </p:sp>
      <p:sp>
        <p:nvSpPr>
          <p:cNvPr id="15" name="Textfeld 2"/>
          <p:cNvSpPr txBox="1"/>
          <p:nvPr/>
        </p:nvSpPr>
        <p:spPr>
          <a:xfrm>
            <a:off x="3744016" y="1629709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C00000"/>
                </a:solidFill>
                <a:latin typeface="Arial"/>
              </a:rPr>
              <a:t>Break at the facility !</a:t>
            </a:r>
          </a:p>
        </p:txBody>
      </p:sp>
    </p:spTree>
    <p:extLst>
      <p:ext uri="{BB962C8B-B14F-4D97-AF65-F5344CB8AC3E}">
        <p14:creationId xmlns:p14="http://schemas.microsoft.com/office/powerpoint/2010/main" val="4247355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2d_enlar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325" y="25400"/>
            <a:ext cx="3987800" cy="3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2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0100" y="2492376"/>
            <a:ext cx="4584700" cy="41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08238" y="4683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>
                <a:solidFill>
                  <a:srgbClr val="CCCC00"/>
                </a:solidFill>
                <a:latin typeface="Arial" charset="0"/>
                <a:ea typeface="ＭＳ Ｐゴシック" panose="020B0600070205080204" pitchFamily="34" charset="-128"/>
              </a:rPr>
              <a:t>Z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606926" y="2897188"/>
            <a:ext cx="5822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>
                <a:solidFill>
                  <a:srgbClr val="CCCC00"/>
                </a:solidFill>
                <a:latin typeface="Arial" charset="0"/>
                <a:ea typeface="ＭＳ Ｐゴシック" panose="020B0600070205080204" pitchFamily="34" charset="-128"/>
              </a:rPr>
              <a:t>A/Q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311900" y="3211513"/>
            <a:ext cx="3257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>
                <a:solidFill>
                  <a:srgbClr val="CCCC00"/>
                </a:solidFill>
                <a:latin typeface="Arial" charset="0"/>
                <a:ea typeface="ＭＳ Ｐゴシック" panose="020B0600070205080204" pitchFamily="34" charset="-128"/>
              </a:rPr>
              <a:t>Z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9132889" y="5811838"/>
            <a:ext cx="5822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>
                <a:solidFill>
                  <a:srgbClr val="CCCC00"/>
                </a:solidFill>
                <a:latin typeface="Arial" charset="0"/>
                <a:ea typeface="ＭＳ Ｐゴシック" panose="020B0600070205080204" pitchFamily="34" charset="-128"/>
              </a:rPr>
              <a:t>A/Q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86001" y="2309814"/>
            <a:ext cx="2874963" cy="1666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327275" y="1908176"/>
            <a:ext cx="71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>
                <a:solidFill>
                  <a:srgbClr val="FFFFFF"/>
                </a:solidFill>
                <a:latin typeface="Arial" charset="0"/>
                <a:ea typeface="ＭＳ Ｐゴシック" panose="020B0600070205080204" pitchFamily="34" charset="-128"/>
              </a:rPr>
              <a:t>Z=46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 flipV="1">
            <a:off x="5195888" y="2436813"/>
            <a:ext cx="3205162" cy="920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816725" y="1196975"/>
            <a:ext cx="1572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i="1">
                <a:solidFill>
                  <a:srgbClr val="000000"/>
                </a:solidFill>
                <a:latin typeface="Arial" charset="0"/>
                <a:ea typeface="HGSｺﾞｼｯｸE" pitchFamily="50" charset="-128"/>
              </a:rPr>
              <a:t>Bρ: 7.438 Tm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59576" y="1657351"/>
            <a:ext cx="2342373" cy="6463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Total dose: 3.6×10</a:t>
            </a:r>
            <a:r>
              <a:rPr kumimoji="1" lang="en-US" altLang="ja-JP" baseline="30000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12</a:t>
            </a:r>
          </a:p>
          <a:p>
            <a:pPr>
              <a:defRPr/>
            </a:pPr>
            <a:r>
              <a:rPr kumimoji="1" lang="en-US" altLang="ja-JP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Total time: 25.4 hour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8394700" y="3013076"/>
            <a:ext cx="1492250" cy="9239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Oval 16"/>
          <p:cNvSpPr>
            <a:spLocks noChangeArrowheads="1"/>
          </p:cNvSpPr>
          <p:nvPr/>
        </p:nvSpPr>
        <p:spPr bwMode="auto">
          <a:xfrm>
            <a:off x="3983038" y="2316163"/>
            <a:ext cx="88900" cy="182562"/>
          </a:xfrm>
          <a:prstGeom prst="ellips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4622800" y="2544764"/>
            <a:ext cx="60625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1" lang="en-US" altLang="ja-JP" sz="1400" baseline="30000">
                <a:solidFill>
                  <a:srgbClr val="FFFF00"/>
                </a:solidFill>
                <a:latin typeface="Arial" charset="0"/>
                <a:ea typeface="ＭＳ Ｐゴシック" panose="020B0600070205080204" pitchFamily="34" charset="-128"/>
              </a:rPr>
              <a:t>125</a:t>
            </a:r>
            <a:r>
              <a:rPr kumimoji="1" lang="en-US" altLang="ja-JP" sz="1400">
                <a:solidFill>
                  <a:srgbClr val="FFFF00"/>
                </a:solidFill>
                <a:latin typeface="Arial" charset="0"/>
                <a:ea typeface="ＭＳ Ｐゴシック" panose="020B0600070205080204" pitchFamily="34" charset="-128"/>
              </a:rPr>
              <a:t>Pd</a:t>
            </a: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 flipV="1">
            <a:off x="4095751" y="2438400"/>
            <a:ext cx="600075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" name="Picture 19" descr="aoq_z4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611564"/>
            <a:ext cx="3124200" cy="324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167437" y="492164"/>
            <a:ext cx="3987799" cy="36933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Tahoma" pitchFamily="34" charset="0"/>
                <a:ea typeface="ＭＳ Ｐゴシック" panose="020B0600070205080204" pitchFamily="34" charset="-128"/>
              </a:rPr>
              <a:t>Searching for new isotopes</a:t>
            </a:r>
          </a:p>
        </p:txBody>
      </p:sp>
      <p:sp>
        <p:nvSpPr>
          <p:cNvPr id="19" name="Text Box 21"/>
          <p:cNvSpPr txBox="1">
            <a:spLocks noChangeArrowheads="1"/>
          </p:cNvSpPr>
          <p:nvPr/>
        </p:nvSpPr>
        <p:spPr bwMode="auto">
          <a:xfrm>
            <a:off x="9048751" y="546615"/>
            <a:ext cx="1368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1" lang="en-US" altLang="ja-JP" dirty="0">
                <a:solidFill>
                  <a:srgbClr val="000000"/>
                </a:solidFill>
                <a:latin typeface="Arial" charset="0"/>
                <a:ea typeface="ＭＳ Ｐゴシック" panose="020B0600070205080204" pitchFamily="34" charset="-128"/>
              </a:rPr>
              <a:t>May 2007</a:t>
            </a:r>
          </a:p>
        </p:txBody>
      </p:sp>
      <p:sp>
        <p:nvSpPr>
          <p:cNvPr id="20" name="Textfeld 1">
            <a:extLst>
              <a:ext uri="{FF2B5EF4-FFF2-40B4-BE49-F238E27FC236}">
                <a16:creationId xmlns:a16="http://schemas.microsoft.com/office/drawing/2014/main" id="{1715FC75-BEE3-49E9-B619-3FAD78AFDAE8}"/>
              </a:ext>
            </a:extLst>
          </p:cNvPr>
          <p:cNvSpPr txBox="1"/>
          <p:nvPr/>
        </p:nvSpPr>
        <p:spPr>
          <a:xfrm>
            <a:off x="0" y="6533840"/>
            <a:ext cx="173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>
                <a:solidFill>
                  <a:prstClr val="black"/>
                </a:solidFill>
                <a:latin typeface="Arial"/>
              </a:rPr>
              <a:t>T. Kubo RIKEN</a:t>
            </a:r>
            <a:endParaRPr lang="en-GB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70248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3"/>
          <p:cNvSpPr/>
          <p:nvPr/>
        </p:nvSpPr>
        <p:spPr>
          <a:xfrm>
            <a:off x="3935640" y="53640"/>
            <a:ext cx="4752648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defRPr/>
            </a:pPr>
            <a:endParaRPr lang="en-GB" sz="28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63420" y="1140877"/>
            <a:ext cx="878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Modular and  versatile experimental setup with unprecedented </a:t>
            </a:r>
            <a:r>
              <a:rPr lang="en-US" sz="1600" b="1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 efficiency, acceptance, and resolution  </a:t>
            </a:r>
            <a:r>
              <a:rPr lang="en-US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</a:rPr>
              <a:t>for kinematical complete measurements of reactions with high-energy radioactive beams  </a:t>
            </a:r>
            <a:r>
              <a:rPr lang="en-US" sz="1600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sym typeface="Wingdings" pitchFamily="2" charset="2"/>
              </a:rPr>
              <a:t> </a:t>
            </a:r>
            <a:r>
              <a:rPr lang="en-US" sz="1600" b="1" dirty="0">
                <a:solidFill>
                  <a:srgbClr val="4F81BD">
                    <a:lumMod val="75000"/>
                  </a:srgbClr>
                </a:solidFill>
                <a:latin typeface="Trebuchet MS" pitchFamily="34" charset="0"/>
                <a:sym typeface="Wingdings" pitchFamily="2" charset="2"/>
              </a:rPr>
              <a:t>first experiments</a:t>
            </a:r>
            <a:endParaRPr lang="en-US" sz="1600" b="1" dirty="0">
              <a:solidFill>
                <a:srgbClr val="4F81BD">
                  <a:lumMod val="75000"/>
                </a:srgbClr>
              </a:solidFill>
              <a:latin typeface="Trebuchet MS" pitchFamily="34" charset="0"/>
            </a:endParaRPr>
          </a:p>
        </p:txBody>
      </p:sp>
      <p:pic>
        <p:nvPicPr>
          <p:cNvPr id="16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11332133" y="5953934"/>
            <a:ext cx="612336" cy="427395"/>
          </a:xfrm>
          <a:prstGeom prst="rect">
            <a:avLst/>
          </a:prstGeom>
          <a:ln>
            <a:noFill/>
          </a:ln>
        </p:spPr>
      </p:pic>
      <p:pic>
        <p:nvPicPr>
          <p:cNvPr id="9" name="Picture 2"/>
          <p:cNvPicPr/>
          <p:nvPr/>
        </p:nvPicPr>
        <p:blipFill>
          <a:blip r:embed="rId4"/>
          <a:stretch/>
        </p:blipFill>
        <p:spPr>
          <a:xfrm>
            <a:off x="3110441" y="4162230"/>
            <a:ext cx="2088232" cy="1728192"/>
          </a:xfrm>
          <a:prstGeom prst="rect">
            <a:avLst/>
          </a:prstGeom>
          <a:ln>
            <a:noFill/>
          </a:ln>
        </p:spPr>
      </p:pic>
      <p:sp>
        <p:nvSpPr>
          <p:cNvPr id="10" name="CustomShape 5"/>
          <p:cNvSpPr/>
          <p:nvPr/>
        </p:nvSpPr>
        <p:spPr>
          <a:xfrm>
            <a:off x="6528048" y="5015261"/>
            <a:ext cx="1944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defRPr/>
            </a:pPr>
            <a:r>
              <a:rPr lang="en-GB" b="1" spc="-1" dirty="0">
                <a:solidFill>
                  <a:srgbClr val="FFFFFF"/>
                </a:solidFill>
                <a:latin typeface="Calibri"/>
              </a:rPr>
              <a:t>2017-2018</a:t>
            </a:r>
            <a:endParaRPr lang="en-GB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1917743" y="3756094"/>
            <a:ext cx="7922673" cy="242339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85595" y="417492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2015</a:t>
            </a:r>
          </a:p>
          <a:p>
            <a:pPr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Cave C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empty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14" name="1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1484447" y="1990925"/>
            <a:ext cx="2160240" cy="1247672"/>
          </a:xfrm>
          <a:prstGeom prst="rect">
            <a:avLst/>
          </a:prstGeom>
          <a:ln>
            <a:noFill/>
          </a:ln>
        </p:spPr>
      </p:pic>
      <p:cxnSp>
        <p:nvCxnSpPr>
          <p:cNvPr id="17" name="16 Conector recto"/>
          <p:cNvCxnSpPr/>
          <p:nvPr/>
        </p:nvCxnSpPr>
        <p:spPr>
          <a:xfrm>
            <a:off x="3503712" y="3717032"/>
            <a:ext cx="0" cy="360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7 CuadroTexto"/>
          <p:cNvSpPr txBox="1"/>
          <p:nvPr/>
        </p:nvSpPr>
        <p:spPr>
          <a:xfrm>
            <a:off x="1878024" y="321297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2016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GLAD @ GSI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Cave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refurbishment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19" name="18 Conector recto"/>
          <p:cNvCxnSpPr/>
          <p:nvPr/>
        </p:nvCxnSpPr>
        <p:spPr>
          <a:xfrm>
            <a:off x="5159896" y="3717032"/>
            <a:ext cx="0" cy="360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5 Rectángulo"/>
          <p:cNvSpPr/>
          <p:nvPr/>
        </p:nvSpPr>
        <p:spPr>
          <a:xfrm>
            <a:off x="3719736" y="2996952"/>
            <a:ext cx="28803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2017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GLAD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Installation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HTD detector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commiss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.</a:t>
            </a:r>
          </a:p>
        </p:txBody>
      </p:sp>
      <p:cxnSp>
        <p:nvCxnSpPr>
          <p:cNvPr id="20" name="19 Conector recto"/>
          <p:cNvCxnSpPr/>
          <p:nvPr/>
        </p:nvCxnSpPr>
        <p:spPr>
          <a:xfrm>
            <a:off x="6744072" y="3717032"/>
            <a:ext cx="0" cy="360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20 Rectángulo"/>
          <p:cNvSpPr/>
          <p:nvPr/>
        </p:nvSpPr>
        <p:spPr>
          <a:xfrm>
            <a:off x="5303912" y="4221089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2018/19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GLAD + Big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chamber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CALIFA and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NeuLAND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Demonstrator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615" y="1833328"/>
            <a:ext cx="3672408" cy="1584176"/>
          </a:xfrm>
          <a:prstGeom prst="rect">
            <a:avLst/>
          </a:prstGeom>
        </p:spPr>
      </p:pic>
      <p:pic>
        <p:nvPicPr>
          <p:cNvPr id="22" name="Picture 2"/>
          <p:cNvPicPr/>
          <p:nvPr/>
        </p:nvPicPr>
        <p:blipFill>
          <a:blip r:embed="rId7"/>
          <a:stretch/>
        </p:blipFill>
        <p:spPr>
          <a:xfrm>
            <a:off x="9549206" y="4170709"/>
            <a:ext cx="2417169" cy="1590807"/>
          </a:xfrm>
          <a:prstGeom prst="rect">
            <a:avLst/>
          </a:prstGeom>
          <a:ln>
            <a:noFill/>
          </a:ln>
        </p:spPr>
      </p:pic>
      <p:sp>
        <p:nvSpPr>
          <p:cNvPr id="12" name="11 CuadroTexto"/>
          <p:cNvSpPr txBox="1"/>
          <p:nvPr/>
        </p:nvSpPr>
        <p:spPr>
          <a:xfrm>
            <a:off x="6233799" y="5629844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ES" sz="1200" b="1" dirty="0">
                <a:solidFill>
                  <a:srgbClr val="0070C0"/>
                </a:solidFill>
                <a:latin typeface="Trebuchet MS" pitchFamily="34" charset="0"/>
              </a:rPr>
              <a:t>S444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s-ES" sz="1200" dirty="0" err="1">
                <a:solidFill>
                  <a:prstClr val="black"/>
                </a:solidFill>
                <a:latin typeface="Trebuchet MS" pitchFamily="34" charset="0"/>
              </a:rPr>
              <a:t>Main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s-ES" sz="1200" dirty="0" err="1">
                <a:solidFill>
                  <a:prstClr val="black"/>
                </a:solidFill>
                <a:latin typeface="Trebuchet MS" pitchFamily="34" charset="0"/>
              </a:rPr>
              <a:t>detection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s-ES" sz="1200" dirty="0" err="1">
                <a:solidFill>
                  <a:prstClr val="black"/>
                </a:solidFill>
                <a:latin typeface="Trebuchet MS" pitchFamily="34" charset="0"/>
              </a:rPr>
              <a:t>system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s-ES" sz="1200" dirty="0" err="1">
                <a:solidFill>
                  <a:prstClr val="black"/>
                </a:solidFill>
                <a:latin typeface="Trebuchet MS" pitchFamily="34" charset="0"/>
              </a:rPr>
              <a:t>commissioning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</a:t>
            </a:r>
          </a:p>
          <a:p>
            <a:pPr defTabSz="914400">
              <a:defRPr/>
            </a:pPr>
            <a:r>
              <a:rPr lang="en-US" sz="1200" b="1" dirty="0">
                <a:solidFill>
                  <a:srgbClr val="0070C0"/>
                </a:solidFill>
                <a:latin typeface="Trebuchet MS" pitchFamily="34" charset="0"/>
              </a:rPr>
              <a:t>S454</a:t>
            </a:r>
            <a:r>
              <a:rPr lang="en-US" sz="1200" dirty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Studying the astrophysical reaction rate of  C(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alpha,gamma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) </a:t>
            </a:r>
          </a:p>
          <a:p>
            <a:pPr defTabSz="914400">
              <a:defRPr/>
            </a:pPr>
            <a:r>
              <a:rPr lang="en-US" sz="1200" b="1" dirty="0">
                <a:solidFill>
                  <a:srgbClr val="0070C0"/>
                </a:solidFill>
                <a:latin typeface="Trebuchet MS" pitchFamily="34" charset="0"/>
              </a:rPr>
              <a:t>S473</a:t>
            </a:r>
            <a:r>
              <a:rPr lang="en-US" sz="1200" dirty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Constraining energy‐density functionals and the    </a:t>
            </a:r>
            <a:br>
              <a:rPr lang="en-US" sz="12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       density‐dependence of the symmetry energy (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i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)</a:t>
            </a:r>
            <a:endParaRPr lang="en-US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25" name="24 Conector angular"/>
          <p:cNvCxnSpPr/>
          <p:nvPr/>
        </p:nvCxnSpPr>
        <p:spPr>
          <a:xfrm rot="5400000">
            <a:off x="6232388" y="3068613"/>
            <a:ext cx="1151434" cy="14401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7019833" y="5295297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ES" sz="1200" b="1" dirty="0" err="1">
                <a:solidFill>
                  <a:srgbClr val="0070C0"/>
                </a:solidFill>
                <a:latin typeface="Trebuchet MS" pitchFamily="34" charset="0"/>
              </a:rPr>
              <a:t>Stable</a:t>
            </a:r>
            <a:r>
              <a:rPr lang="es-ES" sz="1200" b="1" dirty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s-ES" sz="1200" b="1" dirty="0" err="1">
                <a:solidFill>
                  <a:srgbClr val="0070C0"/>
                </a:solidFill>
                <a:latin typeface="Trebuchet MS" pitchFamily="34" charset="0"/>
              </a:rPr>
              <a:t>beams</a:t>
            </a:r>
            <a:endParaRPr lang="es-ES" sz="1200" b="1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3D42A15-D2E3-4B5A-ACD8-7FECC4D9E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b="0" spc="-1" dirty="0">
                <a:solidFill>
                  <a:srgbClr val="17375E"/>
                </a:solidFill>
                <a:latin typeface="Trebuchet MS"/>
              </a:rPr>
              <a:t>R³B experiments in 2018/19 </a:t>
            </a:r>
            <a:br>
              <a:rPr lang="en-GB" spc="-1" dirty="0">
                <a:solidFill>
                  <a:prstClr val="black"/>
                </a:solidFill>
              </a:rPr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209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46 Flecha derecha"/>
          <p:cNvSpPr/>
          <p:nvPr/>
        </p:nvSpPr>
        <p:spPr>
          <a:xfrm>
            <a:off x="2567608" y="2780928"/>
            <a:ext cx="7200800" cy="288032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s-ES">
              <a:solidFill>
                <a:prstClr val="white"/>
              </a:solidFill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676109" y="306504"/>
            <a:ext cx="4752648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defRPr/>
            </a:pPr>
            <a:r>
              <a:rPr lang="en-GB" sz="2800" spc="-1" dirty="0">
                <a:solidFill>
                  <a:srgbClr val="17375E"/>
                </a:solidFill>
                <a:latin typeface="Trebuchet MS"/>
              </a:rPr>
              <a:t>R³B experiments in 2020/21 </a:t>
            </a:r>
            <a:endParaRPr lang="en-GB" sz="2800" spc="-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5" y="1217509"/>
            <a:ext cx="2581331" cy="1164129"/>
          </a:xfrm>
          <a:prstGeom prst="rect">
            <a:avLst/>
          </a:prstGeom>
        </p:spPr>
      </p:pic>
      <p:cxnSp>
        <p:nvCxnSpPr>
          <p:cNvPr id="13" name="12 Conector recto"/>
          <p:cNvCxnSpPr/>
          <p:nvPr/>
        </p:nvCxnSpPr>
        <p:spPr>
          <a:xfrm>
            <a:off x="2999656" y="2708920"/>
            <a:ext cx="0" cy="360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Rectángulo"/>
          <p:cNvSpPr/>
          <p:nvPr/>
        </p:nvSpPr>
        <p:spPr>
          <a:xfrm>
            <a:off x="4295800" y="3068961"/>
            <a:ext cx="25922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2021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+ LH2 +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CALIFA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iPHOS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NeuLAND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12 DP</a:t>
            </a:r>
          </a:p>
          <a:p>
            <a:pPr algn="ctr" defTabSz="914400">
              <a:defRPr/>
            </a:pP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17" name="7 Imagen"/>
          <p:cNvPicPr/>
          <p:nvPr/>
        </p:nvPicPr>
        <p:blipFill>
          <a:blip r:embed="rId4"/>
          <a:stretch/>
        </p:blipFill>
        <p:spPr>
          <a:xfrm>
            <a:off x="1241914" y="4317604"/>
            <a:ext cx="1541718" cy="1261018"/>
          </a:xfrm>
          <a:prstGeom prst="rect">
            <a:avLst/>
          </a:prstGeom>
          <a:ln>
            <a:noFill/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07" y="1214175"/>
            <a:ext cx="2697842" cy="1152128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420" y="4337812"/>
            <a:ext cx="1677449" cy="1240810"/>
          </a:xfrm>
          <a:prstGeom prst="rect">
            <a:avLst/>
          </a:prstGeom>
        </p:spPr>
      </p:pic>
      <p:cxnSp>
        <p:nvCxnSpPr>
          <p:cNvPr id="19" name="18 Conector recto"/>
          <p:cNvCxnSpPr/>
          <p:nvPr/>
        </p:nvCxnSpPr>
        <p:spPr>
          <a:xfrm>
            <a:off x="5663952" y="2708920"/>
            <a:ext cx="0" cy="360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Rectángulo"/>
          <p:cNvSpPr/>
          <p:nvPr/>
        </p:nvSpPr>
        <p:spPr>
          <a:xfrm>
            <a:off x="1364703" y="3068961"/>
            <a:ext cx="33843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2020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CALIFA Barrel </a:t>
            </a:r>
            <a:r>
              <a:rPr lang="es-ES" sz="1400" b="1" dirty="0">
                <a:solidFill>
                  <a:srgbClr val="C00000"/>
                </a:solidFill>
                <a:latin typeface="Trebuchet MS" pitchFamily="34" charset="0"/>
              </a:rPr>
              <a:t>(P-39, Han-Bum Rhee)</a:t>
            </a:r>
          </a:p>
          <a:p>
            <a:pPr algn="ctr" defTabSz="914400">
              <a:defRPr/>
            </a:pP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NeuLAND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8 DP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SOFIA tracking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detectors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R3BMusic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536" y="5639320"/>
            <a:ext cx="1140290" cy="9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2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82" y="4387618"/>
            <a:ext cx="1523263" cy="1230327"/>
          </a:xfrm>
          <a:prstGeom prst="rect">
            <a:avLst/>
          </a:prstGeom>
        </p:spPr>
      </p:pic>
      <p:pic>
        <p:nvPicPr>
          <p:cNvPr id="24" name="2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165" y="4377134"/>
            <a:ext cx="1681356" cy="1240811"/>
          </a:xfrm>
          <a:prstGeom prst="rect">
            <a:avLst/>
          </a:prstGeom>
        </p:spPr>
      </p:pic>
      <p:cxnSp>
        <p:nvCxnSpPr>
          <p:cNvPr id="25" name="24 Conector recto"/>
          <p:cNvCxnSpPr/>
          <p:nvPr/>
        </p:nvCxnSpPr>
        <p:spPr>
          <a:xfrm>
            <a:off x="8616280" y="2708920"/>
            <a:ext cx="0" cy="36004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Rectángulo"/>
          <p:cNvSpPr/>
          <p:nvPr/>
        </p:nvSpPr>
        <p:spPr>
          <a:xfrm>
            <a:off x="8041878" y="3140969"/>
            <a:ext cx="13681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s-ES" sz="1400" b="1" dirty="0">
                <a:solidFill>
                  <a:srgbClr val="0070C0"/>
                </a:solidFill>
                <a:latin typeface="Trebuchet MS" pitchFamily="34" charset="0"/>
              </a:rPr>
              <a:t>2022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+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Proton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arm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behind GLAD</a:t>
            </a:r>
          </a:p>
          <a:p>
            <a:pPr algn="ctr"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&amp; LH</a:t>
            </a:r>
            <a:r>
              <a:rPr lang="es-ES" sz="1400" b="1" baseline="-25000" dirty="0">
                <a:solidFill>
                  <a:prstClr val="black"/>
                </a:solidFill>
                <a:latin typeface="Trebuchet MS" pitchFamily="34" charset="0"/>
              </a:rPr>
              <a:t>2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target </a:t>
            </a:r>
            <a:b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preparation</a:t>
            </a:r>
          </a:p>
          <a:p>
            <a:pPr algn="ctr" defTabSz="914400">
              <a:defRPr/>
            </a:pP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528048" y="3356992"/>
            <a:ext cx="1098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New </a:t>
            </a: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Fiber</a:t>
            </a:r>
            <a:r>
              <a:rPr lang="es-ES" sz="1400" b="1" dirty="0">
                <a:solidFill>
                  <a:prstClr val="black"/>
                </a:solidFill>
                <a:latin typeface="Trebuchet MS" pitchFamily="34" charset="0"/>
              </a:rPr>
              <a:t> </a:t>
            </a:r>
          </a:p>
          <a:p>
            <a:pPr defTabSz="914400">
              <a:defRPr/>
            </a:pPr>
            <a:r>
              <a:rPr lang="es-ES" sz="1400" b="1" dirty="0" err="1">
                <a:solidFill>
                  <a:prstClr val="black"/>
                </a:solidFill>
                <a:latin typeface="Trebuchet MS" pitchFamily="34" charset="0"/>
              </a:rPr>
              <a:t>Detectors</a:t>
            </a:r>
            <a:endParaRPr lang="es-ES" sz="1400" b="1" dirty="0">
              <a:solidFill>
                <a:prstClr val="black"/>
              </a:solidFill>
              <a:latin typeface="Trebuchet MS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878" y="1211760"/>
            <a:ext cx="3221158" cy="1224136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9" name="8 Conector angular"/>
          <p:cNvCxnSpPr/>
          <p:nvPr/>
        </p:nvCxnSpPr>
        <p:spPr>
          <a:xfrm rot="16200000" flipH="1">
            <a:off x="6576224" y="2496648"/>
            <a:ext cx="504056" cy="14401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cxnSpLocks/>
          </p:cNvCxnSpPr>
          <p:nvPr/>
        </p:nvCxnSpPr>
        <p:spPr>
          <a:xfrm rot="5400000">
            <a:off x="8263526" y="2500618"/>
            <a:ext cx="425755" cy="29630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angular"/>
          <p:cNvCxnSpPr/>
          <p:nvPr/>
        </p:nvCxnSpPr>
        <p:spPr>
          <a:xfrm rot="5400000">
            <a:off x="2351584" y="2532652"/>
            <a:ext cx="504056" cy="7200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36 CuadroTexto"/>
          <p:cNvSpPr txBox="1"/>
          <p:nvPr/>
        </p:nvSpPr>
        <p:spPr>
          <a:xfrm>
            <a:off x="1139418" y="5617946"/>
            <a:ext cx="2787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ES" sz="1200" b="1" dirty="0">
                <a:solidFill>
                  <a:srgbClr val="0070C0"/>
                </a:solidFill>
                <a:latin typeface="Trebuchet MS" pitchFamily="34" charset="0"/>
              </a:rPr>
              <a:t>S444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Detection system commissioning  </a:t>
            </a:r>
          </a:p>
          <a:p>
            <a:pPr defTabSz="914400">
              <a:defRPr/>
            </a:pPr>
            <a:r>
              <a:rPr lang="en-US" sz="1200" b="1" dirty="0">
                <a:solidFill>
                  <a:srgbClr val="0070C0"/>
                </a:solidFill>
                <a:latin typeface="Trebuchet MS" pitchFamily="34" charset="0"/>
              </a:rPr>
              <a:t>S467 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Single‐particle structure of neutron‐rich </a:t>
            </a:r>
            <a:r>
              <a:rPr lang="en-US" sz="1200" dirty="0" err="1">
                <a:solidFill>
                  <a:prstClr val="black"/>
                </a:solidFill>
                <a:latin typeface="Trebuchet MS" pitchFamily="34" charset="0"/>
              </a:rPr>
              <a:t>Ca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isotopes</a:t>
            </a:r>
          </a:p>
          <a:p>
            <a:pPr defTabSz="914400">
              <a:defRPr/>
            </a:pPr>
            <a:endParaRPr lang="en-US" sz="1200" dirty="0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6599244" y="5671388"/>
            <a:ext cx="55927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s-ES" sz="1200" b="1" dirty="0">
                <a:solidFill>
                  <a:srgbClr val="0070C0"/>
                </a:solidFill>
                <a:latin typeface="Trebuchet MS" pitchFamily="34" charset="0"/>
              </a:rPr>
              <a:t>S455</a:t>
            </a:r>
            <a:r>
              <a:rPr lang="es-ES" sz="1200" dirty="0">
                <a:solidFill>
                  <a:prstClr val="black"/>
                </a:solidFill>
                <a:latin typeface="Trebuchet MS" pitchFamily="34" charset="0"/>
              </a:rPr>
              <a:t> Fission studies @R3B  - </a:t>
            </a:r>
            <a:r>
              <a:rPr lang="es-ES" sz="1400" b="1" dirty="0">
                <a:solidFill>
                  <a:srgbClr val="C00000"/>
                </a:solidFill>
                <a:latin typeface="Trebuchet MS" pitchFamily="34" charset="0"/>
                <a:sym typeface="Wingdings" panose="05000000000000000000" pitchFamily="2" charset="2"/>
              </a:rPr>
              <a:t></a:t>
            </a:r>
            <a:r>
              <a:rPr lang="es-ES" sz="1400" b="1" dirty="0">
                <a:solidFill>
                  <a:srgbClr val="C00000"/>
                </a:solidFill>
                <a:latin typeface="Trebuchet MS" pitchFamily="34" charset="0"/>
              </a:rPr>
              <a:t> talk by Jose Luis Rodríguez-Sánchez   </a:t>
            </a:r>
          </a:p>
          <a:p>
            <a:pPr defTabSz="914400">
              <a:defRPr/>
            </a:pPr>
            <a:r>
              <a:rPr lang="en-US" sz="1200" b="1" dirty="0">
                <a:solidFill>
                  <a:srgbClr val="0070C0"/>
                </a:solidFill>
                <a:latin typeface="Trebuchet MS" pitchFamily="34" charset="0"/>
              </a:rPr>
              <a:t>S515 </a:t>
            </a: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Constraining energy‐density functionals </a:t>
            </a:r>
            <a:br>
              <a:rPr lang="en-US" sz="1200" dirty="0">
                <a:solidFill>
                  <a:prstClr val="black"/>
                </a:solidFill>
                <a:latin typeface="Trebuchet MS" pitchFamily="34" charset="0"/>
              </a:rPr>
            </a:br>
            <a:r>
              <a:rPr lang="en-US" sz="1200" dirty="0">
                <a:solidFill>
                  <a:prstClr val="black"/>
                </a:solidFill>
                <a:latin typeface="Trebuchet MS" pitchFamily="34" charset="0"/>
              </a:rPr>
              <a:t>         and the density‐dependence of the symmetry energy (ii)</a:t>
            </a:r>
            <a:endParaRPr lang="en-US" sz="1200" b="1" dirty="0">
              <a:solidFill>
                <a:srgbClr val="0070C0"/>
              </a:solidFill>
              <a:latin typeface="Trebuchet MS" pitchFamily="34" charset="0"/>
            </a:endParaRPr>
          </a:p>
          <a:p>
            <a:pPr defTabSz="914400">
              <a:defRPr/>
            </a:pPr>
            <a:r>
              <a:rPr lang="es-ES" sz="1200" b="1" dirty="0">
                <a:solidFill>
                  <a:srgbClr val="0070C0"/>
                </a:solidFill>
                <a:latin typeface="Trebuchet MS" pitchFamily="34" charset="0"/>
              </a:rPr>
              <a:t>S494 </a:t>
            </a:r>
            <a:r>
              <a:rPr lang="en-GB" sz="1200" spc="-1" dirty="0">
                <a:solidFill>
                  <a:srgbClr val="000000"/>
                </a:solidFill>
                <a:latin typeface="Trebuchet MS" pitchFamily="34" charset="0"/>
              </a:rPr>
              <a:t>Coulomb dissociation of ​</a:t>
            </a:r>
            <a:r>
              <a:rPr lang="en-GB" sz="1200" spc="-1" baseline="30000" dirty="0">
                <a:solidFill>
                  <a:srgbClr val="000000"/>
                </a:solidFill>
                <a:latin typeface="Trebuchet MS" pitchFamily="34" charset="0"/>
              </a:rPr>
              <a:t>16</a:t>
            </a:r>
            <a:r>
              <a:rPr lang="en-GB" sz="1200" spc="-1" dirty="0">
                <a:solidFill>
                  <a:srgbClr val="000000"/>
                </a:solidFill>
                <a:latin typeface="Trebuchet MS" pitchFamily="34" charset="0"/>
              </a:rPr>
              <a:t>​O into ​</a:t>
            </a:r>
            <a:r>
              <a:rPr lang="en-GB" sz="1200" spc="-1" baseline="30000" dirty="0">
                <a:solidFill>
                  <a:srgbClr val="000000"/>
                </a:solidFill>
                <a:latin typeface="Trebuchet MS" pitchFamily="34" charset="0"/>
              </a:rPr>
              <a:t>12​</a:t>
            </a:r>
            <a:r>
              <a:rPr lang="en-GB" sz="1200" spc="-1" dirty="0">
                <a:solidFill>
                  <a:srgbClr val="000000"/>
                </a:solidFill>
                <a:latin typeface="Trebuchet MS" pitchFamily="34" charset="0"/>
              </a:rPr>
              <a:t>C and ​</a:t>
            </a:r>
            <a:r>
              <a:rPr lang="en-GB" sz="1200" spc="-1" baseline="30000" dirty="0">
                <a:solidFill>
                  <a:srgbClr val="000000"/>
                </a:solidFill>
                <a:latin typeface="Trebuchet MS" pitchFamily="34" charset="0"/>
              </a:rPr>
              <a:t>4​</a:t>
            </a:r>
            <a:r>
              <a:rPr lang="en-GB" sz="1200" spc="-1" dirty="0">
                <a:solidFill>
                  <a:srgbClr val="000000"/>
                </a:solidFill>
                <a:latin typeface="Trebuchet MS" pitchFamily="34" charset="0"/>
              </a:rPr>
              <a:t>He.</a:t>
            </a:r>
            <a:endParaRPr lang="en-GB" sz="1200" spc="-1" dirty="0">
              <a:solidFill>
                <a:prstClr val="black"/>
              </a:solidFill>
              <a:latin typeface="Trebuchet MS" pitchFamily="34" charset="0"/>
            </a:endParaRPr>
          </a:p>
        </p:txBody>
      </p:sp>
      <p:cxnSp>
        <p:nvCxnSpPr>
          <p:cNvPr id="33" name="32 Conector recto de flecha"/>
          <p:cNvCxnSpPr/>
          <p:nvPr/>
        </p:nvCxnSpPr>
        <p:spPr>
          <a:xfrm flipV="1">
            <a:off x="7176120" y="3068960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">
            <a:extLst>
              <a:ext uri="{FF2B5EF4-FFF2-40B4-BE49-F238E27FC236}">
                <a16:creationId xmlns:a16="http://schemas.microsoft.com/office/drawing/2014/main" id="{2DFF6B61-D351-4295-BABD-CF84C2F589D8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11332133" y="5953934"/>
            <a:ext cx="612336" cy="427395"/>
          </a:xfrm>
          <a:prstGeom prst="rect">
            <a:avLst/>
          </a:prstGeom>
          <a:ln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EB3967-4987-42CE-BD41-4D2F6847EB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23" t="2741" r="26557"/>
          <a:stretch/>
        </p:blipFill>
        <p:spPr>
          <a:xfrm>
            <a:off x="9969593" y="3458580"/>
            <a:ext cx="1573315" cy="216859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08EA327-F97B-4A0A-84E0-C81471CFEF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3202" y="4386555"/>
            <a:ext cx="1497361" cy="123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255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7 Imagen">
            <a:extLst>
              <a:ext uri="{FF2B5EF4-FFF2-40B4-BE49-F238E27FC236}">
                <a16:creationId xmlns:a16="http://schemas.microsoft.com/office/drawing/2014/main" id="{8997AC96-027C-DF4C-8408-E3B43A5471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029" y="4300202"/>
            <a:ext cx="2496000" cy="1872000"/>
          </a:xfrm>
          <a:prstGeom prst="rect">
            <a:avLst/>
          </a:prstGeom>
        </p:spPr>
      </p:pic>
      <p:sp>
        <p:nvSpPr>
          <p:cNvPr id="27" name="46 Flecha derecha">
            <a:extLst>
              <a:ext uri="{FF2B5EF4-FFF2-40B4-BE49-F238E27FC236}">
                <a16:creationId xmlns:a16="http://schemas.microsoft.com/office/drawing/2014/main" id="{91E5C51D-A0D8-474C-9CE0-363B676535B5}"/>
              </a:ext>
            </a:extLst>
          </p:cNvPr>
          <p:cNvSpPr/>
          <p:nvPr/>
        </p:nvSpPr>
        <p:spPr>
          <a:xfrm>
            <a:off x="685817" y="3820169"/>
            <a:ext cx="10646316" cy="341070"/>
          </a:xfrm>
          <a:prstGeom prst="rightArrow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13 Rectángulo">
            <a:extLst>
              <a:ext uri="{FF2B5EF4-FFF2-40B4-BE49-F238E27FC236}">
                <a16:creationId xmlns:a16="http://schemas.microsoft.com/office/drawing/2014/main" id="{CD14699A-3435-EC46-B32C-281993273F6E}"/>
              </a:ext>
            </a:extLst>
          </p:cNvPr>
          <p:cNvSpPr/>
          <p:nvPr/>
        </p:nvSpPr>
        <p:spPr>
          <a:xfrm>
            <a:off x="685816" y="2927167"/>
            <a:ext cx="2938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latin typeface="Trebuchet MS" pitchFamily="34" charset="0"/>
              </a:rPr>
              <a:t>LH2 + FOOT + CALIFA + </a:t>
            </a:r>
            <a:r>
              <a:rPr lang="en-GB" sz="1200" b="1" dirty="0" err="1">
                <a:latin typeface="Trebuchet MS" pitchFamily="34" charset="0"/>
              </a:rPr>
              <a:t>NeuLAND</a:t>
            </a:r>
            <a:r>
              <a:rPr lang="en-GB" sz="1200" b="1" dirty="0">
                <a:latin typeface="Trebuchet MS" pitchFamily="34" charset="0"/>
              </a:rPr>
              <a:t> (13 DP) + </a:t>
            </a:r>
            <a:r>
              <a:rPr lang="en-GB" sz="1200" b="1" dirty="0" err="1">
                <a:latin typeface="Trebuchet MS" pitchFamily="34" charset="0"/>
              </a:rPr>
              <a:t>Fiber</a:t>
            </a:r>
            <a:r>
              <a:rPr lang="en-GB" sz="1200" b="1" dirty="0">
                <a:latin typeface="Trebuchet MS" pitchFamily="34" charset="0"/>
              </a:rPr>
              <a:t> tracking + Proton arm </a:t>
            </a:r>
          </a:p>
          <a:p>
            <a:pPr algn="ctr"/>
            <a:r>
              <a:rPr lang="en-GB" sz="1200" b="1" dirty="0">
                <a:latin typeface="Trebuchet MS" pitchFamily="34" charset="0"/>
              </a:rPr>
              <a:t>behind GLAD</a:t>
            </a:r>
          </a:p>
        </p:txBody>
      </p:sp>
      <p:sp>
        <p:nvSpPr>
          <p:cNvPr id="30" name="38 CuadroTexto">
            <a:extLst>
              <a:ext uri="{FF2B5EF4-FFF2-40B4-BE49-F238E27FC236}">
                <a16:creationId xmlns:a16="http://schemas.microsoft.com/office/drawing/2014/main" id="{B9389552-DB27-224F-9807-EDC48D92A928}"/>
              </a:ext>
            </a:extLst>
          </p:cNvPr>
          <p:cNvSpPr txBox="1"/>
          <p:nvPr/>
        </p:nvSpPr>
        <p:spPr>
          <a:xfrm>
            <a:off x="640024" y="1256752"/>
            <a:ext cx="289594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70C0"/>
                </a:solidFill>
                <a:latin typeface="Trebuchet MS" pitchFamily="34" charset="0"/>
              </a:rPr>
              <a:t>S522 </a:t>
            </a:r>
            <a:r>
              <a:rPr lang="en-GB" sz="1400" dirty="0"/>
              <a:t>First characterization of </a:t>
            </a:r>
          </a:p>
          <a:p>
            <a:r>
              <a:rPr lang="en-GB" sz="1400" dirty="0"/>
              <a:t>Short-Range Correlations in exotic</a:t>
            </a:r>
          </a:p>
          <a:p>
            <a:r>
              <a:rPr lang="en-GB" sz="1400" dirty="0"/>
              <a:t>nuclei at R</a:t>
            </a:r>
            <a:r>
              <a:rPr lang="en-GB" sz="1400" baseline="30000" dirty="0"/>
              <a:t>3</a:t>
            </a:r>
            <a:r>
              <a:rPr lang="en-GB" sz="1400" dirty="0"/>
              <a:t>B (</a:t>
            </a:r>
            <a:r>
              <a:rPr lang="en-GB" sz="1400" baseline="30000" dirty="0"/>
              <a:t>16</a:t>
            </a:r>
            <a:r>
              <a:rPr lang="en-GB" sz="1400" dirty="0"/>
              <a:t>C) </a:t>
            </a:r>
          </a:p>
          <a:p>
            <a:r>
              <a:rPr lang="en-GB" sz="1400" b="1" dirty="0">
                <a:solidFill>
                  <a:srgbClr val="0070C0"/>
                </a:solidFill>
                <a:latin typeface="Trebuchet MS" pitchFamily="34" charset="0"/>
              </a:rPr>
              <a:t>S509  </a:t>
            </a:r>
            <a:r>
              <a:rPr lang="en-GB" sz="1400" b="1" spc="-1" dirty="0">
                <a:latin typeface="Trebuchet MS" pitchFamily="34" charset="0"/>
              </a:rPr>
              <a:t>Study of multi-neutron </a:t>
            </a:r>
          </a:p>
          <a:p>
            <a:r>
              <a:rPr lang="en-GB" sz="1400" b="1" spc="-1" dirty="0">
                <a:latin typeface="Trebuchet MS" pitchFamily="34" charset="0"/>
              </a:rPr>
              <a:t>configurations in atomic nuclei</a:t>
            </a:r>
          </a:p>
          <a:p>
            <a:r>
              <a:rPr lang="en-GB" sz="1400" b="1" spc="-1" dirty="0">
                <a:latin typeface="Trebuchet MS" pitchFamily="34" charset="0"/>
              </a:rPr>
              <a:t>  &amp;</a:t>
            </a:r>
            <a:r>
              <a:rPr lang="en-GB" sz="1400" b="1" spc="-1" dirty="0">
                <a:solidFill>
                  <a:srgbClr val="C00000"/>
                </a:solidFill>
                <a:latin typeface="Trebuchet MS" pitchFamily="34" charset="0"/>
              </a:rPr>
              <a:t>	</a:t>
            </a:r>
            <a:r>
              <a:rPr lang="en-GB" sz="1400" b="1" spc="-1" dirty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Dedicated field mapping</a:t>
            </a:r>
            <a:br>
              <a:rPr lang="en-GB" sz="1400" b="1" spc="-1" dirty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</a:br>
            <a:r>
              <a:rPr lang="en-GB" sz="1400" b="1" spc="-1" dirty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</a:rPr>
              <a:t>for precision tracking</a:t>
            </a:r>
          </a:p>
        </p:txBody>
      </p:sp>
      <p:cxnSp>
        <p:nvCxnSpPr>
          <p:cNvPr id="31" name="31 Conector recto">
            <a:extLst>
              <a:ext uri="{FF2B5EF4-FFF2-40B4-BE49-F238E27FC236}">
                <a16:creationId xmlns:a16="http://schemas.microsoft.com/office/drawing/2014/main" id="{8465073E-6941-814C-A6CA-EA1D89F9EB5C}"/>
              </a:ext>
            </a:extLst>
          </p:cNvPr>
          <p:cNvCxnSpPr>
            <a:cxnSpLocks/>
          </p:cNvCxnSpPr>
          <p:nvPr/>
        </p:nvCxnSpPr>
        <p:spPr>
          <a:xfrm>
            <a:off x="5874514" y="3820169"/>
            <a:ext cx="0" cy="25580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3 Conector recto">
            <a:extLst>
              <a:ext uri="{FF2B5EF4-FFF2-40B4-BE49-F238E27FC236}">
                <a16:creationId xmlns:a16="http://schemas.microsoft.com/office/drawing/2014/main" id="{DA663158-7161-3146-9CF8-39E5342E440B}"/>
              </a:ext>
            </a:extLst>
          </p:cNvPr>
          <p:cNvCxnSpPr>
            <a:cxnSpLocks/>
          </p:cNvCxnSpPr>
          <p:nvPr/>
        </p:nvCxnSpPr>
        <p:spPr>
          <a:xfrm>
            <a:off x="3327427" y="3820169"/>
            <a:ext cx="0" cy="25580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4 CuadroTexto">
            <a:extLst>
              <a:ext uri="{FF2B5EF4-FFF2-40B4-BE49-F238E27FC236}">
                <a16:creationId xmlns:a16="http://schemas.microsoft.com/office/drawing/2014/main" id="{B4D75B47-1955-8C4F-BBA7-841EBB4772D5}"/>
              </a:ext>
            </a:extLst>
          </p:cNvPr>
          <p:cNvSpPr txBox="1"/>
          <p:nvPr/>
        </p:nvSpPr>
        <p:spPr>
          <a:xfrm>
            <a:off x="5951984" y="3081569"/>
            <a:ext cx="576064" cy="28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>
                <a:solidFill>
                  <a:srgbClr val="0070C0"/>
                </a:solidFill>
                <a:latin typeface="Trebuchet MS" pitchFamily="34" charset="0"/>
              </a:rPr>
              <a:t>S494</a:t>
            </a:r>
            <a:endParaRPr lang="en-GB" sz="1200" spc="-1" dirty="0">
              <a:latin typeface="Trebuchet MS" pitchFamily="34" charset="0"/>
            </a:endParaRPr>
          </a:p>
        </p:txBody>
      </p:sp>
      <p:sp>
        <p:nvSpPr>
          <p:cNvPr id="34" name="25 Rectángulo">
            <a:extLst>
              <a:ext uri="{FF2B5EF4-FFF2-40B4-BE49-F238E27FC236}">
                <a16:creationId xmlns:a16="http://schemas.microsoft.com/office/drawing/2014/main" id="{F3E53E1C-1E78-8841-B825-39A3D58968B3}"/>
              </a:ext>
            </a:extLst>
          </p:cNvPr>
          <p:cNvSpPr/>
          <p:nvPr/>
        </p:nvSpPr>
        <p:spPr>
          <a:xfrm>
            <a:off x="4439818" y="3009561"/>
            <a:ext cx="601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0070C0"/>
                </a:solidFill>
                <a:latin typeface="Trebuchet MS" pitchFamily="34" charset="0"/>
              </a:rPr>
              <a:t>S522</a:t>
            </a:r>
            <a:r>
              <a:rPr lang="en-US" b="1" dirty="0">
                <a:solidFill>
                  <a:srgbClr val="0070C0"/>
                </a:solidFill>
                <a:latin typeface="Trebuchet MS" pitchFamily="34" charset="0"/>
              </a:rPr>
              <a:t> </a:t>
            </a:r>
            <a:endParaRPr lang="es-ES" dirty="0"/>
          </a:p>
        </p:txBody>
      </p:sp>
      <p:pic>
        <p:nvPicPr>
          <p:cNvPr id="35" name="3 Imagen">
            <a:extLst>
              <a:ext uri="{FF2B5EF4-FFF2-40B4-BE49-F238E27FC236}">
                <a16:creationId xmlns:a16="http://schemas.microsoft.com/office/drawing/2014/main" id="{38EA29A1-2BD0-1C43-8836-BF44B1DFA5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306" y="4300202"/>
            <a:ext cx="1404000" cy="1872000"/>
          </a:xfrm>
          <a:prstGeom prst="rect">
            <a:avLst/>
          </a:prstGeom>
        </p:spPr>
      </p:pic>
      <p:sp>
        <p:nvSpPr>
          <p:cNvPr id="38" name="Rectangle 3">
            <a:extLst>
              <a:ext uri="{FF2B5EF4-FFF2-40B4-BE49-F238E27FC236}">
                <a16:creationId xmlns:a16="http://schemas.microsoft.com/office/drawing/2014/main" id="{B23D3F64-39C2-254B-BDA8-B53098FF1627}"/>
              </a:ext>
            </a:extLst>
          </p:cNvPr>
          <p:cNvSpPr/>
          <p:nvPr/>
        </p:nvSpPr>
        <p:spPr>
          <a:xfrm>
            <a:off x="4452971" y="1658197"/>
            <a:ext cx="6035519" cy="16561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800" dirty="0"/>
          </a:p>
        </p:txBody>
      </p:sp>
      <p:cxnSp>
        <p:nvCxnSpPr>
          <p:cNvPr id="39" name="Connecteur droit 26">
            <a:extLst>
              <a:ext uri="{FF2B5EF4-FFF2-40B4-BE49-F238E27FC236}">
                <a16:creationId xmlns:a16="http://schemas.microsoft.com/office/drawing/2014/main" id="{FDCD8882-5750-F844-A5EF-2EA6ABC0F001}"/>
              </a:ext>
            </a:extLst>
          </p:cNvPr>
          <p:cNvCxnSpPr>
            <a:cxnSpLocks/>
          </p:cNvCxnSpPr>
          <p:nvPr/>
        </p:nvCxnSpPr>
        <p:spPr>
          <a:xfrm>
            <a:off x="4447976" y="2432198"/>
            <a:ext cx="5847694" cy="495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eur droit 27">
            <a:extLst>
              <a:ext uri="{FF2B5EF4-FFF2-40B4-BE49-F238E27FC236}">
                <a16:creationId xmlns:a16="http://schemas.microsoft.com/office/drawing/2014/main" id="{ACD3761E-82C4-E240-9E65-0D7E17186868}"/>
              </a:ext>
            </a:extLst>
          </p:cNvPr>
          <p:cNvCxnSpPr>
            <a:cxnSpLocks/>
          </p:cNvCxnSpPr>
          <p:nvPr/>
        </p:nvCxnSpPr>
        <p:spPr>
          <a:xfrm>
            <a:off x="7811730" y="2457683"/>
            <a:ext cx="2483940" cy="5730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2">
            <a:extLst>
              <a:ext uri="{FF2B5EF4-FFF2-40B4-BE49-F238E27FC236}">
                <a16:creationId xmlns:a16="http://schemas.microsoft.com/office/drawing/2014/main" id="{3CF9A9EC-258F-4E49-86E6-CA9E2F634EBF}"/>
              </a:ext>
            </a:extLst>
          </p:cNvPr>
          <p:cNvSpPr/>
          <p:nvPr/>
        </p:nvSpPr>
        <p:spPr>
          <a:xfrm>
            <a:off x="5591946" y="1950272"/>
            <a:ext cx="1472173" cy="107607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Rechteck 10">
            <a:extLst>
              <a:ext uri="{FF2B5EF4-FFF2-40B4-BE49-F238E27FC236}">
                <a16:creationId xmlns:a16="http://schemas.microsoft.com/office/drawing/2014/main" id="{B72E062F-ADE9-6248-99BB-53CD06A075E4}"/>
              </a:ext>
            </a:extLst>
          </p:cNvPr>
          <p:cNvSpPr/>
          <p:nvPr/>
        </p:nvSpPr>
        <p:spPr bwMode="auto">
          <a:xfrm>
            <a:off x="6149479" y="2001379"/>
            <a:ext cx="783443" cy="952962"/>
          </a:xfrm>
          <a:prstGeom prst="rect">
            <a:avLst/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 Narrow" pitchFamily="34" charset="0"/>
            </a:endParaRPr>
          </a:p>
        </p:txBody>
      </p:sp>
      <p:sp>
        <p:nvSpPr>
          <p:cNvPr id="43" name="Abgerundetes Rechteck 3">
            <a:extLst>
              <a:ext uri="{FF2B5EF4-FFF2-40B4-BE49-F238E27FC236}">
                <a16:creationId xmlns:a16="http://schemas.microsoft.com/office/drawing/2014/main" id="{650C8FEF-9C0C-174E-9CD9-2ADF8E9D741B}"/>
              </a:ext>
            </a:extLst>
          </p:cNvPr>
          <p:cNvSpPr/>
          <p:nvPr/>
        </p:nvSpPr>
        <p:spPr bwMode="auto">
          <a:xfrm>
            <a:off x="7371825" y="2141911"/>
            <a:ext cx="439907" cy="623319"/>
          </a:xfrm>
          <a:prstGeom prst="round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44" name="Rechteck 6">
            <a:extLst>
              <a:ext uri="{FF2B5EF4-FFF2-40B4-BE49-F238E27FC236}">
                <a16:creationId xmlns:a16="http://schemas.microsoft.com/office/drawing/2014/main" id="{EDCDA0C2-5646-D441-AE39-FCAB05B6724F}"/>
              </a:ext>
            </a:extLst>
          </p:cNvPr>
          <p:cNvSpPr/>
          <p:nvPr/>
        </p:nvSpPr>
        <p:spPr bwMode="auto">
          <a:xfrm>
            <a:off x="9605474" y="2234261"/>
            <a:ext cx="594982" cy="417538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latin typeface="Arial Narrow" pitchFamily="34" charset="0"/>
              </a:rPr>
              <a:t>Neuland</a:t>
            </a:r>
            <a:endParaRPr lang="en-US" sz="1200" dirty="0">
              <a:latin typeface="Arial Narrow" pitchFamily="34" charset="0"/>
            </a:endParaRPr>
          </a:p>
        </p:txBody>
      </p:sp>
      <p:sp>
        <p:nvSpPr>
          <p:cNvPr id="45" name="Rechteck 7">
            <a:extLst>
              <a:ext uri="{FF2B5EF4-FFF2-40B4-BE49-F238E27FC236}">
                <a16:creationId xmlns:a16="http://schemas.microsoft.com/office/drawing/2014/main" id="{30FC902F-BE8E-0144-9206-657C4377A291}"/>
              </a:ext>
            </a:extLst>
          </p:cNvPr>
          <p:cNvSpPr/>
          <p:nvPr/>
        </p:nvSpPr>
        <p:spPr bwMode="auto">
          <a:xfrm rot="17170866">
            <a:off x="9012581" y="2557278"/>
            <a:ext cx="297260" cy="298779"/>
          </a:xfrm>
          <a:prstGeom prst="rect">
            <a:avLst/>
          </a:prstGeom>
          <a:solidFill>
            <a:srgbClr val="D6D6F5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itchFamily="34" charset="0"/>
              </a:rPr>
              <a:t>TOFD</a:t>
            </a:r>
          </a:p>
        </p:txBody>
      </p:sp>
      <p:sp>
        <p:nvSpPr>
          <p:cNvPr id="46" name="Rechteck 13">
            <a:extLst>
              <a:ext uri="{FF2B5EF4-FFF2-40B4-BE49-F238E27FC236}">
                <a16:creationId xmlns:a16="http://schemas.microsoft.com/office/drawing/2014/main" id="{9F0BED87-9851-A54E-8252-A87EB5176E40}"/>
              </a:ext>
            </a:extLst>
          </p:cNvPr>
          <p:cNvSpPr/>
          <p:nvPr/>
        </p:nvSpPr>
        <p:spPr bwMode="auto">
          <a:xfrm rot="16200000">
            <a:off x="4665907" y="2394815"/>
            <a:ext cx="467489" cy="121854"/>
          </a:xfrm>
          <a:prstGeom prst="rect">
            <a:avLst/>
          </a:prstGeom>
          <a:solidFill>
            <a:srgbClr val="FFCC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latin typeface="Arial" pitchFamily="34" charset="0"/>
            </a:endParaRPr>
          </a:p>
        </p:txBody>
      </p:sp>
      <p:sp>
        <p:nvSpPr>
          <p:cNvPr id="47" name="Rechteck 16">
            <a:extLst>
              <a:ext uri="{FF2B5EF4-FFF2-40B4-BE49-F238E27FC236}">
                <a16:creationId xmlns:a16="http://schemas.microsoft.com/office/drawing/2014/main" id="{4D8D92F3-D88F-F44A-BED1-53A1A72F83C6}"/>
              </a:ext>
            </a:extLst>
          </p:cNvPr>
          <p:cNvSpPr/>
          <p:nvPr/>
        </p:nvSpPr>
        <p:spPr bwMode="auto">
          <a:xfrm rot="17128232">
            <a:off x="8080524" y="2414421"/>
            <a:ext cx="306038" cy="2220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F</a:t>
            </a:r>
            <a:r>
              <a:rPr lang="en-US" sz="900" dirty="0">
                <a:latin typeface="Arial" pitchFamily="34" charset="0"/>
              </a:rPr>
              <a:t>IB</a:t>
            </a:r>
            <a:endParaRPr lang="en-US" sz="800" dirty="0">
              <a:latin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latin typeface="Arial" pitchFamily="34" charset="0"/>
              </a:rPr>
              <a:t> x, y</a:t>
            </a:r>
          </a:p>
        </p:txBody>
      </p:sp>
      <p:sp>
        <p:nvSpPr>
          <p:cNvPr id="48" name="Rechteck 17">
            <a:extLst>
              <a:ext uri="{FF2B5EF4-FFF2-40B4-BE49-F238E27FC236}">
                <a16:creationId xmlns:a16="http://schemas.microsoft.com/office/drawing/2014/main" id="{44CF59A4-3A92-E741-8EE0-5A86314CECD3}"/>
              </a:ext>
            </a:extLst>
          </p:cNvPr>
          <p:cNvSpPr/>
          <p:nvPr/>
        </p:nvSpPr>
        <p:spPr bwMode="auto">
          <a:xfrm rot="17177140">
            <a:off x="8337559" y="2477858"/>
            <a:ext cx="304875" cy="2204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/>
              <a:t>F</a:t>
            </a:r>
            <a:r>
              <a:rPr lang="en-US" sz="900" dirty="0">
                <a:latin typeface="Arial" pitchFamily="34" charset="0"/>
              </a:rPr>
              <a:t>IB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latin typeface="Arial" pitchFamily="34" charset="0"/>
            </a:endParaRPr>
          </a:p>
        </p:txBody>
      </p:sp>
      <p:sp>
        <p:nvSpPr>
          <p:cNvPr id="49" name="Ellipse 11">
            <a:extLst>
              <a:ext uri="{FF2B5EF4-FFF2-40B4-BE49-F238E27FC236}">
                <a16:creationId xmlns:a16="http://schemas.microsoft.com/office/drawing/2014/main" id="{83252889-E366-D243-9CFB-6223EC805C2D}"/>
              </a:ext>
            </a:extLst>
          </p:cNvPr>
          <p:cNvSpPr/>
          <p:nvPr/>
        </p:nvSpPr>
        <p:spPr bwMode="auto">
          <a:xfrm>
            <a:off x="5985771" y="2306269"/>
            <a:ext cx="408978" cy="250546"/>
          </a:xfrm>
          <a:prstGeom prst="ellipse">
            <a:avLst/>
          </a:prstGeom>
          <a:solidFill>
            <a:srgbClr val="B2B2B2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Arial Narrow" pitchFamily="34" charset="0"/>
              </a:rPr>
              <a:t>LH2</a:t>
            </a:r>
          </a:p>
        </p:txBody>
      </p:sp>
      <p:sp>
        <p:nvSpPr>
          <p:cNvPr id="50" name="Rechteck 27">
            <a:extLst>
              <a:ext uri="{FF2B5EF4-FFF2-40B4-BE49-F238E27FC236}">
                <a16:creationId xmlns:a16="http://schemas.microsoft.com/office/drawing/2014/main" id="{6C50D7BC-DBF6-D746-9F77-13DD3E16665B}"/>
              </a:ext>
            </a:extLst>
          </p:cNvPr>
          <p:cNvSpPr/>
          <p:nvPr/>
        </p:nvSpPr>
        <p:spPr bwMode="auto">
          <a:xfrm rot="16200000">
            <a:off x="4550465" y="2363732"/>
            <a:ext cx="335944" cy="1251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800" dirty="0">
              <a:latin typeface="Arial Narrow" pitchFamily="34" charset="0"/>
            </a:endParaRPr>
          </a:p>
        </p:txBody>
      </p:sp>
      <p:sp>
        <p:nvSpPr>
          <p:cNvPr id="51" name="Rechteck 43">
            <a:extLst>
              <a:ext uri="{FF2B5EF4-FFF2-40B4-BE49-F238E27FC236}">
                <a16:creationId xmlns:a16="http://schemas.microsoft.com/office/drawing/2014/main" id="{E6AAEAEE-024C-0B41-939C-B7254F6A5D32}"/>
              </a:ext>
            </a:extLst>
          </p:cNvPr>
          <p:cNvSpPr/>
          <p:nvPr/>
        </p:nvSpPr>
        <p:spPr bwMode="auto">
          <a:xfrm rot="16200000">
            <a:off x="5590823" y="2366651"/>
            <a:ext cx="359018" cy="145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ROLU</a:t>
            </a:r>
            <a:endParaRPr lang="en-US" sz="800" dirty="0">
              <a:latin typeface="Arial" pitchFamily="34" charset="0"/>
            </a:endParaRPr>
          </a:p>
        </p:txBody>
      </p:sp>
      <p:sp>
        <p:nvSpPr>
          <p:cNvPr id="52" name="Rechteck 45">
            <a:extLst>
              <a:ext uri="{FF2B5EF4-FFF2-40B4-BE49-F238E27FC236}">
                <a16:creationId xmlns:a16="http://schemas.microsoft.com/office/drawing/2014/main" id="{9BF56177-78BB-E540-847B-30AE67D11C60}"/>
              </a:ext>
            </a:extLst>
          </p:cNvPr>
          <p:cNvSpPr/>
          <p:nvPr/>
        </p:nvSpPr>
        <p:spPr bwMode="auto">
          <a:xfrm rot="19374686">
            <a:off x="7865402" y="2791269"/>
            <a:ext cx="509283" cy="187789"/>
          </a:xfrm>
          <a:prstGeom prst="rect">
            <a:avLst/>
          </a:prstGeom>
          <a:solidFill>
            <a:srgbClr val="30F03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latin typeface="Arial Narrow" pitchFamily="34" charset="0"/>
              </a:rPr>
              <a:t>RPC</a:t>
            </a:r>
          </a:p>
        </p:txBody>
      </p:sp>
      <p:sp>
        <p:nvSpPr>
          <p:cNvPr id="53" name="Rechteck 13">
            <a:extLst>
              <a:ext uri="{FF2B5EF4-FFF2-40B4-BE49-F238E27FC236}">
                <a16:creationId xmlns:a16="http://schemas.microsoft.com/office/drawing/2014/main" id="{463665E4-CA04-7F46-9709-1CC0D207A306}"/>
              </a:ext>
            </a:extLst>
          </p:cNvPr>
          <p:cNvSpPr/>
          <p:nvPr/>
        </p:nvSpPr>
        <p:spPr bwMode="auto">
          <a:xfrm rot="16200000">
            <a:off x="5217445" y="2394815"/>
            <a:ext cx="467489" cy="121854"/>
          </a:xfrm>
          <a:prstGeom prst="rect">
            <a:avLst/>
          </a:prstGeom>
          <a:solidFill>
            <a:srgbClr val="FFCCFF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00" dirty="0">
              <a:latin typeface="Arial" pitchFamily="34" charset="0"/>
            </a:endParaRPr>
          </a:p>
        </p:txBody>
      </p:sp>
      <p:sp>
        <p:nvSpPr>
          <p:cNvPr id="54" name="Textfeld 33">
            <a:extLst>
              <a:ext uri="{FF2B5EF4-FFF2-40B4-BE49-F238E27FC236}">
                <a16:creationId xmlns:a16="http://schemas.microsoft.com/office/drawing/2014/main" id="{0DB58FDB-96BF-D042-9A14-4D927F9E4A86}"/>
              </a:ext>
            </a:extLst>
          </p:cNvPr>
          <p:cNvSpPr txBox="1"/>
          <p:nvPr/>
        </p:nvSpPr>
        <p:spPr>
          <a:xfrm rot="1472878">
            <a:off x="6286806" y="2174886"/>
            <a:ext cx="422756" cy="1692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itchFamily="34" charset="0"/>
              </a:rPr>
              <a:t>FOOT x4</a:t>
            </a:r>
          </a:p>
        </p:txBody>
      </p:sp>
      <p:sp>
        <p:nvSpPr>
          <p:cNvPr id="55" name="Rechteck 10">
            <a:extLst>
              <a:ext uri="{FF2B5EF4-FFF2-40B4-BE49-F238E27FC236}">
                <a16:creationId xmlns:a16="http://schemas.microsoft.com/office/drawing/2014/main" id="{AF7926D5-B346-DF43-82EE-97A27DCD0DCC}"/>
              </a:ext>
            </a:extLst>
          </p:cNvPr>
          <p:cNvSpPr/>
          <p:nvPr/>
        </p:nvSpPr>
        <p:spPr bwMode="auto">
          <a:xfrm>
            <a:off x="4985742" y="2242450"/>
            <a:ext cx="377887" cy="409351"/>
          </a:xfrm>
          <a:prstGeom prst="rect">
            <a:avLst/>
          </a:prstGeom>
          <a:solidFill>
            <a:srgbClr val="FFC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R3B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/>
              <a:t>Music</a:t>
            </a:r>
          </a:p>
        </p:txBody>
      </p:sp>
      <p:sp>
        <p:nvSpPr>
          <p:cNvPr id="56" name="Textfeld 33">
            <a:extLst>
              <a:ext uri="{FF2B5EF4-FFF2-40B4-BE49-F238E27FC236}">
                <a16:creationId xmlns:a16="http://schemas.microsoft.com/office/drawing/2014/main" id="{3F8662F4-C7EE-224E-9571-5A3718E1631C}"/>
              </a:ext>
            </a:extLst>
          </p:cNvPr>
          <p:cNvSpPr txBox="1"/>
          <p:nvPr/>
        </p:nvSpPr>
        <p:spPr>
          <a:xfrm rot="19643160">
            <a:off x="6307904" y="2502367"/>
            <a:ext cx="422756" cy="1692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itchFamily="34" charset="0"/>
              </a:rPr>
              <a:t>FOOT</a:t>
            </a:r>
            <a:r>
              <a:rPr lang="en-US" sz="500" dirty="0"/>
              <a:t> </a:t>
            </a:r>
            <a:r>
              <a:rPr lang="en-US" sz="500" dirty="0">
                <a:latin typeface="Arial Narrow" pitchFamily="34" charset="0"/>
              </a:rPr>
              <a:t>x4</a:t>
            </a:r>
          </a:p>
        </p:txBody>
      </p:sp>
      <p:sp>
        <p:nvSpPr>
          <p:cNvPr id="57" name="Textfeld 33">
            <a:extLst>
              <a:ext uri="{FF2B5EF4-FFF2-40B4-BE49-F238E27FC236}">
                <a16:creationId xmlns:a16="http://schemas.microsoft.com/office/drawing/2014/main" id="{0EDD117B-AE1E-5045-B565-E9A40F748513}"/>
              </a:ext>
            </a:extLst>
          </p:cNvPr>
          <p:cNvSpPr txBox="1"/>
          <p:nvPr/>
        </p:nvSpPr>
        <p:spPr>
          <a:xfrm rot="5400000">
            <a:off x="6652419" y="2371678"/>
            <a:ext cx="419987" cy="169277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" dirty="0">
                <a:latin typeface="Arial Narrow" pitchFamily="34" charset="0"/>
              </a:rPr>
              <a:t>FOOT x 2 </a:t>
            </a:r>
            <a:endParaRPr lang="en-US" sz="500" dirty="0"/>
          </a:p>
        </p:txBody>
      </p:sp>
      <p:sp>
        <p:nvSpPr>
          <p:cNvPr id="58" name="Textfeld 33">
            <a:extLst>
              <a:ext uri="{FF2B5EF4-FFF2-40B4-BE49-F238E27FC236}">
                <a16:creationId xmlns:a16="http://schemas.microsoft.com/office/drawing/2014/main" id="{266C22C3-64FE-DF45-8008-C82C5FF10F15}"/>
              </a:ext>
            </a:extLst>
          </p:cNvPr>
          <p:cNvSpPr txBox="1"/>
          <p:nvPr/>
        </p:nvSpPr>
        <p:spPr>
          <a:xfrm rot="5400000">
            <a:off x="6937549" y="2363407"/>
            <a:ext cx="467490" cy="184666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latin typeface="Arial Narrow" pitchFamily="34" charset="0"/>
              </a:rPr>
              <a:t>FOOT</a:t>
            </a:r>
          </a:p>
        </p:txBody>
      </p:sp>
      <p:sp>
        <p:nvSpPr>
          <p:cNvPr id="59" name="ZoneTexte 4">
            <a:extLst>
              <a:ext uri="{FF2B5EF4-FFF2-40B4-BE49-F238E27FC236}">
                <a16:creationId xmlns:a16="http://schemas.microsoft.com/office/drawing/2014/main" id="{898D6666-B9E0-3845-8EDB-4DFC8C31288A}"/>
              </a:ext>
            </a:extLst>
          </p:cNvPr>
          <p:cNvSpPr txBox="1"/>
          <p:nvPr/>
        </p:nvSpPr>
        <p:spPr>
          <a:xfrm>
            <a:off x="5582870" y="1974767"/>
            <a:ext cx="657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00" dirty="0">
                <a:latin typeface="Arial Narrow" pitchFamily="34" charset="0"/>
              </a:rPr>
              <a:t>VACUUM</a:t>
            </a:r>
          </a:p>
        </p:txBody>
      </p:sp>
      <p:sp>
        <p:nvSpPr>
          <p:cNvPr id="60" name="ZoneTexte 23">
            <a:extLst>
              <a:ext uri="{FF2B5EF4-FFF2-40B4-BE49-F238E27FC236}">
                <a16:creationId xmlns:a16="http://schemas.microsoft.com/office/drawing/2014/main" id="{A341275A-A79A-0B43-9E50-BBFF27FDAFD4}"/>
              </a:ext>
            </a:extLst>
          </p:cNvPr>
          <p:cNvSpPr txBox="1"/>
          <p:nvPr/>
        </p:nvSpPr>
        <p:spPr>
          <a:xfrm>
            <a:off x="4575804" y="1929993"/>
            <a:ext cx="3815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900" dirty="0"/>
              <a:t>AIR</a:t>
            </a:r>
          </a:p>
        </p:txBody>
      </p:sp>
      <p:cxnSp>
        <p:nvCxnSpPr>
          <p:cNvPr id="61" name="Connecteur droit 24">
            <a:extLst>
              <a:ext uri="{FF2B5EF4-FFF2-40B4-BE49-F238E27FC236}">
                <a16:creationId xmlns:a16="http://schemas.microsoft.com/office/drawing/2014/main" id="{7734A362-7B94-BE4D-A37A-365014E0C20A}"/>
              </a:ext>
            </a:extLst>
          </p:cNvPr>
          <p:cNvCxnSpPr>
            <a:cxnSpLocks/>
            <a:stCxn id="38" idx="1"/>
            <a:endCxn id="38" idx="1"/>
          </p:cNvCxnSpPr>
          <p:nvPr/>
        </p:nvCxnSpPr>
        <p:spPr>
          <a:xfrm>
            <a:off x="4452971" y="248628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ZoneTexte 30">
            <a:extLst>
              <a:ext uri="{FF2B5EF4-FFF2-40B4-BE49-F238E27FC236}">
                <a16:creationId xmlns:a16="http://schemas.microsoft.com/office/drawing/2014/main" id="{09272F76-36A6-9E40-B64C-665E587E885F}"/>
              </a:ext>
            </a:extLst>
          </p:cNvPr>
          <p:cNvSpPr txBox="1"/>
          <p:nvPr/>
        </p:nvSpPr>
        <p:spPr>
          <a:xfrm>
            <a:off x="9661500" y="2901408"/>
            <a:ext cx="3754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900" dirty="0"/>
              <a:t>14°</a:t>
            </a:r>
          </a:p>
        </p:txBody>
      </p:sp>
      <p:sp>
        <p:nvSpPr>
          <p:cNvPr id="65" name="7 CuadroTexto">
            <a:extLst>
              <a:ext uri="{FF2B5EF4-FFF2-40B4-BE49-F238E27FC236}">
                <a16:creationId xmlns:a16="http://schemas.microsoft.com/office/drawing/2014/main" id="{4F7110A5-6BED-824F-AE74-C03EE06D6111}"/>
              </a:ext>
            </a:extLst>
          </p:cNvPr>
          <p:cNvSpPr txBox="1"/>
          <p:nvPr/>
        </p:nvSpPr>
        <p:spPr>
          <a:xfrm>
            <a:off x="6312024" y="2738319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CALIFA</a:t>
            </a:r>
          </a:p>
        </p:txBody>
      </p:sp>
      <p:sp>
        <p:nvSpPr>
          <p:cNvPr id="66" name="11 CuadroTexto">
            <a:extLst>
              <a:ext uri="{FF2B5EF4-FFF2-40B4-BE49-F238E27FC236}">
                <a16:creationId xmlns:a16="http://schemas.microsoft.com/office/drawing/2014/main" id="{6D203E9F-71F2-6D44-9C8E-7E045369AAFA}"/>
              </a:ext>
            </a:extLst>
          </p:cNvPr>
          <p:cNvSpPr txBox="1"/>
          <p:nvPr/>
        </p:nvSpPr>
        <p:spPr>
          <a:xfrm>
            <a:off x="4727848" y="2738317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Arial Narrow" pitchFamily="34" charset="0"/>
              </a:rPr>
              <a:t>MW</a:t>
            </a:r>
          </a:p>
        </p:txBody>
      </p:sp>
      <p:sp>
        <p:nvSpPr>
          <p:cNvPr id="67" name="80 CuadroTexto">
            <a:extLst>
              <a:ext uri="{FF2B5EF4-FFF2-40B4-BE49-F238E27FC236}">
                <a16:creationId xmlns:a16="http://schemas.microsoft.com/office/drawing/2014/main" id="{5EEA94E3-F28B-C549-A65D-EFFA2576F635}"/>
              </a:ext>
            </a:extLst>
          </p:cNvPr>
          <p:cNvSpPr txBox="1"/>
          <p:nvPr/>
        </p:nvSpPr>
        <p:spPr>
          <a:xfrm>
            <a:off x="5303912" y="2738317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latin typeface="Arial Narrow" pitchFamily="34" charset="0"/>
              </a:rPr>
              <a:t>MW</a:t>
            </a:r>
          </a:p>
        </p:txBody>
      </p:sp>
      <p:sp>
        <p:nvSpPr>
          <p:cNvPr id="68" name="82 CuadroTexto">
            <a:extLst>
              <a:ext uri="{FF2B5EF4-FFF2-40B4-BE49-F238E27FC236}">
                <a16:creationId xmlns:a16="http://schemas.microsoft.com/office/drawing/2014/main" id="{FC9BEE2C-A39C-B643-99F2-A599A6AD419B}"/>
              </a:ext>
            </a:extLst>
          </p:cNvPr>
          <p:cNvSpPr txBox="1"/>
          <p:nvPr/>
        </p:nvSpPr>
        <p:spPr>
          <a:xfrm>
            <a:off x="4520208" y="2594301"/>
            <a:ext cx="42366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" dirty="0">
                <a:latin typeface="Arial Narrow" pitchFamily="34" charset="0"/>
              </a:rPr>
              <a:t>LOSS</a:t>
            </a:r>
          </a:p>
        </p:txBody>
      </p:sp>
      <p:sp>
        <p:nvSpPr>
          <p:cNvPr id="69" name="83 CuadroTexto">
            <a:extLst>
              <a:ext uri="{FF2B5EF4-FFF2-40B4-BE49-F238E27FC236}">
                <a16:creationId xmlns:a16="http://schemas.microsoft.com/office/drawing/2014/main" id="{F0C14B40-9376-224E-8060-D81C86DA265E}"/>
              </a:ext>
            </a:extLst>
          </p:cNvPr>
          <p:cNvSpPr txBox="1"/>
          <p:nvPr/>
        </p:nvSpPr>
        <p:spPr>
          <a:xfrm>
            <a:off x="7328520" y="2306271"/>
            <a:ext cx="567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GLAD</a:t>
            </a:r>
          </a:p>
        </p:txBody>
      </p:sp>
      <p:sp>
        <p:nvSpPr>
          <p:cNvPr id="72" name="85 CuadroTexto">
            <a:extLst>
              <a:ext uri="{FF2B5EF4-FFF2-40B4-BE49-F238E27FC236}">
                <a16:creationId xmlns:a16="http://schemas.microsoft.com/office/drawing/2014/main" id="{F9C24E80-367D-CE45-8E3D-8D37D4BFBFB0}"/>
              </a:ext>
            </a:extLst>
          </p:cNvPr>
          <p:cNvSpPr txBox="1"/>
          <p:nvPr/>
        </p:nvSpPr>
        <p:spPr>
          <a:xfrm>
            <a:off x="6792794" y="5837748"/>
            <a:ext cx="185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RPC &amp; FIBER</a:t>
            </a:r>
          </a:p>
        </p:txBody>
      </p:sp>
      <p:sp>
        <p:nvSpPr>
          <p:cNvPr id="73" name="86 CuadroTexto">
            <a:extLst>
              <a:ext uri="{FF2B5EF4-FFF2-40B4-BE49-F238E27FC236}">
                <a16:creationId xmlns:a16="http://schemas.microsoft.com/office/drawing/2014/main" id="{463D0281-8BBB-4645-987E-1C74DF90BF8F}"/>
              </a:ext>
            </a:extLst>
          </p:cNvPr>
          <p:cNvSpPr txBox="1"/>
          <p:nvPr/>
        </p:nvSpPr>
        <p:spPr>
          <a:xfrm>
            <a:off x="9262752" y="580848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TOFD</a:t>
            </a:r>
          </a:p>
        </p:txBody>
      </p:sp>
      <p:sp>
        <p:nvSpPr>
          <p:cNvPr id="75" name="85 CuadroTexto">
            <a:extLst>
              <a:ext uri="{FF2B5EF4-FFF2-40B4-BE49-F238E27FC236}">
                <a16:creationId xmlns:a16="http://schemas.microsoft.com/office/drawing/2014/main" id="{84A8E53F-BB47-7840-9441-C7BC8BA9D3D2}"/>
              </a:ext>
            </a:extLst>
          </p:cNvPr>
          <p:cNvSpPr txBox="1"/>
          <p:nvPr/>
        </p:nvSpPr>
        <p:spPr>
          <a:xfrm>
            <a:off x="7520202" y="424675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GLAD</a:t>
            </a:r>
          </a:p>
        </p:txBody>
      </p:sp>
      <p:pic>
        <p:nvPicPr>
          <p:cNvPr id="78" name="8 Imagen">
            <a:extLst>
              <a:ext uri="{FF2B5EF4-FFF2-40B4-BE49-F238E27FC236}">
                <a16:creationId xmlns:a16="http://schemas.microsoft.com/office/drawing/2014/main" id="{FFC6D60A-AB38-A846-A238-89CBB13A73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644" y="4300202"/>
            <a:ext cx="2495298" cy="1872000"/>
          </a:xfrm>
          <a:prstGeom prst="rect">
            <a:avLst/>
          </a:prstGeom>
        </p:spPr>
      </p:pic>
      <p:pic>
        <p:nvPicPr>
          <p:cNvPr id="79" name="Grafik 2">
            <a:extLst>
              <a:ext uri="{FF2B5EF4-FFF2-40B4-BE49-F238E27FC236}">
                <a16:creationId xmlns:a16="http://schemas.microsoft.com/office/drawing/2014/main" id="{1A9B5ED2-6870-6D41-B1AB-8BEA00BA45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522" y="4313455"/>
            <a:ext cx="2504666" cy="187200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09BF0208-B000-C749-8D5E-126C15B3DCCE}"/>
              </a:ext>
            </a:extLst>
          </p:cNvPr>
          <p:cNvSpPr txBox="1"/>
          <p:nvPr/>
        </p:nvSpPr>
        <p:spPr>
          <a:xfrm>
            <a:off x="1622922" y="4246757"/>
            <a:ext cx="48409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Cocotier</a:t>
            </a:r>
            <a:r>
              <a:rPr lang="en-US" dirty="0">
                <a:solidFill>
                  <a:schemeClr val="bg1"/>
                </a:solidFill>
              </a:rPr>
              <a:t> LH2 target 		FOOT Si-trackers 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CALIFA calorimeter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C40EE1-B9AC-4DE3-B053-71130EBA28C3}"/>
              </a:ext>
            </a:extLst>
          </p:cNvPr>
          <p:cNvSpPr txBox="1"/>
          <p:nvPr/>
        </p:nvSpPr>
        <p:spPr>
          <a:xfrm rot="661457">
            <a:off x="8175612" y="1576121"/>
            <a:ext cx="355097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b="1" dirty="0" err="1">
                <a:solidFill>
                  <a:srgbClr val="C00000"/>
                </a:solidFill>
              </a:rPr>
              <a:t>Ended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few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weeks</a:t>
            </a:r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err="1">
                <a:solidFill>
                  <a:srgbClr val="C00000"/>
                </a:solidFill>
              </a:rPr>
              <a:t>ago</a:t>
            </a:r>
            <a:r>
              <a:rPr lang="de-DE" sz="2400" b="1" dirty="0">
                <a:solidFill>
                  <a:srgbClr val="C00000"/>
                </a:solidFill>
              </a:rPr>
              <a:t>! </a:t>
            </a:r>
          </a:p>
        </p:txBody>
      </p:sp>
      <p:sp>
        <p:nvSpPr>
          <p:cNvPr id="82" name="CustomShape 3">
            <a:extLst>
              <a:ext uri="{FF2B5EF4-FFF2-40B4-BE49-F238E27FC236}">
                <a16:creationId xmlns:a16="http://schemas.microsoft.com/office/drawing/2014/main" id="{217ED41B-0988-4E2E-B542-C89A3CB6BC2E}"/>
              </a:ext>
            </a:extLst>
          </p:cNvPr>
          <p:cNvSpPr/>
          <p:nvPr/>
        </p:nvSpPr>
        <p:spPr>
          <a:xfrm>
            <a:off x="628792" y="400949"/>
            <a:ext cx="4752648" cy="63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defTabSz="914400">
              <a:defRPr/>
            </a:pPr>
            <a:r>
              <a:rPr lang="en-GB" sz="2800" spc="-1" dirty="0">
                <a:solidFill>
                  <a:srgbClr val="17375E"/>
                </a:solidFill>
                <a:latin typeface="Trebuchet MS"/>
              </a:rPr>
              <a:t>R³B experiments in 2022 </a:t>
            </a:r>
            <a:endParaRPr lang="en-GB" sz="2800" spc="-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9FCBC2-8DD4-4073-8FF3-2A8BB1DFE9C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010525" y="6561138"/>
            <a:ext cx="4181475" cy="357187"/>
          </a:xfrm>
        </p:spPr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pic>
        <p:nvPicPr>
          <p:cNvPr id="63" name="Picture 3">
            <a:extLst>
              <a:ext uri="{FF2B5EF4-FFF2-40B4-BE49-F238E27FC236}">
                <a16:creationId xmlns:a16="http://schemas.microsoft.com/office/drawing/2014/main" id="{EBE6D6C1-610E-4151-8529-E77F23305081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1332133" y="5953934"/>
            <a:ext cx="612336" cy="427395"/>
          </a:xfrm>
          <a:prstGeom prst="rect">
            <a:avLst/>
          </a:prstGeom>
          <a:ln>
            <a:noFill/>
          </a:ln>
        </p:spPr>
      </p:pic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E07FA0A0-C8DE-4FC4-ACA3-F664B1CD6D59}"/>
              </a:ext>
            </a:extLst>
          </p:cNvPr>
          <p:cNvSpPr/>
          <p:nvPr/>
        </p:nvSpPr>
        <p:spPr>
          <a:xfrm rot="10800000">
            <a:off x="7970190" y="3556371"/>
            <a:ext cx="207299" cy="337768"/>
          </a:xfrm>
          <a:prstGeom prst="triangl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70227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GSI FRS </a:t>
            </a:r>
            <a:r>
              <a:rPr lang="de-DE" dirty="0">
                <a:sym typeface="Wingdings" pitchFamily="2" charset="2"/>
              </a:rPr>
              <a:t></a:t>
            </a:r>
            <a:r>
              <a:rPr lang="de-DE" dirty="0"/>
              <a:t> FAIR Super-FRS </a:t>
            </a:r>
            <a:br>
              <a:rPr lang="de-DE" dirty="0"/>
            </a:br>
            <a:r>
              <a:rPr lang="de-DE" dirty="0"/>
              <a:t>(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and </a:t>
            </a:r>
            <a:r>
              <a:rPr lang="de-DE" dirty="0" err="1"/>
              <a:t>enhancement</a:t>
            </a:r>
            <a:r>
              <a:rPr lang="de-DE" dirty="0"/>
              <a:t>)</a:t>
            </a:r>
            <a:endParaRPr lang="de-DE" sz="20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13BD7B-CAAF-4ADB-A3DC-AFDD148D3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1270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27000" algn="l"/>
                <a:tab pos="1422400" algn="l"/>
                <a:tab pos="2728913" algn="l"/>
                <a:tab pos="4025900" algn="l"/>
                <a:tab pos="5332413" algn="l"/>
                <a:tab pos="6629400" algn="l"/>
                <a:tab pos="7924800" algn="l"/>
                <a:tab pos="9231313" algn="l"/>
                <a:tab pos="10528300" algn="l"/>
                <a:tab pos="11834813" algn="l"/>
                <a:tab pos="13131800" algn="l"/>
                <a:tab pos="14427200" algn="l"/>
                <a:tab pos="14833600" algn="l"/>
              </a:tabLst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H.Simon - Halo Week '24 </a:t>
            </a:r>
            <a:endParaRPr kumimoji="0" lang="de-DE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uppieren 5"/>
          <p:cNvGrpSpPr/>
          <p:nvPr/>
        </p:nvGrpSpPr>
        <p:grpSpPr>
          <a:xfrm>
            <a:off x="2039939" y="1196139"/>
            <a:ext cx="8057722" cy="5364730"/>
            <a:chOff x="515938" y="1043734"/>
            <a:chExt cx="8057722" cy="5364730"/>
          </a:xfrm>
        </p:grpSpPr>
        <p:grpSp>
          <p:nvGrpSpPr>
            <p:cNvPr id="3" name="Gruppieren 4"/>
            <p:cNvGrpSpPr/>
            <p:nvPr/>
          </p:nvGrpSpPr>
          <p:grpSpPr>
            <a:xfrm>
              <a:off x="515938" y="1043734"/>
              <a:ext cx="8057722" cy="5364730"/>
              <a:chOff x="515938" y="-576445"/>
              <a:chExt cx="8206606" cy="5499975"/>
            </a:xfrm>
          </p:grpSpPr>
          <p:pic>
            <p:nvPicPr>
              <p:cNvPr id="1006613" name="Picture 2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938" y="-576445"/>
                <a:ext cx="8180387" cy="5421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06620" name="Text Box 28"/>
              <p:cNvSpPr txBox="1">
                <a:spLocks noChangeArrowheads="1"/>
              </p:cNvSpPr>
              <p:nvPr/>
            </p:nvSpPr>
            <p:spPr bwMode="auto">
              <a:xfrm>
                <a:off x="7121594" y="4542651"/>
                <a:ext cx="1600950" cy="3808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508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0000" tIns="46800" rIns="90000" bIns="4680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1000    7500</a:t>
                </a:r>
              </a:p>
            </p:txBody>
          </p:sp>
        </p:grpSp>
        <p:sp>
          <p:nvSpPr>
            <p:cNvPr id="1006618" name="Text Box 26"/>
            <p:cNvSpPr txBox="1">
              <a:spLocks noChangeArrowheads="1"/>
            </p:cNvSpPr>
            <p:nvPr/>
          </p:nvSpPr>
          <p:spPr bwMode="auto">
            <a:xfrm>
              <a:off x="6924251" y="2486649"/>
              <a:ext cx="1528280" cy="40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Super-FRS</a:t>
              </a:r>
            </a:p>
          </p:txBody>
        </p:sp>
        <p:sp>
          <p:nvSpPr>
            <p:cNvPr id="14" name="Text Box 26"/>
            <p:cNvSpPr txBox="1">
              <a:spLocks noChangeArrowheads="1"/>
            </p:cNvSpPr>
            <p:nvPr/>
          </p:nvSpPr>
          <p:spPr bwMode="auto">
            <a:xfrm>
              <a:off x="7708731" y="3699030"/>
              <a:ext cx="694719" cy="402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71527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7EFAE7F-23EA-C34D-9C5B-55CF358CD5A5}"/>
              </a:ext>
            </a:extLst>
          </p:cNvPr>
          <p:cNvGrpSpPr/>
          <p:nvPr/>
        </p:nvGrpSpPr>
        <p:grpSpPr>
          <a:xfrm>
            <a:off x="1699596" y="1540866"/>
            <a:ext cx="9004917" cy="4137590"/>
            <a:chOff x="-108520" y="1205423"/>
            <a:chExt cx="9004917" cy="4137590"/>
          </a:xfrm>
        </p:grpSpPr>
        <p:sp>
          <p:nvSpPr>
            <p:cNvPr id="13" name="Oval 36">
              <a:extLst>
                <a:ext uri="{FF2B5EF4-FFF2-40B4-BE49-F238E27FC236}">
                  <a16:creationId xmlns:a16="http://schemas.microsoft.com/office/drawing/2014/main" id="{2A641793-E480-7144-8435-38ADDD05598F}"/>
                </a:ext>
              </a:extLst>
            </p:cNvPr>
            <p:cNvSpPr/>
            <p:nvPr/>
          </p:nvSpPr>
          <p:spPr>
            <a:xfrm rot="17737526">
              <a:off x="3113347" y="2473105"/>
              <a:ext cx="1866029" cy="914397"/>
            </a:xfrm>
            <a:prstGeom prst="ellipse">
              <a:avLst/>
            </a:prstGeom>
            <a:noFill/>
            <a:ln w="539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0A865103-EC19-7C48-94E1-AE83A6DA44F7}"/>
                </a:ext>
              </a:extLst>
            </p:cNvPr>
            <p:cNvSpPr txBox="1"/>
            <p:nvPr/>
          </p:nvSpPr>
          <p:spPr>
            <a:xfrm>
              <a:off x="493803" y="3601701"/>
              <a:ext cx="2044373" cy="675953"/>
            </a:xfrm>
            <a:prstGeom prst="rect">
              <a:avLst/>
            </a:prstGeom>
            <a:noFill/>
            <a:ln w="53975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44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FAIR-Phase 0 –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44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Start in 2018!</a:t>
              </a:r>
            </a:p>
          </p:txBody>
        </p:sp>
        <p:pic>
          <p:nvPicPr>
            <p:cNvPr id="15" name="Grafik 5">
              <a:extLst>
                <a:ext uri="{FF2B5EF4-FFF2-40B4-BE49-F238E27FC236}">
                  <a16:creationId xmlns:a16="http://schemas.microsoft.com/office/drawing/2014/main" id="{B0C9805C-A0C3-2D4A-8C5E-5BC74D802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8520" y="1250728"/>
              <a:ext cx="8925300" cy="4090016"/>
            </a:xfrm>
            <a:prstGeom prst="rect">
              <a:avLst/>
            </a:prstGeom>
          </p:spPr>
        </p:pic>
        <p:pic>
          <p:nvPicPr>
            <p:cNvPr id="16" name="Grafik 6">
              <a:extLst>
                <a:ext uri="{FF2B5EF4-FFF2-40B4-BE49-F238E27FC236}">
                  <a16:creationId xmlns:a16="http://schemas.microsoft.com/office/drawing/2014/main" id="{4B6980B4-F3F1-ED48-B314-AB04DF9B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3839" y="1205423"/>
              <a:ext cx="8920619" cy="4137590"/>
            </a:xfrm>
            <a:prstGeom prst="rect">
              <a:avLst/>
            </a:prstGeom>
          </p:spPr>
        </p:pic>
        <p:sp>
          <p:nvSpPr>
            <p:cNvPr id="17" name="Freihandform 38">
              <a:extLst>
                <a:ext uri="{FF2B5EF4-FFF2-40B4-BE49-F238E27FC236}">
                  <a16:creationId xmlns:a16="http://schemas.microsoft.com/office/drawing/2014/main" id="{50260AD2-6503-C44A-8599-718D51FC7AE0}"/>
                </a:ext>
              </a:extLst>
            </p:cNvPr>
            <p:cNvSpPr/>
            <p:nvPr/>
          </p:nvSpPr>
          <p:spPr>
            <a:xfrm>
              <a:off x="4354131" y="5207016"/>
              <a:ext cx="75073" cy="64872"/>
            </a:xfrm>
            <a:custGeom>
              <a:avLst/>
              <a:gdLst>
                <a:gd name="connsiteX0" fmla="*/ 102550 w 102550"/>
                <a:gd name="connsiteY0" fmla="*/ 94004 h 94004"/>
                <a:gd name="connsiteX1" fmla="*/ 0 w 102550"/>
                <a:gd name="connsiteY1" fmla="*/ 0 h 94004"/>
                <a:gd name="connsiteX2" fmla="*/ 17092 w 102550"/>
                <a:gd name="connsiteY2" fmla="*/ 25638 h 94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550" h="94004">
                  <a:moveTo>
                    <a:pt x="102550" y="94004"/>
                  </a:moveTo>
                  <a:lnTo>
                    <a:pt x="0" y="0"/>
                  </a:lnTo>
                  <a:lnTo>
                    <a:pt x="17092" y="25638"/>
                  </a:lnTo>
                </a:path>
              </a:pathLst>
            </a:cu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Textfeld 8">
              <a:extLst>
                <a:ext uri="{FF2B5EF4-FFF2-40B4-BE49-F238E27FC236}">
                  <a16:creationId xmlns:a16="http://schemas.microsoft.com/office/drawing/2014/main" id="{01FE0EF8-6456-864B-BCAA-B6549CDDD745}"/>
                </a:ext>
              </a:extLst>
            </p:cNvPr>
            <p:cNvSpPr txBox="1"/>
            <p:nvPr/>
          </p:nvSpPr>
          <p:spPr>
            <a:xfrm>
              <a:off x="5948087" y="1843715"/>
              <a:ext cx="1482206" cy="252266"/>
            </a:xfrm>
            <a:prstGeom prst="rect">
              <a:avLst/>
            </a:prstGeom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SIS 100</a:t>
              </a:r>
            </a:p>
          </p:txBody>
        </p:sp>
        <p:sp>
          <p:nvSpPr>
            <p:cNvPr id="19" name="Textfeld 9">
              <a:extLst>
                <a:ext uri="{FF2B5EF4-FFF2-40B4-BE49-F238E27FC236}">
                  <a16:creationId xmlns:a16="http://schemas.microsoft.com/office/drawing/2014/main" id="{1FEE0952-2FB5-6241-922E-79AE0AFB67D3}"/>
                </a:ext>
              </a:extLst>
            </p:cNvPr>
            <p:cNvSpPr txBox="1"/>
            <p:nvPr/>
          </p:nvSpPr>
          <p:spPr>
            <a:xfrm>
              <a:off x="6319776" y="3618295"/>
              <a:ext cx="1179728" cy="252266"/>
            </a:xfrm>
            <a:prstGeom prst="rect">
              <a:avLst/>
            </a:prstGeom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Super FRS</a:t>
              </a:r>
            </a:p>
          </p:txBody>
        </p:sp>
        <p:sp>
          <p:nvSpPr>
            <p:cNvPr id="20" name="Textfeld 10">
              <a:extLst>
                <a:ext uri="{FF2B5EF4-FFF2-40B4-BE49-F238E27FC236}">
                  <a16:creationId xmlns:a16="http://schemas.microsoft.com/office/drawing/2014/main" id="{36121CD7-38AF-5240-A140-4117E829A765}"/>
                </a:ext>
              </a:extLst>
            </p:cNvPr>
            <p:cNvSpPr txBox="1"/>
            <p:nvPr/>
          </p:nvSpPr>
          <p:spPr>
            <a:xfrm>
              <a:off x="3786670" y="2095650"/>
              <a:ext cx="1179728" cy="252266"/>
            </a:xfrm>
            <a:prstGeom prst="rect">
              <a:avLst/>
            </a:prstGeom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SIS18</a:t>
              </a:r>
            </a:p>
          </p:txBody>
        </p:sp>
        <p:sp>
          <p:nvSpPr>
            <p:cNvPr id="21" name="Textfeld 11">
              <a:extLst>
                <a:ext uri="{FF2B5EF4-FFF2-40B4-BE49-F238E27FC236}">
                  <a16:creationId xmlns:a16="http://schemas.microsoft.com/office/drawing/2014/main" id="{829D4E84-38AF-344F-A10D-5AA4272C940A}"/>
                </a:ext>
              </a:extLst>
            </p:cNvPr>
            <p:cNvSpPr txBox="1"/>
            <p:nvPr/>
          </p:nvSpPr>
          <p:spPr>
            <a:xfrm>
              <a:off x="7498325" y="4394047"/>
              <a:ext cx="1398072" cy="240235"/>
            </a:xfrm>
            <a:prstGeom prst="rect">
              <a:avLst/>
            </a:prstGeom>
          </p:spPr>
          <p:txBody>
            <a:bodyPr vert="horz" wrap="square" lIns="70272" tIns="35136" rIns="70272" bIns="35136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Textfeld 12">
              <a:extLst>
                <a:ext uri="{FF2B5EF4-FFF2-40B4-BE49-F238E27FC236}">
                  <a16:creationId xmlns:a16="http://schemas.microsoft.com/office/drawing/2014/main" id="{F92A6021-17D3-8845-8635-59BCE95DDE85}"/>
                </a:ext>
              </a:extLst>
            </p:cNvPr>
            <p:cNvSpPr txBox="1"/>
            <p:nvPr/>
          </p:nvSpPr>
          <p:spPr>
            <a:xfrm>
              <a:off x="7498325" y="4673358"/>
              <a:ext cx="1398072" cy="240235"/>
            </a:xfrm>
            <a:prstGeom prst="rect">
              <a:avLst/>
            </a:prstGeom>
          </p:spPr>
          <p:txBody>
            <a:bodyPr vert="horz" wrap="square" lIns="70272" tIns="35136" rIns="70272" bIns="35136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feld 14">
              <a:extLst>
                <a:ext uri="{FF2B5EF4-FFF2-40B4-BE49-F238E27FC236}">
                  <a16:creationId xmlns:a16="http://schemas.microsoft.com/office/drawing/2014/main" id="{AF3EAD57-9C61-5145-8EEA-14DFDF54A325}"/>
                </a:ext>
              </a:extLst>
            </p:cNvPr>
            <p:cNvSpPr txBox="1"/>
            <p:nvPr/>
          </p:nvSpPr>
          <p:spPr>
            <a:xfrm>
              <a:off x="2570631" y="1399283"/>
              <a:ext cx="1319013" cy="210771"/>
            </a:xfrm>
            <a:prstGeom prst="rect">
              <a:avLst/>
            </a:prstGeom>
          </p:spPr>
          <p:txBody>
            <a:bodyPr vert="horz" wrap="square" lIns="0" tIns="41093" rIns="82185" bIns="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UNILAC</a:t>
              </a:r>
            </a:p>
          </p:txBody>
        </p:sp>
        <p:sp>
          <p:nvSpPr>
            <p:cNvPr id="24" name="Line 19">
              <a:extLst>
                <a:ext uri="{FF2B5EF4-FFF2-40B4-BE49-F238E27FC236}">
                  <a16:creationId xmlns:a16="http://schemas.microsoft.com/office/drawing/2014/main" id="{D9B6566B-620F-AB45-BEBA-6FEABDB3FB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3792" y="1678183"/>
              <a:ext cx="9423" cy="7428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4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Textfeld 16">
              <a:extLst>
                <a:ext uri="{FF2B5EF4-FFF2-40B4-BE49-F238E27FC236}">
                  <a16:creationId xmlns:a16="http://schemas.microsoft.com/office/drawing/2014/main" id="{84C1FC79-2D99-C649-A0E9-F9D8A54080DA}"/>
                </a:ext>
              </a:extLst>
            </p:cNvPr>
            <p:cNvSpPr txBox="1"/>
            <p:nvPr/>
          </p:nvSpPr>
          <p:spPr>
            <a:xfrm rot="899126">
              <a:off x="1040908" y="3199380"/>
              <a:ext cx="763643" cy="283727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100 m</a:t>
              </a:r>
            </a:p>
          </p:txBody>
        </p:sp>
        <p:sp>
          <p:nvSpPr>
            <p:cNvPr id="26" name="Textfeld 17">
              <a:extLst>
                <a:ext uri="{FF2B5EF4-FFF2-40B4-BE49-F238E27FC236}">
                  <a16:creationId xmlns:a16="http://schemas.microsoft.com/office/drawing/2014/main" id="{D19C2DA8-C3A3-544E-B1A4-28E865CA667D}"/>
                </a:ext>
              </a:extLst>
            </p:cNvPr>
            <p:cNvSpPr txBox="1"/>
            <p:nvPr/>
          </p:nvSpPr>
          <p:spPr>
            <a:xfrm>
              <a:off x="3948124" y="3272114"/>
              <a:ext cx="569111" cy="252266"/>
            </a:xfrm>
            <a:prstGeom prst="rect">
              <a:avLst/>
            </a:prstGeom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HESR</a:t>
              </a:r>
            </a:p>
          </p:txBody>
        </p:sp>
        <p:sp>
          <p:nvSpPr>
            <p:cNvPr id="27" name="Textfeld 18">
              <a:extLst>
                <a:ext uri="{FF2B5EF4-FFF2-40B4-BE49-F238E27FC236}">
                  <a16:creationId xmlns:a16="http://schemas.microsoft.com/office/drawing/2014/main" id="{9BB5080E-3EEF-1E45-97DA-AB3664EADD64}"/>
                </a:ext>
              </a:extLst>
            </p:cNvPr>
            <p:cNvSpPr txBox="1"/>
            <p:nvPr/>
          </p:nvSpPr>
          <p:spPr>
            <a:xfrm>
              <a:off x="3982484" y="4528879"/>
              <a:ext cx="446720" cy="252266"/>
            </a:xfrm>
            <a:prstGeom prst="rect">
              <a:avLst/>
            </a:prstGeom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</a:t>
              </a:r>
            </a:p>
          </p:txBody>
        </p:sp>
        <p:sp>
          <p:nvSpPr>
            <p:cNvPr id="28" name="Textfeld 20">
              <a:extLst>
                <a:ext uri="{FF2B5EF4-FFF2-40B4-BE49-F238E27FC236}">
                  <a16:creationId xmlns:a16="http://schemas.microsoft.com/office/drawing/2014/main" id="{06235D61-7372-4D4A-AB3A-AF4620C76E37}"/>
                </a:ext>
              </a:extLst>
            </p:cNvPr>
            <p:cNvSpPr txBox="1"/>
            <p:nvPr/>
          </p:nvSpPr>
          <p:spPr>
            <a:xfrm>
              <a:off x="3131409" y="2754437"/>
              <a:ext cx="502975" cy="252266"/>
            </a:xfrm>
            <a:prstGeom prst="rect">
              <a:avLst/>
            </a:prstGeom>
            <a:solidFill>
              <a:schemeClr val="bg1">
                <a:lumMod val="95000"/>
                <a:alpha val="37000"/>
              </a:schemeClr>
            </a:solidFill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ESR</a:t>
              </a:r>
            </a:p>
          </p:txBody>
        </p:sp>
        <p:sp>
          <p:nvSpPr>
            <p:cNvPr id="29" name="Textfeld 21">
              <a:extLst>
                <a:ext uri="{FF2B5EF4-FFF2-40B4-BE49-F238E27FC236}">
                  <a16:creationId xmlns:a16="http://schemas.microsoft.com/office/drawing/2014/main" id="{1429AF65-35D3-3849-AFE8-4F7AD62A8001}"/>
                </a:ext>
              </a:extLst>
            </p:cNvPr>
            <p:cNvSpPr txBox="1"/>
            <p:nvPr/>
          </p:nvSpPr>
          <p:spPr>
            <a:xfrm>
              <a:off x="2520689" y="3337091"/>
              <a:ext cx="912934" cy="252266"/>
            </a:xfrm>
            <a:prstGeom prst="rect">
              <a:avLst/>
            </a:prstGeom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CRYRING</a:t>
              </a:r>
            </a:p>
          </p:txBody>
        </p:sp>
        <p:sp>
          <p:nvSpPr>
            <p:cNvPr id="30" name="Textfeld 22">
              <a:extLst>
                <a:ext uri="{FF2B5EF4-FFF2-40B4-BE49-F238E27FC236}">
                  <a16:creationId xmlns:a16="http://schemas.microsoft.com/office/drawing/2014/main" id="{ACC0C342-DB1B-0E45-8F43-E332E8597EA4}"/>
                </a:ext>
              </a:extLst>
            </p:cNvPr>
            <p:cNvSpPr txBox="1"/>
            <p:nvPr/>
          </p:nvSpPr>
          <p:spPr>
            <a:xfrm rot="18884253">
              <a:off x="3560597" y="2364093"/>
              <a:ext cx="502975" cy="252266"/>
            </a:xfrm>
            <a:prstGeom prst="rect">
              <a:avLst/>
            </a:prstGeom>
            <a:solidFill>
              <a:schemeClr val="bg1">
                <a:lumMod val="95000"/>
                <a:alpha val="37000"/>
              </a:schemeClr>
            </a:solidFill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FRS</a:t>
              </a:r>
            </a:p>
          </p:txBody>
        </p:sp>
        <p:sp>
          <p:nvSpPr>
            <p:cNvPr id="31" name="Textfeld 23">
              <a:extLst>
                <a:ext uri="{FF2B5EF4-FFF2-40B4-BE49-F238E27FC236}">
                  <a16:creationId xmlns:a16="http://schemas.microsoft.com/office/drawing/2014/main" id="{3E7AA5C1-650A-8E4D-8B9D-2CB03601E0F6}"/>
                </a:ext>
              </a:extLst>
            </p:cNvPr>
            <p:cNvSpPr txBox="1"/>
            <p:nvPr/>
          </p:nvSpPr>
          <p:spPr>
            <a:xfrm>
              <a:off x="3033142" y="2276872"/>
              <a:ext cx="746770" cy="252266"/>
            </a:xfrm>
            <a:prstGeom prst="rect">
              <a:avLst/>
            </a:prstGeom>
            <a:solidFill>
              <a:schemeClr val="bg1">
                <a:lumMod val="85000"/>
                <a:alpha val="52000"/>
              </a:schemeClr>
            </a:solidFill>
          </p:spPr>
          <p:txBody>
            <a:bodyPr vert="horz" wrap="square" lIns="82185" tIns="41093" rIns="82185" bIns="41093" rtlCol="0" anchor="t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HITRAP</a:t>
              </a:r>
            </a:p>
          </p:txBody>
        </p:sp>
        <p:sp>
          <p:nvSpPr>
            <p:cNvPr id="32" name="Ellipse 24">
              <a:extLst>
                <a:ext uri="{FF2B5EF4-FFF2-40B4-BE49-F238E27FC236}">
                  <a16:creationId xmlns:a16="http://schemas.microsoft.com/office/drawing/2014/main" id="{A44EA9D6-5D5B-3E4E-A736-32802EFF3C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9383" y="2470371"/>
              <a:ext cx="99881" cy="1069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3" name="Title 7">
            <a:extLst>
              <a:ext uri="{FF2B5EF4-FFF2-40B4-BE49-F238E27FC236}">
                <a16:creationId xmlns:a16="http://schemas.microsoft.com/office/drawing/2014/main" id="{003ADD30-E8A2-46F4-8577-89BF0C202641}"/>
              </a:ext>
            </a:extLst>
          </p:cNvPr>
          <p:cNvSpPr txBox="1">
            <a:spLocks/>
          </p:cNvSpPr>
          <p:nvPr/>
        </p:nvSpPr>
        <p:spPr>
          <a:xfrm>
            <a:off x="1533801" y="-99392"/>
            <a:ext cx="6934075" cy="5821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GSI and FAIR – The Facility</a:t>
            </a:r>
          </a:p>
        </p:txBody>
      </p:sp>
      <p:sp>
        <p:nvSpPr>
          <p:cNvPr id="60" name="Title 7">
            <a:extLst>
              <a:ext uri="{FF2B5EF4-FFF2-40B4-BE49-F238E27FC236}">
                <a16:creationId xmlns:a16="http://schemas.microsoft.com/office/drawing/2014/main" id="{A6599F3D-22FA-442B-86E0-4279B7889D91}"/>
              </a:ext>
            </a:extLst>
          </p:cNvPr>
          <p:cNvSpPr txBox="1">
            <a:spLocks/>
          </p:cNvSpPr>
          <p:nvPr/>
        </p:nvSpPr>
        <p:spPr>
          <a:xfrm>
            <a:off x="8972404" y="2924944"/>
            <a:ext cx="1561673" cy="118152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FAIR,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under construction</a:t>
            </a:r>
          </a:p>
        </p:txBody>
      </p:sp>
      <p:sp>
        <p:nvSpPr>
          <p:cNvPr id="62" name="Oval 9">
            <a:extLst>
              <a:ext uri="{FF2B5EF4-FFF2-40B4-BE49-F238E27FC236}">
                <a16:creationId xmlns:a16="http://schemas.microsoft.com/office/drawing/2014/main" id="{F10CA0F6-A070-461E-A057-CAA1FDFD2BFD}"/>
              </a:ext>
            </a:extLst>
          </p:cNvPr>
          <p:cNvSpPr/>
          <p:nvPr/>
        </p:nvSpPr>
        <p:spPr>
          <a:xfrm rot="18974624">
            <a:off x="4591441" y="1726457"/>
            <a:ext cx="6430648" cy="4579194"/>
          </a:xfrm>
          <a:prstGeom prst="ellipse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3">
            <a:extLst>
              <a:ext uri="{FF2B5EF4-FFF2-40B4-BE49-F238E27FC236}">
                <a16:creationId xmlns:a16="http://schemas.microsoft.com/office/drawing/2014/main" id="{070F4982-8E18-4C57-9956-834F3CA95553}"/>
              </a:ext>
            </a:extLst>
          </p:cNvPr>
          <p:cNvSpPr/>
          <p:nvPr/>
        </p:nvSpPr>
        <p:spPr>
          <a:xfrm rot="17624253">
            <a:off x="2174207" y="350992"/>
            <a:ext cx="3722944" cy="4437561"/>
          </a:xfrm>
          <a:prstGeom prst="ellipse">
            <a:avLst/>
          </a:prstGeom>
          <a:noFill/>
          <a:ln w="53975">
            <a:solidFill>
              <a:srgbClr val="0076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Title 7">
            <a:extLst>
              <a:ext uri="{FF2B5EF4-FFF2-40B4-BE49-F238E27FC236}">
                <a16:creationId xmlns:a16="http://schemas.microsoft.com/office/drawing/2014/main" id="{5CA15E76-9F6F-4C7B-BDBC-928E1EC128CF}"/>
              </a:ext>
            </a:extLst>
          </p:cNvPr>
          <p:cNvSpPr txBox="1">
            <a:spLocks/>
          </p:cNvSpPr>
          <p:nvPr/>
        </p:nvSpPr>
        <p:spPr>
          <a:xfrm>
            <a:off x="2491683" y="1340768"/>
            <a:ext cx="3023426" cy="474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GSI,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existing (upgraded to integrate with FAIR)</a:t>
            </a:r>
          </a:p>
        </p:txBody>
      </p:sp>
      <p:sp>
        <p:nvSpPr>
          <p:cNvPr id="66" name="Textfeld 3">
            <a:extLst>
              <a:ext uri="{FF2B5EF4-FFF2-40B4-BE49-F238E27FC236}">
                <a16:creationId xmlns:a16="http://schemas.microsoft.com/office/drawing/2014/main" id="{ACEEB589-1EC4-44AF-BB97-C22323C79460}"/>
              </a:ext>
            </a:extLst>
          </p:cNvPr>
          <p:cNvSpPr txBox="1"/>
          <p:nvPr/>
        </p:nvSpPr>
        <p:spPr>
          <a:xfrm>
            <a:off x="1559496" y="5373217"/>
            <a:ext cx="3414222" cy="120032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FAIR key features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intensity for wide range of ions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storage rings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64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antiproton beams</a:t>
            </a:r>
          </a:p>
        </p:txBody>
      </p:sp>
      <p:sp>
        <p:nvSpPr>
          <p:cNvPr id="67" name="Textfeld 3">
            <a:extLst>
              <a:ext uri="{FF2B5EF4-FFF2-40B4-BE49-F238E27FC236}">
                <a16:creationId xmlns:a16="http://schemas.microsoft.com/office/drawing/2014/main" id="{93393D26-715A-4099-A595-6BD32E6F7762}"/>
              </a:ext>
            </a:extLst>
          </p:cNvPr>
          <p:cNvSpPr txBox="1"/>
          <p:nvPr/>
        </p:nvSpPr>
        <p:spPr>
          <a:xfrm>
            <a:off x="5732043" y="5805265"/>
            <a:ext cx="2761398" cy="646331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ESR, CRYRING, &amp; HITRAP are part of the FAIR MSV</a:t>
            </a:r>
          </a:p>
        </p:txBody>
      </p:sp>
      <p:sp>
        <p:nvSpPr>
          <p:cNvPr id="2" name="Foliennummernplatzhalter 6">
            <a:extLst>
              <a:ext uri="{FF2B5EF4-FFF2-40B4-BE49-F238E27FC236}">
                <a16:creationId xmlns:a16="http://schemas.microsoft.com/office/drawing/2014/main" id="{C824EE73-46F1-A2F4-AEE3-9439409700C5}"/>
              </a:ext>
            </a:extLst>
          </p:cNvPr>
          <p:cNvSpPr txBox="1">
            <a:spLocks/>
          </p:cNvSpPr>
          <p:nvPr/>
        </p:nvSpPr>
        <p:spPr>
          <a:xfrm>
            <a:off x="1486428" y="6632137"/>
            <a:ext cx="2057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7D314-ADB3-4224-BAA8-FD8F1154CE84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5066DC4-C428-46F5-A2D4-22E7CF8F3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249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/>
          <p:cNvGrpSpPr/>
          <p:nvPr/>
        </p:nvGrpSpPr>
        <p:grpSpPr>
          <a:xfrm>
            <a:off x="1869094" y="1259679"/>
            <a:ext cx="9304523" cy="5272298"/>
            <a:chOff x="393159" y="826170"/>
            <a:chExt cx="10876276" cy="6162914"/>
          </a:xfrm>
        </p:grpSpPr>
        <p:pic>
          <p:nvPicPr>
            <p:cNvPr id="7" name="Picture 3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626656">
              <a:off x="393159" y="1173889"/>
              <a:ext cx="9306640" cy="4728087"/>
            </a:xfrm>
            <a:prstGeom prst="rect">
              <a:avLst/>
            </a:prstGeom>
          </p:spPr>
        </p:pic>
        <p:sp>
          <p:nvSpPr>
            <p:cNvPr id="11" name="Rechteck 10"/>
            <p:cNvSpPr/>
            <p:nvPr/>
          </p:nvSpPr>
          <p:spPr bwMode="auto">
            <a:xfrm>
              <a:off x="4249341" y="2034259"/>
              <a:ext cx="2304256" cy="592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marL="0" marR="0" lvl="0" indent="0" algn="ctr" defTabSz="457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2" name="Rechteck 11"/>
            <p:cNvSpPr/>
            <p:nvPr/>
          </p:nvSpPr>
          <p:spPr bwMode="auto">
            <a:xfrm>
              <a:off x="3904159" y="1402234"/>
              <a:ext cx="2649438" cy="63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marL="0" marR="0" lvl="0" indent="0" algn="ctr" defTabSz="457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4264199" y="826170"/>
              <a:ext cx="2289398" cy="63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marL="0" marR="0" lvl="0" indent="0" algn="ctr" defTabSz="457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 rot="19680612">
              <a:off x="1699553" y="4726540"/>
              <a:ext cx="2629440" cy="22625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marL="0" marR="0" lvl="0" indent="0" algn="ctr" defTabSz="457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5" name="Rechteck 14"/>
            <p:cNvSpPr/>
            <p:nvPr/>
          </p:nvSpPr>
          <p:spPr bwMode="auto">
            <a:xfrm rot="19680612">
              <a:off x="8639995" y="2686203"/>
              <a:ext cx="2629440" cy="488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tlCol="0" anchor="ctr"/>
            <a:lstStyle/>
            <a:p>
              <a:pPr marL="0" marR="0" lvl="0" indent="0" algn="ctr" defTabSz="457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24" name="Textfeld 23"/>
          <p:cNvSpPr txBox="1"/>
          <p:nvPr/>
        </p:nvSpPr>
        <p:spPr>
          <a:xfrm>
            <a:off x="615090" y="2708027"/>
            <a:ext cx="15023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One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of</a:t>
            </a:r>
            <a:b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worlds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most</a:t>
            </a:r>
            <a:b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powerful</a:t>
            </a:r>
          </a:p>
          <a:p>
            <a:pPr marL="0" marR="0" lvl="0" indent="0" algn="l" defTabSz="457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separators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57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for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exotic</a:t>
            </a:r>
            <a: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br>
              <a:rPr kumimoji="0" lang="de-DE" sz="2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de-DE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cs typeface="Arial"/>
              </a:rPr>
              <a:t>nuclei</a:t>
            </a:r>
            <a:endParaRPr kumimoji="0" lang="de-DE" sz="2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13562" y="222900"/>
            <a:ext cx="3511312" cy="1044875"/>
          </a:xfrm>
        </p:spPr>
        <p:txBody>
          <a:bodyPr>
            <a:normAutofit fontScale="90000"/>
          </a:bodyPr>
          <a:lstStyle/>
          <a:p>
            <a:r>
              <a:rPr lang="de-DE" dirty="0"/>
              <a:t>Super-FRS (@SIS18/SIS100)</a:t>
            </a:r>
            <a:br>
              <a:rPr lang="de-DE" dirty="0"/>
            </a:br>
            <a:r>
              <a:rPr lang="de-DE" dirty="0" err="1"/>
              <a:t>workhorse</a:t>
            </a:r>
            <a:r>
              <a:rPr lang="de-DE" dirty="0"/>
              <a:t> </a:t>
            </a:r>
            <a:r>
              <a:rPr lang="de-DE" dirty="0" err="1"/>
              <a:t>for</a:t>
            </a:r>
            <a:br>
              <a:rPr lang="de-DE" dirty="0"/>
            </a:br>
            <a:r>
              <a:rPr lang="de-DE" sz="800" dirty="0"/>
              <a:t> 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NUSTAR 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        </a:t>
            </a:r>
            <a:b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	   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205BD46-C1C2-4FD2-8089-9D24077F9D34}"/>
              </a:ext>
            </a:extLst>
          </p:cNvPr>
          <p:cNvGrpSpPr/>
          <p:nvPr/>
        </p:nvGrpSpPr>
        <p:grpSpPr>
          <a:xfrm>
            <a:off x="3579790" y="3866838"/>
            <a:ext cx="3246537" cy="2725001"/>
            <a:chOff x="5999588" y="4133836"/>
            <a:chExt cx="3246537" cy="2725001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C10E219A-06A6-4875-837C-101F28CA8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588" y="4449339"/>
              <a:ext cx="3201075" cy="2409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EDEB4E4B-BFA8-4AC5-8898-397E09508FFF}"/>
                </a:ext>
              </a:extLst>
            </p:cNvPr>
            <p:cNvSpPr txBox="1"/>
            <p:nvPr/>
          </p:nvSpPr>
          <p:spPr>
            <a:xfrm>
              <a:off x="8375374" y="4133836"/>
              <a:ext cx="870751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285750" marR="0" lvl="0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Symbol" panose="05050102010706020507" pitchFamily="18" charset="2"/>
                <a:buChar char="L"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L </a:t>
              </a:r>
              <a:r>
                <a:rPr kumimoji="0" lang="de-DE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prod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ymbol" panose="05050102010706020507" pitchFamily="18" charset="2"/>
                  <a:cs typeface="Arial"/>
                </a:rPr>
                <a:t>D </a:t>
              </a: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exc.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E* </a:t>
              </a:r>
              <a:r>
                <a:rPr kumimoji="0" lang="de-DE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13 </a:t>
              </a:r>
              <a:r>
                <a:rPr kumimoji="0" lang="de-DE" sz="1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</a:rPr>
                <a:t>MeV</a:t>
              </a:r>
              <a:endPara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D5E00F6D-35B6-488A-89E7-8E5820D61297}"/>
              </a:ext>
            </a:extLst>
          </p:cNvPr>
          <p:cNvSpPr txBox="1"/>
          <p:nvPr/>
        </p:nvSpPr>
        <p:spPr>
          <a:xfrm>
            <a:off x="8178926" y="4824019"/>
            <a:ext cx="4023602" cy="178510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Large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acceptance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High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rigidity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,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minimized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losses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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Thick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production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</a:rPr>
              <a:t>targets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Most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effective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use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of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 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</a:b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primary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 beam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for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cs typeface="Arial"/>
                <a:sym typeface="Wingdings" panose="05000000000000000000" pitchFamily="2" charset="2"/>
              </a:rPr>
              <a:t>experiments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Arial"/>
              <a:sym typeface="Wingdings" panose="05000000000000000000" pitchFamily="2" charset="2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06B66DFB-61E7-4E4C-A5E7-A22D626B6EEE}"/>
              </a:ext>
            </a:extLst>
          </p:cNvPr>
          <p:cNvSpPr/>
          <p:nvPr/>
        </p:nvSpPr>
        <p:spPr>
          <a:xfrm>
            <a:off x="3532691" y="2316796"/>
            <a:ext cx="277102" cy="98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4330B319-700C-4D23-A9A1-940769270C10}"/>
              </a:ext>
            </a:extLst>
          </p:cNvPr>
          <p:cNvSpPr txBox="1"/>
          <p:nvPr/>
        </p:nvSpPr>
        <p:spPr>
          <a:xfrm>
            <a:off x="1736040" y="4306958"/>
            <a:ext cx="76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Target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E55ED36-049E-44BB-A8AB-74300BB3AF39}"/>
              </a:ext>
            </a:extLst>
          </p:cNvPr>
          <p:cNvSpPr txBox="1"/>
          <p:nvPr/>
        </p:nvSpPr>
        <p:spPr>
          <a:xfrm>
            <a:off x="9149867" y="4143526"/>
            <a:ext cx="1421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Ring Branch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1032B63-0EB9-4861-ADD2-3FB8BDC7D7E6}"/>
              </a:ext>
            </a:extLst>
          </p:cNvPr>
          <p:cNvSpPr txBox="1"/>
          <p:nvPr/>
        </p:nvSpPr>
        <p:spPr>
          <a:xfrm>
            <a:off x="9109821" y="3251707"/>
            <a:ext cx="221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High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energy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 Branch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6074BFB-25A9-419C-B103-C271E87D50F6}"/>
              </a:ext>
            </a:extLst>
          </p:cNvPr>
          <p:cNvSpPr txBox="1"/>
          <p:nvPr/>
        </p:nvSpPr>
        <p:spPr>
          <a:xfrm>
            <a:off x="307129" y="5807964"/>
            <a:ext cx="28814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Technical Design Report: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H. </a:t>
            </a:r>
            <a:r>
              <a:rPr kumimoji="0" lang="de-D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Geissel</a:t>
            </a: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, M. Winkler, H. Weick,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t>et al. (2009)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143665F7-30EA-489D-896F-53209B11E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167" y="407661"/>
            <a:ext cx="2884324" cy="2354358"/>
          </a:xfrm>
          <a:prstGeom prst="rect">
            <a:avLst/>
          </a:prstGeom>
        </p:spPr>
      </p:pic>
      <p:sp>
        <p:nvSpPr>
          <p:cNvPr id="21" name="Rechteck 20">
            <a:extLst>
              <a:ext uri="{FF2B5EF4-FFF2-40B4-BE49-F238E27FC236}">
                <a16:creationId xmlns:a16="http://schemas.microsoft.com/office/drawing/2014/main" id="{7A191597-4BA8-4179-8E8C-4A3652B6DDF0}"/>
              </a:ext>
            </a:extLst>
          </p:cNvPr>
          <p:cNvSpPr/>
          <p:nvPr/>
        </p:nvSpPr>
        <p:spPr>
          <a:xfrm>
            <a:off x="6574485" y="3739991"/>
            <a:ext cx="2200176" cy="803645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21B62993-3AEA-4F61-8036-AA3C78C50457}"/>
              </a:ext>
            </a:extLst>
          </p:cNvPr>
          <p:cNvSpPr/>
          <p:nvPr/>
        </p:nvSpPr>
        <p:spPr>
          <a:xfrm rot="18884345">
            <a:off x="6957082" y="1752378"/>
            <a:ext cx="2640723" cy="803645"/>
          </a:xfrm>
          <a:prstGeom prst="rect">
            <a:avLst/>
          </a:prstGeom>
          <a:solidFill>
            <a:srgbClr val="FFFFFF">
              <a:alpha val="47059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44B7F07-0EFC-4751-BA85-5687CB2C3214}"/>
              </a:ext>
            </a:extLst>
          </p:cNvPr>
          <p:cNvSpPr txBox="1"/>
          <p:nvPr/>
        </p:nvSpPr>
        <p:spPr>
          <a:xfrm>
            <a:off x="9107239" y="1083349"/>
            <a:ext cx="18178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Low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energy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Branch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with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cs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Energy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buncher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31" name="Fußzeilenplatzhalter 5">
            <a:extLst>
              <a:ext uri="{FF2B5EF4-FFF2-40B4-BE49-F238E27FC236}">
                <a16:creationId xmlns:a16="http://schemas.microsoft.com/office/drawing/2014/main" id="{5E2FD463-2459-4F0F-BB52-EF09254919A9}"/>
              </a:ext>
            </a:extLst>
          </p:cNvPr>
          <p:cNvSpPr txBox="1">
            <a:spLocks/>
          </p:cNvSpPr>
          <p:nvPr/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>
                <a:solidFill>
                  <a:prstClr val="black"/>
                </a:solidFill>
                <a:latin typeface="Arial"/>
              </a:rPr>
              <a:t>H. Simon – Halo Week ‘24 </a:t>
            </a:r>
            <a:endParaRPr lang="de-DE" sz="10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63875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3" y="281423"/>
            <a:ext cx="9140729" cy="1061985"/>
          </a:xfrm>
        </p:spPr>
        <p:txBody>
          <a:bodyPr vert="horz" lIns="180000" tIns="45720" rIns="91440" bIns="45720" rtlCol="0" anchor="ctr" anchorCtr="0">
            <a:normAutofit/>
          </a:bodyPr>
          <a:lstStyle/>
          <a:p>
            <a:r>
              <a:rPr lang="en-US" dirty="0">
                <a:latin typeface="Trebuchet MS" pitchFamily="34" charset="0"/>
              </a:rPr>
              <a:t> 𝛬 </a:t>
            </a:r>
            <a:r>
              <a:rPr lang="en-US" dirty="0" err="1">
                <a:latin typeface="Trebuchet MS" pitchFamily="34" charset="0"/>
              </a:rPr>
              <a:t>hypernuclei</a:t>
            </a:r>
            <a:r>
              <a:rPr lang="en-US" dirty="0">
                <a:latin typeface="Trebuchet MS" pitchFamily="34" charset="0"/>
              </a:rPr>
              <a:t> @ R3B</a:t>
            </a:r>
            <a:endParaRPr lang="en-US" dirty="0"/>
          </a:p>
        </p:txBody>
      </p:sp>
      <p:sp>
        <p:nvSpPr>
          <p:cNvPr id="12" name="Fußzeilenplatzhalter 3">
            <a:extLst>
              <a:ext uri="{FF2B5EF4-FFF2-40B4-BE49-F238E27FC236}">
                <a16:creationId xmlns:a16="http://schemas.microsoft.com/office/drawing/2014/main" id="{020AEEDC-A8EB-4A83-B704-BFDDF44B8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sp>
        <p:nvSpPr>
          <p:cNvPr id="24" name="Inhaltsplatzhalter 1"/>
          <p:cNvSpPr txBox="1">
            <a:spLocks/>
          </p:cNvSpPr>
          <p:nvPr/>
        </p:nvSpPr>
        <p:spPr bwMode="auto">
          <a:xfrm>
            <a:off x="927739" y="1672992"/>
            <a:ext cx="8424936" cy="490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85725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Font typeface="Wingdings" charset="0"/>
              <a:defRPr sz="2400">
                <a:solidFill>
                  <a:srgbClr val="00599D"/>
                </a:solidFill>
                <a:latin typeface="+mn-lt"/>
                <a:ea typeface="ＭＳ Ｐゴシック" charset="0"/>
                <a:cs typeface="+mn-cs"/>
              </a:defRPr>
            </a:lvl1pPr>
            <a:lvl2pPr marL="4191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140000"/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514350" indent="40005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714375" indent="-20638" algn="l" rtl="0" eaLnBrk="0" fontAlgn="base" hangingPunct="0">
              <a:spcBef>
                <a:spcPct val="20000"/>
              </a:spcBef>
              <a:spcAft>
                <a:spcPct val="0"/>
              </a:spcAft>
              <a:defRPr sz="1600" i="1">
                <a:solidFill>
                  <a:srgbClr val="990000"/>
                </a:solidFill>
                <a:latin typeface="+mn-lt"/>
                <a:ea typeface="ＭＳ Ｐゴシック" charset="0"/>
              </a:defRPr>
            </a:lvl4pPr>
            <a:lvl5pPr marL="2143125" indent="-1247775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  <a:ea typeface="ＭＳ Ｐゴシック" charset="0"/>
              </a:defRPr>
            </a:lvl5pPr>
            <a:lvl6pPr marL="26003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6pPr>
            <a:lvl7pPr marL="30575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7pPr>
            <a:lvl8pPr marL="35147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8pPr>
            <a:lvl9pPr marL="3971925" indent="-1247775" algn="l" rtl="0" fontAlgn="base">
              <a:spcBef>
                <a:spcPct val="20000"/>
              </a:spcBef>
              <a:spcAft>
                <a:spcPct val="0"/>
              </a:spcAft>
              <a:defRPr sz="1600">
                <a:solidFill>
                  <a:srgbClr val="0066CC"/>
                </a:solidFill>
                <a:latin typeface="+mn-lt"/>
              </a:defRPr>
            </a:lvl9pPr>
          </a:lstStyle>
          <a:p>
            <a:pPr>
              <a:defRPr b="0"/>
            </a:pPr>
            <a:r>
              <a:rPr lang="en-US" sz="1600" b="1" dirty="0">
                <a:solidFill>
                  <a:srgbClr val="323399"/>
                </a:solidFill>
                <a:latin typeface="Trebuchet MS" pitchFamily="34" charset="0"/>
              </a:rPr>
              <a:t>Study of </a:t>
            </a:r>
            <a:r>
              <a:rPr lang="en-US" sz="1600" b="1" dirty="0" err="1">
                <a:solidFill>
                  <a:srgbClr val="323399"/>
                </a:solidFill>
                <a:latin typeface="Trebuchet MS" pitchFamily="34" charset="0"/>
              </a:rPr>
              <a:t>Hyperhalos</a:t>
            </a:r>
            <a:r>
              <a:rPr lang="en-US" sz="1600" b="1" dirty="0">
                <a:solidFill>
                  <a:srgbClr val="323399"/>
                </a:solidFill>
                <a:latin typeface="Trebuchet MS" pitchFamily="34" charset="0"/>
              </a:rPr>
              <a:t>,</a:t>
            </a:r>
            <a:r>
              <a:rPr lang="en-US" sz="1600" dirty="0">
                <a:solidFill>
                  <a:srgbClr val="323399"/>
                </a:solidFill>
                <a:latin typeface="Trebuchet MS" pitchFamily="34" charset="0"/>
              </a:rPr>
              <a:t> determination of binding energies and lifetimes</a:t>
            </a:r>
          </a:p>
          <a:p>
            <a:pPr>
              <a:defRPr b="0"/>
            </a:pPr>
            <a:r>
              <a:rPr lang="en-US" sz="1600" dirty="0">
                <a:latin typeface="Trebuchet MS" pitchFamily="34" charset="0"/>
              </a:rPr>
              <a:t>Program at R3B based on a new high-resolution pion tracker (TPC) , HYDRA, inside GLAD</a:t>
            </a:r>
          </a:p>
          <a:p>
            <a:endParaRPr lang="en-US" sz="1600" kern="0" dirty="0">
              <a:sym typeface="Wingdings" panose="05000000000000000000" pitchFamily="2" charset="2"/>
            </a:endParaRPr>
          </a:p>
          <a:p>
            <a:endParaRPr lang="en-US" sz="1600" kern="0" dirty="0">
              <a:sym typeface="Wingdings" panose="05000000000000000000" pitchFamily="2" charset="2"/>
            </a:endParaRPr>
          </a:p>
          <a:p>
            <a:endParaRPr lang="en-US" sz="1600" kern="0" dirty="0">
              <a:sym typeface="Wingdings" panose="05000000000000000000" pitchFamily="2" charset="2"/>
            </a:endParaRPr>
          </a:p>
          <a:p>
            <a:endParaRPr lang="en-US" sz="1600" kern="0" dirty="0">
              <a:sym typeface="Wingdings" panose="05000000000000000000" pitchFamily="2" charset="2"/>
            </a:endParaRPr>
          </a:p>
        </p:txBody>
      </p:sp>
      <p:pic>
        <p:nvPicPr>
          <p:cNvPr id="45" name="HYDRA_50events.png" descr="HYDRA_50event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60" y="2946832"/>
            <a:ext cx="4727085" cy="1933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Screen Shot 2020-08-16 at 16.37.53.png" descr="Screen Shot 2020-08-16 at 16.37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2852936"/>
            <a:ext cx="4936674" cy="319264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AE175A3-A8A5-4B26-917F-F225EB91C59B}"/>
              </a:ext>
            </a:extLst>
          </p:cNvPr>
          <p:cNvSpPr txBox="1"/>
          <p:nvPr/>
        </p:nvSpPr>
        <p:spPr>
          <a:xfrm>
            <a:off x="978422" y="5645474"/>
            <a:ext cx="425394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000" dirty="0">
                <a:solidFill>
                  <a:schemeClr val="tx2"/>
                </a:solidFill>
                <a:sym typeface="Wingdings" panose="05000000000000000000" pitchFamily="2" charset="2"/>
              </a:rPr>
              <a:t> Halo </a:t>
            </a:r>
            <a:r>
              <a:rPr lang="de-DE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properties</a:t>
            </a:r>
            <a:r>
              <a:rPr lang="de-DE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can</a:t>
            </a:r>
            <a:r>
              <a:rPr lang="de-DE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be</a:t>
            </a:r>
            <a:r>
              <a:rPr lang="de-DE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chemeClr val="tx2"/>
                </a:solidFill>
                <a:sym typeface="Wingdings" panose="05000000000000000000" pitchFamily="2" charset="2"/>
              </a:rPr>
              <a:t>probed</a:t>
            </a:r>
            <a:r>
              <a:rPr lang="de-DE" sz="20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endParaRPr lang="de-DE" sz="2000" dirty="0">
              <a:solidFill>
                <a:schemeClr val="tx2"/>
              </a:solidFill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4BB8AA3-7E9F-449E-A8E7-935A6928DFD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1103784" y="5881908"/>
            <a:ext cx="951364" cy="5999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5978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23" y="4006448"/>
            <a:ext cx="3043545" cy="253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503" y="1233903"/>
            <a:ext cx="5799073" cy="197441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775520" y="101601"/>
            <a:ext cx="7092974" cy="9270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597025" algn="l"/>
              </a:tabLst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Target area: remote handling in highly radioactive environment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0" y="1302920"/>
            <a:ext cx="2562624" cy="1849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2974" y="3297626"/>
            <a:ext cx="2151814" cy="1389810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10003021" y="2811668"/>
            <a:ext cx="199529" cy="844090"/>
          </a:xfrm>
          <a:prstGeom prst="straightConnector1">
            <a:avLst/>
          </a:prstGeom>
          <a:ln>
            <a:solidFill>
              <a:srgbClr val="FF993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C:\Users\cschloer\Desktop\Neuer Ordner\Medienplatte AS+ KS Zusammenbau.jpg">
            <a:extLst>
              <a:ext uri="{FF2B5EF4-FFF2-40B4-BE49-F238E27FC236}">
                <a16:creationId xmlns:a16="http://schemas.microsoft.com/office/drawing/2014/main" id="{07B70939-E1B3-4F9A-8B73-A462D906C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20906" r="12154" b="9521"/>
          <a:stretch/>
        </p:blipFill>
        <p:spPr bwMode="auto">
          <a:xfrm>
            <a:off x="5405502" y="4510050"/>
            <a:ext cx="677281" cy="3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2">
            <a:extLst>
              <a:ext uri="{FF2B5EF4-FFF2-40B4-BE49-F238E27FC236}">
                <a16:creationId xmlns:a16="http://schemas.microsoft.com/office/drawing/2014/main" id="{CECA657F-B526-4F87-953C-14A5E599BD29}"/>
              </a:ext>
            </a:extLst>
          </p:cNvPr>
          <p:cNvSpPr/>
          <p:nvPr/>
        </p:nvSpPr>
        <p:spPr>
          <a:xfrm>
            <a:off x="5047271" y="6082028"/>
            <a:ext cx="3397895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Remote Handling of  beamline inserts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(X and Y slits) using industrial robots</a:t>
            </a:r>
          </a:p>
        </p:txBody>
      </p:sp>
      <p:pic>
        <p:nvPicPr>
          <p:cNvPr id="25" name="Picture 30">
            <a:extLst>
              <a:ext uri="{FF2B5EF4-FFF2-40B4-BE49-F238E27FC236}">
                <a16:creationId xmlns:a16="http://schemas.microsoft.com/office/drawing/2014/main" id="{E5606232-C2D2-4150-96CA-7E14719D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215" y="4833074"/>
            <a:ext cx="1285246" cy="121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1">
            <a:extLst>
              <a:ext uri="{FF2B5EF4-FFF2-40B4-BE49-F238E27FC236}">
                <a16:creationId xmlns:a16="http://schemas.microsoft.com/office/drawing/2014/main" id="{198D1539-90BF-40D1-87B4-B205B1B19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5" b="17898"/>
          <a:stretch/>
        </p:blipFill>
        <p:spPr bwMode="auto">
          <a:xfrm flipH="1">
            <a:off x="6094820" y="3223033"/>
            <a:ext cx="1136667" cy="150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6">
            <a:extLst>
              <a:ext uri="{FF2B5EF4-FFF2-40B4-BE49-F238E27FC236}">
                <a16:creationId xmlns:a16="http://schemas.microsoft.com/office/drawing/2014/main" id="{2115274A-63A4-41C4-BC76-B2682CF7E91A}"/>
              </a:ext>
            </a:extLst>
          </p:cNvPr>
          <p:cNvSpPr txBox="1"/>
          <p:nvPr/>
        </p:nvSpPr>
        <p:spPr>
          <a:xfrm>
            <a:off x="4932266" y="4815786"/>
            <a:ext cx="1504304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Automatic media board disconnection</a:t>
            </a:r>
          </a:p>
        </p:txBody>
      </p:sp>
      <p:sp>
        <p:nvSpPr>
          <p:cNvPr id="28" name="Freeform 10249">
            <a:extLst>
              <a:ext uri="{FF2B5EF4-FFF2-40B4-BE49-F238E27FC236}">
                <a16:creationId xmlns:a16="http://schemas.microsoft.com/office/drawing/2014/main" id="{A702D2FE-E2FE-4A22-A3A5-4683E7E78DB2}"/>
              </a:ext>
            </a:extLst>
          </p:cNvPr>
          <p:cNvSpPr/>
          <p:nvPr/>
        </p:nvSpPr>
        <p:spPr>
          <a:xfrm>
            <a:off x="5405501" y="5105888"/>
            <a:ext cx="580013" cy="285384"/>
          </a:xfrm>
          <a:custGeom>
            <a:avLst/>
            <a:gdLst>
              <a:gd name="connsiteX0" fmla="*/ 723900 w 723900"/>
              <a:gd name="connsiteY0" fmla="*/ 419100 h 448389"/>
              <a:gd name="connsiteX1" fmla="*/ 666750 w 723900"/>
              <a:gd name="connsiteY1" fmla="*/ 438150 h 448389"/>
              <a:gd name="connsiteX2" fmla="*/ 333375 w 723900"/>
              <a:gd name="connsiteY2" fmla="*/ 438150 h 448389"/>
              <a:gd name="connsiteX3" fmla="*/ 257175 w 723900"/>
              <a:gd name="connsiteY3" fmla="*/ 409575 h 448389"/>
              <a:gd name="connsiteX4" fmla="*/ 180975 w 723900"/>
              <a:gd name="connsiteY4" fmla="*/ 361950 h 448389"/>
              <a:gd name="connsiteX5" fmla="*/ 142875 w 723900"/>
              <a:gd name="connsiteY5" fmla="*/ 342900 h 448389"/>
              <a:gd name="connsiteX6" fmla="*/ 95250 w 723900"/>
              <a:gd name="connsiteY6" fmla="*/ 285750 h 448389"/>
              <a:gd name="connsiteX7" fmla="*/ 38100 w 723900"/>
              <a:gd name="connsiteY7" fmla="*/ 190500 h 448389"/>
              <a:gd name="connsiteX8" fmla="*/ 0 w 723900"/>
              <a:gd name="connsiteY8" fmla="*/ 104775 h 448389"/>
              <a:gd name="connsiteX9" fmla="*/ 0 w 723900"/>
              <a:gd name="connsiteY9" fmla="*/ 0 h 448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3900" h="448389">
                <a:moveTo>
                  <a:pt x="723900" y="419100"/>
                </a:moveTo>
                <a:cubicBezTo>
                  <a:pt x="704850" y="425450"/>
                  <a:pt x="686441" y="434212"/>
                  <a:pt x="666750" y="438150"/>
                </a:cubicBezTo>
                <a:cubicBezTo>
                  <a:pt x="561480" y="459204"/>
                  <a:pt x="429997" y="441866"/>
                  <a:pt x="333375" y="438150"/>
                </a:cubicBezTo>
                <a:cubicBezTo>
                  <a:pt x="227300" y="385112"/>
                  <a:pt x="360925" y="448481"/>
                  <a:pt x="257175" y="409575"/>
                </a:cubicBezTo>
                <a:cubicBezTo>
                  <a:pt x="208907" y="391474"/>
                  <a:pt x="225928" y="390045"/>
                  <a:pt x="180975" y="361950"/>
                </a:cubicBezTo>
                <a:cubicBezTo>
                  <a:pt x="168934" y="354425"/>
                  <a:pt x="155575" y="349250"/>
                  <a:pt x="142875" y="342900"/>
                </a:cubicBezTo>
                <a:cubicBezTo>
                  <a:pt x="74802" y="240790"/>
                  <a:pt x="180813" y="395759"/>
                  <a:pt x="95250" y="285750"/>
                </a:cubicBezTo>
                <a:cubicBezTo>
                  <a:pt x="45064" y="221225"/>
                  <a:pt x="70000" y="246325"/>
                  <a:pt x="38100" y="190500"/>
                </a:cubicBezTo>
                <a:cubicBezTo>
                  <a:pt x="20835" y="160287"/>
                  <a:pt x="0" y="146351"/>
                  <a:pt x="0" y="104775"/>
                </a:cubicBezTo>
                <a:lnTo>
                  <a:pt x="0" y="0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9" name="Elbow Connector 10253">
            <a:extLst>
              <a:ext uri="{FF2B5EF4-FFF2-40B4-BE49-F238E27FC236}">
                <a16:creationId xmlns:a16="http://schemas.microsoft.com/office/drawing/2014/main" id="{A92380A4-5711-49A8-8457-5C37F306D9D4}"/>
              </a:ext>
            </a:extLst>
          </p:cNvPr>
          <p:cNvCxnSpPr>
            <a:stCxn id="26" idx="3"/>
          </p:cNvCxnSpPr>
          <p:nvPr/>
        </p:nvCxnSpPr>
        <p:spPr>
          <a:xfrm rot="10800000" flipV="1">
            <a:off x="5737265" y="3975425"/>
            <a:ext cx="357554" cy="54860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10256">
            <a:extLst>
              <a:ext uri="{FF2B5EF4-FFF2-40B4-BE49-F238E27FC236}">
                <a16:creationId xmlns:a16="http://schemas.microsoft.com/office/drawing/2014/main" id="{C04174EA-DE7C-4F2B-98FE-9FF27006DA70}"/>
              </a:ext>
            </a:extLst>
          </p:cNvPr>
          <p:cNvCxnSpPr>
            <a:cxnSpLocks/>
            <a:stCxn id="25" idx="1"/>
            <a:endCxn id="27" idx="2"/>
          </p:cNvCxnSpPr>
          <p:nvPr/>
        </p:nvCxnSpPr>
        <p:spPr>
          <a:xfrm rot="10800000">
            <a:off x="5684420" y="5215896"/>
            <a:ext cx="434797" cy="22569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Picture 37">
            <a:extLst>
              <a:ext uri="{FF2B5EF4-FFF2-40B4-BE49-F238E27FC236}">
                <a16:creationId xmlns:a16="http://schemas.microsoft.com/office/drawing/2014/main" id="{7009C10B-4162-488F-B084-D4E86E3AA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/>
          <a:stretch/>
        </p:blipFill>
        <p:spPr bwMode="auto">
          <a:xfrm>
            <a:off x="7732823" y="4634565"/>
            <a:ext cx="713484" cy="67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Elbow Connector 10261">
            <a:extLst>
              <a:ext uri="{FF2B5EF4-FFF2-40B4-BE49-F238E27FC236}">
                <a16:creationId xmlns:a16="http://schemas.microsoft.com/office/drawing/2014/main" id="{F279E176-8C92-4E08-8D40-3B1879955575}"/>
              </a:ext>
            </a:extLst>
          </p:cNvPr>
          <p:cNvCxnSpPr>
            <a:stCxn id="31" idx="0"/>
          </p:cNvCxnSpPr>
          <p:nvPr/>
        </p:nvCxnSpPr>
        <p:spPr>
          <a:xfrm rot="16200000" flipV="1">
            <a:off x="6783404" y="3328404"/>
            <a:ext cx="1275350" cy="1336972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20">
            <a:extLst>
              <a:ext uri="{FF2B5EF4-FFF2-40B4-BE49-F238E27FC236}">
                <a16:creationId xmlns:a16="http://schemas.microsoft.com/office/drawing/2014/main" id="{07A05266-A206-4DE9-AB86-F3E5080DB07C}"/>
              </a:ext>
            </a:extLst>
          </p:cNvPr>
          <p:cNvSpPr txBox="1"/>
          <p:nvPr/>
        </p:nvSpPr>
        <p:spPr>
          <a:xfrm>
            <a:off x="7753660" y="5332403"/>
            <a:ext cx="692343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Robot tools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4E1FC6DF-82CA-4D89-A1AF-5BADF37BDB3D}"/>
              </a:ext>
            </a:extLst>
          </p:cNvPr>
          <p:cNvSpPr txBox="1"/>
          <p:nvPr/>
        </p:nvSpPr>
        <p:spPr>
          <a:xfrm>
            <a:off x="1596419" y="3251783"/>
            <a:ext cx="3005951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Shielded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Flask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transport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cell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maintenance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A82ECF8F-591A-4C42-AD3E-ACE3778E747D}"/>
              </a:ext>
            </a:extLst>
          </p:cNvPr>
          <p:cNvSpPr txBox="1"/>
          <p:nvPr/>
        </p:nvSpPr>
        <p:spPr>
          <a:xfrm>
            <a:off x="8855795" y="5069510"/>
            <a:ext cx="1646605" cy="147732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Customized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environment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handling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activated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materials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3" name="Grafik 42">
            <a:extLst>
              <a:ext uri="{FF2B5EF4-FFF2-40B4-BE49-F238E27FC236}">
                <a16:creationId xmlns:a16="http://schemas.microsoft.com/office/drawing/2014/main" id="{5E27011F-7473-4F23-BFDB-E021A94243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20" y="3196082"/>
            <a:ext cx="1291062" cy="72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255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0459" y="192176"/>
            <a:ext cx="7511006" cy="77991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components for early science</a:t>
            </a:r>
            <a:b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aiming for Q4/2026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H.Simon - Halo Week '24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768" y="1884372"/>
            <a:ext cx="9037042" cy="4557921"/>
          </a:xfrm>
          <a:prstGeom prst="rect">
            <a:avLst/>
          </a:prstGeom>
        </p:spPr>
      </p:pic>
      <p:pic>
        <p:nvPicPr>
          <p:cNvPr id="8" name="Picture 2" descr="https://www.gsi.de/fileadmin/_processed_/b/2/csm_001_846d45fe5f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797488">
            <a:off x="987369" y="4435564"/>
            <a:ext cx="996535" cy="8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9474" y="5383495"/>
            <a:ext cx="1361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converters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1713175" y="3473294"/>
            <a:ext cx="312288" cy="838251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243325" y="4367251"/>
            <a:ext cx="123460" cy="855194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623633" y="5153091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local cryogenics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386212" y="1547185"/>
            <a:ext cx="14141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 short multiplets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196977" y="1776073"/>
            <a:ext cx="572646" cy="776253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531208" y="1787062"/>
            <a:ext cx="130488" cy="1058562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032364" y="1385586"/>
            <a:ext cx="952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 target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508050" y="2820849"/>
            <a:ext cx="873957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 dipoles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3240079" y="2635339"/>
            <a:ext cx="463694" cy="259564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3223470" y="3097848"/>
            <a:ext cx="1191352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 catchers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3021528" y="2723241"/>
            <a:ext cx="450398" cy="445290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2731440" y="3406538"/>
            <a:ext cx="1079142" cy="27699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 multipoles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2778914" y="2786602"/>
            <a:ext cx="377804" cy="644209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V="1">
            <a:off x="4865305" y="2892629"/>
            <a:ext cx="1530" cy="1254161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178258" y="4094513"/>
            <a:ext cx="1445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focal plane chambers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detectors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747136" y="1602724"/>
            <a:ext cx="952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iron shielding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9" name="Straight Arrow Connector 68"/>
          <p:cNvCxnSpPr/>
          <p:nvPr/>
        </p:nvCxnSpPr>
        <p:spPr>
          <a:xfrm flipH="1">
            <a:off x="3052380" y="2017423"/>
            <a:ext cx="140463" cy="445106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591">
            <a:off x="7350000" y="5699852"/>
            <a:ext cx="933773" cy="1834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754850">
            <a:off x="6855904" y="5104297"/>
            <a:ext cx="878846" cy="1955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5591">
            <a:off x="6449873" y="4508499"/>
            <a:ext cx="506631" cy="12403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8926">
            <a:off x="6937924" y="4709200"/>
            <a:ext cx="306144" cy="24332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8926">
            <a:off x="6945084" y="4542696"/>
            <a:ext cx="45719" cy="2433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5591">
            <a:off x="8161078" y="5058646"/>
            <a:ext cx="1434119" cy="1834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98926">
            <a:off x="8640624" y="5058532"/>
            <a:ext cx="306144" cy="24332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60000">
            <a:off x="7939819" y="4074196"/>
            <a:ext cx="1380879" cy="175189"/>
          </a:xfrm>
          <a:prstGeom prst="rect">
            <a:avLst/>
          </a:prstGeom>
        </p:spPr>
      </p:pic>
      <p:pic>
        <p:nvPicPr>
          <p:cNvPr id="43" name="Picture 4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03640">
            <a:off x="7383888" y="4305941"/>
            <a:ext cx="612000" cy="170788"/>
          </a:xfrm>
          <a:prstGeom prst="rect">
            <a:avLst/>
          </a:prstGeom>
        </p:spPr>
      </p:pic>
      <p:pic>
        <p:nvPicPr>
          <p:cNvPr id="45" name="Picture 4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303640">
            <a:off x="9086316" y="3813715"/>
            <a:ext cx="612000" cy="170788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20100000">
            <a:off x="8967304" y="3513274"/>
            <a:ext cx="1416161" cy="586097"/>
          </a:xfrm>
          <a:prstGeom prst="rect">
            <a:avLst/>
          </a:pr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80000">
            <a:off x="8680331" y="4406438"/>
            <a:ext cx="527010" cy="6859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684288" y="5122849"/>
            <a:ext cx="8487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science at R3B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>
          <a:xfrm rot="1932468">
            <a:off x="7550912" y="4602514"/>
            <a:ext cx="287224" cy="24804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ed Rectangle 48"/>
          <p:cNvSpPr/>
          <p:nvPr/>
        </p:nvSpPr>
        <p:spPr>
          <a:xfrm rot="1932468">
            <a:off x="8179589" y="4917879"/>
            <a:ext cx="561957" cy="440644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331918" y="3713074"/>
            <a:ext cx="16970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early science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HISPEC DESPEC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Super-FRS Exp.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5673798" y="3047883"/>
            <a:ext cx="418716" cy="762267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5535030" y="1892352"/>
            <a:ext cx="1114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 long multiplets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771226" y="2808005"/>
            <a:ext cx="8659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 dipoles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5061762" y="2204428"/>
            <a:ext cx="480945" cy="736865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Picture 2" descr="https://www.gsi.de/fileadmin/_processed_/4/c/csm_002_879f52d9dd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40795">
            <a:off x="8815162" y="1526854"/>
            <a:ext cx="1303150" cy="8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Arrow Connector 62"/>
          <p:cNvCxnSpPr>
            <a:cxnSpLocks/>
          </p:cNvCxnSpPr>
          <p:nvPr/>
        </p:nvCxnSpPr>
        <p:spPr>
          <a:xfrm flipH="1">
            <a:off x="7376566" y="2115471"/>
            <a:ext cx="1478600" cy="1409549"/>
          </a:xfrm>
          <a:prstGeom prst="straightConnector1">
            <a:avLst/>
          </a:prstGeom>
          <a:ln w="9525">
            <a:solidFill>
              <a:schemeClr val="accent5">
                <a:lumMod val="60000"/>
                <a:lumOff val="4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9860336" y="1933366"/>
            <a:ext cx="1057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converters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ounded Rectangle 59"/>
          <p:cNvSpPr/>
          <p:nvPr/>
        </p:nvSpPr>
        <p:spPr>
          <a:xfrm rot="1932468">
            <a:off x="7570023" y="4602515"/>
            <a:ext cx="287224" cy="248041"/>
          </a:xfrm>
          <a:prstGeom prst="roundRect">
            <a:avLst/>
          </a:prstGeom>
          <a:noFill/>
          <a:ln w="285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CCAA74B-1E37-476E-B7BE-ABCA069283C6}"/>
              </a:ext>
            </a:extLst>
          </p:cNvPr>
          <p:cNvSpPr txBox="1"/>
          <p:nvPr/>
        </p:nvSpPr>
        <p:spPr>
          <a:xfrm>
            <a:off x="837592" y="5799488"/>
            <a:ext cx="5551520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scope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line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building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infrastructure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Major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components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production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93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42FAD-3C2D-4725-8A18-3B18076C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Example</a:t>
            </a:r>
            <a:r>
              <a:rPr lang="de-DE" dirty="0"/>
              <a:t>: </a:t>
            </a:r>
            <a:br>
              <a:rPr lang="de-DE" dirty="0"/>
            </a:br>
            <a:r>
              <a:rPr lang="de-DE" dirty="0"/>
              <a:t>R³B at </a:t>
            </a:r>
            <a:r>
              <a:rPr lang="de-DE" dirty="0" err="1"/>
              <a:t>the</a:t>
            </a:r>
            <a:r>
              <a:rPr lang="de-DE" dirty="0"/>
              <a:t> High </a:t>
            </a:r>
            <a:r>
              <a:rPr lang="de-DE" dirty="0" err="1"/>
              <a:t>energy</a:t>
            </a:r>
            <a:r>
              <a:rPr lang="de-DE" dirty="0"/>
              <a:t> Branch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Super-FRS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025109-7627-44AD-B9E3-4B39265F3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37" y="1251905"/>
            <a:ext cx="8211834" cy="5433819"/>
          </a:xfrm>
        </p:spPr>
        <p:txBody>
          <a:bodyPr>
            <a:normAutofit fontScale="92500" lnSpcReduction="20000"/>
          </a:bodyPr>
          <a:lstStyle/>
          <a:p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Past</a:t>
            </a:r>
            <a:r>
              <a:rPr lang="de-DE" dirty="0"/>
              <a:t> </a:t>
            </a:r>
            <a:r>
              <a:rPr lang="de-DE" dirty="0" err="1"/>
              <a:t>experiments</a:t>
            </a:r>
            <a:r>
              <a:rPr lang="de-DE" dirty="0"/>
              <a:t> (FRS  + </a:t>
            </a:r>
            <a:r>
              <a:rPr lang="de-DE" dirty="0" err="1"/>
              <a:t>ALADiN</a:t>
            </a:r>
            <a:r>
              <a:rPr lang="de-DE" dirty="0"/>
              <a:t>-LAND </a:t>
            </a:r>
            <a:r>
              <a:rPr lang="de-DE" dirty="0" err="1"/>
              <a:t>setup</a:t>
            </a:r>
            <a:r>
              <a:rPr lang="de-DE" dirty="0"/>
              <a:t>) </a:t>
            </a:r>
            <a:br>
              <a:rPr lang="de-DE" dirty="0"/>
            </a:b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future</a:t>
            </a:r>
            <a:r>
              <a:rPr lang="de-DE" dirty="0"/>
              <a:t> (Super-FRS – R³B </a:t>
            </a:r>
            <a:r>
              <a:rPr lang="de-DE" dirty="0" err="1"/>
              <a:t>setup</a:t>
            </a:r>
            <a:r>
              <a:rPr lang="de-DE" dirty="0"/>
              <a:t>)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Evolutionary</a:t>
            </a:r>
            <a:r>
              <a:rPr lang="de-DE" dirty="0"/>
              <a:t> </a:t>
            </a:r>
            <a:r>
              <a:rPr lang="de-DE" dirty="0" err="1"/>
              <a:t>steps</a:t>
            </a:r>
            <a:r>
              <a:rPr lang="de-DE" dirty="0"/>
              <a:t> </a:t>
            </a:r>
            <a:r>
              <a:rPr lang="de-DE" dirty="0" err="1"/>
              <a:t>towards</a:t>
            </a:r>
            <a:r>
              <a:rPr lang="de-DE" dirty="0"/>
              <a:t> R³B </a:t>
            </a:r>
            <a:r>
              <a:rPr lang="de-DE" dirty="0" err="1"/>
              <a:t>setup</a:t>
            </a:r>
            <a:r>
              <a:rPr lang="de-DE" dirty="0"/>
              <a:t> </a:t>
            </a:r>
          </a:p>
          <a:p>
            <a:r>
              <a:rPr lang="de-DE" dirty="0" err="1"/>
              <a:t>Why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FAIR </a:t>
            </a:r>
            <a:r>
              <a:rPr lang="de-DE" dirty="0" err="1"/>
              <a:t>beams</a:t>
            </a:r>
            <a:br>
              <a:rPr lang="de-DE" dirty="0"/>
            </a:br>
            <a:r>
              <a:rPr lang="de-DE" dirty="0"/>
              <a:t> 	    (SIS-100 &amp; Super-FRS)</a:t>
            </a:r>
          </a:p>
          <a:p>
            <a:r>
              <a:rPr lang="de-DE" dirty="0"/>
              <a:t>Status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ED6899A-EC53-4AC8-B5AA-85441B0B1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H.Simon - Halo Week '24 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DE7C467-91C1-4409-B828-30F0FF27B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139" y="2199859"/>
            <a:ext cx="3809723" cy="2268445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FFAC9FA6-12DF-4A0C-84CE-B4384C886DA4}"/>
              </a:ext>
            </a:extLst>
          </p:cNvPr>
          <p:cNvSpPr/>
          <p:nvPr/>
        </p:nvSpPr>
        <p:spPr>
          <a:xfrm>
            <a:off x="5095190" y="2809460"/>
            <a:ext cx="601234" cy="147099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797C49-136C-4BC5-AE23-6786C18D2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714" y="4280450"/>
            <a:ext cx="3900563" cy="221974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5A7F44D-6626-4805-9EAC-07EC91ED8B81}"/>
              </a:ext>
            </a:extLst>
          </p:cNvPr>
          <p:cNvSpPr txBox="1"/>
          <p:nvPr/>
        </p:nvSpPr>
        <p:spPr>
          <a:xfrm>
            <a:off x="7790377" y="4240702"/>
            <a:ext cx="305724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R³B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collaboration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meeting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2022</a:t>
            </a:r>
          </a:p>
        </p:txBody>
      </p:sp>
      <p:pic>
        <p:nvPicPr>
          <p:cNvPr id="12" name="10 Imagen">
            <a:extLst>
              <a:ext uri="{FF2B5EF4-FFF2-40B4-BE49-F238E27FC236}">
                <a16:creationId xmlns:a16="http://schemas.microsoft.com/office/drawing/2014/main" id="{2B2C9F60-5ED5-4D8A-8EC6-E4619656F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544" y="2207910"/>
            <a:ext cx="4461266" cy="16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5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6003" y="147933"/>
            <a:ext cx="5584535" cy="787557"/>
          </a:xfrm>
        </p:spPr>
        <p:txBody>
          <a:bodyPr/>
          <a:lstStyle/>
          <a:p>
            <a:r>
              <a:rPr lang="de-DE" dirty="0"/>
              <a:t>Early Science </a:t>
            </a:r>
            <a:r>
              <a:rPr lang="de-DE" dirty="0" err="1"/>
              <a:t>Objective</a:t>
            </a:r>
            <a:r>
              <a:rPr lang="de-DE" dirty="0"/>
              <a:t> 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6577D88A-A60B-1FA4-ADFC-A4A3B340B527}"/>
              </a:ext>
            </a:extLst>
          </p:cNvPr>
          <p:cNvGrpSpPr/>
          <p:nvPr/>
        </p:nvGrpSpPr>
        <p:grpSpPr>
          <a:xfrm>
            <a:off x="5930094" y="1575870"/>
            <a:ext cx="4684955" cy="4491539"/>
            <a:chOff x="5153187" y="1510905"/>
            <a:chExt cx="3252487" cy="3403765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3D6AD73-B6F3-65A5-41C5-F9E0C4D58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3187" y="1510905"/>
              <a:ext cx="3252487" cy="3403765"/>
            </a:xfrm>
            <a:prstGeom prst="rect">
              <a:avLst/>
            </a:prstGeom>
          </p:spPr>
        </p:pic>
        <p:cxnSp>
          <p:nvCxnSpPr>
            <p:cNvPr id="6" name="Gerade Verbindung 5">
              <a:extLst>
                <a:ext uri="{FF2B5EF4-FFF2-40B4-BE49-F238E27FC236}">
                  <a16:creationId xmlns:a16="http://schemas.microsoft.com/office/drawing/2014/main" id="{FBC6BA5E-68E8-5A4E-600E-32A69D480E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22975" y="3000375"/>
              <a:ext cx="165100" cy="381000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>
              <a:extLst>
                <a:ext uri="{FF2B5EF4-FFF2-40B4-BE49-F238E27FC236}">
                  <a16:creationId xmlns:a16="http://schemas.microsoft.com/office/drawing/2014/main" id="{0EBD6166-1764-0B98-19D1-20BB98F0D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8675" y="3381375"/>
              <a:ext cx="114300" cy="114300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6B38244A-47C3-A3C9-E15C-A7A2FBF23C34}"/>
                </a:ext>
              </a:extLst>
            </p:cNvPr>
            <p:cNvCxnSpPr>
              <a:cxnSpLocks/>
            </p:cNvCxnSpPr>
            <p:nvPr/>
          </p:nvCxnSpPr>
          <p:spPr>
            <a:xfrm>
              <a:off x="5400675" y="3495675"/>
              <a:ext cx="508000" cy="0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A8B666A6-74C1-50F5-7D1A-EB0C88658626}"/>
                </a:ext>
              </a:extLst>
            </p:cNvPr>
            <p:cNvCxnSpPr>
              <a:cxnSpLocks/>
            </p:cNvCxnSpPr>
            <p:nvPr/>
          </p:nvCxnSpPr>
          <p:spPr>
            <a:xfrm>
              <a:off x="5321300" y="3438525"/>
              <a:ext cx="79375" cy="57150"/>
            </a:xfrm>
            <a:prstGeom prst="line">
              <a:avLst/>
            </a:prstGeom>
            <a:ln w="38100" cap="rnd"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EF9DA7C-05DC-03A1-B381-F8079E8133A5}"/>
                </a:ext>
              </a:extLst>
            </p:cNvPr>
            <p:cNvSpPr/>
            <p:nvPr/>
          </p:nvSpPr>
          <p:spPr>
            <a:xfrm>
              <a:off x="6188075" y="2886075"/>
              <a:ext cx="288925" cy="288925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B9FE6D86-CE80-4106-990A-E61947D8D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03" y="4435592"/>
            <a:ext cx="6632313" cy="1732985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1E26E697-BD41-49CC-9DBB-6100B329A4A0}"/>
              </a:ext>
            </a:extLst>
          </p:cNvPr>
          <p:cNvSpPr/>
          <p:nvPr/>
        </p:nvSpPr>
        <p:spPr>
          <a:xfrm>
            <a:off x="2872797" y="5993478"/>
            <a:ext cx="648511" cy="570689"/>
          </a:xfrm>
          <a:prstGeom prst="rect">
            <a:avLst/>
          </a:prstGeom>
          <a:solidFill>
            <a:srgbClr val="FDBB63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FCC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commissioning</a:t>
            </a:r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1B34D426-575F-479D-B505-741F67D422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EB1B32F-FDA0-4782-9C0D-A71539AEEC06}"/>
              </a:ext>
            </a:extLst>
          </p:cNvPr>
          <p:cNvSpPr txBox="1"/>
          <p:nvPr/>
        </p:nvSpPr>
        <p:spPr>
          <a:xfrm>
            <a:off x="516835" y="1842052"/>
            <a:ext cx="5051383" cy="120032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Start </a:t>
            </a:r>
            <a:r>
              <a:rPr lang="de-DE" dirty="0" err="1"/>
              <a:t>version</a:t>
            </a:r>
            <a:r>
              <a:rPr lang="de-DE" dirty="0"/>
              <a:t> </a:t>
            </a:r>
            <a:r>
              <a:rPr lang="de-DE" dirty="0" err="1"/>
              <a:t>taking</a:t>
            </a:r>
            <a:r>
              <a:rPr lang="de-DE" dirty="0"/>
              <a:t> beam </a:t>
            </a:r>
            <a:r>
              <a:rPr lang="de-DE" dirty="0" err="1"/>
              <a:t>from</a:t>
            </a:r>
            <a:r>
              <a:rPr lang="de-DE" dirty="0"/>
              <a:t> SIS18 </a:t>
            </a:r>
            <a:br>
              <a:rPr lang="de-DE" dirty="0"/>
            </a:br>
            <a:r>
              <a:rPr lang="de-DE" dirty="0"/>
              <a:t>via Super-FRS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High Energy Branch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Beam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beam </a:t>
            </a:r>
            <a:r>
              <a:rPr lang="de-DE" dirty="0" err="1"/>
              <a:t>transport</a:t>
            </a:r>
            <a:r>
              <a:rPr lang="de-DE" dirty="0"/>
              <a:t> and </a:t>
            </a:r>
            <a:r>
              <a:rPr lang="de-DE" dirty="0" err="1"/>
              <a:t>transmission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SIS18</a:t>
            </a:r>
          </a:p>
        </p:txBody>
      </p:sp>
    </p:spTree>
    <p:extLst>
      <p:ext uri="{BB962C8B-B14F-4D97-AF65-F5344CB8AC3E}">
        <p14:creationId xmlns:p14="http://schemas.microsoft.com/office/powerpoint/2010/main" val="1470020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54DE23-B01B-4C9D-BFB3-B1B09BB23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592" y="469990"/>
            <a:ext cx="7671217" cy="787557"/>
          </a:xfrm>
        </p:spPr>
        <p:txBody>
          <a:bodyPr>
            <a:normAutofit fontScale="90000"/>
          </a:bodyPr>
          <a:lstStyle/>
          <a:p>
            <a:r>
              <a:rPr lang="de-DE" dirty="0"/>
              <a:t>HE Beam Transport Early Science (SIS18 – Super-FRS)</a:t>
            </a:r>
            <a:br>
              <a:rPr lang="de-DE" dirty="0"/>
            </a:b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E63114F-8087-408B-B655-71FAF3C14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93"/>
          <a:stretch/>
        </p:blipFill>
        <p:spPr>
          <a:xfrm>
            <a:off x="1387020" y="2431119"/>
            <a:ext cx="8202362" cy="366477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25CCD8B-3F94-4242-A515-95EE6795C2F9}"/>
              </a:ext>
            </a:extLst>
          </p:cNvPr>
          <p:cNvSpPr txBox="1"/>
          <p:nvPr/>
        </p:nvSpPr>
        <p:spPr>
          <a:xfrm>
            <a:off x="2873436" y="2874087"/>
            <a:ext cx="114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G0704A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2A418B8-B3BE-45CA-8839-6A82AF593542}"/>
              </a:ext>
            </a:extLst>
          </p:cNvPr>
          <p:cNvSpPr txBox="1"/>
          <p:nvPr/>
        </p:nvSpPr>
        <p:spPr>
          <a:xfrm>
            <a:off x="1909241" y="3462140"/>
            <a:ext cx="111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G0702A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1B771C-7021-4757-88A1-C6CD0C193FB3}"/>
              </a:ext>
            </a:extLst>
          </p:cNvPr>
          <p:cNvSpPr txBox="1"/>
          <p:nvPr/>
        </p:nvSpPr>
        <p:spPr>
          <a:xfrm>
            <a:off x="5620544" y="3494295"/>
            <a:ext cx="10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H0705A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3D57B6B-8CC0-41DE-9916-D81F45D8EA02}"/>
              </a:ext>
            </a:extLst>
          </p:cNvPr>
          <p:cNvSpPr txBox="1"/>
          <p:nvPr/>
        </p:nvSpPr>
        <p:spPr>
          <a:xfrm rot="2604769">
            <a:off x="6670158" y="4206488"/>
            <a:ext cx="1014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K0617A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EEA341B-627C-4C39-96F0-A265CB857F2F}"/>
              </a:ext>
            </a:extLst>
          </p:cNvPr>
          <p:cNvSpPr txBox="1"/>
          <p:nvPr/>
        </p:nvSpPr>
        <p:spPr>
          <a:xfrm>
            <a:off x="7777413" y="6167256"/>
            <a:ext cx="1730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Super-FRS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E974805-8A86-46E4-879B-598B4F4E6E62}"/>
              </a:ext>
            </a:extLst>
          </p:cNvPr>
          <p:cNvSpPr txBox="1"/>
          <p:nvPr/>
        </p:nvSpPr>
        <p:spPr>
          <a:xfrm>
            <a:off x="510935" y="2863276"/>
            <a:ext cx="941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SIS18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9784653-C43A-4226-AA0E-085A8128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936" y="5009659"/>
            <a:ext cx="1137379" cy="15147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178A5CE-4033-4A12-8DB5-692992D9D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920" y="5023927"/>
            <a:ext cx="2018331" cy="151471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06947FE-62AA-4A0A-B0A9-2BDB9A6AE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9520" y="5014753"/>
            <a:ext cx="2019613" cy="1514710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D34CAEB0-205B-4616-9E4C-A041E5BDDD76}"/>
              </a:ext>
            </a:extLst>
          </p:cNvPr>
          <p:cNvSpPr/>
          <p:nvPr/>
        </p:nvSpPr>
        <p:spPr>
          <a:xfrm>
            <a:off x="3347946" y="3559985"/>
            <a:ext cx="1253955" cy="807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341AC961-884C-43A9-BE0E-E0C6B8DF3F90}"/>
              </a:ext>
            </a:extLst>
          </p:cNvPr>
          <p:cNvCxnSpPr>
            <a:cxnSpLocks/>
            <a:stCxn id="16" idx="2"/>
          </p:cNvCxnSpPr>
          <p:nvPr/>
        </p:nvCxnSpPr>
        <p:spPr>
          <a:xfrm flipH="1">
            <a:off x="1198339" y="3600340"/>
            <a:ext cx="2149606" cy="1169219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EAF0AA2-BDF1-4498-A9A9-67C5A4204EFD}"/>
              </a:ext>
            </a:extLst>
          </p:cNvPr>
          <p:cNvCxnSpPr>
            <a:cxnSpLocks/>
          </p:cNvCxnSpPr>
          <p:nvPr/>
        </p:nvCxnSpPr>
        <p:spPr>
          <a:xfrm>
            <a:off x="4603602" y="3614988"/>
            <a:ext cx="1755530" cy="1394671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857F888-D9F4-46F9-AFD9-2F25CFACF19D}"/>
              </a:ext>
            </a:extLst>
          </p:cNvPr>
          <p:cNvSpPr txBox="1"/>
          <p:nvPr/>
        </p:nvSpPr>
        <p:spPr>
          <a:xfrm>
            <a:off x="437323" y="4686974"/>
            <a:ext cx="3737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</a:rPr>
              <a:t>Installation </a:t>
            </a:r>
            <a:r>
              <a:rPr lang="de-DE" b="1" dirty="0" err="1">
                <a:solidFill>
                  <a:srgbClr val="C00000"/>
                </a:solidFill>
              </a:rPr>
              <a:t>start</a:t>
            </a:r>
            <a:r>
              <a:rPr lang="de-DE" b="1" dirty="0">
                <a:solidFill>
                  <a:srgbClr val="C00000"/>
                </a:solidFill>
              </a:rPr>
              <a:t> on 03.04.2024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22E33C38-424C-47D0-9A43-166811E63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322" y="1223521"/>
            <a:ext cx="9133922" cy="1182708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82B80C-F636-4890-AD57-C4872A5AF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0687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D5528-F0D7-4938-AFF3-5AEEB6617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059" y="223825"/>
            <a:ext cx="7446047" cy="787557"/>
          </a:xfrm>
        </p:spPr>
        <p:txBody>
          <a:bodyPr/>
          <a:lstStyle/>
          <a:p>
            <a:r>
              <a:rPr lang="de-DE" dirty="0"/>
              <a:t>Super-FRS Target </a:t>
            </a:r>
            <a:r>
              <a:rPr lang="de-DE" dirty="0" err="1"/>
              <a:t>area</a:t>
            </a:r>
            <a:r>
              <a:rPr lang="de-DE" dirty="0"/>
              <a:t> (</a:t>
            </a:r>
            <a:r>
              <a:rPr lang="de-DE" dirty="0" err="1"/>
              <a:t>artists</a:t>
            </a:r>
            <a:r>
              <a:rPr lang="de-DE" dirty="0"/>
              <a:t>‘ </a:t>
            </a:r>
            <a:r>
              <a:rPr lang="de-DE" dirty="0" err="1"/>
              <a:t>view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0BDE965-9760-4844-A295-0D6585045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3" y="1249058"/>
            <a:ext cx="9144000" cy="51435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7427870-7BF9-4792-B9DA-33C2E7EFF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de-DE" dirty="0"/>
          </a:p>
        </p:txBody>
      </p:sp>
      <p:grpSp>
        <p:nvGrpSpPr>
          <p:cNvPr id="7" name="Gruppieren 12">
            <a:extLst>
              <a:ext uri="{FF2B5EF4-FFF2-40B4-BE49-F238E27FC236}">
                <a16:creationId xmlns:a16="http://schemas.microsoft.com/office/drawing/2014/main" id="{BB4A0258-0EE7-4BB1-8A9B-1273447F6F54}"/>
              </a:ext>
            </a:extLst>
          </p:cNvPr>
          <p:cNvGrpSpPr/>
          <p:nvPr/>
        </p:nvGrpSpPr>
        <p:grpSpPr>
          <a:xfrm>
            <a:off x="5684176" y="1280977"/>
            <a:ext cx="6362186" cy="1707356"/>
            <a:chOff x="381000" y="4591744"/>
            <a:chExt cx="8482914" cy="2276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F31F84-4451-4341-98F7-0C6952461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3636" y="4591744"/>
              <a:ext cx="7577138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79D1EEF-1716-44A8-8FED-A7D01F8796AD}"/>
                </a:ext>
              </a:extLst>
            </p:cNvPr>
            <p:cNvSpPr/>
            <p:nvPr/>
          </p:nvSpPr>
          <p:spPr bwMode="auto">
            <a:xfrm>
              <a:off x="4530450" y="5806909"/>
              <a:ext cx="2165095" cy="573824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FF0000"/>
                  </a:solidFill>
                </a:rPr>
                <a:t>unreacted primary beam</a:t>
              </a:r>
            </a:p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50" dirty="0">
                  <a:solidFill>
                    <a:srgbClr val="00B050"/>
                  </a:solidFill>
                </a:rPr>
                <a:t>wanted fragment beam</a:t>
              </a:r>
              <a:endParaRPr lang="en-US" sz="1050" b="1" dirty="0">
                <a:solidFill>
                  <a:srgbClr val="00B050"/>
                </a:solidFill>
              </a:endParaRPr>
            </a:p>
          </p:txBody>
        </p:sp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0497407B-ABE4-40A0-8874-43534CC57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3475" y="5773291"/>
              <a:ext cx="342900" cy="10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de-DE" sz="2100"/>
            </a:p>
          </p:txBody>
        </p:sp>
        <p:sp>
          <p:nvSpPr>
            <p:cNvPr id="11" name="Rectangle 33">
              <a:extLst>
                <a:ext uri="{FF2B5EF4-FFF2-40B4-BE49-F238E27FC236}">
                  <a16:creationId xmlns:a16="http://schemas.microsoft.com/office/drawing/2014/main" id="{61504D17-5A58-49FB-9D29-AC582166579D}"/>
                </a:ext>
              </a:extLst>
            </p:cNvPr>
            <p:cNvSpPr/>
            <p:nvPr/>
          </p:nvSpPr>
          <p:spPr bwMode="auto">
            <a:xfrm rot="1942155">
              <a:off x="7862416" y="6256941"/>
              <a:ext cx="151152" cy="1442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latin typeface="Arial" pitchFamily="34" charset="0"/>
              </a:endParaRPr>
            </a:p>
          </p:txBody>
        </p:sp>
        <p:sp>
          <p:nvSpPr>
            <p:cNvPr id="12" name="Rectangle 35">
              <a:extLst>
                <a:ext uri="{FF2B5EF4-FFF2-40B4-BE49-F238E27FC236}">
                  <a16:creationId xmlns:a16="http://schemas.microsoft.com/office/drawing/2014/main" id="{F81B82E0-2A96-4DF2-B634-EB7CB3BAC108}"/>
                </a:ext>
              </a:extLst>
            </p:cNvPr>
            <p:cNvSpPr/>
            <p:nvPr/>
          </p:nvSpPr>
          <p:spPr bwMode="auto">
            <a:xfrm rot="1942155">
              <a:off x="7991221" y="6057448"/>
              <a:ext cx="151152" cy="14427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latin typeface="Arial" pitchFamily="34" charset="0"/>
              </a:endParaRPr>
            </a:p>
          </p:txBody>
        </p:sp>
        <p:sp>
          <p:nvSpPr>
            <p:cNvPr id="13" name="Freeform 7168">
              <a:extLst>
                <a:ext uri="{FF2B5EF4-FFF2-40B4-BE49-F238E27FC236}">
                  <a16:creationId xmlns:a16="http://schemas.microsoft.com/office/drawing/2014/main" id="{3AC0898A-BFF6-4CC6-B596-748688ED51D0}"/>
                </a:ext>
              </a:extLst>
            </p:cNvPr>
            <p:cNvSpPr/>
            <p:nvPr/>
          </p:nvSpPr>
          <p:spPr bwMode="auto">
            <a:xfrm>
              <a:off x="707737" y="4909641"/>
              <a:ext cx="8063037" cy="1815152"/>
            </a:xfrm>
            <a:custGeom>
              <a:avLst/>
              <a:gdLst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80430 w 8079474"/>
                <a:gd name="connsiteY2" fmla="*/ 54591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27092 w 8079474"/>
                <a:gd name="connsiteY5" fmla="*/ 341194 h 1856095"/>
                <a:gd name="connsiteX6" fmla="*/ 5500047 w 8079474"/>
                <a:gd name="connsiteY6" fmla="*/ 477672 h 1856095"/>
                <a:gd name="connsiteX7" fmla="*/ 6237027 w 8079474"/>
                <a:gd name="connsiteY7" fmla="*/ 750627 h 1856095"/>
                <a:gd name="connsiteX8" fmla="*/ 6619164 w 8079474"/>
                <a:gd name="connsiteY8" fmla="*/ 900752 h 1856095"/>
                <a:gd name="connsiteX9" fmla="*/ 6905767 w 8079474"/>
                <a:gd name="connsiteY9" fmla="*/ 1050878 h 1856095"/>
                <a:gd name="connsiteX10" fmla="*/ 8079474 w 8079474"/>
                <a:gd name="connsiteY10" fmla="*/ 1856095 h 1856095"/>
                <a:gd name="connsiteX11" fmla="*/ 8079474 w 8079474"/>
                <a:gd name="connsiteY11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80430 w 8079474"/>
                <a:gd name="connsiteY2" fmla="*/ 54591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192973 w 8079474"/>
                <a:gd name="connsiteY5" fmla="*/ 361666 h 1856095"/>
                <a:gd name="connsiteX6" fmla="*/ 5500047 w 8079474"/>
                <a:gd name="connsiteY6" fmla="*/ 477672 h 1856095"/>
                <a:gd name="connsiteX7" fmla="*/ 6237027 w 8079474"/>
                <a:gd name="connsiteY7" fmla="*/ 750627 h 1856095"/>
                <a:gd name="connsiteX8" fmla="*/ 6619164 w 8079474"/>
                <a:gd name="connsiteY8" fmla="*/ 900752 h 1856095"/>
                <a:gd name="connsiteX9" fmla="*/ 6905767 w 8079474"/>
                <a:gd name="connsiteY9" fmla="*/ 1050878 h 1856095"/>
                <a:gd name="connsiteX10" fmla="*/ 8079474 w 8079474"/>
                <a:gd name="connsiteY10" fmla="*/ 1856095 h 1856095"/>
                <a:gd name="connsiteX11" fmla="*/ 8079474 w 8079474"/>
                <a:gd name="connsiteY11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80430 w 8079474"/>
                <a:gd name="connsiteY2" fmla="*/ 54591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192973 w 8079474"/>
                <a:gd name="connsiteY5" fmla="*/ 361666 h 1856095"/>
                <a:gd name="connsiteX6" fmla="*/ 5520518 w 8079474"/>
                <a:gd name="connsiteY6" fmla="*/ 450376 h 1856095"/>
                <a:gd name="connsiteX7" fmla="*/ 6237027 w 8079474"/>
                <a:gd name="connsiteY7" fmla="*/ 750627 h 1856095"/>
                <a:gd name="connsiteX8" fmla="*/ 6619164 w 8079474"/>
                <a:gd name="connsiteY8" fmla="*/ 900752 h 1856095"/>
                <a:gd name="connsiteX9" fmla="*/ 6905767 w 8079474"/>
                <a:gd name="connsiteY9" fmla="*/ 1050878 h 1856095"/>
                <a:gd name="connsiteX10" fmla="*/ 8079474 w 8079474"/>
                <a:gd name="connsiteY10" fmla="*/ 1856095 h 1856095"/>
                <a:gd name="connsiteX11" fmla="*/ 8079474 w 8079474"/>
                <a:gd name="connsiteY11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80430 w 8079474"/>
                <a:gd name="connsiteY2" fmla="*/ 54591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192973 w 8079474"/>
                <a:gd name="connsiteY5" fmla="*/ 361666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237027 w 8079474"/>
                <a:gd name="connsiteY8" fmla="*/ 750627 h 1856095"/>
                <a:gd name="connsiteX9" fmla="*/ 6619164 w 8079474"/>
                <a:gd name="connsiteY9" fmla="*/ 900752 h 1856095"/>
                <a:gd name="connsiteX10" fmla="*/ 6905767 w 8079474"/>
                <a:gd name="connsiteY10" fmla="*/ 1050878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192973 w 8079474"/>
                <a:gd name="connsiteY5" fmla="*/ 361666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237027 w 8079474"/>
                <a:gd name="connsiteY8" fmla="*/ 750627 h 1856095"/>
                <a:gd name="connsiteX9" fmla="*/ 6619164 w 8079474"/>
                <a:gd name="connsiteY9" fmla="*/ 900752 h 1856095"/>
                <a:gd name="connsiteX10" fmla="*/ 6905767 w 8079474"/>
                <a:gd name="connsiteY10" fmla="*/ 1050878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13444 w 8079474"/>
                <a:gd name="connsiteY5" fmla="*/ 341195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237027 w 8079474"/>
                <a:gd name="connsiteY8" fmla="*/ 750627 h 1856095"/>
                <a:gd name="connsiteX9" fmla="*/ 6619164 w 8079474"/>
                <a:gd name="connsiteY9" fmla="*/ 900752 h 1856095"/>
                <a:gd name="connsiteX10" fmla="*/ 6905767 w 8079474"/>
                <a:gd name="connsiteY10" fmla="*/ 1050878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13444 w 8079474"/>
                <a:gd name="connsiteY5" fmla="*/ 341195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196084 w 8079474"/>
                <a:gd name="connsiteY8" fmla="*/ 730155 h 1856095"/>
                <a:gd name="connsiteX9" fmla="*/ 6619164 w 8079474"/>
                <a:gd name="connsiteY9" fmla="*/ 900752 h 1856095"/>
                <a:gd name="connsiteX10" fmla="*/ 6905767 w 8079474"/>
                <a:gd name="connsiteY10" fmla="*/ 1050878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13444 w 8079474"/>
                <a:gd name="connsiteY5" fmla="*/ 341195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196084 w 8079474"/>
                <a:gd name="connsiteY8" fmla="*/ 730155 h 1856095"/>
                <a:gd name="connsiteX9" fmla="*/ 6585045 w 8079474"/>
                <a:gd name="connsiteY9" fmla="*/ 907576 h 1856095"/>
                <a:gd name="connsiteX10" fmla="*/ 6905767 w 8079474"/>
                <a:gd name="connsiteY10" fmla="*/ 1050878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13444 w 8079474"/>
                <a:gd name="connsiteY5" fmla="*/ 341195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196084 w 8079474"/>
                <a:gd name="connsiteY8" fmla="*/ 730155 h 1856095"/>
                <a:gd name="connsiteX9" fmla="*/ 6585045 w 8079474"/>
                <a:gd name="connsiteY9" fmla="*/ 907576 h 1856095"/>
                <a:gd name="connsiteX10" fmla="*/ 6898943 w 8079474"/>
                <a:gd name="connsiteY10" fmla="*/ 1091822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13444 w 8079474"/>
                <a:gd name="connsiteY5" fmla="*/ 341195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196084 w 8079474"/>
                <a:gd name="connsiteY8" fmla="*/ 730155 h 1856095"/>
                <a:gd name="connsiteX9" fmla="*/ 6578221 w 8079474"/>
                <a:gd name="connsiteY9" fmla="*/ 900752 h 1856095"/>
                <a:gd name="connsiteX10" fmla="*/ 6898943 w 8079474"/>
                <a:gd name="connsiteY10" fmla="*/ 1091822 h 1856095"/>
                <a:gd name="connsiteX11" fmla="*/ 8079474 w 8079474"/>
                <a:gd name="connsiteY11" fmla="*/ 1856095 h 1856095"/>
                <a:gd name="connsiteX12" fmla="*/ 8079474 w 8079474"/>
                <a:gd name="connsiteY12" fmla="*/ 1856095 h 1856095"/>
                <a:gd name="connsiteX0" fmla="*/ 0 w 8155432"/>
                <a:gd name="connsiteY0" fmla="*/ 0 h 1897617"/>
                <a:gd name="connsiteX1" fmla="*/ 3384644 w 8155432"/>
                <a:gd name="connsiteY1" fmla="*/ 13648 h 1897617"/>
                <a:gd name="connsiteX2" fmla="*/ 3719015 w 8155432"/>
                <a:gd name="connsiteY2" fmla="*/ 20472 h 1897617"/>
                <a:gd name="connsiteX3" fmla="*/ 4026089 w 8155432"/>
                <a:gd name="connsiteY3" fmla="*/ 68239 h 1897617"/>
                <a:gd name="connsiteX4" fmla="*/ 4790364 w 8155432"/>
                <a:gd name="connsiteY4" fmla="*/ 245660 h 1897617"/>
                <a:gd name="connsiteX5" fmla="*/ 5213444 w 8155432"/>
                <a:gd name="connsiteY5" fmla="*/ 341195 h 1897617"/>
                <a:gd name="connsiteX6" fmla="*/ 5131558 w 8155432"/>
                <a:gd name="connsiteY6" fmla="*/ 334370 h 1897617"/>
                <a:gd name="connsiteX7" fmla="*/ 5520518 w 8155432"/>
                <a:gd name="connsiteY7" fmla="*/ 450376 h 1897617"/>
                <a:gd name="connsiteX8" fmla="*/ 6196084 w 8155432"/>
                <a:gd name="connsiteY8" fmla="*/ 730155 h 1897617"/>
                <a:gd name="connsiteX9" fmla="*/ 6578221 w 8155432"/>
                <a:gd name="connsiteY9" fmla="*/ 900752 h 1897617"/>
                <a:gd name="connsiteX10" fmla="*/ 6898943 w 8155432"/>
                <a:gd name="connsiteY10" fmla="*/ 1091822 h 1897617"/>
                <a:gd name="connsiteX11" fmla="*/ 8079474 w 8155432"/>
                <a:gd name="connsiteY11" fmla="*/ 1856095 h 1897617"/>
                <a:gd name="connsiteX12" fmla="*/ 8031707 w 8155432"/>
                <a:gd name="connsiteY12" fmla="*/ 1787856 h 1897617"/>
                <a:gd name="connsiteX0" fmla="*/ 0 w 8079474"/>
                <a:gd name="connsiteY0" fmla="*/ 0 h 1856095"/>
                <a:gd name="connsiteX1" fmla="*/ 3384644 w 8079474"/>
                <a:gd name="connsiteY1" fmla="*/ 13648 h 1856095"/>
                <a:gd name="connsiteX2" fmla="*/ 3719015 w 8079474"/>
                <a:gd name="connsiteY2" fmla="*/ 20472 h 1856095"/>
                <a:gd name="connsiteX3" fmla="*/ 4026089 w 8079474"/>
                <a:gd name="connsiteY3" fmla="*/ 68239 h 1856095"/>
                <a:gd name="connsiteX4" fmla="*/ 4790364 w 8079474"/>
                <a:gd name="connsiteY4" fmla="*/ 245660 h 1856095"/>
                <a:gd name="connsiteX5" fmla="*/ 5213444 w 8079474"/>
                <a:gd name="connsiteY5" fmla="*/ 341195 h 1856095"/>
                <a:gd name="connsiteX6" fmla="*/ 5131558 w 8079474"/>
                <a:gd name="connsiteY6" fmla="*/ 334370 h 1856095"/>
                <a:gd name="connsiteX7" fmla="*/ 5520518 w 8079474"/>
                <a:gd name="connsiteY7" fmla="*/ 450376 h 1856095"/>
                <a:gd name="connsiteX8" fmla="*/ 6196084 w 8079474"/>
                <a:gd name="connsiteY8" fmla="*/ 730155 h 1856095"/>
                <a:gd name="connsiteX9" fmla="*/ 6578221 w 8079474"/>
                <a:gd name="connsiteY9" fmla="*/ 900752 h 1856095"/>
                <a:gd name="connsiteX10" fmla="*/ 6898943 w 8079474"/>
                <a:gd name="connsiteY10" fmla="*/ 1091822 h 1856095"/>
                <a:gd name="connsiteX11" fmla="*/ 8079474 w 8079474"/>
                <a:gd name="connsiteY11" fmla="*/ 1856095 h 1856095"/>
                <a:gd name="connsiteX0" fmla="*/ 0 w 8079474"/>
                <a:gd name="connsiteY0" fmla="*/ 0 h 1884432"/>
                <a:gd name="connsiteX1" fmla="*/ 3384644 w 8079474"/>
                <a:gd name="connsiteY1" fmla="*/ 13648 h 1884432"/>
                <a:gd name="connsiteX2" fmla="*/ 3719015 w 8079474"/>
                <a:gd name="connsiteY2" fmla="*/ 20472 h 1884432"/>
                <a:gd name="connsiteX3" fmla="*/ 4026089 w 8079474"/>
                <a:gd name="connsiteY3" fmla="*/ 68239 h 1884432"/>
                <a:gd name="connsiteX4" fmla="*/ 4790364 w 8079474"/>
                <a:gd name="connsiteY4" fmla="*/ 245660 h 1884432"/>
                <a:gd name="connsiteX5" fmla="*/ 5213444 w 8079474"/>
                <a:gd name="connsiteY5" fmla="*/ 341195 h 1884432"/>
                <a:gd name="connsiteX6" fmla="*/ 5131558 w 8079474"/>
                <a:gd name="connsiteY6" fmla="*/ 334370 h 1884432"/>
                <a:gd name="connsiteX7" fmla="*/ 5520518 w 8079474"/>
                <a:gd name="connsiteY7" fmla="*/ 450376 h 1884432"/>
                <a:gd name="connsiteX8" fmla="*/ 6196084 w 8079474"/>
                <a:gd name="connsiteY8" fmla="*/ 730155 h 1884432"/>
                <a:gd name="connsiteX9" fmla="*/ 6578221 w 8079474"/>
                <a:gd name="connsiteY9" fmla="*/ 900752 h 1884432"/>
                <a:gd name="connsiteX10" fmla="*/ 6898943 w 8079474"/>
                <a:gd name="connsiteY10" fmla="*/ 1091822 h 1884432"/>
                <a:gd name="connsiteX11" fmla="*/ 8079474 w 8079474"/>
                <a:gd name="connsiteY11" fmla="*/ 1884432 h 188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79474" h="1884432">
                  <a:moveTo>
                    <a:pt x="0" y="0"/>
                  </a:moveTo>
                  <a:lnTo>
                    <a:pt x="3384644" y="13648"/>
                  </a:lnTo>
                  <a:cubicBezTo>
                    <a:pt x="4004480" y="17060"/>
                    <a:pt x="3612108" y="11374"/>
                    <a:pt x="3719015" y="20472"/>
                  </a:cubicBezTo>
                  <a:cubicBezTo>
                    <a:pt x="3825922" y="29570"/>
                    <a:pt x="3847531" y="30708"/>
                    <a:pt x="4026089" y="68239"/>
                  </a:cubicBezTo>
                  <a:cubicBezTo>
                    <a:pt x="4204647" y="105770"/>
                    <a:pt x="4592472" y="200167"/>
                    <a:pt x="4790364" y="245660"/>
                  </a:cubicBezTo>
                  <a:lnTo>
                    <a:pt x="5213444" y="341195"/>
                  </a:lnTo>
                  <a:cubicBezTo>
                    <a:pt x="5270310" y="355980"/>
                    <a:pt x="5076967" y="319585"/>
                    <a:pt x="5131558" y="334370"/>
                  </a:cubicBezTo>
                  <a:cubicBezTo>
                    <a:pt x="5186149" y="349155"/>
                    <a:pt x="5343097" y="384412"/>
                    <a:pt x="5520518" y="450376"/>
                  </a:cubicBezTo>
                  <a:cubicBezTo>
                    <a:pt x="5697939" y="516340"/>
                    <a:pt x="6019800" y="655092"/>
                    <a:pt x="6196084" y="730155"/>
                  </a:cubicBezTo>
                  <a:cubicBezTo>
                    <a:pt x="6372368" y="805218"/>
                    <a:pt x="6461078" y="840474"/>
                    <a:pt x="6578221" y="900752"/>
                  </a:cubicBezTo>
                  <a:cubicBezTo>
                    <a:pt x="6695364" y="961030"/>
                    <a:pt x="6648734" y="927875"/>
                    <a:pt x="6898943" y="1091822"/>
                  </a:cubicBezTo>
                  <a:cubicBezTo>
                    <a:pt x="7149152" y="1255769"/>
                    <a:pt x="7890680" y="1768426"/>
                    <a:pt x="8079474" y="1884432"/>
                  </a:cubicBezTo>
                </a:path>
              </a:pathLst>
            </a:cu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latin typeface="Arial" pitchFamily="34" charset="0"/>
              </a:endParaRPr>
            </a:p>
          </p:txBody>
        </p:sp>
        <p:cxnSp>
          <p:nvCxnSpPr>
            <p:cNvPr id="14" name="Straight Arrow Connector 7177">
              <a:extLst>
                <a:ext uri="{FF2B5EF4-FFF2-40B4-BE49-F238E27FC236}">
                  <a16:creationId xmlns:a16="http://schemas.microsoft.com/office/drawing/2014/main" id="{AD15CFA8-CFD4-4598-8B5C-3CA04EAC052B}"/>
                </a:ext>
              </a:extLst>
            </p:cNvPr>
            <p:cNvCxnSpPr/>
            <p:nvPr/>
          </p:nvCxnSpPr>
          <p:spPr bwMode="auto">
            <a:xfrm>
              <a:off x="8368375" y="6479133"/>
              <a:ext cx="495539" cy="307665"/>
            </a:xfrm>
            <a:prstGeom prst="straightConnector1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Rectangle 7178">
              <a:extLst>
                <a:ext uri="{FF2B5EF4-FFF2-40B4-BE49-F238E27FC236}">
                  <a16:creationId xmlns:a16="http://schemas.microsoft.com/office/drawing/2014/main" id="{E51489F1-E42A-4B91-BC40-76CF3E22EE65}"/>
                </a:ext>
              </a:extLst>
            </p:cNvPr>
            <p:cNvSpPr/>
            <p:nvPr/>
          </p:nvSpPr>
          <p:spPr bwMode="auto">
            <a:xfrm>
              <a:off x="7755664" y="6653142"/>
              <a:ext cx="413587" cy="215077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latin typeface="Arial" pitchFamily="34" charset="0"/>
              </a:endParaRPr>
            </a:p>
          </p:txBody>
        </p:sp>
        <p:sp>
          <p:nvSpPr>
            <p:cNvPr id="16" name="TextBox 7179">
              <a:extLst>
                <a:ext uri="{FF2B5EF4-FFF2-40B4-BE49-F238E27FC236}">
                  <a16:creationId xmlns:a16="http://schemas.microsoft.com/office/drawing/2014/main" id="{9999DFF2-07B1-4C30-9A59-A30785FA7A1C}"/>
                </a:ext>
              </a:extLst>
            </p:cNvPr>
            <p:cNvSpPr txBox="1"/>
            <p:nvPr/>
          </p:nvSpPr>
          <p:spPr>
            <a:xfrm>
              <a:off x="3331158" y="5109019"/>
              <a:ext cx="113107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bg2">
                      <a:lumMod val="75000"/>
                    </a:schemeClr>
                  </a:solidFill>
                </a:rPr>
                <a:t>magnets</a:t>
              </a:r>
              <a:endParaRPr lang="en-US" sz="1350" dirty="0"/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70AA905A-632F-4BA6-9D4E-F596CE3F348B}"/>
                </a:ext>
              </a:extLst>
            </p:cNvPr>
            <p:cNvSpPr/>
            <p:nvPr/>
          </p:nvSpPr>
          <p:spPr bwMode="auto">
            <a:xfrm>
              <a:off x="5560516" y="5629601"/>
              <a:ext cx="666170" cy="196077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latin typeface="Arial" charset="0"/>
              </a:endParaRPr>
            </a:p>
          </p:txBody>
        </p:sp>
        <p:cxnSp>
          <p:nvCxnSpPr>
            <p:cNvPr id="18" name="Straight Arrow Connector 21">
              <a:extLst>
                <a:ext uri="{FF2B5EF4-FFF2-40B4-BE49-F238E27FC236}">
                  <a16:creationId xmlns:a16="http://schemas.microsoft.com/office/drawing/2014/main" id="{49DF0B21-8006-4601-A5AD-11D1F572112F}"/>
                </a:ext>
              </a:extLst>
            </p:cNvPr>
            <p:cNvCxnSpPr/>
            <p:nvPr/>
          </p:nvCxnSpPr>
          <p:spPr bwMode="auto">
            <a:xfrm>
              <a:off x="1560746" y="4909641"/>
              <a:ext cx="794179" cy="0"/>
            </a:xfrm>
            <a:prstGeom prst="straightConnector1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9">
              <a:extLst>
                <a:ext uri="{FF2B5EF4-FFF2-40B4-BE49-F238E27FC236}">
                  <a16:creationId xmlns:a16="http://schemas.microsoft.com/office/drawing/2014/main" id="{169B42ED-996D-4212-815E-1D1B039A8E2A}"/>
                </a:ext>
              </a:extLst>
            </p:cNvPr>
            <p:cNvCxnSpPr/>
            <p:nvPr/>
          </p:nvCxnSpPr>
          <p:spPr bwMode="auto">
            <a:xfrm>
              <a:off x="381000" y="4917152"/>
              <a:ext cx="935101" cy="0"/>
            </a:xfrm>
            <a:prstGeom prst="straightConnector1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63DEAD2F-61EA-4444-84E8-F6B645EA5DB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1316101" y="4847636"/>
              <a:ext cx="106017" cy="133638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lvl1pPr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8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sz="2100"/>
            </a:p>
          </p:txBody>
        </p:sp>
        <p:sp>
          <p:nvSpPr>
            <p:cNvPr id="21" name="Rechteck 11">
              <a:extLst>
                <a:ext uri="{FF2B5EF4-FFF2-40B4-BE49-F238E27FC236}">
                  <a16:creationId xmlns:a16="http://schemas.microsoft.com/office/drawing/2014/main" id="{4EEDCC70-84AB-4D8D-B3D6-92537B51CDBC}"/>
                </a:ext>
              </a:extLst>
            </p:cNvPr>
            <p:cNvSpPr/>
            <p:nvPr/>
          </p:nvSpPr>
          <p:spPr bwMode="auto">
            <a:xfrm>
              <a:off x="7134225" y="4847636"/>
              <a:ext cx="1234150" cy="261383"/>
            </a:xfrm>
            <a:prstGeom prst="rect">
              <a:avLst/>
            </a:prstGeom>
            <a:solidFill>
              <a:schemeClr val="bg1"/>
            </a:solidFill>
            <a:ln w="508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7500" tIns="35100" rIns="67500" bIns="35100" numCol="1" rtlCol="0" anchor="t" anchorCtr="0" compatLnSpc="1">
              <a:prstTxWarp prst="textNoShape">
                <a:avLst/>
              </a:prstTxWarp>
            </a:bodyPr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de-DE" sz="2100" b="1">
                <a:latin typeface="Arial" charset="0"/>
              </a:endParaRPr>
            </a:p>
          </p:txBody>
        </p:sp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A2B2E051-69ED-498F-90E7-F4E4A3AF0F97}"/>
              </a:ext>
            </a:extLst>
          </p:cNvPr>
          <p:cNvSpPr txBox="1"/>
          <p:nvPr/>
        </p:nvSpPr>
        <p:spPr>
          <a:xfrm>
            <a:off x="9489106" y="4092058"/>
            <a:ext cx="2544351" cy="230832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Preselection in</a:t>
            </a:r>
          </a:p>
          <a:p>
            <a:pPr algn="l"/>
            <a:r>
              <a:rPr lang="de-DE" dirty="0"/>
              <a:t>The </a:t>
            </a:r>
            <a:r>
              <a:rPr lang="de-DE" dirty="0" err="1"/>
              <a:t>pre</a:t>
            </a:r>
            <a:r>
              <a:rPr lang="de-DE" dirty="0"/>
              <a:t>-separator</a:t>
            </a:r>
          </a:p>
          <a:p>
            <a:pPr algn="l"/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cope</a:t>
            </a:r>
            <a:r>
              <a:rPr lang="de-DE" dirty="0"/>
              <a:t> </a:t>
            </a:r>
            <a:r>
              <a:rPr lang="de-DE" dirty="0" err="1"/>
              <a:t>with</a:t>
            </a:r>
            <a:endParaRPr lang="de-DE" dirty="0"/>
          </a:p>
          <a:p>
            <a:pPr algn="l"/>
            <a:r>
              <a:rPr lang="de-DE" dirty="0"/>
              <a:t>100-fold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from</a:t>
            </a:r>
            <a:endParaRPr lang="de-DE" dirty="0"/>
          </a:p>
          <a:p>
            <a:pPr algn="l"/>
            <a:r>
              <a:rPr lang="de-DE" dirty="0"/>
              <a:t>SIS-100.</a:t>
            </a:r>
          </a:p>
          <a:p>
            <a:pPr algn="l"/>
            <a:endParaRPr lang="de-DE" dirty="0"/>
          </a:p>
          <a:p>
            <a:pPr algn="l"/>
            <a:r>
              <a:rPr lang="de-DE" dirty="0" err="1"/>
              <a:t>Technically</a:t>
            </a:r>
            <a:r>
              <a:rPr lang="de-DE" dirty="0"/>
              <a:t> </a:t>
            </a:r>
            <a:r>
              <a:rPr lang="de-DE" dirty="0" err="1"/>
              <a:t>challenging</a:t>
            </a:r>
            <a:endParaRPr lang="de-DE" dirty="0"/>
          </a:p>
          <a:p>
            <a:pPr algn="l"/>
            <a:r>
              <a:rPr lang="de-DE" dirty="0"/>
              <a:t>Radiation </a:t>
            </a:r>
            <a:r>
              <a:rPr lang="de-DE" dirty="0" err="1"/>
              <a:t>area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7407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24884" y="377352"/>
            <a:ext cx="7446047" cy="787557"/>
          </a:xfrm>
        </p:spPr>
        <p:txBody>
          <a:bodyPr>
            <a:normAutofit/>
          </a:bodyPr>
          <a:lstStyle/>
          <a:p>
            <a:r>
              <a:rPr lang="en-GB" dirty="0"/>
              <a:t>Target area components</a:t>
            </a:r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H.Simon - Halo Week '24 </a:t>
            </a:r>
            <a:endParaRPr lang="en-GB" dirty="0"/>
          </a:p>
        </p:txBody>
      </p:sp>
      <p:pic>
        <p:nvPicPr>
          <p:cNvPr id="39" name="Picture 22">
            <a:extLst>
              <a:ext uri="{FF2B5EF4-FFF2-40B4-BE49-F238E27FC236}">
                <a16:creationId xmlns:a16="http://schemas.microsoft.com/office/drawing/2014/main" id="{57E34758-39F3-44A9-8B67-71CEE84048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9" b="12111"/>
          <a:stretch/>
        </p:blipFill>
        <p:spPr>
          <a:xfrm>
            <a:off x="696409" y="1393217"/>
            <a:ext cx="7654903" cy="2589734"/>
          </a:xfrm>
          <a:prstGeom prst="rect">
            <a:avLst/>
          </a:prstGeom>
        </p:spPr>
      </p:pic>
      <p:sp>
        <p:nvSpPr>
          <p:cNvPr id="40" name="TextBox 23">
            <a:extLst>
              <a:ext uri="{FF2B5EF4-FFF2-40B4-BE49-F238E27FC236}">
                <a16:creationId xmlns:a16="http://schemas.microsoft.com/office/drawing/2014/main" id="{B8710DE2-DC87-4E97-A718-A8A367DC47C5}"/>
              </a:ext>
            </a:extLst>
          </p:cNvPr>
          <p:cNvSpPr txBox="1"/>
          <p:nvPr/>
        </p:nvSpPr>
        <p:spPr>
          <a:xfrm>
            <a:off x="1585253" y="2986076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target</a:t>
            </a:r>
          </a:p>
        </p:txBody>
      </p:sp>
      <p:sp>
        <p:nvSpPr>
          <p:cNvPr id="41" name="TextBox 24">
            <a:extLst>
              <a:ext uri="{FF2B5EF4-FFF2-40B4-BE49-F238E27FC236}">
                <a16:creationId xmlns:a16="http://schemas.microsoft.com/office/drawing/2014/main" id="{93D16A8F-DB7E-46C2-AF14-30EE539F9C04}"/>
              </a:ext>
            </a:extLst>
          </p:cNvPr>
          <p:cNvSpPr txBox="1"/>
          <p:nvPr/>
        </p:nvSpPr>
        <p:spPr>
          <a:xfrm>
            <a:off x="2202157" y="2999976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Q1a</a:t>
            </a:r>
          </a:p>
        </p:txBody>
      </p:sp>
      <p:sp>
        <p:nvSpPr>
          <p:cNvPr id="42" name="TextBox 25">
            <a:extLst>
              <a:ext uri="{FF2B5EF4-FFF2-40B4-BE49-F238E27FC236}">
                <a16:creationId xmlns:a16="http://schemas.microsoft.com/office/drawing/2014/main" id="{23C88706-37F3-447B-9F55-D599E2D47C78}"/>
              </a:ext>
            </a:extLst>
          </p:cNvPr>
          <p:cNvSpPr txBox="1"/>
          <p:nvPr/>
        </p:nvSpPr>
        <p:spPr>
          <a:xfrm>
            <a:off x="2591962" y="2999975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Q1b</a:t>
            </a: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024D88C8-77E3-435D-8887-F104103C895E}"/>
              </a:ext>
            </a:extLst>
          </p:cNvPr>
          <p:cNvSpPr txBox="1"/>
          <p:nvPr/>
        </p:nvSpPr>
        <p:spPr>
          <a:xfrm>
            <a:off x="3165284" y="2986075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Q2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82D8303B-5C69-4C21-A923-C6BCE629DA9C}"/>
              </a:ext>
            </a:extLst>
          </p:cNvPr>
          <p:cNvSpPr txBox="1"/>
          <p:nvPr/>
        </p:nvSpPr>
        <p:spPr>
          <a:xfrm>
            <a:off x="3555134" y="2994665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S1</a:t>
            </a:r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1389886B-199B-42C9-BEE4-EEF1375A3C27}"/>
              </a:ext>
            </a:extLst>
          </p:cNvPr>
          <p:cNvSpPr txBox="1"/>
          <p:nvPr/>
        </p:nvSpPr>
        <p:spPr>
          <a:xfrm>
            <a:off x="4043496" y="3008565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D1</a:t>
            </a:r>
          </a:p>
        </p:txBody>
      </p:sp>
      <p:sp>
        <p:nvSpPr>
          <p:cNvPr id="46" name="TextBox 29">
            <a:extLst>
              <a:ext uri="{FF2B5EF4-FFF2-40B4-BE49-F238E27FC236}">
                <a16:creationId xmlns:a16="http://schemas.microsoft.com/office/drawing/2014/main" id="{4D5B2EA9-9839-4934-838D-8BFD9D44EFC5}"/>
              </a:ext>
            </a:extLst>
          </p:cNvPr>
          <p:cNvSpPr txBox="1"/>
          <p:nvPr/>
        </p:nvSpPr>
        <p:spPr>
          <a:xfrm>
            <a:off x="4988962" y="3169769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D2</a:t>
            </a:r>
          </a:p>
        </p:txBody>
      </p:sp>
      <p:sp>
        <p:nvSpPr>
          <p:cNvPr id="47" name="TextBox 30">
            <a:extLst>
              <a:ext uri="{FF2B5EF4-FFF2-40B4-BE49-F238E27FC236}">
                <a16:creationId xmlns:a16="http://schemas.microsoft.com/office/drawing/2014/main" id="{152EFC40-497C-4D93-8E2C-1692B2737E0C}"/>
              </a:ext>
            </a:extLst>
          </p:cNvPr>
          <p:cNvSpPr txBox="1"/>
          <p:nvPr/>
        </p:nvSpPr>
        <p:spPr>
          <a:xfrm>
            <a:off x="6009638" y="3541979"/>
            <a:ext cx="502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D3</a:t>
            </a:r>
          </a:p>
        </p:txBody>
      </p:sp>
      <p:sp>
        <p:nvSpPr>
          <p:cNvPr id="48" name="TextBox 31">
            <a:extLst>
              <a:ext uri="{FF2B5EF4-FFF2-40B4-BE49-F238E27FC236}">
                <a16:creationId xmlns:a16="http://schemas.microsoft.com/office/drawing/2014/main" id="{F9BAA9A7-06EF-4B6E-B84E-4BDC83A884FE}"/>
              </a:ext>
            </a:extLst>
          </p:cNvPr>
          <p:cNvSpPr txBox="1"/>
          <p:nvPr/>
        </p:nvSpPr>
        <p:spPr>
          <a:xfrm>
            <a:off x="4448198" y="3047128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BC1</a:t>
            </a: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F144016D-2B83-4BBC-9930-00FF93D1486B}"/>
              </a:ext>
            </a:extLst>
          </p:cNvPr>
          <p:cNvSpPr txBox="1"/>
          <p:nvPr/>
        </p:nvSpPr>
        <p:spPr>
          <a:xfrm>
            <a:off x="5459395" y="3338027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BC2</a:t>
            </a:r>
          </a:p>
        </p:txBody>
      </p:sp>
      <p:sp>
        <p:nvSpPr>
          <p:cNvPr id="50" name="TextBox 33">
            <a:extLst>
              <a:ext uri="{FF2B5EF4-FFF2-40B4-BE49-F238E27FC236}">
                <a16:creationId xmlns:a16="http://schemas.microsoft.com/office/drawing/2014/main" id="{AB1E77CA-4253-4C66-8385-79F87B915D3A}"/>
              </a:ext>
            </a:extLst>
          </p:cNvPr>
          <p:cNvSpPr txBox="1"/>
          <p:nvPr/>
        </p:nvSpPr>
        <p:spPr>
          <a:xfrm>
            <a:off x="6354876" y="373130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BC3</a:t>
            </a:r>
          </a:p>
        </p:txBody>
      </p:sp>
      <p:sp>
        <p:nvSpPr>
          <p:cNvPr id="51" name="TextBox 34">
            <a:extLst>
              <a:ext uri="{FF2B5EF4-FFF2-40B4-BE49-F238E27FC236}">
                <a16:creationId xmlns:a16="http://schemas.microsoft.com/office/drawing/2014/main" id="{E0D32593-F2B2-457E-8396-130ABC602AF8}"/>
              </a:ext>
            </a:extLst>
          </p:cNvPr>
          <p:cNvSpPr txBox="1"/>
          <p:nvPr/>
        </p:nvSpPr>
        <p:spPr>
          <a:xfrm>
            <a:off x="6807126" y="427743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S2</a:t>
            </a:r>
          </a:p>
        </p:txBody>
      </p:sp>
      <p:sp>
        <p:nvSpPr>
          <p:cNvPr id="52" name="TextBox 35">
            <a:extLst>
              <a:ext uri="{FF2B5EF4-FFF2-40B4-BE49-F238E27FC236}">
                <a16:creationId xmlns:a16="http://schemas.microsoft.com/office/drawing/2014/main" id="{30FB68D9-124B-4FBC-A700-C05ED7FA853F}"/>
              </a:ext>
            </a:extLst>
          </p:cNvPr>
          <p:cNvSpPr txBox="1"/>
          <p:nvPr/>
        </p:nvSpPr>
        <p:spPr>
          <a:xfrm>
            <a:off x="1448953" y="1206628"/>
            <a:ext cx="2015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iron and concrete shielding</a:t>
            </a:r>
          </a:p>
        </p:txBody>
      </p:sp>
      <p:pic>
        <p:nvPicPr>
          <p:cNvPr id="53" name="Imagen 5">
            <a:extLst>
              <a:ext uri="{FF2B5EF4-FFF2-40B4-BE49-F238E27FC236}">
                <a16:creationId xmlns:a16="http://schemas.microsoft.com/office/drawing/2014/main" id="{F5AC128C-A67A-4CE6-9B69-A0B889D7E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452" y="4261238"/>
            <a:ext cx="4668548" cy="2267079"/>
          </a:xfrm>
          <a:prstGeom prst="rect">
            <a:avLst/>
          </a:prstGeom>
        </p:spPr>
      </p:pic>
      <p:pic>
        <p:nvPicPr>
          <p:cNvPr id="54" name="Picture 1">
            <a:extLst>
              <a:ext uri="{FF2B5EF4-FFF2-40B4-BE49-F238E27FC236}">
                <a16:creationId xmlns:a16="http://schemas.microsoft.com/office/drawing/2014/main" id="{C1669F37-CCC5-4D21-9D99-86F1540C85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131"/>
          <a:stretch/>
        </p:blipFill>
        <p:spPr>
          <a:xfrm>
            <a:off x="10084" y="0"/>
            <a:ext cx="3441928" cy="701666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43F80BE6-DB9B-4198-AB45-0A12D66658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767" y="4247610"/>
            <a:ext cx="1745685" cy="2327580"/>
          </a:xfrm>
          <a:prstGeom prst="rect">
            <a:avLst/>
          </a:prstGeom>
        </p:spPr>
      </p:pic>
      <p:pic>
        <p:nvPicPr>
          <p:cNvPr id="56" name="Picture 5">
            <a:extLst>
              <a:ext uri="{FF2B5EF4-FFF2-40B4-BE49-F238E27FC236}">
                <a16:creationId xmlns:a16="http://schemas.microsoft.com/office/drawing/2014/main" id="{0F7082A4-AD95-49B2-965A-116167877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0" y="3806925"/>
            <a:ext cx="3137891" cy="618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CB269BFE-420E-4D35-99D8-1B321603D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747" y="4461084"/>
            <a:ext cx="3137891" cy="2143412"/>
          </a:xfrm>
          <a:prstGeom prst="rect">
            <a:avLst/>
          </a:prstGeom>
        </p:spPr>
      </p:pic>
      <p:pic>
        <p:nvPicPr>
          <p:cNvPr id="58" name="Picture 9">
            <a:extLst>
              <a:ext uri="{FF2B5EF4-FFF2-40B4-BE49-F238E27FC236}">
                <a16:creationId xmlns:a16="http://schemas.microsoft.com/office/drawing/2014/main" id="{61E02050-FFF3-4315-8E84-7DAC1FC3F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8932" y="3676435"/>
            <a:ext cx="2097841" cy="284557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B5F4887-9108-4008-8E02-F92B2AD42182}"/>
              </a:ext>
            </a:extLst>
          </p:cNvPr>
          <p:cNvSpPr txBox="1"/>
          <p:nvPr/>
        </p:nvSpPr>
        <p:spPr>
          <a:xfrm>
            <a:off x="8572881" y="1483627"/>
            <a:ext cx="3352200" cy="258532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b="1" dirty="0" err="1">
                <a:solidFill>
                  <a:srgbClr val="C00000"/>
                </a:solidFill>
              </a:rPr>
              <a:t>Russian</a:t>
            </a:r>
            <a:r>
              <a:rPr lang="de-DE" b="1" dirty="0">
                <a:solidFill>
                  <a:srgbClr val="C00000"/>
                </a:solidFill>
              </a:rPr>
              <a:t> In-kind</a:t>
            </a:r>
          </a:p>
          <a:p>
            <a:pPr algn="l"/>
            <a:r>
              <a:rPr lang="de-DE" b="1" dirty="0" err="1">
                <a:solidFill>
                  <a:srgbClr val="C00000"/>
                </a:solidFill>
              </a:rPr>
              <a:t>contributions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from</a:t>
            </a:r>
            <a:r>
              <a:rPr lang="de-DE" b="1" dirty="0">
                <a:solidFill>
                  <a:srgbClr val="C00000"/>
                </a:solidFill>
              </a:rPr>
              <a:t> </a:t>
            </a:r>
          </a:p>
          <a:p>
            <a:pPr algn="l"/>
            <a:r>
              <a:rPr lang="de-DE" b="1" dirty="0">
                <a:solidFill>
                  <a:srgbClr val="C00000"/>
                </a:solidFill>
              </a:rPr>
              <a:t>BINP (Novosibirsk)</a:t>
            </a:r>
          </a:p>
          <a:p>
            <a:pPr algn="l"/>
            <a:r>
              <a:rPr lang="de-DE" b="1" dirty="0">
                <a:solidFill>
                  <a:srgbClr val="C00000"/>
                </a:solidFill>
              </a:rPr>
              <a:t>IOFFE </a:t>
            </a:r>
            <a:r>
              <a:rPr lang="de-DE" b="1" dirty="0" err="1">
                <a:solidFill>
                  <a:srgbClr val="C00000"/>
                </a:solidFill>
              </a:rPr>
              <a:t>Institue</a:t>
            </a:r>
            <a:r>
              <a:rPr lang="de-DE" b="1" dirty="0">
                <a:solidFill>
                  <a:srgbClr val="C00000"/>
                </a:solidFill>
              </a:rPr>
              <a:t> (St Peterburg)</a:t>
            </a:r>
          </a:p>
          <a:p>
            <a:pPr algn="l"/>
            <a:r>
              <a:rPr lang="de-DE" b="1" dirty="0" err="1">
                <a:solidFill>
                  <a:srgbClr val="C00000"/>
                </a:solidFill>
              </a:rPr>
              <a:t>needed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replacement</a:t>
            </a:r>
            <a:r>
              <a:rPr lang="de-DE" b="1" dirty="0">
                <a:solidFill>
                  <a:srgbClr val="C00000"/>
                </a:solidFill>
              </a:rPr>
              <a:t>  !</a:t>
            </a:r>
          </a:p>
          <a:p>
            <a:pPr algn="l"/>
            <a:endParaRPr lang="de-DE" b="1" dirty="0">
              <a:solidFill>
                <a:srgbClr val="C00000"/>
              </a:solidFill>
            </a:endParaRPr>
          </a:p>
          <a:p>
            <a:pPr algn="l"/>
            <a:r>
              <a:rPr lang="de-DE" b="1" dirty="0">
                <a:solidFill>
                  <a:srgbClr val="00B050"/>
                </a:solidFill>
              </a:rPr>
              <a:t>Installation </a:t>
            </a:r>
            <a:r>
              <a:rPr lang="de-DE" b="1" dirty="0" err="1">
                <a:solidFill>
                  <a:srgbClr val="00B050"/>
                </a:solidFill>
              </a:rPr>
              <a:t>start</a:t>
            </a:r>
            <a:r>
              <a:rPr lang="de-DE" b="1" dirty="0">
                <a:solidFill>
                  <a:srgbClr val="00B050"/>
                </a:solidFill>
              </a:rPr>
              <a:t> of</a:t>
            </a:r>
          </a:p>
          <a:p>
            <a:pPr algn="l"/>
            <a:r>
              <a:rPr lang="de-DE" b="1" dirty="0">
                <a:solidFill>
                  <a:srgbClr val="00B050"/>
                </a:solidFill>
              </a:rPr>
              <a:t>lateral iron </a:t>
            </a:r>
            <a:r>
              <a:rPr lang="de-DE" b="1" dirty="0" err="1">
                <a:solidFill>
                  <a:srgbClr val="00B050"/>
                </a:solidFill>
              </a:rPr>
              <a:t>shielding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br>
              <a:rPr lang="de-DE" b="1" dirty="0">
                <a:solidFill>
                  <a:srgbClr val="00B050"/>
                </a:solidFill>
              </a:rPr>
            </a:br>
            <a:r>
              <a:rPr lang="de-DE" b="1" dirty="0" err="1">
                <a:solidFill>
                  <a:srgbClr val="00B050"/>
                </a:solidFill>
              </a:rPr>
              <a:t>started</a:t>
            </a:r>
            <a:r>
              <a:rPr lang="de-DE" b="1" dirty="0">
                <a:solidFill>
                  <a:srgbClr val="00B050"/>
                </a:solidFill>
              </a:rPr>
              <a:t> 05/2024 </a:t>
            </a:r>
            <a:r>
              <a:rPr lang="de-DE" b="1" dirty="0" err="1">
                <a:solidFill>
                  <a:srgbClr val="00B050"/>
                </a:solidFill>
              </a:rPr>
              <a:t>as</a:t>
            </a:r>
            <a:r>
              <a:rPr lang="de-DE" b="1" dirty="0">
                <a:solidFill>
                  <a:srgbClr val="00B050"/>
                </a:solidFill>
              </a:rPr>
              <a:t> </a:t>
            </a:r>
            <a:r>
              <a:rPr lang="de-DE" b="1" dirty="0" err="1">
                <a:solidFill>
                  <a:srgbClr val="00B050"/>
                </a:solidFill>
              </a:rPr>
              <a:t>scheduled</a:t>
            </a:r>
            <a:endParaRPr lang="de-DE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3638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LE5kcfYQXIct7dxN.fu.A"/>
</p:tagLst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fair-gsi-folienmaster_2019_4zu3</Template>
  <TotalTime>0</TotalTime>
  <Words>3572</Words>
  <Application>Microsoft Office PowerPoint</Application>
  <PresentationFormat>Breitbild</PresentationFormat>
  <Paragraphs>778</Paragraphs>
  <Slides>53</Slides>
  <Notes>17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3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8" baseType="lpstr">
      <vt:lpstr>Ariel</vt:lpstr>
      <vt:lpstr>Calibri,sans-serif</vt:lpstr>
      <vt:lpstr>Söhne</vt:lpstr>
      <vt:lpstr>Arial</vt:lpstr>
      <vt:lpstr>Arial Narrow</vt:lpstr>
      <vt:lpstr>Calibri</vt:lpstr>
      <vt:lpstr>Symbol</vt:lpstr>
      <vt:lpstr>Tahoma</vt:lpstr>
      <vt:lpstr>Times New Roman</vt:lpstr>
      <vt:lpstr>Trebuchet MS</vt:lpstr>
      <vt:lpstr>Wingdings</vt:lpstr>
      <vt:lpstr>fair-gsi-folienmaster_2016_onering</vt:lpstr>
      <vt:lpstr>gsi-folienmaster</vt:lpstr>
      <vt:lpstr>Office Theme</vt:lpstr>
      <vt:lpstr>think-cell Folie</vt:lpstr>
      <vt:lpstr>Status of FAIR and Super-FRS       . </vt:lpstr>
      <vt:lpstr>PowerPoint-Präsentation</vt:lpstr>
      <vt:lpstr>PowerPoint-Präsentation</vt:lpstr>
      <vt:lpstr>Fair-28: Main Objectives - NUSTAR</vt:lpstr>
      <vt:lpstr>Super-FRS (@SIS18/SIS100) workhorse for   NUSTAR                   </vt:lpstr>
      <vt:lpstr>Early Science Objective </vt:lpstr>
      <vt:lpstr>HE Beam Transport Early Science (SIS18 – Super-FRS) </vt:lpstr>
      <vt:lpstr>Super-FRS Target area (artists‘ view)</vt:lpstr>
      <vt:lpstr>Target area components</vt:lpstr>
      <vt:lpstr> Area of success:    All target component entering production or running</vt:lpstr>
      <vt:lpstr>Target Area  -Remote handling and shielding</vt:lpstr>
      <vt:lpstr>PowerPoint-Präsentation</vt:lpstr>
      <vt:lpstr> Area of success:   3 beam catchers in production</vt:lpstr>
      <vt:lpstr>PowerPoint-Präsentation</vt:lpstr>
      <vt:lpstr>Superconducting Magnets Re-Entering Series Production after Prototype testing and repair </vt:lpstr>
      <vt:lpstr>Example: Magnet Supplies as part of the Building Local Cryogenics distribution system</vt:lpstr>
      <vt:lpstr>Overall installation schedule –  entering 3 dense years after a lot of stride</vt:lpstr>
      <vt:lpstr>PowerPoint-Präsentation</vt:lpstr>
      <vt:lpstr>From R³B prototype to R³B precursor </vt:lpstr>
      <vt:lpstr>PowerPoint-Präsentation</vt:lpstr>
      <vt:lpstr>PowerPoint-Präsentation</vt:lpstr>
      <vt:lpstr>Thanks</vt:lpstr>
      <vt:lpstr>PowerPoint-Präsentation</vt:lpstr>
      <vt:lpstr>FAIR beams (with suitable intensities) </vt:lpstr>
      <vt:lpstr>FAIR beams (with suitable intensities)  </vt:lpstr>
      <vt:lpstr>Summary</vt:lpstr>
      <vt:lpstr>PowerPoint-Präsentation</vt:lpstr>
      <vt:lpstr>PowerPoint-Präsentation</vt:lpstr>
      <vt:lpstr>First 12C(p,2p) experiment @ 400AMeV - „R³B prototype setup“</vt:lpstr>
      <vt:lpstr>The 17Ne 2p halo quest  (@500  AMeV)</vt:lpstr>
      <vt:lpstr>7H ↓ and 4n →</vt:lpstr>
      <vt:lpstr>Neuland demonstrator @ RIKEN</vt:lpstr>
      <vt:lpstr>O-28 a first Landmark for fragment + 4n detection</vt:lpstr>
      <vt:lpstr>Novel Neutron Detector: NeuLAND</vt:lpstr>
      <vt:lpstr>Steady State Thermal Simulation Optimisation of Absorber Profile</vt:lpstr>
      <vt:lpstr>Example for status of major components: sc multiplets in series production</vt:lpstr>
      <vt:lpstr>Replacement of ex-Russian in-kind components Status and challenges</vt:lpstr>
      <vt:lpstr>... with direct applications</vt:lpstr>
      <vt:lpstr>FAIR in construction  </vt:lpstr>
      <vt:lpstr>A new vertex tracker for R3B assembled for FAIR Phase-0 2022</vt:lpstr>
      <vt:lpstr>PowerPoint-Präsentation</vt:lpstr>
      <vt:lpstr>PowerPoint-Präsentation</vt:lpstr>
      <vt:lpstr>PowerPoint-Präsentation</vt:lpstr>
      <vt:lpstr>PowerPoint-Präsentation</vt:lpstr>
      <vt:lpstr>R³B experiments in 2018/19  </vt:lpstr>
      <vt:lpstr>PowerPoint-Präsentation</vt:lpstr>
      <vt:lpstr>PowerPoint-Präsentation</vt:lpstr>
      <vt:lpstr>GSI FRS  FAIR Super-FRS  (key parameters and enhancement)</vt:lpstr>
      <vt:lpstr>PowerPoint-Präsentation</vt:lpstr>
      <vt:lpstr> 𝛬 hypernuclei @ R3B</vt:lpstr>
      <vt:lpstr>PowerPoint-Präsentation</vt:lpstr>
      <vt:lpstr>Main components for early science aiming for Q4/2026</vt:lpstr>
      <vt:lpstr>Example:  R³B at the High energy Branch of the Super-FRS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Super-FRS  status and timeline</dc:title>
  <dc:creator>Ricciardi, Maria Valentina Dr.</dc:creator>
  <cp:lastModifiedBy>Simon, Haik Dr.</cp:lastModifiedBy>
  <cp:revision>455</cp:revision>
  <cp:lastPrinted>2024-06-12T08:42:09Z</cp:lastPrinted>
  <dcterms:created xsi:type="dcterms:W3CDTF">2021-09-14T14:12:23Z</dcterms:created>
  <dcterms:modified xsi:type="dcterms:W3CDTF">2024-07-08T14:32:59Z</dcterms:modified>
</cp:coreProperties>
</file>