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Helvetica Neue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172819F-0FA7-4F9E-B890-A4A5C208E5AA}">
  <a:tblStyle styleId="{1172819F-0FA7-4F9E-B890-A4A5C208E5A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HelveticaNeue-bold.fntdata"/><Relationship Id="rId47" Type="http://schemas.openxmlformats.org/officeDocument/2006/relationships/font" Target="fonts/HelveticaNeue-regular.fntdata"/><Relationship Id="rId49" Type="http://schemas.openxmlformats.org/officeDocument/2006/relationships/font" Target="fonts/HelveticaNeue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HelveticaNeue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bc3cc01e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bc3cc01e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ac479c030_16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eac479c030_16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abd6c0aa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eabd6c0aa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eabd6c0aa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eabd6c0aa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ac479c030_16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eac479c030_16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eac479c030_16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eac479c030_16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eac479c030_16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eac479c030_16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ac479c030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eac479c030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abd6c0aa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eabd6c0aa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eac479c030_16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eac479c030_16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eabd6c0aa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eabd6c0aa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a1f58076d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a1f58076d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088c9c2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04088c9c2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ea1f58076d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ea1f58076d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ea1f58076d_0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ea1f58076d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eac479c030_16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eac479c030_1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eac479c030_27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eac479c030_27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eac479c030_27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eac479c030_27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eac479c030_16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eac479c030_16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ea303d1fa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ea303d1fa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ea303d1fad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ea303d1fad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ea847bb2c9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ea847bb2c9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a29bbc01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a29bbc01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eabd6c0aa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eabd6c0aa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eabd6c0aac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eabd6c0aa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eabd6c0aa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eabd6c0aa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eabd6c0aac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eabd6c0aa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eabd6c0aa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eabd6c0aa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eac479c030_1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eac479c030_1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ac479c030_27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eac479c030_27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a1f58076d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a1f58076d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a4f76fac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ea4f76fac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a1f58076d_0_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a1f58076d_0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a1f58076d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ea1f58076d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eac479c030_16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eac479c030_16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eac479c030_16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eac479c030_16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9" name="Google Shape;69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OBJECT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891367" y="344916"/>
            <a:ext cx="73611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 i="0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4" name="Google Shape;74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891367" y="344916"/>
            <a:ext cx="73611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 i="0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518812" y="1593188"/>
            <a:ext cx="8106300" cy="30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0" name="Google Shape;80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500063" y="1158627"/>
            <a:ext cx="81438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sz="5300"/>
            </a:lvl1pPr>
            <a:lvl2pPr lvl="1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500063" y="2812852"/>
            <a:ext cx="81438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/>
            </a:lvl6pPr>
            <a:lvl7pPr indent="-3556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/>
            </a:lvl7pPr>
            <a:lvl8pPr indent="-3556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/>
            </a:lvl8pPr>
            <a:lvl9pPr indent="-3556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500063" y="4435391"/>
            <a:ext cx="81438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/>
            </a:lvl3pPr>
            <a:lvl4pPr indent="-355600" lvl="3" marL="1828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/>
            </a:lvl4pPr>
            <a:lvl5pPr indent="-355600" lvl="4" marL="22860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/>
            </a:lvl5pPr>
            <a:lvl6pPr indent="-3556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/>
            </a:lvl6pPr>
            <a:lvl7pPr indent="-3556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/>
            </a:lvl7pPr>
            <a:lvl8pPr indent="-3556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/>
            </a:lvl8pPr>
            <a:lvl9pPr indent="-3556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4464843" y="4808636"/>
            <a:ext cx="2154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044000"/>
            <a:ext cx="9144000" cy="40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0014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2200" y="4797300"/>
            <a:ext cx="194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latin typeface="Roboto"/>
                <a:ea typeface="Roboto"/>
                <a:cs typeface="Roboto"/>
                <a:sym typeface="Roboto"/>
              </a:rPr>
              <a:t>M. Xarepe LIP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0074" y="181825"/>
            <a:ext cx="792174" cy="7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40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55.png"/><Relationship Id="rId5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ctrTitle"/>
          </p:nvPr>
        </p:nvSpPr>
        <p:spPr>
          <a:xfrm>
            <a:off x="408750" y="966550"/>
            <a:ext cx="8222100" cy="272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S522 Status Report : part 1</a:t>
            </a:r>
            <a:endParaRPr sz="3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>
                <a:latin typeface="Arial"/>
                <a:ea typeface="Arial"/>
                <a:cs typeface="Arial"/>
                <a:sym typeface="Arial"/>
              </a:rPr>
              <a:t>July 10</a:t>
            </a:r>
            <a:r>
              <a:rPr baseline="30000" lang="pt-PT" sz="300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t-PT" sz="3000">
                <a:latin typeface="Arial"/>
                <a:ea typeface="Arial"/>
                <a:cs typeface="Arial"/>
                <a:sym typeface="Arial"/>
              </a:rPr>
              <a:t>, 2024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Manuel Xarepe for the s522 analysis Group</a:t>
            </a:r>
            <a:endParaRPr sz="2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SRC selection</a:t>
            </a:r>
            <a:endParaRPr/>
          </a:p>
        </p:txBody>
      </p:sp>
      <p:sp>
        <p:nvSpPr>
          <p:cNvPr id="249" name="Google Shape;249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descr="Screenshot 2024-06-23 at 21.36.38.png" id="250" name="Google Shape;25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26" y="1358499"/>
            <a:ext cx="4562576" cy="3402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5074800" y="1358500"/>
            <a:ext cx="3834900" cy="3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High mandelstam t and u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○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abs() &gt; 0.8 GeV</a:t>
            </a:r>
            <a:r>
              <a:rPr baseline="30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/c</a:t>
            </a:r>
            <a:r>
              <a:rPr baseline="30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aseline="30000"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Cluster size &lt; 5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Only 2 clusters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Frag multiplicity 1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aseline="-25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 </a:t>
            </a: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&gt; 0.4 GeV/c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aseline="30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aseline="-25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 </a:t>
            </a: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and E</a:t>
            </a:r>
            <a:r>
              <a:rPr baseline="-25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</a:t>
            </a: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cuts guided by simulation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●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Light Cone variable also guided by simulation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Indications of SRC ?</a:t>
            </a:r>
            <a:endParaRPr/>
          </a:p>
        </p:txBody>
      </p:sp>
      <p:sp>
        <p:nvSpPr>
          <p:cNvPr id="257" name="Google Shape;257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 rotWithShape="1">
          <a:blip r:embed="rId3">
            <a:alphaModFix/>
          </a:blip>
          <a:srcRect b="18606" l="48828" r="0" t="0"/>
          <a:stretch/>
        </p:blipFill>
        <p:spPr>
          <a:xfrm>
            <a:off x="668525" y="1098224"/>
            <a:ext cx="2763626" cy="189477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27"/>
          <p:cNvSpPr txBox="1"/>
          <p:nvPr/>
        </p:nvSpPr>
        <p:spPr>
          <a:xfrm>
            <a:off x="458603" y="2825809"/>
            <a:ext cx="37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00">
                <a:solidFill>
                  <a:srgbClr val="222222"/>
                </a:solidFill>
                <a:highlight>
                  <a:srgbClr val="FFFFFF"/>
                </a:highlight>
              </a:rPr>
              <a:t>Patsyuk, M., et al. "Unperturbed inverse kinematics nucleon knockout measurements with a carbon beam." </a:t>
            </a:r>
            <a:r>
              <a:rPr i="1" lang="pt-PT" sz="600">
                <a:solidFill>
                  <a:srgbClr val="222222"/>
                </a:solidFill>
                <a:highlight>
                  <a:srgbClr val="FFFFFF"/>
                </a:highlight>
              </a:rPr>
              <a:t>Nature Physics</a:t>
            </a:r>
            <a:r>
              <a:rPr lang="pt-PT" sz="600">
                <a:solidFill>
                  <a:srgbClr val="222222"/>
                </a:solidFill>
                <a:highlight>
                  <a:srgbClr val="FFFFFF"/>
                </a:highlight>
              </a:rPr>
              <a:t> 17.6 (2021): 693-699</a:t>
            </a:r>
            <a:endParaRPr sz="600"/>
          </a:p>
        </p:txBody>
      </p:sp>
      <p:sp>
        <p:nvSpPr>
          <p:cNvPr id="260" name="Google Shape;260;p27"/>
          <p:cNvSpPr txBox="1"/>
          <p:nvPr/>
        </p:nvSpPr>
        <p:spPr>
          <a:xfrm flipH="1">
            <a:off x="4392450" y="4323975"/>
            <a:ext cx="3967500" cy="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Semi exclusive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aseline="-25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= pbeam - pmiss - pfrag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7200" y="1100676"/>
            <a:ext cx="4645872" cy="316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7"/>
          <p:cNvSpPr txBox="1"/>
          <p:nvPr/>
        </p:nvSpPr>
        <p:spPr>
          <a:xfrm>
            <a:off x="7771275" y="4410075"/>
            <a:ext cx="1339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cos(Ө(p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,p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))</a:t>
            </a:r>
            <a:endParaRPr sz="1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Screenshot 2024-06-23 at 21.37.19.png" id="263" name="Google Shape;26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1325" y="3195100"/>
            <a:ext cx="2062550" cy="18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/>
          <p:nvPr/>
        </p:nvSpPr>
        <p:spPr>
          <a:xfrm>
            <a:off x="2462250" y="2176800"/>
            <a:ext cx="42195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914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Fully exclusive</a:t>
            </a:r>
            <a:endParaRPr sz="5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Opening angle (semi excl. vs fully excl.)</a:t>
            </a:r>
            <a:endParaRPr/>
          </a:p>
        </p:txBody>
      </p:sp>
      <p:sp>
        <p:nvSpPr>
          <p:cNvPr id="274" name="Google Shape;274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75" name="Google Shape;275;p29"/>
          <p:cNvSpPr txBox="1"/>
          <p:nvPr/>
        </p:nvSpPr>
        <p:spPr>
          <a:xfrm>
            <a:off x="5133950" y="10462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 + p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276" name="Google Shape;276;p29"/>
          <p:cNvSpPr txBox="1"/>
          <p:nvPr/>
        </p:nvSpPr>
        <p:spPr>
          <a:xfrm>
            <a:off x="854500" y="1046225"/>
            <a:ext cx="3105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+ n</a:t>
            </a:r>
            <a:endParaRPr sz="1100">
              <a:solidFill>
                <a:srgbClr val="212121"/>
              </a:solidFill>
            </a:endParaRPr>
          </a:p>
        </p:txBody>
      </p:sp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/>
          </a:blip>
          <a:srcRect b="0" l="0" r="6480" t="7218"/>
          <a:stretch/>
        </p:blipFill>
        <p:spPr>
          <a:xfrm>
            <a:off x="245776" y="1774095"/>
            <a:ext cx="3787551" cy="310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/>
          </a:blip>
          <a:srcRect b="0" l="0" r="6498" t="7175"/>
          <a:stretch/>
        </p:blipFill>
        <p:spPr>
          <a:xfrm>
            <a:off x="4716025" y="1774125"/>
            <a:ext cx="3787540" cy="31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9"/>
          <p:cNvSpPr txBox="1"/>
          <p:nvPr/>
        </p:nvSpPr>
        <p:spPr>
          <a:xfrm>
            <a:off x="2752225" y="4613625"/>
            <a:ext cx="20730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Roboto"/>
                <a:ea typeface="Roboto"/>
                <a:cs typeface="Roboto"/>
                <a:sym typeface="Roboto"/>
              </a:rPr>
              <a:t>Opening angle [º]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6430575" y="4613625"/>
            <a:ext cx="20730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Roboto"/>
                <a:ea typeface="Roboto"/>
                <a:cs typeface="Roboto"/>
                <a:sym typeface="Roboto"/>
              </a:rPr>
              <a:t>Opening angle [º]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QE identification </a:t>
            </a:r>
            <a:r>
              <a:rPr baseline="30000" lang="pt-PT"/>
              <a:t>10</a:t>
            </a:r>
            <a:r>
              <a:rPr lang="pt-PT"/>
              <a:t>B (semi excl. vs excl)</a:t>
            </a:r>
            <a:endParaRPr/>
          </a:p>
        </p:txBody>
      </p:sp>
      <p:sp>
        <p:nvSpPr>
          <p:cNvPr id="286" name="Google Shape;286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87" name="Google Shape;2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46" y="1522175"/>
            <a:ext cx="4019980" cy="27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/>
          <p:nvPr/>
        </p:nvSpPr>
        <p:spPr>
          <a:xfrm>
            <a:off x="2689400" y="4257225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89" name="Google Shape;289;p30"/>
          <p:cNvSpPr txBox="1"/>
          <p:nvPr/>
        </p:nvSpPr>
        <p:spPr>
          <a:xfrm rot="-5400000">
            <a:off x="-785450" y="2115702"/>
            <a:ext cx="20640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pic>
        <p:nvPicPr>
          <p:cNvPr id="290" name="Google Shape;2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063" y="1508237"/>
            <a:ext cx="3962450" cy="27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7289125" y="4257225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92" name="Google Shape;292;p30"/>
          <p:cNvSpPr txBox="1"/>
          <p:nvPr/>
        </p:nvSpPr>
        <p:spPr>
          <a:xfrm rot="-5400000">
            <a:off x="3544625" y="1881257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5611300" y="100527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+ n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1416635" y="1005275"/>
            <a:ext cx="2296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295" name="Google Shape;295;p30"/>
          <p:cNvSpPr/>
          <p:nvPr/>
        </p:nvSpPr>
        <p:spPr>
          <a:xfrm>
            <a:off x="805978" y="222055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0"/>
          <p:cNvSpPr txBox="1"/>
          <p:nvPr/>
        </p:nvSpPr>
        <p:spPr>
          <a:xfrm>
            <a:off x="1467638" y="2386889"/>
            <a:ext cx="57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i="0" lang="pt-PT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0"/>
          <p:cNvSpPr/>
          <p:nvPr/>
        </p:nvSpPr>
        <p:spPr>
          <a:xfrm rot="1714805">
            <a:off x="875022" y="3214528"/>
            <a:ext cx="2213063" cy="420193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2222273" y="3405059"/>
            <a:ext cx="43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QE identification </a:t>
            </a:r>
            <a:r>
              <a:rPr baseline="30000" lang="pt-PT"/>
              <a:t>10</a:t>
            </a:r>
            <a:r>
              <a:rPr lang="pt-PT"/>
              <a:t>Be (semi excl. vs excl)</a:t>
            </a:r>
            <a:endParaRPr/>
          </a:p>
        </p:txBody>
      </p:sp>
      <p:sp>
        <p:nvSpPr>
          <p:cNvPr id="304" name="Google Shape;304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05" name="Google Shape;305;p31"/>
          <p:cNvSpPr txBox="1"/>
          <p:nvPr/>
        </p:nvSpPr>
        <p:spPr>
          <a:xfrm>
            <a:off x="2864075" y="4257225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306" name="Google Shape;306;p31"/>
          <p:cNvSpPr txBox="1"/>
          <p:nvPr/>
        </p:nvSpPr>
        <p:spPr>
          <a:xfrm rot="-5400000">
            <a:off x="-1032825" y="1881257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307" name="Google Shape;307;p31"/>
          <p:cNvSpPr txBox="1"/>
          <p:nvPr/>
        </p:nvSpPr>
        <p:spPr>
          <a:xfrm>
            <a:off x="7413700" y="418740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308" name="Google Shape;308;p31"/>
          <p:cNvSpPr txBox="1"/>
          <p:nvPr/>
        </p:nvSpPr>
        <p:spPr>
          <a:xfrm rot="-5400000">
            <a:off x="3516800" y="1811432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5497325" y="106247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 + p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1153485" y="1040475"/>
            <a:ext cx="2296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endParaRPr sz="1100">
              <a:solidFill>
                <a:srgbClr val="212121"/>
              </a:solidFill>
            </a:endParaRPr>
          </a:p>
        </p:txBody>
      </p:sp>
      <p:pic>
        <p:nvPicPr>
          <p:cNvPr id="311" name="Google Shape;3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25" y="1604100"/>
            <a:ext cx="3990324" cy="273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9925" y="1632725"/>
            <a:ext cx="3990326" cy="26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1"/>
          <p:cNvSpPr/>
          <p:nvPr/>
        </p:nvSpPr>
        <p:spPr>
          <a:xfrm>
            <a:off x="805978" y="222055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1467638" y="2386889"/>
            <a:ext cx="57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i="0" lang="pt-PT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1"/>
          <p:cNvSpPr/>
          <p:nvPr/>
        </p:nvSpPr>
        <p:spPr>
          <a:xfrm rot="1881643">
            <a:off x="835727" y="3291887"/>
            <a:ext cx="2213002" cy="420199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2047548" y="3362809"/>
            <a:ext cx="43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Fully exclusive measurement of SRC</a:t>
            </a:r>
            <a:endParaRPr/>
          </a:p>
        </p:txBody>
      </p:sp>
      <p:sp>
        <p:nvSpPr>
          <p:cNvPr id="322" name="Google Shape;322;p32"/>
          <p:cNvSpPr txBox="1"/>
          <p:nvPr>
            <p:ph idx="1" type="body"/>
          </p:nvPr>
        </p:nvSpPr>
        <p:spPr>
          <a:xfrm>
            <a:off x="389200" y="1154325"/>
            <a:ext cx="8222100" cy="32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Pros: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Complete Kinematics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Cleaner reactions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Accurate </a:t>
            </a:r>
            <a:r>
              <a:rPr lang="pt-PT">
                <a:solidFill>
                  <a:srgbClr val="212121"/>
                </a:solidFill>
              </a:rPr>
              <a:t>measurement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Cons: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Very low statistics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Detector efficiencies and </a:t>
            </a:r>
            <a:r>
              <a:rPr lang="pt-PT">
                <a:solidFill>
                  <a:srgbClr val="212121"/>
                </a:solidFill>
              </a:rPr>
              <a:t>acceptance</a:t>
            </a:r>
            <a:r>
              <a:rPr lang="pt-PT">
                <a:solidFill>
                  <a:srgbClr val="212121"/>
                </a:solidFill>
              </a:rPr>
              <a:t> are not the same for pp and pn pairs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SRC events mainly outside detector acceptance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323" name="Google Shape;323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Acceptance for SRC</a:t>
            </a:r>
            <a:endParaRPr/>
          </a:p>
        </p:txBody>
      </p:sp>
      <p:sp>
        <p:nvSpPr>
          <p:cNvPr id="329" name="Google Shape;329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330" name="Google Shape;330;p33"/>
          <p:cNvSpPr txBox="1"/>
          <p:nvPr/>
        </p:nvSpPr>
        <p:spPr>
          <a:xfrm>
            <a:off x="1489100" y="1258000"/>
            <a:ext cx="23172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RPC acceptance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1" name="Google Shape;331;p33"/>
          <p:cNvPicPr preferRelativeResize="0"/>
          <p:nvPr/>
        </p:nvPicPr>
        <p:blipFill rotWithShape="1">
          <a:blip r:embed="rId3">
            <a:alphaModFix/>
          </a:blip>
          <a:srcRect b="6096" l="3614" r="0" t="7555"/>
          <a:stretch/>
        </p:blipFill>
        <p:spPr>
          <a:xfrm>
            <a:off x="4902500" y="1837425"/>
            <a:ext cx="4098001" cy="28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4">
            <a:alphaModFix/>
          </a:blip>
          <a:srcRect b="6342" l="3091" r="0" t="7361"/>
          <a:stretch/>
        </p:blipFill>
        <p:spPr>
          <a:xfrm>
            <a:off x="389200" y="1845065"/>
            <a:ext cx="4098000" cy="285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3"/>
          <p:cNvSpPr txBox="1"/>
          <p:nvPr/>
        </p:nvSpPr>
        <p:spPr>
          <a:xfrm>
            <a:off x="3416800" y="4632025"/>
            <a:ext cx="107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P [GeV/c]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7878025" y="4584400"/>
            <a:ext cx="107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P [GeV/c]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 rot="-5400000">
            <a:off x="4558950" y="1770250"/>
            <a:ext cx="48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TX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 rot="-5400000">
            <a:off x="53625" y="1850475"/>
            <a:ext cx="48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TX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5587250" y="1345875"/>
            <a:ext cx="27285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NeuLAND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acceptance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8" name="Google Shape;338;p33"/>
          <p:cNvCxnSpPr/>
          <p:nvPr/>
        </p:nvCxnSpPr>
        <p:spPr>
          <a:xfrm flipH="1">
            <a:off x="4075600" y="3353100"/>
            <a:ext cx="7800" cy="957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33"/>
          <p:cNvCxnSpPr/>
          <p:nvPr/>
        </p:nvCxnSpPr>
        <p:spPr>
          <a:xfrm>
            <a:off x="1766850" y="4318975"/>
            <a:ext cx="2316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0" name="Google Shape;340;p33"/>
          <p:cNvSpPr/>
          <p:nvPr/>
        </p:nvSpPr>
        <p:spPr>
          <a:xfrm>
            <a:off x="2709175" y="2143775"/>
            <a:ext cx="1389925" cy="1193600"/>
          </a:xfrm>
          <a:custGeom>
            <a:rect b="b" l="l" r="r" t="t"/>
            <a:pathLst>
              <a:path extrusionOk="0" h="47744" w="55597">
                <a:moveTo>
                  <a:pt x="55597" y="47744"/>
                </a:moveTo>
                <a:cubicBezTo>
                  <a:pt x="48647" y="46200"/>
                  <a:pt x="43417" y="40192"/>
                  <a:pt x="36750" y="37693"/>
                </a:cubicBezTo>
                <a:cubicBezTo>
                  <a:pt x="20319" y="31534"/>
                  <a:pt x="5549" y="16647"/>
                  <a:pt x="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" name="Google Shape;341;p33"/>
          <p:cNvSpPr/>
          <p:nvPr/>
        </p:nvSpPr>
        <p:spPr>
          <a:xfrm>
            <a:off x="1013000" y="2230150"/>
            <a:ext cx="761700" cy="2080975"/>
          </a:xfrm>
          <a:custGeom>
            <a:rect b="b" l="l" r="r" t="t"/>
            <a:pathLst>
              <a:path extrusionOk="0" h="83239" w="30468">
                <a:moveTo>
                  <a:pt x="0" y="0"/>
                </a:moveTo>
                <a:cubicBezTo>
                  <a:pt x="3667" y="18345"/>
                  <a:pt x="13081" y="35095"/>
                  <a:pt x="18218" y="53084"/>
                </a:cubicBezTo>
                <a:cubicBezTo>
                  <a:pt x="21197" y="63516"/>
                  <a:pt x="22802" y="75561"/>
                  <a:pt x="30468" y="8323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42" name="Google Shape;342;p33"/>
          <p:cNvCxnSpPr/>
          <p:nvPr/>
        </p:nvCxnSpPr>
        <p:spPr>
          <a:xfrm flipH="1" rot="10800000">
            <a:off x="1020850" y="2198800"/>
            <a:ext cx="1704000" cy="7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33"/>
          <p:cNvCxnSpPr/>
          <p:nvPr/>
        </p:nvCxnSpPr>
        <p:spPr>
          <a:xfrm flipH="1">
            <a:off x="8564700" y="3293475"/>
            <a:ext cx="7800" cy="957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3"/>
          <p:cNvCxnSpPr/>
          <p:nvPr/>
        </p:nvCxnSpPr>
        <p:spPr>
          <a:xfrm>
            <a:off x="6255950" y="4259350"/>
            <a:ext cx="2316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33"/>
          <p:cNvSpPr/>
          <p:nvPr/>
        </p:nvSpPr>
        <p:spPr>
          <a:xfrm>
            <a:off x="7198275" y="2084150"/>
            <a:ext cx="1389925" cy="1193600"/>
          </a:xfrm>
          <a:custGeom>
            <a:rect b="b" l="l" r="r" t="t"/>
            <a:pathLst>
              <a:path extrusionOk="0" h="47744" w="55597">
                <a:moveTo>
                  <a:pt x="55597" y="47744"/>
                </a:moveTo>
                <a:cubicBezTo>
                  <a:pt x="48647" y="46200"/>
                  <a:pt x="43417" y="40192"/>
                  <a:pt x="36750" y="37693"/>
                </a:cubicBezTo>
                <a:cubicBezTo>
                  <a:pt x="20319" y="31534"/>
                  <a:pt x="5549" y="16647"/>
                  <a:pt x="0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6" name="Google Shape;346;p33"/>
          <p:cNvSpPr/>
          <p:nvPr/>
        </p:nvSpPr>
        <p:spPr>
          <a:xfrm>
            <a:off x="5502100" y="2170525"/>
            <a:ext cx="761700" cy="2080975"/>
          </a:xfrm>
          <a:custGeom>
            <a:rect b="b" l="l" r="r" t="t"/>
            <a:pathLst>
              <a:path extrusionOk="0" h="83239" w="30468">
                <a:moveTo>
                  <a:pt x="0" y="0"/>
                </a:moveTo>
                <a:cubicBezTo>
                  <a:pt x="3667" y="18345"/>
                  <a:pt x="13081" y="35095"/>
                  <a:pt x="18218" y="53084"/>
                </a:cubicBezTo>
                <a:cubicBezTo>
                  <a:pt x="21197" y="63516"/>
                  <a:pt x="22802" y="75561"/>
                  <a:pt x="30468" y="8323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47" name="Google Shape;347;p33"/>
          <p:cNvCxnSpPr/>
          <p:nvPr/>
        </p:nvCxnSpPr>
        <p:spPr>
          <a:xfrm flipH="1" rot="10800000">
            <a:off x="5509950" y="2139175"/>
            <a:ext cx="1704000" cy="7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Fully exclusive measurement of SRC</a:t>
            </a:r>
            <a:endParaRPr/>
          </a:p>
        </p:txBody>
      </p:sp>
      <p:sp>
        <p:nvSpPr>
          <p:cNvPr id="353" name="Google Shape;353;p34"/>
          <p:cNvSpPr txBox="1"/>
          <p:nvPr>
            <p:ph idx="1" type="body"/>
          </p:nvPr>
        </p:nvSpPr>
        <p:spPr>
          <a:xfrm>
            <a:off x="389200" y="1154325"/>
            <a:ext cx="8222100" cy="32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Pros: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Complete Kinematics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Cleaner reactions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Accurate measurement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Cons: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Very low statistics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Detector efficiencies and acceptance are not the same for pp and pn pairs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SRC events mainly outside detector acceptance </a:t>
            </a:r>
            <a:r>
              <a:rPr lang="pt-PT">
                <a:solidFill>
                  <a:srgbClr val="FF0000"/>
                </a:solidFill>
              </a:rPr>
              <a:t>-&gt; Veto?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354" name="Google Shape;354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Summary and </a:t>
            </a:r>
            <a:r>
              <a:rPr lang="pt-PT"/>
              <a:t>Outlook</a:t>
            </a:r>
            <a:endParaRPr/>
          </a:p>
        </p:txBody>
      </p:sp>
      <p:sp>
        <p:nvSpPr>
          <p:cNvPr id="360" name="Google Shape;360;p35"/>
          <p:cNvSpPr txBox="1"/>
          <p:nvPr>
            <p:ph idx="1" type="body"/>
          </p:nvPr>
        </p:nvSpPr>
        <p:spPr>
          <a:xfrm>
            <a:off x="460950" y="1018375"/>
            <a:ext cx="8222100" cy="3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Summary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A preliminary set of cuts aiming at reducing FSI and seeing SRC as been found for semi-exclusive </a:t>
            </a:r>
            <a:r>
              <a:rPr baseline="30000" lang="pt-PT">
                <a:solidFill>
                  <a:srgbClr val="212121"/>
                </a:solidFill>
              </a:rPr>
              <a:t>12</a:t>
            </a:r>
            <a:r>
              <a:rPr lang="pt-PT">
                <a:solidFill>
                  <a:srgbClr val="212121"/>
                </a:solidFill>
              </a:rPr>
              <a:t>C (under investigation for </a:t>
            </a:r>
            <a:r>
              <a:rPr baseline="30000" lang="pt-PT">
                <a:solidFill>
                  <a:srgbClr val="212121"/>
                </a:solidFill>
              </a:rPr>
              <a:t>16</a:t>
            </a:r>
            <a:r>
              <a:rPr lang="pt-PT">
                <a:solidFill>
                  <a:srgbClr val="212121"/>
                </a:solidFill>
              </a:rPr>
              <a:t>C)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The jump to fully exclusive shows improvements for the reaction selection, but with a severe drop in statistics.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Next: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pn/pp ratio estimation for </a:t>
            </a:r>
            <a:r>
              <a:rPr baseline="30000" lang="pt-PT">
                <a:solidFill>
                  <a:srgbClr val="212121"/>
                </a:solidFill>
              </a:rPr>
              <a:t>12</a:t>
            </a:r>
            <a:r>
              <a:rPr lang="pt-PT">
                <a:solidFill>
                  <a:srgbClr val="212121"/>
                </a:solidFill>
              </a:rPr>
              <a:t>C and </a:t>
            </a:r>
            <a:r>
              <a:rPr baseline="30000" lang="pt-PT">
                <a:solidFill>
                  <a:srgbClr val="212121"/>
                </a:solidFill>
              </a:rPr>
              <a:t>16</a:t>
            </a:r>
            <a:r>
              <a:rPr lang="pt-PT">
                <a:solidFill>
                  <a:srgbClr val="212121"/>
                </a:solidFill>
              </a:rPr>
              <a:t>C</a:t>
            </a:r>
            <a:endParaRPr>
              <a:solidFill>
                <a:srgbClr val="212121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</a:pPr>
            <a:r>
              <a:rPr lang="pt-PT">
                <a:solidFill>
                  <a:srgbClr val="212121"/>
                </a:solidFill>
              </a:rPr>
              <a:t>Attempt fully exclusive even with the lack in statistics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Understand better why the back to back signature is always present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Investigate how ratios evolve when Detector veto are used</a:t>
            </a:r>
            <a:endParaRPr>
              <a:solidFill>
                <a:srgbClr val="212121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</a:pPr>
            <a:r>
              <a:rPr lang="pt-PT">
                <a:solidFill>
                  <a:srgbClr val="212121"/>
                </a:solidFill>
              </a:rPr>
              <a:t>Understand the effect of acceptance and efficiency in this ratios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1212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212121"/>
              </a:solidFill>
            </a:endParaRPr>
          </a:p>
        </p:txBody>
      </p:sp>
      <p:sp>
        <p:nvSpPr>
          <p:cNvPr id="361" name="Google Shape;361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SRC introduction</a:t>
            </a:r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177369" y="1160476"/>
            <a:ext cx="4639500" cy="14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500"/>
              <a:buFont typeface="Avenir"/>
              <a:buNone/>
            </a:pPr>
            <a:r>
              <a:rPr b="1" i="0" lang="pt-PT" sz="1600" u="none" cap="none" strike="noStrike">
                <a:solidFill>
                  <a:srgbClr val="E22146"/>
                </a:solidFill>
                <a:latin typeface="Roboto"/>
                <a:ea typeface="Roboto"/>
                <a:cs typeface="Roboto"/>
                <a:sym typeface="Roboto"/>
              </a:rPr>
              <a:t>High relative momentum and low centre of mass (c.m.) momentum pairs</a:t>
            </a:r>
            <a:r>
              <a:rPr i="0" lang="pt-PT" sz="1600" u="none" cap="none" strike="noStrike">
                <a:solidFill>
                  <a:srgbClr val="E22146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i="0" sz="1600" u="none" cap="none" strike="noStrike">
              <a:solidFill>
                <a:srgbClr val="E221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7655" lvl="0" marL="317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mainly proton-neutron (pn) pairs;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287655" lvl="0" marL="317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pt-PT" sz="1600">
                <a:latin typeface="Roboto"/>
                <a:ea typeface="Roboto"/>
                <a:cs typeface="Roboto"/>
                <a:sym typeface="Roboto"/>
              </a:rPr>
              <a:t>pp/pn ratio does not change with A;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287655" lvl="0" marL="317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b="1" lang="pt-PT" sz="1600">
                <a:latin typeface="Roboto"/>
                <a:ea typeface="Roboto"/>
                <a:cs typeface="Roboto"/>
                <a:sym typeface="Roboto"/>
              </a:rPr>
              <a:t>The fraction of high momentum protons increases with N/Z.</a:t>
            </a:r>
            <a:endParaRPr sz="1600">
              <a:solidFill>
                <a:srgbClr val="E221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Screenshot 2023-06-04 at 09.50.41.png" id="98" name="Google Shape;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0675" y="2743104"/>
            <a:ext cx="2893323" cy="200559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265042" y="4672494"/>
            <a:ext cx="26295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75" lIns="5275" spcFirstLastPara="1" rIns="5275" wrap="square" tIns="5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</a:pPr>
            <a:r>
              <a:rPr b="0" i="0" lang="pt-PT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O. Hen et al. (CLAS Collaboration), Science, 346 (6209):614, 2014.</a:t>
            </a:r>
            <a:endParaRPr sz="1000"/>
          </a:p>
        </p:txBody>
      </p:sp>
      <p:sp>
        <p:nvSpPr>
          <p:cNvPr id="100" name="Google Shape;100;p18"/>
          <p:cNvSpPr txBox="1"/>
          <p:nvPr/>
        </p:nvSpPr>
        <p:spPr>
          <a:xfrm>
            <a:off x="6641767" y="4824894"/>
            <a:ext cx="2337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75" lIns="5275" spcFirstLastPara="1" rIns="5275" wrap="square" tIns="5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</a:pPr>
            <a:r>
              <a:rPr b="0" i="1" lang="pt-PT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M. Duer et al. (CLAS Collaboration), Nature, 560:617, 2018.</a:t>
            </a:r>
            <a:endParaRPr sz="1000"/>
          </a:p>
        </p:txBody>
      </p:sp>
      <p:pic>
        <p:nvPicPr>
          <p:cNvPr descr="Screenshot 2023-08-29 at 14.42.26.png" id="101" name="Google Shape;10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3863" y="2419575"/>
            <a:ext cx="3277500" cy="2282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2960338" y="4656439"/>
            <a:ext cx="38343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nir"/>
              <a:buNone/>
            </a:pPr>
            <a:r>
              <a:rPr b="0" i="0" lang="pt-PT" sz="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Duer, PRL (2019); Duer, Nature (2018); Hen, Science (2014); Korover, PRL (2014); Subedi, Science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venir"/>
              <a:buNone/>
            </a:pPr>
            <a:r>
              <a:rPr b="0" i="0" lang="pt-PT" sz="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(2008); Shneor, PRL (2007); Piasetzky, PRL (2006); Tang, PRL (2003);</a:t>
            </a:r>
            <a:endParaRPr sz="1000"/>
          </a:p>
        </p:txBody>
      </p:sp>
      <p:pic>
        <p:nvPicPr>
          <p:cNvPr descr="Screenshot 2023-05-24 at 14.26.15.png" id="103" name="Google Shape;10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753" y="2594473"/>
            <a:ext cx="2804823" cy="193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7523272" y="2316676"/>
            <a:ext cx="12780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75" lIns="5275" spcFirstLastPara="1" rIns="5275" wrap="square" tIns="5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pt-PT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R.Subedi,Science,Vol 320, (2008)</a:t>
            </a:r>
            <a:endParaRPr sz="600"/>
          </a:p>
        </p:txBody>
      </p:sp>
      <p:pic>
        <p:nvPicPr>
          <p:cNvPr descr="Screenshot 2023-06-04 at 09.50.14.png" id="105" name="Google Shape;10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1375" y="1082827"/>
            <a:ext cx="1395525" cy="134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6"/>
          <p:cNvPicPr preferRelativeResize="0"/>
          <p:nvPr/>
        </p:nvPicPr>
        <p:blipFill rotWithShape="1">
          <a:blip r:embed="rId3">
            <a:alphaModFix/>
          </a:blip>
          <a:srcRect b="0" l="0" r="70871" t="0"/>
          <a:stretch/>
        </p:blipFill>
        <p:spPr>
          <a:xfrm>
            <a:off x="2351026" y="2436302"/>
            <a:ext cx="1223125" cy="9471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67" name="Google Shape;36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3388" y="3549153"/>
            <a:ext cx="1425901" cy="737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2-08-31 at 16.11.30.png" id="368" name="Google Shape;36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973" y="1280804"/>
            <a:ext cx="1973972" cy="80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RFU.png" id="369" name="Google Shape;36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014" y="2436304"/>
            <a:ext cx="1697476" cy="80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70" name="Google Shape;370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3975" y="3464976"/>
            <a:ext cx="2187054" cy="9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 txBox="1"/>
          <p:nvPr/>
        </p:nvSpPr>
        <p:spPr>
          <a:xfrm>
            <a:off x="226025" y="190500"/>
            <a:ext cx="88047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914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Thank you for your </a:t>
            </a:r>
            <a:r>
              <a:rPr lang="pt-PT" sz="546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attention!</a:t>
            </a:r>
            <a:endParaRPr sz="5800">
              <a:solidFill>
                <a:schemeClr val="lt1"/>
              </a:solidFill>
            </a:endParaRPr>
          </a:p>
        </p:txBody>
      </p:sp>
      <p:pic>
        <p:nvPicPr>
          <p:cNvPr descr="S522-grouppicture.jpg.png" id="372" name="Google Shape;372;p36"/>
          <p:cNvPicPr preferRelativeResize="0"/>
          <p:nvPr/>
        </p:nvPicPr>
        <p:blipFill rotWithShape="1">
          <a:blip r:embed="rId8">
            <a:alphaModFix/>
          </a:blip>
          <a:srcRect b="0" l="0" r="0" t="12686"/>
          <a:stretch/>
        </p:blipFill>
        <p:spPr>
          <a:xfrm>
            <a:off x="4001675" y="1756034"/>
            <a:ext cx="5172823" cy="3387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Tracking with foot or tracking with mwpc</a:t>
            </a:r>
            <a:endParaRPr/>
          </a:p>
        </p:txBody>
      </p:sp>
      <p:pic>
        <p:nvPicPr>
          <p:cNvPr id="378" name="Google Shape;3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00" y="1703752"/>
            <a:ext cx="4129600" cy="28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100" y="1632707"/>
            <a:ext cx="4129600" cy="2804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Fragment ratios</a:t>
            </a:r>
            <a:endParaRPr/>
          </a:p>
        </p:txBody>
      </p:sp>
      <p:graphicFrame>
        <p:nvGraphicFramePr>
          <p:cNvPr id="385" name="Google Shape;385;p38"/>
          <p:cNvGraphicFramePr/>
          <p:nvPr/>
        </p:nvGraphicFramePr>
        <p:xfrm>
          <a:off x="281625" y="141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{1172819F-0FA7-4F9E-B890-A4A5C208E5AA}</a:tableStyleId>
              </a:tblPr>
              <a:tblGrid>
                <a:gridCol w="1390050"/>
                <a:gridCol w="1390050"/>
                <a:gridCol w="1390050"/>
              </a:tblGrid>
              <a:tr h="411625">
                <a:tc grid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For mwpc tracking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11B/11C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1,819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0,004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11B/10B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1,850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0,004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11B/10Be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7,26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11B/9Be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5,05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10B/10Be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3,92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10Be/9Be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0,696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0,003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86" name="Google Shape;386;p38"/>
          <p:cNvGraphicFramePr/>
          <p:nvPr/>
        </p:nvGraphicFramePr>
        <p:xfrm>
          <a:off x="4790125" y="1417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{1172819F-0FA7-4F9E-B890-A4A5C208E5AA}</a:tableStyleId>
              </a:tblPr>
              <a:tblGrid>
                <a:gridCol w="1390050"/>
                <a:gridCol w="1390050"/>
                <a:gridCol w="1390050"/>
              </a:tblGrid>
              <a:tr h="411625">
                <a:tc grid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For mwpc </a:t>
                      </a:r>
                      <a:r>
                        <a:rPr lang="pt-PT" sz="1600"/>
                        <a:t>tracking </a:t>
                      </a:r>
                      <a:r>
                        <a:rPr lang="pt-PT" sz="1600"/>
                        <a:t>with foot on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11B/11C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1,199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0,007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11B/10B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2,03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11B/10Be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35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11B/9Be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23,5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10B/10Be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17,5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10Be/9Be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0,66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/>
                        <a:t>0,02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INCL opening angle</a:t>
            </a:r>
            <a:endParaRPr/>
          </a:p>
        </p:txBody>
      </p:sp>
      <p:pic>
        <p:nvPicPr>
          <p:cNvPr id="392" name="Google Shape;39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025" y="1114050"/>
            <a:ext cx="4583451" cy="353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9"/>
          <p:cNvSpPr txBox="1"/>
          <p:nvPr/>
        </p:nvSpPr>
        <p:spPr>
          <a:xfrm>
            <a:off x="7535675" y="4596575"/>
            <a:ext cx="1339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cos(Ө(p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,p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))</a:t>
            </a:r>
            <a:endParaRPr sz="1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0" y="1125400"/>
            <a:ext cx="4504800" cy="3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Semi-exclusive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○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pn = pbeam - pmiss - pfrag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Fully-exclusive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○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reconstructed using NeuLAND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Directly from INCL generator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○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Perfect resolution;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In INCL no SRC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○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(IE+Evaporation+rescattering)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Both angle peaked at -1;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"/>
          <p:cNvSpPr txBox="1"/>
          <p:nvPr>
            <p:ph type="title"/>
          </p:nvPr>
        </p:nvSpPr>
        <p:spPr>
          <a:xfrm>
            <a:off x="43250" y="181825"/>
            <a:ext cx="85680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Back to Back in Fully exclusive measurement</a:t>
            </a:r>
            <a:endParaRPr/>
          </a:p>
        </p:txBody>
      </p:sp>
      <p:sp>
        <p:nvSpPr>
          <p:cNvPr id="400" name="Google Shape;400;p4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401" name="Google Shape;401;p40"/>
          <p:cNvGrpSpPr/>
          <p:nvPr/>
        </p:nvGrpSpPr>
        <p:grpSpPr>
          <a:xfrm>
            <a:off x="379400" y="1198788"/>
            <a:ext cx="3711674" cy="2566225"/>
            <a:chOff x="544450" y="1065300"/>
            <a:chExt cx="3711674" cy="2566225"/>
          </a:xfrm>
        </p:grpSpPr>
        <p:pic>
          <p:nvPicPr>
            <p:cNvPr id="402" name="Google Shape;402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4450" y="1065300"/>
              <a:ext cx="3711674" cy="2566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40"/>
            <p:cNvPicPr preferRelativeResize="0"/>
            <p:nvPr/>
          </p:nvPicPr>
          <p:blipFill rotWithShape="1">
            <a:blip r:embed="rId4">
              <a:alphaModFix/>
            </a:blip>
            <a:srcRect b="67211" l="59865" r="2460" t="4597"/>
            <a:stretch/>
          </p:blipFill>
          <p:spPr>
            <a:xfrm>
              <a:off x="2757125" y="1231900"/>
              <a:ext cx="1420998" cy="691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4" name="Google Shape;404;p40"/>
          <p:cNvSpPr txBox="1"/>
          <p:nvPr/>
        </p:nvSpPr>
        <p:spPr>
          <a:xfrm>
            <a:off x="836037" y="4143775"/>
            <a:ext cx="27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+ n (data)</a:t>
            </a:r>
            <a:endParaRPr sz="300">
              <a:solidFill>
                <a:srgbClr val="212121"/>
              </a:solidFill>
            </a:endParaRPr>
          </a:p>
        </p:txBody>
      </p:sp>
      <p:sp>
        <p:nvSpPr>
          <p:cNvPr id="405" name="Google Shape;405;p40"/>
          <p:cNvSpPr txBox="1"/>
          <p:nvPr/>
        </p:nvSpPr>
        <p:spPr>
          <a:xfrm>
            <a:off x="3312100" y="3785675"/>
            <a:ext cx="1339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cos(Ө(p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,p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))</a:t>
            </a:r>
            <a:endParaRPr sz="1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Google Shape;406;p40"/>
          <p:cNvSpPr txBox="1"/>
          <p:nvPr/>
        </p:nvSpPr>
        <p:spPr>
          <a:xfrm>
            <a:off x="7620600" y="3785675"/>
            <a:ext cx="1339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cos(Ө(p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,p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))</a:t>
            </a:r>
            <a:endParaRPr sz="1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40"/>
          <p:cNvSpPr txBox="1"/>
          <p:nvPr/>
        </p:nvSpPr>
        <p:spPr>
          <a:xfrm>
            <a:off x="4651900" y="4192475"/>
            <a:ext cx="414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+ n (INCL simulation)</a:t>
            </a:r>
            <a:endParaRPr sz="21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100"/>
              <a:buFont typeface="Roboto"/>
              <a:buChar char="+"/>
            </a:pPr>
            <a:r>
              <a:rPr lang="pt-PT" sz="21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CALIFA coverage</a:t>
            </a:r>
            <a:endParaRPr sz="21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8" name="Google Shape;40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1875" y="1198800"/>
            <a:ext cx="3711676" cy="256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QE event identification using new QPID</a:t>
            </a:r>
            <a:endParaRPr/>
          </a:p>
        </p:txBody>
      </p:sp>
      <p:sp>
        <p:nvSpPr>
          <p:cNvPr id="414" name="Google Shape;414;p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15" name="Google Shape;41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50" y="1502000"/>
            <a:ext cx="4068650" cy="306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1"/>
          <p:cNvSpPr txBox="1"/>
          <p:nvPr/>
        </p:nvSpPr>
        <p:spPr>
          <a:xfrm rot="-5400000">
            <a:off x="-1066400" y="1874757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pic>
        <p:nvPicPr>
          <p:cNvPr id="417" name="Google Shape;41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621" y="1527953"/>
            <a:ext cx="4068675" cy="301169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1"/>
          <p:cNvSpPr txBox="1"/>
          <p:nvPr/>
        </p:nvSpPr>
        <p:spPr>
          <a:xfrm>
            <a:off x="7339475" y="439180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419" name="Google Shape;419;p41"/>
          <p:cNvSpPr txBox="1"/>
          <p:nvPr/>
        </p:nvSpPr>
        <p:spPr>
          <a:xfrm rot="-5400000">
            <a:off x="3481500" y="1939632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420" name="Google Shape;420;p41"/>
          <p:cNvSpPr txBox="1"/>
          <p:nvPr/>
        </p:nvSpPr>
        <p:spPr>
          <a:xfrm>
            <a:off x="2705175" y="439180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421" name="Google Shape;421;p41"/>
          <p:cNvSpPr txBox="1"/>
          <p:nvPr/>
        </p:nvSpPr>
        <p:spPr>
          <a:xfrm>
            <a:off x="1514520" y="1031300"/>
            <a:ext cx="18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 </a:t>
            </a: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422" name="Google Shape;422;p41"/>
          <p:cNvSpPr txBox="1"/>
          <p:nvPr/>
        </p:nvSpPr>
        <p:spPr>
          <a:xfrm>
            <a:off x="6053008" y="1092900"/>
            <a:ext cx="18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 </a:t>
            </a: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423" name="Google Shape;423;p41"/>
          <p:cNvSpPr/>
          <p:nvPr/>
        </p:nvSpPr>
        <p:spPr>
          <a:xfrm>
            <a:off x="648928" y="218790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1"/>
          <p:cNvSpPr txBox="1"/>
          <p:nvPr/>
        </p:nvSpPr>
        <p:spPr>
          <a:xfrm>
            <a:off x="1310588" y="2354239"/>
            <a:ext cx="57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i="0" lang="pt-PT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41"/>
          <p:cNvSpPr/>
          <p:nvPr/>
        </p:nvSpPr>
        <p:spPr>
          <a:xfrm rot="2470805">
            <a:off x="611750" y="3399659"/>
            <a:ext cx="2212999" cy="435432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1"/>
          <p:cNvSpPr txBox="1"/>
          <p:nvPr/>
        </p:nvSpPr>
        <p:spPr>
          <a:xfrm>
            <a:off x="1941773" y="3670834"/>
            <a:ext cx="43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7" name="Google Shape;427;p41"/>
          <p:cNvSpPr/>
          <p:nvPr/>
        </p:nvSpPr>
        <p:spPr>
          <a:xfrm>
            <a:off x="5260228" y="224385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1"/>
          <p:cNvSpPr txBox="1"/>
          <p:nvPr/>
        </p:nvSpPr>
        <p:spPr>
          <a:xfrm>
            <a:off x="5921888" y="2410189"/>
            <a:ext cx="57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i="0" lang="pt-PT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41"/>
          <p:cNvSpPr/>
          <p:nvPr/>
        </p:nvSpPr>
        <p:spPr>
          <a:xfrm rot="2229295">
            <a:off x="5195448" y="3512069"/>
            <a:ext cx="2219307" cy="368344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6325347" y="3553434"/>
            <a:ext cx="43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QE event identification using new QPID</a:t>
            </a:r>
            <a:endParaRPr baseline="30000"/>
          </a:p>
        </p:txBody>
      </p:sp>
      <p:sp>
        <p:nvSpPr>
          <p:cNvPr id="436" name="Google Shape;436;p42"/>
          <p:cNvSpPr txBox="1"/>
          <p:nvPr/>
        </p:nvSpPr>
        <p:spPr>
          <a:xfrm>
            <a:off x="7318400" y="441700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p_miss [GeV/c]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7" name="Google Shape;437;p42"/>
          <p:cNvSpPr txBox="1"/>
          <p:nvPr/>
        </p:nvSpPr>
        <p:spPr>
          <a:xfrm rot="-5400000">
            <a:off x="4038200" y="2219113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38" name="Google Shape;4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950" y="1536225"/>
            <a:ext cx="4224899" cy="2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2"/>
          <p:cNvSpPr txBox="1"/>
          <p:nvPr/>
        </p:nvSpPr>
        <p:spPr>
          <a:xfrm rot="-5400000">
            <a:off x="3875538" y="2026763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40" name="Google Shape;4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50" y="1522675"/>
            <a:ext cx="4387550" cy="294505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2"/>
          <p:cNvSpPr txBox="1"/>
          <p:nvPr/>
        </p:nvSpPr>
        <p:spPr>
          <a:xfrm rot="-5400000">
            <a:off x="-784225" y="1997388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42" name="Google Shape;442;p42"/>
          <p:cNvSpPr txBox="1"/>
          <p:nvPr/>
        </p:nvSpPr>
        <p:spPr>
          <a:xfrm>
            <a:off x="2748950" y="435815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p_miss [GeV/c]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43" name="Google Shape;443;p42"/>
          <p:cNvSpPr txBox="1"/>
          <p:nvPr/>
        </p:nvSpPr>
        <p:spPr>
          <a:xfrm>
            <a:off x="1514520" y="1031300"/>
            <a:ext cx="18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 </a:t>
            </a: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444" name="Google Shape;444;p42"/>
          <p:cNvSpPr txBox="1"/>
          <p:nvPr/>
        </p:nvSpPr>
        <p:spPr>
          <a:xfrm>
            <a:off x="6053008" y="1092900"/>
            <a:ext cx="18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 </a:t>
            </a: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QE identification </a:t>
            </a:r>
            <a:r>
              <a:rPr baseline="30000" lang="pt-PT"/>
              <a:t>10</a:t>
            </a:r>
            <a:r>
              <a:rPr lang="pt-PT"/>
              <a:t>B (semi excl. vs excl)</a:t>
            </a:r>
            <a:endParaRPr/>
          </a:p>
        </p:txBody>
      </p:sp>
      <p:sp>
        <p:nvSpPr>
          <p:cNvPr id="450" name="Google Shape;450;p43"/>
          <p:cNvSpPr txBox="1"/>
          <p:nvPr/>
        </p:nvSpPr>
        <p:spPr>
          <a:xfrm>
            <a:off x="7318400" y="4333425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p_miss [GeV/c]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51" name="Google Shape;4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946" y="1650288"/>
            <a:ext cx="4072876" cy="278293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3"/>
          <p:cNvSpPr txBox="1"/>
          <p:nvPr/>
        </p:nvSpPr>
        <p:spPr>
          <a:xfrm rot="-5400000">
            <a:off x="3986300" y="2162163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53" name="Google Shape;453;p43"/>
          <p:cNvSpPr txBox="1"/>
          <p:nvPr/>
        </p:nvSpPr>
        <p:spPr>
          <a:xfrm>
            <a:off x="2773250" y="4304488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p_miss [GeV/c]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54" name="Google Shape;454;p43"/>
          <p:cNvSpPr txBox="1"/>
          <p:nvPr/>
        </p:nvSpPr>
        <p:spPr>
          <a:xfrm rot="-5400000">
            <a:off x="-506950" y="2190175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55" name="Google Shape;4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00" y="1671663"/>
            <a:ext cx="4072875" cy="2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3"/>
          <p:cNvSpPr txBox="1"/>
          <p:nvPr/>
        </p:nvSpPr>
        <p:spPr>
          <a:xfrm>
            <a:off x="5497325" y="971650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+ n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457" name="Google Shape;457;p43"/>
          <p:cNvSpPr txBox="1"/>
          <p:nvPr/>
        </p:nvSpPr>
        <p:spPr>
          <a:xfrm>
            <a:off x="1153485" y="1040475"/>
            <a:ext cx="2296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1100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QE identification </a:t>
            </a:r>
            <a:r>
              <a:rPr baseline="30000" lang="pt-PT"/>
              <a:t>10</a:t>
            </a:r>
            <a:r>
              <a:rPr lang="pt-PT"/>
              <a:t>Be (semi excl. vs excl)</a:t>
            </a:r>
            <a:endParaRPr/>
          </a:p>
        </p:txBody>
      </p:sp>
      <p:sp>
        <p:nvSpPr>
          <p:cNvPr id="463" name="Google Shape;463;p44"/>
          <p:cNvSpPr txBox="1"/>
          <p:nvPr/>
        </p:nvSpPr>
        <p:spPr>
          <a:xfrm>
            <a:off x="7318400" y="4333425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p_miss [GeV/c]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64" name="Google Shape;464;p44"/>
          <p:cNvSpPr txBox="1"/>
          <p:nvPr/>
        </p:nvSpPr>
        <p:spPr>
          <a:xfrm rot="-5400000">
            <a:off x="3951750" y="2381263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65" name="Google Shape;4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900" y="1847825"/>
            <a:ext cx="3905700" cy="262280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4"/>
          <p:cNvSpPr txBox="1"/>
          <p:nvPr/>
        </p:nvSpPr>
        <p:spPr>
          <a:xfrm>
            <a:off x="2787875" y="4475425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p_miss [GeV/c]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67" name="Google Shape;467;p44"/>
          <p:cNvSpPr txBox="1"/>
          <p:nvPr/>
        </p:nvSpPr>
        <p:spPr>
          <a:xfrm rot="-5400000">
            <a:off x="-578775" y="2523263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</a:rPr>
              <a:t>E miss [GeV]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68" name="Google Shape;46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50" y="1814075"/>
            <a:ext cx="3905701" cy="266713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4"/>
          <p:cNvSpPr txBox="1"/>
          <p:nvPr/>
        </p:nvSpPr>
        <p:spPr>
          <a:xfrm>
            <a:off x="5491750" y="1140500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 + p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470" name="Google Shape;470;p44"/>
          <p:cNvSpPr txBox="1"/>
          <p:nvPr/>
        </p:nvSpPr>
        <p:spPr>
          <a:xfrm>
            <a:off x="1147910" y="1118500"/>
            <a:ext cx="2296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pt-PT" sz="29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endParaRPr sz="1100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Importance of Mandelstam t and u cut</a:t>
            </a:r>
            <a:endParaRPr baseline="30000"/>
          </a:p>
        </p:txBody>
      </p:sp>
      <p:pic>
        <p:nvPicPr>
          <p:cNvPr id="476" name="Google Shape;476;p45"/>
          <p:cNvPicPr preferRelativeResize="0"/>
          <p:nvPr/>
        </p:nvPicPr>
        <p:blipFill rotWithShape="1">
          <a:blip r:embed="rId3">
            <a:alphaModFix/>
          </a:blip>
          <a:srcRect b="0" l="0" r="0" t="7175"/>
          <a:stretch/>
        </p:blipFill>
        <p:spPr>
          <a:xfrm>
            <a:off x="255050" y="1789125"/>
            <a:ext cx="4192185" cy="25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5"/>
          <p:cNvPicPr preferRelativeResize="0"/>
          <p:nvPr/>
        </p:nvPicPr>
        <p:blipFill rotWithShape="1">
          <a:blip r:embed="rId4">
            <a:alphaModFix/>
          </a:blip>
          <a:srcRect b="0" l="0" r="0" t="8231"/>
          <a:stretch/>
        </p:blipFill>
        <p:spPr>
          <a:xfrm>
            <a:off x="4694225" y="1761250"/>
            <a:ext cx="4149592" cy="26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5"/>
          <p:cNvSpPr txBox="1"/>
          <p:nvPr/>
        </p:nvSpPr>
        <p:spPr>
          <a:xfrm>
            <a:off x="6992250" y="4300388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000000"/>
                </a:solidFill>
              </a:rPr>
              <a:t>Neuland_x [cm]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79" name="Google Shape;479;p45"/>
          <p:cNvSpPr txBox="1"/>
          <p:nvPr/>
        </p:nvSpPr>
        <p:spPr>
          <a:xfrm rot="-5400000">
            <a:off x="3645975" y="2273500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000000"/>
                </a:solidFill>
              </a:rPr>
              <a:t>Neuland t [ns]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80" name="Google Shape;480;p45"/>
          <p:cNvSpPr txBox="1"/>
          <p:nvPr/>
        </p:nvSpPr>
        <p:spPr>
          <a:xfrm>
            <a:off x="2725050" y="4300388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000000"/>
                </a:solidFill>
              </a:rPr>
              <a:t>Neuland_x [cm]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81" name="Google Shape;481;p45"/>
          <p:cNvSpPr txBox="1"/>
          <p:nvPr/>
        </p:nvSpPr>
        <p:spPr>
          <a:xfrm rot="-5400000">
            <a:off x="-621225" y="2273500"/>
            <a:ext cx="1678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000000"/>
                </a:solidFill>
              </a:rPr>
              <a:t>Neuland t [ns]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82" name="Google Shape;482;p45"/>
          <p:cNvSpPr txBox="1"/>
          <p:nvPr/>
        </p:nvSpPr>
        <p:spPr>
          <a:xfrm>
            <a:off x="962650" y="1265350"/>
            <a:ext cx="27219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</a:t>
            </a:r>
            <a:r>
              <a:rPr lang="pt-PT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no t or u cut</a:t>
            </a:r>
            <a:endParaRPr sz="18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p45"/>
          <p:cNvSpPr txBox="1"/>
          <p:nvPr/>
        </p:nvSpPr>
        <p:spPr>
          <a:xfrm>
            <a:off x="4447225" y="1265350"/>
            <a:ext cx="48261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</a:t>
            </a: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</a:t>
            </a:r>
            <a:r>
              <a:rPr lang="pt-PT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with abs(t)&gt;0.5 and abs(u)&gt;0.5</a:t>
            </a:r>
            <a:endParaRPr sz="18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8484171" y="4616985"/>
            <a:ext cx="588000" cy="47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5745691" y="4488492"/>
            <a:ext cx="32739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75" lIns="5275" spcFirstLastPara="1" rIns="5275" wrap="square" tIns="5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</a:pPr>
            <a:r>
              <a:rPr b="0" i="0" lang="pt-PT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Adapted from M. Duer et al. (CLAS Collaboration), Nature, 560:617, 2018.</a:t>
            </a: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700" y="1183225"/>
            <a:ext cx="4127407" cy="325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5623256" y="1473845"/>
            <a:ext cx="992400" cy="77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Motivation and goals</a:t>
            </a: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8435579" y="1336310"/>
            <a:ext cx="636600" cy="26040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248875" y="1360750"/>
            <a:ext cx="4289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/>
              <a:t>Understand SRC interaction and NN pairs in n-rich environment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Existing trend based on a few points;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mass and N/Z excess cannot be disentangled with stable nuclei.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Necessary to measure in Inverse kinematics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●"/>
            </a:pPr>
            <a:r>
              <a:rPr lang="pt-PT">
                <a:solidFill>
                  <a:srgbClr val="CC0000"/>
                </a:solidFill>
              </a:rPr>
              <a:t>New measurement at N/Z = 1.67, above the largest available N/Z and at a much smaller mass.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6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Acceptance hist</a:t>
            </a:r>
            <a:endParaRPr/>
          </a:p>
        </p:txBody>
      </p:sp>
      <p:sp>
        <p:nvSpPr>
          <p:cNvPr id="489" name="Google Shape;489;p46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90" name="Google Shape;4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376" y="1152475"/>
            <a:ext cx="6567247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Acceptance hist</a:t>
            </a:r>
            <a:endParaRPr/>
          </a:p>
        </p:txBody>
      </p:sp>
      <p:sp>
        <p:nvSpPr>
          <p:cNvPr id="496" name="Google Shape;496;p47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376" y="1152475"/>
            <a:ext cx="6567247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Acceptance hist</a:t>
            </a:r>
            <a:endParaRPr/>
          </a:p>
        </p:txBody>
      </p:sp>
      <p:sp>
        <p:nvSpPr>
          <p:cNvPr id="503" name="Google Shape;503;p48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376" y="1152475"/>
            <a:ext cx="6567247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Acceptance hist</a:t>
            </a:r>
            <a:endParaRPr/>
          </a:p>
        </p:txBody>
      </p:sp>
      <p:sp>
        <p:nvSpPr>
          <p:cNvPr id="510" name="Google Shape;510;p49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382" y="1152475"/>
            <a:ext cx="6567242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Acceptances RPC and NeuLAND</a:t>
            </a:r>
            <a:endParaRPr/>
          </a:p>
        </p:txBody>
      </p:sp>
      <p:sp>
        <p:nvSpPr>
          <p:cNvPr id="517" name="Google Shape;517;p5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18" name="Google Shape;518;p50"/>
          <p:cNvPicPr preferRelativeResize="0"/>
          <p:nvPr/>
        </p:nvPicPr>
        <p:blipFill rotWithShape="1">
          <a:blip r:embed="rId3">
            <a:alphaModFix/>
          </a:blip>
          <a:srcRect b="6057" l="2733" r="0" t="6529"/>
          <a:stretch/>
        </p:blipFill>
        <p:spPr>
          <a:xfrm>
            <a:off x="266783" y="1545000"/>
            <a:ext cx="4154368" cy="28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0"/>
          <p:cNvPicPr preferRelativeResize="0"/>
          <p:nvPr/>
        </p:nvPicPr>
        <p:blipFill rotWithShape="1">
          <a:blip r:embed="rId4">
            <a:alphaModFix/>
          </a:blip>
          <a:srcRect b="5595" l="2619" r="0" t="7921"/>
          <a:stretch/>
        </p:blipFill>
        <p:spPr>
          <a:xfrm>
            <a:off x="4899025" y="1629161"/>
            <a:ext cx="4090950" cy="28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0"/>
          <p:cNvSpPr txBox="1"/>
          <p:nvPr/>
        </p:nvSpPr>
        <p:spPr>
          <a:xfrm>
            <a:off x="7855450" y="4423750"/>
            <a:ext cx="107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P [GeV/c]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50"/>
          <p:cNvSpPr txBox="1"/>
          <p:nvPr/>
        </p:nvSpPr>
        <p:spPr>
          <a:xfrm rot="-5400000">
            <a:off x="4492275" y="1642200"/>
            <a:ext cx="48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TX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50"/>
          <p:cNvSpPr txBox="1"/>
          <p:nvPr/>
        </p:nvSpPr>
        <p:spPr>
          <a:xfrm>
            <a:off x="3750175" y="4423750"/>
            <a:ext cx="501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TX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3" name="Google Shape;523;p50"/>
          <p:cNvSpPr txBox="1"/>
          <p:nvPr/>
        </p:nvSpPr>
        <p:spPr>
          <a:xfrm rot="-5400000">
            <a:off x="-13050" y="1472325"/>
            <a:ext cx="483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>
                <a:latin typeface="Roboto"/>
                <a:ea typeface="Roboto"/>
                <a:cs typeface="Roboto"/>
                <a:sym typeface="Roboto"/>
              </a:rPr>
              <a:t>TY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9" name="Google Shape;529;p51"/>
          <p:cNvSpPr txBox="1"/>
          <p:nvPr/>
        </p:nvSpPr>
        <p:spPr>
          <a:xfrm>
            <a:off x="3738700" y="4560175"/>
            <a:ext cx="1339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cos(Ө(p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,p</a:t>
            </a:r>
            <a:r>
              <a:rPr baseline="-25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miss</a:t>
            </a:r>
            <a:r>
              <a:rPr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))</a:t>
            </a:r>
            <a:endParaRPr sz="1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0" name="Google Shape;5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1925"/>
            <a:ext cx="4978552" cy="33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227" y="1684200"/>
            <a:ext cx="3708250" cy="245034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1"/>
          <p:cNvSpPr txBox="1"/>
          <p:nvPr/>
        </p:nvSpPr>
        <p:spPr>
          <a:xfrm>
            <a:off x="884275" y="1222500"/>
            <a:ext cx="91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DATA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3" name="Google Shape;533;p51"/>
          <p:cNvSpPr txBox="1"/>
          <p:nvPr/>
        </p:nvSpPr>
        <p:spPr>
          <a:xfrm>
            <a:off x="5828375" y="1763075"/>
            <a:ext cx="91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INCL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40" name="Google Shape;54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050" y="1909925"/>
            <a:ext cx="6826524" cy="30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2"/>
          <p:cNvSpPr txBox="1"/>
          <p:nvPr/>
        </p:nvSpPr>
        <p:spPr>
          <a:xfrm>
            <a:off x="692650" y="1225750"/>
            <a:ext cx="380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Semi-exclusive SRC conditions </a:t>
            </a:r>
            <a:endParaRPr/>
          </a:p>
        </p:txBody>
      </p:sp>
      <p:sp>
        <p:nvSpPr>
          <p:cNvPr id="542" name="Google Shape;542;p52"/>
          <p:cNvSpPr txBox="1"/>
          <p:nvPr/>
        </p:nvSpPr>
        <p:spPr>
          <a:xfrm>
            <a:off x="4648250" y="1225750"/>
            <a:ext cx="380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Fully-exclusive SRC conditions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Experimental setup</a:t>
            </a:r>
            <a:endParaRPr/>
          </a:p>
        </p:txBody>
      </p:sp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123" name="Google Shape;123;p20"/>
          <p:cNvGrpSpPr/>
          <p:nvPr/>
        </p:nvGrpSpPr>
        <p:grpSpPr>
          <a:xfrm>
            <a:off x="265141" y="1038875"/>
            <a:ext cx="8346159" cy="3473975"/>
            <a:chOff x="324178" y="1350650"/>
            <a:chExt cx="8346159" cy="3473975"/>
          </a:xfrm>
        </p:grpSpPr>
        <p:pic>
          <p:nvPicPr>
            <p:cNvPr descr="Image" id="124" name="Google Shape;124;p20"/>
            <p:cNvPicPr preferRelativeResize="0"/>
            <p:nvPr/>
          </p:nvPicPr>
          <p:blipFill rotWithShape="1">
            <a:blip r:embed="rId3">
              <a:alphaModFix/>
            </a:blip>
            <a:srcRect b="13546" l="86882" r="2042" t="70203"/>
            <a:stretch/>
          </p:blipFill>
          <p:spPr>
            <a:xfrm flipH="1" rot="-10475248">
              <a:off x="6280223" y="2244992"/>
              <a:ext cx="728623" cy="248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0"/>
            <p:cNvSpPr txBox="1"/>
            <p:nvPr/>
          </p:nvSpPr>
          <p:spPr>
            <a:xfrm>
              <a:off x="6082538" y="1986093"/>
              <a:ext cx="8502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PT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 SRC partner</a:t>
              </a:r>
              <a:endParaRPr/>
            </a:p>
          </p:txBody>
        </p:sp>
        <p:sp>
          <p:nvSpPr>
            <p:cNvPr id="126" name="Google Shape;126;p20"/>
            <p:cNvSpPr txBox="1"/>
            <p:nvPr/>
          </p:nvSpPr>
          <p:spPr>
            <a:xfrm>
              <a:off x="6270152" y="4012161"/>
              <a:ext cx="8529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PT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 SRC partner</a:t>
              </a:r>
              <a:endParaRPr/>
            </a:p>
          </p:txBody>
        </p:sp>
        <p:sp>
          <p:nvSpPr>
            <p:cNvPr id="127" name="Google Shape;127;p20"/>
            <p:cNvSpPr txBox="1"/>
            <p:nvPr/>
          </p:nvSpPr>
          <p:spPr>
            <a:xfrm>
              <a:off x="1315250" y="2422475"/>
              <a:ext cx="13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LiH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(CEA Saclay)</a:t>
              </a:r>
              <a:endParaRPr/>
            </a:p>
          </p:txBody>
        </p:sp>
        <p:pic>
          <p:nvPicPr>
            <p:cNvPr descr="Image" id="128" name="Google Shape;128;p20"/>
            <p:cNvPicPr preferRelativeResize="0"/>
            <p:nvPr/>
          </p:nvPicPr>
          <p:blipFill rotWithShape="1">
            <a:blip r:embed="rId4">
              <a:alphaModFix/>
            </a:blip>
            <a:srcRect b="0" l="0" r="0" t="3790"/>
            <a:stretch/>
          </p:blipFill>
          <p:spPr>
            <a:xfrm>
              <a:off x="619763" y="1350650"/>
              <a:ext cx="8050575" cy="3344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20"/>
            <p:cNvSpPr/>
            <p:nvPr/>
          </p:nvSpPr>
          <p:spPr>
            <a:xfrm rot="-628336">
              <a:off x="4653604" y="1931411"/>
              <a:ext cx="1368292" cy="10241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Image" id="130" name="Google Shape;130;p20"/>
            <p:cNvPicPr preferRelativeResize="0"/>
            <p:nvPr/>
          </p:nvPicPr>
          <p:blipFill rotWithShape="1">
            <a:blip r:embed="rId3">
              <a:alphaModFix/>
            </a:blip>
            <a:srcRect b="13546" l="86882" r="2042" t="70203"/>
            <a:stretch/>
          </p:blipFill>
          <p:spPr>
            <a:xfrm flipH="1" rot="-10475248">
              <a:off x="6331798" y="2323517"/>
              <a:ext cx="728623" cy="248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20"/>
            <p:cNvSpPr txBox="1"/>
            <p:nvPr/>
          </p:nvSpPr>
          <p:spPr>
            <a:xfrm>
              <a:off x="6134113" y="2064618"/>
              <a:ext cx="8502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PT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 SRC partner</a:t>
              </a:r>
              <a:endParaRPr/>
            </a:p>
          </p:txBody>
        </p:sp>
        <p:sp>
          <p:nvSpPr>
            <p:cNvPr id="132" name="Google Shape;132;p20"/>
            <p:cNvSpPr txBox="1"/>
            <p:nvPr/>
          </p:nvSpPr>
          <p:spPr>
            <a:xfrm>
              <a:off x="6321727" y="4090686"/>
              <a:ext cx="8529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pt-PT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 SRC partner</a:t>
              </a:r>
              <a:endParaRPr/>
            </a:p>
          </p:txBody>
        </p:sp>
        <p:sp>
          <p:nvSpPr>
            <p:cNvPr id="133" name="Google Shape;133;p20"/>
            <p:cNvSpPr txBox="1"/>
            <p:nvPr/>
          </p:nvSpPr>
          <p:spPr>
            <a:xfrm>
              <a:off x="1283375" y="2455775"/>
              <a:ext cx="13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LiH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(CEA Saclay)</a:t>
              </a:r>
              <a:endParaRPr/>
            </a:p>
          </p:txBody>
        </p:sp>
        <p:pic>
          <p:nvPicPr>
            <p:cNvPr descr="Image" id="134" name="Google Shape;134;p20"/>
            <p:cNvPicPr preferRelativeResize="0"/>
            <p:nvPr/>
          </p:nvPicPr>
          <p:blipFill rotWithShape="1">
            <a:blip r:embed="rId3">
              <a:alphaModFix/>
            </a:blip>
            <a:srcRect b="37497" l="84088" r="1224" t="19067"/>
            <a:stretch/>
          </p:blipFill>
          <p:spPr>
            <a:xfrm>
              <a:off x="6794225" y="3288682"/>
              <a:ext cx="548700" cy="376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35" name="Google Shape;135;p20"/>
            <p:cNvPicPr preferRelativeResize="0"/>
            <p:nvPr/>
          </p:nvPicPr>
          <p:blipFill rotWithShape="1">
            <a:blip r:embed="rId3">
              <a:alphaModFix/>
            </a:blip>
            <a:srcRect b="13545" l="86882" r="2042" t="69278"/>
            <a:stretch/>
          </p:blipFill>
          <p:spPr>
            <a:xfrm>
              <a:off x="6322675" y="3867019"/>
              <a:ext cx="728622" cy="262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36" name="Google Shape;136;p20"/>
            <p:cNvPicPr preferRelativeResize="0"/>
            <p:nvPr/>
          </p:nvPicPr>
          <p:blipFill rotWithShape="1">
            <a:blip r:embed="rId3">
              <a:alphaModFix/>
            </a:blip>
            <a:srcRect b="37608" l="50886" r="36498" t="28423"/>
            <a:stretch/>
          </p:blipFill>
          <p:spPr>
            <a:xfrm>
              <a:off x="324178" y="4129176"/>
              <a:ext cx="1113149" cy="695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20"/>
          <p:cNvGrpSpPr/>
          <p:nvPr/>
        </p:nvGrpSpPr>
        <p:grpSpPr>
          <a:xfrm>
            <a:off x="2592650" y="3502710"/>
            <a:ext cx="2026469" cy="1515130"/>
            <a:chOff x="-542" y="6299024"/>
            <a:chExt cx="4486317" cy="3241614"/>
          </a:xfrm>
        </p:grpSpPr>
        <p:pic>
          <p:nvPicPr>
            <p:cNvPr descr="Image" id="138" name="Google Shape;138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11528" y="6299024"/>
              <a:ext cx="3248113" cy="3241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39" name="Google Shape;139;p20"/>
            <p:cNvPicPr preferRelativeResize="0"/>
            <p:nvPr/>
          </p:nvPicPr>
          <p:blipFill rotWithShape="1">
            <a:blip r:embed="rId3">
              <a:alphaModFix/>
            </a:blip>
            <a:srcRect b="37608" l="50886" r="36498" t="28423"/>
            <a:stretch/>
          </p:blipFill>
          <p:spPr>
            <a:xfrm rot="-2656085">
              <a:off x="73090" y="8648302"/>
              <a:ext cx="967670" cy="6045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0" name="Google Shape;140;p20"/>
            <p:cNvCxnSpPr/>
            <p:nvPr/>
          </p:nvCxnSpPr>
          <p:spPr>
            <a:xfrm flipH="1" rot="10800000">
              <a:off x="978953" y="7875929"/>
              <a:ext cx="1478100" cy="1478100"/>
            </a:xfrm>
            <a:prstGeom prst="straightConnector1">
              <a:avLst/>
            </a:prstGeom>
            <a:noFill/>
            <a:ln cap="flat" cmpd="sng" w="63500">
              <a:solidFill>
                <a:srgbClr val="FFBD16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141" name="Google Shape;141;p20"/>
            <p:cNvCxnSpPr/>
            <p:nvPr/>
          </p:nvCxnSpPr>
          <p:spPr>
            <a:xfrm flipH="1" rot="10800000">
              <a:off x="3454375" y="7104003"/>
              <a:ext cx="1031400" cy="398400"/>
            </a:xfrm>
            <a:prstGeom prst="straightConnector1">
              <a:avLst/>
            </a:prstGeom>
            <a:noFill/>
            <a:ln cap="flat" cmpd="sng" w="38100">
              <a:solidFill>
                <a:srgbClr val="33C5B9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142" name="Google Shape;142;p20"/>
            <p:cNvCxnSpPr/>
            <p:nvPr/>
          </p:nvCxnSpPr>
          <p:spPr>
            <a:xfrm rot="10800000">
              <a:off x="265887" y="6713316"/>
              <a:ext cx="840900" cy="485700"/>
            </a:xfrm>
            <a:prstGeom prst="straightConnector1">
              <a:avLst/>
            </a:prstGeom>
            <a:noFill/>
            <a:ln cap="flat" cmpd="sng" w="38100">
              <a:solidFill>
                <a:srgbClr val="33C5B9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</p:grpSp>
      <p:cxnSp>
        <p:nvCxnSpPr>
          <p:cNvPr id="143" name="Google Shape;143;p20"/>
          <p:cNvCxnSpPr/>
          <p:nvPr/>
        </p:nvCxnSpPr>
        <p:spPr>
          <a:xfrm>
            <a:off x="2308675" y="3360950"/>
            <a:ext cx="934500" cy="329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20"/>
          <p:cNvSpPr txBox="1"/>
          <p:nvPr/>
        </p:nvSpPr>
        <p:spPr>
          <a:xfrm>
            <a:off x="196325" y="1170050"/>
            <a:ext cx="37776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16,12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 (p,p2pN) A-2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Beam @ 1.25 GeV/u and 10</a:t>
            </a: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5 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pps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161700" y="15587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PID plots (with p2p condition)</a:t>
            </a:r>
            <a:endParaRPr/>
          </a:p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325" y="1324725"/>
            <a:ext cx="4353650" cy="330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00" y="1367363"/>
            <a:ext cx="4220525" cy="321997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/>
          <p:nvPr/>
        </p:nvSpPr>
        <p:spPr>
          <a:xfrm>
            <a:off x="2347250" y="2423225"/>
            <a:ext cx="337200" cy="311400"/>
          </a:xfrm>
          <a:prstGeom prst="ellipse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6644300" y="2423225"/>
            <a:ext cx="337200" cy="311400"/>
          </a:xfrm>
          <a:prstGeom prst="ellipse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1"/>
          <p:cNvSpPr/>
          <p:nvPr/>
        </p:nvSpPr>
        <p:spPr>
          <a:xfrm>
            <a:off x="6307100" y="2416050"/>
            <a:ext cx="337200" cy="311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1"/>
          <p:cNvSpPr/>
          <p:nvPr/>
        </p:nvSpPr>
        <p:spPr>
          <a:xfrm>
            <a:off x="1964600" y="2423225"/>
            <a:ext cx="337200" cy="311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2849925" y="2770225"/>
            <a:ext cx="337200" cy="3114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7458275" y="2821650"/>
            <a:ext cx="337200" cy="3114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0" y="1205150"/>
            <a:ext cx="2010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4382225" y="1224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8309550" y="4470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A/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3824350" y="4444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A/Z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1792401" y="1108025"/>
            <a:ext cx="6816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7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b="1" lang="pt-PT" sz="17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endParaRPr b="1" sz="17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6361351" y="1108025"/>
            <a:ext cx="6816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7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b="1" lang="pt-PT" sz="17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2327166" y="2416050"/>
            <a:ext cx="415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b="1" lang="pt-PT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2797967" y="2734625"/>
            <a:ext cx="415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b="1" lang="pt-PT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1932166" y="2416050"/>
            <a:ext cx="415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b="1" lang="pt-PT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6605291" y="2411150"/>
            <a:ext cx="415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b="1" lang="pt-PT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7382227" y="2812375"/>
            <a:ext cx="4887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b="1" lang="pt-PT" sz="1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endParaRPr b="1" sz="1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6275041" y="2411150"/>
            <a:ext cx="415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b="1" lang="pt-PT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6929625" y="3279538"/>
            <a:ext cx="1503000" cy="6459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56% lost due to </a:t>
            </a:r>
            <a:r>
              <a:rPr b="1"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acceptance</a:t>
            </a:r>
            <a:endParaRPr b="1"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Where we left off </a:t>
            </a:r>
            <a:endParaRPr/>
          </a:p>
        </p:txBody>
      </p:sp>
      <p:sp>
        <p:nvSpPr>
          <p:cNvPr id="177" name="Google Shape;177;p22"/>
          <p:cNvSpPr txBox="1"/>
          <p:nvPr>
            <p:ph idx="1" type="body"/>
          </p:nvPr>
        </p:nvSpPr>
        <p:spPr>
          <a:xfrm>
            <a:off x="460950" y="1153325"/>
            <a:ext cx="8222100" cy="3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212121"/>
                </a:solidFill>
              </a:rPr>
              <a:t>Outlook from last meeting:</a:t>
            </a:r>
            <a:endParaRPr sz="1900">
              <a:solidFill>
                <a:srgbClr val="212121"/>
              </a:solidFill>
            </a:endParaRPr>
          </a:p>
          <a:p>
            <a:pPr indent="-349250" lvl="0" marL="457200" rtl="0" algn="l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900"/>
              <a:buChar char="●"/>
            </a:pPr>
            <a:r>
              <a:rPr lang="pt-PT" sz="1900">
                <a:solidFill>
                  <a:srgbClr val="212121"/>
                </a:solidFill>
              </a:rPr>
              <a:t>Open technical issues: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Vertex efficiency;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FOOT multiplicity;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CALIFA punch-through ID and energy reconstruction.</a:t>
            </a:r>
            <a:endParaRPr sz="1900">
              <a:solidFill>
                <a:srgbClr val="21212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●"/>
            </a:pPr>
            <a:r>
              <a:rPr lang="pt-PT" sz="1900">
                <a:solidFill>
                  <a:srgbClr val="212121"/>
                </a:solidFill>
              </a:rPr>
              <a:t>Next: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QE in 16C setting;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SRC ID. </a:t>
            </a:r>
            <a:endParaRPr sz="1900">
              <a:solidFill>
                <a:srgbClr val="212121"/>
              </a:solidFill>
            </a:endParaRPr>
          </a:p>
        </p:txBody>
      </p:sp>
      <p:sp>
        <p:nvSpPr>
          <p:cNvPr id="178" name="Google Shape;178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3388525" y="2121875"/>
            <a:ext cx="548700" cy="6477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3937225" y="2215000"/>
            <a:ext cx="3555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FOOTs are not used anymore</a:t>
            </a:r>
            <a:endParaRPr b="1"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CALIFA punch-through ID </a:t>
            </a:r>
            <a:endParaRPr/>
          </a:p>
        </p:txBody>
      </p:sp>
      <p:sp>
        <p:nvSpPr>
          <p:cNvPr id="186" name="Google Shape;186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cxnSp>
        <p:nvCxnSpPr>
          <p:cNvPr id="187" name="Google Shape;187;p23"/>
          <p:cNvCxnSpPr/>
          <p:nvPr/>
        </p:nvCxnSpPr>
        <p:spPr>
          <a:xfrm>
            <a:off x="4863875" y="3253475"/>
            <a:ext cx="3515400" cy="19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23"/>
          <p:cNvSpPr txBox="1"/>
          <p:nvPr/>
        </p:nvSpPr>
        <p:spPr>
          <a:xfrm>
            <a:off x="6383600" y="2759950"/>
            <a:ext cx="1606500" cy="4002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chemeClr val="lt1"/>
                </a:solidFill>
              </a:rPr>
              <a:t>Stopped proton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5919850" y="3457100"/>
            <a:ext cx="2355600" cy="4002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chemeClr val="lt1"/>
                </a:solidFill>
              </a:rPr>
              <a:t>γ, punch-through proton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7629850" y="4439750"/>
            <a:ext cx="129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Ns+Nf [MeV]</a:t>
            </a:r>
            <a:endParaRPr/>
          </a:p>
        </p:txBody>
      </p:sp>
      <p:sp>
        <p:nvSpPr>
          <p:cNvPr id="191" name="Google Shape;191;p23"/>
          <p:cNvSpPr txBox="1"/>
          <p:nvPr/>
        </p:nvSpPr>
        <p:spPr>
          <a:xfrm>
            <a:off x="3022550" y="4404100"/>
            <a:ext cx="129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Ns+Nf [MeV]</a:t>
            </a:r>
            <a:endParaRPr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3319"/>
            <a:ext cx="9144001" cy="3093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3"/>
          <p:cNvCxnSpPr/>
          <p:nvPr/>
        </p:nvCxnSpPr>
        <p:spPr>
          <a:xfrm>
            <a:off x="5092475" y="3160150"/>
            <a:ext cx="3515400" cy="19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23"/>
          <p:cNvSpPr txBox="1"/>
          <p:nvPr/>
        </p:nvSpPr>
        <p:spPr>
          <a:xfrm>
            <a:off x="6509225" y="2494538"/>
            <a:ext cx="1606500" cy="4002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chemeClr val="lt1"/>
                </a:solidFill>
              </a:rPr>
              <a:t>Stopped proton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5974825" y="3346800"/>
            <a:ext cx="2355600" cy="4002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chemeClr val="lt1"/>
                </a:solidFill>
              </a:rPr>
              <a:t>γ, punch-through proton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3022550" y="4404100"/>
            <a:ext cx="129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Ns+Nf [MeV]</a:t>
            </a:r>
            <a:endParaRPr/>
          </a:p>
        </p:txBody>
      </p:sp>
      <p:sp>
        <p:nvSpPr>
          <p:cNvPr id="197" name="Google Shape;197;p23"/>
          <p:cNvSpPr txBox="1"/>
          <p:nvPr/>
        </p:nvSpPr>
        <p:spPr>
          <a:xfrm>
            <a:off x="7629850" y="4439750"/>
            <a:ext cx="129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Ns+Nf [MeV]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Improve p2p cut in Califa</a:t>
            </a:r>
            <a:r>
              <a:rPr lang="pt-PT"/>
              <a:t> </a:t>
            </a:r>
            <a:endParaRPr/>
          </a:p>
        </p:txBody>
      </p:sp>
      <p:sp>
        <p:nvSpPr>
          <p:cNvPr id="203" name="Google Shape;203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04" name="Google Shape;204;p24"/>
          <p:cNvSpPr txBox="1"/>
          <p:nvPr>
            <p:ph idx="1" type="body"/>
          </p:nvPr>
        </p:nvSpPr>
        <p:spPr>
          <a:xfrm>
            <a:off x="103275" y="1203950"/>
            <a:ext cx="8222100" cy="16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●"/>
            </a:pPr>
            <a:r>
              <a:rPr lang="pt-PT" sz="2000">
                <a:solidFill>
                  <a:srgbClr val="212121"/>
                </a:solidFill>
              </a:rPr>
              <a:t>High t and u  -&gt; high momentum transfer</a:t>
            </a:r>
            <a:endParaRPr sz="2000">
              <a:solidFill>
                <a:srgbClr val="21212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○"/>
            </a:pPr>
            <a:r>
              <a:rPr lang="pt-PT" sz="2000">
                <a:solidFill>
                  <a:srgbClr val="212121"/>
                </a:solidFill>
              </a:rPr>
              <a:t>t = (ptg - p1)^2 and u = (ptg - p2)^2</a:t>
            </a:r>
            <a:endParaRPr sz="2000">
              <a:solidFill>
                <a:srgbClr val="21212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●"/>
            </a:pPr>
            <a:r>
              <a:rPr lang="pt-PT" sz="2000">
                <a:solidFill>
                  <a:srgbClr val="212121"/>
                </a:solidFill>
              </a:rPr>
              <a:t>Cluster size</a:t>
            </a:r>
            <a:endParaRPr sz="2000">
              <a:solidFill>
                <a:srgbClr val="21212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○"/>
            </a:pPr>
            <a:r>
              <a:rPr lang="pt-PT" sz="2000">
                <a:solidFill>
                  <a:srgbClr val="212121"/>
                </a:solidFill>
              </a:rPr>
              <a:t>Foots are not used</a:t>
            </a:r>
            <a:endParaRPr sz="2000">
              <a:solidFill>
                <a:srgbClr val="21212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Char char="○"/>
            </a:pPr>
            <a:r>
              <a:rPr lang="pt-PT" sz="2000">
                <a:solidFill>
                  <a:srgbClr val="212121"/>
                </a:solidFill>
              </a:rPr>
              <a:t>Aiming at improving p2p selection1	</a:t>
            </a:r>
            <a:endParaRPr sz="2000">
              <a:solidFill>
                <a:srgbClr val="212121"/>
              </a:solidFill>
            </a:endParaRPr>
          </a:p>
        </p:txBody>
      </p:sp>
      <p:grpSp>
        <p:nvGrpSpPr>
          <p:cNvPr id="205" name="Google Shape;205;p24"/>
          <p:cNvGrpSpPr/>
          <p:nvPr/>
        </p:nvGrpSpPr>
        <p:grpSpPr>
          <a:xfrm>
            <a:off x="5280679" y="2829660"/>
            <a:ext cx="3554492" cy="2127227"/>
            <a:chOff x="1090900" y="3154050"/>
            <a:chExt cx="2964300" cy="1830975"/>
          </a:xfrm>
        </p:grpSpPr>
        <p:sp>
          <p:nvSpPr>
            <p:cNvPr id="206" name="Google Shape;206;p24"/>
            <p:cNvSpPr/>
            <p:nvPr/>
          </p:nvSpPr>
          <p:spPr>
            <a:xfrm>
              <a:off x="3588100" y="3269550"/>
              <a:ext cx="467100" cy="74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07" name="Google Shape;207;p24"/>
            <p:cNvPicPr preferRelativeResize="0"/>
            <p:nvPr/>
          </p:nvPicPr>
          <p:blipFill rotWithShape="1">
            <a:blip r:embed="rId3">
              <a:alphaModFix/>
            </a:blip>
            <a:srcRect b="5182" l="11630" r="9199" t="10960"/>
            <a:stretch/>
          </p:blipFill>
          <p:spPr>
            <a:xfrm>
              <a:off x="1090900" y="3284475"/>
              <a:ext cx="2914698" cy="170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24"/>
            <p:cNvSpPr/>
            <p:nvPr/>
          </p:nvSpPr>
          <p:spPr>
            <a:xfrm>
              <a:off x="3528300" y="3352350"/>
              <a:ext cx="467100" cy="257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09" name="Google Shape;209;p24"/>
            <p:cNvCxnSpPr/>
            <p:nvPr/>
          </p:nvCxnSpPr>
          <p:spPr>
            <a:xfrm flipH="1">
              <a:off x="3998875" y="3346650"/>
              <a:ext cx="1200" cy="26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0" name="Google Shape;210;p24"/>
            <p:cNvCxnSpPr/>
            <p:nvPr/>
          </p:nvCxnSpPr>
          <p:spPr>
            <a:xfrm>
              <a:off x="3531325" y="3347550"/>
              <a:ext cx="470100" cy="1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1" name="Google Shape;211;p24"/>
            <p:cNvSpPr/>
            <p:nvPr/>
          </p:nvSpPr>
          <p:spPr>
            <a:xfrm>
              <a:off x="3525425" y="3154050"/>
              <a:ext cx="470100" cy="19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2" name="Google Shape;212;p24"/>
          <p:cNvSpPr txBox="1"/>
          <p:nvPr/>
        </p:nvSpPr>
        <p:spPr>
          <a:xfrm>
            <a:off x="7144375" y="4747575"/>
            <a:ext cx="1690800" cy="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cl_size 1 + cl_size2</a:t>
            </a:r>
            <a:endParaRPr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7517150" y="3168550"/>
            <a:ext cx="6429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FF7F7F"/>
                </a:solidFill>
                <a:latin typeface="Roboto"/>
                <a:ea typeface="Roboto"/>
                <a:cs typeface="Roboto"/>
                <a:sym typeface="Roboto"/>
              </a:rPr>
              <a:t>11B</a:t>
            </a:r>
            <a:endParaRPr sz="1800">
              <a:solidFill>
                <a:srgbClr val="FF7F7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8282FF"/>
                </a:solidFill>
                <a:latin typeface="Roboto"/>
                <a:ea typeface="Roboto"/>
                <a:cs typeface="Roboto"/>
                <a:sym typeface="Roboto"/>
              </a:rPr>
              <a:t>11C</a:t>
            </a:r>
            <a:endParaRPr sz="1800">
              <a:solidFill>
                <a:srgbClr val="828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2010625" y="1690100"/>
            <a:ext cx="479400" cy="430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4233125" y="1690100"/>
            <a:ext cx="479400" cy="430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QE event identification with t and u cut</a:t>
            </a:r>
            <a:endParaRPr/>
          </a:p>
        </p:txBody>
      </p:sp>
      <p:sp>
        <p:nvSpPr>
          <p:cNvPr id="221" name="Google Shape;221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7339475" y="446800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23" name="Google Shape;223;p25"/>
          <p:cNvSpPr txBox="1"/>
          <p:nvPr/>
        </p:nvSpPr>
        <p:spPr>
          <a:xfrm rot="-5400000">
            <a:off x="3481500" y="1939632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1514520" y="1031300"/>
            <a:ext cx="18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 </a:t>
            </a: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1310588" y="2354239"/>
            <a:ext cx="57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i="0" lang="pt-PT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1941773" y="3670834"/>
            <a:ext cx="43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5260228" y="224385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5"/>
          <p:cNvSpPr/>
          <p:nvPr/>
        </p:nvSpPr>
        <p:spPr>
          <a:xfrm rot="2229295">
            <a:off x="5195448" y="3512069"/>
            <a:ext cx="2219307" cy="368344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6325347" y="3553434"/>
            <a:ext cx="4350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0" i="0" lang="pt-P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5921888" y="2410189"/>
            <a:ext cx="57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i="0" lang="pt-PT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7485" y="1479800"/>
            <a:ext cx="3780940" cy="31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/>
          <p:nvPr/>
        </p:nvSpPr>
        <p:spPr>
          <a:xfrm>
            <a:off x="5377353" y="218790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/>
          <p:nvPr/>
        </p:nvSpPr>
        <p:spPr>
          <a:xfrm rot="2229295">
            <a:off x="5312573" y="3456119"/>
            <a:ext cx="2219307" cy="368344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6442473" y="3497484"/>
            <a:ext cx="435000" cy="4350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1" i="0" lang="pt-PT" sz="2400" u="none" cap="none" strike="noStrike">
                <a:solidFill>
                  <a:schemeClr val="lt1"/>
                </a:solidFill>
              </a:rPr>
              <a:t>IE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6159751" y="2289875"/>
            <a:ext cx="633900" cy="4350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1" lang="pt-PT" sz="2400">
                <a:solidFill>
                  <a:schemeClr val="lt1"/>
                </a:solidFill>
              </a:rPr>
              <a:t>QE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6053008" y="1092900"/>
            <a:ext cx="18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C(p,2p) </a:t>
            </a:r>
            <a:r>
              <a:rPr baseline="30000"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15</a:t>
            </a:r>
            <a:r>
              <a:rPr lang="pt-PT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>
              <a:solidFill>
                <a:srgbClr val="212121"/>
              </a:solidFill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00" y="1585400"/>
            <a:ext cx="3780950" cy="30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 rot="-5400000">
            <a:off x="-1066400" y="1874757"/>
            <a:ext cx="267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Mmiss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 [GeV</a:t>
            </a:r>
            <a:r>
              <a:rPr baseline="30000" lang="pt-PT" sz="1800">
                <a:solidFill>
                  <a:srgbClr val="212121"/>
                </a:solidFill>
              </a:rPr>
              <a:t>2</a:t>
            </a:r>
            <a:r>
              <a:rPr lang="pt-PT" sz="1800">
                <a:solidFill>
                  <a:srgbClr val="212121"/>
                </a:solidFill>
              </a:rPr>
              <a:t>/c</a:t>
            </a:r>
            <a:r>
              <a:rPr baseline="30000" lang="pt-PT" sz="1800">
                <a:solidFill>
                  <a:srgbClr val="212121"/>
                </a:solidFill>
              </a:rPr>
              <a:t>4</a:t>
            </a:r>
            <a:r>
              <a:rPr lang="pt-PT" sz="1800">
                <a:solidFill>
                  <a:srgbClr val="212121"/>
                </a:solidFill>
              </a:rPr>
              <a:t>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2705175" y="4391800"/>
            <a:ext cx="2194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</a:rPr>
              <a:t>p</a:t>
            </a:r>
            <a:r>
              <a:rPr baseline="-25000" lang="pt-PT" sz="1800">
                <a:solidFill>
                  <a:srgbClr val="212121"/>
                </a:solidFill>
              </a:rPr>
              <a:t>miss</a:t>
            </a:r>
            <a:r>
              <a:rPr lang="pt-PT" sz="1800">
                <a:solidFill>
                  <a:srgbClr val="212121"/>
                </a:solidFill>
              </a:rPr>
              <a:t> [GeV/c]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648928" y="2187903"/>
            <a:ext cx="1416300" cy="767700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 rot="2470805">
            <a:off x="611750" y="3399659"/>
            <a:ext cx="2212999" cy="435432"/>
          </a:xfrm>
          <a:prstGeom prst="ellipse">
            <a:avLst/>
          </a:prstGeom>
          <a:noFill/>
          <a:ln cap="flat" cmpd="sng" w="76200">
            <a:solidFill>
              <a:srgbClr val="E22146"/>
            </a:solidFill>
            <a:prstDash val="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1642110" y="3497484"/>
            <a:ext cx="435000" cy="4350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1" i="0" lang="pt-PT" sz="2400" u="none" cap="none" strike="noStrike">
                <a:solidFill>
                  <a:schemeClr val="lt1"/>
                </a:solidFill>
              </a:rPr>
              <a:t>IE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3" name="Google Shape;243;p25"/>
          <p:cNvSpPr txBox="1"/>
          <p:nvPr/>
        </p:nvSpPr>
        <p:spPr>
          <a:xfrm>
            <a:off x="1359389" y="2289875"/>
            <a:ext cx="633900" cy="435000"/>
          </a:xfrm>
          <a:prstGeom prst="rect">
            <a:avLst/>
          </a:prstGeom>
          <a:solidFill>
            <a:srgbClr val="000000">
              <a:alpha val="298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146"/>
              </a:buClr>
              <a:buSzPts val="2400"/>
              <a:buFont typeface="Arial"/>
              <a:buNone/>
            </a:pPr>
            <a:r>
              <a:rPr b="1" lang="pt-PT" sz="2400">
                <a:solidFill>
                  <a:schemeClr val="lt1"/>
                </a:solidFill>
              </a:rPr>
              <a:t>QE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1155CC"/>
      </a:dk1>
      <a:lt1>
        <a:srgbClr val="FFFFFF"/>
      </a:lt1>
      <a:dk2>
        <a:srgbClr val="424242"/>
      </a:dk2>
      <a:lt2>
        <a:srgbClr val="737373"/>
      </a:lt2>
      <a:accent1>
        <a:srgbClr val="0F9D58"/>
      </a:accent1>
      <a:accent2>
        <a:srgbClr val="0F9D58"/>
      </a:accent2>
      <a:accent3>
        <a:srgbClr val="DB4437"/>
      </a:accent3>
      <a:accent4>
        <a:srgbClr val="FFFFFF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