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53.jpg" ContentType="image/jpg"/>
  <Override PartName="/ppt/media/image54.jpg" ContentType="image/jp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24" r:id="rId2"/>
  </p:sldMasterIdLst>
  <p:notesMasterIdLst>
    <p:notesMasterId r:id="rId50"/>
  </p:notesMasterIdLst>
  <p:sldIdLst>
    <p:sldId id="261" r:id="rId3"/>
    <p:sldId id="417" r:id="rId4"/>
    <p:sldId id="418" r:id="rId5"/>
    <p:sldId id="420" r:id="rId6"/>
    <p:sldId id="470" r:id="rId7"/>
    <p:sldId id="471" r:id="rId8"/>
    <p:sldId id="472" r:id="rId9"/>
    <p:sldId id="473" r:id="rId10"/>
    <p:sldId id="419" r:id="rId11"/>
    <p:sldId id="435" r:id="rId12"/>
    <p:sldId id="423" r:id="rId13"/>
    <p:sldId id="436" r:id="rId14"/>
    <p:sldId id="437" r:id="rId15"/>
    <p:sldId id="421" r:id="rId16"/>
    <p:sldId id="438" r:id="rId17"/>
    <p:sldId id="439" r:id="rId18"/>
    <p:sldId id="440" r:id="rId19"/>
    <p:sldId id="424" r:id="rId20"/>
    <p:sldId id="441" r:id="rId21"/>
    <p:sldId id="426" r:id="rId22"/>
    <p:sldId id="428" r:id="rId23"/>
    <p:sldId id="429" r:id="rId24"/>
    <p:sldId id="447" r:id="rId25"/>
    <p:sldId id="448" r:id="rId26"/>
    <p:sldId id="427" r:id="rId27"/>
    <p:sldId id="449" r:id="rId28"/>
    <p:sldId id="451" r:id="rId29"/>
    <p:sldId id="452" r:id="rId30"/>
    <p:sldId id="453" r:id="rId31"/>
    <p:sldId id="454" r:id="rId32"/>
    <p:sldId id="455" r:id="rId33"/>
    <p:sldId id="460" r:id="rId34"/>
    <p:sldId id="461" r:id="rId35"/>
    <p:sldId id="462" r:id="rId36"/>
    <p:sldId id="467" r:id="rId37"/>
    <p:sldId id="466" r:id="rId38"/>
    <p:sldId id="434" r:id="rId39"/>
    <p:sldId id="469" r:id="rId40"/>
    <p:sldId id="468" r:id="rId41"/>
    <p:sldId id="386" r:id="rId42"/>
    <p:sldId id="354" r:id="rId43"/>
    <p:sldId id="442" r:id="rId44"/>
    <p:sldId id="443" r:id="rId45"/>
    <p:sldId id="444" r:id="rId46"/>
    <p:sldId id="445" r:id="rId47"/>
    <p:sldId id="446" r:id="rId48"/>
    <p:sldId id="410" r:id="rId49"/>
  </p:sldIdLst>
  <p:sldSz cx="12192000" cy="6858000"/>
  <p:notesSz cx="6797675" cy="9928225"/>
  <p:defaultTextStyle>
    <a:defPPr>
      <a:defRPr lang="de-DE"/>
    </a:defPPr>
    <a:lvl1pPr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087563" indent="-1630363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175125" indent="-3260725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6264275" indent="-4892675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8351838" indent="-6523038" algn="l" defTabSz="41751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EBE"/>
    <a:srgbClr val="B3062C"/>
    <a:srgbClr val="00618F"/>
    <a:srgbClr val="4D4B46"/>
    <a:srgbClr val="000000"/>
    <a:srgbClr val="000099"/>
    <a:srgbClr val="7F7F7F"/>
    <a:srgbClr val="00FF00"/>
    <a:srgbClr val="00FFFF"/>
    <a:srgbClr val="FF0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90" d="100"/>
          <a:sy n="90" d="100"/>
        </p:scale>
        <p:origin x="1380" y="756"/>
      </p:cViewPr>
      <p:guideLst>
        <p:guide orient="horz" pos="3339"/>
        <p:guide pos="3840"/>
        <p:guide orient="horz" pos="13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2760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 defTabSz="402983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 defTabSz="402983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B93F95D-688C-42E7-B2EC-2F838023D361}" type="datetimeFigureOut">
              <a:rPr lang="de-DE"/>
              <a:pPr>
                <a:defRPr/>
              </a:pPr>
              <a:t>12.06.2024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64" y="4715406"/>
            <a:ext cx="5438748" cy="4467471"/>
          </a:xfrm>
          <a:prstGeom prst="rect">
            <a:avLst/>
          </a:prstGeom>
        </p:spPr>
        <p:txBody>
          <a:bodyPr vert="horz" lIns="95571" tIns="47786" rIns="95571" bIns="47786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 defTabSz="402983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 defTabSz="4029838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7F42A61-E22C-4826-837C-220D1FFF9E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163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2087563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4175125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6264275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8351838" algn="l" defTabSz="4175125" rtl="0" eaLnBrk="0" fontAlgn="base" hangingPunct="0">
      <a:spcBef>
        <a:spcPct val="30000"/>
      </a:spcBef>
      <a:spcAft>
        <a:spcPct val="0"/>
      </a:spcAft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13FDC-C2F8-479C-98FE-5FC55F31B773}" type="slidenum">
              <a:rPr lang="de-DE"/>
              <a:pPr/>
              <a:t>1</a:t>
            </a:fld>
            <a:endParaRPr lang="de-DE"/>
          </a:p>
        </p:txBody>
      </p:sp>
      <p:sp>
        <p:nvSpPr>
          <p:cNvPr id="116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13525" cy="3721100"/>
          </a:xfrm>
          <a:ln/>
        </p:spPr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7230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4807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2970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01942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80562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60121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1011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1115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6897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6907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6400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1710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4365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42951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9872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8211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5720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850219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10396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618228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53444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6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12062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2998041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7200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2359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4793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8265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453966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2030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54272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0864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681818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15113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9186375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15113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389155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15113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1295927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75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4160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610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5753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4691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183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xfrm>
            <a:off x="947738" y="4860925"/>
            <a:ext cx="5284787" cy="46053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7978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881"/>
          <a:stretch/>
        </p:blipFill>
        <p:spPr>
          <a:xfrm>
            <a:off x="-5454" y="0"/>
            <a:ext cx="12194441" cy="5144530"/>
          </a:xfrm>
          <a:prstGeom prst="rect">
            <a:avLst/>
          </a:prstGeom>
        </p:spPr>
      </p:pic>
      <p:pic>
        <p:nvPicPr>
          <p:cNvPr id="10" name="Picture 49" descr="C:\Users\Linac\Podlech\Bilder\Logos\Linac-AG_Bildleist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7967" y="127590"/>
            <a:ext cx="3341925" cy="53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1"/>
          <p:cNvSpPr txBox="1">
            <a:spLocks noChangeArrowheads="1"/>
          </p:cNvSpPr>
          <p:nvPr userDrawn="1"/>
        </p:nvSpPr>
        <p:spPr bwMode="auto">
          <a:xfrm>
            <a:off x="4744726" y="71250"/>
            <a:ext cx="311996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3043" tIns="11521" rIns="23043" bIns="11521">
            <a:spAutoFit/>
          </a:bodyPr>
          <a:lstStyle/>
          <a:p>
            <a:pPr defTabSz="230188">
              <a:defRPr/>
            </a:pPr>
            <a:r>
              <a:rPr lang="de-DE" sz="1100" b="1" dirty="0">
                <a:solidFill>
                  <a:schemeClr val="tx1"/>
                </a:solidFill>
              </a:rPr>
              <a:t>Institut für Angewandte Physik</a:t>
            </a:r>
          </a:p>
          <a:p>
            <a:pPr defTabSz="230188">
              <a:defRPr/>
            </a:pPr>
            <a:r>
              <a:rPr lang="de-DE" sz="1100" b="1" dirty="0">
                <a:solidFill>
                  <a:schemeClr val="tx1"/>
                </a:solidFill>
              </a:rPr>
              <a:t>LINAC AG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-10170"/>
          <a:stretch/>
        </p:blipFill>
        <p:spPr>
          <a:xfrm>
            <a:off x="3262184" y="74628"/>
            <a:ext cx="1350736" cy="73969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1" y="46486"/>
            <a:ext cx="1354247" cy="693647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>
          <a:xfrm>
            <a:off x="0" y="838200"/>
            <a:ext cx="12192000" cy="6019801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5</a:t>
            </a:r>
            <a:endParaRPr lang="de-DE" dirty="0"/>
          </a:p>
        </p:txBody>
      </p:sp>
      <p:sp>
        <p:nvSpPr>
          <p:cNvPr id="20" name="Datumsplatzhalter 3"/>
          <p:cNvSpPr>
            <a:spLocks/>
          </p:cNvSpPr>
          <p:nvPr userDrawn="1"/>
        </p:nvSpPr>
        <p:spPr bwMode="auto">
          <a:xfrm>
            <a:off x="177991" y="6626889"/>
            <a:ext cx="2805679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16" tIns="10008" rIns="20016" bIns="10008"/>
          <a:lstStyle/>
          <a:p>
            <a:pPr defTabSz="914400">
              <a:defRPr/>
            </a:pPr>
            <a:r>
              <a:rPr lang="de-DE" sz="1200" dirty="0" smtClean="0">
                <a:solidFill>
                  <a:schemeClr val="tx1"/>
                </a:solidFill>
                <a:latin typeface="Calibri" pitchFamily="34" charset="0"/>
              </a:rPr>
              <a:t>Holger Podlech</a:t>
            </a:r>
            <a:endParaRPr lang="de-DE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" name="Rectangle 23"/>
          <p:cNvSpPr>
            <a:spLocks noChangeArrowheads="1"/>
          </p:cNvSpPr>
          <p:nvPr userDrawn="1"/>
        </p:nvSpPr>
        <p:spPr bwMode="auto">
          <a:xfrm>
            <a:off x="5367867" y="6588952"/>
            <a:ext cx="1447800" cy="26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AB356BE6-797D-44AB-B568-C73E14627BDF}" type="slidenum">
              <a:rPr lang="de-DE" sz="1400">
                <a:solidFill>
                  <a:schemeClr val="tx1"/>
                </a:solidFill>
                <a:latin typeface="+mj-lt"/>
              </a:rPr>
              <a:pPr algn="ctr">
                <a:defRPr/>
              </a:pPr>
              <a:t>‹Nr.›</a:t>
            </a:fld>
            <a:endParaRPr lang="de-DE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470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6019801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3493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0"/>
          <p:cNvSpPr>
            <a:spLocks noChangeArrowheads="1"/>
          </p:cNvSpPr>
          <p:nvPr userDrawn="1"/>
        </p:nvSpPr>
        <p:spPr bwMode="auto">
          <a:xfrm>
            <a:off x="0" y="6616715"/>
            <a:ext cx="12192000" cy="249237"/>
          </a:xfrm>
          <a:prstGeom prst="rect">
            <a:avLst/>
          </a:prstGeom>
          <a:solidFill>
            <a:schemeClr val="tx1"/>
          </a:solidFill>
          <a:ln w="25400" cap="rnd" algn="ctr">
            <a:noFill/>
            <a:miter lim="800000"/>
            <a:headEnd/>
            <a:tailEnd/>
          </a:ln>
        </p:spPr>
        <p:txBody>
          <a:bodyPr lIns="20016" tIns="10008" rIns="20016" bIns="10008" anchor="ctr"/>
          <a:lstStyle/>
          <a:p>
            <a:pPr algn="ctr" defTabSz="914400">
              <a:defRPr/>
            </a:pPr>
            <a:endParaRPr 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Datumsplatzhalter 3"/>
          <p:cNvSpPr>
            <a:spLocks/>
          </p:cNvSpPr>
          <p:nvPr userDrawn="1"/>
        </p:nvSpPr>
        <p:spPr bwMode="auto">
          <a:xfrm>
            <a:off x="334434" y="6635750"/>
            <a:ext cx="230293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16" tIns="10008" rIns="20016" bIns="10008"/>
          <a:lstStyle/>
          <a:p>
            <a:pPr defTabSz="914400">
              <a:defRPr/>
            </a:pPr>
            <a:r>
              <a:rPr lang="de-DE" sz="1200" dirty="0" smtClean="0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de-DE" sz="1200" dirty="0">
                <a:solidFill>
                  <a:schemeClr val="bg1"/>
                </a:solidFill>
                <a:latin typeface="Calibri" pitchFamily="34" charset="0"/>
              </a:rPr>
              <a:t>. Podlech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27998" y="13298393"/>
            <a:ext cx="34317305" cy="917608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55995" y="24258164"/>
            <a:ext cx="28261311" cy="109399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23" name="Text Box 21"/>
          <p:cNvSpPr txBox="1">
            <a:spLocks noChangeArrowheads="1"/>
          </p:cNvSpPr>
          <p:nvPr userDrawn="1"/>
        </p:nvSpPr>
        <p:spPr bwMode="auto">
          <a:xfrm>
            <a:off x="1231818" y="77843"/>
            <a:ext cx="311996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3043" tIns="11521" rIns="23043" bIns="11521">
            <a:spAutoFit/>
          </a:bodyPr>
          <a:lstStyle/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Institut für Angewandte Physik</a:t>
            </a:r>
          </a:p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LINAC AG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/>
          <a:srcRect t="28511" b="53433"/>
          <a:stretch/>
        </p:blipFill>
        <p:spPr>
          <a:xfrm>
            <a:off x="0" y="0"/>
            <a:ext cx="12192000" cy="895350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1216406"/>
            <a:ext cx="12192000" cy="540030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920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199"/>
            <a:ext cx="12192000" cy="6019801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56311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511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3"/>
          <p:cNvSpPr>
            <a:spLocks noChangeArrowheads="1"/>
          </p:cNvSpPr>
          <p:nvPr userDrawn="1"/>
        </p:nvSpPr>
        <p:spPr bwMode="auto">
          <a:xfrm>
            <a:off x="5367867" y="6588952"/>
            <a:ext cx="1447800" cy="26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AB356BE6-797D-44AB-B568-C73E14627BDF}" type="slidenum">
              <a:rPr lang="de-DE" sz="1400">
                <a:solidFill>
                  <a:schemeClr val="tx1"/>
                </a:solidFill>
                <a:latin typeface="+mj-lt"/>
              </a:rPr>
              <a:pPr algn="ctr">
                <a:defRPr/>
              </a:pPr>
              <a:t>‹Nr.›</a:t>
            </a:fld>
            <a:endParaRPr lang="de-DE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 descr="D:\Podlech\BILDER\LOGO\Goethe-Logo\GU-Logo-weiss.pn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86459" y="23751"/>
            <a:ext cx="1143000" cy="460887"/>
          </a:xfrm>
          <a:prstGeom prst="rect">
            <a:avLst/>
          </a:prstGeom>
          <a:noFill/>
        </p:spPr>
      </p:pic>
      <p:sp>
        <p:nvSpPr>
          <p:cNvPr id="11" name="Text Box 21"/>
          <p:cNvSpPr txBox="1">
            <a:spLocks noChangeArrowheads="1"/>
          </p:cNvSpPr>
          <p:nvPr userDrawn="1"/>
        </p:nvSpPr>
        <p:spPr bwMode="auto">
          <a:xfrm>
            <a:off x="4909486" y="71250"/>
            <a:ext cx="3119967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3043" tIns="11521" rIns="23043" bIns="11521">
            <a:spAutoFit/>
          </a:bodyPr>
          <a:lstStyle/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Institut für Angewandte Physik</a:t>
            </a:r>
          </a:p>
          <a:p>
            <a:pPr defTabSz="230188">
              <a:defRPr/>
            </a:pPr>
            <a:r>
              <a:rPr lang="de-DE" sz="1100" b="1" dirty="0">
                <a:solidFill>
                  <a:schemeClr val="bg1"/>
                </a:solidFill>
              </a:rPr>
              <a:t>LINAC AG</a:t>
            </a:r>
          </a:p>
        </p:txBody>
      </p:sp>
      <p:sp>
        <p:nvSpPr>
          <p:cNvPr id="12" name="Datumsplatzhalter 3"/>
          <p:cNvSpPr>
            <a:spLocks/>
          </p:cNvSpPr>
          <p:nvPr userDrawn="1"/>
        </p:nvSpPr>
        <p:spPr bwMode="auto">
          <a:xfrm>
            <a:off x="177992" y="6626889"/>
            <a:ext cx="2860819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016" tIns="10008" rIns="20016" bIns="10008"/>
          <a:lstStyle/>
          <a:p>
            <a:pPr defTabSz="914400">
              <a:defRPr/>
            </a:pPr>
            <a:r>
              <a:rPr lang="de-DE" sz="1200" dirty="0" smtClean="0">
                <a:solidFill>
                  <a:schemeClr val="tx1"/>
                </a:solidFill>
                <a:latin typeface="Calibri" pitchFamily="34" charset="0"/>
              </a:rPr>
              <a:t>Holger Podlech</a:t>
            </a:r>
            <a:endParaRPr lang="de-DE" sz="12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21" r:id="rId2"/>
    <p:sldLayoutId id="2147483922" r:id="rId3"/>
    <p:sldLayoutId id="2147483923" r:id="rId4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8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None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file:///F:\MYRRHA%20Animation_2\MYRRHA_DV-4.avi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jpg"/><Relationship Id="rId5" Type="http://schemas.openxmlformats.org/officeDocument/2006/relationships/image" Target="../media/image48.png"/><Relationship Id="rId10" Type="http://schemas.openxmlformats.org/officeDocument/2006/relationships/image" Target="../media/image53.jp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9"/>
          <a:stretch/>
        </p:blipFill>
        <p:spPr>
          <a:xfrm>
            <a:off x="0" y="-3230"/>
            <a:ext cx="12192000" cy="686918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24000" y="818609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chemeClr val="bg1"/>
                </a:solidFill>
              </a:rPr>
              <a:t>Accelerator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Based</a:t>
            </a:r>
            <a:r>
              <a:rPr lang="de-DE" sz="2800" b="1" dirty="0" smtClean="0">
                <a:solidFill>
                  <a:schemeClr val="bg1"/>
                </a:solidFill>
              </a:rPr>
              <a:t> Neutron </a:t>
            </a:r>
            <a:r>
              <a:rPr lang="de-DE" sz="2800" b="1" dirty="0" err="1" smtClean="0">
                <a:solidFill>
                  <a:schemeClr val="bg1"/>
                </a:solidFill>
              </a:rPr>
              <a:t>Sources</a:t>
            </a:r>
            <a:endParaRPr lang="de-DE" sz="2800" b="1" dirty="0">
              <a:solidFill>
                <a:schemeClr val="bg1"/>
              </a:solidFill>
            </a:endParaRPr>
          </a:p>
          <a:p>
            <a:pPr algn="ctr"/>
            <a:endParaRPr lang="de-DE" sz="2800" b="1" dirty="0">
              <a:solidFill>
                <a:schemeClr val="bg1"/>
              </a:solidFill>
            </a:endParaRPr>
          </a:p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June 13</a:t>
            </a:r>
            <a:r>
              <a:rPr lang="de-DE" sz="2000" b="1" baseline="30000" dirty="0" smtClean="0">
                <a:solidFill>
                  <a:schemeClr val="bg1"/>
                </a:solidFill>
              </a:rPr>
              <a:t>th</a:t>
            </a:r>
            <a:r>
              <a:rPr lang="de-DE" sz="2000" b="1" dirty="0" smtClean="0">
                <a:solidFill>
                  <a:schemeClr val="bg1"/>
                </a:solidFill>
              </a:rPr>
              <a:t> 2025</a:t>
            </a:r>
          </a:p>
          <a:p>
            <a:pPr algn="ctr"/>
            <a:endParaRPr lang="de-DE" sz="2000" b="1" dirty="0">
              <a:solidFill>
                <a:schemeClr val="bg1"/>
              </a:solidFill>
            </a:endParaRPr>
          </a:p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GSI </a:t>
            </a:r>
            <a:r>
              <a:rPr lang="de-DE" sz="2000" b="1" dirty="0" err="1" smtClean="0">
                <a:solidFill>
                  <a:schemeClr val="bg1"/>
                </a:solidFill>
              </a:rPr>
              <a:t>Accelerator</a:t>
            </a:r>
            <a:r>
              <a:rPr lang="de-DE" sz="2000" b="1" dirty="0" smtClean="0">
                <a:solidFill>
                  <a:schemeClr val="bg1"/>
                </a:solidFill>
              </a:rPr>
              <a:t> Seminar</a:t>
            </a:r>
            <a:endParaRPr lang="de-DE" sz="2000" b="1" dirty="0">
              <a:solidFill>
                <a:schemeClr val="bg1"/>
              </a:solidFill>
            </a:endParaRPr>
          </a:p>
          <a:p>
            <a:pPr algn="ctr"/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525113" y="4076671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cap="small" dirty="0" smtClean="0">
                <a:solidFill>
                  <a:schemeClr val="bg1"/>
                </a:solidFill>
              </a:rPr>
              <a:t>Holger Podlech</a:t>
            </a:r>
          </a:p>
          <a:p>
            <a:pPr algn="ctr"/>
            <a:endParaRPr lang="de-DE" cap="small" dirty="0" smtClean="0">
              <a:solidFill>
                <a:schemeClr val="bg1"/>
              </a:solidFill>
            </a:endParaRPr>
          </a:p>
          <a:p>
            <a:pPr algn="ctr"/>
            <a:r>
              <a:rPr lang="de-DE" cap="small" dirty="0" smtClean="0">
                <a:solidFill>
                  <a:schemeClr val="bg1"/>
                </a:solidFill>
              </a:rPr>
              <a:t>Institute </a:t>
            </a:r>
            <a:r>
              <a:rPr lang="de-DE" cap="small" dirty="0" err="1" smtClean="0">
                <a:solidFill>
                  <a:schemeClr val="bg1"/>
                </a:solidFill>
              </a:rPr>
              <a:t>for</a:t>
            </a:r>
            <a:r>
              <a:rPr lang="de-DE" cap="small" dirty="0" smtClean="0">
                <a:solidFill>
                  <a:schemeClr val="bg1"/>
                </a:solidFill>
              </a:rPr>
              <a:t> Applied </a:t>
            </a:r>
            <a:r>
              <a:rPr lang="de-DE" cap="small" dirty="0" err="1" smtClean="0">
                <a:solidFill>
                  <a:schemeClr val="bg1"/>
                </a:solidFill>
              </a:rPr>
              <a:t>Physics</a:t>
            </a:r>
            <a:r>
              <a:rPr lang="de-DE" cap="small" dirty="0" smtClean="0">
                <a:solidFill>
                  <a:schemeClr val="bg1"/>
                </a:solidFill>
              </a:rPr>
              <a:t> (IAP), Goethe University Frankfurt &amp;</a:t>
            </a:r>
          </a:p>
          <a:p>
            <a:pPr algn="ctr"/>
            <a:endParaRPr lang="de-DE" cap="small" dirty="0">
              <a:solidFill>
                <a:schemeClr val="bg1"/>
              </a:solidFill>
            </a:endParaRPr>
          </a:p>
          <a:p>
            <a:pPr algn="ctr"/>
            <a:r>
              <a:rPr lang="de-DE" cap="small" dirty="0" smtClean="0">
                <a:solidFill>
                  <a:schemeClr val="bg1"/>
                </a:solidFill>
              </a:rPr>
              <a:t>Helmholtz Research Academy Hesse </a:t>
            </a:r>
            <a:r>
              <a:rPr lang="de-DE" cap="small" dirty="0" err="1" smtClean="0">
                <a:solidFill>
                  <a:schemeClr val="bg1"/>
                </a:solidFill>
              </a:rPr>
              <a:t>for</a:t>
            </a:r>
            <a:r>
              <a:rPr lang="de-DE" cap="small" dirty="0" smtClean="0">
                <a:solidFill>
                  <a:schemeClr val="bg1"/>
                </a:solidFill>
              </a:rPr>
              <a:t> FAIR (HFHF)</a:t>
            </a:r>
          </a:p>
          <a:p>
            <a:pPr algn="ctr"/>
            <a:endParaRPr lang="de-DE" cap="sm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Neutrons </a:t>
            </a:r>
            <a:r>
              <a:rPr lang="de-DE" sz="2400" b="1" dirty="0" err="1" smtClean="0"/>
              <a:t>Availability</a:t>
            </a:r>
            <a:endParaRPr lang="de-DE" sz="2400" b="1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6387304" y="2291225"/>
            <a:ext cx="3858319" cy="3020246"/>
            <a:chOff x="3887941" y="1275302"/>
            <a:chExt cx="4464532" cy="312889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32"/>
            <a:stretch/>
          </p:blipFill>
          <p:spPr bwMode="auto">
            <a:xfrm>
              <a:off x="3887941" y="1275302"/>
              <a:ext cx="4464532" cy="3128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8028480" y="1461409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+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8028480" y="1635620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+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8028480" y="1779640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+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8028480" y="1965479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+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028480" y="2139690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+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932050" y="1749449"/>
              <a:ext cx="5822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err="1" smtClean="0"/>
                <a:t>Orphee</a:t>
              </a:r>
              <a:endParaRPr lang="de-DE" sz="1000" b="1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020496" y="1923660"/>
              <a:ext cx="4876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BER II</a:t>
              </a:r>
              <a:endParaRPr lang="de-DE" sz="1000" b="1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567972" y="1965479"/>
              <a:ext cx="3722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err="1" smtClean="0"/>
                <a:t>Rez</a:t>
              </a:r>
              <a:endParaRPr lang="de-DE" sz="1000" b="1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652000" y="2088000"/>
              <a:ext cx="4010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BRR</a:t>
              </a:r>
              <a:endParaRPr lang="de-DE" sz="1000" b="1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684866" y="2397539"/>
              <a:ext cx="327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ILL</a:t>
              </a:r>
              <a:endParaRPr lang="de-DE" sz="1000" b="1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072042" y="2592000"/>
              <a:ext cx="4523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SINQ</a:t>
              </a:r>
              <a:endParaRPr lang="de-DE" sz="1000" b="1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092350" y="2829599"/>
              <a:ext cx="3738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ISIS</a:t>
              </a:r>
              <a:endParaRPr lang="de-DE" sz="1000" b="1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7072042" y="3261659"/>
              <a:ext cx="4122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MLZ</a:t>
              </a:r>
              <a:endParaRPr lang="de-DE" sz="1000" b="1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7091903" y="3564000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ESS</a:t>
              </a:r>
              <a:endParaRPr lang="de-DE" sz="1000" b="1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7055903" y="3765729"/>
              <a:ext cx="4235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HOR</a:t>
              </a:r>
              <a:endParaRPr lang="de-DE" sz="1000" b="1" dirty="0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7596420" y="1461409"/>
              <a:ext cx="680846" cy="24785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326" y="2237557"/>
            <a:ext cx="4600278" cy="183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1477503" y="4372010"/>
            <a:ext cx="381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New (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)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endParaRPr lang="de-DE" dirty="0"/>
          </a:p>
        </p:txBody>
      </p:sp>
      <p:sp>
        <p:nvSpPr>
          <p:cNvPr id="29" name="Rechteck 28"/>
          <p:cNvSpPr/>
          <p:nvPr/>
        </p:nvSpPr>
        <p:spPr>
          <a:xfrm>
            <a:off x="6509385" y="5298681"/>
            <a:ext cx="3362325" cy="166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217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Spallation</a:t>
            </a:r>
            <a:r>
              <a:rPr lang="de-DE" sz="2400" b="1" dirty="0" smtClean="0"/>
              <a:t> Neutron </a:t>
            </a:r>
            <a:r>
              <a:rPr lang="de-DE" sz="2400" b="1" dirty="0" err="1" smtClean="0"/>
              <a:t>Sources</a:t>
            </a:r>
            <a:endParaRPr lang="de-DE" sz="24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3193773" y="1614115"/>
            <a:ext cx="58044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Pulsed</a:t>
            </a:r>
            <a:r>
              <a:rPr lang="de-DE" dirty="0" smtClean="0"/>
              <a:t> high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Energy</a:t>
            </a:r>
            <a:r>
              <a:rPr lang="de-DE" dirty="0" smtClean="0"/>
              <a:t>: ≈ 1 </a:t>
            </a:r>
            <a:r>
              <a:rPr lang="de-DE" dirty="0" err="1" smtClean="0"/>
              <a:t>GeV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Average </a:t>
            </a:r>
            <a:r>
              <a:rPr lang="de-DE" dirty="0"/>
              <a:t>b</a:t>
            </a:r>
            <a:r>
              <a:rPr lang="de-DE" dirty="0" smtClean="0"/>
              <a:t>eam power 100 kW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MW</a:t>
            </a:r>
          </a:p>
          <a:p>
            <a:endParaRPr lang="de-DE" dirty="0"/>
          </a:p>
          <a:p>
            <a:r>
              <a:rPr lang="de-DE" dirty="0" smtClean="0"/>
              <a:t>Heavy </a:t>
            </a:r>
            <a:r>
              <a:rPr lang="de-DE" dirty="0" err="1" smtClean="0"/>
              <a:t>elements</a:t>
            </a:r>
            <a:r>
              <a:rPr lang="de-DE" dirty="0" smtClean="0"/>
              <a:t> </a:t>
            </a:r>
            <a:r>
              <a:rPr lang="de-DE" dirty="0" err="1" smtClean="0"/>
              <a:t>targets</a:t>
            </a:r>
            <a:r>
              <a:rPr lang="de-DE" dirty="0" smtClean="0"/>
              <a:t> (solid/liquid): </a:t>
            </a:r>
            <a:r>
              <a:rPr lang="de-DE" dirty="0" err="1" smtClean="0"/>
              <a:t>Hg</a:t>
            </a:r>
            <a:r>
              <a:rPr lang="de-DE" dirty="0" smtClean="0"/>
              <a:t>, Bi, W, </a:t>
            </a:r>
            <a:r>
              <a:rPr lang="de-DE" dirty="0" err="1" smtClean="0"/>
              <a:t>Pb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877585" y="4214191"/>
            <a:ext cx="44527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SINQ (PSI, </a:t>
            </a:r>
            <a:r>
              <a:rPr lang="de-DE" dirty="0" err="1" smtClean="0"/>
              <a:t>Cyclotron</a:t>
            </a:r>
            <a:r>
              <a:rPr lang="de-DE" dirty="0" smtClean="0"/>
              <a:t>)</a:t>
            </a:r>
          </a:p>
          <a:p>
            <a:r>
              <a:rPr lang="de-DE" dirty="0" smtClean="0"/>
              <a:t>SNS (ORNL, </a:t>
            </a:r>
            <a:r>
              <a:rPr lang="de-DE" dirty="0" err="1" smtClean="0"/>
              <a:t>Linac</a:t>
            </a:r>
            <a:r>
              <a:rPr lang="de-DE" dirty="0" smtClean="0"/>
              <a:t>)</a:t>
            </a:r>
          </a:p>
          <a:p>
            <a:r>
              <a:rPr lang="de-DE" dirty="0" smtClean="0"/>
              <a:t>ISIS (Rutherford Lab, </a:t>
            </a:r>
            <a:r>
              <a:rPr lang="de-DE" dirty="0" err="1" smtClean="0"/>
              <a:t>Linac</a:t>
            </a:r>
            <a:r>
              <a:rPr lang="de-DE" dirty="0" smtClean="0"/>
              <a:t>/Synchrotron)</a:t>
            </a:r>
          </a:p>
          <a:p>
            <a:r>
              <a:rPr lang="de-DE" dirty="0" smtClean="0"/>
              <a:t>J-PARC (</a:t>
            </a:r>
            <a:r>
              <a:rPr lang="de-DE" dirty="0" err="1" smtClean="0"/>
              <a:t>Linac</a:t>
            </a:r>
            <a:r>
              <a:rPr lang="de-DE" dirty="0" smtClean="0"/>
              <a:t>/Synchrotron)</a:t>
            </a:r>
          </a:p>
          <a:p>
            <a:r>
              <a:rPr lang="de-DE" dirty="0" smtClean="0"/>
              <a:t>CSNS (</a:t>
            </a:r>
            <a:r>
              <a:rPr lang="de-DE" dirty="0" err="1" smtClean="0"/>
              <a:t>Linac</a:t>
            </a:r>
            <a:r>
              <a:rPr lang="de-DE" dirty="0" smtClean="0"/>
              <a:t>/Synchrotron)</a:t>
            </a:r>
            <a:endParaRPr lang="de-DE" dirty="0"/>
          </a:p>
          <a:p>
            <a:r>
              <a:rPr lang="de-DE" dirty="0" smtClean="0"/>
              <a:t>ESS (</a:t>
            </a:r>
            <a:r>
              <a:rPr lang="de-DE" dirty="0" err="1" smtClean="0"/>
              <a:t>Linac</a:t>
            </a:r>
            <a:r>
              <a:rPr lang="de-DE" dirty="0" smtClean="0"/>
              <a:t>)</a:t>
            </a:r>
          </a:p>
          <a:p>
            <a:r>
              <a:rPr lang="de-DE" dirty="0" smtClean="0"/>
              <a:t>MYRRHA (</a:t>
            </a:r>
            <a:r>
              <a:rPr lang="de-DE" dirty="0" err="1" smtClean="0"/>
              <a:t>Linac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081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Spallation</a:t>
            </a:r>
            <a:r>
              <a:rPr lang="de-DE" sz="2400" b="1" dirty="0" smtClean="0"/>
              <a:t> Neutron </a:t>
            </a:r>
            <a:r>
              <a:rPr lang="de-DE" sz="2400" b="1" dirty="0" err="1" smtClean="0"/>
              <a:t>Sources</a:t>
            </a:r>
            <a:endParaRPr lang="de-DE" sz="24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1653871" y="1154974"/>
            <a:ext cx="888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Spallation</a:t>
            </a:r>
            <a:r>
              <a:rPr lang="de-DE" dirty="0" smtClean="0"/>
              <a:t> Neutron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big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expensive (p-</a:t>
            </a:r>
            <a:r>
              <a:rPr lang="de-DE" dirty="0" err="1" smtClean="0"/>
              <a:t>energy</a:t>
            </a:r>
            <a:r>
              <a:rPr lang="de-DE" dirty="0" smtClean="0"/>
              <a:t>, </a:t>
            </a:r>
            <a:r>
              <a:rPr lang="de-DE" dirty="0" err="1" smtClean="0"/>
              <a:t>price</a:t>
            </a:r>
            <a:r>
              <a:rPr lang="de-DE" dirty="0" smtClean="0"/>
              <a:t> tag &gt; 1 </a:t>
            </a:r>
            <a:r>
              <a:rPr lang="de-DE" dirty="0" err="1" smtClean="0"/>
              <a:t>billion</a:t>
            </a:r>
            <a:r>
              <a:rPr lang="de-DE" dirty="0" smtClean="0"/>
              <a:t> €)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9349" t="8525" r="6311" b="11694"/>
          <a:stretch/>
        </p:blipFill>
        <p:spPr>
          <a:xfrm>
            <a:off x="1619415" y="1736957"/>
            <a:ext cx="8953169" cy="476164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69357" y="1995777"/>
            <a:ext cx="198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FF00"/>
                </a:solidFill>
              </a:rPr>
              <a:t>ESS</a:t>
            </a:r>
            <a:endParaRPr lang="de-D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55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59668" y="152741"/>
            <a:ext cx="9493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High </a:t>
            </a:r>
            <a:r>
              <a:rPr lang="de-DE" sz="2400" b="1" dirty="0" err="1" smtClean="0"/>
              <a:t>Current</a:t>
            </a:r>
            <a:r>
              <a:rPr lang="de-DE" sz="2400" b="1" dirty="0" smtClean="0"/>
              <a:t> Compact </a:t>
            </a:r>
            <a:r>
              <a:rPr lang="de-DE" sz="2400" b="1" dirty="0" err="1" smtClean="0"/>
              <a:t>Accelerator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Based</a:t>
            </a:r>
            <a:r>
              <a:rPr lang="de-DE" sz="2400" b="1" dirty="0" smtClean="0"/>
              <a:t> Neutron </a:t>
            </a:r>
            <a:r>
              <a:rPr lang="de-DE" sz="2400" b="1" dirty="0" err="1" smtClean="0"/>
              <a:t>Sources</a:t>
            </a:r>
            <a:endParaRPr lang="de-DE" sz="24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1653871" y="1661823"/>
            <a:ext cx="8884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smtClean="0"/>
              <a:t>High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/>
              <a:t>b</a:t>
            </a:r>
            <a:r>
              <a:rPr lang="de-DE" dirty="0" err="1" smtClean="0"/>
              <a:t>ased</a:t>
            </a:r>
            <a:r>
              <a:rPr lang="de-DE" dirty="0" smtClean="0"/>
              <a:t> Neutron </a:t>
            </a:r>
            <a:r>
              <a:rPr lang="de-DE" dirty="0" err="1" smtClean="0"/>
              <a:t>Sources</a:t>
            </a:r>
            <a:r>
              <a:rPr lang="de-DE" dirty="0" smtClean="0"/>
              <a:t> (</a:t>
            </a:r>
            <a:r>
              <a:rPr lang="de-DE" dirty="0" err="1" smtClean="0"/>
              <a:t>HiCANS</a:t>
            </a:r>
            <a:r>
              <a:rPr lang="de-DE" dirty="0" smtClean="0"/>
              <a:t>)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accelerators</a:t>
            </a:r>
            <a:r>
              <a:rPr lang="de-DE" dirty="0" smtClean="0"/>
              <a:t> (&lt;100MeV)</a:t>
            </a:r>
          </a:p>
          <a:p>
            <a:pPr algn="just"/>
            <a:endParaRPr lang="de-DE" dirty="0"/>
          </a:p>
          <a:p>
            <a:pPr algn="just"/>
            <a:r>
              <a:rPr lang="de-DE" dirty="0" smtClean="0"/>
              <a:t>Flexible pulse </a:t>
            </a:r>
            <a:r>
              <a:rPr lang="de-DE" dirty="0" err="1" smtClean="0"/>
              <a:t>scheme</a:t>
            </a:r>
            <a:r>
              <a:rPr lang="de-DE" dirty="0" smtClean="0"/>
              <a:t> </a:t>
            </a:r>
            <a:r>
              <a:rPr lang="de-DE" dirty="0" err="1" smtClean="0"/>
              <a:t>depending</a:t>
            </a:r>
            <a:r>
              <a:rPr lang="de-DE" dirty="0" smtClean="0"/>
              <a:t> on </a:t>
            </a:r>
            <a:r>
              <a:rPr lang="de-DE" dirty="0" err="1" smtClean="0"/>
              <a:t>requirements</a:t>
            </a:r>
            <a:r>
              <a:rPr lang="de-DE" dirty="0" smtClean="0"/>
              <a:t> </a:t>
            </a:r>
          </a:p>
          <a:p>
            <a:pPr algn="just"/>
            <a:endParaRPr lang="de-DE" dirty="0"/>
          </a:p>
          <a:p>
            <a:pPr algn="just"/>
            <a:r>
              <a:rPr lang="de-DE" dirty="0" smtClean="0"/>
              <a:t>Average beam power </a:t>
            </a:r>
            <a:r>
              <a:rPr lang="de-DE" dirty="0" err="1" smtClean="0"/>
              <a:t>from</a:t>
            </a:r>
            <a:r>
              <a:rPr lang="de-DE" dirty="0" smtClean="0"/>
              <a:t> 1 kW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MW</a:t>
            </a:r>
          </a:p>
          <a:p>
            <a:pPr algn="just"/>
            <a:endParaRPr lang="de-DE" dirty="0"/>
          </a:p>
          <a:p>
            <a:pPr algn="just"/>
            <a:r>
              <a:rPr lang="de-DE" dirty="0" err="1" smtClean="0"/>
              <a:t>Presently</a:t>
            </a:r>
            <a:r>
              <a:rPr lang="de-DE" dirty="0" smtClean="0"/>
              <a:t>, a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class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scalable</a:t>
            </a:r>
            <a:r>
              <a:rPr lang="de-DE" dirty="0" smtClean="0"/>
              <a:t> </a:t>
            </a:r>
            <a:r>
              <a:rPr lang="de-DE" dirty="0" err="1" smtClean="0"/>
              <a:t>HiCANS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921980" y="4301655"/>
            <a:ext cx="4348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Frankfurt Neutron Source FRANZ</a:t>
            </a:r>
          </a:p>
          <a:p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 </a:t>
            </a:r>
            <a:r>
              <a:rPr lang="de-DE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Brilliance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Neutron Source HBS</a:t>
            </a:r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18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FRANZ</a:t>
            </a:r>
            <a:endParaRPr lang="de-DE" sz="24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1723444" y="1860604"/>
            <a:ext cx="87451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smtClean="0"/>
              <a:t>The Frankfurt Neutron Source FRANZ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a high </a:t>
            </a:r>
            <a:r>
              <a:rPr lang="de-DE" dirty="0" err="1" smtClean="0"/>
              <a:t>current</a:t>
            </a:r>
            <a:r>
              <a:rPr lang="de-DE" dirty="0" smtClean="0"/>
              <a:t>,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de-DE" dirty="0" err="1" smtClean="0"/>
              <a:t>Linac</a:t>
            </a:r>
            <a:r>
              <a:rPr lang="de-DE" dirty="0" smtClean="0"/>
              <a:t> </a:t>
            </a:r>
            <a:r>
              <a:rPr lang="de-DE" dirty="0" err="1" smtClean="0"/>
              <a:t>originally</a:t>
            </a:r>
            <a:r>
              <a:rPr lang="de-DE" dirty="0" smtClean="0"/>
              <a:t> </a:t>
            </a:r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astro-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 smtClean="0"/>
              <a:t> (s-</a:t>
            </a:r>
            <a:r>
              <a:rPr lang="de-DE" dirty="0" err="1" smtClean="0"/>
              <a:t>process</a:t>
            </a:r>
            <a:r>
              <a:rPr lang="de-DE" dirty="0" smtClean="0"/>
              <a:t>) </a:t>
            </a:r>
          </a:p>
          <a:p>
            <a:pPr algn="just"/>
            <a:endParaRPr lang="de-DE" dirty="0"/>
          </a:p>
          <a:p>
            <a:pPr algn="just"/>
            <a:r>
              <a:rPr lang="de-DE" dirty="0" smtClean="0"/>
              <a:t>The RF </a:t>
            </a:r>
            <a:r>
              <a:rPr lang="de-DE" dirty="0" err="1" smtClean="0"/>
              <a:t>Linacs</a:t>
            </a:r>
            <a:r>
              <a:rPr lang="de-DE" dirty="0" smtClean="0"/>
              <a:t> </a:t>
            </a:r>
            <a:r>
              <a:rPr lang="de-DE" dirty="0" err="1" smtClean="0"/>
              <a:t>consists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coupled</a:t>
            </a:r>
            <a:r>
              <a:rPr lang="de-DE" dirty="0" smtClean="0"/>
              <a:t> RFQ-IH </a:t>
            </a:r>
            <a:r>
              <a:rPr lang="de-DE" dirty="0" err="1" smtClean="0"/>
              <a:t>combination</a:t>
            </a:r>
            <a:endParaRPr lang="de-DE" dirty="0" smtClean="0"/>
          </a:p>
          <a:p>
            <a:pPr algn="just"/>
            <a:endParaRPr lang="de-DE" dirty="0"/>
          </a:p>
          <a:p>
            <a:pPr algn="just"/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cw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pulsed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arbitray</a:t>
            </a:r>
            <a:r>
              <a:rPr lang="de-DE" dirty="0" smtClean="0"/>
              <a:t> pulse </a:t>
            </a:r>
            <a:r>
              <a:rPr lang="de-DE" dirty="0" err="1" smtClean="0"/>
              <a:t>schemes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repetition</a:t>
            </a:r>
            <a:r>
              <a:rPr lang="de-DE" dirty="0" smtClean="0"/>
              <a:t> </a:t>
            </a:r>
            <a:r>
              <a:rPr lang="de-DE" dirty="0" err="1" smtClean="0"/>
              <a:t>rates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250 kHz (100 </a:t>
            </a:r>
            <a:r>
              <a:rPr lang="de-DE" dirty="0" err="1" smtClean="0"/>
              <a:t>ns</a:t>
            </a:r>
            <a:r>
              <a:rPr lang="de-DE" dirty="0"/>
              <a:t> </a:t>
            </a:r>
            <a:r>
              <a:rPr lang="de-DE" dirty="0" err="1" smtClean="0"/>
              <a:t>pulsed</a:t>
            </a:r>
            <a:r>
              <a:rPr lang="de-DE" dirty="0" smtClean="0"/>
              <a:t>). </a:t>
            </a:r>
          </a:p>
          <a:p>
            <a:pPr algn="just"/>
            <a:endParaRPr lang="de-DE" dirty="0"/>
          </a:p>
          <a:p>
            <a:pPr algn="just"/>
            <a:r>
              <a:rPr lang="de-DE" dirty="0" smtClean="0"/>
              <a:t>The beam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varied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1.8 </a:t>
            </a:r>
            <a:r>
              <a:rPr lang="de-DE" dirty="0" err="1" smtClean="0"/>
              <a:t>and</a:t>
            </a:r>
            <a:r>
              <a:rPr lang="de-DE" dirty="0" smtClean="0"/>
              <a:t> 2.2 </a:t>
            </a:r>
            <a:r>
              <a:rPr lang="de-DE" dirty="0" err="1" smtClean="0"/>
              <a:t>MeV</a:t>
            </a:r>
            <a:endParaRPr lang="de-DE" dirty="0" smtClean="0"/>
          </a:p>
          <a:p>
            <a:pPr algn="just"/>
            <a:endParaRPr lang="de-DE" dirty="0"/>
          </a:p>
          <a:p>
            <a:pPr algn="just"/>
            <a:r>
              <a:rPr lang="de-DE" dirty="0" smtClean="0"/>
              <a:t>The beam </a:t>
            </a:r>
            <a:r>
              <a:rPr lang="de-DE" dirty="0" err="1" smtClean="0"/>
              <a:t>current</a:t>
            </a:r>
            <a:r>
              <a:rPr lang="de-DE" dirty="0" smtClean="0"/>
              <a:t> (</a:t>
            </a:r>
            <a:r>
              <a:rPr lang="de-DE" dirty="0" err="1" smtClean="0"/>
              <a:t>present</a:t>
            </a:r>
            <a:r>
              <a:rPr lang="de-DE" dirty="0" smtClean="0"/>
              <a:t>) </a:t>
            </a:r>
            <a:r>
              <a:rPr lang="de-DE" dirty="0" err="1" smtClean="0"/>
              <a:t>is</a:t>
            </a:r>
            <a:r>
              <a:rPr lang="de-DE" dirty="0" smtClean="0"/>
              <a:t> 30 mA (beam power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60 kW)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5986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FRANZ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166" y="2026830"/>
            <a:ext cx="9615567" cy="34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22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FRANZ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37" y="2235210"/>
            <a:ext cx="4311134" cy="28695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099" y="2680820"/>
            <a:ext cx="5761219" cy="216426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064192" y="2145806"/>
            <a:ext cx="548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CHORDIS </a:t>
            </a:r>
            <a:r>
              <a:rPr lang="de-DE" dirty="0" err="1" smtClean="0"/>
              <a:t>source</a:t>
            </a:r>
            <a:r>
              <a:rPr lang="de-DE" dirty="0" smtClean="0"/>
              <a:t> form GSI (</a:t>
            </a:r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R. </a:t>
            </a:r>
            <a:r>
              <a:rPr lang="de-DE" dirty="0" err="1" smtClean="0"/>
              <a:t>Hollinger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061149" y="1776474"/>
            <a:ext cx="409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150 kV Terminal </a:t>
            </a:r>
            <a:r>
              <a:rPr lang="de-DE" dirty="0" err="1" smtClean="0"/>
              <a:t>with</a:t>
            </a:r>
            <a:r>
              <a:rPr lang="de-DE" dirty="0" smtClean="0"/>
              <a:t> power </a:t>
            </a:r>
            <a:r>
              <a:rPr lang="de-DE" dirty="0" err="1" smtClean="0"/>
              <a:t>supplies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158778" y="5581816"/>
            <a:ext cx="787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recently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r>
              <a:rPr lang="de-DE" dirty="0" smtClean="0"/>
              <a:t> (80 mA DC)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6274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FRANZ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6" y="1782519"/>
            <a:ext cx="5761219" cy="378594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202017" y="2205038"/>
            <a:ext cx="5629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LEBT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operational </a:t>
            </a:r>
            <a:r>
              <a:rPr lang="de-DE" dirty="0" err="1" smtClean="0"/>
              <a:t>since</a:t>
            </a:r>
            <a:r>
              <a:rPr lang="de-DE" dirty="0" smtClean="0"/>
              <a:t> 2022</a:t>
            </a:r>
          </a:p>
          <a:p>
            <a:endParaRPr lang="de-DE" dirty="0"/>
          </a:p>
          <a:p>
            <a:r>
              <a:rPr lang="de-DE" dirty="0" err="1" smtClean="0"/>
              <a:t>Beside</a:t>
            </a:r>
            <a:r>
              <a:rPr lang="de-DE" dirty="0" smtClean="0"/>
              <a:t> </a:t>
            </a:r>
            <a:r>
              <a:rPr lang="de-DE" dirty="0" err="1" smtClean="0"/>
              <a:t>focusing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create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 </a:t>
            </a:r>
            <a:r>
              <a:rPr lang="de-DE" dirty="0" err="1" smtClean="0"/>
              <a:t>pulses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an </a:t>
            </a:r>
            <a:r>
              <a:rPr lang="de-DE" b="1" dirty="0" smtClean="0"/>
              <a:t>E x B </a:t>
            </a:r>
            <a:r>
              <a:rPr lang="de-DE" dirty="0" err="1" smtClean="0"/>
              <a:t>chopper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675" y="3468978"/>
            <a:ext cx="5416309" cy="218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05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FRANZ-RFQ</a:t>
            </a:r>
            <a:endParaRPr lang="de-DE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3" y="1090840"/>
            <a:ext cx="5833607" cy="32814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286" y="1090840"/>
            <a:ext cx="4743983" cy="222839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513389" y="1223946"/>
            <a:ext cx="2600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Beam Dynamics Design </a:t>
            </a:r>
            <a:r>
              <a:rPr lang="de-DE" sz="1000" dirty="0" err="1">
                <a:solidFill>
                  <a:schemeClr val="bg1"/>
                </a:solidFill>
              </a:rPr>
              <a:t>b</a:t>
            </a:r>
            <a:r>
              <a:rPr lang="de-DE" sz="1000" dirty="0" err="1" smtClean="0">
                <a:solidFill>
                  <a:schemeClr val="bg1"/>
                </a:solidFill>
              </a:rPr>
              <a:t>y</a:t>
            </a:r>
            <a:r>
              <a:rPr lang="de-DE" sz="1000" dirty="0" smtClean="0">
                <a:solidFill>
                  <a:schemeClr val="bg1"/>
                </a:solidFill>
              </a:rPr>
              <a:t> Chuan Zhang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262569" y="4985467"/>
            <a:ext cx="453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Stable</a:t>
            </a:r>
            <a:r>
              <a:rPr lang="de-DE" dirty="0" smtClean="0"/>
              <a:t> beam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/>
              <a:t>&gt; 10</a:t>
            </a:r>
            <a:r>
              <a:rPr lang="de-DE" dirty="0" smtClean="0"/>
              <a:t> </a:t>
            </a:r>
            <a:r>
              <a:rPr lang="de-DE" dirty="0" smtClean="0"/>
              <a:t>mA</a:t>
            </a:r>
          </a:p>
          <a:p>
            <a:endParaRPr lang="de-DE" dirty="0"/>
          </a:p>
          <a:p>
            <a:r>
              <a:rPr lang="de-DE" dirty="0" err="1" smtClean="0"/>
              <a:t>Tested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80 kW </a:t>
            </a:r>
            <a:r>
              <a:rPr lang="de-DE" dirty="0" err="1" smtClean="0"/>
              <a:t>cw</a:t>
            </a:r>
            <a:r>
              <a:rPr lang="de-DE" dirty="0" smtClean="0"/>
              <a:t> (RF)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>
          <a:xfrm>
            <a:off x="6649839" y="3624657"/>
            <a:ext cx="4086876" cy="27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95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FRANZ – Status &amp; Roadmap</a:t>
            </a:r>
            <a:endParaRPr lang="de-DE" sz="2400" b="1" dirty="0"/>
          </a:p>
        </p:txBody>
      </p:sp>
      <p:sp>
        <p:nvSpPr>
          <p:cNvPr id="8" name="Rechteck 7"/>
          <p:cNvSpPr/>
          <p:nvPr/>
        </p:nvSpPr>
        <p:spPr>
          <a:xfrm>
            <a:off x="988612" y="1735909"/>
            <a:ext cx="36072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Proton 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source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(CHORDIS)	 </a:t>
            </a: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de-DE" dirty="0">
                <a:solidFill>
                  <a:prstClr val="black"/>
                </a:solidFill>
                <a:latin typeface="Calibri" panose="020F0502020204030204"/>
                <a:cs typeface="+mn-cs"/>
              </a:rPr>
              <a:t>150 kV 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Terminal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de-DE" dirty="0">
                <a:solidFill>
                  <a:prstClr val="black"/>
                </a:solidFill>
                <a:latin typeface="Calibri" panose="020F0502020204030204"/>
                <a:cs typeface="+mn-cs"/>
              </a:rPr>
              <a:t>Low 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Energy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de-DE" dirty="0">
                <a:solidFill>
                  <a:prstClr val="black"/>
                </a:solidFill>
                <a:latin typeface="Calibri" panose="020F0502020204030204"/>
                <a:cs typeface="+mn-cs"/>
              </a:rPr>
              <a:t>Beam 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Transport</a:t>
            </a: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de-DE" dirty="0">
                <a:solidFill>
                  <a:prstClr val="black"/>
                </a:solidFill>
                <a:latin typeface="Calibri" panose="020F0502020204030204"/>
                <a:cs typeface="+mn-cs"/>
              </a:rPr>
              <a:t>RFQ (700 </a:t>
            </a:r>
            <a:r>
              <a:rPr lang="de-D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keV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)</a:t>
            </a: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85750" lvl="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RF Supply</a:t>
            </a: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447969" y="1701577"/>
            <a:ext cx="51365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Preparation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IH-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Structure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: 		09/2024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Pre-conditioning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IH:		10/2024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Coupling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RFQ-IH 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with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Tuning: 	12/2024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onditionierung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RFQ-IH-System:	04/2025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1. Beam 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test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2 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MeV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:		05/2025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Beam 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test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mit CH-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Structure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:		06/2025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First </a:t>
            </a:r>
            <a:r>
              <a:rPr lang="de-DE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neutrons</a:t>
            </a:r>
            <a:r>
              <a:rPr lang="de-DE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:			07/2025</a:t>
            </a:r>
            <a:endParaRPr lang="de-D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45273" y="4977497"/>
            <a:ext cx="4317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Special </a:t>
            </a:r>
            <a:r>
              <a:rPr lang="de-DE" sz="1400" dirty="0" err="1" smtClean="0"/>
              <a:t>thanks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H. Hähnel, A. Ates </a:t>
            </a:r>
            <a:r>
              <a:rPr lang="de-DE" sz="1400" dirty="0" err="1" smtClean="0"/>
              <a:t>and</a:t>
            </a:r>
            <a:r>
              <a:rPr lang="de-DE" sz="1400" dirty="0" smtClean="0"/>
              <a:t> J. Kaiser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11045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bgerundetes Rechteck 19"/>
          <p:cNvSpPr/>
          <p:nvPr/>
        </p:nvSpPr>
        <p:spPr>
          <a:xfrm>
            <a:off x="8900227" y="4548147"/>
            <a:ext cx="1651743" cy="9541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/>
          <p:cNvSpPr/>
          <p:nvPr/>
        </p:nvSpPr>
        <p:spPr>
          <a:xfrm>
            <a:off x="6338599" y="3348803"/>
            <a:ext cx="1752456" cy="10416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3689489" y="2305829"/>
            <a:ext cx="1901484" cy="10429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Abgerundetes Rechteck 1"/>
          <p:cNvSpPr/>
          <p:nvPr/>
        </p:nvSpPr>
        <p:spPr>
          <a:xfrm>
            <a:off x="1433489" y="1264208"/>
            <a:ext cx="1508374" cy="10416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6338599" y="3423901"/>
            <a:ext cx="1752992" cy="891427"/>
          </a:xfrm>
          <a:custGeom>
            <a:avLst/>
            <a:gdLst>
              <a:gd name="connsiteX0" fmla="*/ 0 w 1752992"/>
              <a:gd name="connsiteY0" fmla="*/ 0 h 1233650"/>
              <a:gd name="connsiteX1" fmla="*/ 1752992 w 1752992"/>
              <a:gd name="connsiteY1" fmla="*/ 0 h 1233650"/>
              <a:gd name="connsiteX2" fmla="*/ 1752992 w 1752992"/>
              <a:gd name="connsiteY2" fmla="*/ 1233650 h 1233650"/>
              <a:gd name="connsiteX3" fmla="*/ 0 w 1752992"/>
              <a:gd name="connsiteY3" fmla="*/ 1233650 h 1233650"/>
              <a:gd name="connsiteX4" fmla="*/ 0 w 1752992"/>
              <a:gd name="connsiteY4" fmla="*/ 0 h 12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992" h="1233650">
                <a:moveTo>
                  <a:pt x="0" y="0"/>
                </a:moveTo>
                <a:lnTo>
                  <a:pt x="1752992" y="0"/>
                </a:lnTo>
                <a:lnTo>
                  <a:pt x="1752992" y="1233650"/>
                </a:lnTo>
                <a:lnTo>
                  <a:pt x="0" y="12336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Neutron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ihandform 10"/>
          <p:cNvSpPr/>
          <p:nvPr/>
        </p:nvSpPr>
        <p:spPr>
          <a:xfrm>
            <a:off x="8742527" y="4557724"/>
            <a:ext cx="1967142" cy="944579"/>
          </a:xfrm>
          <a:custGeom>
            <a:avLst/>
            <a:gdLst>
              <a:gd name="connsiteX0" fmla="*/ 0 w 1967142"/>
              <a:gd name="connsiteY0" fmla="*/ 0 h 1233650"/>
              <a:gd name="connsiteX1" fmla="*/ 1967142 w 1967142"/>
              <a:gd name="connsiteY1" fmla="*/ 0 h 1233650"/>
              <a:gd name="connsiteX2" fmla="*/ 1967142 w 1967142"/>
              <a:gd name="connsiteY2" fmla="*/ 1233650 h 1233650"/>
              <a:gd name="connsiteX3" fmla="*/ 0 w 1967142"/>
              <a:gd name="connsiteY3" fmla="*/ 1233650 h 1233650"/>
              <a:gd name="connsiteX4" fmla="*/ 0 w 1967142"/>
              <a:gd name="connsiteY4" fmla="*/ 0 h 12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142" h="1233650">
                <a:moveTo>
                  <a:pt x="0" y="0"/>
                </a:moveTo>
                <a:lnTo>
                  <a:pt x="1967142" y="0"/>
                </a:lnTo>
                <a:lnTo>
                  <a:pt x="1967142" y="1233650"/>
                </a:lnTo>
                <a:lnTo>
                  <a:pt x="0" y="12336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HiCANS</a:t>
            </a:r>
            <a:endParaRPr 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100946" y="144790"/>
            <a:ext cx="399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Outline</a:t>
            </a:r>
            <a:endParaRPr lang="de-DE" sz="2400" b="1" dirty="0"/>
          </a:p>
        </p:txBody>
      </p:sp>
      <p:sp>
        <p:nvSpPr>
          <p:cNvPr id="17" name="Freihandform 16"/>
          <p:cNvSpPr/>
          <p:nvPr/>
        </p:nvSpPr>
        <p:spPr>
          <a:xfrm>
            <a:off x="3689489" y="2447776"/>
            <a:ext cx="1901484" cy="757729"/>
          </a:xfrm>
          <a:custGeom>
            <a:avLst/>
            <a:gdLst>
              <a:gd name="connsiteX0" fmla="*/ 0 w 1233650"/>
              <a:gd name="connsiteY0" fmla="*/ 0 h 1233650"/>
              <a:gd name="connsiteX1" fmla="*/ 1233650 w 1233650"/>
              <a:gd name="connsiteY1" fmla="*/ 0 h 1233650"/>
              <a:gd name="connsiteX2" fmla="*/ 1233650 w 1233650"/>
              <a:gd name="connsiteY2" fmla="*/ 1233650 h 1233650"/>
              <a:gd name="connsiteX3" fmla="*/ 0 w 1233650"/>
              <a:gd name="connsiteY3" fmla="*/ 1233650 h 1233650"/>
              <a:gd name="connsiteX4" fmla="*/ 0 w 1233650"/>
              <a:gd name="connsiteY4" fmla="*/ 0 h 12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650" h="1233650">
                <a:moveTo>
                  <a:pt x="0" y="0"/>
                </a:moveTo>
                <a:lnTo>
                  <a:pt x="1233650" y="0"/>
                </a:lnTo>
                <a:lnTo>
                  <a:pt x="1233650" y="1233650"/>
                </a:lnTo>
                <a:lnTo>
                  <a:pt x="0" y="12336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Neutron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ihandform 15"/>
          <p:cNvSpPr/>
          <p:nvPr/>
        </p:nvSpPr>
        <p:spPr>
          <a:xfrm>
            <a:off x="1359356" y="1406155"/>
            <a:ext cx="1656640" cy="757729"/>
          </a:xfrm>
          <a:custGeom>
            <a:avLst/>
            <a:gdLst>
              <a:gd name="connsiteX0" fmla="*/ 0 w 1233650"/>
              <a:gd name="connsiteY0" fmla="*/ 0 h 1233650"/>
              <a:gd name="connsiteX1" fmla="*/ 1233650 w 1233650"/>
              <a:gd name="connsiteY1" fmla="*/ 0 h 1233650"/>
              <a:gd name="connsiteX2" fmla="*/ 1233650 w 1233650"/>
              <a:gd name="connsiteY2" fmla="*/ 1233650 h 1233650"/>
              <a:gd name="connsiteX3" fmla="*/ 0 w 1233650"/>
              <a:gd name="connsiteY3" fmla="*/ 1233650 h 1233650"/>
              <a:gd name="connsiteX4" fmla="*/ 0 w 1233650"/>
              <a:gd name="connsiteY4" fmla="*/ 0 h 12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650" h="1233650">
                <a:moveTo>
                  <a:pt x="0" y="0"/>
                </a:moveTo>
                <a:lnTo>
                  <a:pt x="1233650" y="0"/>
                </a:lnTo>
                <a:lnTo>
                  <a:pt x="1233650" y="1233650"/>
                </a:lnTo>
                <a:lnTo>
                  <a:pt x="0" y="12336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Neutrons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054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5033" r="5037"/>
          <a:stretch/>
        </p:blipFill>
        <p:spPr>
          <a:xfrm>
            <a:off x="0" y="0"/>
            <a:ext cx="7028121" cy="660452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774055" y="198167"/>
            <a:ext cx="608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HBS – High </a:t>
            </a:r>
            <a:r>
              <a:rPr lang="de-DE" sz="2400" b="1" dirty="0" err="1" smtClean="0"/>
              <a:t>Brilliance</a:t>
            </a:r>
            <a:r>
              <a:rPr lang="de-DE" sz="2400" b="1" dirty="0" smtClean="0"/>
              <a:t> Neutron Source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898" y="2630296"/>
            <a:ext cx="5302102" cy="32271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466814" y="1461211"/>
            <a:ext cx="414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smtClean="0"/>
              <a:t>HBS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flagship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class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HiCANS</a:t>
            </a:r>
            <a:r>
              <a:rPr lang="de-DE" dirty="0" smtClean="0"/>
              <a:t> </a:t>
            </a:r>
            <a:r>
              <a:rPr lang="de-DE" dirty="0" err="1" smtClean="0"/>
              <a:t>Facilities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3387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01863" y="176595"/>
            <a:ext cx="1018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Design </a:t>
            </a:r>
            <a:r>
              <a:rPr lang="de-DE" sz="2400" b="1" dirty="0" err="1"/>
              <a:t>Philosophy</a:t>
            </a:r>
            <a:r>
              <a:rPr lang="de-DE" sz="2400" b="1" dirty="0"/>
              <a:t> HBS-</a:t>
            </a:r>
            <a:r>
              <a:rPr lang="de-DE" sz="2400" b="1" dirty="0" err="1"/>
              <a:t>Accelerator</a:t>
            </a:r>
            <a:endParaRPr lang="de-DE" sz="24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r="4346"/>
          <a:stretch/>
        </p:blipFill>
        <p:spPr>
          <a:xfrm>
            <a:off x="2560523" y="1129002"/>
            <a:ext cx="7068299" cy="52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3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01863" y="176595"/>
            <a:ext cx="1018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High </a:t>
            </a:r>
            <a:r>
              <a:rPr lang="de-DE" sz="2400" b="1" dirty="0" err="1" smtClean="0"/>
              <a:t>Brilliance</a:t>
            </a:r>
            <a:r>
              <a:rPr lang="de-DE" sz="2400" b="1" dirty="0" smtClean="0"/>
              <a:t> Neutron Source (HBS)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" y="1212309"/>
            <a:ext cx="12192000" cy="13959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01863" y="2346683"/>
            <a:ext cx="787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100 </a:t>
            </a:r>
            <a:r>
              <a:rPr lang="de-DE" sz="1100" dirty="0" err="1" smtClean="0"/>
              <a:t>keV</a:t>
            </a:r>
            <a:endParaRPr lang="de-DE" sz="1100" dirty="0"/>
          </a:p>
        </p:txBody>
      </p:sp>
      <p:sp>
        <p:nvSpPr>
          <p:cNvPr id="5" name="Textfeld 4"/>
          <p:cNvSpPr txBox="1"/>
          <p:nvPr/>
        </p:nvSpPr>
        <p:spPr>
          <a:xfrm>
            <a:off x="1885783" y="2346683"/>
            <a:ext cx="787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1.25 </a:t>
            </a:r>
            <a:r>
              <a:rPr lang="de-DE" sz="1100" dirty="0" err="1"/>
              <a:t>M</a:t>
            </a:r>
            <a:r>
              <a:rPr lang="de-DE" sz="1100" dirty="0" err="1" smtClean="0"/>
              <a:t>eV</a:t>
            </a:r>
            <a:endParaRPr lang="de-DE" sz="1100" dirty="0"/>
          </a:p>
        </p:txBody>
      </p:sp>
      <p:sp>
        <p:nvSpPr>
          <p:cNvPr id="6" name="Textfeld 5"/>
          <p:cNvSpPr txBox="1"/>
          <p:nvPr/>
        </p:nvSpPr>
        <p:spPr>
          <a:xfrm>
            <a:off x="2577546" y="2346683"/>
            <a:ext cx="787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2.5 </a:t>
            </a:r>
            <a:r>
              <a:rPr lang="de-DE" sz="1100" dirty="0" err="1"/>
              <a:t>M</a:t>
            </a:r>
            <a:r>
              <a:rPr lang="de-DE" sz="1100" dirty="0" err="1" smtClean="0"/>
              <a:t>eV</a:t>
            </a:r>
            <a:endParaRPr lang="de-DE" sz="1100" dirty="0"/>
          </a:p>
        </p:txBody>
      </p:sp>
      <p:sp>
        <p:nvSpPr>
          <p:cNvPr id="8" name="Textfeld 7"/>
          <p:cNvSpPr txBox="1"/>
          <p:nvPr/>
        </p:nvSpPr>
        <p:spPr>
          <a:xfrm>
            <a:off x="11375662" y="2346683"/>
            <a:ext cx="787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70 </a:t>
            </a:r>
            <a:r>
              <a:rPr lang="de-DE" sz="1100" dirty="0" err="1"/>
              <a:t>M</a:t>
            </a:r>
            <a:r>
              <a:rPr lang="de-DE" sz="1100" dirty="0" err="1" smtClean="0"/>
              <a:t>eV</a:t>
            </a:r>
            <a:endParaRPr lang="de-DE" sz="1100" dirty="0"/>
          </a:p>
        </p:txBody>
      </p:sp>
      <p:sp>
        <p:nvSpPr>
          <p:cNvPr id="9" name="Textfeld 8"/>
          <p:cNvSpPr txBox="1"/>
          <p:nvPr/>
        </p:nvSpPr>
        <p:spPr>
          <a:xfrm>
            <a:off x="7820919" y="5502213"/>
            <a:ext cx="222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de-D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SCK •  CEN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509" y="3097820"/>
            <a:ext cx="2352107" cy="324785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74" y="4258531"/>
            <a:ext cx="3638320" cy="208426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989462" y="2547611"/>
            <a:ext cx="287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176 MHz, 200 kW cw SSA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224925" y="3073023"/>
            <a:ext cx="287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176 MHz cw CH-Cavities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010772" y="3584809"/>
            <a:ext cx="247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176 MHz cw RFQ</a:t>
            </a:r>
          </a:p>
        </p:txBody>
      </p:sp>
      <p:pic>
        <p:nvPicPr>
          <p:cNvPr id="15" name="Picture 2" descr="D:\Podlech\PROJEKTE\FRANZ\CH-Rebuncher\2015\20150302_FRANZ_CH_10.jpg"/>
          <p:cNvPicPr>
            <a:picLocks noChangeAspect="1" noChangeArrowheads="1"/>
          </p:cNvPicPr>
          <p:nvPr/>
        </p:nvPicPr>
        <p:blipFill>
          <a:blip r:embed="rId6" cstate="print"/>
          <a:srcRect l="17931"/>
          <a:stretch>
            <a:fillRect/>
          </a:stretch>
        </p:blipFill>
        <p:spPr bwMode="auto">
          <a:xfrm>
            <a:off x="5058420" y="3742084"/>
            <a:ext cx="3204997" cy="2603594"/>
          </a:xfrm>
          <a:prstGeom prst="rect">
            <a:avLst/>
          </a:prstGeom>
          <a:noFill/>
        </p:spPr>
      </p:pic>
      <p:sp>
        <p:nvSpPr>
          <p:cNvPr id="16" name="Textfeld 15"/>
          <p:cNvSpPr txBox="1"/>
          <p:nvPr/>
        </p:nvSpPr>
        <p:spPr>
          <a:xfrm>
            <a:off x="367083" y="2905203"/>
            <a:ext cx="442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Use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state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-art 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proven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technology</a:t>
            </a:r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32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01863" y="176595"/>
            <a:ext cx="1018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High </a:t>
            </a:r>
            <a:r>
              <a:rPr lang="de-DE" sz="2400" b="1" dirty="0" err="1" smtClean="0"/>
              <a:t>Brilliance</a:t>
            </a:r>
            <a:r>
              <a:rPr lang="de-DE" sz="2400" b="1" dirty="0" smtClean="0"/>
              <a:t> Neutron Source (HBS)</a:t>
            </a:r>
            <a:endParaRPr lang="de-DE" sz="24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2500312" y="1163529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Most </a:t>
            </a:r>
            <a:r>
              <a:rPr lang="de-DE" dirty="0" err="1" smtClean="0"/>
              <a:t>critical</a:t>
            </a:r>
            <a:r>
              <a:rPr lang="de-DE" dirty="0" smtClean="0"/>
              <a:t> </a:t>
            </a:r>
            <a:r>
              <a:rPr lang="de-DE" dirty="0" err="1" smtClean="0"/>
              <a:t>issue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HBS </a:t>
            </a:r>
            <a:r>
              <a:rPr lang="de-DE" dirty="0" err="1" smtClean="0"/>
              <a:t>Linac</a:t>
            </a:r>
            <a:r>
              <a:rPr lang="de-DE" dirty="0" smtClean="0"/>
              <a:t>: Beam Dynamics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321" y="1836182"/>
            <a:ext cx="5448479" cy="4649639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9738902" y="6479222"/>
            <a:ext cx="2310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S. Lamprecht, IAP</a:t>
            </a:r>
            <a:endParaRPr lang="de-DE" sz="1400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57" y="1955611"/>
            <a:ext cx="5152264" cy="46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1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01863" y="176595"/>
            <a:ext cx="1018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High </a:t>
            </a:r>
            <a:r>
              <a:rPr lang="de-DE" sz="2400" b="1" dirty="0" err="1" smtClean="0"/>
              <a:t>Brilliance</a:t>
            </a:r>
            <a:r>
              <a:rPr lang="de-DE" sz="2400" b="1" dirty="0" smtClean="0"/>
              <a:t> Neutron Source (HBS)</a:t>
            </a:r>
            <a:endParaRPr lang="de-DE" sz="2400" b="1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2" y="1871663"/>
            <a:ext cx="5230821" cy="434072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353175" y="2105025"/>
            <a:ext cx="4476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40 CH-</a:t>
            </a:r>
            <a:r>
              <a:rPr lang="de-DE" dirty="0" err="1" smtClean="0"/>
              <a:t>cavities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SSA </a:t>
            </a:r>
            <a:r>
              <a:rPr lang="de-DE" dirty="0" err="1" smtClean="0"/>
              <a:t>Amplifier</a:t>
            </a:r>
            <a:r>
              <a:rPr lang="de-DE" dirty="0" smtClean="0"/>
              <a:t> 100-500 kW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Peak </a:t>
            </a:r>
            <a:r>
              <a:rPr lang="de-DE" dirty="0" err="1" smtClean="0"/>
              <a:t>loss</a:t>
            </a:r>
            <a:r>
              <a:rPr lang="de-DE" dirty="0" smtClean="0"/>
              <a:t> 100 kW/m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Thermal </a:t>
            </a:r>
            <a:r>
              <a:rPr lang="de-DE" dirty="0" err="1" smtClean="0"/>
              <a:t>loss</a:t>
            </a:r>
            <a:r>
              <a:rPr lang="de-DE" dirty="0" smtClean="0"/>
              <a:t> 25 kW/m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8198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01863" y="176595"/>
            <a:ext cx="1018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Technical Design Report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33963" cy="539930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737" y="972806"/>
            <a:ext cx="3589782" cy="504407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969" y="1813922"/>
            <a:ext cx="3579407" cy="50599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276" y="915531"/>
            <a:ext cx="3624211" cy="51013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5310" y="0"/>
            <a:ext cx="3644037" cy="51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06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604788" y="121721"/>
            <a:ext cx="698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MYRRHA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Project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8160389" y="2818196"/>
            <a:ext cx="2437440" cy="3434339"/>
            <a:chOff x="1757203" y="1506538"/>
            <a:chExt cx="2314575" cy="3249612"/>
          </a:xfrm>
        </p:grpSpPr>
        <p:pic>
          <p:nvPicPr>
            <p:cNvPr id="7" name="Picture 5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203" y="1506538"/>
              <a:ext cx="2314575" cy="324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501900" y="3495675"/>
              <a:ext cx="47625" cy="2413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nl-B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598738" y="3495675"/>
              <a:ext cx="49212" cy="2413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nl-B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184525" y="3495675"/>
              <a:ext cx="47625" cy="2413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nl-B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281363" y="3495675"/>
              <a:ext cx="49212" cy="2413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nl-B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157454" y="1330293"/>
            <a:ext cx="2950690" cy="62963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Accelerator</a:t>
            </a:r>
          </a:p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(600 MeV –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4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mA proton)</a:t>
            </a: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5907727" y="4755276"/>
            <a:ext cx="1476375" cy="1182687"/>
          </a:xfrm>
          <a:prstGeom prst="ellipse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Fast</a:t>
            </a:r>
          </a:p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neutron</a:t>
            </a:r>
          </a:p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source</a:t>
            </a:r>
          </a:p>
        </p:txBody>
      </p:sp>
      <p:sp>
        <p:nvSpPr>
          <p:cNvPr id="14" name="Down Arrow 19"/>
          <p:cNvSpPr>
            <a:spLocks noChangeArrowheads="1"/>
          </p:cNvSpPr>
          <p:nvPr/>
        </p:nvSpPr>
        <p:spPr bwMode="auto">
          <a:xfrm>
            <a:off x="6447477" y="3842177"/>
            <a:ext cx="396875" cy="888162"/>
          </a:xfrm>
          <a:prstGeom prst="downArrow">
            <a:avLst>
              <a:gd name="adj1" fmla="val 50000"/>
              <a:gd name="adj2" fmla="val 49800"/>
            </a:avLst>
          </a:prstGeom>
          <a:solidFill>
            <a:srgbClr val="AE0E25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4175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Bent Arrow 89"/>
          <p:cNvSpPr/>
          <p:nvPr/>
        </p:nvSpPr>
        <p:spPr bwMode="auto">
          <a:xfrm rot="5400000">
            <a:off x="7520897" y="1089386"/>
            <a:ext cx="1061155" cy="3115733"/>
          </a:xfrm>
          <a:prstGeom prst="bentArrow">
            <a:avLst>
              <a:gd name="adj1" fmla="val 25000"/>
              <a:gd name="adj2" fmla="val 23974"/>
              <a:gd name="adj3" fmla="val 25000"/>
              <a:gd name="adj4" fmla="val 43750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4175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5583877" y="3273559"/>
            <a:ext cx="3519487" cy="1546225"/>
            <a:chOff x="3694835" y="3150376"/>
            <a:chExt cx="3518502" cy="1545796"/>
          </a:xfrm>
        </p:grpSpPr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694835" y="3150376"/>
              <a:ext cx="2133132" cy="533546"/>
            </a:xfrm>
            <a:prstGeom prst="rect">
              <a:avLst/>
            </a:prstGeom>
            <a:solidFill>
              <a:srgbClr val="AE0E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 pitchFamily="34" charset="0"/>
                  <a:ea typeface="Segoe UI" pitchFamily="34" charset="0"/>
                  <a:cs typeface="Arial" pitchFamily="34" charset="0"/>
                </a:rPr>
                <a:t>Spallation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 source</a:t>
              </a:r>
            </a:p>
          </p:txBody>
        </p:sp>
        <p:cxnSp>
          <p:nvCxnSpPr>
            <p:cNvPr id="18" name="Straight Arrow Connector 22"/>
            <p:cNvCxnSpPr>
              <a:cxnSpLocks noChangeShapeType="1"/>
            </p:cNvCxnSpPr>
            <p:nvPr/>
          </p:nvCxnSpPr>
          <p:spPr bwMode="auto">
            <a:xfrm>
              <a:off x="5682353" y="3314475"/>
              <a:ext cx="1530984" cy="1381697"/>
            </a:xfrm>
            <a:prstGeom prst="straightConnector1">
              <a:avLst/>
            </a:prstGeom>
            <a:noFill/>
            <a:ln w="76200" cap="sq">
              <a:solidFill>
                <a:srgbClr val="AE0E2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8782631" y="6027941"/>
            <a:ext cx="1320107" cy="65043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Lead-Bismuth</a:t>
            </a:r>
          </a:p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coolant</a:t>
            </a:r>
          </a:p>
        </p:txBody>
      </p:sp>
      <p:sp>
        <p:nvSpPr>
          <p:cNvPr id="20" name="Oval 24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9117599" y="4854112"/>
            <a:ext cx="541337" cy="496887"/>
          </a:xfrm>
          <a:prstGeom prst="ellipse">
            <a:avLst/>
          </a:prstGeom>
          <a:solidFill>
            <a:srgbClr val="AE0E25">
              <a:alpha val="70195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4175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Left Arrow 20"/>
          <p:cNvSpPr/>
          <p:nvPr/>
        </p:nvSpPr>
        <p:spPr bwMode="auto">
          <a:xfrm>
            <a:off x="5339402" y="5164851"/>
            <a:ext cx="509587" cy="384175"/>
          </a:xfrm>
          <a:prstGeom prst="leftArrow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4175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2895603" y="5045840"/>
            <a:ext cx="2394586" cy="62141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Multipurpose flexible</a:t>
            </a:r>
          </a:p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Irradiation facility</a:t>
            </a:r>
          </a:p>
        </p:txBody>
      </p:sp>
      <p:sp>
        <p:nvSpPr>
          <p:cNvPr id="23" name="AutoShape 4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309738" y="5024026"/>
            <a:ext cx="287338" cy="312738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6844351" y="1104144"/>
            <a:ext cx="3636962" cy="93898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Fast Reactor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itchFamily="34" charset="0"/>
              <a:ea typeface="Segoe UI" pitchFamily="34" charset="0"/>
              <a:cs typeface="Arial" pitchFamily="34" charset="0"/>
            </a:endParaRPr>
          </a:p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 subcritical mode (50-100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MW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)</a:t>
            </a:r>
          </a:p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 critical mode (~100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MW</a:t>
            </a:r>
            <a:r>
              <a:rPr kumimoji="0" lang="en-GB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Segoe UI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71" y="2032257"/>
            <a:ext cx="40846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7202" y="3009211"/>
            <a:ext cx="4301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Aims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demonstrate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large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scale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feasibility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nuclear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waste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transmutation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Provides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neutrons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various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other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applications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191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049780" y="5838610"/>
            <a:ext cx="809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Conservative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design &amp;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redundancy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0753" y="1263211"/>
            <a:ext cx="5263342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Beam trips longer than 3 sec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must be very rare:</a:t>
            </a: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Symbol" pitchFamily="18" charset="2"/>
            </a:endParaRPr>
          </a:p>
          <a:p>
            <a:pPr marL="285750" marR="0" lvl="0" indent="-285750" algn="just" defTabSz="41751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minimize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thermal stress &amp; fatigue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on reactor </a:t>
            </a:r>
          </a:p>
          <a:p>
            <a:pPr marL="0" marR="0" lvl="0" indent="0" algn="just" defTabSz="41751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     structures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&amp; fuel assemblies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Symbol" pitchFamily="18" charset="2"/>
            </a:endParaRPr>
          </a:p>
          <a:p>
            <a:pPr marL="285750" marR="0" lvl="0" indent="-285750" algn="just" defTabSz="41751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To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ensure an 80%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availability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: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determined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by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the foreseen reactor start-up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procedures</a:t>
            </a: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Symbol" pitchFamily="18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893124" y="72459"/>
            <a:ext cx="2405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Reliability</a:t>
            </a:r>
          </a:p>
        </p:txBody>
      </p:sp>
      <p:pic>
        <p:nvPicPr>
          <p:cNvPr id="9" name="Imag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09002"/>
            <a:ext cx="5559684" cy="3554730"/>
          </a:xfrm>
          <a:prstGeom prst="rect">
            <a:avLst/>
          </a:prstGeom>
          <a:noFill/>
        </p:spPr>
      </p:pic>
      <p:sp>
        <p:nvSpPr>
          <p:cNvPr id="2" name="Rechteck 1"/>
          <p:cNvSpPr/>
          <p:nvPr/>
        </p:nvSpPr>
        <p:spPr>
          <a:xfrm>
            <a:off x="262269" y="46405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overall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availability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(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Linac+Reactor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)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given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by 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reliability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of 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accelerator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not by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its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availability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56026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902649" y="90196"/>
            <a:ext cx="2405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Reliability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148841" y="1230283"/>
            <a:ext cx="789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Goal: High Reliability</a:t>
            </a:r>
          </a:p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Measures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reach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reliability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goal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</p:txBody>
      </p:sp>
      <p:sp>
        <p:nvSpPr>
          <p:cNvPr id="3" name="Rechteck 2"/>
          <p:cNvSpPr/>
          <p:nvPr/>
        </p:nvSpPr>
        <p:spPr>
          <a:xfrm>
            <a:off x="2057401" y="2662962"/>
            <a:ext cx="2373284" cy="761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Conservative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Design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029201" y="2633667"/>
            <a:ext cx="3025140" cy="7911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Plenty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margin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components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(PS, SSA,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cavitiy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gradients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8327968" y="2629510"/>
            <a:ext cx="1575954" cy="7911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 dynamics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057401" y="3871846"/>
            <a:ext cx="2373284" cy="761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Control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029201" y="3871846"/>
            <a:ext cx="4874722" cy="7911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Plenty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diagnostics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(beam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properties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detection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failures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beam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hteck 13"/>
          <p:cNvSpPr/>
          <p:nvPr/>
        </p:nvSpPr>
        <p:spPr>
          <a:xfrm>
            <a:off x="2057401" y="5110025"/>
            <a:ext cx="2373284" cy="761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Fault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olerance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961217" y="5114182"/>
            <a:ext cx="1366751" cy="758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Parallel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8537171" y="5103763"/>
            <a:ext cx="1366751" cy="773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Serial</a:t>
            </a:r>
          </a:p>
        </p:txBody>
      </p:sp>
      <p:sp>
        <p:nvSpPr>
          <p:cNvPr id="4" name="Pfeil nach rechts 3"/>
          <p:cNvSpPr/>
          <p:nvPr/>
        </p:nvSpPr>
        <p:spPr>
          <a:xfrm>
            <a:off x="4478138" y="2879727"/>
            <a:ext cx="510539" cy="3283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Pfeil nach rechts 16"/>
          <p:cNvSpPr/>
          <p:nvPr/>
        </p:nvSpPr>
        <p:spPr>
          <a:xfrm>
            <a:off x="4478138" y="4103259"/>
            <a:ext cx="510539" cy="3283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Pfeil nach rechts 17"/>
          <p:cNvSpPr/>
          <p:nvPr/>
        </p:nvSpPr>
        <p:spPr>
          <a:xfrm>
            <a:off x="4478137" y="5326791"/>
            <a:ext cx="510539" cy="3283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036129" y="5105330"/>
            <a:ext cx="1659774" cy="7676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Redundancy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62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893124" y="76200"/>
            <a:ext cx="2405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Redundancy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" name="Bild 1" descr="D:\Podlech\BILDER\EUROTRANS\MAX\IaM3_home_NEW.ashx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7094" y="2660692"/>
            <a:ext cx="4846775" cy="2601267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7460673" y="2681472"/>
            <a:ext cx="1911927" cy="3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Linac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380712" y="2027454"/>
            <a:ext cx="1079961" cy="5245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 </a:t>
            </a:r>
            <a:r>
              <a:rPr kumimoji="0" 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Redundancy</a:t>
            </a:r>
            <a:endParaRPr kumimoji="0" lang="de-DE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973898" y="2027454"/>
            <a:ext cx="1079961" cy="5245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Serial</a:t>
            </a:r>
          </a:p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Redundancy</a:t>
            </a:r>
            <a:endParaRPr kumimoji="0" lang="de-DE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22575" y="1943706"/>
            <a:ext cx="5397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Parallel redundancy: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one or more independent systems can provide the requested functionality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 Two injectors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22575" y="3311232"/>
            <a:ext cx="53977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Serial redundancy: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requested functionality of a given element is ensured by means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dynamic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fault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compensation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by non-failed elements, taking over the load of the failed one.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This implies that all elements must be operated well below their nominal performance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29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Use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Neutrons</a:t>
            </a:r>
            <a:endParaRPr lang="de-DE" sz="2400" b="1" dirty="0"/>
          </a:p>
        </p:txBody>
      </p:sp>
      <p:sp>
        <p:nvSpPr>
          <p:cNvPr id="2" name="Rechteck 1"/>
          <p:cNvSpPr/>
          <p:nvPr/>
        </p:nvSpPr>
        <p:spPr>
          <a:xfrm>
            <a:off x="2561645" y="1915563"/>
            <a:ext cx="70687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Neutrons are subatomic particles with unique properties that allow scientists to </a:t>
            </a:r>
            <a:r>
              <a:rPr lang="en-US" dirty="0" smtClean="0"/>
              <a:t>non-destructive </a:t>
            </a:r>
            <a:r>
              <a:rPr lang="en-US" dirty="0"/>
              <a:t>study and understand matter at the atomic and molecular level. </a:t>
            </a:r>
            <a:endParaRPr lang="en-US" dirty="0" smtClean="0"/>
          </a:p>
          <a:p>
            <a:pPr algn="just"/>
            <a:r>
              <a:rPr lang="en-US" dirty="0" smtClean="0"/>
              <a:t> </a:t>
            </a:r>
          </a:p>
          <a:p>
            <a:pPr algn="just"/>
            <a:r>
              <a:rPr lang="en-US" dirty="0"/>
              <a:t>N</a:t>
            </a:r>
            <a:r>
              <a:rPr lang="en-US" dirty="0" smtClean="0"/>
              <a:t>eutrons </a:t>
            </a:r>
            <a:r>
              <a:rPr lang="en-US" dirty="0"/>
              <a:t>have become one of the most important analytical tools in the toolbox of countless branches of </a:t>
            </a:r>
            <a:r>
              <a:rPr lang="en-US" dirty="0" smtClean="0"/>
              <a:t>science and technology. 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The </a:t>
            </a:r>
            <a:r>
              <a:rPr lang="en-US" dirty="0"/>
              <a:t>unique properties of neutrons to study and interact with matter apply to almost all scientific and societal topics such as </a:t>
            </a:r>
            <a:r>
              <a:rPr lang="en-US" b="1" dirty="0"/>
              <a:t>energy, transportation, information technology, </a:t>
            </a:r>
            <a:r>
              <a:rPr lang="en-US" b="1" dirty="0" smtClean="0"/>
              <a:t>environment, engineering, security </a:t>
            </a:r>
            <a:r>
              <a:rPr lang="en-US" b="1" dirty="0"/>
              <a:t>and health</a:t>
            </a:r>
            <a:r>
              <a:rPr lang="en-US" dirty="0"/>
              <a:t>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254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6213" y="-1984"/>
            <a:ext cx="3160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Dynamic Fault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Compensation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object 2"/>
          <p:cNvSpPr/>
          <p:nvPr/>
        </p:nvSpPr>
        <p:spPr>
          <a:xfrm>
            <a:off x="4791871" y="4676679"/>
            <a:ext cx="6210024" cy="1787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object 9"/>
          <p:cNvSpPr/>
          <p:nvPr/>
        </p:nvSpPr>
        <p:spPr>
          <a:xfrm>
            <a:off x="210311" y="3678935"/>
            <a:ext cx="534923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object 10"/>
          <p:cNvSpPr/>
          <p:nvPr/>
        </p:nvSpPr>
        <p:spPr>
          <a:xfrm>
            <a:off x="470916" y="3678935"/>
            <a:ext cx="579120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8" name="object 11"/>
          <p:cNvSpPr/>
          <p:nvPr/>
        </p:nvSpPr>
        <p:spPr>
          <a:xfrm>
            <a:off x="775716" y="3678935"/>
            <a:ext cx="34137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" name="object 12"/>
          <p:cNvSpPr/>
          <p:nvPr/>
        </p:nvSpPr>
        <p:spPr>
          <a:xfrm>
            <a:off x="842772" y="3678935"/>
            <a:ext cx="873252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" name="object 14"/>
          <p:cNvSpPr/>
          <p:nvPr/>
        </p:nvSpPr>
        <p:spPr>
          <a:xfrm>
            <a:off x="210311" y="3922776"/>
            <a:ext cx="2161032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object 15"/>
          <p:cNvSpPr/>
          <p:nvPr/>
        </p:nvSpPr>
        <p:spPr>
          <a:xfrm>
            <a:off x="2097023" y="3922776"/>
            <a:ext cx="612648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" name="object 17"/>
          <p:cNvSpPr txBox="1"/>
          <p:nvPr/>
        </p:nvSpPr>
        <p:spPr>
          <a:xfrm>
            <a:off x="0" y="837239"/>
            <a:ext cx="2682240" cy="3466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7185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</a:t>
            </a:r>
            <a:r>
              <a:rPr kumimoji="0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φ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-p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7185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cavi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ies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adjacent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7185" marR="9525" lvl="0" indent="0" algn="l" defTabSz="4175125" rtl="0" eaLnBrk="1" fontAlgn="base" latinLnBrk="0" hangingPunct="1">
              <a:lnSpc>
                <a:spcPct val="10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→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determined app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ication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and/or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26"/>
          <p:cNvSpPr/>
          <p:nvPr/>
        </p:nvSpPr>
        <p:spPr>
          <a:xfrm>
            <a:off x="0" y="837239"/>
            <a:ext cx="4073236" cy="49899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7" name="object 30"/>
          <p:cNvSpPr/>
          <p:nvPr/>
        </p:nvSpPr>
        <p:spPr>
          <a:xfrm>
            <a:off x="1266825" y="1577562"/>
            <a:ext cx="74295" cy="266700"/>
          </a:xfrm>
          <a:custGeom>
            <a:avLst/>
            <a:gdLst/>
            <a:ahLst/>
            <a:cxnLst/>
            <a:rect l="l" t="t" r="r" b="b"/>
            <a:pathLst>
              <a:path w="74294" h="266700">
                <a:moveTo>
                  <a:pt x="18534" y="192106"/>
                </a:moveTo>
                <a:lnTo>
                  <a:pt x="0" y="192106"/>
                </a:lnTo>
                <a:lnTo>
                  <a:pt x="37069" y="266089"/>
                </a:lnTo>
                <a:lnTo>
                  <a:pt x="64871" y="210602"/>
                </a:lnTo>
                <a:lnTo>
                  <a:pt x="18534" y="210602"/>
                </a:lnTo>
                <a:lnTo>
                  <a:pt x="18534" y="192106"/>
                </a:lnTo>
                <a:close/>
              </a:path>
              <a:path w="74294" h="266700">
                <a:moveTo>
                  <a:pt x="55604" y="0"/>
                </a:moveTo>
                <a:lnTo>
                  <a:pt x="18534" y="0"/>
                </a:lnTo>
                <a:lnTo>
                  <a:pt x="18534" y="210602"/>
                </a:lnTo>
                <a:lnTo>
                  <a:pt x="55604" y="210602"/>
                </a:lnTo>
                <a:lnTo>
                  <a:pt x="55604" y="0"/>
                </a:lnTo>
                <a:close/>
              </a:path>
              <a:path w="74294" h="266700">
                <a:moveTo>
                  <a:pt x="74138" y="192106"/>
                </a:moveTo>
                <a:lnTo>
                  <a:pt x="55604" y="192106"/>
                </a:lnTo>
                <a:lnTo>
                  <a:pt x="55604" y="210602"/>
                </a:lnTo>
                <a:lnTo>
                  <a:pt x="64871" y="210602"/>
                </a:lnTo>
                <a:lnTo>
                  <a:pt x="74138" y="192106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object 31"/>
          <p:cNvSpPr txBox="1"/>
          <p:nvPr/>
        </p:nvSpPr>
        <p:spPr>
          <a:xfrm>
            <a:off x="946403" y="1204787"/>
            <a:ext cx="715645" cy="278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985" marR="5080" lvl="0" indent="-12192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iled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vity p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576915" y="1120400"/>
            <a:ext cx="5971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failure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detected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anywhere</a:t>
            </a: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Beam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is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stopped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by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the MPS in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injector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at t</a:t>
            </a:r>
            <a:r>
              <a:rPr kumimoji="0" lang="de-DE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0</a:t>
            </a: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       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Need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for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an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efficient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fault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diagnostic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system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0" y="3192866"/>
            <a:ext cx="3948804" cy="259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25"/>
          <p:cNvSpPr/>
          <p:nvPr/>
        </p:nvSpPr>
        <p:spPr>
          <a:xfrm>
            <a:off x="76298" y="5013873"/>
            <a:ext cx="3753569" cy="11126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4576915" y="2218568"/>
            <a:ext cx="719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The fault is localized in a sc cavity RF loop</a:t>
            </a: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The failed cavity is detuned (to avoid beam loading effect)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4EB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4568951" y="3008960"/>
            <a:ext cx="7418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N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eighbouring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cavities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retuned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amplitude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phase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        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Need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enough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margin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for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amplifiers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anose="05000000000000000000" pitchFamily="2" charset="2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     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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Need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enough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margin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for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cavity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gradients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4576915" y="4075887"/>
            <a:ext cx="741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4.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Once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steady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state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reached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beam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resumed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t</a:t>
            </a:r>
            <a:r>
              <a:rPr kumimoji="0" lang="de-DE" sz="1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&lt; t</a:t>
            </a:r>
            <a:r>
              <a:rPr kumimoji="0" lang="de-DE" sz="1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+3 sec</a:t>
            </a:r>
          </a:p>
        </p:txBody>
      </p:sp>
      <p:cxnSp>
        <p:nvCxnSpPr>
          <p:cNvPr id="67" name="Gerade Verbindung mit Pfeil 66"/>
          <p:cNvCxnSpPr/>
          <p:nvPr/>
        </p:nvCxnSpPr>
        <p:spPr>
          <a:xfrm flipH="1">
            <a:off x="1433945" y="3332230"/>
            <a:ext cx="4157" cy="15345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feld 67"/>
          <p:cNvSpPr txBox="1"/>
          <p:nvPr/>
        </p:nvSpPr>
        <p:spPr>
          <a:xfrm>
            <a:off x="1545751" y="3912061"/>
            <a:ext cx="2479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After fault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compensation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923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328297" y="66587"/>
            <a:ext cx="553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Detailed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Overview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MYRRHA Linac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1415931" y="931025"/>
            <a:ext cx="9360137" cy="5810595"/>
            <a:chOff x="2127160" y="1034934"/>
            <a:chExt cx="7937680" cy="543652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8" b="5364"/>
            <a:stretch/>
          </p:blipFill>
          <p:spPr>
            <a:xfrm>
              <a:off x="2127160" y="1034934"/>
              <a:ext cx="7937680" cy="5436523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2712719" y="4243648"/>
              <a:ext cx="1612670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1751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Double Spoke Linac</a:t>
              </a:r>
            </a:p>
            <a:p>
              <a:pPr marL="0" marR="0" lvl="0" indent="0" algn="ctr" defTabSz="41751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352.2 MHz</a:t>
              </a:r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2278950" y="5036128"/>
              <a:ext cx="2686519" cy="1343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1751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165" y="5038904"/>
              <a:ext cx="1361779" cy="907853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2682239" y="5957838"/>
              <a:ext cx="1612670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1751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ESS type Double Spoke </a:t>
              </a:r>
              <a:r>
                <a:rPr kumimoji="0" lang="de-DE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cavity</a:t>
              </a:r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953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3"/>
          <a:stretch/>
        </p:blipFill>
        <p:spPr>
          <a:xfrm>
            <a:off x="0" y="835429"/>
            <a:ext cx="9852930" cy="60225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20076" b="5113"/>
          <a:stretch/>
        </p:blipFill>
        <p:spPr>
          <a:xfrm>
            <a:off x="264199" y="1823935"/>
            <a:ext cx="2549412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hteck 8"/>
          <p:cNvSpPr/>
          <p:nvPr/>
        </p:nvSpPr>
        <p:spPr>
          <a:xfrm>
            <a:off x="4965819" y="137781"/>
            <a:ext cx="2260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sym typeface="Wingdings" pitchFamily="2" charset="2"/>
              </a:rPr>
              <a:t>MYRRHA RFQ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/>
          </p:nvPr>
        </p:nvGraphicFramePr>
        <p:xfrm>
          <a:off x="8753475" y="3839528"/>
          <a:ext cx="343966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185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Value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Unit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RF</a:t>
                      </a:r>
                      <a:r>
                        <a:rPr lang="de-DE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1200" baseline="0" dirty="0" err="1" smtClean="0">
                          <a:latin typeface="Arial" pitchFamily="34" charset="0"/>
                          <a:cs typeface="Arial" pitchFamily="34" charset="0"/>
                        </a:rPr>
                        <a:t>Structure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4.Rod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---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Frequency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176.1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MHz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Beam </a:t>
                      </a:r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current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mA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Duty</a:t>
                      </a:r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factor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de-DE" sz="1200" baseline="-25000" dirty="0" err="1" smtClean="0">
                          <a:latin typeface="Arial" pitchFamily="34" charset="0"/>
                          <a:cs typeface="Arial" pitchFamily="34" charset="0"/>
                        </a:rPr>
                        <a:t>out</a:t>
                      </a:r>
                      <a:endParaRPr lang="de-DE" sz="1200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MeV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de-DE" sz="1200" baseline="-25000" dirty="0" err="1" smtClean="0"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de-DE" sz="1200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lang="de-DE" sz="1200" dirty="0" err="1" smtClean="0">
                          <a:latin typeface="Symbol" pitchFamily="18" charset="2"/>
                          <a:cs typeface="Arial" pitchFamily="34" charset="0"/>
                        </a:rPr>
                        <a:t>W</a:t>
                      </a:r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RF Power </a:t>
                      </a:r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with</a:t>
                      </a:r>
                      <a:r>
                        <a:rPr lang="de-DE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beam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113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kW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Specific</a:t>
                      </a:r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 power </a:t>
                      </a:r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loss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26.5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kW/m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Voltage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kV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185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itchFamily="34" charset="0"/>
                          <a:cs typeface="Arial" pitchFamily="34" charset="0"/>
                        </a:rPr>
                        <a:t>Length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de-DE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947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5129549" y="76200"/>
            <a:ext cx="1932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pitchFamily="34" charset="0"/>
                <a:sym typeface="Wingdings" pitchFamily="2" charset="2"/>
              </a:rPr>
              <a:t>MYRRHA RFQ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r="2922"/>
          <a:stretch/>
        </p:blipFill>
        <p:spPr>
          <a:xfrm>
            <a:off x="2752725" y="835429"/>
            <a:ext cx="9439622" cy="602257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6674" y="1543050"/>
            <a:ext cx="2724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First 4-Rod RFQ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dipole</a:t>
            </a:r>
            <a:r>
              <a:rPr lang="de-DE" dirty="0" smtClean="0"/>
              <a:t> </a:t>
            </a:r>
            <a:r>
              <a:rPr lang="de-DE" dirty="0" err="1" smtClean="0"/>
              <a:t>compensation</a:t>
            </a:r>
            <a:endParaRPr lang="de-DE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404812" y="6096000"/>
            <a:ext cx="20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Beam Dynamics Design C. Zhang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1489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863978" y="125960"/>
            <a:ext cx="4464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pitchFamily="34" charset="0"/>
                <a:sym typeface="Wingdings" pitchFamily="2" charset="2"/>
              </a:rPr>
              <a:t>Conditioning of the MYRRHA RFQ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783628" y="889498"/>
            <a:ext cx="8285937" cy="5906156"/>
            <a:chOff x="1963143" y="854687"/>
            <a:chExt cx="8285937" cy="5993438"/>
          </a:xfrm>
        </p:grpSpPr>
        <p:sp>
          <p:nvSpPr>
            <p:cNvPr id="6" name="Rechteck 5"/>
            <p:cNvSpPr/>
            <p:nvPr/>
          </p:nvSpPr>
          <p:spPr>
            <a:xfrm>
              <a:off x="1963143" y="854687"/>
              <a:ext cx="8285937" cy="5993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751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9" t="11590" r="3848" b="46218"/>
            <a:stretch/>
          </p:blipFill>
          <p:spPr>
            <a:xfrm>
              <a:off x="2125379" y="947834"/>
              <a:ext cx="7949115" cy="1965051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t="8181" r="3932" b="46306"/>
            <a:stretch/>
          </p:blipFill>
          <p:spPr>
            <a:xfrm>
              <a:off x="2052657" y="2898049"/>
              <a:ext cx="8082541" cy="194642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27"/>
            <a:stretch/>
          </p:blipFill>
          <p:spPr>
            <a:xfrm>
              <a:off x="2130124" y="4853860"/>
              <a:ext cx="7920372" cy="1899084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2682493" y="2753869"/>
              <a:ext cx="614659" cy="201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751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565506" y="4743923"/>
              <a:ext cx="614659" cy="201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751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2512387" y="6593592"/>
              <a:ext cx="614659" cy="201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751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124691" y="1342505"/>
            <a:ext cx="36950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RFQ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requires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about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108 kW RF power (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losses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Conditioned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up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145 kW cw</a:t>
            </a: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Conditioning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time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about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10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work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days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Transmission: 99%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612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486617" y="125960"/>
            <a:ext cx="3218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pitchFamily="34" charset="0"/>
                <a:sym typeface="Wingdings" pitchFamily="2" charset="2"/>
              </a:rPr>
              <a:t>CH-Cavity Development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963141" y="1189375"/>
            <a:ext cx="68571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CH-1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CH-2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already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fabricated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conditioned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olidFill>
                <a:prstClr val="black"/>
              </a:solidFill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>
                <a:solidFill>
                  <a:prstClr val="black"/>
                </a:solidFill>
              </a:rPr>
              <a:t>Production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of</a:t>
            </a:r>
            <a:r>
              <a:rPr lang="de-DE" dirty="0" smtClean="0">
                <a:solidFill>
                  <a:prstClr val="black"/>
                </a:solidFill>
              </a:rPr>
              <a:t> CH-3 – CH-17 </a:t>
            </a:r>
            <a:r>
              <a:rPr lang="de-DE" dirty="0" err="1" smtClean="0">
                <a:solidFill>
                  <a:prstClr val="black"/>
                </a:solidFill>
              </a:rPr>
              <a:t>starts</a:t>
            </a:r>
            <a:r>
              <a:rPr lang="de-DE" dirty="0" smtClean="0">
                <a:solidFill>
                  <a:prstClr val="black"/>
                </a:solidFill>
              </a:rPr>
              <a:t> in August 2024</a:t>
            </a: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>
                <a:solidFill>
                  <a:prstClr val="black"/>
                </a:solidFill>
              </a:rPr>
              <a:t>Cavities</a:t>
            </a:r>
            <a:r>
              <a:rPr lang="de-DE" dirty="0" smtClean="0">
                <a:solidFill>
                  <a:prstClr val="black"/>
                </a:solidFill>
              </a:rPr>
              <a:t> will </a:t>
            </a:r>
            <a:r>
              <a:rPr lang="de-DE" dirty="0" err="1" smtClean="0">
                <a:solidFill>
                  <a:prstClr val="black"/>
                </a:solidFill>
              </a:rPr>
              <a:t>be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conditioned</a:t>
            </a:r>
            <a:r>
              <a:rPr lang="de-DE" dirty="0" smtClean="0">
                <a:solidFill>
                  <a:prstClr val="black"/>
                </a:solidFill>
              </a:rPr>
              <a:t> at IAP</a:t>
            </a: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prstClr val="black"/>
                </a:solidFill>
              </a:rPr>
              <a:t>A </a:t>
            </a:r>
            <a:r>
              <a:rPr lang="de-DE" dirty="0" err="1" smtClean="0">
                <a:solidFill>
                  <a:prstClr val="black"/>
                </a:solidFill>
              </a:rPr>
              <a:t>dedicated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test</a:t>
            </a:r>
            <a:r>
              <a:rPr lang="de-DE" dirty="0" smtClean="0">
                <a:solidFill>
                  <a:prstClr val="black"/>
                </a:solidFill>
              </a:rPr>
              <a:t> stand </a:t>
            </a:r>
            <a:r>
              <a:rPr lang="de-DE" dirty="0" err="1" smtClean="0">
                <a:solidFill>
                  <a:prstClr val="black"/>
                </a:solidFill>
              </a:rPr>
              <a:t>has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been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established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66" y="3753046"/>
            <a:ext cx="6857134" cy="284643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001000" y="4324350"/>
            <a:ext cx="3248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MYRRHA </a:t>
            </a:r>
            <a:r>
              <a:rPr lang="de-DE" dirty="0" err="1" smtClean="0"/>
              <a:t>ground</a:t>
            </a:r>
            <a:r>
              <a:rPr lang="de-DE" dirty="0" smtClean="0"/>
              <a:t> </a:t>
            </a:r>
            <a:r>
              <a:rPr lang="de-DE" dirty="0" err="1" smtClean="0"/>
              <a:t>breaking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June, 25th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9180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MYRRHA_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"/>
          <a:stretch>
            <a:fillRect/>
          </a:stretch>
        </p:blipFill>
        <p:spPr>
          <a:xfrm>
            <a:off x="1538" y="838200"/>
            <a:ext cx="12190461" cy="6019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916334" y="6210477"/>
            <a:ext cx="222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Courtesy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SCK •  CEN</a:t>
            </a:r>
          </a:p>
        </p:txBody>
      </p:sp>
      <p:sp>
        <p:nvSpPr>
          <p:cNvPr id="4" name="Rechteck 3"/>
          <p:cNvSpPr/>
          <p:nvPr/>
        </p:nvSpPr>
        <p:spPr>
          <a:xfrm>
            <a:off x="4599345" y="133350"/>
            <a:ext cx="2994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pitchFamily="34" charset="0"/>
                <a:sym typeface="Wingdings" pitchFamily="2" charset="2"/>
              </a:rPr>
              <a:t>A view into the future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26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01863" y="176595"/>
            <a:ext cx="1018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BNCT </a:t>
            </a:r>
            <a:r>
              <a:rPr lang="de-DE" sz="2400" b="1" dirty="0" err="1" smtClean="0"/>
              <a:t>Linacs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63" y="2608659"/>
            <a:ext cx="10344150" cy="390763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572251" y="1023295"/>
            <a:ext cx="424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Boron</a:t>
            </a:r>
            <a:r>
              <a:rPr lang="de-DE" dirty="0" smtClean="0"/>
              <a:t>-Neutron Capture </a:t>
            </a:r>
            <a:r>
              <a:rPr lang="de-DE" dirty="0" err="1" smtClean="0"/>
              <a:t>Therapy</a:t>
            </a:r>
            <a:endParaRPr lang="de-DE" dirty="0" smtClean="0"/>
          </a:p>
          <a:p>
            <a:r>
              <a:rPr lang="de-DE" dirty="0" err="1" smtClean="0"/>
              <a:t>Energy</a:t>
            </a:r>
            <a:r>
              <a:rPr lang="de-DE" dirty="0" smtClean="0"/>
              <a:t> 5-10 </a:t>
            </a:r>
            <a:r>
              <a:rPr lang="de-DE" dirty="0" err="1" smtClean="0"/>
              <a:t>MeV</a:t>
            </a:r>
            <a:r>
              <a:rPr lang="de-DE" dirty="0" smtClean="0"/>
              <a:t> (</a:t>
            </a:r>
            <a:r>
              <a:rPr lang="de-DE" dirty="0" err="1" smtClean="0"/>
              <a:t>Linacs</a:t>
            </a:r>
            <a:r>
              <a:rPr lang="de-DE" dirty="0" smtClean="0"/>
              <a:t>)</a:t>
            </a:r>
          </a:p>
          <a:p>
            <a:r>
              <a:rPr lang="de-DE" dirty="0" smtClean="0"/>
              <a:t>Average Beam </a:t>
            </a:r>
            <a:r>
              <a:rPr lang="de-DE" dirty="0" err="1" smtClean="0"/>
              <a:t>Current</a:t>
            </a:r>
            <a:r>
              <a:rPr lang="de-DE" dirty="0" smtClean="0"/>
              <a:t> 10-20 mA</a:t>
            </a:r>
          </a:p>
          <a:p>
            <a:r>
              <a:rPr lang="de-DE" dirty="0" smtClean="0"/>
              <a:t>Average </a:t>
            </a:r>
            <a:r>
              <a:rPr lang="de-DE" dirty="0"/>
              <a:t>B</a:t>
            </a:r>
            <a:r>
              <a:rPr lang="de-DE" dirty="0" smtClean="0"/>
              <a:t>eam Power 100-200 kW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104900" y="1023295"/>
            <a:ext cx="435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BNCT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treatment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tumors</a:t>
            </a:r>
            <a:endParaRPr lang="de-DE" dirty="0" smtClean="0"/>
          </a:p>
          <a:p>
            <a:r>
              <a:rPr lang="de-DE" dirty="0" smtClean="0"/>
              <a:t>n+</a:t>
            </a:r>
            <a:r>
              <a:rPr lang="de-DE" baseline="30000" dirty="0" smtClean="0"/>
              <a:t>10</a:t>
            </a:r>
            <a:r>
              <a:rPr lang="de-DE" dirty="0" smtClean="0"/>
              <a:t>B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baseline="30000" dirty="0" smtClean="0">
                <a:sym typeface="Wingdings" panose="05000000000000000000" pitchFamily="2" charset="2"/>
              </a:rPr>
              <a:t>7</a:t>
            </a:r>
            <a:r>
              <a:rPr lang="de-DE" dirty="0" smtClean="0">
                <a:sym typeface="Wingdings" panose="05000000000000000000" pitchFamily="2" charset="2"/>
              </a:rPr>
              <a:t>Li + </a:t>
            </a:r>
            <a:r>
              <a:rPr lang="de-DE" dirty="0" smtClean="0">
                <a:latin typeface="Symbol" panose="05050102010706020507" pitchFamily="18" charset="2"/>
                <a:sym typeface="Wingdings" panose="05000000000000000000" pitchFamily="2" charset="2"/>
              </a:rPr>
              <a:t>a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High </a:t>
            </a:r>
            <a:r>
              <a:rPr lang="de-DE" dirty="0" err="1" smtClean="0">
                <a:sym typeface="Wingdings" panose="05000000000000000000" pitchFamily="2" charset="2"/>
              </a:rPr>
              <a:t>cross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section</a:t>
            </a:r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10B </a:t>
            </a:r>
            <a:r>
              <a:rPr lang="de-DE" dirty="0" err="1" smtClean="0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brought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exclusively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tumor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cells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5183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01863" y="176595"/>
            <a:ext cx="1018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BNCT </a:t>
            </a:r>
            <a:r>
              <a:rPr lang="de-DE" sz="2400" b="1" dirty="0" err="1" smtClean="0"/>
              <a:t>Linacs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16" y="1428538"/>
            <a:ext cx="8663167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0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001863" y="176595"/>
            <a:ext cx="1018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BNCT </a:t>
            </a:r>
            <a:r>
              <a:rPr lang="de-DE" sz="2400" b="1" dirty="0" err="1" smtClean="0"/>
              <a:t>Linacs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54" y="1300287"/>
            <a:ext cx="8942237" cy="502869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285" y="5791900"/>
            <a:ext cx="1353429" cy="74377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3"/>
          <a:stretch/>
        </p:blipFill>
        <p:spPr>
          <a:xfrm>
            <a:off x="7315200" y="5557713"/>
            <a:ext cx="1962150" cy="97796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4075" y="5827994"/>
            <a:ext cx="2057400" cy="5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66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Use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Neutrons</a:t>
            </a:r>
            <a:endParaRPr lang="de-DE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95422" y="2041450"/>
            <a:ext cx="108345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Neutron Imaging 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Tomography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de-DE" dirty="0" err="1"/>
              <a:t>A</a:t>
            </a:r>
            <a:r>
              <a:rPr lang="de-DE" dirty="0" err="1" smtClean="0"/>
              <a:t>ttenuation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neutrons</a:t>
            </a:r>
            <a:r>
              <a:rPr lang="de-DE" dirty="0" smtClean="0"/>
              <a:t> </a:t>
            </a:r>
            <a:r>
              <a:rPr lang="de-DE" dirty="0" err="1" smtClean="0"/>
              <a:t>depends</a:t>
            </a:r>
            <a:r>
              <a:rPr lang="de-DE" dirty="0" smtClean="0"/>
              <a:t> on material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</a:p>
          <a:p>
            <a:pPr algn="just"/>
            <a:endParaRPr lang="de-DE" dirty="0"/>
          </a:p>
          <a:p>
            <a:pPr algn="just"/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Neutron </a:t>
            </a:r>
            <a:r>
              <a:rPr lang="de-D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Elastic</a:t>
            </a:r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Scattering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(Neutron </a:t>
            </a:r>
            <a:r>
              <a:rPr lang="de-D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iffraction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):</a:t>
            </a:r>
            <a:r>
              <a:rPr lang="de-DE" dirty="0" smtClean="0"/>
              <a:t> Neutron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scattered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crystal</a:t>
            </a:r>
            <a:r>
              <a:rPr lang="de-DE" dirty="0" smtClean="0"/>
              <a:t> </a:t>
            </a:r>
            <a:r>
              <a:rPr lang="de-DE" dirty="0" err="1" smtClean="0"/>
              <a:t>lattice</a:t>
            </a:r>
            <a:endParaRPr lang="de-DE" dirty="0" smtClean="0"/>
          </a:p>
          <a:p>
            <a:pPr algn="just"/>
            <a:endParaRPr lang="de-DE" dirty="0"/>
          </a:p>
          <a:p>
            <a:pPr algn="just"/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Neutron </a:t>
            </a:r>
            <a:r>
              <a:rPr lang="de-D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Spectroscopy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n-US" dirty="0" smtClean="0"/>
              <a:t>Vibrational </a:t>
            </a:r>
            <a:r>
              <a:rPr lang="en-US" dirty="0"/>
              <a:t>spectroscopy technique, </a:t>
            </a:r>
            <a:r>
              <a:rPr lang="en-US" dirty="0" smtClean="0"/>
              <a:t>where </a:t>
            </a:r>
            <a:r>
              <a:rPr lang="en-US" dirty="0"/>
              <a:t>a neutron loses energy by interacting with molecules or </a:t>
            </a:r>
            <a:r>
              <a:rPr lang="en-US" dirty="0" smtClean="0"/>
              <a:t>the lattice.</a:t>
            </a:r>
            <a:endParaRPr lang="de-DE" dirty="0" smtClean="0"/>
          </a:p>
          <a:p>
            <a:pPr algn="just"/>
            <a:endParaRPr lang="de-DE" dirty="0"/>
          </a:p>
          <a:p>
            <a:pPr algn="just"/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fr-F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n,</a:t>
            </a:r>
            <a:r>
              <a:rPr lang="fr-FR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)-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Based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Techniques (Radiative-Capture Techniques</a:t>
            </a: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):</a:t>
            </a:r>
            <a:r>
              <a:rPr lang="fr-FR" dirty="0"/>
              <a:t> </a:t>
            </a:r>
            <a:r>
              <a:rPr lang="fr-FR" dirty="0" smtClean="0"/>
              <a:t>B</a:t>
            </a:r>
            <a:r>
              <a:rPr lang="en-US" dirty="0" err="1" smtClean="0"/>
              <a:t>ased</a:t>
            </a:r>
            <a:r>
              <a:rPr lang="en-US" dirty="0" smtClean="0"/>
              <a:t> </a:t>
            </a:r>
            <a:r>
              <a:rPr lang="en-US" dirty="0"/>
              <a:t>on nuclear reactions that take place when a nucleus absorbs a </a:t>
            </a:r>
            <a:r>
              <a:rPr lang="en-US" dirty="0" smtClean="0"/>
              <a:t>neutron. The </a:t>
            </a:r>
            <a:r>
              <a:rPr lang="en-US" dirty="0"/>
              <a:t>nucleus is in an excited state and decays to its ground state in 10</a:t>
            </a:r>
            <a:r>
              <a:rPr lang="en-US" baseline="30000" dirty="0"/>
              <a:t>−9</a:t>
            </a:r>
            <a:r>
              <a:rPr lang="en-US" dirty="0"/>
              <a:t>−10</a:t>
            </a:r>
            <a:r>
              <a:rPr lang="en-US" baseline="30000" dirty="0"/>
              <a:t>−12 </a:t>
            </a:r>
            <a:r>
              <a:rPr lang="en-US" dirty="0"/>
              <a:t>s emitting 2–4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. Can be used to identify the </a:t>
            </a:r>
            <a:r>
              <a:rPr lang="en-US" dirty="0"/>
              <a:t>i</a:t>
            </a:r>
            <a:r>
              <a:rPr lang="en-US" dirty="0" smtClean="0"/>
              <a:t>sotopic fingerprint of a sample.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1872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13913" b="8870"/>
          <a:stretch/>
        </p:blipFill>
        <p:spPr>
          <a:xfrm>
            <a:off x="-1" y="1"/>
            <a:ext cx="12217481" cy="68580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78100" y="528818"/>
            <a:ext cx="703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smtClean="0">
                <a:solidFill>
                  <a:schemeClr val="bg1"/>
                </a:solidFill>
              </a:rPr>
              <a:t>Summary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76979" y="1636258"/>
            <a:ext cx="7535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sz="1600" b="1" i="1" dirty="0" smtClean="0">
                <a:solidFill>
                  <a:schemeClr val="bg1"/>
                </a:solidFill>
              </a:rPr>
              <a:t>Neutrons </a:t>
            </a:r>
            <a:r>
              <a:rPr lang="de-DE" sz="1600" b="1" i="1" dirty="0" err="1" smtClean="0">
                <a:solidFill>
                  <a:schemeClr val="bg1"/>
                </a:solidFill>
              </a:rPr>
              <a:t>are</a:t>
            </a:r>
            <a:r>
              <a:rPr lang="de-DE" sz="1600" b="1" i="1" dirty="0" smtClean="0">
                <a:solidFill>
                  <a:schemeClr val="bg1"/>
                </a:solidFill>
              </a:rPr>
              <a:t> an essential </a:t>
            </a:r>
            <a:r>
              <a:rPr lang="de-DE" sz="1600" b="1" i="1" dirty="0" err="1" smtClean="0">
                <a:solidFill>
                  <a:schemeClr val="bg1"/>
                </a:solidFill>
              </a:rPr>
              <a:t>tool</a:t>
            </a:r>
            <a:r>
              <a:rPr lang="de-DE" sz="1600" b="1" i="1" dirty="0" smtClean="0">
                <a:solidFill>
                  <a:schemeClr val="bg1"/>
                </a:solidFill>
              </a:rPr>
              <a:t> in </a:t>
            </a:r>
            <a:r>
              <a:rPr lang="de-DE" sz="1600" b="1" i="1" dirty="0" err="1" smtClean="0">
                <a:solidFill>
                  <a:schemeClr val="bg1"/>
                </a:solidFill>
              </a:rPr>
              <a:t>many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areas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of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science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and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technology</a:t>
            </a:r>
            <a:endParaRPr lang="de-DE" sz="1600" b="1" i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de-DE" sz="1600" b="1" i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sz="1600" b="1" i="1" dirty="0" err="1" smtClean="0">
                <a:solidFill>
                  <a:schemeClr val="bg1"/>
                </a:solidFill>
              </a:rPr>
              <a:t>There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is</a:t>
            </a:r>
            <a:r>
              <a:rPr lang="de-DE" sz="1600" b="1" i="1" dirty="0" smtClean="0">
                <a:solidFill>
                  <a:schemeClr val="bg1"/>
                </a:solidFill>
              </a:rPr>
              <a:t> a </a:t>
            </a:r>
            <a:r>
              <a:rPr lang="de-DE" sz="1600" b="1" i="1" dirty="0" err="1" smtClean="0">
                <a:solidFill>
                  <a:schemeClr val="bg1"/>
                </a:solidFill>
              </a:rPr>
              <a:t>demand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for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new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accelerator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based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neutron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smtClean="0">
                <a:solidFill>
                  <a:schemeClr val="bg1"/>
                </a:solidFill>
              </a:rPr>
              <a:t>sources</a:t>
            </a:r>
            <a:endParaRPr lang="de-DE" sz="1600" b="1" i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de-DE" sz="1600" b="1" i="1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sz="1600" b="1" i="1" dirty="0" err="1" smtClean="0">
                <a:solidFill>
                  <a:schemeClr val="bg1"/>
                </a:solidFill>
              </a:rPr>
              <a:t>HiCANS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facilities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provide</a:t>
            </a:r>
            <a:r>
              <a:rPr lang="de-DE" sz="1600" b="1" i="1" dirty="0" smtClean="0">
                <a:solidFill>
                  <a:schemeClr val="bg1"/>
                </a:solidFill>
              </a:rPr>
              <a:t> an flexible </a:t>
            </a:r>
            <a:r>
              <a:rPr lang="de-DE" sz="1600" b="1" i="1" dirty="0" err="1" smtClean="0">
                <a:solidFill>
                  <a:schemeClr val="bg1"/>
                </a:solidFill>
              </a:rPr>
              <a:t>possibility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to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deliver</a:t>
            </a:r>
            <a:r>
              <a:rPr lang="de-DE" sz="1600" b="1" i="1" dirty="0" smtClean="0">
                <a:solidFill>
                  <a:schemeClr val="bg1"/>
                </a:solidFill>
              </a:rPr>
              <a:t> </a:t>
            </a:r>
            <a:r>
              <a:rPr lang="de-DE" sz="1600" b="1" i="1" dirty="0" err="1" smtClean="0">
                <a:solidFill>
                  <a:schemeClr val="bg1"/>
                </a:solidFill>
              </a:rPr>
              <a:t>neutrons</a:t>
            </a:r>
            <a:endParaRPr lang="de-DE" sz="1600" b="1" i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de-DE" sz="1600" b="1" i="1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de-DE" sz="1600" b="1" i="1" dirty="0" smtClean="0">
                <a:solidFill>
                  <a:schemeClr val="bg1"/>
                </a:solidFill>
              </a:rPr>
              <a:t>Projects</a:t>
            </a:r>
          </a:p>
          <a:p>
            <a:pPr marL="108000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FRANZ</a:t>
            </a:r>
            <a:endParaRPr lang="de-DE" sz="1600" dirty="0" smtClean="0">
              <a:solidFill>
                <a:schemeClr val="bg1"/>
              </a:solidFill>
            </a:endParaRPr>
          </a:p>
          <a:p>
            <a:pPr marL="108000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HBS</a:t>
            </a:r>
            <a:endParaRPr lang="de-DE" sz="1600" dirty="0" smtClean="0">
              <a:solidFill>
                <a:schemeClr val="bg1"/>
              </a:solidFill>
            </a:endParaRPr>
          </a:p>
          <a:p>
            <a:pPr marL="108000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MYRRHA</a:t>
            </a:r>
            <a:endParaRPr lang="de-DE" sz="1600" dirty="0" smtClean="0">
              <a:solidFill>
                <a:schemeClr val="bg1"/>
              </a:solidFill>
            </a:endParaRPr>
          </a:p>
          <a:p>
            <a:pPr marL="108000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 smtClean="0">
                <a:solidFill>
                  <a:schemeClr val="bg1"/>
                </a:solidFill>
              </a:rPr>
              <a:t>BNCT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66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78100" y="528816"/>
            <a:ext cx="703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smtClean="0">
                <a:solidFill>
                  <a:schemeClr val="bg1"/>
                </a:solidFill>
              </a:rPr>
              <a:t>Backup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29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524000" y="91666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>
                <a:solidFill>
                  <a:srgbClr val="000000"/>
                </a:solidFill>
                <a:sym typeface="Wingdings" panose="05000000000000000000" pitchFamily="2" charset="2"/>
              </a:rPr>
              <a:t>Peak </a:t>
            </a:r>
            <a:r>
              <a:rPr lang="de-DE" altLang="de-DE" sz="24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and</a:t>
            </a:r>
            <a:r>
              <a:rPr lang="de-DE" altLang="de-DE" sz="2400" b="1" dirty="0">
                <a:solidFill>
                  <a:srgbClr val="000000"/>
                </a:solidFill>
                <a:sym typeface="Wingdings" panose="05000000000000000000" pitchFamily="2" charset="2"/>
              </a:rPr>
              <a:t> Average Beam Power </a:t>
            </a:r>
            <a:r>
              <a:rPr lang="de-DE" altLang="de-DE" sz="24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of</a:t>
            </a:r>
            <a:r>
              <a:rPr lang="de-DE" altLang="de-DE" sz="2400" b="1" dirty="0">
                <a:solidFill>
                  <a:srgbClr val="000000"/>
                </a:solidFill>
                <a:sym typeface="Wingdings" panose="05000000000000000000" pitchFamily="2" charset="2"/>
              </a:rPr>
              <a:t> Modern </a:t>
            </a:r>
            <a:r>
              <a:rPr lang="de-DE" altLang="de-DE" sz="24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Hadron</a:t>
            </a:r>
            <a:r>
              <a:rPr lang="de-DE" altLang="de-DE" sz="2400" b="1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Linacs</a:t>
            </a:r>
            <a:endParaRPr lang="de-DE" altLang="de-DE" sz="2400" b="1" dirty="0">
              <a:solidFill>
                <a:srgbClr val="000000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1" y="1916265"/>
            <a:ext cx="10859658" cy="43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61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343150" y="827578"/>
            <a:ext cx="7505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Schematic</a:t>
            </a:r>
            <a:r>
              <a:rPr lang="de-DE" altLang="de-DE" sz="2400" b="1" dirty="0">
                <a:solidFill>
                  <a:srgbClr val="000000"/>
                </a:solidFill>
                <a:sym typeface="Wingdings" panose="05000000000000000000" pitchFamily="2" charset="2"/>
              </a:rPr>
              <a:t> Layout </a:t>
            </a:r>
            <a:r>
              <a:rPr lang="de-DE" altLang="de-DE" sz="24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of</a:t>
            </a:r>
            <a:r>
              <a:rPr lang="de-DE" altLang="de-DE" sz="2400" b="1" dirty="0">
                <a:solidFill>
                  <a:srgbClr val="000000"/>
                </a:solidFill>
                <a:sym typeface="Wingdings" panose="05000000000000000000" pitchFamily="2" charset="2"/>
              </a:rPr>
              <a:t> Modern Proton </a:t>
            </a:r>
            <a:r>
              <a:rPr lang="de-DE" altLang="de-DE" sz="24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Linacs</a:t>
            </a:r>
            <a:endParaRPr lang="de-DE" altLang="de-DE" sz="2400" b="1" dirty="0">
              <a:solidFill>
                <a:srgbClr val="0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93" y="1660386"/>
            <a:ext cx="8931414" cy="1725318"/>
          </a:xfrm>
          <a:prstGeom prst="rect">
            <a:avLst/>
          </a:prstGeom>
        </p:spPr>
      </p:pic>
      <p:sp>
        <p:nvSpPr>
          <p:cNvPr id="4" name="Geschweifte Klammer links 3"/>
          <p:cNvSpPr/>
          <p:nvPr/>
        </p:nvSpPr>
        <p:spPr>
          <a:xfrm rot="16200000">
            <a:off x="3250408" y="1845973"/>
            <a:ext cx="523875" cy="347186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133726" y="3932745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HBS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262190" y="4715157"/>
            <a:ext cx="258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ECR-</a:t>
            </a:r>
            <a:r>
              <a:rPr lang="de-DE" sz="2000" dirty="0" err="1"/>
              <a:t>source</a:t>
            </a:r>
            <a:endParaRPr lang="de-DE" sz="2000" dirty="0"/>
          </a:p>
          <a:p>
            <a:r>
              <a:rPr lang="de-DE" sz="2000" dirty="0"/>
              <a:t>RFQ</a:t>
            </a:r>
          </a:p>
          <a:p>
            <a:r>
              <a:rPr lang="de-DE" sz="2000" dirty="0" err="1"/>
              <a:t>sc</a:t>
            </a:r>
            <a:r>
              <a:rPr lang="de-DE" sz="2000" dirty="0"/>
              <a:t> high </a:t>
            </a:r>
            <a:r>
              <a:rPr lang="de-DE" sz="2000" dirty="0">
                <a:latin typeface="Symbol" panose="05050102010706020507" pitchFamily="18" charset="2"/>
              </a:rPr>
              <a:t>b</a:t>
            </a:r>
            <a:r>
              <a:rPr lang="de-DE" sz="2000" dirty="0"/>
              <a:t>-</a:t>
            </a:r>
            <a:r>
              <a:rPr lang="de-DE" sz="2000" dirty="0" err="1"/>
              <a:t>cavities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2628901" y="6010548"/>
            <a:ext cx="1081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024EBE"/>
                </a:solidFill>
              </a:rPr>
              <a:t>clear</a:t>
            </a:r>
            <a:endParaRPr lang="de-DE" sz="2000" b="1" dirty="0">
              <a:solidFill>
                <a:srgbClr val="024EBE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843588" y="4715157"/>
            <a:ext cx="4348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Situation </a:t>
            </a:r>
            <a:r>
              <a:rPr lang="de-DE" sz="2000" dirty="0" err="1"/>
              <a:t>for</a:t>
            </a:r>
            <a:r>
              <a:rPr lang="de-DE" sz="2000" dirty="0"/>
              <a:t> medium </a:t>
            </a: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/>
              <a:t>section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b="1" dirty="0">
                <a:solidFill>
                  <a:srgbClr val="024EBE"/>
                </a:solidFill>
              </a:rPr>
              <a:t>not </a:t>
            </a:r>
            <a:r>
              <a:rPr lang="de-DE" sz="2000" b="1" dirty="0" err="1">
                <a:solidFill>
                  <a:srgbClr val="024EBE"/>
                </a:solidFill>
              </a:rPr>
              <a:t>that</a:t>
            </a:r>
            <a:r>
              <a:rPr lang="de-DE" sz="2000" b="1" dirty="0">
                <a:solidFill>
                  <a:srgbClr val="024EBE"/>
                </a:solidFill>
              </a:rPr>
              <a:t> </a:t>
            </a:r>
            <a:r>
              <a:rPr lang="de-DE" sz="2000" b="1" dirty="0" err="1">
                <a:solidFill>
                  <a:srgbClr val="024EBE"/>
                </a:solidFill>
              </a:rPr>
              <a:t>clear</a:t>
            </a:r>
            <a:r>
              <a:rPr lang="de-DE" sz="2000" b="1" dirty="0">
                <a:solidFill>
                  <a:srgbClr val="024EBE"/>
                </a:solidFill>
              </a:rPr>
              <a:t> </a:t>
            </a:r>
            <a:r>
              <a:rPr lang="de-DE" sz="2000" dirty="0" err="1"/>
              <a:t>wrt</a:t>
            </a:r>
            <a:r>
              <a:rPr lang="de-DE" sz="2000" dirty="0"/>
              <a:t> </a:t>
            </a:r>
            <a:r>
              <a:rPr lang="de-DE" sz="2000" dirty="0" err="1"/>
              <a:t>choice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technology</a:t>
            </a:r>
            <a:r>
              <a:rPr lang="de-DE" sz="2000" dirty="0"/>
              <a:t> (</a:t>
            </a:r>
            <a:r>
              <a:rPr lang="de-DE" sz="2000" dirty="0" err="1"/>
              <a:t>rt</a:t>
            </a:r>
            <a:r>
              <a:rPr lang="de-DE" sz="2000" dirty="0"/>
              <a:t> </a:t>
            </a:r>
            <a:r>
              <a:rPr lang="de-DE" sz="2000" dirty="0" err="1"/>
              <a:t>vs</a:t>
            </a:r>
            <a:r>
              <a:rPr lang="de-DE" sz="2000" dirty="0"/>
              <a:t> </a:t>
            </a:r>
            <a:r>
              <a:rPr lang="de-DE" sz="2000" dirty="0" err="1"/>
              <a:t>sc</a:t>
            </a:r>
            <a:r>
              <a:rPr lang="de-DE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0041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339978" y="900763"/>
            <a:ext cx="7505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8891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889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>
                <a:solidFill>
                  <a:srgbClr val="000000"/>
                </a:solidFill>
                <a:sym typeface="Wingdings" panose="05000000000000000000" pitchFamily="2" charset="2"/>
              </a:rPr>
              <a:t>Transition </a:t>
            </a:r>
            <a:r>
              <a:rPr lang="de-DE" altLang="de-DE" sz="24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Energy</a:t>
            </a:r>
            <a:r>
              <a:rPr lang="de-DE" altLang="de-DE" sz="2400" b="1" dirty="0">
                <a:solidFill>
                  <a:srgbClr val="000000"/>
                </a:solidFill>
                <a:sym typeface="Wingdings" panose="05000000000000000000" pitchFamily="2" charset="2"/>
              </a:rPr>
              <a:t> RT-SC</a:t>
            </a:r>
            <a:endParaRPr lang="de-DE" altLang="de-DE" sz="2400" b="1" dirty="0">
              <a:solidFill>
                <a:srgbClr val="0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78" y="2032461"/>
            <a:ext cx="9988301" cy="403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38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Text Box 2"/>
          <p:cNvSpPr txBox="1">
            <a:spLocks noChangeArrowheads="1"/>
          </p:cNvSpPr>
          <p:nvPr/>
        </p:nvSpPr>
        <p:spPr bwMode="auto">
          <a:xfrm>
            <a:off x="2594355" y="899161"/>
            <a:ext cx="703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/>
              <a:t>HBS-</a:t>
            </a:r>
            <a:r>
              <a:rPr lang="de-DE" sz="2400" b="1" dirty="0" err="1"/>
              <a:t>Accelerator</a:t>
            </a:r>
            <a:endParaRPr lang="de-DE" sz="2400" b="1" dirty="0"/>
          </a:p>
        </p:txBody>
      </p:sp>
      <p:sp>
        <p:nvSpPr>
          <p:cNvPr id="36" name="Textfeld 35"/>
          <p:cNvSpPr txBox="1"/>
          <p:nvPr/>
        </p:nvSpPr>
        <p:spPr>
          <a:xfrm>
            <a:off x="2201702" y="1426210"/>
            <a:ext cx="779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618F"/>
                </a:solidFill>
              </a:rPr>
              <a:t>Choice of Technology</a:t>
            </a:r>
            <a:endParaRPr lang="de-DE" b="1" dirty="0">
              <a:solidFill>
                <a:srgbClr val="00618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32806" y="2708850"/>
            <a:ext cx="7939087" cy="717550"/>
          </a:xfrm>
          <a:prstGeom prst="rect">
            <a:avLst/>
          </a:prstGeom>
          <a:gradFill rotWithShape="1">
            <a:gsLst>
              <a:gs pos="0">
                <a:srgbClr val="FF150F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800" b="1" dirty="0">
                <a:solidFill>
                  <a:schemeClr val="bg1"/>
                </a:solidFill>
              </a:rPr>
              <a:t>Low </a:t>
            </a:r>
            <a:r>
              <a:rPr lang="de-DE" altLang="de-DE" sz="1800" b="1" dirty="0" err="1">
                <a:solidFill>
                  <a:schemeClr val="bg1"/>
                </a:solidFill>
              </a:rPr>
              <a:t>Energy</a:t>
            </a:r>
            <a:r>
              <a:rPr lang="de-DE" altLang="de-DE" sz="1800" b="1" dirty="0">
                <a:solidFill>
                  <a:schemeClr val="bg1"/>
                </a:solidFill>
              </a:rPr>
              <a:t>                                                                  High </a:t>
            </a:r>
            <a:r>
              <a:rPr lang="de-DE" altLang="de-DE" sz="1800" b="1" dirty="0" err="1">
                <a:solidFill>
                  <a:schemeClr val="bg1"/>
                </a:solidFill>
              </a:rPr>
              <a:t>Energy</a:t>
            </a:r>
            <a:endParaRPr lang="de-DE" altLang="de-DE" sz="1800" b="1" dirty="0">
              <a:solidFill>
                <a:schemeClr val="bg1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126456" y="4110032"/>
            <a:ext cx="7939087" cy="717550"/>
          </a:xfrm>
          <a:prstGeom prst="rect">
            <a:avLst/>
          </a:prstGeom>
          <a:gradFill rotWithShape="1">
            <a:gsLst>
              <a:gs pos="0">
                <a:srgbClr val="FF150F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800" b="1">
                <a:solidFill>
                  <a:schemeClr val="bg1"/>
                </a:solidFill>
              </a:rPr>
              <a:t>High Beam Power                                                Low Beam Power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126456" y="5442006"/>
            <a:ext cx="7939087" cy="717550"/>
          </a:xfrm>
          <a:prstGeom prst="rect">
            <a:avLst/>
          </a:prstGeom>
          <a:gradFill rotWithShape="1">
            <a:gsLst>
              <a:gs pos="0">
                <a:srgbClr val="FF150F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0002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000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800" b="1">
                <a:solidFill>
                  <a:schemeClr val="bg1"/>
                </a:solidFill>
              </a:rPr>
              <a:t> Low Duty Factor                                                   High Duty Factor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134393" y="1967491"/>
            <a:ext cx="2398713" cy="542925"/>
          </a:xfrm>
          <a:prstGeom prst="rect">
            <a:avLst/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800" b="1"/>
              <a:t>Normal Conducting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655718" y="1940503"/>
            <a:ext cx="2398713" cy="542925"/>
          </a:xfrm>
          <a:prstGeom prst="rect">
            <a:avLst/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751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800" b="1"/>
              <a:t>Superconducting</a:t>
            </a:r>
          </a:p>
        </p:txBody>
      </p:sp>
      <p:sp>
        <p:nvSpPr>
          <p:cNvPr id="2" name="Rechteck 1"/>
          <p:cNvSpPr/>
          <p:nvPr/>
        </p:nvSpPr>
        <p:spPr>
          <a:xfrm>
            <a:off x="2139033" y="3426400"/>
            <a:ext cx="2666275" cy="22104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HBS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30689" y="4827582"/>
            <a:ext cx="860335" cy="22104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HBS</a:t>
            </a:r>
          </a:p>
        </p:txBody>
      </p:sp>
      <p:sp>
        <p:nvSpPr>
          <p:cNvPr id="15" name="Rechteck 14"/>
          <p:cNvSpPr/>
          <p:nvPr/>
        </p:nvSpPr>
        <p:spPr>
          <a:xfrm>
            <a:off x="4049235" y="6159556"/>
            <a:ext cx="967740" cy="22104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HBS</a:t>
            </a:r>
          </a:p>
        </p:txBody>
      </p:sp>
    </p:spTree>
    <p:extLst>
      <p:ext uri="{BB962C8B-B14F-4D97-AF65-F5344CB8AC3E}">
        <p14:creationId xmlns:p14="http://schemas.microsoft.com/office/powerpoint/2010/main" val="16560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Text Box 2"/>
          <p:cNvSpPr txBox="1">
            <a:spLocks noChangeArrowheads="1"/>
          </p:cNvSpPr>
          <p:nvPr/>
        </p:nvSpPr>
        <p:spPr bwMode="auto">
          <a:xfrm>
            <a:off x="2578100" y="779892"/>
            <a:ext cx="703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8913">
              <a:spcBef>
                <a:spcPct val="50000"/>
              </a:spcBef>
            </a:pPr>
            <a:r>
              <a:rPr lang="de-DE" sz="2400" b="1" dirty="0" err="1"/>
              <a:t>Room</a:t>
            </a:r>
            <a:r>
              <a:rPr lang="de-DE" sz="2400" b="1" dirty="0"/>
              <a:t> </a:t>
            </a:r>
            <a:r>
              <a:rPr lang="de-DE" sz="2400" b="1" dirty="0" err="1"/>
              <a:t>Temperature</a:t>
            </a:r>
            <a:r>
              <a:rPr lang="de-DE" sz="2400" b="1" dirty="0"/>
              <a:t> HBS-</a:t>
            </a:r>
            <a:r>
              <a:rPr lang="de-DE" sz="2400" b="1" dirty="0" err="1"/>
              <a:t>Accelerator</a:t>
            </a:r>
            <a:endParaRPr lang="de-DE" sz="2400" b="1" dirty="0"/>
          </a:p>
        </p:txBody>
      </p:sp>
      <p:sp>
        <p:nvSpPr>
          <p:cNvPr id="40" name="Rechteck 39"/>
          <p:cNvSpPr/>
          <p:nvPr/>
        </p:nvSpPr>
        <p:spPr>
          <a:xfrm>
            <a:off x="1782075" y="5436071"/>
            <a:ext cx="8627850" cy="660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A </a:t>
            </a:r>
            <a:r>
              <a:rPr lang="de-DE" sz="2400" dirty="0" err="1">
                <a:solidFill>
                  <a:schemeClr val="tx1"/>
                </a:solidFill>
              </a:rPr>
              <a:t>room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temperature</a:t>
            </a:r>
            <a:r>
              <a:rPr lang="de-DE" sz="2400" dirty="0">
                <a:solidFill>
                  <a:schemeClr val="tx1"/>
                </a:solidFill>
              </a:rPr>
              <a:t> linac </a:t>
            </a:r>
            <a:r>
              <a:rPr lang="de-DE" sz="2400" dirty="0" err="1">
                <a:solidFill>
                  <a:schemeClr val="tx1"/>
                </a:solidFill>
              </a:rPr>
              <a:t>is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the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most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reasonable</a:t>
            </a:r>
            <a:r>
              <a:rPr lang="de-DE" sz="2400" dirty="0">
                <a:solidFill>
                  <a:schemeClr val="tx1"/>
                </a:solidFill>
              </a:rPr>
              <a:t> and </a:t>
            </a:r>
            <a:r>
              <a:rPr lang="de-DE" sz="2400" dirty="0" err="1">
                <a:solidFill>
                  <a:schemeClr val="tx1"/>
                </a:solidFill>
              </a:rPr>
              <a:t>safe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solution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578100" y="2040046"/>
            <a:ext cx="6067430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smtClean="0"/>
              <a:t>Much simpler </a:t>
            </a:r>
            <a:r>
              <a:rPr lang="de-DE" dirty="0" err="1" smtClean="0"/>
              <a:t>technology</a:t>
            </a:r>
            <a:endParaRPr lang="de-DE" dirty="0" smtClean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endParaRPr lang="de-DE" dirty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smtClean="0"/>
              <a:t>Easy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all </a:t>
            </a:r>
            <a:r>
              <a:rPr lang="de-DE" dirty="0" err="1" smtClean="0"/>
              <a:t>components</a:t>
            </a:r>
            <a:endParaRPr lang="de-DE" dirty="0" smtClean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endParaRPr lang="de-DE" dirty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cryo</a:t>
            </a:r>
            <a:r>
              <a:rPr lang="de-DE" dirty="0" smtClean="0"/>
              <a:t>-plant</a:t>
            </a:r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endParaRPr lang="de-DE" dirty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cryo</a:t>
            </a:r>
            <a:r>
              <a:rPr lang="de-DE" dirty="0" smtClean="0"/>
              <a:t>-modules</a:t>
            </a:r>
          </a:p>
          <a:p>
            <a:pPr>
              <a:lnSpc>
                <a:spcPct val="90000"/>
              </a:lnSpc>
            </a:pPr>
            <a:endParaRPr lang="de-DE" dirty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smtClean="0"/>
              <a:t>Beam </a:t>
            </a:r>
            <a:r>
              <a:rPr lang="de-DE" dirty="0" err="1" smtClean="0"/>
              <a:t>losses</a:t>
            </a:r>
            <a:r>
              <a:rPr lang="de-DE" dirty="0" smtClean="0"/>
              <a:t>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severe</a:t>
            </a:r>
            <a:r>
              <a:rPr lang="de-DE" dirty="0" smtClean="0"/>
              <a:t> (</a:t>
            </a:r>
            <a:r>
              <a:rPr lang="de-DE" dirty="0" err="1" smtClean="0"/>
              <a:t>quenches</a:t>
            </a:r>
            <a:r>
              <a:rPr lang="de-DE" dirty="0" smtClean="0"/>
              <a:t>):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reliable</a:t>
            </a:r>
            <a:r>
              <a:rPr lang="de-DE" dirty="0" smtClean="0"/>
              <a:t>... </a:t>
            </a:r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endParaRPr lang="de-DE" dirty="0"/>
          </a:p>
          <a:p>
            <a:pPr marL="285750" indent="-285750">
              <a:lnSpc>
                <a:spcPct val="90000"/>
              </a:lnSpc>
              <a:buBlip>
                <a:blip r:embed="rId2"/>
              </a:buBlip>
            </a:pPr>
            <a:r>
              <a:rPr lang="de-DE" dirty="0" err="1" smtClean="0"/>
              <a:t>Easier</a:t>
            </a:r>
            <a:r>
              <a:rPr lang="de-DE" dirty="0" smtClean="0"/>
              <a:t> beam </a:t>
            </a:r>
            <a:r>
              <a:rPr lang="de-DE" dirty="0" err="1" smtClean="0"/>
              <a:t>dynamics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(</a:t>
            </a:r>
            <a:r>
              <a:rPr lang="de-DE" dirty="0" err="1" smtClean="0"/>
              <a:t>no</a:t>
            </a:r>
            <a:r>
              <a:rPr lang="de-DE" dirty="0" smtClean="0"/>
              <a:t> additional </a:t>
            </a:r>
            <a:r>
              <a:rPr lang="de-DE" dirty="0" err="1" smtClean="0"/>
              <a:t>drifts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-warm-</a:t>
            </a:r>
            <a:r>
              <a:rPr lang="de-DE" dirty="0" err="1" smtClean="0"/>
              <a:t>transitions</a:t>
            </a:r>
            <a:r>
              <a:rPr lang="de-DE" dirty="0" smtClean="0"/>
              <a:t>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925315" y="1635236"/>
            <a:ext cx="291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Peak beam power: 7 MW</a:t>
            </a:r>
          </a:p>
          <a:p>
            <a:endParaRPr lang="de-DE" dirty="0"/>
          </a:p>
          <a:p>
            <a:r>
              <a:rPr lang="de-DE" dirty="0" smtClean="0"/>
              <a:t>Peak RF power: ≈12 MW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0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610931" y="841055"/>
            <a:ext cx="970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charset="0"/>
              </a:rPr>
              <a:t>LLRF</a:t>
            </a:r>
            <a:endParaRPr lang="de-DE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9945636" y="6263779"/>
            <a:ext cx="231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S. Lamprecht, IAP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57" y="1394814"/>
            <a:ext cx="8565084" cy="48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17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Use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Neutrons</a:t>
            </a:r>
            <a:endParaRPr lang="de-DE" sz="24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494" y="2371061"/>
            <a:ext cx="8967011" cy="320250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260280" y="1191351"/>
            <a:ext cx="768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Neutron Imaging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tomography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an </a:t>
            </a:r>
            <a:r>
              <a:rPr lang="de-DE" dirty="0" err="1" smtClean="0"/>
              <a:t>acent</a:t>
            </a:r>
            <a:r>
              <a:rPr lang="de-DE" dirty="0" smtClean="0"/>
              <a:t> </a:t>
            </a:r>
            <a:r>
              <a:rPr lang="de-DE" dirty="0" err="1" smtClean="0"/>
              <a:t>sealed</a:t>
            </a:r>
            <a:r>
              <a:rPr lang="de-DE" dirty="0" smtClean="0"/>
              <a:t> </a:t>
            </a:r>
            <a:r>
              <a:rPr lang="de-DE" dirty="0" err="1" smtClean="0"/>
              <a:t>egyptian</a:t>
            </a:r>
            <a:r>
              <a:rPr lang="de-DE" dirty="0" smtClean="0"/>
              <a:t> </a:t>
            </a:r>
            <a:r>
              <a:rPr lang="de-DE" dirty="0" err="1" smtClean="0"/>
              <a:t>vase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2250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Use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Neutrons</a:t>
            </a:r>
            <a:endParaRPr lang="de-DE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2260280" y="1191351"/>
            <a:ext cx="768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explosives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radiative</a:t>
            </a:r>
            <a:r>
              <a:rPr lang="de-DE" dirty="0" smtClean="0"/>
              <a:t> </a:t>
            </a:r>
            <a:r>
              <a:rPr lang="de-DE" dirty="0" err="1" smtClean="0"/>
              <a:t>capture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 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t="40310" r="43227" b="8217"/>
          <a:stretch/>
        </p:blipFill>
        <p:spPr>
          <a:xfrm>
            <a:off x="2379558" y="1981753"/>
            <a:ext cx="7432884" cy="402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69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Use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Neutrons</a:t>
            </a:r>
            <a:endParaRPr lang="de-DE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2260280" y="1191351"/>
            <a:ext cx="768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Corona Virus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diffraction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060" y="1734880"/>
            <a:ext cx="4717780" cy="471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4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Use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Neutrons</a:t>
            </a:r>
            <a:endParaRPr lang="de-DE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2260280" y="1180718"/>
            <a:ext cx="768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Scanning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cars</a:t>
            </a:r>
            <a:r>
              <a:rPr lang="de-DE" dirty="0" smtClean="0"/>
              <a:t>, </a:t>
            </a:r>
            <a:r>
              <a:rPr lang="de-DE" dirty="0" err="1" smtClean="0"/>
              <a:t>trucks</a:t>
            </a:r>
            <a:r>
              <a:rPr lang="de-DE" dirty="0" smtClean="0"/>
              <a:t> </a:t>
            </a:r>
            <a:r>
              <a:rPr lang="de-DE" dirty="0" err="1" smtClean="0"/>
              <a:t>container</a:t>
            </a:r>
            <a:r>
              <a:rPr lang="de-DE" dirty="0" smtClean="0"/>
              <a:t>…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identify</a:t>
            </a:r>
            <a:r>
              <a:rPr lang="de-DE" dirty="0" smtClean="0"/>
              <a:t> explosives, </a:t>
            </a:r>
            <a:r>
              <a:rPr lang="de-DE" dirty="0" err="1" smtClean="0"/>
              <a:t>drugs</a:t>
            </a:r>
            <a:r>
              <a:rPr lang="de-DE" dirty="0" smtClean="0"/>
              <a:t>, …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58"/>
          <a:stretch/>
        </p:blipFill>
        <p:spPr>
          <a:xfrm>
            <a:off x="514018" y="2796201"/>
            <a:ext cx="5611656" cy="225431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361" y="2527145"/>
            <a:ext cx="4865324" cy="25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85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383641" y="176595"/>
            <a:ext cx="54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Production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Free Neutrons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4" y="1558455"/>
            <a:ext cx="3571543" cy="214501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90" y="4047212"/>
            <a:ext cx="3361824" cy="228013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88" y="1640160"/>
            <a:ext cx="4913907" cy="230339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772647" y="4683318"/>
            <a:ext cx="531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Additionally</a:t>
            </a:r>
            <a:r>
              <a:rPr lang="de-DE" dirty="0" smtClean="0"/>
              <a:t>: 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Fusion (D-T </a:t>
            </a:r>
            <a:r>
              <a:rPr lang="de-DE" dirty="0" err="1" smtClean="0"/>
              <a:t>od</a:t>
            </a:r>
            <a:r>
              <a:rPr lang="de-DE" dirty="0" smtClean="0"/>
              <a:t> D-D) </a:t>
            </a:r>
            <a:r>
              <a:rPr lang="de-DE" dirty="0" smtClean="0">
                <a:sym typeface="Wingdings" panose="05000000000000000000" pitchFamily="2" charset="2"/>
              </a:rPr>
              <a:t> Neutron Generators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ym typeface="Wingdings" panose="05000000000000000000" pitchFamily="2" charset="2"/>
              </a:rPr>
              <a:t>Photodesintegration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4643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1587</Words>
  <Application>Microsoft Office PowerPoint</Application>
  <PresentationFormat>Breitbild</PresentationFormat>
  <Paragraphs>351</Paragraphs>
  <Slides>47</Slides>
  <Notes>43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47</vt:i4>
      </vt:variant>
    </vt:vector>
  </HeadingPairs>
  <TitlesOfParts>
    <vt:vector size="57" baseType="lpstr">
      <vt:lpstr>ＭＳ Ｐゴシック</vt:lpstr>
      <vt:lpstr>Arial</vt:lpstr>
      <vt:lpstr>Calibri</vt:lpstr>
      <vt:lpstr>Courier New</vt:lpstr>
      <vt:lpstr>Segoe UI</vt:lpstr>
      <vt:lpstr>Symbol</vt:lpstr>
      <vt:lpstr>Times New Roman</vt:lpstr>
      <vt:lpstr>Wingdings</vt:lpstr>
      <vt:lpstr>Larissa-Design</vt:lpstr>
      <vt:lpstr>1_Larissa-Design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Dynamics in Terms of E-Field-Asymmetries at the FRANZ / MYRRHA CH-Rebuncher</dc:title>
  <dc:creator>lpc</dc:creator>
  <cp:lastModifiedBy>Holger Podlech</cp:lastModifiedBy>
  <cp:revision>1208</cp:revision>
  <cp:lastPrinted>2018-10-02T11:57:11Z</cp:lastPrinted>
  <dcterms:created xsi:type="dcterms:W3CDTF">2010-08-30T14:55:50Z</dcterms:created>
  <dcterms:modified xsi:type="dcterms:W3CDTF">2024-06-12T21:21:28Z</dcterms:modified>
</cp:coreProperties>
</file>