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666" r:id="rId6"/>
  </p:sldMasterIdLst>
  <p:notesMasterIdLst>
    <p:notesMasterId r:id="rId18"/>
  </p:notesMasterIdLst>
  <p:handoutMasterIdLst>
    <p:handoutMasterId r:id="rId19"/>
  </p:handoutMasterIdLst>
  <p:sldIdLst>
    <p:sldId id="276" r:id="rId7"/>
    <p:sldId id="281" r:id="rId8"/>
    <p:sldId id="287" r:id="rId9"/>
    <p:sldId id="282" r:id="rId10"/>
    <p:sldId id="283" r:id="rId11"/>
    <p:sldId id="286" r:id="rId12"/>
    <p:sldId id="285" r:id="rId13"/>
    <p:sldId id="288" r:id="rId14"/>
    <p:sldId id="289" r:id="rId15"/>
    <p:sldId id="284" r:id="rId16"/>
    <p:sldId id="290" r:id="rId17"/>
  </p:sldIdLst>
  <p:sldSz cx="9144000" cy="6858000" type="screen4x3"/>
  <p:notesSz cx="6794500" cy="99314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DBB63"/>
    <a:srgbClr val="33333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5320" autoAdjust="0"/>
  </p:normalViewPr>
  <p:slideViewPr>
    <p:cSldViewPr snapToGrid="0" snapToObjects="1">
      <p:cViewPr varScale="1">
        <p:scale>
          <a:sx n="85" d="100"/>
          <a:sy n="85" d="100"/>
        </p:scale>
        <p:origin x="13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30" y="3650765"/>
            <a:ext cx="4303059" cy="779867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4430631"/>
            <a:ext cx="4303060" cy="709135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1"/>
            <a:ext cx="3371273" cy="2078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" name="Textfeld 3"/>
          <p:cNvSpPr txBox="1"/>
          <p:nvPr userDrawn="1"/>
        </p:nvSpPr>
        <p:spPr>
          <a:xfrm>
            <a:off x="295836" y="6603724"/>
            <a:ext cx="503592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050" dirty="0" smtClean="0">
                <a:solidFill>
                  <a:prstClr val="black"/>
                </a:solidFill>
              </a:rPr>
              <a:t>Tobias Hoffmann, 17.05.2024,  Status HKR Digitalisierung</a:t>
            </a:r>
          </a:p>
        </p:txBody>
      </p:sp>
    </p:spTree>
    <p:extLst>
      <p:ext uri="{BB962C8B-B14F-4D97-AF65-F5344CB8AC3E}">
        <p14:creationId xmlns:p14="http://schemas.microsoft.com/office/powerpoint/2010/main" val="405684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4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5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8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87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0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9" y="307196"/>
            <a:ext cx="6700979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99402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75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3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8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3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9C34-AC57-447A-9A67-06C65FB809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0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xmlns="" id="{943494DA-FA9D-1447-B70B-2896FD77F5D0}"/>
              </a:ext>
            </a:extLst>
          </p:cNvPr>
          <p:cNvCxnSpPr/>
          <p:nvPr userDrawn="1"/>
        </p:nvCxnSpPr>
        <p:spPr>
          <a:xfrm>
            <a:off x="0" y="6732777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xmlns="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0" y="485167"/>
            <a:ext cx="1129081" cy="501815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xmlns="" id="{2AC6B5F8-0827-6645-B5C9-ED4385971D8F}"/>
              </a:ext>
            </a:extLst>
          </p:cNvPr>
          <p:cNvCxnSpPr/>
          <p:nvPr userDrawn="1"/>
        </p:nvCxnSpPr>
        <p:spPr>
          <a:xfrm>
            <a:off x="0" y="1101632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969432"/>
            <a:ext cx="201600" cy="268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6599766"/>
            <a:ext cx="203277" cy="27103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450688"/>
            <a:ext cx="8420176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1" y="6635315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342900">
              <a:defRPr/>
            </a:pPr>
            <a:r>
              <a:rPr lang="de-DE" sz="750" dirty="0">
                <a:solidFill>
                  <a:srgbClr val="333333"/>
                </a:solidFill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308100"/>
            <a:ext cx="6129236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2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xmlns="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30" y="275767"/>
            <a:ext cx="775055" cy="8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0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9C34-AC57-447A-9A67-06C65FB8091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9FFDC-8680-49C3-9918-49AB0B173A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3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0471" y="2649133"/>
            <a:ext cx="4303059" cy="779867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MAPS / UNILAC Trafos</a:t>
            </a:r>
            <a:br>
              <a:rPr lang="de-DE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0470" y="3428999"/>
            <a:ext cx="4303060" cy="709135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Stand 17.05.2024</a:t>
            </a:r>
          </a:p>
        </p:txBody>
      </p:sp>
    </p:spTree>
    <p:extLst>
      <p:ext uri="{BB962C8B-B14F-4D97-AF65-F5344CB8AC3E}">
        <p14:creationId xmlns:p14="http://schemas.microsoft.com/office/powerpoint/2010/main" val="20191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0110" y="290236"/>
            <a:ext cx="8574985" cy="63590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+mj-lt"/>
              </a:rPr>
              <a:t>MAPS Tests </a:t>
            </a:r>
            <a:r>
              <a:rPr lang="en-US" sz="1800" b="1" dirty="0" err="1">
                <a:latin typeface="+mj-lt"/>
              </a:rPr>
              <a:t>mit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Strahl</a:t>
            </a:r>
            <a:endParaRPr lang="en-US" sz="1800" b="1" dirty="0">
              <a:latin typeface="+mj-lt"/>
            </a:endParaRPr>
          </a:p>
          <a:p>
            <a:pPr marL="0" indent="0">
              <a:buNone/>
            </a:pPr>
            <a:r>
              <a:rPr lang="en-US" sz="1800" b="1" dirty="0" err="1">
                <a:latin typeface="+mj-lt"/>
              </a:rPr>
              <a:t>Ziele</a:t>
            </a:r>
            <a:r>
              <a:rPr lang="en-US" sz="1800" b="1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de-DE" sz="1800" b="1" dirty="0">
                <a:latin typeface="+mj-lt"/>
              </a:rPr>
              <a:t>1. Aufnahme realer Strahlpulse (1 Trafo ausreichend)</a:t>
            </a:r>
          </a:p>
          <a:p>
            <a:pPr marL="342900" lvl="1" indent="0">
              <a:buNone/>
            </a:pPr>
            <a:r>
              <a:rPr lang="de-DE" sz="1100" dirty="0">
                <a:latin typeface="+mj-lt"/>
              </a:rPr>
              <a:t>◦ geringe Wiederholrate (1 – 2 Hz)</a:t>
            </a:r>
          </a:p>
          <a:p>
            <a:pPr marL="342900" lvl="1" indent="0">
              <a:buNone/>
            </a:pPr>
            <a:r>
              <a:rPr lang="en-US" sz="1100" dirty="0">
                <a:latin typeface="+mj-lt"/>
              </a:rPr>
              <a:t>◦ Timing / Events</a:t>
            </a:r>
          </a:p>
          <a:p>
            <a:pPr marL="342900" lvl="1" indent="0">
              <a:buNone/>
            </a:pPr>
            <a:r>
              <a:rPr lang="en-US" sz="1100" dirty="0">
                <a:latin typeface="+mj-lt"/>
              </a:rPr>
              <a:t>◦ </a:t>
            </a:r>
            <a:r>
              <a:rPr lang="en-US" sz="1100" dirty="0" err="1">
                <a:latin typeface="+mj-lt"/>
              </a:rPr>
              <a:t>Untergrund</a:t>
            </a:r>
            <a:r>
              <a:rPr lang="en-US" sz="1100" dirty="0">
                <a:latin typeface="+mj-lt"/>
              </a:rPr>
              <a:t> / </a:t>
            </a:r>
            <a:r>
              <a:rPr lang="en-US" sz="1100" dirty="0" err="1">
                <a:latin typeface="+mj-lt"/>
              </a:rPr>
              <a:t>Baselinekorrektur</a:t>
            </a:r>
            <a:endParaRPr lang="en-US" sz="1100" dirty="0">
              <a:latin typeface="+mj-lt"/>
            </a:endParaRPr>
          </a:p>
          <a:p>
            <a:pPr marL="342900" lvl="1" indent="0">
              <a:buNone/>
            </a:pPr>
            <a:r>
              <a:rPr lang="de-DE" sz="1100" dirty="0">
                <a:latin typeface="+mj-lt"/>
              </a:rPr>
              <a:t>◦ unterschiedliche Pulslängen von min - </a:t>
            </a:r>
            <a:r>
              <a:rPr lang="de-DE" sz="1100" dirty="0" err="1">
                <a:latin typeface="+mj-lt"/>
              </a:rPr>
              <a:t>max</a:t>
            </a:r>
            <a:endParaRPr lang="de-DE" sz="1100" dirty="0">
              <a:latin typeface="+mj-lt"/>
            </a:endParaRPr>
          </a:p>
          <a:p>
            <a:pPr marL="0" indent="0">
              <a:buNone/>
            </a:pPr>
            <a:r>
              <a:rPr lang="de-DE" sz="1800" b="1" dirty="0">
                <a:latin typeface="+mj-lt"/>
              </a:rPr>
              <a:t>2. Verzögerung der Rahmenpulse (mehrere Trafos)</a:t>
            </a:r>
          </a:p>
          <a:p>
            <a:pPr marL="342900" lvl="1" indent="0">
              <a:buNone/>
            </a:pPr>
            <a:r>
              <a:rPr lang="en-US" sz="1100" dirty="0">
                <a:latin typeface="+mj-lt"/>
              </a:rPr>
              <a:t>◦ </a:t>
            </a:r>
            <a:r>
              <a:rPr lang="en-US" sz="1100" dirty="0" err="1">
                <a:latin typeface="+mj-lt"/>
              </a:rPr>
              <a:t>ohne</a:t>
            </a:r>
            <a:r>
              <a:rPr lang="en-US" sz="1100" dirty="0">
                <a:latin typeface="+mj-lt"/>
              </a:rPr>
              <a:t> LSA </a:t>
            </a:r>
            <a:r>
              <a:rPr lang="en-US" sz="1100" dirty="0" err="1">
                <a:latin typeface="+mj-lt"/>
              </a:rPr>
              <a:t>manuelle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Korrektur</a:t>
            </a:r>
            <a:endParaRPr lang="en-US" sz="1100" dirty="0">
              <a:latin typeface="+mj-lt"/>
            </a:endParaRPr>
          </a:p>
          <a:p>
            <a:pPr marL="342900" lvl="1" indent="0">
              <a:buNone/>
            </a:pPr>
            <a:r>
              <a:rPr lang="en-US" sz="1100" dirty="0">
                <a:latin typeface="+mj-lt"/>
              </a:rPr>
              <a:t>◦ </a:t>
            </a:r>
            <a:r>
              <a:rPr lang="en-US" sz="1100" dirty="0" err="1">
                <a:latin typeface="+mj-lt"/>
              </a:rPr>
              <a:t>Verhalten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zum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Klemmpuls</a:t>
            </a:r>
            <a:endParaRPr lang="en-US" sz="1100" dirty="0">
              <a:latin typeface="+mj-lt"/>
            </a:endParaRPr>
          </a:p>
          <a:p>
            <a:pPr marL="342900" lvl="1" indent="0">
              <a:buNone/>
            </a:pPr>
            <a:r>
              <a:rPr lang="de-DE" sz="1100" dirty="0">
                <a:latin typeface="+mj-lt"/>
              </a:rPr>
              <a:t>◦ </a:t>
            </a:r>
            <a:r>
              <a:rPr lang="de-DE" sz="1100" dirty="0" err="1">
                <a:latin typeface="+mj-lt"/>
              </a:rPr>
              <a:t>muß</a:t>
            </a:r>
            <a:r>
              <a:rPr lang="de-DE" sz="1100" dirty="0">
                <a:latin typeface="+mj-lt"/>
              </a:rPr>
              <a:t> die Verzögerung durch Kabellaufzeiten / Flugzeiten / </a:t>
            </a:r>
            <a:r>
              <a:rPr lang="de-DE" sz="1100" dirty="0" err="1">
                <a:latin typeface="+mj-lt"/>
              </a:rPr>
              <a:t>etc</a:t>
            </a:r>
            <a:r>
              <a:rPr lang="de-DE" sz="1100" dirty="0">
                <a:latin typeface="+mj-lt"/>
              </a:rPr>
              <a:t> in der neuen DAQ</a:t>
            </a:r>
          </a:p>
          <a:p>
            <a:pPr marL="342900" lvl="1" indent="0">
              <a:buNone/>
            </a:pPr>
            <a:r>
              <a:rPr lang="en-US" sz="1100" dirty="0" err="1">
                <a:latin typeface="+mj-lt"/>
              </a:rPr>
              <a:t>berücksichtigt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werden</a:t>
            </a:r>
            <a:r>
              <a:rPr lang="en-US" sz="1100" dirty="0">
                <a:latin typeface="+mj-lt"/>
              </a:rPr>
              <a:t>?</a:t>
            </a:r>
          </a:p>
          <a:p>
            <a:pPr marL="0" indent="0">
              <a:buNone/>
            </a:pPr>
            <a:r>
              <a:rPr lang="de-DE" sz="1800" b="1" dirty="0">
                <a:latin typeface="+mj-lt"/>
              </a:rPr>
              <a:t>3. Test der Aufnahme unterschiedlicher </a:t>
            </a:r>
            <a:r>
              <a:rPr lang="de-DE" sz="1800" b="1" dirty="0" err="1">
                <a:latin typeface="+mj-lt"/>
              </a:rPr>
              <a:t>Timingzonen</a:t>
            </a:r>
            <a:r>
              <a:rPr lang="de-DE" sz="1800" b="1" dirty="0">
                <a:latin typeface="+mj-lt"/>
              </a:rPr>
              <a:t> mit einem ADC (mind. 2 Trafos)</a:t>
            </a:r>
          </a:p>
          <a:p>
            <a:pPr marL="342900" lvl="1" indent="0">
              <a:buNone/>
            </a:pPr>
            <a:r>
              <a:rPr lang="en-US" sz="1100" dirty="0">
                <a:latin typeface="+mj-lt"/>
              </a:rPr>
              <a:t>◦ </a:t>
            </a:r>
            <a:r>
              <a:rPr lang="en-US" sz="1100" dirty="0" err="1">
                <a:latin typeface="+mj-lt"/>
              </a:rPr>
              <a:t>mindestens</a:t>
            </a:r>
            <a:r>
              <a:rPr lang="en-US" sz="1100" dirty="0">
                <a:latin typeface="+mj-lt"/>
              </a:rPr>
              <a:t> 2 </a:t>
            </a:r>
            <a:r>
              <a:rPr lang="en-US" sz="1100" dirty="0" err="1">
                <a:latin typeface="+mj-lt"/>
              </a:rPr>
              <a:t>Timingzonen</a:t>
            </a:r>
            <a:endParaRPr lang="en-US" sz="1100" dirty="0">
              <a:latin typeface="+mj-lt"/>
            </a:endParaRPr>
          </a:p>
          <a:p>
            <a:pPr marL="342900" lvl="1" indent="0">
              <a:buNone/>
            </a:pPr>
            <a:r>
              <a:rPr lang="de-DE" sz="1100" dirty="0">
                <a:latin typeface="+mj-lt"/>
              </a:rPr>
              <a:t>◦ Im </a:t>
            </a:r>
            <a:r>
              <a:rPr lang="de-DE" sz="1100" dirty="0" err="1">
                <a:latin typeface="+mj-lt"/>
              </a:rPr>
              <a:t>Dryrun</a:t>
            </a:r>
            <a:r>
              <a:rPr lang="de-DE" sz="1100" dirty="0">
                <a:latin typeface="+mj-lt"/>
              </a:rPr>
              <a:t> dann Test mit den vielen </a:t>
            </a:r>
            <a:r>
              <a:rPr lang="de-DE" sz="1100" dirty="0" err="1">
                <a:latin typeface="+mj-lt"/>
              </a:rPr>
              <a:t>Timingzonen</a:t>
            </a:r>
            <a:r>
              <a:rPr lang="de-DE" sz="1100" dirty="0">
                <a:latin typeface="+mj-lt"/>
              </a:rPr>
              <a:t> des neuen WR Timings</a:t>
            </a:r>
          </a:p>
          <a:p>
            <a:pPr marL="0" indent="0">
              <a:buNone/>
            </a:pPr>
            <a:r>
              <a:rPr lang="de-DE" sz="1800" b="1" dirty="0">
                <a:latin typeface="+mj-lt"/>
              </a:rPr>
              <a:t>4. Test mit Pulsen vor </a:t>
            </a:r>
            <a:r>
              <a:rPr lang="de-DE" sz="1800" b="1" dirty="0" err="1">
                <a:latin typeface="+mj-lt"/>
              </a:rPr>
              <a:t>Chopper</a:t>
            </a:r>
            <a:r>
              <a:rPr lang="de-DE" sz="1800" b="1" dirty="0">
                <a:latin typeface="+mj-lt"/>
              </a:rPr>
              <a:t> (mind. 2 Trafos, einer vor dem </a:t>
            </a:r>
            <a:r>
              <a:rPr lang="de-DE" sz="1800" b="1" dirty="0" err="1">
                <a:latin typeface="+mj-lt"/>
              </a:rPr>
              <a:t>Chopper</a:t>
            </a:r>
            <a:r>
              <a:rPr lang="de-DE" sz="1800" b="1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de-DE" sz="1800" b="1" dirty="0">
                <a:latin typeface="+mj-lt"/>
              </a:rPr>
              <a:t>5. Belastungstest unter realen Betriebsbedingungen (&gt;= 2 Trafos in </a:t>
            </a:r>
            <a:r>
              <a:rPr lang="de-DE" sz="1800" b="1" dirty="0" smtClean="0">
                <a:latin typeface="+mj-lt"/>
              </a:rPr>
              <a:t>untersch. </a:t>
            </a:r>
            <a:r>
              <a:rPr lang="en-US" sz="1800" b="1" dirty="0" err="1" smtClean="0">
                <a:latin typeface="+mj-lt"/>
              </a:rPr>
              <a:t>Timingzonen</a:t>
            </a:r>
            <a:r>
              <a:rPr lang="en-US" sz="1800" b="1" dirty="0">
                <a:latin typeface="+mj-lt"/>
              </a:rPr>
              <a:t>)</a:t>
            </a:r>
          </a:p>
          <a:p>
            <a:pPr marL="342900" lvl="1" indent="0">
              <a:buNone/>
            </a:pPr>
            <a:r>
              <a:rPr lang="en-US" sz="1100" dirty="0">
                <a:latin typeface="+mj-lt"/>
              </a:rPr>
              <a:t>◦ </a:t>
            </a:r>
            <a:r>
              <a:rPr lang="en-US" sz="1100" dirty="0" err="1">
                <a:latin typeface="+mj-lt"/>
              </a:rPr>
              <a:t>bis</a:t>
            </a:r>
            <a:r>
              <a:rPr lang="en-US" sz="1100" dirty="0">
                <a:latin typeface="+mj-lt"/>
              </a:rPr>
              <a:t> 50 Hz</a:t>
            </a:r>
          </a:p>
          <a:p>
            <a:pPr marL="342900" lvl="1" indent="0">
              <a:buNone/>
            </a:pPr>
            <a:r>
              <a:rPr lang="en-US" sz="1100" dirty="0">
                <a:latin typeface="+mj-lt"/>
              </a:rPr>
              <a:t>◦ </a:t>
            </a:r>
            <a:r>
              <a:rPr lang="en-US" sz="1100" dirty="0" err="1">
                <a:latin typeface="+mj-lt"/>
              </a:rPr>
              <a:t>unterschiedliche</a:t>
            </a:r>
            <a:r>
              <a:rPr lang="en-US" sz="1100" dirty="0">
                <a:latin typeface="+mj-lt"/>
              </a:rPr>
              <a:t> VACCs</a:t>
            </a:r>
          </a:p>
          <a:p>
            <a:pPr marL="342900" lvl="1" indent="0">
              <a:buNone/>
            </a:pPr>
            <a:r>
              <a:rPr lang="en-US" sz="1100" dirty="0">
                <a:latin typeface="+mj-lt"/>
              </a:rPr>
              <a:t>◦ </a:t>
            </a:r>
            <a:r>
              <a:rPr lang="en-US" sz="1100" dirty="0" err="1">
                <a:latin typeface="+mj-lt"/>
              </a:rPr>
              <a:t>unterschiedliche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Intensitäten</a:t>
            </a:r>
            <a:endParaRPr lang="en-US" sz="1100" dirty="0">
              <a:latin typeface="+mj-lt"/>
            </a:endParaRPr>
          </a:p>
          <a:p>
            <a:pPr marL="342900" lvl="1" indent="0">
              <a:buNone/>
            </a:pPr>
            <a:r>
              <a:rPr lang="en-US" sz="1100" dirty="0">
                <a:latin typeface="+mj-lt"/>
              </a:rPr>
              <a:t>◦ </a:t>
            </a:r>
            <a:r>
              <a:rPr lang="en-US" sz="1100" dirty="0" err="1">
                <a:latin typeface="+mj-lt"/>
              </a:rPr>
              <a:t>sich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ändernde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Einstellungen</a:t>
            </a:r>
            <a:endParaRPr lang="en-US" sz="1100" dirty="0">
              <a:latin typeface="+mj-lt"/>
            </a:endParaRPr>
          </a:p>
          <a:p>
            <a:pPr marL="342900" lvl="1" indent="0">
              <a:buNone/>
            </a:pPr>
            <a:r>
              <a:rPr lang="en-US" sz="1100" dirty="0">
                <a:latin typeface="+mj-lt"/>
              </a:rPr>
              <a:t>◦ </a:t>
            </a:r>
            <a:r>
              <a:rPr lang="en-US" sz="1100" dirty="0" err="1">
                <a:latin typeface="+mj-lt"/>
              </a:rPr>
              <a:t>mehrere</a:t>
            </a:r>
            <a:r>
              <a:rPr lang="en-US" sz="1100" dirty="0">
                <a:latin typeface="+mj-lt"/>
              </a:rPr>
              <a:t> GUIs</a:t>
            </a:r>
          </a:p>
          <a:p>
            <a:pPr marL="342900" lvl="1" indent="0">
              <a:buNone/>
            </a:pPr>
            <a:r>
              <a:rPr lang="de-DE" sz="1100" dirty="0">
                <a:latin typeface="+mj-lt"/>
              </a:rPr>
              <a:t>◦ leistet die DAQ dies von der Performance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27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164413"/>
              </p:ext>
            </p:extLst>
          </p:nvPr>
        </p:nvGraphicFramePr>
        <p:xfrm>
          <a:off x="986112" y="0"/>
          <a:ext cx="5047134" cy="6750419"/>
        </p:xfrm>
        <a:graphic>
          <a:graphicData uri="http://schemas.openxmlformats.org/drawingml/2006/table">
            <a:tbl>
              <a:tblPr/>
              <a:tblGrid>
                <a:gridCol w="888984"/>
                <a:gridCol w="888984"/>
                <a:gridCol w="344123"/>
                <a:gridCol w="888984"/>
                <a:gridCol w="1147075"/>
                <a:gridCol w="888984"/>
              </a:tblGrid>
              <a:tr h="35591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Trafo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Verlust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Verlust/</a:t>
                      </a: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Emittanz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GTK1DT1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GUM3DT3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GTK2DT4V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GTK1DT1E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GTK3DT3P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GTK2DT4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GUMADT1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GTK3DT2V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GTK6DT2E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GTK3DT4P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GTK2DT4T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GUMADT2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GTK3DT3V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GTK8DT7E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GUH4DT4P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GTK3DT2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GUN3DT1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GTK3DTGV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GTKDDT6E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GUS4DT7P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GTK3DT3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GUN3DT1_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GTK3DTUV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GUA4DT5E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GUT1DT0P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GTK3DT4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GUN5DT1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GTK4DT3V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GUS3DT6E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GTK4DT3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GUN6DT1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GTK5DT1V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GUS4DT7E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GTK5DT1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GUN7DT1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GTK7DT3V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GTK6DT2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GUN7DT1T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GTK9DT8V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GTK7DT3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GUQHDT2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GUA2DT2V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GTK7DT3T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GUQHDT3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GUA3DT3V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GTK8DT7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GUR4DT5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GUA4DT4V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GTK9DT_S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GUR5DT8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GUH3DT2V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GTK9DT8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GUS2DT5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GUH4DT3V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GTKDDT6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GUS3DT6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GUH4DT4V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GUA1DT1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GUS4DT6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GUS2DT5V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GUA2DT2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GUS4DT6T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GUT1DT0V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GUA3DT3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GUS4DT7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GUX2DTAV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GUA4DT4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GUT1DT0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GUX2DTBV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GUA4DT5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GUT1DT0T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GUZ6DT1V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GUCWDT1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GUX2DTA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GUZADT1V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GUH1DT1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GUX2DTA_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GUH3DT2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GUX2DTB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GUH4DT3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GUX2DTB_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GUH4DT4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GUX3DT1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GUL3DT2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GUX8DT3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GUL4DT4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GUXADT2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GUL5DT5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GUXADT2_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GUL5DT8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GUY2DT2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GUM1DT3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GUY6DT1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GUM2DT3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GUZ6DT1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GUZADT1</a:t>
                      </a: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73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3" marR="5333" marT="5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4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232" y="251584"/>
            <a:ext cx="7886700" cy="1325563"/>
          </a:xfrm>
        </p:spPr>
        <p:txBody>
          <a:bodyPr/>
          <a:lstStyle/>
          <a:p>
            <a:r>
              <a:rPr lang="de-DE" dirty="0" smtClean="0"/>
              <a:t>Situation: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0232" y="1428060"/>
            <a:ext cx="8147602" cy="4351338"/>
          </a:xfrm>
        </p:spPr>
        <p:txBody>
          <a:bodyPr>
            <a:noAutofit/>
          </a:bodyPr>
          <a:lstStyle/>
          <a:p>
            <a:r>
              <a:rPr lang="de-DE" sz="2200" dirty="0">
                <a:latin typeface="+mj-lt"/>
                <a:ea typeface="+mj-ea"/>
                <a:cs typeface="+mj-cs"/>
              </a:rPr>
              <a:t>Neue MAPS Datenaufnahme ist sehr weit fortgeschritten</a:t>
            </a:r>
          </a:p>
          <a:p>
            <a:r>
              <a:rPr lang="de-DE" sz="2200" dirty="0">
                <a:latin typeface="+mj-lt"/>
                <a:ea typeface="+mj-ea"/>
                <a:cs typeface="+mj-cs"/>
              </a:rPr>
              <a:t>Adapterbox für erste Tests benutzbar, aber noch nicht fertig </a:t>
            </a:r>
            <a:r>
              <a:rPr lang="de-DE" sz="2200" dirty="0" err="1">
                <a:latin typeface="+mj-lt"/>
                <a:ea typeface="+mj-ea"/>
                <a:cs typeface="+mj-cs"/>
              </a:rPr>
              <a:t>bzw</a:t>
            </a:r>
            <a:r>
              <a:rPr lang="de-DE" sz="2200" dirty="0">
                <a:latin typeface="+mj-lt"/>
                <a:ea typeface="+mj-ea"/>
                <a:cs typeface="+mj-cs"/>
              </a:rPr>
              <a:t> in Testphase</a:t>
            </a:r>
          </a:p>
          <a:p>
            <a:r>
              <a:rPr lang="de-DE" sz="2200" dirty="0">
                <a:latin typeface="+mj-lt"/>
                <a:ea typeface="+mj-ea"/>
                <a:cs typeface="+mj-cs"/>
              </a:rPr>
              <a:t>MAPS DAQ basiert auf vollständiger Renovierung der UNILAC Trafo Elektronik -&gt; Abhängigkeiten zu Kontrollsystemsoftware</a:t>
            </a:r>
          </a:p>
          <a:p>
            <a:r>
              <a:rPr lang="de-DE" sz="2200" dirty="0">
                <a:latin typeface="+mj-lt"/>
                <a:ea typeface="+mj-ea"/>
                <a:cs typeface="+mj-cs"/>
              </a:rPr>
              <a:t>Altes MAPS nur mit Glück verfügbar.</a:t>
            </a:r>
          </a:p>
          <a:p>
            <a:r>
              <a:rPr lang="de-DE" sz="2200" dirty="0">
                <a:latin typeface="+mj-lt"/>
                <a:ea typeface="+mj-ea"/>
                <a:cs typeface="+mj-cs"/>
              </a:rPr>
              <a:t>Erste Tests mit Strahl angestrebt im Juni parasitär zu MAT, falls möglich.</a:t>
            </a:r>
          </a:p>
          <a:p>
            <a:pPr lvl="1"/>
            <a:r>
              <a:rPr lang="de-DE" sz="2200" dirty="0">
                <a:latin typeface="+mj-lt"/>
                <a:ea typeface="+mj-ea"/>
                <a:cs typeface="+mj-cs"/>
              </a:rPr>
              <a:t>benötigt: Strahlweg mit Trafos, die in anderen Programmen dann fehlen.</a:t>
            </a:r>
          </a:p>
          <a:p>
            <a:pPr lvl="1"/>
            <a:r>
              <a:rPr lang="de-DE" sz="2200" dirty="0">
                <a:latin typeface="+mj-lt"/>
                <a:ea typeface="+mj-ea"/>
                <a:cs typeface="+mj-cs"/>
              </a:rPr>
              <a:t>3-6 Trafos sollten es schon sein. </a:t>
            </a:r>
          </a:p>
          <a:p>
            <a:pPr marL="685800" lvl="2" indent="0">
              <a:buNone/>
            </a:pPr>
            <a:r>
              <a:rPr lang="de-DE" sz="2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-&gt; Festlegung sollte heute getroffen werden.</a:t>
            </a:r>
          </a:p>
          <a:p>
            <a:r>
              <a:rPr lang="de-DE" sz="2200" dirty="0">
                <a:latin typeface="+mj-lt"/>
                <a:ea typeface="+mj-ea"/>
                <a:cs typeface="+mj-cs"/>
              </a:rPr>
              <a:t>Komplette Umstellung erst in 2025 nach Umstellung Kontrollsystem </a:t>
            </a:r>
          </a:p>
          <a:p>
            <a:pPr marL="0" indent="0">
              <a:buNone/>
            </a:pPr>
            <a:r>
              <a:rPr lang="de-DE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353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9" y="984458"/>
            <a:ext cx="8859784" cy="472060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05109" y="1671706"/>
            <a:ext cx="2804238" cy="4308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100" dirty="0"/>
              <a:t>Rot: Rahmenpuls</a:t>
            </a:r>
          </a:p>
          <a:p>
            <a:pPr algn="l"/>
            <a:r>
              <a:rPr lang="de-DE" sz="1100" dirty="0" smtClean="0"/>
              <a:t>Blau: Trafosignal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6462435" y="1783909"/>
            <a:ext cx="1085934" cy="1707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6462435" y="2022086"/>
            <a:ext cx="837571" cy="29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135459" y="368163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MAPS-Software / Strahltest 15.11.2023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810" y="270413"/>
            <a:ext cx="7886700" cy="1325563"/>
          </a:xfrm>
        </p:spPr>
        <p:txBody>
          <a:bodyPr/>
          <a:lstStyle/>
          <a:p>
            <a:r>
              <a:rPr lang="de-DE" dirty="0" smtClean="0"/>
              <a:t>Software-Abhängigkeiten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810" y="1407133"/>
            <a:ext cx="8676860" cy="5252084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+mj-lt"/>
                <a:ea typeface="+mj-ea"/>
                <a:cs typeface="+mj-cs"/>
              </a:rPr>
              <a:t>Meeting am 11.04.2024 mit J. Fitzek, U. Scheeler, H. Bräuning, H. </a:t>
            </a:r>
            <a:r>
              <a:rPr lang="de-DE" sz="2200" dirty="0" err="1">
                <a:latin typeface="+mj-lt"/>
                <a:ea typeface="+mj-ea"/>
                <a:cs typeface="+mj-cs"/>
              </a:rPr>
              <a:t>Hüther</a:t>
            </a:r>
            <a:r>
              <a:rPr lang="de-DE" sz="2200" dirty="0">
                <a:latin typeface="+mj-lt"/>
                <a:ea typeface="+mj-ea"/>
                <a:cs typeface="+mj-cs"/>
              </a:rPr>
              <a:t>, V. Rapp, J. </a:t>
            </a:r>
            <a:r>
              <a:rPr lang="de-DE" sz="2200" dirty="0" err="1">
                <a:latin typeface="+mj-lt"/>
                <a:ea typeface="+mj-ea"/>
                <a:cs typeface="+mj-cs"/>
              </a:rPr>
              <a:t>Pforr</a:t>
            </a:r>
            <a:r>
              <a:rPr lang="de-DE" sz="2200" dirty="0">
                <a:latin typeface="+mj-lt"/>
                <a:ea typeface="+mj-ea"/>
                <a:cs typeface="+mj-cs"/>
              </a:rPr>
              <a:t>, U. Reinhardt, H. Vormann, P. Gerhard u. T. Hoffmann</a:t>
            </a:r>
          </a:p>
          <a:p>
            <a:r>
              <a:rPr lang="de-DE" sz="2200" dirty="0">
                <a:latin typeface="+mj-lt"/>
                <a:ea typeface="+mj-ea"/>
                <a:cs typeface="+mj-cs"/>
              </a:rPr>
              <a:t>Alle Betriebsprogramme mit Bezug zu </a:t>
            </a:r>
            <a:r>
              <a:rPr lang="de-DE" sz="2200" dirty="0" err="1">
                <a:latin typeface="+mj-lt"/>
                <a:ea typeface="+mj-ea"/>
                <a:cs typeface="+mj-cs"/>
              </a:rPr>
              <a:t>Unilac</a:t>
            </a:r>
            <a:r>
              <a:rPr lang="de-DE" sz="2200" dirty="0">
                <a:latin typeface="+mj-lt"/>
                <a:ea typeface="+mj-ea"/>
                <a:cs typeface="+mj-cs"/>
              </a:rPr>
              <a:t> Trafos und basierend auf Device Access fallen nach </a:t>
            </a:r>
            <a:r>
              <a:rPr lang="de-DE" sz="2200" b="1" dirty="0">
                <a:latin typeface="+mj-lt"/>
                <a:ea typeface="+mj-ea"/>
                <a:cs typeface="+mj-cs"/>
              </a:rPr>
              <a:t>SZ 2025 </a:t>
            </a:r>
            <a:r>
              <a:rPr lang="de-DE" sz="2200" dirty="0">
                <a:latin typeface="+mj-lt"/>
                <a:ea typeface="+mj-ea"/>
                <a:cs typeface="+mj-cs"/>
              </a:rPr>
              <a:t>weg. </a:t>
            </a:r>
          </a:p>
          <a:p>
            <a:pPr lvl="1"/>
            <a:r>
              <a:rPr lang="de-DE" sz="2200" dirty="0" err="1">
                <a:latin typeface="+mj-lt"/>
                <a:ea typeface="+mj-ea"/>
                <a:cs typeface="+mj-cs"/>
              </a:rPr>
              <a:t>Fläschchenanzeige</a:t>
            </a:r>
            <a:r>
              <a:rPr lang="de-DE" sz="2200" dirty="0">
                <a:latin typeface="+mj-lt"/>
                <a:ea typeface="+mj-ea"/>
                <a:cs typeface="+mj-cs"/>
              </a:rPr>
              <a:t>, Strommessung SD, Statusanzeige Trafos, Transmissionsmessung, Statusüberwachung, IBHS Save/</a:t>
            </a:r>
            <a:r>
              <a:rPr lang="de-DE" sz="2200" dirty="0" err="1">
                <a:latin typeface="+mj-lt"/>
                <a:ea typeface="+mj-ea"/>
                <a:cs typeface="+mj-cs"/>
              </a:rPr>
              <a:t>Restore</a:t>
            </a:r>
            <a:r>
              <a:rPr lang="de-DE" sz="2200" dirty="0">
                <a:latin typeface="+mj-lt"/>
                <a:ea typeface="+mj-ea"/>
                <a:cs typeface="+mj-cs"/>
              </a:rPr>
              <a:t>, BL_U</a:t>
            </a:r>
          </a:p>
          <a:p>
            <a:r>
              <a:rPr lang="de-DE" sz="2200" dirty="0">
                <a:latin typeface="+mj-lt"/>
                <a:ea typeface="+mj-ea"/>
                <a:cs typeface="+mj-cs"/>
              </a:rPr>
              <a:t>Neben MAPS wird an den JAPC/FESA Nachfolgern gearbeitet:</a:t>
            </a:r>
          </a:p>
          <a:p>
            <a:pPr lvl="1"/>
            <a:r>
              <a:rPr lang="de-DE" sz="2200" dirty="0" err="1">
                <a:latin typeface="+mj-lt"/>
                <a:ea typeface="+mj-ea"/>
                <a:cs typeface="+mj-cs"/>
              </a:rPr>
              <a:t>Emittanzprogramm</a:t>
            </a:r>
            <a:r>
              <a:rPr lang="de-DE" sz="2200" dirty="0">
                <a:latin typeface="+mj-lt"/>
                <a:ea typeface="+mj-ea"/>
                <a:cs typeface="+mj-cs"/>
              </a:rPr>
              <a:t> (Jutta)</a:t>
            </a:r>
          </a:p>
          <a:p>
            <a:pPr lvl="1"/>
            <a:r>
              <a:rPr lang="de-DE" sz="2200" dirty="0" err="1">
                <a:latin typeface="+mj-lt"/>
                <a:ea typeface="+mj-ea"/>
                <a:cs typeface="+mj-cs"/>
              </a:rPr>
              <a:t>Spektrumsprogramm</a:t>
            </a:r>
            <a:r>
              <a:rPr lang="de-DE" sz="2200" dirty="0">
                <a:latin typeface="+mj-lt"/>
                <a:ea typeface="+mj-ea"/>
                <a:cs typeface="+mj-cs"/>
              </a:rPr>
              <a:t> (Jutta)</a:t>
            </a:r>
          </a:p>
          <a:p>
            <a:pPr lvl="1"/>
            <a:r>
              <a:rPr lang="de-DE" sz="2200" dirty="0">
                <a:latin typeface="+mj-lt"/>
                <a:ea typeface="+mj-ea"/>
                <a:cs typeface="+mj-cs"/>
              </a:rPr>
              <a:t>Quellenprogramm / Stromplot (Jutta)</a:t>
            </a:r>
          </a:p>
          <a:p>
            <a:pPr lvl="1"/>
            <a:r>
              <a:rPr lang="de-DE" sz="2200" dirty="0" err="1">
                <a:latin typeface="+mj-lt"/>
                <a:ea typeface="+mj-ea"/>
                <a:cs typeface="+mj-cs"/>
              </a:rPr>
              <a:t>Archiving</a:t>
            </a:r>
            <a:r>
              <a:rPr lang="de-DE" sz="2200" dirty="0">
                <a:latin typeface="+mj-lt"/>
                <a:ea typeface="+mj-ea"/>
                <a:cs typeface="+mj-cs"/>
              </a:rPr>
              <a:t> (Vitaly), Dokument von Peter beachten!</a:t>
            </a:r>
          </a:p>
          <a:p>
            <a:pPr lvl="1"/>
            <a:r>
              <a:rPr lang="de-DE" sz="2200" dirty="0">
                <a:latin typeface="+mj-lt"/>
                <a:ea typeface="+mj-ea"/>
                <a:cs typeface="+mj-cs"/>
              </a:rPr>
              <a:t>BTM (Vitaly)</a:t>
            </a:r>
          </a:p>
          <a:p>
            <a:pPr lvl="1"/>
            <a:r>
              <a:rPr lang="de-DE" sz="2200" dirty="0">
                <a:latin typeface="+mj-lt"/>
                <a:ea typeface="+mj-ea"/>
                <a:cs typeface="+mj-cs"/>
              </a:rPr>
              <a:t>Strahlalarm (noch nicht in Arbeit)</a:t>
            </a:r>
          </a:p>
          <a:p>
            <a:pPr lvl="1"/>
            <a:endParaRPr lang="de-DE" dirty="0" smtClean="0"/>
          </a:p>
          <a:p>
            <a:pPr marL="342900" lvl="1" indent="0">
              <a:buNone/>
            </a:pPr>
            <a:r>
              <a:rPr lang="de-DE" sz="2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Gibt es noch weitere Software Abhängigkeiten?</a:t>
            </a:r>
          </a:p>
        </p:txBody>
      </p:sp>
    </p:spTree>
    <p:extLst>
      <p:ext uri="{BB962C8B-B14F-4D97-AF65-F5344CB8AC3E}">
        <p14:creationId xmlns:p14="http://schemas.microsoft.com/office/powerpoint/2010/main" val="27328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2" y="1654492"/>
            <a:ext cx="7886700" cy="3549015"/>
          </a:xfrm>
        </p:spPr>
      </p:pic>
      <p:sp>
        <p:nvSpPr>
          <p:cNvPr id="11" name="Abgerundete rechteckige Legende 10"/>
          <p:cNvSpPr/>
          <p:nvPr/>
        </p:nvSpPr>
        <p:spPr>
          <a:xfrm>
            <a:off x="5943600" y="1868557"/>
            <a:ext cx="1172817" cy="1192695"/>
          </a:xfrm>
          <a:prstGeom prst="wedgeRoundRectCallout">
            <a:avLst>
              <a:gd name="adj1" fmla="val 75777"/>
              <a:gd name="adj2" fmla="val -116667"/>
              <a:gd name="adj3" fmla="val 16667"/>
            </a:avLst>
          </a:prstGeom>
          <a:noFill/>
          <a:ln w="825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7633252" y="357809"/>
            <a:ext cx="1620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SVÜ-U/f- Wandler</a:t>
            </a:r>
          </a:p>
          <a:p>
            <a:r>
              <a:rPr lang="de-DE" dirty="0" smtClean="0"/>
              <a:t>(BEA-Teil)</a:t>
            </a:r>
          </a:p>
        </p:txBody>
      </p:sp>
      <p:sp>
        <p:nvSpPr>
          <p:cNvPr id="13" name="Abgerundete rechteckige Legende 12"/>
          <p:cNvSpPr/>
          <p:nvPr/>
        </p:nvSpPr>
        <p:spPr>
          <a:xfrm>
            <a:off x="3955774" y="2941983"/>
            <a:ext cx="934278" cy="864704"/>
          </a:xfrm>
          <a:prstGeom prst="wedgeRoundRectCallout">
            <a:avLst>
              <a:gd name="adj1" fmla="val -14450"/>
              <a:gd name="adj2" fmla="val -247845"/>
              <a:gd name="adj3" fmla="val 16667"/>
            </a:avLst>
          </a:prstGeom>
          <a:noFill/>
          <a:ln w="666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3691623" y="284705"/>
            <a:ext cx="162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Cup-Elektronik</a:t>
            </a:r>
          </a:p>
          <a:p>
            <a:r>
              <a:rPr lang="de-DE" dirty="0" smtClean="0"/>
              <a:t>(anteilig)</a:t>
            </a:r>
          </a:p>
        </p:txBody>
      </p:sp>
      <p:sp>
        <p:nvSpPr>
          <p:cNvPr id="15" name="Abgerundete rechteckige Legende 14"/>
          <p:cNvSpPr/>
          <p:nvPr/>
        </p:nvSpPr>
        <p:spPr>
          <a:xfrm>
            <a:off x="3220278" y="3707296"/>
            <a:ext cx="2544418" cy="1272208"/>
          </a:xfrm>
          <a:prstGeom prst="wedgeRoundRectCallout">
            <a:avLst>
              <a:gd name="adj1" fmla="val -21224"/>
              <a:gd name="adj2" fmla="val 127344"/>
              <a:gd name="adj3" fmla="val 16667"/>
            </a:avLst>
          </a:prstGeom>
          <a:noFill/>
          <a:ln w="730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3220278" y="6156825"/>
            <a:ext cx="202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Trafo-Elektronik</a:t>
            </a:r>
          </a:p>
        </p:txBody>
      </p:sp>
      <p:sp>
        <p:nvSpPr>
          <p:cNvPr id="17" name="Abgerundete rechteckige Legende 16"/>
          <p:cNvSpPr/>
          <p:nvPr/>
        </p:nvSpPr>
        <p:spPr>
          <a:xfrm>
            <a:off x="1908313" y="1654492"/>
            <a:ext cx="1311965" cy="3549015"/>
          </a:xfrm>
          <a:prstGeom prst="wedgeRoundRectCallout">
            <a:avLst/>
          </a:prstGeom>
          <a:noFill/>
          <a:ln w="698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1393962" y="5781768"/>
            <a:ext cx="202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Neue Trafo DAQ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58312" y="331842"/>
            <a:ext cx="228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LSB 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43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/>
          <p:nvPr/>
        </p:nvSpPr>
        <p:spPr>
          <a:xfrm>
            <a:off x="558312" y="331842"/>
            <a:ext cx="228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LSB 4</a:t>
            </a:r>
            <a:endParaRPr lang="en-US" sz="3200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6100" cy="6858000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0"/>
            <a:ext cx="3086100" cy="685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61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9867" y="365126"/>
            <a:ext cx="7886700" cy="1325563"/>
          </a:xfrm>
        </p:spPr>
        <p:txBody>
          <a:bodyPr/>
          <a:lstStyle/>
          <a:p>
            <a:r>
              <a:rPr lang="de-DE" dirty="0" err="1" smtClean="0"/>
              <a:t>Todo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9867" y="1489135"/>
            <a:ext cx="8355330" cy="4484282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Re-Engineering: </a:t>
            </a:r>
          </a:p>
          <a:p>
            <a:pPr marL="0" indent="0">
              <a:buNone/>
            </a:pPr>
            <a:r>
              <a:rPr lang="de-DE" sz="1600" dirty="0" smtClean="0"/>
              <a:t>Widersprüchliche Angaben in Gerätemodell SVÜ (DTTC) zu realer Verkabelung (Rahmenpuls </a:t>
            </a:r>
            <a:r>
              <a:rPr lang="de-DE" sz="1600" dirty="0" err="1" smtClean="0"/>
              <a:t>vs</a:t>
            </a:r>
            <a:r>
              <a:rPr lang="de-DE" sz="1600" dirty="0" smtClean="0"/>
              <a:t> Klemmpuls)</a:t>
            </a:r>
          </a:p>
          <a:p>
            <a:pPr marL="0" indent="0">
              <a:buNone/>
            </a:pPr>
            <a:r>
              <a:rPr lang="de-DE" sz="1600" dirty="0" smtClean="0"/>
              <a:t>Verständnis Rahmenpulse (SW-Delay nach Position, Energie </a:t>
            </a:r>
            <a:r>
              <a:rPr lang="de-DE" sz="1600" dirty="0" err="1" smtClean="0"/>
              <a:t>etc</a:t>
            </a:r>
            <a:r>
              <a:rPr lang="de-DE" sz="1600" dirty="0" smtClean="0"/>
              <a:t>), Pulsverkürzungen</a:t>
            </a:r>
          </a:p>
          <a:p>
            <a:pPr marL="0" indent="0">
              <a:buNone/>
            </a:pPr>
            <a:r>
              <a:rPr lang="de-DE" sz="1600" dirty="0" smtClean="0"/>
              <a:t>Verständnis Single </a:t>
            </a:r>
            <a:r>
              <a:rPr lang="de-DE" sz="1600" dirty="0" err="1" smtClean="0"/>
              <a:t>Shot</a:t>
            </a:r>
            <a:r>
              <a:rPr lang="de-DE" sz="1600" dirty="0" smtClean="0"/>
              <a:t> Mode und Übertragung auf neues System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Beobachtung der Entwicklung zum WR Timing und LSA am </a:t>
            </a:r>
            <a:r>
              <a:rPr lang="de-DE" dirty="0" err="1" smtClean="0"/>
              <a:t>Unilac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Weiterentwicklung Adapterbox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Vorbereitung Tests mit Strahl: zwischen 9.6. – 26.6.2024</a:t>
            </a:r>
          </a:p>
          <a:p>
            <a:pPr lvl="1"/>
            <a:r>
              <a:rPr lang="de-DE" dirty="0" smtClean="0"/>
              <a:t>Schnelltest nächste Woche: umstecken einen SVÜ Trafos und schauen, was passiert (mit Uwe Scheeler)</a:t>
            </a:r>
          </a:p>
          <a:p>
            <a:pPr lvl="1"/>
            <a:r>
              <a:rPr lang="de-DE" b="1" dirty="0" smtClean="0">
                <a:solidFill>
                  <a:srgbClr val="FF0000"/>
                </a:solidFill>
              </a:rPr>
              <a:t>Auswahl geeigneter Trafos (mit und ohne SVÜ, verschiedene Timing Zonen)</a:t>
            </a:r>
          </a:p>
          <a:p>
            <a:pPr marL="0" indent="0">
              <a:buNone/>
            </a:pPr>
            <a:endParaRPr lang="de-DE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MAPS-Systemübersicht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7332" y="1879157"/>
            <a:ext cx="2892206" cy="3640709"/>
          </a:xfrm>
        </p:spPr>
        <p:txBody>
          <a:bodyPr/>
          <a:lstStyle/>
          <a:p>
            <a:r>
              <a:rPr lang="de-DE" sz="1400" dirty="0"/>
              <a:t>MAPS: </a:t>
            </a:r>
            <a:r>
              <a:rPr lang="de-DE" sz="1400" dirty="0" err="1"/>
              <a:t>MAkro</a:t>
            </a:r>
            <a:r>
              <a:rPr lang="de-DE" sz="1400" dirty="0"/>
              <a:t>-Puls </a:t>
            </a:r>
            <a:r>
              <a:rPr lang="de-DE" sz="1400" dirty="0" err="1"/>
              <a:t>Selektor</a:t>
            </a:r>
            <a:endParaRPr lang="de-DE" sz="1400" dirty="0"/>
          </a:p>
          <a:p>
            <a:r>
              <a:rPr lang="de-DE" sz="1400" dirty="0"/>
              <a:t>Datenerfassung für sämtliche </a:t>
            </a:r>
            <a:r>
              <a:rPr lang="de-DE" sz="1400" dirty="0" err="1"/>
              <a:t>Unilac-Strahltrafos</a:t>
            </a:r>
            <a:r>
              <a:rPr lang="de-DE" sz="1400" dirty="0"/>
              <a:t> (62 Trafos)</a:t>
            </a:r>
          </a:p>
          <a:p>
            <a:r>
              <a:rPr lang="de-DE" sz="1400" dirty="0"/>
              <a:t>Anzeige für je 2 frei wählbare Trafos</a:t>
            </a:r>
          </a:p>
          <a:p>
            <a:r>
              <a:rPr lang="de-DE" sz="1400" dirty="0"/>
              <a:t>Enge Verflechtung mit Strahlverlustüberwachung (SVÜ) und </a:t>
            </a:r>
            <a:r>
              <a:rPr lang="de-DE" sz="1400" dirty="0" err="1"/>
              <a:t>Unilac</a:t>
            </a:r>
            <a:r>
              <a:rPr lang="de-DE" sz="1400" dirty="0"/>
              <a:t>-Timing (Klemm- und Rahmenpuls)</a:t>
            </a:r>
          </a:p>
          <a:p>
            <a:r>
              <a:rPr lang="de-DE" sz="1400" dirty="0"/>
              <a:t>Vielfältige „Nebennutzer“ über analoge Monitor-Ausgänge</a:t>
            </a:r>
          </a:p>
          <a:p>
            <a:r>
              <a:rPr lang="de-DE" sz="1400" dirty="0"/>
              <a:t>Sehr alte Hard- und Software (DOS-PC)</a:t>
            </a:r>
          </a:p>
          <a:p>
            <a:r>
              <a:rPr lang="de-DE" sz="1400" dirty="0"/>
              <a:t>Langfristiges Upgrade-Projekt bei BEA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D7EDFB"/>
              </a:clrFrom>
              <a:clrTo>
                <a:srgbClr val="D7E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7568" y="1879157"/>
            <a:ext cx="4097396" cy="2889743"/>
          </a:xfrm>
          <a:prstGeom prst="rect">
            <a:avLst/>
          </a:prstGeom>
        </p:spPr>
      </p:pic>
      <p:sp>
        <p:nvSpPr>
          <p:cNvPr id="6" name="Abgerundete rechteckige Legende 5"/>
          <p:cNvSpPr/>
          <p:nvPr/>
        </p:nvSpPr>
        <p:spPr>
          <a:xfrm>
            <a:off x="7792995" y="2512953"/>
            <a:ext cx="1178010" cy="558438"/>
          </a:xfrm>
          <a:prstGeom prst="wedgeRoundRectCallout">
            <a:avLst>
              <a:gd name="adj1" fmla="val -148780"/>
              <a:gd name="adj2" fmla="val 35497"/>
              <a:gd name="adj3" fmla="val 16667"/>
            </a:avLst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Neu: kommerzielle DAQ-Module</a:t>
            </a:r>
          </a:p>
        </p:txBody>
      </p:sp>
      <p:sp>
        <p:nvSpPr>
          <p:cNvPr id="7" name="Abgerundete rechteckige Legende 6"/>
          <p:cNvSpPr/>
          <p:nvPr/>
        </p:nvSpPr>
        <p:spPr>
          <a:xfrm>
            <a:off x="7792995" y="4902441"/>
            <a:ext cx="1178010" cy="547919"/>
          </a:xfrm>
          <a:prstGeom prst="wedgeRoundRectCallout">
            <a:avLst>
              <a:gd name="adj1" fmla="val -143983"/>
              <a:gd name="adj2" fmla="val -189333"/>
              <a:gd name="adj3" fmla="val 16667"/>
            </a:avLst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Neu: BEA-Eigenbau</a:t>
            </a:r>
          </a:p>
        </p:txBody>
      </p:sp>
      <p:sp>
        <p:nvSpPr>
          <p:cNvPr id="8" name="Abgerundete rechteckige Legende 7"/>
          <p:cNvSpPr/>
          <p:nvPr/>
        </p:nvSpPr>
        <p:spPr>
          <a:xfrm>
            <a:off x="7675581" y="1874316"/>
            <a:ext cx="1295424" cy="392187"/>
          </a:xfrm>
          <a:prstGeom prst="wedgeRoundRectCallout">
            <a:avLst>
              <a:gd name="adj1" fmla="val -133559"/>
              <a:gd name="adj2" fmla="val 4146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Neu: SVÜ- Lösung durch ACO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5099223" y="4980392"/>
            <a:ext cx="2024325" cy="490459"/>
          </a:xfrm>
          <a:prstGeom prst="wedgeRoundRectCallout">
            <a:avLst>
              <a:gd name="adj1" fmla="val -103235"/>
              <a:gd name="adj2" fmla="val -13307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Erneuerung ggf. später durch ACO (WR am </a:t>
            </a:r>
            <a:r>
              <a:rPr lang="de-DE" sz="1000" dirty="0" err="1">
                <a:solidFill>
                  <a:schemeClr val="tx1"/>
                </a:solidFill>
              </a:rPr>
              <a:t>Unilac</a:t>
            </a:r>
            <a:r>
              <a:rPr lang="de-DE" sz="10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0" name="Gestreifter Pfeil nach rechts 9"/>
          <p:cNvSpPr/>
          <p:nvPr/>
        </p:nvSpPr>
        <p:spPr>
          <a:xfrm>
            <a:off x="7237232" y="3683033"/>
            <a:ext cx="1297169" cy="379249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dirty="0"/>
              <a:t>Interface f. Nebennutzer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432203" y="3549493"/>
            <a:ext cx="988541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IQU, EXP</a:t>
            </a:r>
          </a:p>
        </p:txBody>
      </p:sp>
    </p:spTree>
    <p:extLst>
      <p:ext uri="{BB962C8B-B14F-4D97-AF65-F5344CB8AC3E}">
        <p14:creationId xmlns:p14="http://schemas.microsoft.com/office/powerpoint/2010/main" val="3952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C05A12BE36DD4BB5C64FA4CD3B3453" ma:contentTypeVersion="2" ma:contentTypeDescription="Ein neues Dokument erstellen." ma:contentTypeScope="" ma:versionID="6c2681fa86987c15dea95fc9adc1a813">
  <xsd:schema xmlns:xsd="http://www.w3.org/2001/XMLSchema" xmlns:xs="http://www.w3.org/2001/XMLSchema" xmlns:p="http://schemas.microsoft.com/office/2006/metadata/properties" xmlns:ns2="b4c3802d-f4ce-46c9-a5de-1939ab7639e8" targetNamespace="http://schemas.microsoft.com/office/2006/metadata/properties" ma:root="true" ma:fieldsID="24bbc84a95495ff8b6fd1f27c52a895c" ns2:_="">
    <xsd:import namespace="b4c3802d-f4ce-46c9-a5de-1939ab7639e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c3802d-f4ce-46c9-a5de-1939ab7639e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c3802d-f4ce-46c9-a5de-1939ab7639e8">TRKM3VR54CDZ-3-9</_dlc_DocId>
    <_dlc_DocIdUrl xmlns="b4c3802d-f4ce-46c9-a5de-1939ab7639e8">
      <Url>https://sps2013.gsi.de/sites/StoredBeams/_layouts/15/DocIdRedir.aspx?ID=TRKM3VR54CDZ-3-9</Url>
      <Description>TRKM3VR54CDZ-3-9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837CE0-7564-4F9F-B9C3-CF052E273BA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ECD691F-40C9-4896-9D53-E0613BC6B7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c3802d-f4ce-46c9-a5de-1939ab7639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62AA5A-F393-4ABC-A518-849AD25B500E}">
  <ds:schemaRefs>
    <ds:schemaRef ds:uri="http://www.w3.org/XML/1998/namespace"/>
    <ds:schemaRef ds:uri="http://schemas.microsoft.com/office/2006/documentManagement/types"/>
    <ds:schemaRef ds:uri="http://purl.org/dc/terms/"/>
    <ds:schemaRef ds:uri="b4c3802d-f4ce-46c9-a5de-1939ab7639e8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777EB77-F9AA-41E1-9694-7C71673B98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700</Words>
  <Application>Microsoft Office PowerPoint</Application>
  <PresentationFormat>Bildschirmpräsentation (4:3)</PresentationFormat>
  <Paragraphs>187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1_fair-gsi-folienmaster_2017_onering</vt:lpstr>
      <vt:lpstr>Office</vt:lpstr>
      <vt:lpstr>MAPS / UNILAC Trafos </vt:lpstr>
      <vt:lpstr>Situation:</vt:lpstr>
      <vt:lpstr>PowerPoint-Präsentation</vt:lpstr>
      <vt:lpstr>Software-Abhängigkeiten</vt:lpstr>
      <vt:lpstr>PowerPoint-Präsentation</vt:lpstr>
      <vt:lpstr>PowerPoint-Präsentation</vt:lpstr>
      <vt:lpstr>Todo</vt:lpstr>
      <vt:lpstr>PowerPoint-Präsentation</vt:lpstr>
      <vt:lpstr>MAPS-Systemübersicht</vt:lpstr>
      <vt:lpstr>PowerPoint-Präsentation</vt:lpstr>
      <vt:lpstr>PowerPoint-Präsentation</vt:lpstr>
    </vt:vector>
  </TitlesOfParts>
  <Company>GSI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 Projektsteckbrief</dc:title>
  <dc:creator>Wolfgang Geithner</dc:creator>
  <cp:lastModifiedBy>Microsoft-Konto</cp:lastModifiedBy>
  <cp:revision>235</cp:revision>
  <cp:lastPrinted>2016-09-06T13:12:43Z</cp:lastPrinted>
  <dcterms:created xsi:type="dcterms:W3CDTF">2012-12-14T15:20:39Z</dcterms:created>
  <dcterms:modified xsi:type="dcterms:W3CDTF">2024-05-17T06:36:00Z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0x010100BAC05A12BE36DD4BB5C64FA4CD3B3453</vt:lpwstr>
  </property>
  <property fmtid="{D5CDD505-2E9C-101B-9397-08002B2CF9AE}" pid="3" name="_dlc_DocIdItemGuid">
    <vt:lpwstr>506215f0-9f79-4e31-bdd0-215da08627b4</vt:lpwstr>
  </property>
  <property fmtid="{D5CDD505-2E9C-101B-9397-08002B2CF9AE}" pid="4" name="TaxKeyword">
    <vt:lpwstr/>
  </property>
</Properties>
</file>